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4" d="100"/>
          <a:sy n="104" d="100"/>
        </p:scale>
        <p:origin x="-174"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48A9A5F-05CB-4C96-BA82-62396076C38C}" type="datetimeFigureOut">
              <a:rPr lang="en-US" smtClean="0"/>
              <a:t>12/1/2010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4BF35C-4EC1-4D72-A37B-B79205ED7DCD}"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48A9A5F-05CB-4C96-BA82-62396076C38C}" type="datetimeFigureOut">
              <a:rPr lang="en-US" smtClean="0"/>
              <a:t>12/1/2010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4BF35C-4EC1-4D72-A37B-B79205ED7DC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48A9A5F-05CB-4C96-BA82-62396076C38C}" type="datetimeFigureOut">
              <a:rPr lang="en-US" smtClean="0"/>
              <a:t>12/1/2010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4BF35C-4EC1-4D72-A37B-B79205ED7DCD}"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48A9A5F-05CB-4C96-BA82-62396076C38C}" type="datetimeFigureOut">
              <a:rPr lang="en-US" smtClean="0"/>
              <a:t>12/1/2010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4BF35C-4EC1-4D72-A37B-B79205ED7DCD}"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48A9A5F-05CB-4C96-BA82-62396076C38C}" type="datetimeFigureOut">
              <a:rPr lang="en-US" smtClean="0"/>
              <a:t>12/1/2010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14BF35C-4EC1-4D72-A37B-B79205ED7DCD}"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48A9A5F-05CB-4C96-BA82-62396076C38C}" type="datetimeFigureOut">
              <a:rPr lang="en-US" smtClean="0"/>
              <a:t>12/1/2010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14BF35C-4EC1-4D72-A37B-B79205ED7DC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8A9A5F-05CB-4C96-BA82-62396076C38C}" type="datetimeFigureOut">
              <a:rPr lang="en-US" smtClean="0"/>
              <a:t>12/1/2010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14BF35C-4EC1-4D72-A37B-B79205ED7DC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48A9A5F-05CB-4C96-BA82-62396076C38C}" type="datetimeFigureOut">
              <a:rPr lang="en-US" smtClean="0"/>
              <a:t>12/1/2010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4BF35C-4EC1-4D72-A37B-B79205ED7DCD}"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48A9A5F-05CB-4C96-BA82-62396076C38C}" type="datetimeFigureOut">
              <a:rPr lang="en-US" smtClean="0"/>
              <a:t>12/1/2010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4BF35C-4EC1-4D72-A37B-B79205ED7DCD}"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48A9A5F-05CB-4C96-BA82-62396076C38C}" type="datetimeFigureOut">
              <a:rPr lang="en-US" smtClean="0"/>
              <a:t>12/1/2010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4BF35C-4EC1-4D72-A37B-B79205ED7DC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48A9A5F-05CB-4C96-BA82-62396076C38C}" type="datetimeFigureOut">
              <a:rPr lang="en-US" smtClean="0"/>
              <a:t>12/1/2010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4BF35C-4EC1-4D72-A37B-B79205ED7DC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8A9A5F-05CB-4C96-BA82-62396076C38C}" type="datetimeFigureOut">
              <a:rPr lang="en-US" smtClean="0"/>
              <a:t>12/1/2010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4BF35C-4EC1-4D72-A37B-B79205ED7DCD}"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Activity: Force-field Analysis</a:t>
            </a:r>
            <a:endParaRPr lang="en-GB" dirty="0"/>
          </a:p>
        </p:txBody>
      </p:sp>
      <p:sp>
        <p:nvSpPr>
          <p:cNvPr id="3" name="Subtitle 2"/>
          <p:cNvSpPr>
            <a:spLocks noGrp="1"/>
          </p:cNvSpPr>
          <p:nvPr>
            <p:ph type="subTitle" idx="1"/>
          </p:nvPr>
        </p:nvSpPr>
        <p:spPr/>
        <p:txBody>
          <a:bodyPr/>
          <a:lstStyle/>
          <a:p>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lstStyle/>
          <a:p>
            <a:r>
              <a:rPr lang="en-GB" dirty="0" smtClean="0"/>
              <a:t>Force-field Analysis</a:t>
            </a:r>
            <a:endParaRPr lang="en-GB" dirty="0"/>
          </a:p>
        </p:txBody>
      </p:sp>
      <p:sp>
        <p:nvSpPr>
          <p:cNvPr id="3" name="Content Placeholder 2"/>
          <p:cNvSpPr>
            <a:spLocks noGrp="1"/>
          </p:cNvSpPr>
          <p:nvPr>
            <p:ph idx="1"/>
          </p:nvPr>
        </p:nvSpPr>
        <p:spPr>
          <a:xfrm>
            <a:off x="485804" y="1403367"/>
            <a:ext cx="8229600" cy="4525963"/>
          </a:xfrm>
        </p:spPr>
        <p:txBody>
          <a:bodyPr>
            <a:normAutofit fontScale="55000" lnSpcReduction="20000"/>
          </a:bodyPr>
          <a:lstStyle/>
          <a:p>
            <a:r>
              <a:rPr lang="en-US" b="1" dirty="0"/>
              <a:t>Step 1:</a:t>
            </a:r>
            <a:r>
              <a:rPr lang="en-US" dirty="0"/>
              <a:t> </a:t>
            </a:r>
            <a:r>
              <a:rPr lang="en-US" b="1" dirty="0"/>
              <a:t>Define the problem in terms of the present </a:t>
            </a:r>
            <a:r>
              <a:rPr lang="en-US" b="1" dirty="0" smtClean="0"/>
              <a:t>situation</a:t>
            </a:r>
            <a:r>
              <a:rPr lang="en-US" dirty="0" smtClean="0"/>
              <a:t>, with </a:t>
            </a:r>
            <a:r>
              <a:rPr lang="en-US" dirty="0"/>
              <a:t>its strengths and weaknesses, and the situation you would wish to achieve. Define the target situation as precisely and unambiguously as possible. </a:t>
            </a:r>
            <a:br>
              <a:rPr lang="en-US" dirty="0"/>
            </a:br>
            <a:r>
              <a:rPr lang="en-US" b="1" dirty="0"/>
              <a:t>Step 2:</a:t>
            </a:r>
            <a:r>
              <a:rPr lang="en-US" dirty="0"/>
              <a:t> </a:t>
            </a:r>
            <a:r>
              <a:rPr lang="en-US" b="1" dirty="0"/>
              <a:t>List the forces working for and against the desired changes</a:t>
            </a:r>
            <a:r>
              <a:rPr lang="en-US" dirty="0"/>
              <a:t>. These can be based on power, symbols, procedures, resources, time, external factors, and aspects of corporate culture. </a:t>
            </a:r>
            <a:br>
              <a:rPr lang="en-US" dirty="0"/>
            </a:br>
            <a:r>
              <a:rPr lang="en-GB" b="1" dirty="0"/>
              <a:t>Step 3:</a:t>
            </a:r>
            <a:r>
              <a:rPr lang="en-GB" dirty="0"/>
              <a:t> </a:t>
            </a:r>
            <a:r>
              <a:rPr lang="en-GB" b="1" dirty="0"/>
              <a:t>Rate each of the forces </a:t>
            </a:r>
            <a:r>
              <a:rPr lang="en-GB" dirty="0"/>
              <a:t>for and against change in terms of strength: </a:t>
            </a:r>
            <a:r>
              <a:rPr lang="en-GB" b="1" dirty="0"/>
              <a:t>high, medium, low. </a:t>
            </a:r>
            <a:r>
              <a:rPr lang="en-GB" dirty="0"/>
              <a:t>Numerical values can be given. </a:t>
            </a:r>
            <a:br>
              <a:rPr lang="en-GB" dirty="0"/>
            </a:br>
            <a:r>
              <a:rPr lang="en-GB" b="1" dirty="0"/>
              <a:t>Step 4:</a:t>
            </a:r>
            <a:r>
              <a:rPr lang="en-GB" dirty="0"/>
              <a:t> </a:t>
            </a:r>
            <a:r>
              <a:rPr lang="en-GB" b="1" dirty="0"/>
              <a:t>Create a Force-field analysis diagram, </a:t>
            </a:r>
            <a:r>
              <a:rPr lang="en-GB" dirty="0"/>
              <a:t>draw lines of different lengths to indicate the different strengths of the forces.</a:t>
            </a:r>
            <a:r>
              <a:rPr lang="en-US" dirty="0"/>
              <a:t/>
            </a:r>
            <a:br>
              <a:rPr lang="en-US" dirty="0"/>
            </a:br>
            <a:r>
              <a:rPr lang="en-US" b="1" dirty="0"/>
              <a:t>Step 6:</a:t>
            </a:r>
            <a:r>
              <a:rPr lang="en-US" dirty="0"/>
              <a:t> </a:t>
            </a:r>
            <a:r>
              <a:rPr lang="en-US" b="1" dirty="0"/>
              <a:t>For each very important and important force </a:t>
            </a:r>
            <a:r>
              <a:rPr lang="en-US" dirty="0"/>
              <a:t>supporting the change, </a:t>
            </a:r>
            <a:r>
              <a:rPr lang="en-US" b="1" dirty="0"/>
              <a:t>indicate how the force may be strengthened</a:t>
            </a:r>
            <a:r>
              <a:rPr lang="en-US" dirty="0"/>
              <a:t>. Then do the same for those forces </a:t>
            </a:r>
            <a:r>
              <a:rPr lang="en-US" b="1" dirty="0"/>
              <a:t>opposing the change</a:t>
            </a:r>
            <a:r>
              <a:rPr lang="en-US" dirty="0"/>
              <a:t>, but in this case </a:t>
            </a:r>
            <a:r>
              <a:rPr lang="en-US" b="1" dirty="0"/>
              <a:t>indicate how they could be weakened</a:t>
            </a:r>
            <a:r>
              <a:rPr lang="en-US" dirty="0"/>
              <a:t>. </a:t>
            </a:r>
            <a:br>
              <a:rPr lang="en-US" dirty="0"/>
            </a:br>
            <a:r>
              <a:rPr lang="en-US" b="1" dirty="0"/>
              <a:t>Step 7:</a:t>
            </a:r>
            <a:r>
              <a:rPr lang="en-US" dirty="0"/>
              <a:t> </a:t>
            </a:r>
            <a:r>
              <a:rPr lang="en-US" b="1" dirty="0"/>
              <a:t>Agree on those actions that are likely to help solve the problem </a:t>
            </a:r>
            <a:r>
              <a:rPr lang="en-US" dirty="0"/>
              <a:t>of most achieving change.</a:t>
            </a:r>
            <a:br>
              <a:rPr lang="en-US" dirty="0"/>
            </a:br>
            <a:r>
              <a:rPr lang="en-US" b="1" dirty="0"/>
              <a:t>Step 8: identify the resources that will be needed to take the agreed actions </a:t>
            </a:r>
            <a:r>
              <a:rPr lang="en-US" dirty="0"/>
              <a:t>and how these resources may be obtained. </a:t>
            </a:r>
            <a:br>
              <a:rPr lang="en-US" dirty="0"/>
            </a:br>
            <a:r>
              <a:rPr lang="en-US" b="1" dirty="0"/>
              <a:t>Step 9: Make a practical action plan </a:t>
            </a:r>
            <a:r>
              <a:rPr lang="en-US" dirty="0"/>
              <a:t>designed to achieve the target situation, which should include </a:t>
            </a:r>
            <a:r>
              <a:rPr lang="en-US" b="1" dirty="0"/>
              <a:t>timing of events, specified milestones and deadlines, specific responsibilities and who does what.</a:t>
            </a:r>
            <a:r>
              <a:rPr lang="en-US" dirty="0"/>
              <a:t>  </a:t>
            </a:r>
            <a:endParaRPr lang="en-GB" dirty="0"/>
          </a:p>
          <a:p>
            <a:endParaRPr lang="en-GB" dirty="0"/>
          </a:p>
        </p:txBody>
      </p:sp>
      <p:sp>
        <p:nvSpPr>
          <p:cNvPr id="4" name="TextBox 3"/>
          <p:cNvSpPr txBox="1"/>
          <p:nvPr/>
        </p:nvSpPr>
        <p:spPr>
          <a:xfrm>
            <a:off x="0" y="6643710"/>
            <a:ext cx="7786710" cy="246221"/>
          </a:xfrm>
          <a:prstGeom prst="rect">
            <a:avLst/>
          </a:prstGeom>
          <a:noFill/>
        </p:spPr>
        <p:txBody>
          <a:bodyPr wrap="square" rtlCol="0">
            <a:spAutoFit/>
          </a:bodyPr>
          <a:lstStyle/>
          <a:p>
            <a:r>
              <a:rPr lang="en-GB" sz="1000" dirty="0" smtClean="0"/>
              <a:t>Illustration 6.10, Organisational Change 4ed , Barbara Senior &amp; Stephen </a:t>
            </a:r>
            <a:r>
              <a:rPr lang="en-GB" sz="1000" dirty="0" err="1" smtClean="0"/>
              <a:t>Swailes</a:t>
            </a:r>
            <a:r>
              <a:rPr lang="en-GB" sz="1000" dirty="0" smtClean="0"/>
              <a:t>.</a:t>
            </a:r>
            <a:endParaRPr lang="en-GB" sz="10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642918"/>
            <a:ext cx="9144000" cy="5909310"/>
          </a:xfrm>
          <a:prstGeom prst="rect">
            <a:avLst/>
          </a:prstGeom>
          <a:noFill/>
        </p:spPr>
        <p:txBody>
          <a:bodyPr wrap="square" rtlCol="0">
            <a:spAutoFit/>
          </a:bodyPr>
          <a:lstStyle/>
          <a:p>
            <a:r>
              <a:rPr lang="en-US" b="1" dirty="0"/>
              <a:t>Paton and </a:t>
            </a:r>
            <a:r>
              <a:rPr lang="en-US" b="1" dirty="0" err="1"/>
              <a:t>McCalman</a:t>
            </a:r>
            <a:r>
              <a:rPr lang="en-US" b="1" dirty="0"/>
              <a:t> (2000) </a:t>
            </a:r>
            <a:r>
              <a:rPr lang="en-US" dirty="0"/>
              <a:t>suggest that force field analysis, as well as operating as a technique in its own right, can be incorporated into other change situation analyses. The results of such analyses help in deciding the extent to which an organization is open or closed to change. </a:t>
            </a:r>
            <a:r>
              <a:rPr lang="en-US" dirty="0" err="1"/>
              <a:t>Strebel</a:t>
            </a:r>
            <a:r>
              <a:rPr lang="en-US" dirty="0"/>
              <a:t> (1992, p. 67) offers the following advice on this: </a:t>
            </a:r>
            <a:endParaRPr lang="en-US" dirty="0" smtClean="0"/>
          </a:p>
          <a:p>
            <a:r>
              <a:rPr lang="en-US" dirty="0"/>
              <a:t/>
            </a:r>
            <a:br>
              <a:rPr lang="en-US" dirty="0"/>
            </a:br>
            <a:r>
              <a:rPr lang="en-US" b="1" dirty="0"/>
              <a:t>1. Look for closed attitudes </a:t>
            </a:r>
            <a:r>
              <a:rPr lang="en-US" dirty="0"/>
              <a:t>by examining what processes are in place for bringing new ideas into the sector, company or business unit, especially at the highest levels; and by probing whether management is aware of the change forces. </a:t>
            </a:r>
            <a:br>
              <a:rPr lang="en-US" dirty="0"/>
            </a:br>
            <a:r>
              <a:rPr lang="en-US" b="1" dirty="0"/>
              <a:t>2. Look for an entrenched culture </a:t>
            </a:r>
            <a:r>
              <a:rPr lang="en-US" dirty="0"/>
              <a:t>by examining what processes are in place for </a:t>
            </a:r>
            <a:r>
              <a:rPr lang="en-US" b="1" dirty="0"/>
              <a:t>reflecting on values and improving </a:t>
            </a:r>
            <a:r>
              <a:rPr lang="en-US" b="1" dirty="0" err="1"/>
              <a:t>behaviour</a:t>
            </a:r>
            <a:r>
              <a:rPr lang="en-US" b="1" dirty="0"/>
              <a:t> </a:t>
            </a:r>
            <a:r>
              <a:rPr lang="en-US" dirty="0"/>
              <a:t>and skills; and by enquiring to what extent </a:t>
            </a:r>
            <a:r>
              <a:rPr lang="en-US" dirty="0" err="1"/>
              <a:t>behaviour</a:t>
            </a:r>
            <a:r>
              <a:rPr lang="en-US" dirty="0"/>
              <a:t> and skills are adapted to the forces of change. </a:t>
            </a:r>
            <a:br>
              <a:rPr lang="en-US" dirty="0"/>
            </a:br>
            <a:r>
              <a:rPr lang="en-US" b="1" dirty="0"/>
              <a:t>3. Look for rigid structures and systems</a:t>
            </a:r>
            <a:r>
              <a:rPr lang="en-US" dirty="0"/>
              <a:t>, by examining when the organization, business system, the stakeholder resource base and the industry last changed significantly; and by enquiring </a:t>
            </a:r>
            <a:r>
              <a:rPr lang="en-US" b="1" dirty="0"/>
              <a:t>to what extent the structures and systems are capable of accommodating the forces of change</a:t>
            </a:r>
            <a:r>
              <a:rPr lang="en-US" dirty="0"/>
              <a:t>. </a:t>
            </a:r>
            <a:br>
              <a:rPr lang="en-US" dirty="0"/>
            </a:br>
            <a:r>
              <a:rPr lang="en-US" b="1" dirty="0"/>
              <a:t>4. </a:t>
            </a:r>
            <a:r>
              <a:rPr lang="en-US" dirty="0"/>
              <a:t>Look for </a:t>
            </a:r>
            <a:r>
              <a:rPr lang="en-US" b="1" dirty="0"/>
              <a:t>counterproductive </a:t>
            </a:r>
            <a:r>
              <a:rPr lang="en-US" b="1" dirty="0" smtClean="0"/>
              <a:t>dynamics </a:t>
            </a:r>
            <a:r>
              <a:rPr lang="en-US" dirty="0"/>
              <a:t>by examining whether </a:t>
            </a:r>
            <a:r>
              <a:rPr lang="en-US" b="1" dirty="0"/>
              <a:t>historical forces </a:t>
            </a:r>
            <a:r>
              <a:rPr lang="en-US" dirty="0"/>
              <a:t>of change are driving the business; and by enquiring to what extent the historical forces of change have become the new force of resistance. </a:t>
            </a:r>
            <a:br>
              <a:rPr lang="en-US" dirty="0"/>
            </a:br>
            <a:r>
              <a:rPr lang="en-US" b="1" dirty="0"/>
              <a:t>5. Assess the strength of the overall resistance to change by examining to what extent the various forces of resistance are correlated with one another</a:t>
            </a:r>
            <a:r>
              <a:rPr lang="en-US" dirty="0"/>
              <a:t>; and by describing the resistance threshold in terms of power and resources needed to deal with the resistance. </a:t>
            </a:r>
            <a:endParaRPr lang="en-GB" dirty="0"/>
          </a:p>
          <a:p>
            <a:endParaRPr lang="en-GB" dirty="0"/>
          </a:p>
        </p:txBody>
      </p:sp>
      <p:sp>
        <p:nvSpPr>
          <p:cNvPr id="7" name="TextBox 6"/>
          <p:cNvSpPr txBox="1"/>
          <p:nvPr/>
        </p:nvSpPr>
        <p:spPr>
          <a:xfrm>
            <a:off x="0" y="6643710"/>
            <a:ext cx="7786710" cy="246221"/>
          </a:xfrm>
          <a:prstGeom prst="rect">
            <a:avLst/>
          </a:prstGeom>
          <a:noFill/>
        </p:spPr>
        <p:txBody>
          <a:bodyPr wrap="square" rtlCol="0">
            <a:spAutoFit/>
          </a:bodyPr>
          <a:lstStyle/>
          <a:p>
            <a:r>
              <a:rPr lang="en-GB" sz="1000" dirty="0" smtClean="0"/>
              <a:t>p270, Organisational Change 4ed , Barbara Senior &amp; Stephen </a:t>
            </a:r>
            <a:r>
              <a:rPr lang="en-GB" sz="1000" dirty="0" err="1" smtClean="0"/>
              <a:t>Swailes</a:t>
            </a:r>
            <a:r>
              <a:rPr lang="en-GB" sz="1000" dirty="0" smtClean="0"/>
              <a:t>.</a:t>
            </a:r>
            <a:endParaRPr lang="en-GB" sz="10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Activity: Force field Analysis</a:t>
            </a:r>
            <a:endParaRPr lang="en-GB" u="sng" dirty="0"/>
          </a:p>
        </p:txBody>
      </p:sp>
      <p:pic>
        <p:nvPicPr>
          <p:cNvPr id="4" name="Picture 3" descr="FFA_Activity.jpg"/>
          <p:cNvPicPr>
            <a:picLocks noChangeAspect="1"/>
          </p:cNvPicPr>
          <p:nvPr/>
        </p:nvPicPr>
        <p:blipFill>
          <a:blip r:embed="rId2"/>
          <a:stretch>
            <a:fillRect/>
          </a:stretch>
        </p:blipFill>
        <p:spPr>
          <a:xfrm>
            <a:off x="0" y="2357430"/>
            <a:ext cx="9144000" cy="2407920"/>
          </a:xfrm>
          <a:prstGeom prst="rect">
            <a:avLst/>
          </a:prstGeom>
        </p:spPr>
      </p:pic>
      <p:sp>
        <p:nvSpPr>
          <p:cNvPr id="5" name="TextBox 4"/>
          <p:cNvSpPr txBox="1"/>
          <p:nvPr/>
        </p:nvSpPr>
        <p:spPr>
          <a:xfrm>
            <a:off x="0" y="6643710"/>
            <a:ext cx="7786710" cy="246221"/>
          </a:xfrm>
          <a:prstGeom prst="rect">
            <a:avLst/>
          </a:prstGeom>
          <a:noFill/>
        </p:spPr>
        <p:txBody>
          <a:bodyPr wrap="square" rtlCol="0">
            <a:spAutoFit/>
          </a:bodyPr>
          <a:lstStyle/>
          <a:p>
            <a:r>
              <a:rPr lang="en-GB" sz="1000" dirty="0" smtClean="0"/>
              <a:t>p271, Organisational Change 4ed , Barbara Senior &amp; Stephen </a:t>
            </a:r>
            <a:r>
              <a:rPr lang="en-GB" sz="1000" dirty="0" err="1" smtClean="0"/>
              <a:t>Swailes</a:t>
            </a:r>
            <a:r>
              <a:rPr lang="en-GB" sz="1000" dirty="0" smtClean="0"/>
              <a:t>.</a:t>
            </a:r>
            <a:endParaRPr lang="en-GB"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98</TotalTime>
  <Words>156</Words>
  <Application>Microsoft Office PowerPoint</Application>
  <PresentationFormat>On-screen Show (4:3)</PresentationFormat>
  <Paragraphs>9</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Activity: Force-field Analysis</vt:lpstr>
      <vt:lpstr>Force-field Analysis</vt:lpstr>
      <vt:lpstr>PowerPoint Presentation</vt:lpstr>
      <vt:lpstr>Activity: Force field Analysis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James Williams</dc:creator>
  <cp:lastModifiedBy>Williams, James</cp:lastModifiedBy>
  <cp:revision>12</cp:revision>
  <dcterms:created xsi:type="dcterms:W3CDTF">2010-11-30T19:41:20Z</dcterms:created>
  <dcterms:modified xsi:type="dcterms:W3CDTF">2010-12-01T09:58:13Z</dcterms:modified>
</cp:coreProperties>
</file>