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256" r:id="rId5"/>
    <p:sldId id="337" r:id="rId6"/>
    <p:sldId id="439" r:id="rId7"/>
    <p:sldId id="418" r:id="rId8"/>
    <p:sldId id="403" r:id="rId9"/>
    <p:sldId id="440" r:id="rId10"/>
    <p:sldId id="442" r:id="rId11"/>
    <p:sldId id="441" r:id="rId12"/>
    <p:sldId id="443" r:id="rId13"/>
    <p:sldId id="444" r:id="rId14"/>
    <p:sldId id="404" r:id="rId15"/>
    <p:sldId id="445" r:id="rId16"/>
    <p:sldId id="446" r:id="rId17"/>
    <p:sldId id="447" r:id="rId18"/>
    <p:sldId id="448" r:id="rId19"/>
    <p:sldId id="449" r:id="rId20"/>
    <p:sldId id="450" r:id="rId21"/>
    <p:sldId id="451" r:id="rId22"/>
    <p:sldId id="452" r:id="rId23"/>
    <p:sldId id="453" r:id="rId24"/>
    <p:sldId id="454" r:id="rId25"/>
    <p:sldId id="455" r:id="rId26"/>
    <p:sldId id="456" r:id="rId27"/>
    <p:sldId id="457" r:id="rId28"/>
    <p:sldId id="433" r:id="rId29"/>
    <p:sldId id="459" r:id="rId30"/>
    <p:sldId id="460" r:id="rId31"/>
    <p:sldId id="462" r:id="rId32"/>
    <p:sldId id="461" r:id="rId33"/>
    <p:sldId id="463" r:id="rId34"/>
    <p:sldId id="464" r:id="rId35"/>
    <p:sldId id="465"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47" autoAdjust="0"/>
    <p:restoredTop sz="94249" autoAdjust="0"/>
  </p:normalViewPr>
  <p:slideViewPr>
    <p:cSldViewPr>
      <p:cViewPr varScale="1">
        <p:scale>
          <a:sx n="79" d="100"/>
          <a:sy n="79" d="100"/>
        </p:scale>
        <p:origin x="1517"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17/02/2024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2/17/2024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17/02/2024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9742" y="260648"/>
            <a:ext cx="9114257" cy="6192688"/>
          </a:xfrm>
        </p:spPr>
        <p:txBody>
          <a:bodyPr>
            <a:normAutofit/>
          </a:bodyPr>
          <a:lstStyle/>
          <a:p>
            <a:pPr marL="87313"/>
            <a:r>
              <a:rPr lang="en-GB" altLang="en-US" sz="2400" b="1" dirty="0"/>
              <a:t>BA (Hons) Leadership and Management Skills for the Workplace</a:t>
            </a:r>
            <a:br>
              <a:rPr lang="en-GB" altLang="en-US" b="1" dirty="0"/>
            </a:br>
            <a:r>
              <a:rPr lang="en-GB" dirty="0"/>
              <a:t> </a:t>
            </a:r>
            <a:r>
              <a:rPr lang="en-GB" sz="3600" b="1" dirty="0">
                <a:solidFill>
                  <a:schemeClr val="accent2">
                    <a:lumMod val="20000"/>
                    <a:lumOff val="80000"/>
                  </a:schemeClr>
                </a:solidFill>
              </a:rPr>
              <a:t>Knowledge and Information Management Skills for the Workplace (BMSW5106)</a:t>
            </a:r>
            <a:br>
              <a:rPr lang="en-GB" sz="3600" b="1" dirty="0">
                <a:solidFill>
                  <a:schemeClr val="accent2">
                    <a:lumMod val="20000"/>
                    <a:lumOff val="80000"/>
                  </a:schemeClr>
                </a:solidFill>
              </a:rPr>
            </a:br>
            <a:r>
              <a:rPr lang="en-GB" sz="3600" b="1" dirty="0">
                <a:solidFill>
                  <a:schemeClr val="accent2">
                    <a:lumMod val="20000"/>
                    <a:lumOff val="80000"/>
                  </a:schemeClr>
                </a:solidFill>
              </a:rPr>
              <a:t>Week 5:</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sz="4000" b="1" dirty="0">
                <a:solidFill>
                  <a:schemeClr val="accent2">
                    <a:lumMod val="75000"/>
                  </a:schemeClr>
                </a:solidFill>
              </a:rPr>
              <a:t>Importance of Strategic Knowledge Management and Theory</a:t>
            </a:r>
            <a:endParaRPr lang="en-GB" altLang="en-US" sz="4000" b="1" dirty="0">
              <a:solidFill>
                <a:schemeClr val="accent2">
                  <a:lumMod val="75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a:xfrm>
            <a:off x="457200" y="19241"/>
            <a:ext cx="8229600" cy="601447"/>
          </a:xfrm>
        </p:spPr>
        <p:txBody>
          <a:bodyPr>
            <a:normAutofit fontScale="90000"/>
          </a:bodyPr>
          <a:lstStyle/>
          <a:p>
            <a:r>
              <a:rPr lang="en-GB" b="1" dirty="0">
                <a:latin typeface="Arial" panose="020B0604020202020204" pitchFamily="34" charset="0"/>
                <a:cs typeface="Arial" panose="020B0604020202020204" pitchFamily="34" charset="0"/>
              </a:rPr>
              <a:t>Recap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idx="1"/>
          </p:nvPr>
        </p:nvSpPr>
        <p:spPr>
          <a:xfrm>
            <a:off x="179512" y="800708"/>
            <a:ext cx="8784976" cy="5256584"/>
          </a:xfrm>
        </p:spPr>
        <p:txBody>
          <a:bodyPr>
            <a:normAutofit fontScale="92500" lnSpcReduction="20000"/>
          </a:bodyPr>
          <a:lstStyle/>
          <a:p>
            <a:pPr algn="just">
              <a:buFont typeface="Wingdings" panose="05000000000000000000" pitchFamily="2" charset="2"/>
              <a:buChar char="§"/>
            </a:pPr>
            <a:r>
              <a:rPr lang="en-GB" altLang="en-US" sz="2600" dirty="0">
                <a:latin typeface="Arial" panose="020B0604020202020204" pitchFamily="34" charset="0"/>
                <a:ea typeface="ＭＳ Ｐゴシック" panose="020B0600070205080204" pitchFamily="34" charset="-128"/>
                <a:cs typeface="Arial" panose="020B0604020202020204" pitchFamily="34" charset="0"/>
              </a:rPr>
              <a:t>We are in the era of the </a:t>
            </a:r>
            <a:r>
              <a:rPr lang="en-GB" altLang="en-US" sz="2600" b="1" dirty="0">
                <a:latin typeface="Arial" panose="020B0604020202020204" pitchFamily="34" charset="0"/>
                <a:ea typeface="ＭＳ Ｐゴシック" panose="020B0600070205080204" pitchFamily="34" charset="-128"/>
                <a:cs typeface="Arial" panose="020B0604020202020204" pitchFamily="34" charset="0"/>
              </a:rPr>
              <a:t>Knowledge Economy </a:t>
            </a:r>
            <a:r>
              <a:rPr lang="en-GB" altLang="en-US" sz="2600" dirty="0">
                <a:latin typeface="Arial" panose="020B0604020202020204" pitchFamily="34" charset="0"/>
                <a:ea typeface="ＭＳ Ｐゴシック" panose="020B0600070205080204" pitchFamily="34" charset="-128"/>
                <a:cs typeface="Arial" panose="020B0604020202020204" pitchFamily="34" charset="0"/>
              </a:rPr>
              <a:t>where </a:t>
            </a:r>
            <a:r>
              <a:rPr lang="en-GB" altLang="en-US" sz="2600" b="1" dirty="0">
                <a:latin typeface="Arial" panose="020B0604020202020204" pitchFamily="34" charset="0"/>
                <a:ea typeface="ＭＳ Ｐゴシック" panose="020B0600070205080204" pitchFamily="34" charset="-128"/>
                <a:cs typeface="Arial" panose="020B0604020202020204" pitchFamily="34" charset="0"/>
              </a:rPr>
              <a:t>Ideas</a:t>
            </a:r>
            <a:r>
              <a:rPr lang="en-GB" altLang="en-US" sz="2600" dirty="0">
                <a:latin typeface="Arial" panose="020B0604020202020204" pitchFamily="34" charset="0"/>
                <a:ea typeface="ＭＳ Ｐゴシック" panose="020B0600070205080204" pitchFamily="34" charset="-128"/>
                <a:cs typeface="Arial" panose="020B0604020202020204" pitchFamily="34" charset="0"/>
              </a:rPr>
              <a:t> are a </a:t>
            </a:r>
            <a:r>
              <a:rPr lang="en-GB" altLang="en-US" sz="2600" b="1" dirty="0">
                <a:latin typeface="Arial" panose="020B0604020202020204" pitchFamily="34" charset="0"/>
                <a:ea typeface="ＭＳ Ｐゴシック" panose="020B0600070205080204" pitchFamily="34" charset="-128"/>
                <a:cs typeface="Arial" panose="020B0604020202020204" pitchFamily="34" charset="0"/>
              </a:rPr>
              <a:t>Key Resource</a:t>
            </a:r>
          </a:p>
          <a:p>
            <a:pPr marL="0" indent="0" algn="just">
              <a:buNone/>
            </a:pPr>
            <a:endParaRPr lang="en-GB" altLang="en-US" sz="2600"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Wingdings" panose="05000000000000000000" pitchFamily="2" charset="2"/>
              <a:buChar char="§"/>
            </a:pPr>
            <a:r>
              <a:rPr lang="en-GB" altLang="en-US" sz="2600" dirty="0">
                <a:latin typeface="Arial" panose="020B0604020202020204" pitchFamily="34" charset="0"/>
                <a:ea typeface="ＭＳ Ｐゴシック" panose="020B0600070205080204" pitchFamily="34" charset="-128"/>
                <a:cs typeface="Arial" panose="020B0604020202020204" pitchFamily="34" charset="0"/>
              </a:rPr>
              <a:t>Knowledge management (KM) processes are important to sustain the knowledge economy and its main resource (ideas)</a:t>
            </a:r>
          </a:p>
          <a:p>
            <a:pPr marL="0" indent="0" algn="just">
              <a:buNone/>
            </a:pPr>
            <a:endParaRPr lang="en-GB" altLang="en-US" sz="2600"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Wingdings" panose="05000000000000000000" pitchFamily="2" charset="2"/>
              <a:buChar char="§"/>
            </a:pPr>
            <a:r>
              <a:rPr lang="en-GB" altLang="en-US" sz="2600" dirty="0">
                <a:latin typeface="Arial" panose="020B0604020202020204" pitchFamily="34" charset="0"/>
                <a:ea typeface="ＭＳ Ｐゴシック" panose="020B0600070205080204" pitchFamily="34" charset="-128"/>
                <a:cs typeface="Arial" panose="020B0604020202020204" pitchFamily="34" charset="0"/>
              </a:rPr>
              <a:t>KM is a process used to Create/acquire, collect or elicit, convert and store, disseminate and apply</a:t>
            </a:r>
          </a:p>
          <a:p>
            <a:pPr marL="0" indent="0" algn="just">
              <a:buNone/>
            </a:pPr>
            <a:endParaRPr lang="en-GB" altLang="en-US" sz="2600"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Wingdings" panose="05000000000000000000" pitchFamily="2" charset="2"/>
              <a:buChar char="§"/>
            </a:pPr>
            <a:r>
              <a:rPr lang="en-GB" altLang="en-US" sz="2600" dirty="0">
                <a:latin typeface="Arial" panose="020B0604020202020204" pitchFamily="34" charset="0"/>
                <a:ea typeface="ＭＳ Ｐゴシック" panose="020B0600070205080204" pitchFamily="34" charset="-128"/>
                <a:cs typeface="Arial" panose="020B0604020202020204" pitchFamily="34" charset="0"/>
              </a:rPr>
              <a:t>KM process in any organisation requires the presence of a good information system</a:t>
            </a:r>
          </a:p>
          <a:p>
            <a:pPr marL="0" indent="0" algn="just">
              <a:buNone/>
            </a:pPr>
            <a:endParaRPr lang="en-GB" altLang="en-US" sz="2600"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Wingdings" panose="05000000000000000000" pitchFamily="2" charset="2"/>
              <a:buChar char="§"/>
            </a:pPr>
            <a:r>
              <a:rPr lang="en-GB" altLang="en-US" sz="2600" dirty="0">
                <a:latin typeface="Arial" panose="020B0604020202020204" pitchFamily="34" charset="0"/>
                <a:ea typeface="ＭＳ Ｐゴシック" panose="020B0600070205080204" pitchFamily="34" charset="-128"/>
                <a:cs typeface="Arial" panose="020B0604020202020204" pitchFamily="34" charset="0"/>
              </a:rPr>
              <a:t>Today, we will look at the importances of KM</a:t>
            </a:r>
            <a:endParaRPr lang="en-GB" altLang="en-US" b="1" dirty="0">
              <a:latin typeface="Arial" panose="020B0604020202020204" pitchFamily="34" charset="0"/>
              <a:ea typeface="ＭＳ Ｐゴシック" panose="020B0600070205080204" pitchFamily="34" charset="-128"/>
              <a:cs typeface="Arial" panose="020B0604020202020204" pitchFamily="34" charset="0"/>
            </a:endParaRPr>
          </a:p>
          <a:p>
            <a:pPr marL="0" indent="0" algn="just">
              <a:buNone/>
            </a:pPr>
            <a:endParaRPr lang="en-GB" dirty="0"/>
          </a:p>
        </p:txBody>
      </p:sp>
    </p:spTree>
    <p:extLst>
      <p:ext uri="{BB962C8B-B14F-4D97-AF65-F5344CB8AC3E}">
        <p14:creationId xmlns:p14="http://schemas.microsoft.com/office/powerpoint/2010/main" val="3030484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 calcmode="lin" valueType="num">
                                      <p:cBhvr additive="base">
                                        <p:cTn id="32"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 calcmode="lin" valueType="num">
                                      <p:cBhvr additive="base">
                                        <p:cTn id="38"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91E1D1-E52C-4B81-EAAD-E314B5B7E0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44519B-D8A8-C185-4F4C-67E63A6DACA8}"/>
              </a:ext>
            </a:extLst>
          </p:cNvPr>
          <p:cNvSpPr>
            <a:spLocks noGrp="1"/>
          </p:cNvSpPr>
          <p:nvPr>
            <p:ph type="title"/>
          </p:nvPr>
        </p:nvSpPr>
        <p:spPr>
          <a:xfrm>
            <a:off x="457200" y="19241"/>
            <a:ext cx="8229600" cy="601447"/>
          </a:xfrm>
        </p:spPr>
        <p:txBody>
          <a:bodyPr>
            <a:normAutofit fontScale="90000"/>
          </a:bodyPr>
          <a:lstStyle/>
          <a:p>
            <a:r>
              <a:rPr lang="en-GB" b="1" dirty="0">
                <a:latin typeface="Arial" panose="020B0604020202020204" pitchFamily="34" charset="0"/>
                <a:cs typeface="Arial" panose="020B0604020202020204" pitchFamily="34" charset="0"/>
              </a:rPr>
              <a:t>Recap </a:t>
            </a:r>
          </a:p>
        </p:txBody>
      </p:sp>
      <p:sp>
        <p:nvSpPr>
          <p:cNvPr id="3" name="Content Placeholder 2">
            <a:extLst>
              <a:ext uri="{FF2B5EF4-FFF2-40B4-BE49-F238E27FC236}">
                <a16:creationId xmlns:a16="http://schemas.microsoft.com/office/drawing/2014/main" id="{1C889205-EAE7-18A8-223C-125E9F3C41DD}"/>
              </a:ext>
            </a:extLst>
          </p:cNvPr>
          <p:cNvSpPr>
            <a:spLocks noGrp="1"/>
          </p:cNvSpPr>
          <p:nvPr>
            <p:ph idx="1"/>
          </p:nvPr>
        </p:nvSpPr>
        <p:spPr>
          <a:xfrm>
            <a:off x="179512" y="800708"/>
            <a:ext cx="8964488" cy="5256584"/>
          </a:xfrm>
        </p:spPr>
        <p:txBody>
          <a:bodyPr>
            <a:normAutofit/>
          </a:bodyPr>
          <a:lstStyle/>
          <a:p>
            <a:pPr algn="just">
              <a:buFont typeface="Wingdings" panose="05000000000000000000" pitchFamily="2" charset="2"/>
              <a:buChar char="§"/>
            </a:pPr>
            <a:r>
              <a:rPr lang="en-GB" altLang="en-US" sz="2600" dirty="0">
                <a:latin typeface="Arial" panose="020B0604020202020204" pitchFamily="34" charset="0"/>
                <a:ea typeface="ＭＳ Ｐゴシック" panose="020B0600070205080204" pitchFamily="34" charset="-128"/>
                <a:cs typeface="Arial" panose="020B0604020202020204" pitchFamily="34" charset="0"/>
              </a:rPr>
              <a:t>What is the difference between </a:t>
            </a:r>
            <a:r>
              <a:rPr lang="en-GB" altLang="en-US" sz="2800" b="1" dirty="0">
                <a:solidFill>
                  <a:srgbClr val="C00000"/>
                </a:solidFill>
                <a:latin typeface="Arial" panose="020B0604020202020204" pitchFamily="34" charset="0"/>
                <a:ea typeface="ＭＳ Ｐゴシック" panose="020B0600070205080204" pitchFamily="34" charset="-128"/>
                <a:cs typeface="Arial" panose="020B0604020202020204" pitchFamily="34" charset="0"/>
              </a:rPr>
              <a:t>Knowledge</a:t>
            </a:r>
            <a:r>
              <a:rPr lang="en-GB" altLang="en-US" sz="2800" b="1" dirty="0">
                <a:latin typeface="Arial" panose="020B0604020202020204" pitchFamily="34" charset="0"/>
                <a:ea typeface="ＭＳ Ｐゴシック" panose="020B0600070205080204" pitchFamily="34" charset="-128"/>
                <a:cs typeface="Arial" panose="020B0604020202020204" pitchFamily="34" charset="0"/>
              </a:rPr>
              <a:t>, </a:t>
            </a:r>
            <a:r>
              <a:rPr lang="en-GB" altLang="en-US" sz="2800" b="1" dirty="0">
                <a:solidFill>
                  <a:schemeClr val="bg2"/>
                </a:solidFill>
                <a:highlight>
                  <a:srgbClr val="008000"/>
                </a:highlight>
                <a:latin typeface="Arial" panose="020B0604020202020204" pitchFamily="34" charset="0"/>
                <a:ea typeface="ＭＳ Ｐゴシック" panose="020B0600070205080204" pitchFamily="34" charset="-128"/>
                <a:cs typeface="Arial" panose="020B0604020202020204" pitchFamily="34" charset="0"/>
              </a:rPr>
              <a:t>Data</a:t>
            </a:r>
            <a:r>
              <a:rPr lang="en-GB" altLang="en-US" sz="2800" b="1" dirty="0">
                <a:latin typeface="Arial" panose="020B0604020202020204" pitchFamily="34" charset="0"/>
                <a:ea typeface="ＭＳ Ｐゴシック" panose="020B0600070205080204" pitchFamily="34" charset="-128"/>
                <a:cs typeface="Arial" panose="020B0604020202020204" pitchFamily="34" charset="0"/>
              </a:rPr>
              <a:t>, </a:t>
            </a:r>
            <a:r>
              <a:rPr lang="en-GB" altLang="en-US" sz="2800" b="1" dirty="0">
                <a:solidFill>
                  <a:schemeClr val="accent3"/>
                </a:solidFill>
                <a:latin typeface="Arial" panose="020B0604020202020204" pitchFamily="34" charset="0"/>
                <a:ea typeface="ＭＳ Ｐゴシック" panose="020B0600070205080204" pitchFamily="34" charset="-128"/>
                <a:cs typeface="Arial" panose="020B0604020202020204" pitchFamily="34" charset="0"/>
              </a:rPr>
              <a:t>Information and information system,</a:t>
            </a:r>
            <a:r>
              <a:rPr lang="en-GB" altLang="en-US" sz="2800" b="1" dirty="0">
                <a:latin typeface="Arial" panose="020B0604020202020204" pitchFamily="34" charset="0"/>
                <a:ea typeface="ＭＳ Ｐゴシック" panose="020B0600070205080204" pitchFamily="34" charset="-128"/>
                <a:cs typeface="Arial" panose="020B0604020202020204" pitchFamily="34" charset="0"/>
              </a:rPr>
              <a:t> and </a:t>
            </a:r>
            <a:r>
              <a:rPr lang="en-GB" altLang="en-US" sz="2800" b="1"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Wisdom</a:t>
            </a:r>
          </a:p>
          <a:p>
            <a:pPr algn="just">
              <a:buFont typeface="Wingdings" panose="05000000000000000000" pitchFamily="2" charset="2"/>
              <a:buChar char="§"/>
            </a:pPr>
            <a:endParaRPr lang="en-GB" altLang="en-US" sz="2800" b="1"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pPr algn="just">
              <a:buFont typeface="Wingdings" panose="05000000000000000000" pitchFamily="2" charset="2"/>
              <a:buChar char="§"/>
            </a:pPr>
            <a:r>
              <a:rPr lang="en-GB" altLang="en-US" sz="2800" dirty="0">
                <a:latin typeface="Arial" panose="020B0604020202020204" pitchFamily="34" charset="0"/>
                <a:ea typeface="ＭＳ Ｐゴシック" panose="020B0600070205080204" pitchFamily="34" charset="-128"/>
                <a:cs typeface="Arial" panose="020B0604020202020204" pitchFamily="34" charset="0"/>
              </a:rPr>
              <a:t>10mins Class Discussion: </a:t>
            </a:r>
          </a:p>
          <a:p>
            <a:pPr algn="just">
              <a:buFont typeface="Wingdings" panose="05000000000000000000" pitchFamily="2" charset="2"/>
              <a:buChar char="§"/>
            </a:pPr>
            <a:r>
              <a:rPr lang="en-GB" altLang="en-US" sz="2800" dirty="0">
                <a:latin typeface="Arial" panose="020B0604020202020204" pitchFamily="34" charset="0"/>
                <a:ea typeface="ＭＳ Ｐゴシック" panose="020B0600070205080204" pitchFamily="34" charset="-128"/>
                <a:cs typeface="Arial" panose="020B0604020202020204" pitchFamily="34" charset="0"/>
              </a:rPr>
              <a:t>Can you list some specific type of knowledge that would be relevant for a particular business</a:t>
            </a:r>
          </a:p>
          <a:p>
            <a:pPr marL="0" indent="0" algn="just">
              <a:buNone/>
            </a:pPr>
            <a:endParaRPr lang="en-GB" altLang="en-US" sz="2800"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Wingdings" panose="05000000000000000000" pitchFamily="2" charset="2"/>
              <a:buChar char="§"/>
            </a:pPr>
            <a:r>
              <a:rPr lang="en-GB" altLang="en-US" sz="2800" dirty="0" err="1">
                <a:latin typeface="Arial" panose="020B0604020202020204" pitchFamily="34" charset="0"/>
                <a:ea typeface="ＭＳ Ｐゴシック" panose="020B0600070205080204" pitchFamily="34" charset="-128"/>
                <a:cs typeface="Arial" panose="020B0604020202020204" pitchFamily="34" charset="0"/>
              </a:rPr>
              <a:t>Eg</a:t>
            </a:r>
            <a:r>
              <a:rPr lang="en-GB" altLang="en-US" sz="2800" dirty="0">
                <a:latin typeface="Arial" panose="020B0604020202020204" pitchFamily="34" charset="0"/>
                <a:ea typeface="ＭＳ Ｐゴシック" panose="020B0600070205080204" pitchFamily="34" charset="-128"/>
                <a:cs typeface="Arial" panose="020B0604020202020204" pitchFamily="34" charset="0"/>
              </a:rPr>
              <a:t>: A hospital, A car dealership, Accountancy firm, restaurant, Airline Industry, Fashion etc? you can choose other firms too.</a:t>
            </a:r>
            <a:endParaRPr lang="en-GB" altLang="en-US" sz="2600"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Wingdings" panose="05000000000000000000" pitchFamily="2" charset="2"/>
              <a:buChar char="§"/>
            </a:pPr>
            <a:endParaRPr lang="en-GB" altLang="en-US" sz="2600"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Wingdings" panose="05000000000000000000" pitchFamily="2" charset="2"/>
              <a:buChar char="§"/>
            </a:pPr>
            <a:endParaRPr lang="en-GB" altLang="en-US" b="1" dirty="0">
              <a:latin typeface="Arial" panose="020B0604020202020204" pitchFamily="34" charset="0"/>
              <a:ea typeface="ＭＳ Ｐゴシック" panose="020B0600070205080204" pitchFamily="34" charset="-128"/>
              <a:cs typeface="Arial" panose="020B0604020202020204" pitchFamily="34" charset="0"/>
            </a:endParaRPr>
          </a:p>
          <a:p>
            <a:pPr marL="0" indent="0" algn="just">
              <a:buNone/>
            </a:pPr>
            <a:endParaRPr lang="en-GB" dirty="0"/>
          </a:p>
        </p:txBody>
      </p:sp>
    </p:spTree>
    <p:extLst>
      <p:ext uri="{BB962C8B-B14F-4D97-AF65-F5344CB8AC3E}">
        <p14:creationId xmlns:p14="http://schemas.microsoft.com/office/powerpoint/2010/main" val="4169320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744E7D-7C0B-FC8E-8C3D-DB2B41E55A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C84F8B-766F-1A9C-A043-B814690FDBAD}"/>
              </a:ext>
            </a:extLst>
          </p:cNvPr>
          <p:cNvSpPr>
            <a:spLocks noGrp="1"/>
          </p:cNvSpPr>
          <p:nvPr>
            <p:ph type="title"/>
          </p:nvPr>
        </p:nvSpPr>
        <p:spPr>
          <a:xfrm>
            <a:off x="457200" y="44624"/>
            <a:ext cx="8229600" cy="1152128"/>
          </a:xfrm>
        </p:spPr>
        <p:txBody>
          <a:bodyPr>
            <a:normAutofit/>
          </a:bodyPr>
          <a:lstStyle/>
          <a:p>
            <a:r>
              <a:rPr lang="en-GB" sz="6000" b="1" dirty="0">
                <a:latin typeface="Arial" panose="020B0604020202020204" pitchFamily="34" charset="0"/>
                <a:cs typeface="Arial" panose="020B0604020202020204" pitchFamily="34" charset="0"/>
              </a:rPr>
              <a:t>Outline </a:t>
            </a:r>
          </a:p>
        </p:txBody>
      </p:sp>
      <p:sp>
        <p:nvSpPr>
          <p:cNvPr id="3" name="Content Placeholder 2">
            <a:extLst>
              <a:ext uri="{FF2B5EF4-FFF2-40B4-BE49-F238E27FC236}">
                <a16:creationId xmlns:a16="http://schemas.microsoft.com/office/drawing/2014/main" id="{CCD0F907-DB77-2D6B-706C-2F019720C801}"/>
              </a:ext>
            </a:extLst>
          </p:cNvPr>
          <p:cNvSpPr>
            <a:spLocks noGrp="1"/>
          </p:cNvSpPr>
          <p:nvPr>
            <p:ph idx="1"/>
          </p:nvPr>
        </p:nvSpPr>
        <p:spPr>
          <a:xfrm>
            <a:off x="214891" y="1162006"/>
            <a:ext cx="8821605" cy="4608512"/>
          </a:xfrm>
        </p:spPr>
        <p:txBody>
          <a:bodyPr>
            <a:normAutofit/>
          </a:bodyPr>
          <a:lstStyle/>
          <a:p>
            <a:pPr>
              <a:buFont typeface="Wingdings" panose="05000000000000000000" pitchFamily="2" charset="2"/>
              <a:buChar char="§"/>
            </a:pPr>
            <a:r>
              <a:rPr lang="en-GB" altLang="en-US" sz="2800" dirty="0">
                <a:latin typeface="Arial" panose="020B0604020202020204" pitchFamily="34" charset="0"/>
                <a:ea typeface="ＭＳ Ｐゴシック" panose="020B0600070205080204" pitchFamily="34" charset="-128"/>
                <a:cs typeface="Arial" panose="020B0604020202020204" pitchFamily="34" charset="0"/>
              </a:rPr>
              <a:t>Understand Why do we have to manage knowledge.</a:t>
            </a:r>
          </a:p>
          <a:p>
            <a:pPr marL="0" indent="0">
              <a:buNone/>
            </a:pPr>
            <a:endParaRPr lang="en-GB" altLang="en-US" sz="2800" dirty="0">
              <a:latin typeface="Arial" panose="020B0604020202020204" pitchFamily="34" charset="0"/>
              <a:ea typeface="ＭＳ Ｐゴシック" panose="020B0600070205080204" pitchFamily="34" charset="-128"/>
              <a:cs typeface="Arial" panose="020B0604020202020204" pitchFamily="34" charset="0"/>
            </a:endParaRPr>
          </a:p>
          <a:p>
            <a:pPr>
              <a:buFont typeface="Wingdings" panose="05000000000000000000" pitchFamily="2" charset="2"/>
              <a:buChar char="§"/>
            </a:pPr>
            <a:r>
              <a:rPr lang="en-GB" altLang="en-US" sz="2800" dirty="0">
                <a:latin typeface="Arial" panose="020B0604020202020204" pitchFamily="34" charset="0"/>
                <a:ea typeface="ＭＳ Ｐゴシック" panose="020B0600070205080204" pitchFamily="34" charset="-128"/>
                <a:cs typeface="Arial" panose="020B0604020202020204" pitchFamily="34" charset="0"/>
              </a:rPr>
              <a:t>Understand the role of KM in today’s organization and the tools organisations utilise for it</a:t>
            </a:r>
          </a:p>
          <a:p>
            <a:pPr marL="0" indent="0">
              <a:buNone/>
            </a:pPr>
            <a:endParaRPr lang="en-GB" altLang="en-US" sz="2800" dirty="0">
              <a:latin typeface="Arial" panose="020B0604020202020204" pitchFamily="34" charset="0"/>
              <a:ea typeface="ＭＳ Ｐゴシック" panose="020B0600070205080204" pitchFamily="34" charset="-128"/>
              <a:cs typeface="Arial" panose="020B0604020202020204" pitchFamily="34" charset="0"/>
            </a:endParaRPr>
          </a:p>
          <a:p>
            <a:pPr>
              <a:buFont typeface="Wingdings" panose="05000000000000000000" pitchFamily="2" charset="2"/>
              <a:buChar char="§"/>
            </a:pPr>
            <a:r>
              <a:rPr lang="en-GB" altLang="en-US" sz="2800" dirty="0">
                <a:latin typeface="Arial" panose="020B0604020202020204" pitchFamily="34" charset="0"/>
                <a:ea typeface="ＭＳ Ｐゴシック" panose="020B0600070205080204" pitchFamily="34" charset="-128"/>
                <a:cs typeface="Arial" panose="020B0604020202020204" pitchFamily="34" charset="0"/>
              </a:rPr>
              <a:t>Identify different perspectives of KM in the form of collaborations, social business </a:t>
            </a:r>
          </a:p>
          <a:p>
            <a:pPr marL="0" indent="0">
              <a:buNone/>
            </a:pPr>
            <a:endParaRPr lang="en-GB" altLang="en-US" sz="2800" dirty="0">
              <a:latin typeface="Arial" panose="020B0604020202020204" pitchFamily="34" charset="0"/>
              <a:ea typeface="ＭＳ Ｐゴシック" panose="020B0600070205080204" pitchFamily="34" charset="-128"/>
              <a:cs typeface="Arial" panose="020B0604020202020204" pitchFamily="34" charset="0"/>
            </a:endParaRPr>
          </a:p>
          <a:p>
            <a:pPr>
              <a:buFont typeface="Wingdings" panose="05000000000000000000" pitchFamily="2" charset="2"/>
              <a:buChar char="§"/>
            </a:pPr>
            <a:r>
              <a:rPr lang="en-GB" altLang="en-US" sz="2800" dirty="0">
                <a:latin typeface="Arial" panose="020B0604020202020204" pitchFamily="34" charset="0"/>
                <a:ea typeface="ＭＳ Ｐゴシック" panose="020B0600070205080204" pitchFamily="34" charset="-128"/>
                <a:cs typeface="Arial" panose="020B0604020202020204" pitchFamily="34" charset="0"/>
              </a:rPr>
              <a:t>Understanding the roots of KM.</a:t>
            </a:r>
          </a:p>
          <a:p>
            <a:pPr marL="0" indent="0" algn="just">
              <a:buNone/>
            </a:pPr>
            <a:endParaRPr lang="en-GB" altLang="en-US" sz="2800" dirty="0">
              <a:latin typeface="Arial" panose="020B0604020202020204" pitchFamily="34" charset="0"/>
              <a:ea typeface="ＭＳ Ｐゴシック" panose="020B0600070205080204" pitchFamily="34" charset="-128"/>
              <a:cs typeface="Arial" panose="020B0604020202020204" pitchFamily="34" charset="0"/>
            </a:endParaRPr>
          </a:p>
          <a:p>
            <a:pPr marL="0" indent="0" algn="just">
              <a:buNone/>
            </a:pPr>
            <a:endParaRPr lang="en-GB" altLang="en-US" b="1" dirty="0">
              <a:latin typeface="Arial" panose="020B0604020202020204" pitchFamily="34" charset="0"/>
              <a:ea typeface="ＭＳ Ｐゴシック" panose="020B0600070205080204" pitchFamily="34" charset="-128"/>
              <a:cs typeface="Arial" panose="020B0604020202020204" pitchFamily="34" charset="0"/>
            </a:endParaRPr>
          </a:p>
          <a:p>
            <a:pPr marL="0" indent="0" algn="just">
              <a:buNone/>
            </a:pPr>
            <a:endParaRPr lang="en-GB" altLang="en-US" b="1" dirty="0">
              <a:latin typeface="Arial" panose="020B0604020202020204" pitchFamily="34" charset="0"/>
              <a:ea typeface="ＭＳ Ｐゴシック" panose="020B0600070205080204" pitchFamily="34" charset="-128"/>
              <a:cs typeface="Arial" panose="020B0604020202020204" pitchFamily="34" charset="0"/>
            </a:endParaRPr>
          </a:p>
          <a:p>
            <a:pPr marL="0" indent="0" algn="just">
              <a:buNone/>
            </a:pPr>
            <a:endParaRPr lang="en-GB" dirty="0"/>
          </a:p>
        </p:txBody>
      </p:sp>
    </p:spTree>
    <p:extLst>
      <p:ext uri="{BB962C8B-B14F-4D97-AF65-F5344CB8AC3E}">
        <p14:creationId xmlns:p14="http://schemas.microsoft.com/office/powerpoint/2010/main" val="2457660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a:xfrm>
            <a:off x="313692" y="33231"/>
            <a:ext cx="8686800" cy="792089"/>
          </a:xfrm>
        </p:spPr>
        <p:txBody>
          <a:bodyPr>
            <a:normAutofit/>
          </a:bodyPr>
          <a:lstStyle/>
          <a:p>
            <a:r>
              <a:rPr lang="en-GB" b="1" dirty="0">
                <a:latin typeface="Arial" panose="020B0604020202020204" pitchFamily="34" charset="0"/>
                <a:cs typeface="Arial" panose="020B0604020202020204" pitchFamily="34" charset="0"/>
              </a:rPr>
              <a:t>What is Knowledge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idx="1"/>
          </p:nvPr>
        </p:nvSpPr>
        <p:spPr>
          <a:xfrm>
            <a:off x="143508" y="692696"/>
            <a:ext cx="8856984" cy="5220580"/>
          </a:xfrm>
        </p:spPr>
        <p:txBody>
          <a:bodyPr>
            <a:normAutofit/>
          </a:bodyPr>
          <a:lstStyle/>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It can be thought of as </a:t>
            </a:r>
            <a:r>
              <a:rPr lang="en-GB" sz="2400" b="1" dirty="0">
                <a:latin typeface="Arial" panose="020B0604020202020204" pitchFamily="34" charset="0"/>
                <a:cs typeface="Arial" panose="020B0604020202020204" pitchFamily="34" charset="0"/>
              </a:rPr>
              <a:t>developing an understanding </a:t>
            </a:r>
            <a:r>
              <a:rPr lang="en-GB" sz="2400" dirty="0">
                <a:latin typeface="Arial" panose="020B0604020202020204" pitchFamily="34" charset="0"/>
                <a:cs typeface="Arial" panose="020B0604020202020204" pitchFamily="34" charset="0"/>
              </a:rPr>
              <a:t>of a subject area (s) which can be acquired either through Education or Experience</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Knowledge can either be Explicit or Tacit</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b="1" dirty="0">
                <a:latin typeface="Arial" panose="020B0604020202020204" pitchFamily="34" charset="0"/>
                <a:cs typeface="Arial" panose="020B0604020202020204" pitchFamily="34" charset="0"/>
              </a:rPr>
              <a:t>Knowledge management </a:t>
            </a:r>
            <a:r>
              <a:rPr lang="en-GB" sz="2400" dirty="0">
                <a:latin typeface="Arial" panose="020B0604020202020204" pitchFamily="34" charset="0"/>
                <a:cs typeface="Arial" panose="020B0604020202020204" pitchFamily="34" charset="0"/>
              </a:rPr>
              <a:t>is a process by which firms collect/acquire, organise and store, analyse, exchange and apply knowledge gathered internally or externally with a view to improve organisational performance   </a:t>
            </a:r>
            <a:r>
              <a:rPr lang="en-GB" sz="2400" b="1" dirty="0">
                <a:solidFill>
                  <a:srgbClr val="C00000"/>
                </a:solidFill>
                <a:latin typeface="Arial" panose="020B0604020202020204" pitchFamily="34" charset="0"/>
                <a:cs typeface="Arial" panose="020B0604020202020204" pitchFamily="34" charset="0"/>
              </a:rPr>
              <a:t>OR</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A system that help us understand WHY and HOW something happened the way it has in an organisation</a:t>
            </a:r>
          </a:p>
          <a:p>
            <a:pPr marL="0" indent="0" algn="just">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0046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9BD9AE-B06F-50BE-040C-8D69CDFB45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FAEAD6-227C-D495-E1F1-135643B4683E}"/>
              </a:ext>
            </a:extLst>
          </p:cNvPr>
          <p:cNvSpPr>
            <a:spLocks noGrp="1"/>
          </p:cNvSpPr>
          <p:nvPr>
            <p:ph type="title"/>
          </p:nvPr>
        </p:nvSpPr>
        <p:spPr>
          <a:xfrm>
            <a:off x="143508" y="33231"/>
            <a:ext cx="8856984" cy="792089"/>
          </a:xfrm>
        </p:spPr>
        <p:txBody>
          <a:bodyPr>
            <a:normAutofit fontScale="90000"/>
          </a:bodyPr>
          <a:lstStyle/>
          <a:p>
            <a:r>
              <a:rPr lang="en-GB" b="1" dirty="0">
                <a:latin typeface="Arial" panose="020B0604020202020204" pitchFamily="34" charset="0"/>
                <a:cs typeface="Arial" panose="020B0604020202020204" pitchFamily="34" charset="0"/>
              </a:rPr>
              <a:t>Knowledge Management Systems </a:t>
            </a:r>
          </a:p>
        </p:txBody>
      </p:sp>
      <p:sp>
        <p:nvSpPr>
          <p:cNvPr id="3" name="Content Placeholder 2">
            <a:extLst>
              <a:ext uri="{FF2B5EF4-FFF2-40B4-BE49-F238E27FC236}">
                <a16:creationId xmlns:a16="http://schemas.microsoft.com/office/drawing/2014/main" id="{C89DA193-BC97-8B58-668B-6913C808F9D6}"/>
              </a:ext>
            </a:extLst>
          </p:cNvPr>
          <p:cNvSpPr>
            <a:spLocks noGrp="1"/>
          </p:cNvSpPr>
          <p:nvPr>
            <p:ph idx="1"/>
          </p:nvPr>
        </p:nvSpPr>
        <p:spPr>
          <a:xfrm>
            <a:off x="143508" y="764704"/>
            <a:ext cx="8856984" cy="5148572"/>
          </a:xfrm>
        </p:spPr>
        <p:txBody>
          <a:bodyPr>
            <a:normAutofit/>
          </a:bodyPr>
          <a:lstStyle/>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It should be obvious that capturing and applying knowledge and expertise can greatly help to:</a:t>
            </a:r>
          </a:p>
          <a:p>
            <a:pPr marL="0" indent="0" algn="just">
              <a:buNone/>
            </a:pPr>
            <a:endParaRPr lang="en-GB" sz="2400" dirty="0">
              <a:latin typeface="Arial" panose="020B0604020202020204" pitchFamily="34" charset="0"/>
              <a:cs typeface="Arial" panose="020B0604020202020204" pitchFamily="34" charset="0"/>
            </a:endParaRPr>
          </a:p>
          <a:p>
            <a:pPr marL="447675" indent="-174625"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Improve business processes and management decisions</a:t>
            </a:r>
          </a:p>
          <a:p>
            <a:pPr marL="447675" indent="-174625"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Link firms to external sources of knowledge and stakeholders</a:t>
            </a:r>
          </a:p>
          <a:p>
            <a:pPr marL="447675" indent="-174625"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174625" indent="-174625"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 Hence, developing a good knowledge management system (KMS) using relevant Information Systems (IS) can help a business to collect relevant knowledge and make it available wherever needed to improve business performance</a:t>
            </a:r>
          </a:p>
          <a:p>
            <a:pPr marL="27305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5863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731865-9110-4514-DE3C-613FD5A67A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F74328-772E-6AA1-FC64-B43E00FE20A3}"/>
              </a:ext>
            </a:extLst>
          </p:cNvPr>
          <p:cNvSpPr>
            <a:spLocks noGrp="1"/>
          </p:cNvSpPr>
          <p:nvPr>
            <p:ph type="title"/>
          </p:nvPr>
        </p:nvSpPr>
        <p:spPr>
          <a:xfrm>
            <a:off x="143508" y="33231"/>
            <a:ext cx="8856984" cy="792089"/>
          </a:xfrm>
        </p:spPr>
        <p:txBody>
          <a:bodyPr>
            <a:normAutofit fontScale="90000"/>
          </a:bodyPr>
          <a:lstStyle/>
          <a:p>
            <a:r>
              <a:rPr lang="en-GB" b="1" dirty="0">
                <a:latin typeface="Arial" panose="020B0604020202020204" pitchFamily="34" charset="0"/>
                <a:cs typeface="Arial" panose="020B0604020202020204" pitchFamily="34" charset="0"/>
              </a:rPr>
              <a:t>Why Should we Manage Knowledge </a:t>
            </a:r>
          </a:p>
        </p:txBody>
      </p:sp>
      <p:sp>
        <p:nvSpPr>
          <p:cNvPr id="3" name="Content Placeholder 2">
            <a:extLst>
              <a:ext uri="{FF2B5EF4-FFF2-40B4-BE49-F238E27FC236}">
                <a16:creationId xmlns:a16="http://schemas.microsoft.com/office/drawing/2014/main" id="{DFC55E7F-31FC-5B1E-8812-52CAEF3D9695}"/>
              </a:ext>
            </a:extLst>
          </p:cNvPr>
          <p:cNvSpPr>
            <a:spLocks noGrp="1"/>
          </p:cNvSpPr>
          <p:nvPr>
            <p:ph idx="1"/>
          </p:nvPr>
        </p:nvSpPr>
        <p:spPr>
          <a:xfrm>
            <a:off x="143508" y="764704"/>
            <a:ext cx="8856984" cy="5148572"/>
          </a:xfrm>
        </p:spPr>
        <p:txBody>
          <a:bodyPr>
            <a:normAutofit/>
          </a:bodyPr>
          <a:lstStyle/>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Marketplaces are increasingly competitive, and the rate of innovation is rising, firms need to adjust to changing trends</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Reductions in staffing create a need to replace informal knowledge with formal methods and things are changing fast</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Competitive pressures reduce the size of the work force that holds valuable business knowledge due to flexible labour</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The amount of time available to experience and acquire knowledge has diminished hence continuous adjustments are required</a:t>
            </a: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0546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5D3B93-543C-263D-E7DB-F178996A3C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C3280C-179B-FE66-AAC2-17B63B2C1E80}"/>
              </a:ext>
            </a:extLst>
          </p:cNvPr>
          <p:cNvSpPr>
            <a:spLocks noGrp="1"/>
          </p:cNvSpPr>
          <p:nvPr>
            <p:ph type="title"/>
          </p:nvPr>
        </p:nvSpPr>
        <p:spPr>
          <a:xfrm>
            <a:off x="143508" y="33231"/>
            <a:ext cx="8856984" cy="875489"/>
          </a:xfrm>
        </p:spPr>
        <p:txBody>
          <a:bodyPr>
            <a:normAutofit fontScale="90000"/>
          </a:bodyPr>
          <a:lstStyle/>
          <a:p>
            <a:r>
              <a:rPr lang="en-GB" b="1" dirty="0">
                <a:latin typeface="Arial" panose="020B0604020202020204" pitchFamily="34" charset="0"/>
                <a:cs typeface="Arial" panose="020B0604020202020204" pitchFamily="34" charset="0"/>
              </a:rPr>
              <a:t>Why Should we Manage Knowledge </a:t>
            </a:r>
          </a:p>
        </p:txBody>
      </p:sp>
      <p:sp>
        <p:nvSpPr>
          <p:cNvPr id="3" name="Content Placeholder 2">
            <a:extLst>
              <a:ext uri="{FF2B5EF4-FFF2-40B4-BE49-F238E27FC236}">
                <a16:creationId xmlns:a16="http://schemas.microsoft.com/office/drawing/2014/main" id="{B4175A15-F2D7-BE16-4E79-FFA5E6754130}"/>
              </a:ext>
            </a:extLst>
          </p:cNvPr>
          <p:cNvSpPr>
            <a:spLocks noGrp="1"/>
          </p:cNvSpPr>
          <p:nvPr>
            <p:ph idx="1"/>
          </p:nvPr>
        </p:nvSpPr>
        <p:spPr>
          <a:xfrm>
            <a:off x="143508" y="764704"/>
            <a:ext cx="8856984" cy="5148572"/>
          </a:xfrm>
        </p:spPr>
        <p:txBody>
          <a:bodyPr>
            <a:normAutofit lnSpcReduction="10000"/>
          </a:bodyPr>
          <a:lstStyle/>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There may be irrecoverable loss of knowledge if some employees leave or retire. Hence, storing their knowledge will help reduce repeated processes of training and acquisition.</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Businesses are also beginning to realize how much expertise and experience is locked away in employees’ heads and that it’s imperative to find a way to capture that information</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It’s also important that businesses find a way to make the expertise and experience available to a wide range of users to improve organisational performance</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Let us look at some examples</a:t>
            </a:r>
          </a:p>
          <a:p>
            <a:pPr marL="0" indent="0" algn="just">
              <a:buNone/>
            </a:pPr>
            <a:endParaRPr lang="en-GB" sz="2400" dirty="0">
              <a:latin typeface="Arial" panose="020B0604020202020204" pitchFamily="34" charset="0"/>
              <a:cs typeface="Arial" panose="020B0604020202020204" pitchFamily="34" charset="0"/>
            </a:endParaRP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7617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73C4A1-00FB-5C10-C508-D9A64547A9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2A1DD4-E4BA-3BB6-9E8C-3CFB0043D95A}"/>
              </a:ext>
            </a:extLst>
          </p:cNvPr>
          <p:cNvSpPr>
            <a:spLocks noGrp="1"/>
          </p:cNvSpPr>
          <p:nvPr>
            <p:ph type="title"/>
          </p:nvPr>
        </p:nvSpPr>
        <p:spPr>
          <a:xfrm>
            <a:off x="143508" y="33231"/>
            <a:ext cx="8856984" cy="1235529"/>
          </a:xfrm>
        </p:spPr>
        <p:txBody>
          <a:bodyPr>
            <a:normAutofit fontScale="90000"/>
          </a:bodyPr>
          <a:lstStyle/>
          <a:p>
            <a:r>
              <a:rPr lang="en-GB" b="1" dirty="0">
                <a:latin typeface="Arial" panose="020B0604020202020204" pitchFamily="34" charset="0"/>
                <a:cs typeface="Arial" panose="020B0604020202020204" pitchFamily="34" charset="0"/>
              </a:rPr>
              <a:t>Why Should we Manage Knowledge: Example </a:t>
            </a:r>
          </a:p>
        </p:txBody>
      </p:sp>
      <p:sp>
        <p:nvSpPr>
          <p:cNvPr id="3" name="Content Placeholder 2">
            <a:extLst>
              <a:ext uri="{FF2B5EF4-FFF2-40B4-BE49-F238E27FC236}">
                <a16:creationId xmlns:a16="http://schemas.microsoft.com/office/drawing/2014/main" id="{FFCCA034-53D1-D457-24FF-8BB7ABFA4AD0}"/>
              </a:ext>
            </a:extLst>
          </p:cNvPr>
          <p:cNvSpPr>
            <a:spLocks noGrp="1"/>
          </p:cNvSpPr>
          <p:nvPr>
            <p:ph idx="1"/>
          </p:nvPr>
        </p:nvSpPr>
        <p:spPr>
          <a:xfrm>
            <a:off x="143508" y="1340768"/>
            <a:ext cx="8856984" cy="4572508"/>
          </a:xfrm>
        </p:spPr>
        <p:txBody>
          <a:bodyPr>
            <a:normAutofit/>
          </a:bodyPr>
          <a:lstStyle/>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A university lecturer was using regular formative assessments to improve engagement and attainments for students, and management wondered how he has been able to get high pass marks. During, his PDR, he highlighted what he was doing in his teaching practice.</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A year later, the University decided to launch an Information System that records all assessments and engagements with students to tract progress.</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The example shows how businesses want to capture knowledge internally and share it to a wider group of people</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5693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601EB2-3AD6-5918-EBC3-22E76A0DD8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0D1AB5-8067-FB31-E594-51CD695922C3}"/>
              </a:ext>
            </a:extLst>
          </p:cNvPr>
          <p:cNvSpPr>
            <a:spLocks noGrp="1"/>
          </p:cNvSpPr>
          <p:nvPr>
            <p:ph type="title"/>
          </p:nvPr>
        </p:nvSpPr>
        <p:spPr>
          <a:xfrm>
            <a:off x="143508" y="33231"/>
            <a:ext cx="8856984" cy="1235529"/>
          </a:xfrm>
        </p:spPr>
        <p:txBody>
          <a:bodyPr>
            <a:normAutofit fontScale="90000"/>
          </a:bodyPr>
          <a:lstStyle/>
          <a:p>
            <a:r>
              <a:rPr lang="en-GB" b="1" dirty="0">
                <a:latin typeface="Arial" panose="020B0604020202020204" pitchFamily="34" charset="0"/>
                <a:cs typeface="Arial" panose="020B0604020202020204" pitchFamily="34" charset="0"/>
              </a:rPr>
              <a:t>Why Should we Manage Knowledge: Example </a:t>
            </a:r>
          </a:p>
        </p:txBody>
      </p:sp>
      <p:sp>
        <p:nvSpPr>
          <p:cNvPr id="3" name="Content Placeholder 2">
            <a:extLst>
              <a:ext uri="{FF2B5EF4-FFF2-40B4-BE49-F238E27FC236}">
                <a16:creationId xmlns:a16="http://schemas.microsoft.com/office/drawing/2014/main" id="{BFE1C87E-EDEA-0C68-9896-95574A215BC1}"/>
              </a:ext>
            </a:extLst>
          </p:cNvPr>
          <p:cNvSpPr>
            <a:spLocks noGrp="1"/>
          </p:cNvSpPr>
          <p:nvPr>
            <p:ph idx="1"/>
          </p:nvPr>
        </p:nvSpPr>
        <p:spPr>
          <a:xfrm>
            <a:off x="143508" y="1340768"/>
            <a:ext cx="8856984" cy="4572508"/>
          </a:xfrm>
        </p:spPr>
        <p:txBody>
          <a:bodyPr>
            <a:normAutofit lnSpcReduction="10000"/>
          </a:bodyPr>
          <a:lstStyle/>
          <a:p>
            <a:pPr algn="just">
              <a:buFont typeface="Wingdings" panose="05000000000000000000" pitchFamily="2" charset="2"/>
              <a:buChar char="Ø"/>
            </a:pPr>
            <a:r>
              <a:rPr lang="en-US" altLang="en-US" sz="2400" dirty="0"/>
              <a:t>A financial firm faced a complex problem due to mathematical mistakes accumulated since the retirement of their financial  manager. Many of the problems related to  taxes and payments to other companies and  banks. </a:t>
            </a:r>
          </a:p>
          <a:p>
            <a:pPr algn="just">
              <a:buFont typeface="Wingdings" panose="05000000000000000000" pitchFamily="2" charset="2"/>
              <a:buChar char="Ø"/>
            </a:pPr>
            <a:r>
              <a:rPr lang="en-US" altLang="en-US" sz="2400" dirty="0"/>
              <a:t> Committees were established to identify and resolve the issue with little or no success. The company decided to outsource some of the financial management to the retired financial manager and she was able to solve the problem within three days </a:t>
            </a:r>
          </a:p>
          <a:p>
            <a:pPr algn="just">
              <a:buFont typeface="Wingdings" panose="05000000000000000000" pitchFamily="2" charset="2"/>
              <a:buChar char="Ø"/>
            </a:pPr>
            <a:r>
              <a:rPr lang="en-US" altLang="en-US" sz="2400" dirty="0"/>
              <a:t>She then submitted an invoice of £5,000, although the actual cost during the three days was £500 only </a:t>
            </a:r>
          </a:p>
          <a:p>
            <a:pPr algn="just">
              <a:buFont typeface="Wingdings" panose="05000000000000000000" pitchFamily="2" charset="2"/>
              <a:buChar char="Ø"/>
            </a:pPr>
            <a:r>
              <a:rPr lang="en-US" altLang="en-US" sz="2400" dirty="0"/>
              <a:t>Can you justify losing (£4,500)!</a:t>
            </a: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6580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7F45D-E770-47E2-B440-EDD87863C743}"/>
              </a:ext>
            </a:extLst>
          </p:cNvPr>
          <p:cNvSpPr>
            <a:spLocks noGrp="1"/>
          </p:cNvSpPr>
          <p:nvPr>
            <p:ph type="title"/>
          </p:nvPr>
        </p:nvSpPr>
        <p:spPr>
          <a:xfrm>
            <a:off x="0" y="116632"/>
            <a:ext cx="9144000" cy="706090"/>
          </a:xfrm>
        </p:spPr>
        <p:txBody>
          <a:bodyPr>
            <a:normAutofit fontScale="90000"/>
          </a:bodyPr>
          <a:lstStyle/>
          <a:p>
            <a:r>
              <a:rPr lang="en-GB" b="1" dirty="0">
                <a:latin typeface="Arial" panose="020B0604020202020204" pitchFamily="34" charset="0"/>
                <a:cs typeface="Arial" panose="020B0604020202020204" pitchFamily="34" charset="0"/>
              </a:rPr>
              <a:t> Knowledge Management Systems</a:t>
            </a:r>
          </a:p>
        </p:txBody>
      </p:sp>
      <p:sp>
        <p:nvSpPr>
          <p:cNvPr id="3" name="Content Placeholder 2">
            <a:extLst>
              <a:ext uri="{FF2B5EF4-FFF2-40B4-BE49-F238E27FC236}">
                <a16:creationId xmlns:a16="http://schemas.microsoft.com/office/drawing/2014/main" id="{F080146D-52B0-42DF-B8EA-819976916C91}"/>
              </a:ext>
            </a:extLst>
          </p:cNvPr>
          <p:cNvSpPr>
            <a:spLocks noGrp="1"/>
          </p:cNvSpPr>
          <p:nvPr>
            <p:ph idx="1"/>
          </p:nvPr>
        </p:nvSpPr>
        <p:spPr>
          <a:xfrm>
            <a:off x="143508" y="1628800"/>
            <a:ext cx="8856984" cy="4012430"/>
          </a:xfrm>
        </p:spPr>
        <p:txBody>
          <a:bodyPr>
            <a:normAutofit/>
          </a:bodyPr>
          <a:lstStyle/>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There are two knowledge management systems using information systems and technology namely</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INTRANETS and EXTRANETS</a:t>
            </a:r>
          </a:p>
          <a:p>
            <a:pPr algn="just">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1621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763F30-EB65-7DA6-6A85-E403B95DBF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E4A8F3-E06F-EDA9-B336-EDE1437C8971}"/>
              </a:ext>
            </a:extLst>
          </p:cNvPr>
          <p:cNvSpPr>
            <a:spLocks noGrp="1"/>
          </p:cNvSpPr>
          <p:nvPr>
            <p:ph type="title"/>
          </p:nvPr>
        </p:nvSpPr>
        <p:spPr>
          <a:xfrm>
            <a:off x="0" y="116632"/>
            <a:ext cx="9144000" cy="706090"/>
          </a:xfrm>
        </p:spPr>
        <p:txBody>
          <a:bodyPr>
            <a:normAutofit fontScale="90000"/>
          </a:bodyPr>
          <a:lstStyle/>
          <a:p>
            <a:r>
              <a:rPr lang="en-GB" b="1" dirty="0">
                <a:latin typeface="Arial" panose="020B0604020202020204" pitchFamily="34" charset="0"/>
                <a:cs typeface="Arial" panose="020B0604020202020204" pitchFamily="34" charset="0"/>
              </a:rPr>
              <a:t> KMS: Intranets</a:t>
            </a:r>
          </a:p>
        </p:txBody>
      </p:sp>
      <p:sp>
        <p:nvSpPr>
          <p:cNvPr id="3" name="Content Placeholder 2">
            <a:extLst>
              <a:ext uri="{FF2B5EF4-FFF2-40B4-BE49-F238E27FC236}">
                <a16:creationId xmlns:a16="http://schemas.microsoft.com/office/drawing/2014/main" id="{732E2220-B81F-BDED-7B95-0354A2A343A3}"/>
              </a:ext>
            </a:extLst>
          </p:cNvPr>
          <p:cNvSpPr>
            <a:spLocks noGrp="1"/>
          </p:cNvSpPr>
          <p:nvPr>
            <p:ph idx="1"/>
          </p:nvPr>
        </p:nvSpPr>
        <p:spPr>
          <a:xfrm>
            <a:off x="35496" y="822722"/>
            <a:ext cx="9001000" cy="4818508"/>
          </a:xfrm>
        </p:spPr>
        <p:txBody>
          <a:bodyPr>
            <a:normAutofit/>
          </a:bodyPr>
          <a:lstStyle/>
          <a:p>
            <a:r>
              <a:rPr lang="en-US" dirty="0"/>
              <a:t>Intranet:</a:t>
            </a:r>
          </a:p>
          <a:p>
            <a:pPr lvl="1"/>
            <a:r>
              <a:rPr lang="en-US" dirty="0"/>
              <a:t>Internal network based on Internet standards</a:t>
            </a:r>
          </a:p>
          <a:p>
            <a:pPr lvl="1"/>
            <a:r>
              <a:rPr lang="en-US" dirty="0"/>
              <a:t>Often are private access area in company’s website</a:t>
            </a:r>
          </a:p>
          <a:p>
            <a:pPr lvl="2"/>
            <a:r>
              <a:rPr lang="en-US" dirty="0"/>
              <a:t>Example: Cubic Telecom</a:t>
            </a:r>
          </a:p>
          <a:p>
            <a:pPr marL="914400" lvl="2" indent="0">
              <a:buNone/>
            </a:pPr>
            <a:endParaRPr lang="en-US" dirty="0"/>
          </a:p>
          <a:p>
            <a:r>
              <a:rPr lang="en-US" altLang="en-US" sz="2800" dirty="0"/>
              <a:t>Intranets therefore enable a company to communicate internally with employees and allow employees to communicate with one another and share documents. </a:t>
            </a:r>
          </a:p>
          <a:p>
            <a:endParaRPr lang="en-US" altLang="en-US" sz="2800" dirty="0"/>
          </a:p>
          <a:p>
            <a:pPr algn="just">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9716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p:cTn id="1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9" dur="500"/>
                                        <p:tgtEl>
                                          <p:spTgt spid="3">
                                            <p:txEl>
                                              <p:pRg st="1" end="1"/>
                                            </p:txEl>
                                          </p:spTgt>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p:cTn id="22"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4" dur="500"/>
                                        <p:tgtEl>
                                          <p:spTgt spid="3">
                                            <p:txEl>
                                              <p:pRg st="2" end="2"/>
                                            </p:txEl>
                                          </p:spTgt>
                                        </p:tgtEl>
                                      </p:cBhvr>
                                    </p:animEffect>
                                  </p:childTnLst>
                                </p:cTn>
                              </p:par>
                              <p:par>
                                <p:cTn id="25" presetID="53" presetClass="entr" presetSubtype="16"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p:cTn id="27"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 calcmode="lin" valueType="num">
                                      <p:cBhvr>
                                        <p:cTn id="34"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5"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8DE04D-FB33-1732-42D3-0EFD7F7D67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585433-CC1F-7AB6-EF1B-FA765D9D83FD}"/>
              </a:ext>
            </a:extLst>
          </p:cNvPr>
          <p:cNvSpPr>
            <a:spLocks noGrp="1"/>
          </p:cNvSpPr>
          <p:nvPr>
            <p:ph type="title"/>
          </p:nvPr>
        </p:nvSpPr>
        <p:spPr>
          <a:xfrm>
            <a:off x="0" y="116632"/>
            <a:ext cx="9144000" cy="706090"/>
          </a:xfrm>
        </p:spPr>
        <p:txBody>
          <a:bodyPr>
            <a:normAutofit fontScale="90000"/>
          </a:bodyPr>
          <a:lstStyle/>
          <a:p>
            <a:r>
              <a:rPr lang="en-GB" b="1" dirty="0">
                <a:latin typeface="Arial" panose="020B0604020202020204" pitchFamily="34" charset="0"/>
                <a:cs typeface="Arial" panose="020B0604020202020204" pitchFamily="34" charset="0"/>
              </a:rPr>
              <a:t> KMS: Extranets</a:t>
            </a:r>
          </a:p>
        </p:txBody>
      </p:sp>
      <p:sp>
        <p:nvSpPr>
          <p:cNvPr id="3" name="Content Placeholder 2">
            <a:extLst>
              <a:ext uri="{FF2B5EF4-FFF2-40B4-BE49-F238E27FC236}">
                <a16:creationId xmlns:a16="http://schemas.microsoft.com/office/drawing/2014/main" id="{BBEC679F-353E-3A8F-436C-5908763FB3BA}"/>
              </a:ext>
            </a:extLst>
          </p:cNvPr>
          <p:cNvSpPr>
            <a:spLocks noGrp="1"/>
          </p:cNvSpPr>
          <p:nvPr>
            <p:ph idx="1"/>
          </p:nvPr>
        </p:nvSpPr>
        <p:spPr>
          <a:xfrm>
            <a:off x="143508" y="822722"/>
            <a:ext cx="8856984" cy="4818508"/>
          </a:xfrm>
        </p:spPr>
        <p:txBody>
          <a:bodyPr>
            <a:normAutofit lnSpcReduction="10000"/>
          </a:bodyPr>
          <a:lstStyle/>
          <a:p>
            <a:r>
              <a:rPr lang="en-US" dirty="0"/>
              <a:t>Extranets:</a:t>
            </a:r>
          </a:p>
          <a:p>
            <a:pPr lvl="1"/>
            <a:r>
              <a:rPr lang="en-US" dirty="0"/>
              <a:t>Company websites accessible only to authorized users such as vendors, suppliers and other authorized stakeholders</a:t>
            </a:r>
          </a:p>
          <a:p>
            <a:pPr lvl="1"/>
            <a:r>
              <a:rPr lang="en-US" dirty="0"/>
              <a:t>Facilitate collaboration and communication between relevant stakeholders</a:t>
            </a:r>
          </a:p>
          <a:p>
            <a:pPr marL="457200" lvl="1" indent="0">
              <a:buNone/>
            </a:pPr>
            <a:endParaRPr lang="en-US" dirty="0"/>
          </a:p>
          <a:p>
            <a:r>
              <a:rPr lang="en-US" altLang="en-US" dirty="0"/>
              <a:t>Extranet therefore provides a secure network for an organization so share information with relevant parties outside the organization. </a:t>
            </a:r>
          </a:p>
          <a:p>
            <a:endParaRPr lang="en-US" altLang="en-US" dirty="0"/>
          </a:p>
          <a:p>
            <a:pPr lvl="1"/>
            <a:endParaRPr lang="en-US" dirty="0"/>
          </a:p>
          <a:p>
            <a:pPr algn="just">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2889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p:cTn id="1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9" dur="500"/>
                                        <p:tgtEl>
                                          <p:spTgt spid="3">
                                            <p:txEl>
                                              <p:pRg st="1" end="1"/>
                                            </p:txEl>
                                          </p:spTgt>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p:cTn id="22"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3" presetClass="entr" presetSubtype="16"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p:cTn id="29"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0"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40DA45-3201-5B3D-84FF-D7184E0FDB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0D8E67-BA1A-CBF1-AD4C-6C63F0A9BE1A}"/>
              </a:ext>
            </a:extLst>
          </p:cNvPr>
          <p:cNvSpPr>
            <a:spLocks noGrp="1"/>
          </p:cNvSpPr>
          <p:nvPr>
            <p:ph type="title"/>
          </p:nvPr>
        </p:nvSpPr>
        <p:spPr>
          <a:xfrm>
            <a:off x="0" y="116632"/>
            <a:ext cx="9144000" cy="706090"/>
          </a:xfrm>
        </p:spPr>
        <p:txBody>
          <a:bodyPr>
            <a:normAutofit fontScale="90000"/>
          </a:bodyPr>
          <a:lstStyle/>
          <a:p>
            <a:r>
              <a:rPr lang="en-GB" b="1" dirty="0">
                <a:latin typeface="Arial" panose="020B0604020202020204" pitchFamily="34" charset="0"/>
                <a:cs typeface="Arial" panose="020B0604020202020204" pitchFamily="34" charset="0"/>
              </a:rPr>
              <a:t> E-E-E Business and Government</a:t>
            </a:r>
          </a:p>
        </p:txBody>
      </p:sp>
      <p:sp>
        <p:nvSpPr>
          <p:cNvPr id="3" name="Content Placeholder 2">
            <a:extLst>
              <a:ext uri="{FF2B5EF4-FFF2-40B4-BE49-F238E27FC236}">
                <a16:creationId xmlns:a16="http://schemas.microsoft.com/office/drawing/2014/main" id="{480F7C97-E529-81C8-B6ED-6B76509C1B54}"/>
              </a:ext>
            </a:extLst>
          </p:cNvPr>
          <p:cNvSpPr>
            <a:spLocks noGrp="1"/>
          </p:cNvSpPr>
          <p:nvPr>
            <p:ph idx="1"/>
          </p:nvPr>
        </p:nvSpPr>
        <p:spPr>
          <a:xfrm>
            <a:off x="143508" y="822722"/>
            <a:ext cx="8856984" cy="4818508"/>
          </a:xfrm>
        </p:spPr>
        <p:txBody>
          <a:bodyPr>
            <a:normAutofit fontScale="70000" lnSpcReduction="20000"/>
          </a:bodyPr>
          <a:lstStyle/>
          <a:p>
            <a:r>
              <a:rPr lang="en-US" b="1" dirty="0">
                <a:latin typeface="Arial" panose="020B0604020202020204" pitchFamily="34" charset="0"/>
                <a:cs typeface="Arial" panose="020B0604020202020204" pitchFamily="34" charset="0"/>
              </a:rPr>
              <a:t>E-business:</a:t>
            </a:r>
          </a:p>
          <a:p>
            <a:pPr lvl="1"/>
            <a:r>
              <a:rPr lang="en-US" altLang="en-US" dirty="0">
                <a:latin typeface="Arial" panose="020B0604020202020204" pitchFamily="34" charset="0"/>
                <a:cs typeface="Arial" panose="020B0604020202020204" pitchFamily="34" charset="0"/>
              </a:rPr>
              <a:t>E-business refers to the use of the Internet and networking to enable all parts of the business </a:t>
            </a:r>
          </a:p>
          <a:p>
            <a:pPr lvl="1"/>
            <a:r>
              <a:rPr lang="en-US" dirty="0">
                <a:latin typeface="Arial" panose="020B0604020202020204" pitchFamily="34" charset="0"/>
                <a:cs typeface="Arial" panose="020B0604020202020204" pitchFamily="34" charset="0"/>
              </a:rPr>
              <a:t>Use of digital technology and Internet to drive major business processes</a:t>
            </a:r>
          </a:p>
          <a:p>
            <a:pPr marL="457200" lvl="1" indent="0">
              <a:buNone/>
            </a:pP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E-commerce:</a:t>
            </a:r>
          </a:p>
          <a:p>
            <a:pPr lvl="1"/>
            <a:r>
              <a:rPr lang="en-US" altLang="en-US" dirty="0">
                <a:latin typeface="Arial" panose="020B0604020202020204" pitchFamily="34" charset="0"/>
                <a:cs typeface="Arial" panose="020B0604020202020204" pitchFamily="34" charset="0"/>
              </a:rPr>
              <a:t>E-commerce refers to just that part of the business that involves selling goods and services over the Internet. </a:t>
            </a:r>
          </a:p>
          <a:p>
            <a:pPr lvl="1"/>
            <a:r>
              <a:rPr lang="en-US" dirty="0">
                <a:latin typeface="Arial" panose="020B0604020202020204" pitchFamily="34" charset="0"/>
                <a:cs typeface="Arial" panose="020B0604020202020204" pitchFamily="34" charset="0"/>
              </a:rPr>
              <a:t>Subset of e-business</a:t>
            </a:r>
          </a:p>
          <a:p>
            <a:pPr lvl="1"/>
            <a:r>
              <a:rPr lang="en-US" dirty="0">
                <a:latin typeface="Arial" panose="020B0604020202020204" pitchFamily="34" charset="0"/>
                <a:cs typeface="Arial" panose="020B0604020202020204" pitchFamily="34" charset="0"/>
              </a:rPr>
              <a:t>Buying and selling goods and services through Internet</a:t>
            </a:r>
            <a:endParaRPr lang="en-US" altLang="en-US" dirty="0">
              <a:latin typeface="Arial" panose="020B0604020202020204" pitchFamily="34" charset="0"/>
              <a:cs typeface="Arial" panose="020B0604020202020204" pitchFamily="34" charset="0"/>
            </a:endParaRPr>
          </a:p>
          <a:p>
            <a:pPr lvl="1"/>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E-government:</a:t>
            </a:r>
          </a:p>
          <a:p>
            <a:pPr lvl="1"/>
            <a:r>
              <a:rPr lang="en-US" dirty="0">
                <a:latin typeface="Arial" panose="020B0604020202020204" pitchFamily="34" charset="0"/>
                <a:cs typeface="Arial" panose="020B0604020202020204" pitchFamily="34" charset="0"/>
              </a:rPr>
              <a:t>Using Internet technology to deliver information and services to citizens, employees, and businesses</a:t>
            </a:r>
            <a:endParaRPr lang="en-US" altLang="en-US" dirty="0">
              <a:latin typeface="Arial" panose="020B0604020202020204" pitchFamily="34" charset="0"/>
              <a:cs typeface="Arial" panose="020B0604020202020204" pitchFamily="34" charset="0"/>
            </a:endParaRPr>
          </a:p>
          <a:p>
            <a:pPr lvl="1"/>
            <a:endParaRPr lang="en-US" dirty="0">
              <a:latin typeface="Arial" panose="020B0604020202020204" pitchFamily="34" charset="0"/>
              <a:cs typeface="Arial" panose="020B0604020202020204" pitchFamily="34" charset="0"/>
            </a:endParaRPr>
          </a:p>
          <a:p>
            <a:pPr algn="just">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1864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 calcmode="lin" valueType="num">
                                      <p:cBhvr additive="base">
                                        <p:cTn id="3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 calcmode="lin" valueType="num">
                                      <p:cBhvr additive="base">
                                        <p:cTn id="34"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 calcmode="lin" valueType="num">
                                      <p:cBhvr additive="base">
                                        <p:cTn id="38"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9" end="9"/>
                                            </p:txEl>
                                          </p:spTgt>
                                        </p:tgtEl>
                                        <p:attrNameLst>
                                          <p:attrName>style.visibility</p:attrName>
                                        </p:attrNameLst>
                                      </p:cBhvr>
                                      <p:to>
                                        <p:strVal val="visible"/>
                                      </p:to>
                                    </p:set>
                                    <p:anim calcmode="lin" valueType="num">
                                      <p:cBhvr additive="base">
                                        <p:cTn id="44"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9" end="9"/>
                                            </p:txEl>
                                          </p:spTgt>
                                        </p:tgtEl>
                                        <p:attrNameLst>
                                          <p:attrName>ppt_y</p:attrName>
                                        </p:attrNameLst>
                                      </p:cBhvr>
                                      <p:tavLst>
                                        <p:tav tm="0">
                                          <p:val>
                                            <p:strVal val="1+#ppt_h/2"/>
                                          </p:val>
                                        </p:tav>
                                        <p:tav tm="100000">
                                          <p:val>
                                            <p:strVal val="#ppt_y"/>
                                          </p:val>
                                        </p:tav>
                                      </p:tavLst>
                                    </p:anim>
                                  </p:childTnLst>
                                </p:cTn>
                              </p:par>
                              <p:par>
                                <p:cTn id="46" presetID="2" presetClass="entr" presetSubtype="4" fill="hold" grpId="0" nodeType="withEffect">
                                  <p:stCondLst>
                                    <p:cond delay="0"/>
                                  </p:stCondLst>
                                  <p:childTnLst>
                                    <p:set>
                                      <p:cBhvr>
                                        <p:cTn id="47" dur="1" fill="hold">
                                          <p:stCondLst>
                                            <p:cond delay="0"/>
                                          </p:stCondLst>
                                        </p:cTn>
                                        <p:tgtEl>
                                          <p:spTgt spid="3">
                                            <p:txEl>
                                              <p:pRg st="10" end="10"/>
                                            </p:txEl>
                                          </p:spTgt>
                                        </p:tgtEl>
                                        <p:attrNameLst>
                                          <p:attrName>style.visibility</p:attrName>
                                        </p:attrNameLst>
                                      </p:cBhvr>
                                      <p:to>
                                        <p:strVal val="visible"/>
                                      </p:to>
                                    </p:set>
                                    <p:anim calcmode="lin" valueType="num">
                                      <p:cBhvr additive="base">
                                        <p:cTn id="48"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B2D860-1B26-FA35-9A42-23A289D13B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BC0D26-907C-5149-441B-58AD9B9BC4FF}"/>
              </a:ext>
            </a:extLst>
          </p:cNvPr>
          <p:cNvSpPr>
            <a:spLocks noGrp="1"/>
          </p:cNvSpPr>
          <p:nvPr>
            <p:ph type="title"/>
          </p:nvPr>
        </p:nvSpPr>
        <p:spPr>
          <a:xfrm>
            <a:off x="112310" y="0"/>
            <a:ext cx="9144000" cy="648072"/>
          </a:xfrm>
        </p:spPr>
        <p:txBody>
          <a:bodyPr>
            <a:normAutofit fontScale="90000"/>
          </a:bodyPr>
          <a:lstStyle/>
          <a:p>
            <a:r>
              <a:rPr lang="en-GB" b="1" dirty="0">
                <a:latin typeface="Arial" panose="020B0604020202020204" pitchFamily="34" charset="0"/>
                <a:cs typeface="Arial" panose="020B0604020202020204" pitchFamily="34" charset="0"/>
              </a:rPr>
              <a:t> </a:t>
            </a:r>
            <a:r>
              <a:rPr lang="en-GB" sz="3900" b="1" dirty="0">
                <a:latin typeface="Arial" panose="020B0604020202020204" pitchFamily="34" charset="0"/>
                <a:cs typeface="Arial" panose="020B0604020202020204" pitchFamily="34" charset="0"/>
              </a:rPr>
              <a:t>Knowledge Economy and Collaboration</a:t>
            </a:r>
          </a:p>
        </p:txBody>
      </p:sp>
      <p:sp>
        <p:nvSpPr>
          <p:cNvPr id="3" name="Content Placeholder 2">
            <a:extLst>
              <a:ext uri="{FF2B5EF4-FFF2-40B4-BE49-F238E27FC236}">
                <a16:creationId xmlns:a16="http://schemas.microsoft.com/office/drawing/2014/main" id="{A3241D19-6C19-C2A2-6E74-5EDAF0CF14F1}"/>
              </a:ext>
            </a:extLst>
          </p:cNvPr>
          <p:cNvSpPr>
            <a:spLocks noGrp="1"/>
          </p:cNvSpPr>
          <p:nvPr>
            <p:ph idx="1"/>
          </p:nvPr>
        </p:nvSpPr>
        <p:spPr>
          <a:xfrm>
            <a:off x="143508" y="648072"/>
            <a:ext cx="8856984" cy="5229200"/>
          </a:xfrm>
        </p:spPr>
        <p:txBody>
          <a:bodyPr>
            <a:normAutofit fontScale="77500" lnSpcReduction="20000"/>
          </a:bodyPr>
          <a:lstStyle/>
          <a:p>
            <a:pPr marL="285750" lvl="1">
              <a:buFont typeface="Wingdings" panose="05000000000000000000" pitchFamily="2" charset="2"/>
              <a:buChar char="§"/>
            </a:pPr>
            <a:r>
              <a:rPr lang="en-GB" dirty="0">
                <a:latin typeface="Arial" panose="020B0604020202020204" pitchFamily="34" charset="0"/>
                <a:cs typeface="Arial" panose="020B0604020202020204" pitchFamily="34" charset="0"/>
              </a:rPr>
              <a:t>Finding and sharing ideas for organisation success requires collaboration</a:t>
            </a:r>
          </a:p>
          <a:p>
            <a:r>
              <a:rPr lang="en-US" dirty="0"/>
              <a:t>Collaboration refers to </a:t>
            </a:r>
            <a:r>
              <a:rPr lang="en-US" noProof="0" dirty="0"/>
              <a:t>Working with others to achieve shared and explicit goals</a:t>
            </a:r>
          </a:p>
          <a:p>
            <a:pPr lvl="1"/>
            <a:r>
              <a:rPr lang="en-US" noProof="0" dirty="0"/>
              <a:t>May be short-lived or longer term</a:t>
            </a:r>
          </a:p>
          <a:p>
            <a:pPr lvl="1"/>
            <a:r>
              <a:rPr lang="en-US" noProof="0" dirty="0"/>
              <a:t>May be informal or formal (teams) </a:t>
            </a:r>
          </a:p>
          <a:p>
            <a:pPr marL="457200" lvl="1" indent="0">
              <a:buNone/>
            </a:pPr>
            <a:endParaRPr lang="en-US" noProof="0" dirty="0"/>
          </a:p>
          <a:p>
            <a:r>
              <a:rPr lang="en-US" noProof="0" dirty="0"/>
              <a:t>Growing importance of collaboration in </a:t>
            </a:r>
            <a:r>
              <a:rPr lang="en-US" noProof="0" dirty="0" err="1"/>
              <a:t>organisations</a:t>
            </a:r>
            <a:r>
              <a:rPr lang="en-US" noProof="0" dirty="0"/>
              <a:t> du</a:t>
            </a:r>
            <a:r>
              <a:rPr lang="en-US" dirty="0"/>
              <a:t>e to the recognition of many factors namely:</a:t>
            </a:r>
            <a:endParaRPr lang="en-US" noProof="0" dirty="0"/>
          </a:p>
          <a:p>
            <a:pPr lvl="1"/>
            <a:r>
              <a:rPr lang="en-US" noProof="0" dirty="0"/>
              <a:t>Changing nature of work</a:t>
            </a:r>
          </a:p>
          <a:p>
            <a:pPr lvl="1"/>
            <a:r>
              <a:rPr lang="en-US" noProof="0" dirty="0"/>
              <a:t>Growth of professional at the workplace</a:t>
            </a:r>
          </a:p>
          <a:p>
            <a:pPr lvl="1"/>
            <a:r>
              <a:rPr lang="en-US" noProof="0" dirty="0"/>
              <a:t>Changing organization of the firm</a:t>
            </a:r>
          </a:p>
          <a:p>
            <a:pPr lvl="1"/>
            <a:r>
              <a:rPr lang="en-US" noProof="0" dirty="0"/>
              <a:t>Changing scope of the firm (becoming more global)</a:t>
            </a:r>
          </a:p>
          <a:p>
            <a:pPr lvl="1"/>
            <a:r>
              <a:rPr lang="en-US" noProof="0" dirty="0"/>
              <a:t>Emphasis on innovation which requires sharing ideas</a:t>
            </a:r>
          </a:p>
          <a:p>
            <a:pPr lvl="1"/>
            <a:r>
              <a:rPr lang="en-US" noProof="0" dirty="0"/>
              <a:t>Changing culture of work and business</a:t>
            </a:r>
          </a:p>
          <a:p>
            <a:pPr marL="0" lvl="1"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4000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additive="base">
                                        <p:cTn id="2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 calcmode="lin" valueType="num">
                                      <p:cBhvr additive="base">
                                        <p:cTn id="3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 calcmode="lin" valueType="num">
                                      <p:cBhvr additive="base">
                                        <p:cTn id="40"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2" presetID="2" presetClass="entr" presetSubtype="4" fill="hold" grpId="0"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 calcmode="lin" valueType="num">
                                      <p:cBhvr additive="base">
                                        <p:cTn id="44"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6" presetID="2" presetClass="entr" presetSubtype="4" fill="hold" grpId="0" nodeType="withEffect">
                                  <p:stCondLst>
                                    <p:cond delay="0"/>
                                  </p:stCondLst>
                                  <p:childTnLst>
                                    <p:set>
                                      <p:cBhvr>
                                        <p:cTn id="47" dur="1" fill="hold">
                                          <p:stCondLst>
                                            <p:cond delay="0"/>
                                          </p:stCondLst>
                                        </p:cTn>
                                        <p:tgtEl>
                                          <p:spTgt spid="3">
                                            <p:txEl>
                                              <p:pRg st="9" end="9"/>
                                            </p:txEl>
                                          </p:spTgt>
                                        </p:tgtEl>
                                        <p:attrNameLst>
                                          <p:attrName>style.visibility</p:attrName>
                                        </p:attrNameLst>
                                      </p:cBhvr>
                                      <p:to>
                                        <p:strVal val="visible"/>
                                      </p:to>
                                    </p:set>
                                    <p:anim calcmode="lin" valueType="num">
                                      <p:cBhvr additive="base">
                                        <p:cTn id="48"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9" end="9"/>
                                            </p:txEl>
                                          </p:spTgt>
                                        </p:tgtEl>
                                        <p:attrNameLst>
                                          <p:attrName>ppt_y</p:attrName>
                                        </p:attrNameLst>
                                      </p:cBhvr>
                                      <p:tavLst>
                                        <p:tav tm="0">
                                          <p:val>
                                            <p:strVal val="1+#ppt_h/2"/>
                                          </p:val>
                                        </p:tav>
                                        <p:tav tm="100000">
                                          <p:val>
                                            <p:strVal val="#ppt_y"/>
                                          </p:val>
                                        </p:tav>
                                      </p:tavLst>
                                    </p:anim>
                                  </p:childTnLst>
                                </p:cTn>
                              </p:par>
                              <p:par>
                                <p:cTn id="50" presetID="2" presetClass="entr" presetSubtype="4" fill="hold" grpId="0" nodeType="withEffect">
                                  <p:stCondLst>
                                    <p:cond delay="0"/>
                                  </p:stCondLst>
                                  <p:childTnLst>
                                    <p:set>
                                      <p:cBhvr>
                                        <p:cTn id="51" dur="1" fill="hold">
                                          <p:stCondLst>
                                            <p:cond delay="0"/>
                                          </p:stCondLst>
                                        </p:cTn>
                                        <p:tgtEl>
                                          <p:spTgt spid="3">
                                            <p:txEl>
                                              <p:pRg st="10" end="10"/>
                                            </p:txEl>
                                          </p:spTgt>
                                        </p:tgtEl>
                                        <p:attrNameLst>
                                          <p:attrName>style.visibility</p:attrName>
                                        </p:attrNameLst>
                                      </p:cBhvr>
                                      <p:to>
                                        <p:strVal val="visible"/>
                                      </p:to>
                                    </p:set>
                                    <p:anim calcmode="lin" valueType="num">
                                      <p:cBhvr additive="base">
                                        <p:cTn id="52"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3"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54" presetID="2" presetClass="entr" presetSubtype="4" fill="hold" grpId="0" nodeType="withEffect">
                                  <p:stCondLst>
                                    <p:cond delay="0"/>
                                  </p:stCondLst>
                                  <p:childTnLst>
                                    <p:set>
                                      <p:cBhvr>
                                        <p:cTn id="55" dur="1" fill="hold">
                                          <p:stCondLst>
                                            <p:cond delay="0"/>
                                          </p:stCondLst>
                                        </p:cTn>
                                        <p:tgtEl>
                                          <p:spTgt spid="3">
                                            <p:txEl>
                                              <p:pRg st="11" end="11"/>
                                            </p:txEl>
                                          </p:spTgt>
                                        </p:tgtEl>
                                        <p:attrNameLst>
                                          <p:attrName>style.visibility</p:attrName>
                                        </p:attrNameLst>
                                      </p:cBhvr>
                                      <p:to>
                                        <p:strVal val="visible"/>
                                      </p:to>
                                    </p:set>
                                    <p:anim calcmode="lin" valueType="num">
                                      <p:cBhvr additive="base">
                                        <p:cTn id="56"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7651F3-39F7-A19C-764F-271CBBC323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B08671-D559-77F0-9F9F-B609357E14A0}"/>
              </a:ext>
            </a:extLst>
          </p:cNvPr>
          <p:cNvSpPr>
            <a:spLocks noGrp="1"/>
          </p:cNvSpPr>
          <p:nvPr>
            <p:ph type="title"/>
          </p:nvPr>
        </p:nvSpPr>
        <p:spPr>
          <a:xfrm>
            <a:off x="112310" y="0"/>
            <a:ext cx="9144000" cy="648072"/>
          </a:xfrm>
        </p:spPr>
        <p:txBody>
          <a:bodyPr>
            <a:normAutofit fontScale="90000"/>
          </a:bodyPr>
          <a:lstStyle/>
          <a:p>
            <a:r>
              <a:rPr lang="en-GB" b="1" dirty="0">
                <a:latin typeface="Arial" panose="020B0604020202020204" pitchFamily="34" charset="0"/>
                <a:cs typeface="Arial" panose="020B0604020202020204" pitchFamily="34" charset="0"/>
              </a:rPr>
              <a:t> </a:t>
            </a:r>
            <a:r>
              <a:rPr lang="en-GB" sz="3900" b="1" dirty="0">
                <a:latin typeface="Arial" panose="020B0604020202020204" pitchFamily="34" charset="0"/>
                <a:cs typeface="Arial" panose="020B0604020202020204" pitchFamily="34" charset="0"/>
              </a:rPr>
              <a:t>Social Business</a:t>
            </a:r>
          </a:p>
        </p:txBody>
      </p:sp>
      <p:sp>
        <p:nvSpPr>
          <p:cNvPr id="3" name="Content Placeholder 2">
            <a:extLst>
              <a:ext uri="{FF2B5EF4-FFF2-40B4-BE49-F238E27FC236}">
                <a16:creationId xmlns:a16="http://schemas.microsoft.com/office/drawing/2014/main" id="{07553707-FE65-8554-0783-CA32CBD6F387}"/>
              </a:ext>
            </a:extLst>
          </p:cNvPr>
          <p:cNvSpPr>
            <a:spLocks noGrp="1"/>
          </p:cNvSpPr>
          <p:nvPr>
            <p:ph idx="1"/>
          </p:nvPr>
        </p:nvSpPr>
        <p:spPr>
          <a:xfrm>
            <a:off x="143508" y="648072"/>
            <a:ext cx="8856984" cy="5229200"/>
          </a:xfrm>
        </p:spPr>
        <p:txBody>
          <a:bodyPr>
            <a:normAutofit lnSpcReduction="10000"/>
          </a:bodyPr>
          <a:lstStyle/>
          <a:p>
            <a:r>
              <a:rPr lang="en-GB" sz="2600" noProof="0" dirty="0">
                <a:latin typeface="Arial" panose="020B0604020202020204" pitchFamily="34" charset="0"/>
                <a:cs typeface="Arial" panose="020B0604020202020204" pitchFamily="34" charset="0"/>
              </a:rPr>
              <a:t>Social Business refers to the u</a:t>
            </a:r>
            <a:r>
              <a:rPr lang="en-US" sz="2600" noProof="0" dirty="0"/>
              <a:t>se of social networking platforms (internal and external) to engage employees, customers, suppliers and other stakeholders</a:t>
            </a:r>
          </a:p>
          <a:p>
            <a:pPr marL="0" indent="0">
              <a:buNone/>
            </a:pPr>
            <a:endParaRPr lang="en-US" sz="2600" noProof="0" dirty="0"/>
          </a:p>
          <a:p>
            <a:r>
              <a:rPr lang="en-US" sz="2600" noProof="0" dirty="0"/>
              <a:t>Aims to deepen interactions and expedite information sharing</a:t>
            </a:r>
          </a:p>
          <a:p>
            <a:pPr marL="0" indent="0">
              <a:buNone/>
            </a:pPr>
            <a:endParaRPr lang="en-US" sz="2600" noProof="0" dirty="0"/>
          </a:p>
          <a:p>
            <a:r>
              <a:rPr lang="en-US" sz="2600" dirty="0"/>
              <a:t>Improve c</a:t>
            </a:r>
            <a:r>
              <a:rPr lang="en-US" sz="2600" noProof="0" dirty="0" err="1"/>
              <a:t>onversations</a:t>
            </a:r>
            <a:r>
              <a:rPr lang="en-US" sz="2600" dirty="0"/>
              <a:t> </a:t>
            </a:r>
            <a:r>
              <a:rPr lang="en-US" sz="2600" noProof="0" dirty="0"/>
              <a:t>which help to strengthen bonds with customers and employees</a:t>
            </a:r>
          </a:p>
          <a:p>
            <a:r>
              <a:rPr lang="en-US" sz="2600" dirty="0"/>
              <a:t>Could be a way</a:t>
            </a:r>
            <a:r>
              <a:rPr lang="en-US" sz="2600" noProof="0" dirty="0"/>
              <a:t> to drive operational efficiency, spur innovation, accelerate decision making</a:t>
            </a:r>
          </a:p>
          <a:p>
            <a:r>
              <a:rPr lang="en-US" sz="2600" noProof="0" dirty="0"/>
              <a:t>Requires information transparency</a:t>
            </a:r>
          </a:p>
          <a:p>
            <a:pPr marL="285750" lvl="1">
              <a:buFont typeface="Wingdings" panose="05000000000000000000" pitchFamily="2" charset="2"/>
              <a:buChar char="§"/>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4663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additive="base">
                                        <p:cTn id="2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 calcmode="lin" valueType="num">
                                      <p:cBhvr additive="base">
                                        <p:cTn id="3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 calcmode="lin" valueType="num">
                                      <p:cBhvr additive="base">
                                        <p:cTn id="3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10CA0-2D30-DA68-AC8F-AC431C5BD4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DD8409-37E7-1E00-56B5-CF498BCFD6FF}"/>
              </a:ext>
            </a:extLst>
          </p:cNvPr>
          <p:cNvSpPr>
            <a:spLocks noGrp="1"/>
          </p:cNvSpPr>
          <p:nvPr>
            <p:ph type="title"/>
          </p:nvPr>
        </p:nvSpPr>
        <p:spPr>
          <a:xfrm>
            <a:off x="112310" y="0"/>
            <a:ext cx="9144000" cy="648072"/>
          </a:xfrm>
        </p:spPr>
        <p:txBody>
          <a:bodyPr>
            <a:normAutofit fontScale="90000"/>
          </a:bodyPr>
          <a:lstStyle/>
          <a:p>
            <a:r>
              <a:rPr lang="en-GB" b="1" dirty="0">
                <a:latin typeface="Arial" panose="020B0604020202020204" pitchFamily="34" charset="0"/>
                <a:cs typeface="Arial" panose="020B0604020202020204" pitchFamily="34" charset="0"/>
              </a:rPr>
              <a:t> </a:t>
            </a:r>
            <a:r>
              <a:rPr lang="en-GB" sz="3900" b="1" dirty="0">
                <a:latin typeface="Arial" panose="020B0604020202020204" pitchFamily="34" charset="0"/>
                <a:cs typeface="Arial" panose="020B0604020202020204" pitchFamily="34" charset="0"/>
              </a:rPr>
              <a:t>Social Business</a:t>
            </a:r>
          </a:p>
        </p:txBody>
      </p:sp>
      <p:sp>
        <p:nvSpPr>
          <p:cNvPr id="3" name="Content Placeholder 2">
            <a:extLst>
              <a:ext uri="{FF2B5EF4-FFF2-40B4-BE49-F238E27FC236}">
                <a16:creationId xmlns:a16="http://schemas.microsoft.com/office/drawing/2014/main" id="{AFAD6646-C77B-F178-01C3-B06DD57DFD22}"/>
              </a:ext>
            </a:extLst>
          </p:cNvPr>
          <p:cNvSpPr>
            <a:spLocks noGrp="1"/>
          </p:cNvSpPr>
          <p:nvPr>
            <p:ph idx="1"/>
          </p:nvPr>
        </p:nvSpPr>
        <p:spPr>
          <a:xfrm>
            <a:off x="143508" y="764704"/>
            <a:ext cx="8856984" cy="5112568"/>
          </a:xfrm>
        </p:spPr>
        <p:txBody>
          <a:bodyPr>
            <a:normAutofit/>
          </a:bodyPr>
          <a:lstStyle/>
          <a:p>
            <a:r>
              <a:rPr lang="en-US" altLang="en-US" sz="2800" dirty="0"/>
              <a:t>Think of a situation when you used any of the  social platforms (</a:t>
            </a:r>
            <a:r>
              <a:rPr lang="en-US" altLang="en-US" sz="2800" dirty="0" err="1"/>
              <a:t>Whatsapp</a:t>
            </a:r>
            <a:r>
              <a:rPr lang="en-US" altLang="en-US" sz="2800" dirty="0"/>
              <a:t>, TikTok, Facebook, Instagram, Twitter) at work and for purchasing something.</a:t>
            </a:r>
          </a:p>
          <a:p>
            <a:pPr marL="0" indent="0">
              <a:buNone/>
            </a:pPr>
            <a:endParaRPr lang="en-US" altLang="en-US" sz="2800" dirty="0"/>
          </a:p>
          <a:p>
            <a:r>
              <a:rPr lang="en-US" altLang="en-US" sz="2800" dirty="0"/>
              <a:t>How has its use influenced your decision to buy or not and shape your views about that company.</a:t>
            </a:r>
          </a:p>
          <a:p>
            <a:pPr marL="0" indent="0">
              <a:buNone/>
            </a:pPr>
            <a:endParaRPr lang="en-US" altLang="en-US" sz="2800" dirty="0"/>
          </a:p>
          <a:p>
            <a:r>
              <a:rPr lang="en-US" altLang="en-US" sz="2800" dirty="0"/>
              <a:t>Can the use of social network help accelerate decision making and innovation? </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0820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additive="base">
                                        <p:cTn id="2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F091A4-019E-95C9-9EAF-4942C2CAC2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3E857A-FE50-95D8-9D68-ABC13624F68B}"/>
              </a:ext>
            </a:extLst>
          </p:cNvPr>
          <p:cNvSpPr>
            <a:spLocks noGrp="1"/>
          </p:cNvSpPr>
          <p:nvPr>
            <p:ph type="title"/>
          </p:nvPr>
        </p:nvSpPr>
        <p:spPr>
          <a:xfrm>
            <a:off x="112310" y="0"/>
            <a:ext cx="9144000" cy="1196752"/>
          </a:xfrm>
        </p:spPr>
        <p:txBody>
          <a:bodyPr>
            <a:normAutofit fontScale="90000"/>
          </a:bodyPr>
          <a:lstStyle/>
          <a:p>
            <a:r>
              <a:rPr lang="en-GB" b="1" dirty="0">
                <a:latin typeface="Arial" panose="020B0604020202020204" pitchFamily="34" charset="0"/>
                <a:cs typeface="Arial" panose="020B0604020202020204" pitchFamily="34" charset="0"/>
              </a:rPr>
              <a:t> Benefits of collaboration and </a:t>
            </a:r>
            <a:r>
              <a:rPr lang="en-GB" sz="3900" b="1" dirty="0">
                <a:latin typeface="Arial" panose="020B0604020202020204" pitchFamily="34" charset="0"/>
                <a:cs typeface="Arial" panose="020B0604020202020204" pitchFamily="34" charset="0"/>
              </a:rPr>
              <a:t>Social Business</a:t>
            </a:r>
          </a:p>
        </p:txBody>
      </p:sp>
      <p:sp>
        <p:nvSpPr>
          <p:cNvPr id="3" name="Content Placeholder 2">
            <a:extLst>
              <a:ext uri="{FF2B5EF4-FFF2-40B4-BE49-F238E27FC236}">
                <a16:creationId xmlns:a16="http://schemas.microsoft.com/office/drawing/2014/main" id="{86162383-D234-66A8-6C09-0329BD7DFFEA}"/>
              </a:ext>
            </a:extLst>
          </p:cNvPr>
          <p:cNvSpPr>
            <a:spLocks noGrp="1"/>
          </p:cNvSpPr>
          <p:nvPr>
            <p:ph idx="1"/>
          </p:nvPr>
        </p:nvSpPr>
        <p:spPr>
          <a:xfrm>
            <a:off x="143508" y="1196752"/>
            <a:ext cx="8856984" cy="4680520"/>
          </a:xfrm>
        </p:spPr>
        <p:txBody>
          <a:bodyPr>
            <a:normAutofit/>
          </a:bodyPr>
          <a:lstStyle/>
          <a:p>
            <a:r>
              <a:rPr lang="en-US" sz="2600" noProof="0" dirty="0"/>
              <a:t>Research has found that collaboration is central to how digitally advanced companies create business value and establish competitive advantage;</a:t>
            </a:r>
          </a:p>
          <a:p>
            <a:pPr marL="534988" lvl="1"/>
            <a:r>
              <a:rPr lang="en-US" sz="2600" noProof="0" dirty="0"/>
              <a:t>Productivity: sharing knowledge and resolving problems increase productivity</a:t>
            </a:r>
          </a:p>
          <a:p>
            <a:pPr marL="534988" lvl="1"/>
            <a:r>
              <a:rPr lang="en-US" sz="2600" noProof="0" dirty="0"/>
              <a:t>Quality: faster resolution of quality issues</a:t>
            </a:r>
          </a:p>
          <a:p>
            <a:pPr marL="534988" lvl="1"/>
            <a:r>
              <a:rPr lang="en-US" sz="2600" noProof="0" dirty="0"/>
              <a:t>Innovation: more ideas for products and services</a:t>
            </a:r>
          </a:p>
          <a:p>
            <a:pPr marL="534988" lvl="1"/>
            <a:r>
              <a:rPr lang="en-US" sz="2600" noProof="0" dirty="0"/>
              <a:t>Customer service: complaints handled more rapidly</a:t>
            </a:r>
          </a:p>
          <a:p>
            <a:pPr marL="534988" lvl="1"/>
            <a:r>
              <a:rPr lang="en-US" sz="2600" noProof="0" dirty="0"/>
              <a:t>Financial performance: generated by improvements in factors above</a:t>
            </a:r>
          </a:p>
          <a:p>
            <a:pPr marL="0" indent="0">
              <a:buNone/>
            </a:pP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5698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additive="base">
                                        <p:cTn id="2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7C8AF7-E14E-7E31-7D81-6FAA286E47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0E5F34-7B09-300F-A90D-6E728DC06137}"/>
              </a:ext>
            </a:extLst>
          </p:cNvPr>
          <p:cNvSpPr>
            <a:spLocks noGrp="1"/>
          </p:cNvSpPr>
          <p:nvPr>
            <p:ph type="title"/>
          </p:nvPr>
        </p:nvSpPr>
        <p:spPr>
          <a:xfrm>
            <a:off x="112310" y="0"/>
            <a:ext cx="9144000" cy="1196752"/>
          </a:xfrm>
        </p:spPr>
        <p:txBody>
          <a:bodyPr>
            <a:normAutofit fontScale="90000"/>
          </a:bodyPr>
          <a:lstStyle/>
          <a:p>
            <a:r>
              <a:rPr lang="en-GB" b="1" dirty="0">
                <a:latin typeface="Arial" panose="020B0604020202020204" pitchFamily="34" charset="0"/>
                <a:cs typeface="Arial" panose="020B0604020202020204" pitchFamily="34" charset="0"/>
              </a:rPr>
              <a:t> Factors that impact Quality of Collaboration</a:t>
            </a:r>
            <a:endParaRPr lang="en-GB" sz="39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CA64AF-4261-99C5-AEE7-7F0D812E41CC}"/>
              </a:ext>
            </a:extLst>
          </p:cNvPr>
          <p:cNvSpPr>
            <a:spLocks noGrp="1"/>
          </p:cNvSpPr>
          <p:nvPr>
            <p:ph idx="1"/>
          </p:nvPr>
        </p:nvSpPr>
        <p:spPr>
          <a:xfrm>
            <a:off x="143508" y="980728"/>
            <a:ext cx="8856984" cy="4896544"/>
          </a:xfrm>
        </p:spPr>
        <p:txBody>
          <a:bodyPr>
            <a:normAutofit/>
          </a:bodyPr>
          <a:lstStyle/>
          <a:p>
            <a:pPr marL="0" indent="0">
              <a:buNone/>
            </a:pPr>
            <a:r>
              <a:rPr lang="en-US" sz="2800" dirty="0">
                <a:latin typeface="Arial" panose="020B0604020202020204" pitchFamily="34" charset="0"/>
                <a:cs typeface="Arial" panose="020B0604020202020204" pitchFamily="34" charset="0"/>
              </a:rPr>
              <a:t>Two factors:</a:t>
            </a:r>
          </a:p>
          <a:p>
            <a:pPr marL="0" indent="0">
              <a:buNone/>
            </a:pPr>
            <a:endParaRPr lang="en-US" sz="2800" dirty="0">
              <a:latin typeface="Arial" panose="020B0604020202020204" pitchFamily="34" charset="0"/>
              <a:cs typeface="Arial" panose="020B0604020202020204" pitchFamily="34" charset="0"/>
            </a:endParaRPr>
          </a:p>
        </p:txBody>
      </p:sp>
      <p:pic>
        <p:nvPicPr>
          <p:cNvPr id="5" name="Picture 4" descr="A process flow diagram illustrates the factors that impact the quality of collaboration in a firm. For a full description, see Notes. Press F6.">
            <a:extLst>
              <a:ext uri="{FF2B5EF4-FFF2-40B4-BE49-F238E27FC236}">
                <a16:creationId xmlns:a16="http://schemas.microsoft.com/office/drawing/2014/main" id="{0A15FEB4-1929-AD43-E262-D5CC8719799B}"/>
              </a:ext>
            </a:extLst>
          </p:cNvPr>
          <p:cNvPicPr>
            <a:picLocks noChangeAspect="1"/>
          </p:cNvPicPr>
          <p:nvPr/>
        </p:nvPicPr>
        <p:blipFill rotWithShape="1">
          <a:blip r:embed="rId2">
            <a:extLst>
              <a:ext uri="{28A0092B-C50C-407E-A947-70E740481C1C}">
                <a14:useLocalDpi xmlns:a14="http://schemas.microsoft.com/office/drawing/2010/main" val="0"/>
              </a:ext>
            </a:extLst>
          </a:blip>
          <a:srcRect b="5237"/>
          <a:stretch/>
        </p:blipFill>
        <p:spPr>
          <a:xfrm>
            <a:off x="467544" y="1700808"/>
            <a:ext cx="8564146" cy="3960440"/>
          </a:xfrm>
          <a:prstGeom prst="rect">
            <a:avLst/>
          </a:prstGeom>
        </p:spPr>
      </p:pic>
    </p:spTree>
    <p:extLst>
      <p:ext uri="{BB962C8B-B14F-4D97-AF65-F5344CB8AC3E}">
        <p14:creationId xmlns:p14="http://schemas.microsoft.com/office/powerpoint/2010/main" val="6148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D1C696-80B1-5DC0-8030-00A3997A29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BCC00A-2A1E-2D69-DD84-D7DEA7F9F2B3}"/>
              </a:ext>
            </a:extLst>
          </p:cNvPr>
          <p:cNvSpPr>
            <a:spLocks noGrp="1"/>
          </p:cNvSpPr>
          <p:nvPr>
            <p:ph type="title"/>
          </p:nvPr>
        </p:nvSpPr>
        <p:spPr>
          <a:xfrm>
            <a:off x="0" y="44624"/>
            <a:ext cx="9144000" cy="764704"/>
          </a:xfrm>
        </p:spPr>
        <p:txBody>
          <a:bodyPr>
            <a:normAutofit fontScale="90000"/>
          </a:bodyPr>
          <a:lstStyle/>
          <a:p>
            <a:pPr algn="l"/>
            <a:r>
              <a:rPr lang="en-GB" b="1" dirty="0">
                <a:latin typeface="Arial" panose="020B0604020202020204" pitchFamily="34" charset="0"/>
                <a:cs typeface="Arial" panose="020B0604020202020204" pitchFamily="34" charset="0"/>
              </a:rPr>
              <a:t> </a:t>
            </a:r>
            <a:r>
              <a:rPr lang="en-GB" sz="4200" b="1" dirty="0">
                <a:latin typeface="Arial" panose="020B0604020202020204" pitchFamily="34" charset="0"/>
                <a:cs typeface="Arial" panose="020B0604020202020204" pitchFamily="34" charset="0"/>
              </a:rPr>
              <a:t>Tools for Collaboration and Teamwork</a:t>
            </a:r>
          </a:p>
        </p:txBody>
      </p:sp>
      <p:sp>
        <p:nvSpPr>
          <p:cNvPr id="3" name="Content Placeholder 2">
            <a:extLst>
              <a:ext uri="{FF2B5EF4-FFF2-40B4-BE49-F238E27FC236}">
                <a16:creationId xmlns:a16="http://schemas.microsoft.com/office/drawing/2014/main" id="{A6ABAF9E-2030-8720-C0A4-5BCC6513CE54}"/>
              </a:ext>
            </a:extLst>
          </p:cNvPr>
          <p:cNvSpPr>
            <a:spLocks noGrp="1"/>
          </p:cNvSpPr>
          <p:nvPr>
            <p:ph idx="1"/>
          </p:nvPr>
        </p:nvSpPr>
        <p:spPr>
          <a:xfrm>
            <a:off x="143508" y="980728"/>
            <a:ext cx="8856984" cy="4896544"/>
          </a:xfrm>
        </p:spPr>
        <p:txBody>
          <a:bodyPr>
            <a:normAutofit/>
          </a:bodyPr>
          <a:lstStyle/>
          <a:p>
            <a:r>
              <a:rPr lang="en-US" dirty="0"/>
              <a:t>1.  Email and instant messaging (</a:t>
            </a:r>
            <a:r>
              <a:rPr lang="en-US" spc="-300" dirty="0"/>
              <a:t>I M </a:t>
            </a:r>
            <a:r>
              <a:rPr lang="en-US" dirty="0"/>
              <a:t>)</a:t>
            </a:r>
          </a:p>
          <a:p>
            <a:pPr lvl="1"/>
            <a:r>
              <a:rPr lang="en-US" dirty="0"/>
              <a:t>Example: Slack instant messaging</a:t>
            </a:r>
          </a:p>
          <a:p>
            <a:pPr marL="457200" lvl="1" indent="0">
              <a:buNone/>
            </a:pPr>
            <a:endParaRPr lang="en-US" dirty="0"/>
          </a:p>
          <a:p>
            <a:r>
              <a:rPr lang="en-US" dirty="0"/>
              <a:t>Virtual worlds: </a:t>
            </a:r>
          </a:p>
          <a:p>
            <a:pPr lvl="1"/>
            <a:r>
              <a:rPr lang="en-US" dirty="0"/>
              <a:t>Example: Second Life; Metaverse</a:t>
            </a:r>
          </a:p>
          <a:p>
            <a:pPr marL="0" indent="0">
              <a:buNone/>
            </a:pPr>
            <a:endParaRPr lang="en-US" sz="2800" dirty="0">
              <a:latin typeface="Arial" panose="020B0604020202020204" pitchFamily="34" charset="0"/>
              <a:cs typeface="Arial" panose="020B0604020202020204" pitchFamily="34" charset="0"/>
            </a:endParaRPr>
          </a:p>
          <a:p>
            <a:pPr marL="0" indent="0">
              <a:buNone/>
            </a:pP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35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8857E9-ABE6-137A-3014-814F3B992D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C933E2-4384-EBA3-44C5-ED8CA3A0DEEE}"/>
              </a:ext>
            </a:extLst>
          </p:cNvPr>
          <p:cNvSpPr>
            <a:spLocks noGrp="1"/>
          </p:cNvSpPr>
          <p:nvPr>
            <p:ph type="title"/>
          </p:nvPr>
        </p:nvSpPr>
        <p:spPr>
          <a:xfrm>
            <a:off x="0" y="44624"/>
            <a:ext cx="9144000" cy="764704"/>
          </a:xfrm>
        </p:spPr>
        <p:txBody>
          <a:bodyPr>
            <a:normAutofit fontScale="90000"/>
          </a:bodyPr>
          <a:lstStyle/>
          <a:p>
            <a:pPr algn="l"/>
            <a:r>
              <a:rPr lang="en-GB" b="1" dirty="0">
                <a:latin typeface="Arial" panose="020B0604020202020204" pitchFamily="34" charset="0"/>
                <a:cs typeface="Arial" panose="020B0604020202020204" pitchFamily="34" charset="0"/>
              </a:rPr>
              <a:t> </a:t>
            </a:r>
            <a:r>
              <a:rPr lang="en-GB" sz="4200" b="1" dirty="0">
                <a:latin typeface="Arial" panose="020B0604020202020204" pitchFamily="34" charset="0"/>
                <a:cs typeface="Arial" panose="020B0604020202020204" pitchFamily="34" charset="0"/>
              </a:rPr>
              <a:t>Tools for Collaboration and Teamwork</a:t>
            </a:r>
          </a:p>
        </p:txBody>
      </p:sp>
      <p:sp>
        <p:nvSpPr>
          <p:cNvPr id="3" name="Content Placeholder 2">
            <a:extLst>
              <a:ext uri="{FF2B5EF4-FFF2-40B4-BE49-F238E27FC236}">
                <a16:creationId xmlns:a16="http://schemas.microsoft.com/office/drawing/2014/main" id="{4B809D6E-8915-097B-4481-7E4F8FA1FBA6}"/>
              </a:ext>
            </a:extLst>
          </p:cNvPr>
          <p:cNvSpPr>
            <a:spLocks noGrp="1"/>
          </p:cNvSpPr>
          <p:nvPr>
            <p:ph idx="1"/>
          </p:nvPr>
        </p:nvSpPr>
        <p:spPr>
          <a:xfrm>
            <a:off x="143508" y="980728"/>
            <a:ext cx="8856984" cy="4896544"/>
          </a:xfrm>
        </p:spPr>
        <p:txBody>
          <a:bodyPr>
            <a:normAutofit/>
          </a:bodyPr>
          <a:lstStyle/>
          <a:p>
            <a:r>
              <a:rPr lang="en-US" sz="2400" dirty="0"/>
              <a:t>2. Collaboration and social business environments</a:t>
            </a:r>
          </a:p>
          <a:p>
            <a:pPr marL="0" indent="0">
              <a:buNone/>
            </a:pPr>
            <a:endParaRPr lang="en-US" sz="2400" dirty="0"/>
          </a:p>
          <a:p>
            <a:pPr lvl="1"/>
            <a:r>
              <a:rPr lang="en-US" sz="2400" dirty="0"/>
              <a:t>Virtual meeting systems (videoconferencing; telepresence)</a:t>
            </a:r>
          </a:p>
          <a:p>
            <a:pPr lvl="2"/>
            <a:r>
              <a:rPr lang="en-US" dirty="0"/>
              <a:t>Examples: Zoom, Microsoft Teams; Apple FaceTime</a:t>
            </a:r>
          </a:p>
          <a:p>
            <a:pPr lvl="1"/>
            <a:r>
              <a:rPr lang="en-US" sz="2400" dirty="0"/>
              <a:t>Cloud collaboration services</a:t>
            </a:r>
          </a:p>
          <a:p>
            <a:pPr lvl="2"/>
            <a:r>
              <a:rPr lang="en-US" dirty="0"/>
              <a:t>Examples: Google Drive, Dropbox</a:t>
            </a:r>
          </a:p>
          <a:p>
            <a:pPr marL="914400" lvl="2" indent="0">
              <a:buNone/>
            </a:pPr>
            <a:endParaRPr lang="en-US" dirty="0"/>
          </a:p>
          <a:p>
            <a:pPr lvl="1"/>
            <a:r>
              <a:rPr lang="en-US" sz="2400" dirty="0"/>
              <a:t>Microsoft SharePoint (collaboration and document management service)</a:t>
            </a:r>
          </a:p>
          <a:p>
            <a:pPr lvl="1"/>
            <a:r>
              <a:rPr lang="en-US" sz="2400" dirty="0"/>
              <a:t>Enterprise social networking tools: </a:t>
            </a:r>
          </a:p>
          <a:p>
            <a:pPr lvl="2"/>
            <a:r>
              <a:rPr lang="en-US" dirty="0"/>
              <a:t>Examples: Salesforce Chatter; Microsoft Yammer</a:t>
            </a:r>
            <a:endParaRPr lang="en-US" dirty="0">
              <a:latin typeface="Arial" panose="020B0604020202020204" pitchFamily="34" charset="0"/>
              <a:cs typeface="Arial" panose="020B0604020202020204" pitchFamily="34" charset="0"/>
            </a:endParaRPr>
          </a:p>
          <a:p>
            <a:pPr marL="0" indent="0">
              <a:buNone/>
            </a:pP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8563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 calcmode="lin" valueType="num">
                                      <p:cBhvr additive="base">
                                        <p:cTn id="1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 calcmode="lin" valueType="num">
                                      <p:cBhvr additive="base">
                                        <p:cTn id="2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additive="base">
                                        <p:cTn id="2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 calcmode="lin" valueType="num">
                                      <p:cBhvr additive="base">
                                        <p:cTn id="28"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 calcmode="lin" valueType="num">
                                      <p:cBhvr additive="base">
                                        <p:cTn id="32"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 calcmode="lin" valueType="num">
                                      <p:cBhvr additive="base">
                                        <p:cTn id="36"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3">
                                            <p:txEl>
                                              <p:pRg st="9" end="9"/>
                                            </p:txEl>
                                          </p:spTgt>
                                        </p:tgtEl>
                                        <p:attrNameLst>
                                          <p:attrName>style.visibility</p:attrName>
                                        </p:attrNameLst>
                                      </p:cBhvr>
                                      <p:to>
                                        <p:strVal val="visible"/>
                                      </p:to>
                                    </p:set>
                                    <p:anim calcmode="lin" valueType="num">
                                      <p:cBhvr additive="base">
                                        <p:cTn id="40"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6E8118-2621-194E-3D02-0F00181B75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00D94B-B066-FCD3-699D-C3BE9871DB80}"/>
              </a:ext>
            </a:extLst>
          </p:cNvPr>
          <p:cNvSpPr>
            <a:spLocks noGrp="1"/>
          </p:cNvSpPr>
          <p:nvPr>
            <p:ph type="title"/>
          </p:nvPr>
        </p:nvSpPr>
        <p:spPr>
          <a:xfrm>
            <a:off x="1763688" y="44624"/>
            <a:ext cx="7380312" cy="764704"/>
          </a:xfrm>
        </p:spPr>
        <p:txBody>
          <a:bodyPr>
            <a:normAutofit/>
          </a:bodyPr>
          <a:lstStyle/>
          <a:p>
            <a:pPr algn="l"/>
            <a:r>
              <a:rPr lang="en-GB" b="1" dirty="0">
                <a:latin typeface="Arial" panose="020B0604020202020204" pitchFamily="34" charset="0"/>
                <a:cs typeface="Arial" panose="020B0604020202020204" pitchFamily="34" charset="0"/>
              </a:rPr>
              <a:t> </a:t>
            </a:r>
            <a:r>
              <a:rPr lang="en-GB" sz="4200" b="1" dirty="0">
                <a:latin typeface="Arial" panose="020B0604020202020204" pitchFamily="34" charset="0"/>
                <a:cs typeface="Arial" panose="020B0604020202020204" pitchFamily="34" charset="0"/>
              </a:rPr>
              <a:t>Class Discussion</a:t>
            </a:r>
          </a:p>
        </p:txBody>
      </p:sp>
      <p:sp>
        <p:nvSpPr>
          <p:cNvPr id="3" name="Content Placeholder 2">
            <a:extLst>
              <a:ext uri="{FF2B5EF4-FFF2-40B4-BE49-F238E27FC236}">
                <a16:creationId xmlns:a16="http://schemas.microsoft.com/office/drawing/2014/main" id="{2C15608F-05A4-6D75-5F3E-C80DB91FB827}"/>
              </a:ext>
            </a:extLst>
          </p:cNvPr>
          <p:cNvSpPr>
            <a:spLocks noGrp="1"/>
          </p:cNvSpPr>
          <p:nvPr>
            <p:ph idx="1"/>
          </p:nvPr>
        </p:nvSpPr>
        <p:spPr>
          <a:xfrm>
            <a:off x="143508" y="980728"/>
            <a:ext cx="8856984" cy="4896544"/>
          </a:xfrm>
        </p:spPr>
        <p:txBody>
          <a:bodyPr>
            <a:normAutofit/>
          </a:bodyPr>
          <a:lstStyle/>
          <a:p>
            <a:pPr marL="360363" lvl="1" indent="-185738">
              <a:buFont typeface="Wingdings" panose="05000000000000000000" pitchFamily="2" charset="2"/>
              <a:buChar char="§"/>
            </a:pPr>
            <a:r>
              <a:rPr lang="en-US" dirty="0"/>
              <a:t>Describe the specific ways in which videoconferencing technology can help an organizations of your choice in order to improve their operations and decision making.</a:t>
            </a:r>
          </a:p>
          <a:p>
            <a:pPr marL="174625" lvl="1" indent="0">
              <a:buNone/>
            </a:pPr>
            <a:endParaRPr lang="en-US" dirty="0"/>
          </a:p>
          <a:p>
            <a:pPr marL="360363" lvl="1" indent="-185738">
              <a:buFont typeface="Wingdings" panose="05000000000000000000" pitchFamily="2" charset="2"/>
              <a:buChar char="§"/>
            </a:pPr>
            <a:r>
              <a:rPr lang="en-US" dirty="0"/>
              <a:t>If you were a small or medium-sized business, what people, organization, and technology criteria would you use to determine whether to use Zoom videoconferencing</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312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21324F-CB3C-34AF-3D03-45041E8547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35CFCF-6ED7-99E7-3977-085E0BCF0CBB}"/>
              </a:ext>
            </a:extLst>
          </p:cNvPr>
          <p:cNvSpPr>
            <a:spLocks noGrp="1"/>
          </p:cNvSpPr>
          <p:nvPr>
            <p:ph type="title"/>
          </p:nvPr>
        </p:nvSpPr>
        <p:spPr>
          <a:xfrm>
            <a:off x="0" y="44624"/>
            <a:ext cx="9144000" cy="648072"/>
          </a:xfrm>
        </p:spPr>
        <p:txBody>
          <a:bodyPr>
            <a:normAutofit fontScale="90000"/>
          </a:bodyPr>
          <a:lstStyle/>
          <a:p>
            <a:pPr algn="l"/>
            <a:r>
              <a:rPr lang="en-GB" b="1" dirty="0">
                <a:latin typeface="Arial" panose="020B0604020202020204" pitchFamily="34" charset="0"/>
                <a:cs typeface="Arial" panose="020B0604020202020204" pitchFamily="34" charset="0"/>
              </a:rPr>
              <a:t> </a:t>
            </a:r>
            <a:r>
              <a:rPr lang="en-GB" sz="3600" b="1" dirty="0">
                <a:latin typeface="Arial" panose="020B0604020202020204" pitchFamily="34" charset="0"/>
                <a:cs typeface="Arial" panose="020B0604020202020204" pitchFamily="34" charset="0"/>
              </a:rPr>
              <a:t>Checklist for selecting collaboration  tools</a:t>
            </a:r>
          </a:p>
        </p:txBody>
      </p:sp>
      <p:sp>
        <p:nvSpPr>
          <p:cNvPr id="3" name="Content Placeholder 2">
            <a:extLst>
              <a:ext uri="{FF2B5EF4-FFF2-40B4-BE49-F238E27FC236}">
                <a16:creationId xmlns:a16="http://schemas.microsoft.com/office/drawing/2014/main" id="{3516B6F8-BE63-91F4-EAAC-87D4898D4CB1}"/>
              </a:ext>
            </a:extLst>
          </p:cNvPr>
          <p:cNvSpPr>
            <a:spLocks noGrp="1"/>
          </p:cNvSpPr>
          <p:nvPr>
            <p:ph idx="1"/>
          </p:nvPr>
        </p:nvSpPr>
        <p:spPr>
          <a:xfrm>
            <a:off x="143508" y="764704"/>
            <a:ext cx="8892988" cy="5112568"/>
          </a:xfrm>
        </p:spPr>
        <p:txBody>
          <a:bodyPr>
            <a:normAutofit lnSpcReduction="10000"/>
          </a:bodyPr>
          <a:lstStyle/>
          <a:p>
            <a:pPr marL="360363" lvl="1" indent="-360363">
              <a:buFont typeface="Wingdings" panose="05000000000000000000" pitchFamily="2" charset="2"/>
              <a:buChar char="§"/>
            </a:pPr>
            <a:r>
              <a:rPr lang="en-US" sz="2400" dirty="0"/>
              <a:t>How should managers evaluate and select Collaboration and Social Software Tools</a:t>
            </a:r>
          </a:p>
          <a:p>
            <a:pPr marL="0" lvl="1" indent="0">
              <a:buNone/>
            </a:pPr>
            <a:endParaRPr lang="en-US" sz="2400" dirty="0"/>
          </a:p>
          <a:p>
            <a:pPr>
              <a:buFont typeface="Wingdings" panose="05000000000000000000" pitchFamily="2" charset="2"/>
              <a:buChar char="§"/>
            </a:pPr>
            <a:r>
              <a:rPr lang="en-US" altLang="en-US" sz="2400" dirty="0"/>
              <a:t>Time/space collaboration and social tool matrix can help evaluate</a:t>
            </a:r>
          </a:p>
          <a:p>
            <a:pPr>
              <a:spcBef>
                <a:spcPts val="600"/>
              </a:spcBef>
              <a:buFont typeface="Wingdings" panose="05000000000000000000" pitchFamily="2" charset="2"/>
              <a:buChar char="§"/>
            </a:pPr>
            <a:r>
              <a:rPr lang="en-US" altLang="en-US" sz="2400" dirty="0"/>
              <a:t>Six steps in evaluating software tools</a:t>
            </a:r>
          </a:p>
          <a:p>
            <a:pPr marL="447675" lvl="1" indent="-273050"/>
            <a:r>
              <a:rPr lang="en-US" altLang="en-US" sz="2400" dirty="0"/>
              <a:t>Identify your firm</a:t>
            </a:r>
            <a:r>
              <a:rPr lang="en-US" altLang="ja-JP" sz="2400" dirty="0"/>
              <a:t>’s collaboration challenges (time &amp; space)</a:t>
            </a:r>
          </a:p>
          <a:p>
            <a:pPr marL="447675" lvl="1" indent="-273050"/>
            <a:r>
              <a:rPr lang="en-US" altLang="en-US" sz="2400" dirty="0"/>
              <a:t>Identify what kinds of solutions are available</a:t>
            </a:r>
          </a:p>
          <a:p>
            <a:pPr marL="447675" lvl="1" indent="-273050"/>
            <a:r>
              <a:rPr lang="en-US" altLang="en-US" sz="2400" dirty="0"/>
              <a:t>Analyze available products’</a:t>
            </a:r>
            <a:r>
              <a:rPr lang="en-US" altLang="ja-JP" sz="2400" dirty="0"/>
              <a:t> cost and benefits</a:t>
            </a:r>
          </a:p>
          <a:p>
            <a:pPr marL="447675" lvl="1" indent="-273050"/>
            <a:r>
              <a:rPr lang="en-US" altLang="en-US" sz="2400" dirty="0"/>
              <a:t>Evaluate security risks</a:t>
            </a:r>
          </a:p>
          <a:p>
            <a:pPr marL="447675" lvl="1" indent="-273050"/>
            <a:r>
              <a:rPr lang="en-US" altLang="en-US" sz="2400" dirty="0"/>
              <a:t>Consult users for implementation and training issues</a:t>
            </a:r>
          </a:p>
          <a:p>
            <a:pPr marL="447675" lvl="1" indent="-273050"/>
            <a:r>
              <a:rPr lang="en-US" altLang="en-US" sz="2400" dirty="0"/>
              <a:t>Evaluate product vendors</a:t>
            </a:r>
            <a:endParaRPr lang="en-US" sz="2400" dirty="0"/>
          </a:p>
          <a:p>
            <a:pPr marL="360363" lvl="1" indent="-360363">
              <a:buFont typeface="Wingdings" panose="05000000000000000000" pitchFamily="2" charset="2"/>
              <a:buChar char="§"/>
            </a:pP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6963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additive="base">
                                        <p:cTn id="2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 calcmode="lin" valueType="num">
                                      <p:cBhvr additive="base">
                                        <p:cTn id="3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 calcmode="lin" valueType="num">
                                      <p:cBhvr additive="base">
                                        <p:cTn id="40"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2" presetID="2" presetClass="entr" presetSubtype="4" fill="hold" grpId="0"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 calcmode="lin" valueType="num">
                                      <p:cBhvr additive="base">
                                        <p:cTn id="44"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6" presetID="2" presetClass="entr" presetSubtype="4" fill="hold" grpId="0" nodeType="withEffect">
                                  <p:stCondLst>
                                    <p:cond delay="0"/>
                                  </p:stCondLst>
                                  <p:childTnLst>
                                    <p:set>
                                      <p:cBhvr>
                                        <p:cTn id="47" dur="1" fill="hold">
                                          <p:stCondLst>
                                            <p:cond delay="0"/>
                                          </p:stCondLst>
                                        </p:cTn>
                                        <p:tgtEl>
                                          <p:spTgt spid="3">
                                            <p:txEl>
                                              <p:pRg st="9" end="9"/>
                                            </p:txEl>
                                          </p:spTgt>
                                        </p:tgtEl>
                                        <p:attrNameLst>
                                          <p:attrName>style.visibility</p:attrName>
                                        </p:attrNameLst>
                                      </p:cBhvr>
                                      <p:to>
                                        <p:strVal val="visible"/>
                                      </p:to>
                                    </p:set>
                                    <p:anim calcmode="lin" valueType="num">
                                      <p:cBhvr additive="base">
                                        <p:cTn id="48"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CFEF2E-1B19-174D-8925-26C8923D21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E42E3C-4808-E9CC-700A-930B5334734E}"/>
              </a:ext>
            </a:extLst>
          </p:cNvPr>
          <p:cNvSpPr>
            <a:spLocks noGrp="1"/>
          </p:cNvSpPr>
          <p:nvPr>
            <p:ph type="title"/>
          </p:nvPr>
        </p:nvSpPr>
        <p:spPr>
          <a:xfrm>
            <a:off x="0" y="44624"/>
            <a:ext cx="9144000" cy="648072"/>
          </a:xfrm>
        </p:spPr>
        <p:txBody>
          <a:bodyPr>
            <a:normAutofit fontScale="90000"/>
          </a:bodyPr>
          <a:lstStyle/>
          <a:p>
            <a:pPr algn="l"/>
            <a:r>
              <a:rPr lang="en-GB" b="1" dirty="0">
                <a:latin typeface="Arial" panose="020B0604020202020204" pitchFamily="34" charset="0"/>
                <a:cs typeface="Arial" panose="020B0604020202020204" pitchFamily="34" charset="0"/>
              </a:rPr>
              <a:t> </a:t>
            </a:r>
            <a:r>
              <a:rPr lang="en-US" altLang="en-US" sz="3600" dirty="0">
                <a:latin typeface="Arial" panose="020B0604020202020204" pitchFamily="34" charset="0"/>
                <a:cs typeface="Arial" panose="020B0604020202020204" pitchFamily="34" charset="0"/>
              </a:rPr>
              <a:t>Time/Space Collaboration and Social Tool Matrix</a:t>
            </a:r>
            <a:endParaRPr lang="en-GB" sz="3600" b="1" dirty="0">
              <a:latin typeface="Arial" panose="020B0604020202020204" pitchFamily="34" charset="0"/>
              <a:cs typeface="Arial" panose="020B0604020202020204" pitchFamily="34" charset="0"/>
            </a:endParaRPr>
          </a:p>
        </p:txBody>
      </p:sp>
      <p:pic>
        <p:nvPicPr>
          <p:cNvPr id="4" name="Content Placeholder 3" descr="Solutions to time/space collaboration issues are illustrated in a 2-by-2 matrix, categorized by time and place. For a full description, see Notes. Press F6.">
            <a:extLst>
              <a:ext uri="{FF2B5EF4-FFF2-40B4-BE49-F238E27FC236}">
                <a16:creationId xmlns:a16="http://schemas.microsoft.com/office/drawing/2014/main" id="{ADFBC01C-6E1B-F996-5302-69C436DD388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b="5969"/>
          <a:stretch/>
        </p:blipFill>
        <p:spPr>
          <a:xfrm>
            <a:off x="107504" y="908050"/>
            <a:ext cx="8856983" cy="4753197"/>
          </a:xfrm>
          <a:prstGeom prst="rect">
            <a:avLst/>
          </a:prstGeom>
        </p:spPr>
      </p:pic>
    </p:spTree>
    <p:extLst>
      <p:ext uri="{BB962C8B-B14F-4D97-AF65-F5344CB8AC3E}">
        <p14:creationId xmlns:p14="http://schemas.microsoft.com/office/powerpoint/2010/main" val="3095345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BD4165-4634-69EF-E5EF-6F5385BCE8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146A21-BFEB-A468-5637-2631A6697522}"/>
              </a:ext>
            </a:extLst>
          </p:cNvPr>
          <p:cNvSpPr>
            <a:spLocks noGrp="1"/>
          </p:cNvSpPr>
          <p:nvPr>
            <p:ph type="title"/>
          </p:nvPr>
        </p:nvSpPr>
        <p:spPr>
          <a:xfrm>
            <a:off x="435171" y="116632"/>
            <a:ext cx="8229600" cy="490066"/>
          </a:xfrm>
        </p:spPr>
        <p:txBody>
          <a:bodyPr>
            <a:noAutofit/>
          </a:bodyPr>
          <a:lstStyle/>
          <a:p>
            <a:r>
              <a:rPr lang="en-GB" sz="3200" b="1" dirty="0">
                <a:latin typeface="Arial" panose="020B0604020202020204" pitchFamily="34" charset="0"/>
                <a:cs typeface="Arial" panose="020B0604020202020204" pitchFamily="34" charset="0"/>
              </a:rPr>
              <a:t>Theoretical Origin of KMS</a:t>
            </a:r>
          </a:p>
        </p:txBody>
      </p:sp>
      <p:sp>
        <p:nvSpPr>
          <p:cNvPr id="3" name="Content Placeholder 2">
            <a:extLst>
              <a:ext uri="{FF2B5EF4-FFF2-40B4-BE49-F238E27FC236}">
                <a16:creationId xmlns:a16="http://schemas.microsoft.com/office/drawing/2014/main" id="{98B67262-2B1F-F6C6-7AE6-A2E32603DE40}"/>
              </a:ext>
            </a:extLst>
          </p:cNvPr>
          <p:cNvSpPr>
            <a:spLocks noGrp="1"/>
          </p:cNvSpPr>
          <p:nvPr>
            <p:ph idx="1"/>
          </p:nvPr>
        </p:nvSpPr>
        <p:spPr>
          <a:xfrm>
            <a:off x="107504" y="606698"/>
            <a:ext cx="8928992" cy="5400600"/>
          </a:xfrm>
        </p:spPr>
        <p:txBody>
          <a:bodyPr>
            <a:normAutofit/>
          </a:bodyPr>
          <a:lstStyle/>
          <a:p>
            <a:r>
              <a:rPr lang="en-GB" sz="3300" dirty="0">
                <a:latin typeface="Arial" panose="020B0604020202020204" pitchFamily="34" charset="0"/>
                <a:cs typeface="Arial" panose="020B0604020202020204" pitchFamily="34" charset="0"/>
              </a:rPr>
              <a:t>There are several</a:t>
            </a:r>
          </a:p>
          <a:p>
            <a:endParaRPr lang="en-GB" dirty="0">
              <a:latin typeface="Arial" panose="020B0604020202020204" pitchFamily="34" charset="0"/>
              <a:cs typeface="Arial" panose="020B0604020202020204" pitchFamily="34" charset="0"/>
            </a:endParaRPr>
          </a:p>
        </p:txBody>
      </p:sp>
      <p:sp>
        <p:nvSpPr>
          <p:cNvPr id="4" name="Oval 3">
            <a:extLst>
              <a:ext uri="{FF2B5EF4-FFF2-40B4-BE49-F238E27FC236}">
                <a16:creationId xmlns:a16="http://schemas.microsoft.com/office/drawing/2014/main" id="{32E1B947-C70A-80D1-4C57-C9192CF2A387}"/>
              </a:ext>
            </a:extLst>
          </p:cNvPr>
          <p:cNvSpPr/>
          <p:nvPr/>
        </p:nvSpPr>
        <p:spPr>
          <a:xfrm>
            <a:off x="1927332" y="1973764"/>
            <a:ext cx="4832699" cy="19445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400" b="1" dirty="0">
                <a:solidFill>
                  <a:schemeClr val="tx1"/>
                </a:solidFill>
              </a:rPr>
              <a:t>Knowledge Management</a:t>
            </a:r>
            <a:endParaRPr lang="en-GB" sz="2400" b="1" dirty="0">
              <a:solidFill>
                <a:schemeClr val="tx1"/>
              </a:solidFill>
            </a:endParaRPr>
          </a:p>
          <a:p>
            <a:pPr algn="ctr">
              <a:defRPr/>
            </a:pPr>
            <a:endParaRPr lang="en-GB" dirty="0"/>
          </a:p>
        </p:txBody>
      </p:sp>
      <p:sp>
        <p:nvSpPr>
          <p:cNvPr id="5" name="Oval 4">
            <a:extLst>
              <a:ext uri="{FF2B5EF4-FFF2-40B4-BE49-F238E27FC236}">
                <a16:creationId xmlns:a16="http://schemas.microsoft.com/office/drawing/2014/main" id="{8105E8A2-A1AB-A895-0B64-654ED6CAF6B1}"/>
              </a:ext>
            </a:extLst>
          </p:cNvPr>
          <p:cNvSpPr/>
          <p:nvPr/>
        </p:nvSpPr>
        <p:spPr>
          <a:xfrm>
            <a:off x="6525493" y="3963749"/>
            <a:ext cx="2451395" cy="1646237"/>
          </a:xfrm>
          <a:prstGeom prst="ellipse">
            <a:avLst/>
          </a:prstGeom>
        </p:spPr>
        <p:style>
          <a:lnRef idx="1">
            <a:schemeClr val="accent3"/>
          </a:lnRef>
          <a:fillRef idx="3">
            <a:schemeClr val="accent3"/>
          </a:fillRef>
          <a:effectRef idx="2">
            <a:schemeClr val="accent3"/>
          </a:effectRef>
          <a:fontRef idx="minor">
            <a:schemeClr val="lt1"/>
          </a:fontRef>
        </p:style>
        <p:txBody>
          <a:bodyPr anchor="ctr"/>
          <a:lstStyle/>
          <a:p>
            <a:pPr algn="ctr">
              <a:defRPr/>
            </a:pPr>
            <a:r>
              <a:rPr lang="en-GB" sz="1400" b="1" dirty="0">
                <a:solidFill>
                  <a:schemeClr val="tx1"/>
                </a:solidFill>
              </a:rPr>
              <a:t>Organization science </a:t>
            </a:r>
          </a:p>
        </p:txBody>
      </p:sp>
      <p:sp>
        <p:nvSpPr>
          <p:cNvPr id="6" name="Oval 5">
            <a:extLst>
              <a:ext uri="{FF2B5EF4-FFF2-40B4-BE49-F238E27FC236}">
                <a16:creationId xmlns:a16="http://schemas.microsoft.com/office/drawing/2014/main" id="{D4F67C74-2AE8-1E16-DB33-0E99E48ADD31}"/>
              </a:ext>
            </a:extLst>
          </p:cNvPr>
          <p:cNvSpPr/>
          <p:nvPr/>
        </p:nvSpPr>
        <p:spPr>
          <a:xfrm>
            <a:off x="6588224" y="1286113"/>
            <a:ext cx="2325935" cy="1646237"/>
          </a:xfrm>
          <a:prstGeom prst="ellipse">
            <a:avLst/>
          </a:prstGeom>
        </p:spPr>
        <p:style>
          <a:lnRef idx="1">
            <a:schemeClr val="accent3"/>
          </a:lnRef>
          <a:fillRef idx="3">
            <a:schemeClr val="accent3"/>
          </a:fillRef>
          <a:effectRef idx="2">
            <a:schemeClr val="accent3"/>
          </a:effectRef>
          <a:fontRef idx="minor">
            <a:schemeClr val="lt1"/>
          </a:fontRef>
        </p:style>
        <p:txBody>
          <a:bodyPr anchor="ctr"/>
          <a:lstStyle/>
          <a:p>
            <a:pPr algn="ctr">
              <a:defRPr/>
            </a:pPr>
            <a:r>
              <a:rPr lang="en-GB" sz="1400" b="1" dirty="0">
                <a:solidFill>
                  <a:schemeClr val="tx1"/>
                </a:solidFill>
              </a:rPr>
              <a:t>Resource-Based Theory </a:t>
            </a:r>
          </a:p>
        </p:txBody>
      </p:sp>
      <p:sp>
        <p:nvSpPr>
          <p:cNvPr id="7" name="Oval 6">
            <a:extLst>
              <a:ext uri="{FF2B5EF4-FFF2-40B4-BE49-F238E27FC236}">
                <a16:creationId xmlns:a16="http://schemas.microsoft.com/office/drawing/2014/main" id="{739AEC13-745C-4FFA-895E-B37AE3AA44E8}"/>
              </a:ext>
            </a:extLst>
          </p:cNvPr>
          <p:cNvSpPr/>
          <p:nvPr/>
        </p:nvSpPr>
        <p:spPr>
          <a:xfrm>
            <a:off x="107504" y="1197601"/>
            <a:ext cx="2325934" cy="1469986"/>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r>
              <a:rPr lang="en-GB" sz="1400" b="1" dirty="0">
                <a:solidFill>
                  <a:schemeClr val="tx1"/>
                </a:solidFill>
              </a:rPr>
              <a:t>Human Resource Management </a:t>
            </a:r>
          </a:p>
        </p:txBody>
      </p:sp>
      <p:sp>
        <p:nvSpPr>
          <p:cNvPr id="8" name="Oval 7">
            <a:extLst>
              <a:ext uri="{FF2B5EF4-FFF2-40B4-BE49-F238E27FC236}">
                <a16:creationId xmlns:a16="http://schemas.microsoft.com/office/drawing/2014/main" id="{B945AC57-8FA3-E907-3B1B-83FCD4BFAAAE}"/>
              </a:ext>
            </a:extLst>
          </p:cNvPr>
          <p:cNvSpPr/>
          <p:nvPr/>
        </p:nvSpPr>
        <p:spPr>
          <a:xfrm>
            <a:off x="346521" y="4015749"/>
            <a:ext cx="2451394" cy="1644650"/>
          </a:xfrm>
          <a:prstGeom prst="ellipse">
            <a:avLst/>
          </a:prstGeom>
        </p:spPr>
        <p:style>
          <a:lnRef idx="3">
            <a:schemeClr val="lt1"/>
          </a:lnRef>
          <a:fillRef idx="1">
            <a:schemeClr val="accent4"/>
          </a:fillRef>
          <a:effectRef idx="1">
            <a:schemeClr val="accent4"/>
          </a:effectRef>
          <a:fontRef idx="minor">
            <a:schemeClr val="lt1"/>
          </a:fontRef>
        </p:style>
        <p:txBody>
          <a:bodyPr anchor="ctr"/>
          <a:lstStyle/>
          <a:p>
            <a:pPr algn="ctr">
              <a:defRPr/>
            </a:pPr>
            <a:r>
              <a:rPr lang="en-GB" sz="1400" b="1" dirty="0">
                <a:solidFill>
                  <a:schemeClr val="tx1"/>
                </a:solidFill>
              </a:rPr>
              <a:t>Information Technology </a:t>
            </a:r>
          </a:p>
        </p:txBody>
      </p:sp>
      <p:sp>
        <p:nvSpPr>
          <p:cNvPr id="9" name="Oval 8">
            <a:extLst>
              <a:ext uri="{FF2B5EF4-FFF2-40B4-BE49-F238E27FC236}">
                <a16:creationId xmlns:a16="http://schemas.microsoft.com/office/drawing/2014/main" id="{42213010-2CFD-93C8-8771-79514A6A78B3}"/>
              </a:ext>
            </a:extLst>
          </p:cNvPr>
          <p:cNvSpPr/>
          <p:nvPr/>
        </p:nvSpPr>
        <p:spPr>
          <a:xfrm>
            <a:off x="3195240" y="4118142"/>
            <a:ext cx="2753519" cy="1439863"/>
          </a:xfrm>
          <a:prstGeom prst="ellipse">
            <a:avLst/>
          </a:prstGeom>
        </p:spPr>
        <p:style>
          <a:lnRef idx="1">
            <a:schemeClr val="accent4"/>
          </a:lnRef>
          <a:fillRef idx="2">
            <a:schemeClr val="accent4"/>
          </a:fillRef>
          <a:effectRef idx="1">
            <a:schemeClr val="accent4"/>
          </a:effectRef>
          <a:fontRef idx="minor">
            <a:schemeClr val="dk1"/>
          </a:fontRef>
        </p:style>
        <p:txBody>
          <a:bodyPr anchor="ctr"/>
          <a:lstStyle/>
          <a:p>
            <a:pPr algn="ctr">
              <a:defRPr/>
            </a:pPr>
            <a:r>
              <a:rPr lang="en-GB" b="1" dirty="0"/>
              <a:t>Accounting </a:t>
            </a:r>
          </a:p>
        </p:txBody>
      </p:sp>
    </p:spTree>
    <p:extLst>
      <p:ext uri="{BB962C8B-B14F-4D97-AF65-F5344CB8AC3E}">
        <p14:creationId xmlns:p14="http://schemas.microsoft.com/office/powerpoint/2010/main" val="4093801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500" fill="hold"/>
                                        <p:tgtEl>
                                          <p:spTgt spid="7"/>
                                        </p:tgtEl>
                                        <p:attrNameLst>
                                          <p:attrName>ppt_x</p:attrName>
                                        </p:attrNameLst>
                                      </p:cBhvr>
                                      <p:tavLst>
                                        <p:tav tm="0">
                                          <p:val>
                                            <p:strVal val="#ppt_x"/>
                                          </p:val>
                                        </p:tav>
                                        <p:tav tm="100000">
                                          <p:val>
                                            <p:strVal val="#ppt_x"/>
                                          </p:val>
                                        </p:tav>
                                      </p:tavLst>
                                    </p:anim>
                                    <p:anim calcmode="lin" valueType="num">
                                      <p:cBhvr additive="base">
                                        <p:cTn id="3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 calcmode="lin" valueType="num">
                                      <p:cBhvr additive="base">
                                        <p:cTn id="35" dur="500" fill="hold"/>
                                        <p:tgtEl>
                                          <p:spTgt spid="8"/>
                                        </p:tgtEl>
                                        <p:attrNameLst>
                                          <p:attrName>ppt_x</p:attrName>
                                        </p:attrNameLst>
                                      </p:cBhvr>
                                      <p:tavLst>
                                        <p:tav tm="0">
                                          <p:val>
                                            <p:strVal val="#ppt_x"/>
                                          </p:val>
                                        </p:tav>
                                        <p:tav tm="100000">
                                          <p:val>
                                            <p:strVal val="#ppt_x"/>
                                          </p:val>
                                        </p:tav>
                                      </p:tavLst>
                                    </p:anim>
                                    <p:anim calcmode="lin" valueType="num">
                                      <p:cBhvr additive="base">
                                        <p:cTn id="3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9"/>
                                        </p:tgtEl>
                                        <p:attrNameLst>
                                          <p:attrName>style.visibility</p:attrName>
                                        </p:attrNameLst>
                                      </p:cBhvr>
                                      <p:to>
                                        <p:strVal val="visible"/>
                                      </p:to>
                                    </p:set>
                                    <p:anim calcmode="lin" valueType="num">
                                      <p:cBhvr additive="base">
                                        <p:cTn id="41" dur="500" fill="hold"/>
                                        <p:tgtEl>
                                          <p:spTgt spid="9"/>
                                        </p:tgtEl>
                                        <p:attrNameLst>
                                          <p:attrName>ppt_x</p:attrName>
                                        </p:attrNameLst>
                                      </p:cBhvr>
                                      <p:tavLst>
                                        <p:tav tm="0">
                                          <p:val>
                                            <p:strVal val="#ppt_x"/>
                                          </p:val>
                                        </p:tav>
                                        <p:tav tm="100000">
                                          <p:val>
                                            <p:strVal val="#ppt_x"/>
                                          </p:val>
                                        </p:tav>
                                      </p:tavLst>
                                    </p:anim>
                                    <p:anim calcmode="lin" valueType="num">
                                      <p:cBhvr additive="base">
                                        <p:cTn id="4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P spid="7" grpId="0" animBg="1"/>
      <p:bldP spid="8" grpId="0" animBg="1"/>
      <p:bldP spid="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5A2919-9F87-5BF5-33C1-F753517043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80BBA4-974D-3A69-8AFD-4DE1A3B475BE}"/>
              </a:ext>
            </a:extLst>
          </p:cNvPr>
          <p:cNvSpPr>
            <a:spLocks noGrp="1"/>
          </p:cNvSpPr>
          <p:nvPr>
            <p:ph type="title"/>
          </p:nvPr>
        </p:nvSpPr>
        <p:spPr>
          <a:xfrm>
            <a:off x="435171" y="116632"/>
            <a:ext cx="8229600" cy="490066"/>
          </a:xfrm>
        </p:spPr>
        <p:txBody>
          <a:bodyPr>
            <a:noAutofit/>
          </a:bodyPr>
          <a:lstStyle/>
          <a:p>
            <a:r>
              <a:rPr lang="en-GB" sz="3200" b="1" dirty="0">
                <a:latin typeface="Arial" panose="020B0604020202020204" pitchFamily="34" charset="0"/>
                <a:cs typeface="Arial" panose="020B0604020202020204" pitchFamily="34" charset="0"/>
              </a:rPr>
              <a:t>Resource Based Theory of KMS</a:t>
            </a:r>
          </a:p>
        </p:txBody>
      </p:sp>
      <p:sp>
        <p:nvSpPr>
          <p:cNvPr id="3" name="Content Placeholder 2">
            <a:extLst>
              <a:ext uri="{FF2B5EF4-FFF2-40B4-BE49-F238E27FC236}">
                <a16:creationId xmlns:a16="http://schemas.microsoft.com/office/drawing/2014/main" id="{25EE6FEB-0F05-E35B-F5E5-24695519901D}"/>
              </a:ext>
            </a:extLst>
          </p:cNvPr>
          <p:cNvSpPr>
            <a:spLocks noGrp="1"/>
          </p:cNvSpPr>
          <p:nvPr>
            <p:ph idx="1"/>
          </p:nvPr>
        </p:nvSpPr>
        <p:spPr>
          <a:xfrm>
            <a:off x="107504" y="606698"/>
            <a:ext cx="8928992" cy="5400600"/>
          </a:xfrm>
        </p:spPr>
        <p:txBody>
          <a:bodyPr>
            <a:normAutofit fontScale="77500" lnSpcReduction="20000"/>
          </a:bodyPr>
          <a:lstStyle/>
          <a:p>
            <a:r>
              <a:rPr lang="en-GB" sz="3300" dirty="0">
                <a:latin typeface="Arial" panose="020B0604020202020204" pitchFamily="34" charset="0"/>
                <a:cs typeface="Arial" panose="020B0604020202020204" pitchFamily="34" charset="0"/>
              </a:rPr>
              <a:t>It is a managerial framework to determine vital resources for a firm to achieve a sustained competitive advantage</a:t>
            </a:r>
          </a:p>
          <a:p>
            <a:r>
              <a:rPr lang="en-GB" sz="3300" dirty="0">
                <a:latin typeface="Arial" panose="020B0604020202020204" pitchFamily="34" charset="0"/>
                <a:cs typeface="Arial" panose="020B0604020202020204" pitchFamily="34" charset="0"/>
              </a:rPr>
              <a:t>It states that firm Knowledge has become a key strategic  resource. </a:t>
            </a:r>
          </a:p>
          <a:p>
            <a:pPr marL="0" indent="0">
              <a:buNone/>
            </a:pPr>
            <a:r>
              <a:rPr lang="en-GB" sz="3300" dirty="0">
                <a:latin typeface="Arial" panose="020B0604020202020204" pitchFamily="34" charset="0"/>
                <a:cs typeface="Arial" panose="020B0604020202020204" pitchFamily="34" charset="0"/>
              </a:rPr>
              <a:t> </a:t>
            </a:r>
          </a:p>
          <a:p>
            <a:r>
              <a:rPr lang="en-GB" sz="3300" dirty="0">
                <a:latin typeface="Arial" panose="020B0604020202020204" pitchFamily="34" charset="0"/>
                <a:cs typeface="Arial" panose="020B0604020202020204" pitchFamily="34" charset="0"/>
              </a:rPr>
              <a:t>Attempts to explain and predict why some firms establish positions of sustainable competitive advantage and, in so doing, earn superior returns.</a:t>
            </a:r>
          </a:p>
          <a:p>
            <a:r>
              <a:rPr lang="en-GB" sz="3300" dirty="0">
                <a:latin typeface="Arial" panose="020B0604020202020204" pitchFamily="34" charset="0"/>
                <a:cs typeface="Arial" panose="020B0604020202020204" pitchFamily="34" charset="0"/>
              </a:rPr>
              <a:t>According to this theory; Knowledge can easily meet the four conditions to be strategic assets. </a:t>
            </a:r>
          </a:p>
          <a:p>
            <a:r>
              <a:rPr lang="en-GB" sz="3300" dirty="0">
                <a:latin typeface="Arial" panose="020B0604020202020204" pitchFamily="34" charset="0"/>
                <a:cs typeface="Arial" panose="020B0604020202020204" pitchFamily="34" charset="0"/>
              </a:rPr>
              <a:t>It is rare.</a:t>
            </a:r>
          </a:p>
          <a:p>
            <a:r>
              <a:rPr lang="en-GB" sz="3300" dirty="0">
                <a:latin typeface="Arial" panose="020B0604020202020204" pitchFamily="34" charset="0"/>
                <a:cs typeface="Arial" panose="020B0604020202020204" pitchFamily="34" charset="0"/>
              </a:rPr>
              <a:t>It can add value.</a:t>
            </a:r>
          </a:p>
          <a:p>
            <a:r>
              <a:rPr lang="en-GB" sz="3300" dirty="0">
                <a:latin typeface="Arial" panose="020B0604020202020204" pitchFamily="34" charset="0"/>
                <a:cs typeface="Arial" panose="020B0604020202020204" pitchFamily="34" charset="0"/>
              </a:rPr>
              <a:t>It cannot be replaced.</a:t>
            </a:r>
          </a:p>
          <a:p>
            <a:r>
              <a:rPr lang="en-GB" sz="3300" dirty="0">
                <a:latin typeface="Arial" panose="020B0604020202020204" pitchFamily="34" charset="0"/>
                <a:cs typeface="Arial" panose="020B0604020202020204" pitchFamily="34" charset="0"/>
              </a:rPr>
              <a:t>It cannot be imitated.</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8482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3848A9-F62D-0DF0-F246-20B326A8AE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AEB5A8-A964-CD02-69BA-5D96AB411990}"/>
              </a:ext>
            </a:extLst>
          </p:cNvPr>
          <p:cNvSpPr>
            <a:spLocks noGrp="1"/>
          </p:cNvSpPr>
          <p:nvPr>
            <p:ph type="title"/>
          </p:nvPr>
        </p:nvSpPr>
        <p:spPr>
          <a:xfrm>
            <a:off x="435171" y="116632"/>
            <a:ext cx="8229600" cy="490066"/>
          </a:xfrm>
        </p:spPr>
        <p:txBody>
          <a:bodyPr>
            <a:noAutofit/>
          </a:bodyPr>
          <a:lstStyle/>
          <a:p>
            <a:r>
              <a:rPr lang="en-GB" sz="3200" b="1" dirty="0">
                <a:latin typeface="Arial" panose="020B0604020202020204" pitchFamily="34" charset="0"/>
                <a:cs typeface="Arial" panose="020B0604020202020204" pitchFamily="34" charset="0"/>
              </a:rPr>
              <a:t>Organisational Science Theory of KMS</a:t>
            </a:r>
          </a:p>
        </p:txBody>
      </p:sp>
      <p:sp>
        <p:nvSpPr>
          <p:cNvPr id="3" name="Content Placeholder 2">
            <a:extLst>
              <a:ext uri="{FF2B5EF4-FFF2-40B4-BE49-F238E27FC236}">
                <a16:creationId xmlns:a16="http://schemas.microsoft.com/office/drawing/2014/main" id="{53C21CE9-00C8-CDAA-7062-48C1E06797D7}"/>
              </a:ext>
            </a:extLst>
          </p:cNvPr>
          <p:cNvSpPr>
            <a:spLocks noGrp="1"/>
          </p:cNvSpPr>
          <p:nvPr>
            <p:ph idx="1"/>
          </p:nvPr>
        </p:nvSpPr>
        <p:spPr>
          <a:xfrm>
            <a:off x="107504" y="980728"/>
            <a:ext cx="8928992" cy="5026570"/>
          </a:xfrm>
        </p:spPr>
        <p:txBody>
          <a:bodyPr>
            <a:normAutofit/>
          </a:bodyPr>
          <a:lstStyle/>
          <a:p>
            <a:r>
              <a:rPr lang="en-GB" sz="2800" dirty="0">
                <a:latin typeface="Times New Roman" pitchFamily="18" charset="0"/>
                <a:cs typeface="Times New Roman" pitchFamily="18" charset="0"/>
              </a:rPr>
              <a:t>There is a strong relation between KM and organization science through the concept of </a:t>
            </a:r>
            <a:r>
              <a:rPr lang="en-GB" sz="2800" b="1" u="sng" dirty="0">
                <a:latin typeface="Times New Roman" pitchFamily="18" charset="0"/>
                <a:cs typeface="Times New Roman" pitchFamily="18" charset="0"/>
              </a:rPr>
              <a:t>learning organization </a:t>
            </a:r>
            <a:r>
              <a:rPr lang="en-GB" sz="2800" dirty="0">
                <a:latin typeface="Times New Roman" pitchFamily="18" charset="0"/>
                <a:cs typeface="Times New Roman" pitchFamily="18" charset="0"/>
              </a:rPr>
              <a:t>(LO) which introduced by (Senge, 90).</a:t>
            </a:r>
          </a:p>
          <a:p>
            <a:pPr marL="0" indent="0">
              <a:buNone/>
            </a:pPr>
            <a:endParaRPr lang="en-GB" sz="2800" dirty="0">
              <a:latin typeface="Times New Roman" pitchFamily="18" charset="0"/>
              <a:cs typeface="Times New Roman" pitchFamily="18" charset="0"/>
            </a:endParaRPr>
          </a:p>
          <a:p>
            <a:r>
              <a:rPr lang="en-GB" sz="2800" dirty="0">
                <a:latin typeface="Times New Roman" pitchFamily="18" charset="0"/>
                <a:cs typeface="Times New Roman" pitchFamily="18" charset="0"/>
              </a:rPr>
              <a:t> He describe (LO) as organizations where people continually expand their capacity to create the result they desire, and where people are continually learning to see the whole together,. Another relative concept in KM is the notion of </a:t>
            </a:r>
            <a:r>
              <a:rPr lang="en-GB" sz="2800" b="1" u="sng" dirty="0">
                <a:latin typeface="Times New Roman" pitchFamily="18" charset="0"/>
                <a:cs typeface="Times New Roman" pitchFamily="18" charset="0"/>
              </a:rPr>
              <a:t>communities of practice.</a:t>
            </a:r>
            <a:endParaRPr lang="en-US" sz="2800" dirty="0">
              <a:latin typeface="Times New Roman" pitchFamily="18" charset="0"/>
              <a:cs typeface="Times New Roman" pitchFamily="18"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3314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06F52-9B9E-2CB7-61DD-4C9E850E50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0EC2D4-EBAE-5125-1FA3-A54EC9973363}"/>
              </a:ext>
            </a:extLst>
          </p:cNvPr>
          <p:cNvSpPr>
            <a:spLocks noGrp="1"/>
          </p:cNvSpPr>
          <p:nvPr>
            <p:ph type="title"/>
          </p:nvPr>
        </p:nvSpPr>
        <p:spPr>
          <a:xfrm>
            <a:off x="435171" y="116632"/>
            <a:ext cx="8229600" cy="490066"/>
          </a:xfrm>
        </p:spPr>
        <p:txBody>
          <a:bodyPr>
            <a:noAutofit/>
          </a:bodyPr>
          <a:lstStyle/>
          <a:p>
            <a:r>
              <a:rPr lang="en-GB" sz="3200" b="1" dirty="0">
                <a:latin typeface="Arial" panose="020B0604020202020204" pitchFamily="34" charset="0"/>
                <a:cs typeface="Arial" panose="020B0604020202020204" pitchFamily="34" charset="0"/>
              </a:rPr>
              <a:t>Accounting Theory of KMS</a:t>
            </a:r>
          </a:p>
        </p:txBody>
      </p:sp>
      <p:sp>
        <p:nvSpPr>
          <p:cNvPr id="3" name="Content Placeholder 2">
            <a:extLst>
              <a:ext uri="{FF2B5EF4-FFF2-40B4-BE49-F238E27FC236}">
                <a16:creationId xmlns:a16="http://schemas.microsoft.com/office/drawing/2014/main" id="{9B84BEAF-D447-5C9E-09B2-5AF533AB5468}"/>
              </a:ext>
            </a:extLst>
          </p:cNvPr>
          <p:cNvSpPr>
            <a:spLocks noGrp="1"/>
          </p:cNvSpPr>
          <p:nvPr>
            <p:ph idx="1"/>
          </p:nvPr>
        </p:nvSpPr>
        <p:spPr>
          <a:xfrm>
            <a:off x="107504" y="980728"/>
            <a:ext cx="8928992" cy="5026570"/>
          </a:xfrm>
        </p:spPr>
        <p:txBody>
          <a:bodyPr>
            <a:normAutofit/>
          </a:bodyPr>
          <a:lstStyle/>
          <a:p>
            <a:r>
              <a:rPr lang="en-GB" altLang="en-US" dirty="0"/>
              <a:t>A relationship between KM and accounting is determined by the movement of intellectual capital (IC) which focuses on the importance of knowledge measurement as a strategic resource that can help organisations gain maximum return on investment by utilising well their existing knowledge assets, as well as protection of intellectual property. </a:t>
            </a:r>
            <a:endParaRPr lang="ar-EG" altLang="en-US" dirty="0"/>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687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A52449-DBFA-899D-E71E-53528A26E6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EF7565-F973-420C-41AE-CFABAB44A8CF}"/>
              </a:ext>
            </a:extLst>
          </p:cNvPr>
          <p:cNvSpPr>
            <a:spLocks noGrp="1"/>
          </p:cNvSpPr>
          <p:nvPr>
            <p:ph type="title"/>
          </p:nvPr>
        </p:nvSpPr>
        <p:spPr>
          <a:xfrm>
            <a:off x="435171" y="116632"/>
            <a:ext cx="8229600" cy="490066"/>
          </a:xfrm>
        </p:spPr>
        <p:txBody>
          <a:bodyPr>
            <a:noAutofit/>
          </a:bodyPr>
          <a:lstStyle/>
          <a:p>
            <a:r>
              <a:rPr lang="en-GB" sz="3200" b="1" dirty="0">
                <a:latin typeface="Arial" panose="020B0604020202020204" pitchFamily="34" charset="0"/>
                <a:cs typeface="Arial" panose="020B0604020202020204" pitchFamily="34" charset="0"/>
              </a:rPr>
              <a:t>Human Resource View of KMS</a:t>
            </a:r>
          </a:p>
        </p:txBody>
      </p:sp>
      <p:sp>
        <p:nvSpPr>
          <p:cNvPr id="3" name="Content Placeholder 2">
            <a:extLst>
              <a:ext uri="{FF2B5EF4-FFF2-40B4-BE49-F238E27FC236}">
                <a16:creationId xmlns:a16="http://schemas.microsoft.com/office/drawing/2014/main" id="{F1ABACAF-5D10-0582-6054-7BA8D02ED3D5}"/>
              </a:ext>
            </a:extLst>
          </p:cNvPr>
          <p:cNvSpPr>
            <a:spLocks noGrp="1"/>
          </p:cNvSpPr>
          <p:nvPr>
            <p:ph idx="1"/>
          </p:nvPr>
        </p:nvSpPr>
        <p:spPr>
          <a:xfrm>
            <a:off x="107504" y="606698"/>
            <a:ext cx="8928992" cy="5400600"/>
          </a:xfrm>
        </p:spPr>
        <p:txBody>
          <a:bodyPr>
            <a:normAutofit/>
          </a:bodyPr>
          <a:lstStyle/>
          <a:p>
            <a:pPr marL="566737" indent="-457200"/>
            <a:r>
              <a:rPr lang="en-GB" altLang="en-US" sz="2800" b="1" u="sng" dirty="0">
                <a:solidFill>
                  <a:srgbClr val="FF0000"/>
                </a:solidFill>
              </a:rPr>
              <a:t>Human Resource Management:</a:t>
            </a:r>
            <a:endParaRPr lang="en-GB" altLang="en-US" sz="2800" b="1" dirty="0"/>
          </a:p>
          <a:p>
            <a:pPr marL="566737" indent="-457200"/>
            <a:r>
              <a:rPr lang="en-GB" altLang="en-US" sz="2800" b="1" dirty="0"/>
              <a:t> </a:t>
            </a:r>
            <a:r>
              <a:rPr lang="en-GB" altLang="en-US" sz="2800" dirty="0"/>
              <a:t>HRM is playing the important role in growing KM field through the concept of </a:t>
            </a:r>
            <a:r>
              <a:rPr lang="en-GB" altLang="en-US" sz="2800" dirty="0">
                <a:solidFill>
                  <a:srgbClr val="FF0000"/>
                </a:solidFill>
              </a:rPr>
              <a:t>knowledge works and knowledge worker</a:t>
            </a:r>
            <a:r>
              <a:rPr lang="en-GB" altLang="en-US" sz="2800" dirty="0"/>
              <a:t> . </a:t>
            </a:r>
          </a:p>
          <a:p>
            <a:pPr marL="566737" indent="-457200"/>
            <a:r>
              <a:rPr lang="en-GB" altLang="en-US" sz="2800" dirty="0"/>
              <a:t>Compared to traditional form of work, </a:t>
            </a:r>
            <a:r>
              <a:rPr lang="en-GB" altLang="en-US" sz="2800" b="1" u="sng" dirty="0">
                <a:solidFill>
                  <a:srgbClr val="FF0000"/>
                </a:solidFill>
              </a:rPr>
              <a:t>knowledge work</a:t>
            </a:r>
            <a:r>
              <a:rPr lang="en-GB" altLang="en-US" sz="2800" dirty="0">
                <a:solidFill>
                  <a:srgbClr val="FF0000"/>
                </a:solidFill>
              </a:rPr>
              <a:t> </a:t>
            </a:r>
            <a:r>
              <a:rPr lang="en-GB" altLang="en-US" sz="2800" dirty="0"/>
              <a:t>has a broader scope, and less predictable. Thus, it cannot be managed directly.</a:t>
            </a:r>
          </a:p>
          <a:p>
            <a:pPr marL="566737" indent="-457200"/>
            <a:r>
              <a:rPr lang="en-GB" altLang="en-US" sz="2800" dirty="0"/>
              <a:t>Organisations are increasingly recruiting or training people with specific skills and expertise to use in their organisations.</a:t>
            </a:r>
            <a:endParaRPr lang="en-US" altLang="en-US" sz="2800" dirty="0"/>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6641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845415-159D-88A1-724D-5213E5B94A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4F961F-BC0D-39EF-3724-6B03F60DBF11}"/>
              </a:ext>
            </a:extLst>
          </p:cNvPr>
          <p:cNvSpPr>
            <a:spLocks noGrp="1"/>
          </p:cNvSpPr>
          <p:nvPr>
            <p:ph type="title"/>
          </p:nvPr>
        </p:nvSpPr>
        <p:spPr>
          <a:xfrm>
            <a:off x="435171" y="116632"/>
            <a:ext cx="8229600" cy="490066"/>
          </a:xfrm>
        </p:spPr>
        <p:txBody>
          <a:bodyPr>
            <a:noAutofit/>
          </a:bodyPr>
          <a:lstStyle/>
          <a:p>
            <a:r>
              <a:rPr lang="en-GB" sz="3200" b="1" dirty="0">
                <a:latin typeface="Arial" panose="020B0604020202020204" pitchFamily="34" charset="0"/>
                <a:cs typeface="Arial" panose="020B0604020202020204" pitchFamily="34" charset="0"/>
              </a:rPr>
              <a:t>Information Technology View of KMS</a:t>
            </a:r>
          </a:p>
        </p:txBody>
      </p:sp>
      <p:sp>
        <p:nvSpPr>
          <p:cNvPr id="3" name="Content Placeholder 2">
            <a:extLst>
              <a:ext uri="{FF2B5EF4-FFF2-40B4-BE49-F238E27FC236}">
                <a16:creationId xmlns:a16="http://schemas.microsoft.com/office/drawing/2014/main" id="{160B31B7-ADD5-7801-D8A3-718415644546}"/>
              </a:ext>
            </a:extLst>
          </p:cNvPr>
          <p:cNvSpPr>
            <a:spLocks noGrp="1"/>
          </p:cNvSpPr>
          <p:nvPr>
            <p:ph idx="1"/>
          </p:nvPr>
        </p:nvSpPr>
        <p:spPr>
          <a:xfrm>
            <a:off x="107504" y="1052736"/>
            <a:ext cx="8928992" cy="4954562"/>
          </a:xfrm>
        </p:spPr>
        <p:txBody>
          <a:bodyPr>
            <a:normAutofit/>
          </a:bodyPr>
          <a:lstStyle/>
          <a:p>
            <a:pPr marL="360363" indent="-252413"/>
            <a:r>
              <a:rPr lang="en-GB" altLang="en-US" sz="2800" dirty="0">
                <a:latin typeface="Times New Roman" panose="02020603050405020304" pitchFamily="18" charset="0"/>
                <a:cs typeface="Times New Roman" panose="02020603050405020304" pitchFamily="18" charset="0"/>
              </a:rPr>
              <a:t>KM does depend on the new IT applications to support the KM processing.</a:t>
            </a:r>
          </a:p>
          <a:p>
            <a:pPr marL="107950" indent="0">
              <a:buNone/>
            </a:pPr>
            <a:endParaRPr lang="en-GB" altLang="en-US" sz="2800" dirty="0">
              <a:latin typeface="Times New Roman" panose="02020603050405020304" pitchFamily="18" charset="0"/>
              <a:cs typeface="Times New Roman" panose="02020603050405020304" pitchFamily="18" charset="0"/>
            </a:endParaRPr>
          </a:p>
          <a:p>
            <a:pPr marL="360363" indent="-252413" algn="just"/>
            <a:r>
              <a:rPr lang="en-GB" altLang="en-US" sz="2800" dirty="0">
                <a:latin typeface="Times New Roman" panose="02020603050405020304" pitchFamily="18" charset="0"/>
                <a:cs typeface="Times New Roman" panose="02020603050405020304" pitchFamily="18" charset="0"/>
              </a:rPr>
              <a:t>Development of IT systems means firms will have to utilise them effectively which require knowledge</a:t>
            </a:r>
          </a:p>
          <a:p>
            <a:pPr marL="107950" indent="0" algn="just">
              <a:buNone/>
            </a:pPr>
            <a:endParaRPr lang="en-GB" altLang="en-US" sz="2800" dirty="0">
              <a:latin typeface="Times New Roman" panose="02020603050405020304" pitchFamily="18" charset="0"/>
              <a:cs typeface="Times New Roman" panose="02020603050405020304" pitchFamily="18" charset="0"/>
            </a:endParaRPr>
          </a:p>
          <a:p>
            <a:pPr marL="360363" indent="-252413" algn="just"/>
            <a:r>
              <a:rPr lang="en-GB" altLang="en-US" sz="2800" dirty="0">
                <a:latin typeface="Times New Roman" panose="02020603050405020304" pitchFamily="18" charset="0"/>
                <a:cs typeface="Times New Roman" panose="02020603050405020304" pitchFamily="18" charset="0"/>
              </a:rPr>
              <a:t>Additionally, some repetitive task  in the workplace can be stored in IT systems as knowledge to avoid future waste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9573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82CDAF-796F-D421-0387-40D10EBB06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987ED0-2A8A-E41E-E6EE-398565F32D7D}"/>
              </a:ext>
            </a:extLst>
          </p:cNvPr>
          <p:cNvSpPr>
            <a:spLocks noGrp="1"/>
          </p:cNvSpPr>
          <p:nvPr>
            <p:ph type="title"/>
          </p:nvPr>
        </p:nvSpPr>
        <p:spPr>
          <a:xfrm>
            <a:off x="435171" y="116632"/>
            <a:ext cx="8229600" cy="490066"/>
          </a:xfrm>
        </p:spPr>
        <p:txBody>
          <a:bodyPr>
            <a:noAutofit/>
          </a:bodyPr>
          <a:lstStyle/>
          <a:p>
            <a:r>
              <a:rPr lang="en-GB" sz="3200" b="1" dirty="0">
                <a:latin typeface="Arial" panose="020B0604020202020204" pitchFamily="34" charset="0"/>
                <a:cs typeface="Arial" panose="020B0604020202020204" pitchFamily="34" charset="0"/>
              </a:rPr>
              <a:t>Empirical Roots of KMS</a:t>
            </a:r>
          </a:p>
        </p:txBody>
      </p:sp>
      <p:sp>
        <p:nvSpPr>
          <p:cNvPr id="3" name="Content Placeholder 2">
            <a:extLst>
              <a:ext uri="{FF2B5EF4-FFF2-40B4-BE49-F238E27FC236}">
                <a16:creationId xmlns:a16="http://schemas.microsoft.com/office/drawing/2014/main" id="{1FEFB940-D0F1-35AD-E9DE-701E8FCF60A8}"/>
              </a:ext>
            </a:extLst>
          </p:cNvPr>
          <p:cNvSpPr>
            <a:spLocks noGrp="1"/>
          </p:cNvSpPr>
          <p:nvPr>
            <p:ph idx="1"/>
          </p:nvPr>
        </p:nvSpPr>
        <p:spPr>
          <a:xfrm>
            <a:off x="107504" y="764704"/>
            <a:ext cx="8928992" cy="5242594"/>
          </a:xfrm>
        </p:spPr>
        <p:txBody>
          <a:bodyPr>
            <a:normAutofit/>
          </a:bodyPr>
          <a:lstStyle/>
          <a:p>
            <a:pPr marL="566928" indent="-457200">
              <a:buFont typeface="Wingdings" panose="05000000000000000000" pitchFamily="2" charset="2"/>
              <a:buChar char="§"/>
              <a:defRPr/>
            </a:pPr>
            <a:r>
              <a:rPr lang="en-GB" dirty="0"/>
              <a:t>1. Downsizing and</a:t>
            </a:r>
          </a:p>
          <a:p>
            <a:pPr marL="566928" indent="-457200">
              <a:buFont typeface="Wingdings" panose="05000000000000000000" pitchFamily="2" charset="2"/>
              <a:buChar char="§"/>
              <a:defRPr/>
            </a:pPr>
            <a:r>
              <a:rPr lang="en-GB" dirty="0"/>
              <a:t>2. Technological development</a:t>
            </a:r>
          </a:p>
          <a:p>
            <a:pPr marL="566928" indent="-457200">
              <a:buFont typeface="Wingdings" panose="05000000000000000000" pitchFamily="2" charset="2"/>
              <a:buChar char="§"/>
              <a:defRPr/>
            </a:pPr>
            <a:r>
              <a:rPr lang="en-GB" dirty="0"/>
              <a:t>Both can be traced in the 1980s</a:t>
            </a:r>
          </a:p>
          <a:p>
            <a:pPr marL="109728" indent="0">
              <a:buNone/>
              <a:defRPr/>
            </a:pPr>
            <a:endParaRPr lang="en-GB" dirty="0"/>
          </a:p>
          <a:p>
            <a:pPr marL="566928" indent="-457200">
              <a:buFont typeface="Wingdings" panose="05000000000000000000" pitchFamily="2" charset="2"/>
              <a:buChar char="§"/>
              <a:defRPr/>
            </a:pPr>
            <a:r>
              <a:rPr lang="en-GB" b="1" dirty="0">
                <a:latin typeface="Arial" panose="020B0604020202020204" pitchFamily="34" charset="0"/>
                <a:cs typeface="Arial" panose="020B0604020202020204" pitchFamily="34" charset="0"/>
              </a:rPr>
              <a:t>Downsizing:</a:t>
            </a:r>
            <a:r>
              <a:rPr lang="en-GB" dirty="0">
                <a:latin typeface="Arial" panose="020B0604020202020204" pitchFamily="34" charset="0"/>
                <a:cs typeface="Arial" panose="020B0604020202020204" pitchFamily="34" charset="0"/>
              </a:rPr>
              <a:t> Firms were reducing operations, reducing staffing and outsourcing to reduce costs. Hence, the need to utilise knowledge withing the firm and outside effectively</a:t>
            </a:r>
          </a:p>
        </p:txBody>
      </p:sp>
    </p:spTree>
    <p:extLst>
      <p:ext uri="{BB962C8B-B14F-4D97-AF65-F5344CB8AC3E}">
        <p14:creationId xmlns:p14="http://schemas.microsoft.com/office/powerpoint/2010/main" val="1942652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6B9830-2484-497D-6801-87E637876F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BF86A4-EDF1-6E16-7652-D7746F512C86}"/>
              </a:ext>
            </a:extLst>
          </p:cNvPr>
          <p:cNvSpPr>
            <a:spLocks noGrp="1"/>
          </p:cNvSpPr>
          <p:nvPr>
            <p:ph type="title"/>
          </p:nvPr>
        </p:nvSpPr>
        <p:spPr>
          <a:xfrm>
            <a:off x="435171" y="116632"/>
            <a:ext cx="8229600" cy="490066"/>
          </a:xfrm>
        </p:spPr>
        <p:txBody>
          <a:bodyPr>
            <a:noAutofit/>
          </a:bodyPr>
          <a:lstStyle/>
          <a:p>
            <a:r>
              <a:rPr lang="en-GB" sz="3200" b="1" dirty="0">
                <a:latin typeface="Arial" panose="020B0604020202020204" pitchFamily="34" charset="0"/>
                <a:cs typeface="Arial" panose="020B0604020202020204" pitchFamily="34" charset="0"/>
              </a:rPr>
              <a:t>Empirical Roots of KMS</a:t>
            </a:r>
          </a:p>
        </p:txBody>
      </p:sp>
      <p:sp>
        <p:nvSpPr>
          <p:cNvPr id="3" name="Content Placeholder 2">
            <a:extLst>
              <a:ext uri="{FF2B5EF4-FFF2-40B4-BE49-F238E27FC236}">
                <a16:creationId xmlns:a16="http://schemas.microsoft.com/office/drawing/2014/main" id="{834CFB5A-D7D2-8037-8094-629BD60A96AB}"/>
              </a:ext>
            </a:extLst>
          </p:cNvPr>
          <p:cNvSpPr>
            <a:spLocks noGrp="1"/>
          </p:cNvSpPr>
          <p:nvPr>
            <p:ph idx="1"/>
          </p:nvPr>
        </p:nvSpPr>
        <p:spPr>
          <a:xfrm>
            <a:off x="107504" y="764704"/>
            <a:ext cx="8928992" cy="5242594"/>
          </a:xfrm>
        </p:spPr>
        <p:txBody>
          <a:bodyPr>
            <a:normAutofit/>
          </a:bodyPr>
          <a:lstStyle/>
          <a:p>
            <a:pPr marL="566928" indent="-457200">
              <a:buFont typeface="Wingdings" panose="05000000000000000000" pitchFamily="2" charset="2"/>
              <a:buChar char="§"/>
              <a:defRPr/>
            </a:pPr>
            <a:r>
              <a:rPr lang="en-GB" sz="2800" b="1" dirty="0"/>
              <a:t>Technological development </a:t>
            </a:r>
            <a:r>
              <a:rPr lang="en-GB" sz="2800" dirty="0">
                <a:cs typeface="Times New Roman" pitchFamily="18" charset="0"/>
              </a:rPr>
              <a:t>has highlighted the interest in KM through two main sources; the explosive growth of information resources such as (the internet) and the accelerating pace of technological change. </a:t>
            </a:r>
          </a:p>
          <a:p>
            <a:pPr marL="109728" indent="0">
              <a:buNone/>
              <a:defRPr/>
            </a:pPr>
            <a:endParaRPr lang="en-GB" sz="2800" dirty="0">
              <a:cs typeface="Times New Roman" pitchFamily="18" charset="0"/>
            </a:endParaRPr>
          </a:p>
          <a:p>
            <a:pPr marL="566928" indent="-457200">
              <a:buFont typeface="Wingdings" panose="05000000000000000000" pitchFamily="2" charset="2"/>
              <a:buChar char="§"/>
              <a:defRPr/>
            </a:pPr>
            <a:r>
              <a:rPr lang="en-GB" sz="2800" dirty="0">
                <a:cs typeface="Times New Roman" pitchFamily="18" charset="0"/>
              </a:rPr>
              <a:t>The recent IT development has affected both the lives of people and organizations. Thus, KM is an attempt to cope with the explosion of information and to capitalise on increased knowledge in the workplace. </a:t>
            </a:r>
          </a:p>
          <a:p>
            <a:pPr marL="566928" indent="-457200">
              <a:buFont typeface="Wingdings" panose="05000000000000000000" pitchFamily="2" charset="2"/>
              <a:buChar char="§"/>
              <a:defRPr/>
            </a:pPr>
            <a:endParaRPr lang="en-GB" dirty="0"/>
          </a:p>
          <a:p>
            <a:pPr marL="109728" indent="0">
              <a:buNone/>
              <a:defRPr/>
            </a:pPr>
            <a:endParaRPr lang="en-GB" dirty="0"/>
          </a:p>
        </p:txBody>
      </p:sp>
    </p:spTree>
    <p:extLst>
      <p:ext uri="{BB962C8B-B14F-4D97-AF65-F5344CB8AC3E}">
        <p14:creationId xmlns:p14="http://schemas.microsoft.com/office/powerpoint/2010/main" val="1529943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3D3D3D"/>
      </a:dk1>
      <a:lt1>
        <a:sysClr val="window" lastClr="FFFAE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3D3D3D"/>
      </a:dk1>
      <a:lt1>
        <a:sysClr val="window" lastClr="FFFAE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3D3D3D"/>
      </a:dk1>
      <a:lt1>
        <a:sysClr val="window" lastClr="FFFAE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4" ma:contentTypeDescription="Create a new document." ma:contentTypeScope="" ma:versionID="1572fdc7a086e08ac6e488e6a82116a8">
  <xsd:schema xmlns:xsd="http://www.w3.org/2001/XMLSchema" xmlns:xs="http://www.w3.org/2001/XMLSchema" xmlns:p="http://schemas.microsoft.com/office/2006/metadata/properties" xmlns:ns3="461f81f1-dbc4-4122-adb0-1c0e154b8134" xmlns:ns4="a450a3cc-050d-4aca-8a4e-543025a63de0" targetNamespace="http://schemas.microsoft.com/office/2006/metadata/properties" ma:root="true" ma:fieldsID="4bf996a953b3f134cc3ecc4df02ee220" ns3:_="" ns4:_="">
    <xsd:import namespace="461f81f1-dbc4-4122-adb0-1c0e154b8134"/>
    <xsd:import namespace="a450a3cc-050d-4aca-8a4e-543025a63de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LengthInSeconds" minOccurs="0"/>
                <xsd:element ref="ns4:MediaServiceSearchProperties" minOccurs="0"/>
                <xsd:element ref="ns4:_activity" minOccurs="0"/>
                <xsd:element ref="ns4:MediaServiceAutoTags" minOccurs="0"/>
                <xsd:element ref="ns4:MediaServiceObjectDetectorVersions" minOccurs="0"/>
                <xsd:element ref="ns4:MediaServiceGenerationTime" minOccurs="0"/>
                <xsd:element ref="ns4:MediaServiceEventHashCode"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Props1.xml><?xml version="1.0" encoding="utf-8"?>
<ds:datastoreItem xmlns:ds="http://schemas.openxmlformats.org/officeDocument/2006/customXml" ds:itemID="{C618DF29-F8C8-4D77-83D8-3AFBFDC400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1f81f1-dbc4-4122-adb0-1c0e154b8134"/>
    <ds:schemaRef ds:uri="a450a3cc-050d-4aca-8a4e-543025a63d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8A0C572-12CD-4983-B493-0C046FD3354B}">
  <ds:schemaRefs>
    <ds:schemaRef ds:uri="http://purl.org/dc/elements/1.1/"/>
    <ds:schemaRef ds:uri="http://schemas.openxmlformats.org/package/2006/metadata/core-properties"/>
    <ds:schemaRef ds:uri="http://purl.org/dc/dcmitype/"/>
    <ds:schemaRef ds:uri="http://schemas.microsoft.com/office/infopath/2007/PartnerControls"/>
    <ds:schemaRef ds:uri="http://purl.org/dc/terms/"/>
    <ds:schemaRef ds:uri="http://www.w3.org/XML/1998/namespace"/>
    <ds:schemaRef ds:uri="461f81f1-dbc4-4122-adb0-1c0e154b8134"/>
    <ds:schemaRef ds:uri="http://schemas.microsoft.com/office/2006/documentManagement/types"/>
    <ds:schemaRef ds:uri="a450a3cc-050d-4aca-8a4e-543025a63de0"/>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1987</Words>
  <Application>Microsoft Office PowerPoint</Application>
  <PresentationFormat>On-screen Show (4:3)</PresentationFormat>
  <Paragraphs>216</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Myriad Pro</vt:lpstr>
      <vt:lpstr>Times New Roman</vt:lpstr>
      <vt:lpstr>Wingdings</vt:lpstr>
      <vt:lpstr>20140311PresentationUWTSDTemplate</vt:lpstr>
      <vt:lpstr>BA (Hons) Leadership and Management Skills for the Workplace  Knowledge and Information Management Skills for the Workplace (BMSW5106) Week 5:  Importance of Strategic Knowledge Management and Theory</vt:lpstr>
      <vt:lpstr>Recap </vt:lpstr>
      <vt:lpstr>Recap </vt:lpstr>
      <vt:lpstr>Outline </vt:lpstr>
      <vt:lpstr>What is Knowledge </vt:lpstr>
      <vt:lpstr>Knowledge Management Systems </vt:lpstr>
      <vt:lpstr>Why Should we Manage Knowledge </vt:lpstr>
      <vt:lpstr>Why Should we Manage Knowledge </vt:lpstr>
      <vt:lpstr>Why Should we Manage Knowledge: Example </vt:lpstr>
      <vt:lpstr>Why Should we Manage Knowledge: Example </vt:lpstr>
      <vt:lpstr> Knowledge Management Systems</vt:lpstr>
      <vt:lpstr> KMS: Intranets</vt:lpstr>
      <vt:lpstr> KMS: Extranets</vt:lpstr>
      <vt:lpstr> E-E-E Business and Government</vt:lpstr>
      <vt:lpstr> Knowledge Economy and Collaboration</vt:lpstr>
      <vt:lpstr> Social Business</vt:lpstr>
      <vt:lpstr> Social Business</vt:lpstr>
      <vt:lpstr> Benefits of collaboration and Social Business</vt:lpstr>
      <vt:lpstr> Factors that impact Quality of Collaboration</vt:lpstr>
      <vt:lpstr> Tools for Collaboration and Teamwork</vt:lpstr>
      <vt:lpstr> Tools for Collaboration and Teamwork</vt:lpstr>
      <vt:lpstr> Class Discussion</vt:lpstr>
      <vt:lpstr> Checklist for selecting collaboration  tools</vt:lpstr>
      <vt:lpstr> Time/Space Collaboration and Social Tool Matrix</vt:lpstr>
      <vt:lpstr>Theoretical Origin of KMS</vt:lpstr>
      <vt:lpstr>Resource Based Theory of KMS</vt:lpstr>
      <vt:lpstr>Organisational Science Theory of KMS</vt:lpstr>
      <vt:lpstr>Accounting Theory of KMS</vt:lpstr>
      <vt:lpstr>Human Resource View of KMS</vt:lpstr>
      <vt:lpstr>Information Technology View of KMS</vt:lpstr>
      <vt:lpstr>Empirical Roots of KMS</vt:lpstr>
      <vt:lpstr>Empirical Roots of KMS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Bachelor of Arts Business Management   Introduction to Modern Workplace (LLCCCC) WEEK SIX  Behavioural approach to management</dc:title>
  <dc:creator>Uju Ugochukwu</dc:creator>
  <cp:lastModifiedBy>Essa Bah</cp:lastModifiedBy>
  <cp:revision>112</cp:revision>
  <dcterms:created xsi:type="dcterms:W3CDTF">2020-06-13T18:07:49Z</dcterms:created>
  <dcterms:modified xsi:type="dcterms:W3CDTF">2024-02-17T19:58:16Z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