
<file path=[Content_Types].xml><?xml version="1.0" encoding="utf-8"?>
<Types xmlns="http://schemas.openxmlformats.org/package/2006/content-types">
  <Default ContentType="application/x-fontdata" Extension="fntdata"/>
  <Default ContentType="image/jpeg" Extension="jpeg"/>
  <Default ContentType="video/mp4" Extension="mp4"/>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RoxboroughCF Heavy" charset="1" panose="00000A00000000000000"/>
      <p:regular r:id="rId16"/>
    </p:embeddedFont>
    <p:embeddedFont>
      <p:font typeface="RoxboroughCF" charset="1" panose="00000500000000000000"/>
      <p:regular r:id="rId17"/>
    </p:embeddedFont>
    <p:embeddedFont>
      <p:font typeface="RoxboroughCF Bold" charset="1" panose="00000800000000000000"/>
      <p:regular r:id="rId18"/>
    </p:embeddedFont>
    <p:embeddedFont>
      <p:font typeface="RoxboroughCF Semi-Bold" charset="1" panose="00000700000000000000"/>
      <p:regular r:id="rId19"/>
    </p:embeddedFont>
    <p:embeddedFont>
      <p:font typeface="Shrikhand" charset="1" panose="0200000000000000000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6.png" Type="http://schemas.openxmlformats.org/officeDocument/2006/relationships/image"/><Relationship Id="rId11" Target="../media/image17.svg" Type="http://schemas.openxmlformats.org/officeDocument/2006/relationships/image"/><Relationship Id="rId2" Target="../media/image8.jpeg" Type="http://schemas.openxmlformats.org/officeDocument/2006/relationships/image"/><Relationship Id="rId3" Target="../media/image9.png" Type="http://schemas.openxmlformats.org/officeDocument/2006/relationships/image"/><Relationship Id="rId4" Target="../media/image10.jpe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 Id="rId8" Target="../media/image14.png" Type="http://schemas.openxmlformats.org/officeDocument/2006/relationships/image"/><Relationship Id="rId9" Target="../media/image15.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jpeg" Type="http://schemas.openxmlformats.org/officeDocument/2006/relationships/image"/><Relationship Id="rId3" Target="../media/image9.png" Type="http://schemas.openxmlformats.org/officeDocument/2006/relationships/image"/><Relationship Id="rId4" Target="../media/image18.png" Type="http://schemas.openxmlformats.org/officeDocument/2006/relationships/image"/><Relationship Id="rId5" Target="../media/image13.png" Type="http://schemas.openxmlformats.org/officeDocument/2006/relationships/image"/><Relationship Id="rId6" Target="../media/image10.jpeg" Type="http://schemas.openxmlformats.org/officeDocument/2006/relationships/image"/><Relationship Id="rId7" Target="../media/image19.png" Type="http://schemas.openxmlformats.org/officeDocument/2006/relationships/image"/><Relationship Id="rId8" Target="../media/image20.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png" Type="http://schemas.openxmlformats.org/officeDocument/2006/relationships/image"/><Relationship Id="rId11" Target="../media/image23.png" Type="http://schemas.openxmlformats.org/officeDocument/2006/relationships/image"/><Relationship Id="rId2" Target="../media/image8.jpeg" Type="http://schemas.openxmlformats.org/officeDocument/2006/relationships/image"/><Relationship Id="rId3" Target="../media/image9.png" Type="http://schemas.openxmlformats.org/officeDocument/2006/relationships/image"/><Relationship Id="rId4" Target="../media/image18.png" Type="http://schemas.openxmlformats.org/officeDocument/2006/relationships/image"/><Relationship Id="rId5" Target="../media/image13.png" Type="http://schemas.openxmlformats.org/officeDocument/2006/relationships/image"/><Relationship Id="rId6" Target="../media/image10.jpeg" Type="http://schemas.openxmlformats.org/officeDocument/2006/relationships/image"/><Relationship Id="rId7" Target="../media/image19.png" Type="http://schemas.openxmlformats.org/officeDocument/2006/relationships/image"/><Relationship Id="rId8" Target="../media/image20.svg" Type="http://schemas.openxmlformats.org/officeDocument/2006/relationships/image"/><Relationship Id="rId9" Target="../media/image21.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png" Type="http://schemas.openxmlformats.org/officeDocument/2006/relationships/image"/><Relationship Id="rId3" Target="../media/image2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1.svg" Type="http://schemas.openxmlformats.org/officeDocument/2006/relationships/image"/><Relationship Id="rId2" Target="../media/image27.jpeg" Type="http://schemas.openxmlformats.org/officeDocument/2006/relationships/image"/><Relationship Id="rId3" Target="../media/VAGYg4_BigM.mp4" Type="http://schemas.openxmlformats.org/officeDocument/2006/relationships/video"/><Relationship Id="rId4" Target="../media/VAGYg4_BigM.mp4" Type="http://schemas.microsoft.com/office/2007/relationships/media"/><Relationship Id="rId5" Target="../media/image4.png" Type="http://schemas.openxmlformats.org/officeDocument/2006/relationships/image"/><Relationship Id="rId6" Target="../media/image5.svg" Type="http://schemas.openxmlformats.org/officeDocument/2006/relationships/image"/><Relationship Id="rId7" Target="../media/image28.jpeg" Type="http://schemas.openxmlformats.org/officeDocument/2006/relationships/image"/><Relationship Id="rId8" Target="../media/image29.png" Type="http://schemas.openxmlformats.org/officeDocument/2006/relationships/image"/><Relationship Id="rId9" Target="../media/image30.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jpeg" Type="http://schemas.openxmlformats.org/officeDocument/2006/relationships/image"/><Relationship Id="rId3" Target="../media/image9.png" Type="http://schemas.openxmlformats.org/officeDocument/2006/relationships/image"/><Relationship Id="rId4" Target="../media/image18.png" Type="http://schemas.openxmlformats.org/officeDocument/2006/relationships/image"/><Relationship Id="rId5" Target="../media/image13.png" Type="http://schemas.openxmlformats.org/officeDocument/2006/relationships/image"/><Relationship Id="rId6" Target="../media/image10.jpeg" Type="http://schemas.openxmlformats.org/officeDocument/2006/relationships/image"/><Relationship Id="rId7" Target="../media/image19.png" Type="http://schemas.openxmlformats.org/officeDocument/2006/relationships/image"/><Relationship Id="rId8" Target="../media/image20.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jpeg" Type="http://schemas.openxmlformats.org/officeDocument/2006/relationships/image"/><Relationship Id="rId3" Target="../media/image9.png" Type="http://schemas.openxmlformats.org/officeDocument/2006/relationships/image"/><Relationship Id="rId4" Target="../media/image18.png" Type="http://schemas.openxmlformats.org/officeDocument/2006/relationships/image"/><Relationship Id="rId5" Target="../media/image13.png" Type="http://schemas.openxmlformats.org/officeDocument/2006/relationships/image"/><Relationship Id="rId6" Target="../media/image23.png" Type="http://schemas.openxmlformats.org/officeDocument/2006/relationships/image"/><Relationship Id="rId7" Target="../media/image19.png" Type="http://schemas.openxmlformats.org/officeDocument/2006/relationships/image"/><Relationship Id="rId8" Target="../media/image20.svg" Type="http://schemas.openxmlformats.org/officeDocument/2006/relationships/image"/><Relationship Id="rId9" Target="../media/image26.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2.png" Type="http://schemas.openxmlformats.org/officeDocument/2006/relationships/image"/><Relationship Id="rId3" Target="../media/image33.svg" Type="http://schemas.openxmlformats.org/officeDocument/2006/relationships/image"/><Relationship Id="rId4" Target="../media/image30.png" Type="http://schemas.openxmlformats.org/officeDocument/2006/relationships/image"/><Relationship Id="rId5" Target="../media/image31.svg" Type="http://schemas.openxmlformats.org/officeDocument/2006/relationships/image"/><Relationship Id="rId6" Target="../media/image26.png" Type="http://schemas.openxmlformats.org/officeDocument/2006/relationships/image"/><Relationship Id="rId7" Target="https://www.emarketer.com/insights/millennials/" TargetMode="External" Type="http://schemas.openxmlformats.org/officeDocument/2006/relationships/hyperlink"/><Relationship Id="rId8" Target="https://smallbusiness.chron.com/target-market-vs-target-customer-20674.html"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0EBE1"/>
        </a:solidFill>
      </p:bgPr>
    </p:bg>
    <p:spTree>
      <p:nvGrpSpPr>
        <p:cNvPr id="1" name=""/>
        <p:cNvGrpSpPr/>
        <p:nvPr/>
      </p:nvGrpSpPr>
      <p:grpSpPr>
        <a:xfrm>
          <a:off x="0" y="0"/>
          <a:ext cx="0" cy="0"/>
          <a:chOff x="0" y="0"/>
          <a:chExt cx="0" cy="0"/>
        </a:xfrm>
      </p:grpSpPr>
      <p:grpSp>
        <p:nvGrpSpPr>
          <p:cNvPr name="Group 2" id="2"/>
          <p:cNvGrpSpPr/>
          <p:nvPr/>
        </p:nvGrpSpPr>
        <p:grpSpPr>
          <a:xfrm rot="0">
            <a:off x="5294927" y="0"/>
            <a:ext cx="13086374" cy="10287000"/>
            <a:chOff x="0" y="0"/>
            <a:chExt cx="3446617" cy="2709333"/>
          </a:xfrm>
        </p:grpSpPr>
        <p:sp>
          <p:nvSpPr>
            <p:cNvPr name="Freeform 3" id="3"/>
            <p:cNvSpPr/>
            <p:nvPr/>
          </p:nvSpPr>
          <p:spPr>
            <a:xfrm flipH="false" flipV="false" rot="0">
              <a:off x="0" y="0"/>
              <a:ext cx="3446617" cy="2709333"/>
            </a:xfrm>
            <a:custGeom>
              <a:avLst/>
              <a:gdLst/>
              <a:ahLst/>
              <a:cxnLst/>
              <a:rect r="r" b="b" t="t" l="l"/>
              <a:pathLst>
                <a:path h="2709333" w="3446617">
                  <a:moveTo>
                    <a:pt x="0" y="0"/>
                  </a:moveTo>
                  <a:lnTo>
                    <a:pt x="3446617" y="0"/>
                  </a:lnTo>
                  <a:lnTo>
                    <a:pt x="3446617" y="2709333"/>
                  </a:lnTo>
                  <a:lnTo>
                    <a:pt x="0" y="2709333"/>
                  </a:lnTo>
                  <a:close/>
                </a:path>
              </a:pathLst>
            </a:custGeom>
            <a:solidFill>
              <a:srgbClr val="E6D5CB"/>
            </a:solidFill>
          </p:spPr>
        </p:sp>
        <p:sp>
          <p:nvSpPr>
            <p:cNvPr name="TextBox 4" id="4"/>
            <p:cNvSpPr txBox="true"/>
            <p:nvPr/>
          </p:nvSpPr>
          <p:spPr>
            <a:xfrm>
              <a:off x="0" y="-38100"/>
              <a:ext cx="3446617" cy="2747433"/>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0">
            <a:off x="-2938497" y="7577273"/>
            <a:ext cx="7315200" cy="4003409"/>
          </a:xfrm>
          <a:custGeom>
            <a:avLst/>
            <a:gdLst/>
            <a:ahLst/>
            <a:cxnLst/>
            <a:rect r="r" b="b" t="t" l="l"/>
            <a:pathLst>
              <a:path h="4003409" w="7315200">
                <a:moveTo>
                  <a:pt x="0" y="0"/>
                </a:moveTo>
                <a:lnTo>
                  <a:pt x="7315200" y="0"/>
                </a:lnTo>
                <a:lnTo>
                  <a:pt x="7315200" y="4003410"/>
                </a:lnTo>
                <a:lnTo>
                  <a:pt x="0" y="400341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259252" y="984247"/>
            <a:ext cx="7884748" cy="8318506"/>
            <a:chOff x="0" y="0"/>
            <a:chExt cx="2077720" cy="2192020"/>
          </a:xfrm>
        </p:grpSpPr>
        <p:sp>
          <p:nvSpPr>
            <p:cNvPr name="Freeform 7" id="7"/>
            <p:cNvSpPr/>
            <p:nvPr/>
          </p:nvSpPr>
          <p:spPr>
            <a:xfrm flipH="false" flipV="false" rot="0">
              <a:off x="-7620" y="-2540"/>
              <a:ext cx="2085340" cy="2194560"/>
            </a:xfrm>
            <a:custGeom>
              <a:avLst/>
              <a:gdLst/>
              <a:ahLst/>
              <a:cxnLst/>
              <a:rect r="r" b="b" t="t" l="l"/>
              <a:pathLst>
                <a:path h="2194560" w="2085340">
                  <a:moveTo>
                    <a:pt x="2085340" y="394970"/>
                  </a:moveTo>
                  <a:cubicBezTo>
                    <a:pt x="2084070" y="394970"/>
                    <a:pt x="2082800" y="394970"/>
                    <a:pt x="2081530" y="393700"/>
                  </a:cubicBezTo>
                  <a:cubicBezTo>
                    <a:pt x="2075180" y="392430"/>
                    <a:pt x="2067560" y="393700"/>
                    <a:pt x="2063750" y="387350"/>
                  </a:cubicBezTo>
                  <a:cubicBezTo>
                    <a:pt x="2062480" y="384810"/>
                    <a:pt x="2058670" y="382270"/>
                    <a:pt x="2056130" y="381000"/>
                  </a:cubicBezTo>
                  <a:cubicBezTo>
                    <a:pt x="2051050" y="375920"/>
                    <a:pt x="2044700" y="370840"/>
                    <a:pt x="2038350" y="365760"/>
                  </a:cubicBezTo>
                  <a:lnTo>
                    <a:pt x="2026920" y="354330"/>
                  </a:lnTo>
                  <a:cubicBezTo>
                    <a:pt x="2025650" y="353060"/>
                    <a:pt x="2025650" y="351790"/>
                    <a:pt x="2025650" y="350520"/>
                  </a:cubicBezTo>
                  <a:cubicBezTo>
                    <a:pt x="2023110" y="347980"/>
                    <a:pt x="2019300" y="345440"/>
                    <a:pt x="2015490" y="345440"/>
                  </a:cubicBezTo>
                  <a:cubicBezTo>
                    <a:pt x="2009140" y="344170"/>
                    <a:pt x="2002790" y="344170"/>
                    <a:pt x="1996440" y="342900"/>
                  </a:cubicBezTo>
                  <a:lnTo>
                    <a:pt x="1991360" y="342900"/>
                  </a:lnTo>
                  <a:cubicBezTo>
                    <a:pt x="1985010" y="340360"/>
                    <a:pt x="1979930" y="339090"/>
                    <a:pt x="1973580" y="340360"/>
                  </a:cubicBezTo>
                  <a:cubicBezTo>
                    <a:pt x="1971040" y="340360"/>
                    <a:pt x="1968500" y="340360"/>
                    <a:pt x="1967230" y="337820"/>
                  </a:cubicBezTo>
                  <a:cubicBezTo>
                    <a:pt x="1965960" y="335280"/>
                    <a:pt x="1963420" y="334010"/>
                    <a:pt x="1962150" y="332740"/>
                  </a:cubicBezTo>
                  <a:cubicBezTo>
                    <a:pt x="1959610" y="330200"/>
                    <a:pt x="1955800" y="328930"/>
                    <a:pt x="1953260" y="327660"/>
                  </a:cubicBezTo>
                  <a:cubicBezTo>
                    <a:pt x="1948180" y="323850"/>
                    <a:pt x="1944370" y="320040"/>
                    <a:pt x="1938020" y="320040"/>
                  </a:cubicBezTo>
                  <a:cubicBezTo>
                    <a:pt x="1932940" y="320040"/>
                    <a:pt x="1927860" y="318770"/>
                    <a:pt x="1922780" y="317500"/>
                  </a:cubicBezTo>
                  <a:cubicBezTo>
                    <a:pt x="1921510" y="317500"/>
                    <a:pt x="1921510" y="317500"/>
                    <a:pt x="1921510" y="316230"/>
                  </a:cubicBezTo>
                  <a:cubicBezTo>
                    <a:pt x="1917700" y="311150"/>
                    <a:pt x="1911350" y="309880"/>
                    <a:pt x="1905000" y="309880"/>
                  </a:cubicBezTo>
                  <a:cubicBezTo>
                    <a:pt x="1902460" y="309880"/>
                    <a:pt x="1899920" y="308610"/>
                    <a:pt x="1899920" y="307340"/>
                  </a:cubicBezTo>
                  <a:cubicBezTo>
                    <a:pt x="1898650" y="303530"/>
                    <a:pt x="1896110" y="302260"/>
                    <a:pt x="1893570" y="302260"/>
                  </a:cubicBezTo>
                  <a:cubicBezTo>
                    <a:pt x="1889760" y="302260"/>
                    <a:pt x="1885950" y="300990"/>
                    <a:pt x="1883410" y="302260"/>
                  </a:cubicBezTo>
                  <a:cubicBezTo>
                    <a:pt x="1873250" y="306070"/>
                    <a:pt x="1865630" y="298450"/>
                    <a:pt x="1856740" y="297180"/>
                  </a:cubicBezTo>
                  <a:lnTo>
                    <a:pt x="1855470" y="295910"/>
                  </a:lnTo>
                  <a:cubicBezTo>
                    <a:pt x="1852930" y="289560"/>
                    <a:pt x="1846580" y="289560"/>
                    <a:pt x="1840230" y="288290"/>
                  </a:cubicBezTo>
                  <a:cubicBezTo>
                    <a:pt x="1840230" y="287020"/>
                    <a:pt x="1841500" y="287020"/>
                    <a:pt x="1841500" y="285750"/>
                  </a:cubicBezTo>
                  <a:cubicBezTo>
                    <a:pt x="1840230" y="285750"/>
                    <a:pt x="1838960" y="287020"/>
                    <a:pt x="1836420" y="287020"/>
                  </a:cubicBezTo>
                  <a:cubicBezTo>
                    <a:pt x="1835150" y="287020"/>
                    <a:pt x="1832610" y="288290"/>
                    <a:pt x="1831340" y="287020"/>
                  </a:cubicBezTo>
                  <a:cubicBezTo>
                    <a:pt x="1828800" y="283210"/>
                    <a:pt x="1824990" y="279400"/>
                    <a:pt x="1824990" y="275590"/>
                  </a:cubicBezTo>
                  <a:cubicBezTo>
                    <a:pt x="1824990" y="271780"/>
                    <a:pt x="1821180" y="271780"/>
                    <a:pt x="1819910" y="270510"/>
                  </a:cubicBezTo>
                  <a:lnTo>
                    <a:pt x="1817370" y="270510"/>
                  </a:lnTo>
                  <a:cubicBezTo>
                    <a:pt x="1812290" y="265430"/>
                    <a:pt x="1807210" y="264160"/>
                    <a:pt x="1800860" y="267970"/>
                  </a:cubicBezTo>
                  <a:cubicBezTo>
                    <a:pt x="1799590" y="264160"/>
                    <a:pt x="1802130" y="259080"/>
                    <a:pt x="1797050" y="257810"/>
                  </a:cubicBezTo>
                  <a:lnTo>
                    <a:pt x="1797050" y="256540"/>
                  </a:lnTo>
                  <a:cubicBezTo>
                    <a:pt x="1799590" y="250190"/>
                    <a:pt x="1795780" y="246380"/>
                    <a:pt x="1790700" y="243840"/>
                  </a:cubicBezTo>
                  <a:cubicBezTo>
                    <a:pt x="1786890" y="241300"/>
                    <a:pt x="1785620" y="238760"/>
                    <a:pt x="1785620" y="234950"/>
                  </a:cubicBezTo>
                  <a:lnTo>
                    <a:pt x="1785620" y="229870"/>
                  </a:lnTo>
                  <a:cubicBezTo>
                    <a:pt x="1780540" y="228600"/>
                    <a:pt x="1778000" y="223520"/>
                    <a:pt x="1775460" y="219710"/>
                  </a:cubicBezTo>
                  <a:cubicBezTo>
                    <a:pt x="1774190" y="214630"/>
                    <a:pt x="1771650" y="210820"/>
                    <a:pt x="1769110" y="207010"/>
                  </a:cubicBezTo>
                  <a:cubicBezTo>
                    <a:pt x="1766570" y="203200"/>
                    <a:pt x="1761490" y="200660"/>
                    <a:pt x="1761490" y="194310"/>
                  </a:cubicBezTo>
                  <a:cubicBezTo>
                    <a:pt x="1761490" y="190500"/>
                    <a:pt x="1760220" y="186690"/>
                    <a:pt x="1758950" y="182880"/>
                  </a:cubicBezTo>
                  <a:cubicBezTo>
                    <a:pt x="1756410" y="177800"/>
                    <a:pt x="1753870" y="173990"/>
                    <a:pt x="1750060" y="168910"/>
                  </a:cubicBezTo>
                  <a:cubicBezTo>
                    <a:pt x="1752600" y="165100"/>
                    <a:pt x="1755140" y="162560"/>
                    <a:pt x="1751330" y="158750"/>
                  </a:cubicBezTo>
                  <a:lnTo>
                    <a:pt x="1751330" y="156210"/>
                  </a:lnTo>
                  <a:cubicBezTo>
                    <a:pt x="1751330" y="154940"/>
                    <a:pt x="1750060" y="153670"/>
                    <a:pt x="1750060" y="152400"/>
                  </a:cubicBezTo>
                  <a:cubicBezTo>
                    <a:pt x="1748790" y="151130"/>
                    <a:pt x="1746250" y="149860"/>
                    <a:pt x="1744980" y="148590"/>
                  </a:cubicBezTo>
                  <a:cubicBezTo>
                    <a:pt x="1741170" y="144780"/>
                    <a:pt x="1738630" y="139700"/>
                    <a:pt x="1732280" y="142240"/>
                  </a:cubicBezTo>
                  <a:cubicBezTo>
                    <a:pt x="1729740" y="137160"/>
                    <a:pt x="1728470" y="132080"/>
                    <a:pt x="1727200" y="127000"/>
                  </a:cubicBezTo>
                  <a:cubicBezTo>
                    <a:pt x="1725930" y="123190"/>
                    <a:pt x="1724660" y="120650"/>
                    <a:pt x="1723390" y="116840"/>
                  </a:cubicBezTo>
                  <a:lnTo>
                    <a:pt x="1723390" y="115570"/>
                  </a:lnTo>
                  <a:cubicBezTo>
                    <a:pt x="1725930" y="110490"/>
                    <a:pt x="1722120" y="106680"/>
                    <a:pt x="1722120" y="102870"/>
                  </a:cubicBezTo>
                  <a:cubicBezTo>
                    <a:pt x="1722120" y="100330"/>
                    <a:pt x="1719580" y="97790"/>
                    <a:pt x="1718310" y="95250"/>
                  </a:cubicBezTo>
                  <a:cubicBezTo>
                    <a:pt x="1717040" y="91440"/>
                    <a:pt x="1713230" y="88900"/>
                    <a:pt x="1713230" y="85090"/>
                  </a:cubicBezTo>
                  <a:lnTo>
                    <a:pt x="1713230" y="64770"/>
                  </a:lnTo>
                  <a:cubicBezTo>
                    <a:pt x="1711960" y="57150"/>
                    <a:pt x="1709420" y="53340"/>
                    <a:pt x="1700530" y="52070"/>
                  </a:cubicBezTo>
                  <a:cubicBezTo>
                    <a:pt x="1699260" y="52070"/>
                    <a:pt x="1697990" y="52070"/>
                    <a:pt x="1697990" y="50800"/>
                  </a:cubicBezTo>
                  <a:cubicBezTo>
                    <a:pt x="1695450" y="46990"/>
                    <a:pt x="1691640" y="45720"/>
                    <a:pt x="1686560" y="44450"/>
                  </a:cubicBezTo>
                  <a:cubicBezTo>
                    <a:pt x="1682750" y="44450"/>
                    <a:pt x="1680210" y="44450"/>
                    <a:pt x="1677670" y="45720"/>
                  </a:cubicBezTo>
                  <a:cubicBezTo>
                    <a:pt x="1671320" y="49530"/>
                    <a:pt x="1664970" y="53340"/>
                    <a:pt x="1659890" y="58420"/>
                  </a:cubicBezTo>
                  <a:cubicBezTo>
                    <a:pt x="1653540" y="63500"/>
                    <a:pt x="1648460" y="67310"/>
                    <a:pt x="1640840" y="63500"/>
                  </a:cubicBezTo>
                  <a:lnTo>
                    <a:pt x="1638300" y="63500"/>
                  </a:lnTo>
                  <a:cubicBezTo>
                    <a:pt x="1635760" y="62230"/>
                    <a:pt x="1631950" y="60960"/>
                    <a:pt x="1629410" y="59690"/>
                  </a:cubicBezTo>
                  <a:cubicBezTo>
                    <a:pt x="1628140" y="60960"/>
                    <a:pt x="1626870" y="62230"/>
                    <a:pt x="1623060" y="60960"/>
                  </a:cubicBezTo>
                  <a:cubicBezTo>
                    <a:pt x="1615440" y="59690"/>
                    <a:pt x="1609090" y="58420"/>
                    <a:pt x="1602740" y="53340"/>
                  </a:cubicBezTo>
                  <a:cubicBezTo>
                    <a:pt x="1601470" y="52070"/>
                    <a:pt x="1598930" y="52070"/>
                    <a:pt x="1597660" y="52070"/>
                  </a:cubicBezTo>
                  <a:cubicBezTo>
                    <a:pt x="1592580" y="50800"/>
                    <a:pt x="1586230" y="49530"/>
                    <a:pt x="1579880" y="46990"/>
                  </a:cubicBezTo>
                  <a:cubicBezTo>
                    <a:pt x="1584960" y="43180"/>
                    <a:pt x="1583690" y="40640"/>
                    <a:pt x="1581150" y="38100"/>
                  </a:cubicBezTo>
                  <a:cubicBezTo>
                    <a:pt x="1577340" y="33020"/>
                    <a:pt x="1572260" y="33020"/>
                    <a:pt x="1568450" y="35560"/>
                  </a:cubicBezTo>
                  <a:cubicBezTo>
                    <a:pt x="1559560" y="39370"/>
                    <a:pt x="1550670" y="44450"/>
                    <a:pt x="1540510" y="48260"/>
                  </a:cubicBezTo>
                  <a:cubicBezTo>
                    <a:pt x="1536700" y="50800"/>
                    <a:pt x="1531620" y="52070"/>
                    <a:pt x="1526540" y="53340"/>
                  </a:cubicBezTo>
                  <a:cubicBezTo>
                    <a:pt x="1522730" y="54610"/>
                    <a:pt x="1518920" y="53340"/>
                    <a:pt x="1515110" y="54610"/>
                  </a:cubicBezTo>
                  <a:cubicBezTo>
                    <a:pt x="1511300" y="55880"/>
                    <a:pt x="1507490" y="57150"/>
                    <a:pt x="1502410" y="55880"/>
                  </a:cubicBezTo>
                  <a:cubicBezTo>
                    <a:pt x="1501140" y="55880"/>
                    <a:pt x="1498600" y="57150"/>
                    <a:pt x="1497330" y="57150"/>
                  </a:cubicBezTo>
                  <a:cubicBezTo>
                    <a:pt x="1494790" y="58420"/>
                    <a:pt x="1493520" y="59690"/>
                    <a:pt x="1490980" y="58420"/>
                  </a:cubicBezTo>
                  <a:cubicBezTo>
                    <a:pt x="1485900" y="58420"/>
                    <a:pt x="1483360" y="60960"/>
                    <a:pt x="1480820" y="63500"/>
                  </a:cubicBezTo>
                  <a:cubicBezTo>
                    <a:pt x="1478280" y="66040"/>
                    <a:pt x="1475740" y="71120"/>
                    <a:pt x="1473200" y="72390"/>
                  </a:cubicBezTo>
                  <a:cubicBezTo>
                    <a:pt x="1469390" y="73660"/>
                    <a:pt x="1466850" y="76200"/>
                    <a:pt x="1464310" y="78740"/>
                  </a:cubicBezTo>
                  <a:cubicBezTo>
                    <a:pt x="1461770" y="81280"/>
                    <a:pt x="1459230" y="82550"/>
                    <a:pt x="1456690" y="83820"/>
                  </a:cubicBezTo>
                  <a:cubicBezTo>
                    <a:pt x="1452880" y="86360"/>
                    <a:pt x="1449070" y="87630"/>
                    <a:pt x="1445260" y="90170"/>
                  </a:cubicBezTo>
                  <a:cubicBezTo>
                    <a:pt x="1441450" y="93980"/>
                    <a:pt x="1436370" y="96520"/>
                    <a:pt x="1431290" y="96520"/>
                  </a:cubicBezTo>
                  <a:cubicBezTo>
                    <a:pt x="1426210" y="97790"/>
                    <a:pt x="1419860" y="97790"/>
                    <a:pt x="1414780" y="101600"/>
                  </a:cubicBezTo>
                  <a:cubicBezTo>
                    <a:pt x="1414780" y="101600"/>
                    <a:pt x="1413510" y="102870"/>
                    <a:pt x="1412240" y="102870"/>
                  </a:cubicBezTo>
                  <a:cubicBezTo>
                    <a:pt x="1407160" y="102870"/>
                    <a:pt x="1402080" y="101600"/>
                    <a:pt x="1397000" y="101600"/>
                  </a:cubicBezTo>
                  <a:cubicBezTo>
                    <a:pt x="1393190" y="101600"/>
                    <a:pt x="1386840" y="100330"/>
                    <a:pt x="1384300" y="106680"/>
                  </a:cubicBezTo>
                  <a:cubicBezTo>
                    <a:pt x="1384300" y="106680"/>
                    <a:pt x="1383030" y="107950"/>
                    <a:pt x="1381760" y="107950"/>
                  </a:cubicBezTo>
                  <a:cubicBezTo>
                    <a:pt x="1377950" y="109220"/>
                    <a:pt x="1374140" y="111760"/>
                    <a:pt x="1370330" y="113030"/>
                  </a:cubicBezTo>
                  <a:cubicBezTo>
                    <a:pt x="1370330" y="115570"/>
                    <a:pt x="1366520" y="116840"/>
                    <a:pt x="1363980" y="116840"/>
                  </a:cubicBezTo>
                  <a:cubicBezTo>
                    <a:pt x="1352550" y="115570"/>
                    <a:pt x="1342390" y="115570"/>
                    <a:pt x="1330960" y="111760"/>
                  </a:cubicBezTo>
                  <a:cubicBezTo>
                    <a:pt x="1325880" y="110490"/>
                    <a:pt x="1320800" y="107950"/>
                    <a:pt x="1314450" y="105410"/>
                  </a:cubicBezTo>
                  <a:cubicBezTo>
                    <a:pt x="1313180" y="105410"/>
                    <a:pt x="1311910" y="104140"/>
                    <a:pt x="1310640" y="104140"/>
                  </a:cubicBezTo>
                  <a:cubicBezTo>
                    <a:pt x="1301750" y="104140"/>
                    <a:pt x="1292860" y="105410"/>
                    <a:pt x="1282700" y="105410"/>
                  </a:cubicBezTo>
                  <a:lnTo>
                    <a:pt x="1281430" y="105410"/>
                  </a:lnTo>
                  <a:cubicBezTo>
                    <a:pt x="1276350" y="102870"/>
                    <a:pt x="1270000" y="104140"/>
                    <a:pt x="1264920" y="107950"/>
                  </a:cubicBezTo>
                  <a:cubicBezTo>
                    <a:pt x="1263650" y="109220"/>
                    <a:pt x="1261110" y="110490"/>
                    <a:pt x="1259840" y="110490"/>
                  </a:cubicBezTo>
                  <a:cubicBezTo>
                    <a:pt x="1253490" y="109220"/>
                    <a:pt x="1248410" y="107950"/>
                    <a:pt x="1242060" y="106680"/>
                  </a:cubicBezTo>
                  <a:cubicBezTo>
                    <a:pt x="1235710" y="105410"/>
                    <a:pt x="1230630" y="104140"/>
                    <a:pt x="1224280" y="104140"/>
                  </a:cubicBezTo>
                  <a:cubicBezTo>
                    <a:pt x="1219200" y="104140"/>
                    <a:pt x="1214120" y="102870"/>
                    <a:pt x="1209040" y="100330"/>
                  </a:cubicBezTo>
                  <a:cubicBezTo>
                    <a:pt x="1203960" y="97790"/>
                    <a:pt x="1198880" y="96520"/>
                    <a:pt x="1193800" y="93980"/>
                  </a:cubicBezTo>
                  <a:cubicBezTo>
                    <a:pt x="1191260" y="92710"/>
                    <a:pt x="1187450" y="92710"/>
                    <a:pt x="1183640" y="91440"/>
                  </a:cubicBezTo>
                  <a:cubicBezTo>
                    <a:pt x="1183640" y="87630"/>
                    <a:pt x="1184910" y="85090"/>
                    <a:pt x="1184910" y="82550"/>
                  </a:cubicBezTo>
                  <a:cubicBezTo>
                    <a:pt x="1178560" y="85090"/>
                    <a:pt x="1174750" y="83820"/>
                    <a:pt x="1170940" y="81280"/>
                  </a:cubicBezTo>
                  <a:cubicBezTo>
                    <a:pt x="1168400" y="80010"/>
                    <a:pt x="1164590" y="80010"/>
                    <a:pt x="1162050" y="78740"/>
                  </a:cubicBezTo>
                  <a:lnTo>
                    <a:pt x="1158240" y="78740"/>
                  </a:lnTo>
                  <a:cubicBezTo>
                    <a:pt x="1153160" y="76200"/>
                    <a:pt x="1146810" y="76200"/>
                    <a:pt x="1140460" y="76200"/>
                  </a:cubicBezTo>
                  <a:cubicBezTo>
                    <a:pt x="1132840" y="76200"/>
                    <a:pt x="1123950" y="74930"/>
                    <a:pt x="1116330" y="69850"/>
                  </a:cubicBezTo>
                  <a:cubicBezTo>
                    <a:pt x="1109980" y="66040"/>
                    <a:pt x="1102360" y="63500"/>
                    <a:pt x="1094740" y="64770"/>
                  </a:cubicBezTo>
                  <a:cubicBezTo>
                    <a:pt x="1090930" y="66040"/>
                    <a:pt x="1087120" y="68580"/>
                    <a:pt x="1083310" y="69850"/>
                  </a:cubicBezTo>
                  <a:cubicBezTo>
                    <a:pt x="1076960" y="72390"/>
                    <a:pt x="1071880" y="77470"/>
                    <a:pt x="1065530" y="80010"/>
                  </a:cubicBezTo>
                  <a:cubicBezTo>
                    <a:pt x="1059180" y="82550"/>
                    <a:pt x="1051560" y="85090"/>
                    <a:pt x="1043940" y="87630"/>
                  </a:cubicBezTo>
                  <a:cubicBezTo>
                    <a:pt x="1040130" y="88900"/>
                    <a:pt x="1036320" y="91440"/>
                    <a:pt x="1032510" y="92710"/>
                  </a:cubicBezTo>
                  <a:cubicBezTo>
                    <a:pt x="1026160" y="95250"/>
                    <a:pt x="1021080" y="96520"/>
                    <a:pt x="1014730" y="99060"/>
                  </a:cubicBezTo>
                  <a:cubicBezTo>
                    <a:pt x="1010920" y="100330"/>
                    <a:pt x="1005840" y="104140"/>
                    <a:pt x="1002030" y="105410"/>
                  </a:cubicBezTo>
                  <a:cubicBezTo>
                    <a:pt x="994410" y="107950"/>
                    <a:pt x="986790" y="111760"/>
                    <a:pt x="977900" y="113030"/>
                  </a:cubicBezTo>
                  <a:cubicBezTo>
                    <a:pt x="974090" y="114300"/>
                    <a:pt x="972820" y="116840"/>
                    <a:pt x="970280" y="118110"/>
                  </a:cubicBezTo>
                  <a:lnTo>
                    <a:pt x="958850" y="121920"/>
                  </a:lnTo>
                  <a:cubicBezTo>
                    <a:pt x="951230" y="124460"/>
                    <a:pt x="944880" y="127000"/>
                    <a:pt x="937260" y="128270"/>
                  </a:cubicBezTo>
                  <a:cubicBezTo>
                    <a:pt x="933450" y="129540"/>
                    <a:pt x="928370" y="130810"/>
                    <a:pt x="924560" y="132080"/>
                  </a:cubicBezTo>
                  <a:cubicBezTo>
                    <a:pt x="923290" y="132080"/>
                    <a:pt x="923290" y="133350"/>
                    <a:pt x="922020" y="133350"/>
                  </a:cubicBezTo>
                  <a:cubicBezTo>
                    <a:pt x="919480" y="135890"/>
                    <a:pt x="916940" y="138430"/>
                    <a:pt x="913130" y="139700"/>
                  </a:cubicBezTo>
                  <a:cubicBezTo>
                    <a:pt x="906780" y="142240"/>
                    <a:pt x="900430" y="144780"/>
                    <a:pt x="894080" y="146050"/>
                  </a:cubicBezTo>
                  <a:cubicBezTo>
                    <a:pt x="891540" y="147320"/>
                    <a:pt x="887730" y="147320"/>
                    <a:pt x="885190" y="147320"/>
                  </a:cubicBezTo>
                  <a:cubicBezTo>
                    <a:pt x="877570" y="148590"/>
                    <a:pt x="869950" y="152400"/>
                    <a:pt x="862330" y="154940"/>
                  </a:cubicBezTo>
                  <a:cubicBezTo>
                    <a:pt x="855980" y="157480"/>
                    <a:pt x="849630" y="158750"/>
                    <a:pt x="844550" y="161290"/>
                  </a:cubicBezTo>
                  <a:cubicBezTo>
                    <a:pt x="836930" y="163830"/>
                    <a:pt x="829310" y="166370"/>
                    <a:pt x="825500" y="173990"/>
                  </a:cubicBezTo>
                  <a:cubicBezTo>
                    <a:pt x="825500" y="175260"/>
                    <a:pt x="822960" y="175260"/>
                    <a:pt x="822960" y="175260"/>
                  </a:cubicBezTo>
                  <a:cubicBezTo>
                    <a:pt x="819150" y="176530"/>
                    <a:pt x="814070" y="177800"/>
                    <a:pt x="810260" y="179070"/>
                  </a:cubicBezTo>
                  <a:cubicBezTo>
                    <a:pt x="808990" y="180340"/>
                    <a:pt x="807720" y="179070"/>
                    <a:pt x="807720" y="177800"/>
                  </a:cubicBezTo>
                  <a:cubicBezTo>
                    <a:pt x="806450" y="172720"/>
                    <a:pt x="806450" y="166370"/>
                    <a:pt x="798830" y="163830"/>
                  </a:cubicBezTo>
                  <a:lnTo>
                    <a:pt x="797560" y="162560"/>
                  </a:lnTo>
                  <a:cubicBezTo>
                    <a:pt x="797560" y="156210"/>
                    <a:pt x="792480" y="153670"/>
                    <a:pt x="787400" y="151130"/>
                  </a:cubicBezTo>
                  <a:cubicBezTo>
                    <a:pt x="782320" y="148590"/>
                    <a:pt x="778510" y="147320"/>
                    <a:pt x="774700" y="142240"/>
                  </a:cubicBezTo>
                  <a:cubicBezTo>
                    <a:pt x="772160" y="138430"/>
                    <a:pt x="767080" y="135890"/>
                    <a:pt x="763270" y="132080"/>
                  </a:cubicBezTo>
                  <a:cubicBezTo>
                    <a:pt x="759460" y="129540"/>
                    <a:pt x="754380" y="128270"/>
                    <a:pt x="751840" y="123190"/>
                  </a:cubicBezTo>
                  <a:cubicBezTo>
                    <a:pt x="750570" y="120650"/>
                    <a:pt x="748030" y="119380"/>
                    <a:pt x="745490" y="116840"/>
                  </a:cubicBezTo>
                  <a:cubicBezTo>
                    <a:pt x="746760" y="116840"/>
                    <a:pt x="744220" y="116840"/>
                    <a:pt x="742950" y="115570"/>
                  </a:cubicBezTo>
                  <a:cubicBezTo>
                    <a:pt x="741680" y="114300"/>
                    <a:pt x="740410" y="114300"/>
                    <a:pt x="739140" y="113030"/>
                  </a:cubicBezTo>
                  <a:cubicBezTo>
                    <a:pt x="737870" y="110490"/>
                    <a:pt x="736600" y="107950"/>
                    <a:pt x="732790" y="107950"/>
                  </a:cubicBezTo>
                  <a:cubicBezTo>
                    <a:pt x="731520" y="107950"/>
                    <a:pt x="730250" y="106680"/>
                    <a:pt x="728980" y="105410"/>
                  </a:cubicBezTo>
                  <a:cubicBezTo>
                    <a:pt x="727710" y="105410"/>
                    <a:pt x="726440" y="104140"/>
                    <a:pt x="723900" y="104140"/>
                  </a:cubicBezTo>
                  <a:lnTo>
                    <a:pt x="708660" y="96520"/>
                  </a:lnTo>
                  <a:cubicBezTo>
                    <a:pt x="704850" y="93980"/>
                    <a:pt x="701040" y="90170"/>
                    <a:pt x="695960" y="88900"/>
                  </a:cubicBezTo>
                  <a:cubicBezTo>
                    <a:pt x="688340" y="86360"/>
                    <a:pt x="681990" y="82550"/>
                    <a:pt x="676910" y="76200"/>
                  </a:cubicBezTo>
                  <a:cubicBezTo>
                    <a:pt x="671830" y="69850"/>
                    <a:pt x="665480" y="66040"/>
                    <a:pt x="657860" y="62230"/>
                  </a:cubicBezTo>
                  <a:cubicBezTo>
                    <a:pt x="654050" y="59690"/>
                    <a:pt x="650240" y="58420"/>
                    <a:pt x="647700" y="57150"/>
                  </a:cubicBezTo>
                  <a:cubicBezTo>
                    <a:pt x="642620" y="53340"/>
                    <a:pt x="636270" y="50800"/>
                    <a:pt x="629920" y="48260"/>
                  </a:cubicBezTo>
                  <a:cubicBezTo>
                    <a:pt x="632460" y="44450"/>
                    <a:pt x="631190" y="44450"/>
                    <a:pt x="628650" y="43180"/>
                  </a:cubicBezTo>
                  <a:cubicBezTo>
                    <a:pt x="626110" y="41910"/>
                    <a:pt x="623570" y="41910"/>
                    <a:pt x="622300" y="40640"/>
                  </a:cubicBezTo>
                  <a:cubicBezTo>
                    <a:pt x="621030" y="36830"/>
                    <a:pt x="617220" y="36830"/>
                    <a:pt x="614680" y="34290"/>
                  </a:cubicBezTo>
                  <a:cubicBezTo>
                    <a:pt x="610870" y="30480"/>
                    <a:pt x="605790" y="26670"/>
                    <a:pt x="601980" y="22860"/>
                  </a:cubicBezTo>
                  <a:cubicBezTo>
                    <a:pt x="600710" y="21590"/>
                    <a:pt x="599440" y="20320"/>
                    <a:pt x="598170" y="20320"/>
                  </a:cubicBezTo>
                  <a:cubicBezTo>
                    <a:pt x="588010" y="19050"/>
                    <a:pt x="580390" y="12700"/>
                    <a:pt x="571500" y="8890"/>
                  </a:cubicBezTo>
                  <a:cubicBezTo>
                    <a:pt x="570230" y="7620"/>
                    <a:pt x="567690" y="6350"/>
                    <a:pt x="566420" y="6350"/>
                  </a:cubicBezTo>
                  <a:cubicBezTo>
                    <a:pt x="561340" y="6350"/>
                    <a:pt x="556260" y="7620"/>
                    <a:pt x="549910" y="7620"/>
                  </a:cubicBezTo>
                  <a:cubicBezTo>
                    <a:pt x="544830" y="7620"/>
                    <a:pt x="538480" y="6350"/>
                    <a:pt x="533400" y="5080"/>
                  </a:cubicBezTo>
                  <a:cubicBezTo>
                    <a:pt x="528320" y="3810"/>
                    <a:pt x="523240" y="3810"/>
                    <a:pt x="518160" y="1270"/>
                  </a:cubicBezTo>
                  <a:cubicBezTo>
                    <a:pt x="513080" y="0"/>
                    <a:pt x="509270" y="2540"/>
                    <a:pt x="505460" y="1270"/>
                  </a:cubicBezTo>
                  <a:cubicBezTo>
                    <a:pt x="502920" y="2540"/>
                    <a:pt x="496570" y="5080"/>
                    <a:pt x="492760" y="7620"/>
                  </a:cubicBezTo>
                  <a:cubicBezTo>
                    <a:pt x="487680" y="10160"/>
                    <a:pt x="482600" y="13970"/>
                    <a:pt x="477520" y="17780"/>
                  </a:cubicBezTo>
                  <a:cubicBezTo>
                    <a:pt x="471170" y="21590"/>
                    <a:pt x="463550" y="25400"/>
                    <a:pt x="455930" y="29210"/>
                  </a:cubicBezTo>
                  <a:cubicBezTo>
                    <a:pt x="454660" y="30480"/>
                    <a:pt x="452120" y="30480"/>
                    <a:pt x="449580" y="29210"/>
                  </a:cubicBezTo>
                  <a:cubicBezTo>
                    <a:pt x="447040" y="27940"/>
                    <a:pt x="444500" y="29210"/>
                    <a:pt x="441960" y="30480"/>
                  </a:cubicBezTo>
                  <a:cubicBezTo>
                    <a:pt x="438150" y="33020"/>
                    <a:pt x="433070" y="34290"/>
                    <a:pt x="429260" y="36830"/>
                  </a:cubicBezTo>
                  <a:cubicBezTo>
                    <a:pt x="422910" y="41910"/>
                    <a:pt x="416560" y="48260"/>
                    <a:pt x="407670" y="49530"/>
                  </a:cubicBezTo>
                  <a:cubicBezTo>
                    <a:pt x="402590" y="49530"/>
                    <a:pt x="397510" y="53340"/>
                    <a:pt x="392430" y="53340"/>
                  </a:cubicBezTo>
                  <a:cubicBezTo>
                    <a:pt x="388620" y="53340"/>
                    <a:pt x="386080" y="53340"/>
                    <a:pt x="382270" y="54610"/>
                  </a:cubicBezTo>
                  <a:cubicBezTo>
                    <a:pt x="377190" y="55880"/>
                    <a:pt x="372110" y="58420"/>
                    <a:pt x="365760" y="58420"/>
                  </a:cubicBezTo>
                  <a:cubicBezTo>
                    <a:pt x="358140" y="58420"/>
                    <a:pt x="351790" y="62230"/>
                    <a:pt x="344170" y="64770"/>
                  </a:cubicBezTo>
                  <a:cubicBezTo>
                    <a:pt x="336550" y="68580"/>
                    <a:pt x="330200" y="72390"/>
                    <a:pt x="322580" y="76200"/>
                  </a:cubicBezTo>
                  <a:cubicBezTo>
                    <a:pt x="317500" y="78740"/>
                    <a:pt x="312420" y="78740"/>
                    <a:pt x="306070" y="77470"/>
                  </a:cubicBezTo>
                  <a:cubicBezTo>
                    <a:pt x="302260" y="77470"/>
                    <a:pt x="299720" y="76200"/>
                    <a:pt x="297180" y="78740"/>
                  </a:cubicBezTo>
                  <a:lnTo>
                    <a:pt x="285750" y="86360"/>
                  </a:lnTo>
                  <a:cubicBezTo>
                    <a:pt x="280670" y="90170"/>
                    <a:pt x="276860" y="95250"/>
                    <a:pt x="273050" y="99060"/>
                  </a:cubicBezTo>
                  <a:cubicBezTo>
                    <a:pt x="267970" y="105410"/>
                    <a:pt x="265430" y="113030"/>
                    <a:pt x="257810" y="116840"/>
                  </a:cubicBezTo>
                  <a:cubicBezTo>
                    <a:pt x="256540" y="118110"/>
                    <a:pt x="255270" y="120650"/>
                    <a:pt x="254000" y="123190"/>
                  </a:cubicBezTo>
                  <a:cubicBezTo>
                    <a:pt x="252730" y="124460"/>
                    <a:pt x="252730" y="125730"/>
                    <a:pt x="251460" y="127000"/>
                  </a:cubicBezTo>
                  <a:cubicBezTo>
                    <a:pt x="247650" y="130810"/>
                    <a:pt x="243840" y="134620"/>
                    <a:pt x="241300" y="139700"/>
                  </a:cubicBezTo>
                  <a:cubicBezTo>
                    <a:pt x="238760" y="144780"/>
                    <a:pt x="232410" y="146050"/>
                    <a:pt x="229870" y="149860"/>
                  </a:cubicBezTo>
                  <a:cubicBezTo>
                    <a:pt x="226060" y="154940"/>
                    <a:pt x="218440" y="157480"/>
                    <a:pt x="213360" y="160020"/>
                  </a:cubicBezTo>
                  <a:cubicBezTo>
                    <a:pt x="205740" y="163830"/>
                    <a:pt x="199390" y="168910"/>
                    <a:pt x="195580" y="176530"/>
                  </a:cubicBezTo>
                  <a:cubicBezTo>
                    <a:pt x="195580" y="177800"/>
                    <a:pt x="195580" y="177800"/>
                    <a:pt x="194310" y="179070"/>
                  </a:cubicBezTo>
                  <a:cubicBezTo>
                    <a:pt x="185420" y="184150"/>
                    <a:pt x="176530" y="187960"/>
                    <a:pt x="167640" y="193040"/>
                  </a:cubicBezTo>
                  <a:cubicBezTo>
                    <a:pt x="161290" y="196850"/>
                    <a:pt x="153670" y="196850"/>
                    <a:pt x="147320" y="201930"/>
                  </a:cubicBezTo>
                  <a:cubicBezTo>
                    <a:pt x="144780" y="204470"/>
                    <a:pt x="140970" y="205740"/>
                    <a:pt x="137160" y="207010"/>
                  </a:cubicBezTo>
                  <a:cubicBezTo>
                    <a:pt x="129540" y="210820"/>
                    <a:pt x="121920" y="212090"/>
                    <a:pt x="116840" y="218440"/>
                  </a:cubicBezTo>
                  <a:cubicBezTo>
                    <a:pt x="110490" y="226060"/>
                    <a:pt x="101600" y="228600"/>
                    <a:pt x="95250" y="233680"/>
                  </a:cubicBezTo>
                  <a:cubicBezTo>
                    <a:pt x="86360" y="240030"/>
                    <a:pt x="77470" y="246380"/>
                    <a:pt x="68580" y="254000"/>
                  </a:cubicBezTo>
                  <a:cubicBezTo>
                    <a:pt x="63500" y="256540"/>
                    <a:pt x="58420" y="257810"/>
                    <a:pt x="53340" y="255270"/>
                  </a:cubicBezTo>
                  <a:cubicBezTo>
                    <a:pt x="50800" y="254000"/>
                    <a:pt x="48260" y="252730"/>
                    <a:pt x="46990" y="254000"/>
                  </a:cubicBezTo>
                  <a:cubicBezTo>
                    <a:pt x="41910" y="257810"/>
                    <a:pt x="35560" y="259080"/>
                    <a:pt x="29210" y="260350"/>
                  </a:cubicBezTo>
                  <a:cubicBezTo>
                    <a:pt x="27940" y="260350"/>
                    <a:pt x="26670" y="261620"/>
                    <a:pt x="25400" y="261620"/>
                  </a:cubicBezTo>
                  <a:cubicBezTo>
                    <a:pt x="22860" y="407670"/>
                    <a:pt x="16510" y="554990"/>
                    <a:pt x="10160" y="701040"/>
                  </a:cubicBezTo>
                  <a:cubicBezTo>
                    <a:pt x="3810" y="858520"/>
                    <a:pt x="13970" y="995680"/>
                    <a:pt x="12700" y="1153160"/>
                  </a:cubicBezTo>
                  <a:cubicBezTo>
                    <a:pt x="11430" y="1311910"/>
                    <a:pt x="0" y="1487170"/>
                    <a:pt x="13970" y="1644650"/>
                  </a:cubicBezTo>
                  <a:cubicBezTo>
                    <a:pt x="26670" y="1800860"/>
                    <a:pt x="41910" y="1957070"/>
                    <a:pt x="54610" y="2113280"/>
                  </a:cubicBezTo>
                  <a:lnTo>
                    <a:pt x="55880" y="2113280"/>
                  </a:lnTo>
                  <a:cubicBezTo>
                    <a:pt x="60960" y="2112010"/>
                    <a:pt x="66040" y="2112010"/>
                    <a:pt x="72390" y="2112010"/>
                  </a:cubicBezTo>
                  <a:cubicBezTo>
                    <a:pt x="80010" y="2110740"/>
                    <a:pt x="86360" y="2108200"/>
                    <a:pt x="93980" y="2108200"/>
                  </a:cubicBezTo>
                  <a:cubicBezTo>
                    <a:pt x="102870" y="2108200"/>
                    <a:pt x="111760" y="2109470"/>
                    <a:pt x="120650" y="2109470"/>
                  </a:cubicBezTo>
                  <a:cubicBezTo>
                    <a:pt x="129540" y="2109470"/>
                    <a:pt x="138430" y="2110740"/>
                    <a:pt x="146050" y="2112010"/>
                  </a:cubicBezTo>
                  <a:cubicBezTo>
                    <a:pt x="153670" y="2113280"/>
                    <a:pt x="160020" y="2113280"/>
                    <a:pt x="166370" y="2109470"/>
                  </a:cubicBezTo>
                  <a:lnTo>
                    <a:pt x="167640" y="2109470"/>
                  </a:lnTo>
                  <a:cubicBezTo>
                    <a:pt x="175260" y="2108200"/>
                    <a:pt x="182880" y="2106930"/>
                    <a:pt x="191770" y="2105660"/>
                  </a:cubicBezTo>
                  <a:cubicBezTo>
                    <a:pt x="194310" y="2105660"/>
                    <a:pt x="198120" y="2105660"/>
                    <a:pt x="199390" y="2106930"/>
                  </a:cubicBezTo>
                  <a:cubicBezTo>
                    <a:pt x="204470" y="2112010"/>
                    <a:pt x="209550" y="2110740"/>
                    <a:pt x="215900" y="2109470"/>
                  </a:cubicBezTo>
                  <a:cubicBezTo>
                    <a:pt x="222250" y="2108200"/>
                    <a:pt x="226060" y="2109470"/>
                    <a:pt x="231140" y="2112010"/>
                  </a:cubicBezTo>
                  <a:cubicBezTo>
                    <a:pt x="233680" y="2113280"/>
                    <a:pt x="236220" y="2113280"/>
                    <a:pt x="238760" y="2113280"/>
                  </a:cubicBezTo>
                  <a:lnTo>
                    <a:pt x="255270" y="2113280"/>
                  </a:lnTo>
                  <a:cubicBezTo>
                    <a:pt x="259080" y="2113280"/>
                    <a:pt x="262890" y="2115820"/>
                    <a:pt x="266700" y="2115820"/>
                  </a:cubicBezTo>
                  <a:cubicBezTo>
                    <a:pt x="271780" y="2117090"/>
                    <a:pt x="278130" y="2117090"/>
                    <a:pt x="283210" y="2117090"/>
                  </a:cubicBezTo>
                  <a:cubicBezTo>
                    <a:pt x="285750" y="2117090"/>
                    <a:pt x="288290" y="2119630"/>
                    <a:pt x="289560" y="2120900"/>
                  </a:cubicBezTo>
                  <a:cubicBezTo>
                    <a:pt x="300990" y="2124710"/>
                    <a:pt x="311150" y="2122170"/>
                    <a:pt x="322580" y="2122170"/>
                  </a:cubicBezTo>
                  <a:cubicBezTo>
                    <a:pt x="325120" y="2122170"/>
                    <a:pt x="327660" y="2119630"/>
                    <a:pt x="330200" y="2119630"/>
                  </a:cubicBezTo>
                  <a:cubicBezTo>
                    <a:pt x="339090" y="2118360"/>
                    <a:pt x="346710" y="2119630"/>
                    <a:pt x="354330" y="2123440"/>
                  </a:cubicBezTo>
                  <a:cubicBezTo>
                    <a:pt x="358140" y="2124710"/>
                    <a:pt x="363220" y="2124710"/>
                    <a:pt x="368300" y="2124710"/>
                  </a:cubicBezTo>
                  <a:lnTo>
                    <a:pt x="372110" y="2124710"/>
                  </a:lnTo>
                  <a:cubicBezTo>
                    <a:pt x="377190" y="2125980"/>
                    <a:pt x="381000" y="2128520"/>
                    <a:pt x="386080" y="2127250"/>
                  </a:cubicBezTo>
                  <a:cubicBezTo>
                    <a:pt x="392430" y="2125980"/>
                    <a:pt x="398780" y="2125980"/>
                    <a:pt x="406400" y="2124710"/>
                  </a:cubicBezTo>
                  <a:cubicBezTo>
                    <a:pt x="412750" y="2123440"/>
                    <a:pt x="419100" y="2124710"/>
                    <a:pt x="425450" y="2125980"/>
                  </a:cubicBezTo>
                  <a:cubicBezTo>
                    <a:pt x="426720" y="2125980"/>
                    <a:pt x="427990" y="2127250"/>
                    <a:pt x="429260" y="2125980"/>
                  </a:cubicBezTo>
                  <a:cubicBezTo>
                    <a:pt x="435610" y="2124710"/>
                    <a:pt x="440690" y="2122170"/>
                    <a:pt x="447040" y="2123440"/>
                  </a:cubicBezTo>
                  <a:cubicBezTo>
                    <a:pt x="452120" y="2124710"/>
                    <a:pt x="455930" y="2125980"/>
                    <a:pt x="461010" y="2127250"/>
                  </a:cubicBezTo>
                  <a:cubicBezTo>
                    <a:pt x="466090" y="2128520"/>
                    <a:pt x="469900" y="2129790"/>
                    <a:pt x="474980" y="2131060"/>
                  </a:cubicBezTo>
                  <a:cubicBezTo>
                    <a:pt x="481330" y="2132330"/>
                    <a:pt x="487680" y="2132330"/>
                    <a:pt x="492760" y="2133600"/>
                  </a:cubicBezTo>
                  <a:cubicBezTo>
                    <a:pt x="499110" y="2134870"/>
                    <a:pt x="502920" y="2139950"/>
                    <a:pt x="509270" y="2139950"/>
                  </a:cubicBezTo>
                  <a:cubicBezTo>
                    <a:pt x="515620" y="2139950"/>
                    <a:pt x="520700" y="2143760"/>
                    <a:pt x="527050" y="2146300"/>
                  </a:cubicBezTo>
                  <a:cubicBezTo>
                    <a:pt x="529590" y="2147570"/>
                    <a:pt x="532130" y="2147570"/>
                    <a:pt x="535940" y="2148840"/>
                  </a:cubicBezTo>
                  <a:cubicBezTo>
                    <a:pt x="543560" y="2150110"/>
                    <a:pt x="549910" y="2150110"/>
                    <a:pt x="557530" y="2151380"/>
                  </a:cubicBezTo>
                  <a:cubicBezTo>
                    <a:pt x="563880" y="2152650"/>
                    <a:pt x="570230" y="2155190"/>
                    <a:pt x="576580" y="2153920"/>
                  </a:cubicBezTo>
                  <a:cubicBezTo>
                    <a:pt x="586740" y="2152650"/>
                    <a:pt x="594360" y="2155190"/>
                    <a:pt x="603250" y="2157730"/>
                  </a:cubicBezTo>
                  <a:cubicBezTo>
                    <a:pt x="609600" y="2159000"/>
                    <a:pt x="614680" y="2162810"/>
                    <a:pt x="621030" y="2162810"/>
                  </a:cubicBezTo>
                  <a:cubicBezTo>
                    <a:pt x="628650" y="2164080"/>
                    <a:pt x="636270" y="2165350"/>
                    <a:pt x="641350" y="2170430"/>
                  </a:cubicBezTo>
                  <a:cubicBezTo>
                    <a:pt x="642620" y="2169160"/>
                    <a:pt x="643890" y="2169160"/>
                    <a:pt x="643890" y="2169160"/>
                  </a:cubicBezTo>
                  <a:cubicBezTo>
                    <a:pt x="647700" y="2170430"/>
                    <a:pt x="652780" y="2170430"/>
                    <a:pt x="656590" y="2171700"/>
                  </a:cubicBezTo>
                  <a:cubicBezTo>
                    <a:pt x="664210" y="2172970"/>
                    <a:pt x="670560" y="2175510"/>
                    <a:pt x="676910" y="2176780"/>
                  </a:cubicBezTo>
                  <a:cubicBezTo>
                    <a:pt x="680720" y="2178050"/>
                    <a:pt x="684530" y="2178050"/>
                    <a:pt x="687070" y="2180590"/>
                  </a:cubicBezTo>
                  <a:cubicBezTo>
                    <a:pt x="690880" y="2183130"/>
                    <a:pt x="694690" y="2184400"/>
                    <a:pt x="698500" y="2183130"/>
                  </a:cubicBezTo>
                  <a:cubicBezTo>
                    <a:pt x="702310" y="2183130"/>
                    <a:pt x="704850" y="2181860"/>
                    <a:pt x="708660" y="2183130"/>
                  </a:cubicBezTo>
                  <a:cubicBezTo>
                    <a:pt x="716280" y="2184400"/>
                    <a:pt x="722630" y="2188210"/>
                    <a:pt x="730250" y="2189480"/>
                  </a:cubicBezTo>
                  <a:cubicBezTo>
                    <a:pt x="732790" y="2190750"/>
                    <a:pt x="736600" y="2190750"/>
                    <a:pt x="740410" y="2189480"/>
                  </a:cubicBezTo>
                  <a:cubicBezTo>
                    <a:pt x="750570" y="2186940"/>
                    <a:pt x="760730" y="2186940"/>
                    <a:pt x="770890" y="2189480"/>
                  </a:cubicBezTo>
                  <a:cubicBezTo>
                    <a:pt x="777240" y="2190750"/>
                    <a:pt x="784860" y="2194560"/>
                    <a:pt x="791210" y="2192020"/>
                  </a:cubicBezTo>
                  <a:cubicBezTo>
                    <a:pt x="796290" y="2190750"/>
                    <a:pt x="800100" y="2190750"/>
                    <a:pt x="803910" y="2190750"/>
                  </a:cubicBezTo>
                  <a:cubicBezTo>
                    <a:pt x="806450" y="2190750"/>
                    <a:pt x="808990" y="2192020"/>
                    <a:pt x="810260" y="2190750"/>
                  </a:cubicBezTo>
                  <a:cubicBezTo>
                    <a:pt x="816610" y="2184400"/>
                    <a:pt x="824230" y="2186940"/>
                    <a:pt x="831850" y="2186940"/>
                  </a:cubicBezTo>
                  <a:cubicBezTo>
                    <a:pt x="836930" y="2188210"/>
                    <a:pt x="843280" y="2188210"/>
                    <a:pt x="848360" y="2185670"/>
                  </a:cubicBezTo>
                  <a:lnTo>
                    <a:pt x="850900" y="2185670"/>
                  </a:lnTo>
                  <a:cubicBezTo>
                    <a:pt x="858520" y="2185670"/>
                    <a:pt x="866140" y="2186940"/>
                    <a:pt x="873760" y="2186940"/>
                  </a:cubicBezTo>
                  <a:lnTo>
                    <a:pt x="876300" y="2186940"/>
                  </a:lnTo>
                  <a:cubicBezTo>
                    <a:pt x="881380" y="2185670"/>
                    <a:pt x="885190" y="2183130"/>
                    <a:pt x="890270" y="2181860"/>
                  </a:cubicBezTo>
                  <a:cubicBezTo>
                    <a:pt x="897890" y="2179320"/>
                    <a:pt x="905510" y="2178050"/>
                    <a:pt x="913130" y="2176780"/>
                  </a:cubicBezTo>
                  <a:cubicBezTo>
                    <a:pt x="919480" y="2175510"/>
                    <a:pt x="924560" y="2176780"/>
                    <a:pt x="930910" y="2175510"/>
                  </a:cubicBezTo>
                  <a:cubicBezTo>
                    <a:pt x="932180" y="2175510"/>
                    <a:pt x="933450" y="2175510"/>
                    <a:pt x="934720" y="2174240"/>
                  </a:cubicBezTo>
                  <a:cubicBezTo>
                    <a:pt x="938530" y="2171700"/>
                    <a:pt x="944880" y="2174240"/>
                    <a:pt x="946150" y="2169160"/>
                  </a:cubicBezTo>
                  <a:lnTo>
                    <a:pt x="947420" y="2169160"/>
                  </a:lnTo>
                  <a:cubicBezTo>
                    <a:pt x="949960" y="2169160"/>
                    <a:pt x="953770" y="2169160"/>
                    <a:pt x="956310" y="2166620"/>
                  </a:cubicBezTo>
                  <a:cubicBezTo>
                    <a:pt x="961390" y="2162810"/>
                    <a:pt x="965200" y="2164080"/>
                    <a:pt x="970280" y="2165350"/>
                  </a:cubicBezTo>
                  <a:cubicBezTo>
                    <a:pt x="976630" y="2166620"/>
                    <a:pt x="982980" y="2167890"/>
                    <a:pt x="988060" y="2166620"/>
                  </a:cubicBezTo>
                  <a:cubicBezTo>
                    <a:pt x="994410" y="2165350"/>
                    <a:pt x="1002030" y="2162810"/>
                    <a:pt x="1008380" y="2161540"/>
                  </a:cubicBezTo>
                  <a:cubicBezTo>
                    <a:pt x="1009650" y="2161540"/>
                    <a:pt x="1010920" y="2160270"/>
                    <a:pt x="1012190" y="2159000"/>
                  </a:cubicBezTo>
                  <a:cubicBezTo>
                    <a:pt x="1016000" y="2156460"/>
                    <a:pt x="1018540" y="2152650"/>
                    <a:pt x="1022350" y="2150110"/>
                  </a:cubicBezTo>
                  <a:cubicBezTo>
                    <a:pt x="1022350" y="2150110"/>
                    <a:pt x="1023620" y="2148840"/>
                    <a:pt x="1024890" y="2148840"/>
                  </a:cubicBezTo>
                  <a:cubicBezTo>
                    <a:pt x="1031240" y="2151380"/>
                    <a:pt x="1033780" y="2145030"/>
                    <a:pt x="1037590" y="2142490"/>
                  </a:cubicBezTo>
                  <a:cubicBezTo>
                    <a:pt x="1042670" y="2139950"/>
                    <a:pt x="1045210" y="2132330"/>
                    <a:pt x="1052830" y="2133600"/>
                  </a:cubicBezTo>
                  <a:lnTo>
                    <a:pt x="1054100" y="2133600"/>
                  </a:lnTo>
                  <a:cubicBezTo>
                    <a:pt x="1059180" y="2131060"/>
                    <a:pt x="1064260" y="2127250"/>
                    <a:pt x="1068070" y="2124710"/>
                  </a:cubicBezTo>
                  <a:cubicBezTo>
                    <a:pt x="1069340" y="2123440"/>
                    <a:pt x="1070610" y="2122170"/>
                    <a:pt x="1070610" y="2120900"/>
                  </a:cubicBezTo>
                  <a:cubicBezTo>
                    <a:pt x="1071880" y="2119630"/>
                    <a:pt x="1073150" y="2117090"/>
                    <a:pt x="1075690" y="2115820"/>
                  </a:cubicBezTo>
                  <a:cubicBezTo>
                    <a:pt x="1084580" y="2109470"/>
                    <a:pt x="1093470" y="2104390"/>
                    <a:pt x="1102360" y="2098040"/>
                  </a:cubicBezTo>
                  <a:cubicBezTo>
                    <a:pt x="1106170" y="2095500"/>
                    <a:pt x="1112520" y="2092960"/>
                    <a:pt x="1112520" y="2085340"/>
                  </a:cubicBezTo>
                  <a:cubicBezTo>
                    <a:pt x="1112520" y="2077720"/>
                    <a:pt x="1120140" y="2075180"/>
                    <a:pt x="1125220" y="2072640"/>
                  </a:cubicBezTo>
                  <a:cubicBezTo>
                    <a:pt x="1129030" y="2070100"/>
                    <a:pt x="1134110" y="2070100"/>
                    <a:pt x="1139190" y="2068830"/>
                  </a:cubicBezTo>
                  <a:cubicBezTo>
                    <a:pt x="1141730" y="2068830"/>
                    <a:pt x="1143000" y="2067560"/>
                    <a:pt x="1145540" y="2067560"/>
                  </a:cubicBezTo>
                  <a:cubicBezTo>
                    <a:pt x="1148080" y="2067560"/>
                    <a:pt x="1150620" y="2067560"/>
                    <a:pt x="1151890" y="2065020"/>
                  </a:cubicBezTo>
                  <a:cubicBezTo>
                    <a:pt x="1153160" y="2063750"/>
                    <a:pt x="1154430" y="2063750"/>
                    <a:pt x="1155700" y="2062480"/>
                  </a:cubicBezTo>
                  <a:cubicBezTo>
                    <a:pt x="1158240" y="2061210"/>
                    <a:pt x="1160780" y="2059940"/>
                    <a:pt x="1162050" y="2058670"/>
                  </a:cubicBezTo>
                  <a:lnTo>
                    <a:pt x="1169670" y="2058670"/>
                  </a:lnTo>
                  <a:cubicBezTo>
                    <a:pt x="1174750" y="2061210"/>
                    <a:pt x="1178560" y="2063750"/>
                    <a:pt x="1182370" y="2065020"/>
                  </a:cubicBezTo>
                  <a:cubicBezTo>
                    <a:pt x="1182370" y="2065020"/>
                    <a:pt x="1183640" y="2063750"/>
                    <a:pt x="1184910" y="2063750"/>
                  </a:cubicBezTo>
                  <a:cubicBezTo>
                    <a:pt x="1182370" y="2062480"/>
                    <a:pt x="1181100" y="2061210"/>
                    <a:pt x="1178560" y="2059940"/>
                  </a:cubicBezTo>
                  <a:cubicBezTo>
                    <a:pt x="1178560" y="2057400"/>
                    <a:pt x="1178560" y="2056130"/>
                    <a:pt x="1179830" y="2053590"/>
                  </a:cubicBezTo>
                  <a:cubicBezTo>
                    <a:pt x="1182370" y="2054860"/>
                    <a:pt x="1186180" y="2056130"/>
                    <a:pt x="1184910" y="2051050"/>
                  </a:cubicBezTo>
                  <a:lnTo>
                    <a:pt x="1186180" y="2049780"/>
                  </a:lnTo>
                  <a:cubicBezTo>
                    <a:pt x="1188720" y="2047240"/>
                    <a:pt x="1191260" y="2044700"/>
                    <a:pt x="1195070" y="2045970"/>
                  </a:cubicBezTo>
                  <a:cubicBezTo>
                    <a:pt x="1195070" y="2045970"/>
                    <a:pt x="1196340" y="2044700"/>
                    <a:pt x="1197610" y="2044700"/>
                  </a:cubicBezTo>
                  <a:lnTo>
                    <a:pt x="1205230" y="2048510"/>
                  </a:lnTo>
                  <a:cubicBezTo>
                    <a:pt x="1205230" y="2047240"/>
                    <a:pt x="1205230" y="2045970"/>
                    <a:pt x="1203960" y="2045970"/>
                  </a:cubicBezTo>
                  <a:lnTo>
                    <a:pt x="1205230" y="2045970"/>
                  </a:lnTo>
                  <a:cubicBezTo>
                    <a:pt x="1206500" y="2047240"/>
                    <a:pt x="1207770" y="2047240"/>
                    <a:pt x="1210310" y="2048510"/>
                  </a:cubicBezTo>
                  <a:cubicBezTo>
                    <a:pt x="1210310" y="2045970"/>
                    <a:pt x="1216660" y="2042160"/>
                    <a:pt x="1217930" y="2043430"/>
                  </a:cubicBezTo>
                  <a:lnTo>
                    <a:pt x="1219200" y="2043430"/>
                  </a:lnTo>
                  <a:cubicBezTo>
                    <a:pt x="1220470" y="2047240"/>
                    <a:pt x="1223010" y="2049780"/>
                    <a:pt x="1224280" y="2053590"/>
                  </a:cubicBezTo>
                  <a:cubicBezTo>
                    <a:pt x="1226820" y="2052320"/>
                    <a:pt x="1229360" y="2049780"/>
                    <a:pt x="1231900" y="2048510"/>
                  </a:cubicBezTo>
                  <a:cubicBezTo>
                    <a:pt x="1233170" y="2051050"/>
                    <a:pt x="1233170" y="2053590"/>
                    <a:pt x="1234440" y="2057400"/>
                  </a:cubicBezTo>
                  <a:cubicBezTo>
                    <a:pt x="1236980" y="2054860"/>
                    <a:pt x="1238250" y="2053590"/>
                    <a:pt x="1238250" y="2052320"/>
                  </a:cubicBezTo>
                  <a:cubicBezTo>
                    <a:pt x="1242060" y="2053590"/>
                    <a:pt x="1245870" y="2053590"/>
                    <a:pt x="1248410" y="2054860"/>
                  </a:cubicBezTo>
                  <a:cubicBezTo>
                    <a:pt x="1252220" y="2057400"/>
                    <a:pt x="1256030" y="2057400"/>
                    <a:pt x="1259840" y="2056130"/>
                  </a:cubicBezTo>
                  <a:cubicBezTo>
                    <a:pt x="1262380" y="2054860"/>
                    <a:pt x="1263650" y="2053590"/>
                    <a:pt x="1266190" y="2052320"/>
                  </a:cubicBezTo>
                  <a:cubicBezTo>
                    <a:pt x="1267460" y="2054860"/>
                    <a:pt x="1268730" y="2056130"/>
                    <a:pt x="1271270" y="2057400"/>
                  </a:cubicBezTo>
                  <a:cubicBezTo>
                    <a:pt x="1270000" y="2057400"/>
                    <a:pt x="1268730" y="2058670"/>
                    <a:pt x="1267460" y="2058670"/>
                  </a:cubicBezTo>
                  <a:cubicBezTo>
                    <a:pt x="1264920" y="2059940"/>
                    <a:pt x="1263650" y="2061210"/>
                    <a:pt x="1262380" y="2063750"/>
                  </a:cubicBezTo>
                  <a:cubicBezTo>
                    <a:pt x="1261110" y="2066290"/>
                    <a:pt x="1261110" y="2068830"/>
                    <a:pt x="1258570" y="2070100"/>
                  </a:cubicBezTo>
                  <a:cubicBezTo>
                    <a:pt x="1256030" y="2071370"/>
                    <a:pt x="1256030" y="2068830"/>
                    <a:pt x="1253490" y="2068830"/>
                  </a:cubicBezTo>
                  <a:cubicBezTo>
                    <a:pt x="1256030" y="2067560"/>
                    <a:pt x="1257300" y="2067560"/>
                    <a:pt x="1258570" y="2067560"/>
                  </a:cubicBezTo>
                  <a:lnTo>
                    <a:pt x="1258570" y="2065020"/>
                  </a:lnTo>
                  <a:cubicBezTo>
                    <a:pt x="1250950" y="2067560"/>
                    <a:pt x="1243330" y="2063750"/>
                    <a:pt x="1234440" y="2065020"/>
                  </a:cubicBezTo>
                  <a:cubicBezTo>
                    <a:pt x="1239520" y="2067560"/>
                    <a:pt x="1244600" y="2068830"/>
                    <a:pt x="1249680" y="2070100"/>
                  </a:cubicBezTo>
                  <a:lnTo>
                    <a:pt x="1247140" y="2072640"/>
                  </a:lnTo>
                  <a:cubicBezTo>
                    <a:pt x="1249680" y="2073910"/>
                    <a:pt x="1252220" y="2073910"/>
                    <a:pt x="1254760" y="2073910"/>
                  </a:cubicBezTo>
                  <a:lnTo>
                    <a:pt x="1254760" y="2075180"/>
                  </a:lnTo>
                  <a:cubicBezTo>
                    <a:pt x="1252220" y="2075180"/>
                    <a:pt x="1250950" y="2076450"/>
                    <a:pt x="1248410" y="2076450"/>
                  </a:cubicBezTo>
                  <a:lnTo>
                    <a:pt x="1248410" y="2077720"/>
                  </a:lnTo>
                  <a:lnTo>
                    <a:pt x="1259840" y="2077720"/>
                  </a:lnTo>
                  <a:cubicBezTo>
                    <a:pt x="1262380" y="2071370"/>
                    <a:pt x="1270000" y="2073910"/>
                    <a:pt x="1273810" y="2070100"/>
                  </a:cubicBezTo>
                  <a:lnTo>
                    <a:pt x="1276350" y="2070100"/>
                  </a:lnTo>
                  <a:lnTo>
                    <a:pt x="1272540" y="2073910"/>
                  </a:lnTo>
                  <a:cubicBezTo>
                    <a:pt x="1273810" y="2075180"/>
                    <a:pt x="1275080" y="2075180"/>
                    <a:pt x="1276350" y="2076450"/>
                  </a:cubicBezTo>
                  <a:cubicBezTo>
                    <a:pt x="1277620" y="2077720"/>
                    <a:pt x="1278890" y="2077720"/>
                    <a:pt x="1280160" y="2078990"/>
                  </a:cubicBezTo>
                  <a:cubicBezTo>
                    <a:pt x="1282700" y="2077720"/>
                    <a:pt x="1283970" y="2077720"/>
                    <a:pt x="1286510" y="2076450"/>
                  </a:cubicBezTo>
                  <a:cubicBezTo>
                    <a:pt x="1285240" y="2078990"/>
                    <a:pt x="1285240" y="2080260"/>
                    <a:pt x="1285240" y="2081530"/>
                  </a:cubicBezTo>
                  <a:lnTo>
                    <a:pt x="1291590" y="2081530"/>
                  </a:lnTo>
                  <a:lnTo>
                    <a:pt x="1291590" y="2077720"/>
                  </a:lnTo>
                  <a:cubicBezTo>
                    <a:pt x="1291590" y="2073910"/>
                    <a:pt x="1294130" y="2073910"/>
                    <a:pt x="1296670" y="2075180"/>
                  </a:cubicBezTo>
                  <a:cubicBezTo>
                    <a:pt x="1300480" y="2077720"/>
                    <a:pt x="1303020" y="2076450"/>
                    <a:pt x="1306830" y="2075180"/>
                  </a:cubicBezTo>
                  <a:cubicBezTo>
                    <a:pt x="1310640" y="2075180"/>
                    <a:pt x="1313180" y="2072640"/>
                    <a:pt x="1314450" y="2068830"/>
                  </a:cubicBezTo>
                  <a:lnTo>
                    <a:pt x="1309370" y="2068830"/>
                  </a:lnTo>
                  <a:cubicBezTo>
                    <a:pt x="1309370" y="2067560"/>
                    <a:pt x="1310640" y="2066290"/>
                    <a:pt x="1310640" y="2065020"/>
                  </a:cubicBezTo>
                  <a:lnTo>
                    <a:pt x="1310640" y="2059940"/>
                  </a:lnTo>
                  <a:lnTo>
                    <a:pt x="1311910" y="2059940"/>
                  </a:lnTo>
                  <a:cubicBezTo>
                    <a:pt x="1311910" y="2062480"/>
                    <a:pt x="1313180" y="2063750"/>
                    <a:pt x="1313180" y="2066290"/>
                  </a:cubicBezTo>
                  <a:cubicBezTo>
                    <a:pt x="1315720" y="2065020"/>
                    <a:pt x="1319530" y="2065020"/>
                    <a:pt x="1323340" y="2063750"/>
                  </a:cubicBezTo>
                  <a:lnTo>
                    <a:pt x="1323340" y="2067560"/>
                  </a:lnTo>
                  <a:cubicBezTo>
                    <a:pt x="1327150" y="2068830"/>
                    <a:pt x="1330960" y="2071370"/>
                    <a:pt x="1333500" y="2076450"/>
                  </a:cubicBezTo>
                  <a:cubicBezTo>
                    <a:pt x="1333500" y="2076450"/>
                    <a:pt x="1334770" y="2077720"/>
                    <a:pt x="1334770" y="2076450"/>
                  </a:cubicBezTo>
                  <a:lnTo>
                    <a:pt x="1346200" y="2072640"/>
                  </a:lnTo>
                  <a:cubicBezTo>
                    <a:pt x="1351280" y="2071370"/>
                    <a:pt x="1355090" y="2070100"/>
                    <a:pt x="1360170" y="2068830"/>
                  </a:cubicBezTo>
                  <a:cubicBezTo>
                    <a:pt x="1362710" y="2068830"/>
                    <a:pt x="1363980" y="2071370"/>
                    <a:pt x="1367790" y="2073910"/>
                  </a:cubicBezTo>
                  <a:cubicBezTo>
                    <a:pt x="1371600" y="2073910"/>
                    <a:pt x="1384300" y="2076450"/>
                    <a:pt x="1389380" y="2080260"/>
                  </a:cubicBezTo>
                  <a:cubicBezTo>
                    <a:pt x="1390650" y="2081530"/>
                    <a:pt x="1393190" y="2080260"/>
                    <a:pt x="1394460" y="2080260"/>
                  </a:cubicBezTo>
                  <a:cubicBezTo>
                    <a:pt x="1398270" y="2078990"/>
                    <a:pt x="1402080" y="2078990"/>
                    <a:pt x="1405890" y="2077720"/>
                  </a:cubicBezTo>
                  <a:lnTo>
                    <a:pt x="1407160" y="2078990"/>
                  </a:lnTo>
                  <a:cubicBezTo>
                    <a:pt x="1408430" y="2081530"/>
                    <a:pt x="1408430" y="2084070"/>
                    <a:pt x="1408430" y="2086610"/>
                  </a:cubicBezTo>
                  <a:cubicBezTo>
                    <a:pt x="1412240" y="2090420"/>
                    <a:pt x="1416050" y="2094230"/>
                    <a:pt x="1421130" y="2087880"/>
                  </a:cubicBezTo>
                  <a:cubicBezTo>
                    <a:pt x="1421130" y="2089150"/>
                    <a:pt x="1419860" y="2090420"/>
                    <a:pt x="1419860" y="2091690"/>
                  </a:cubicBezTo>
                  <a:cubicBezTo>
                    <a:pt x="1421130" y="2091690"/>
                    <a:pt x="1421130" y="2092960"/>
                    <a:pt x="1422400" y="2092960"/>
                  </a:cubicBezTo>
                  <a:cubicBezTo>
                    <a:pt x="1424940" y="2094230"/>
                    <a:pt x="1432560" y="2095500"/>
                    <a:pt x="1433830" y="2092960"/>
                  </a:cubicBezTo>
                  <a:cubicBezTo>
                    <a:pt x="1435100" y="2089150"/>
                    <a:pt x="1437640" y="2090420"/>
                    <a:pt x="1438910" y="2090420"/>
                  </a:cubicBezTo>
                  <a:cubicBezTo>
                    <a:pt x="1440180" y="2091690"/>
                    <a:pt x="1440180" y="2094230"/>
                    <a:pt x="1441450" y="2096770"/>
                  </a:cubicBezTo>
                  <a:lnTo>
                    <a:pt x="1441450" y="2087880"/>
                  </a:lnTo>
                  <a:cubicBezTo>
                    <a:pt x="1443990" y="2090420"/>
                    <a:pt x="1445260" y="2091690"/>
                    <a:pt x="1446530" y="2094230"/>
                  </a:cubicBezTo>
                  <a:cubicBezTo>
                    <a:pt x="1447800" y="2095500"/>
                    <a:pt x="1447800" y="2096770"/>
                    <a:pt x="1447800" y="2098040"/>
                  </a:cubicBezTo>
                  <a:cubicBezTo>
                    <a:pt x="1446530" y="2098040"/>
                    <a:pt x="1445260" y="2098040"/>
                    <a:pt x="1443990" y="2099310"/>
                  </a:cubicBezTo>
                  <a:lnTo>
                    <a:pt x="1440180" y="2099310"/>
                  </a:lnTo>
                  <a:cubicBezTo>
                    <a:pt x="1443990" y="2101850"/>
                    <a:pt x="1442720" y="2108200"/>
                    <a:pt x="1447800" y="2105660"/>
                  </a:cubicBezTo>
                  <a:cubicBezTo>
                    <a:pt x="1449070" y="2104390"/>
                    <a:pt x="1450340" y="2101850"/>
                    <a:pt x="1451610" y="2100580"/>
                  </a:cubicBezTo>
                  <a:cubicBezTo>
                    <a:pt x="1451610" y="2101850"/>
                    <a:pt x="1452880" y="2104390"/>
                    <a:pt x="1452880" y="2105660"/>
                  </a:cubicBezTo>
                  <a:cubicBezTo>
                    <a:pt x="1454150" y="2105660"/>
                    <a:pt x="1455420" y="2105660"/>
                    <a:pt x="1456690" y="2106930"/>
                  </a:cubicBezTo>
                  <a:cubicBezTo>
                    <a:pt x="1459230" y="2110740"/>
                    <a:pt x="1463040" y="2109470"/>
                    <a:pt x="1466850" y="2110740"/>
                  </a:cubicBezTo>
                  <a:cubicBezTo>
                    <a:pt x="1469390" y="2110740"/>
                    <a:pt x="1470660" y="2113280"/>
                    <a:pt x="1471930" y="2114550"/>
                  </a:cubicBezTo>
                  <a:cubicBezTo>
                    <a:pt x="1473200" y="2117090"/>
                    <a:pt x="1474470" y="2119630"/>
                    <a:pt x="1478280" y="2119630"/>
                  </a:cubicBezTo>
                  <a:cubicBezTo>
                    <a:pt x="1480820" y="2119630"/>
                    <a:pt x="1483360" y="2122170"/>
                    <a:pt x="1485900" y="2124710"/>
                  </a:cubicBezTo>
                  <a:cubicBezTo>
                    <a:pt x="1489710" y="2127250"/>
                    <a:pt x="1493520" y="2132330"/>
                    <a:pt x="1497330" y="2134870"/>
                  </a:cubicBezTo>
                  <a:cubicBezTo>
                    <a:pt x="1503680" y="2138680"/>
                    <a:pt x="1510030" y="2143760"/>
                    <a:pt x="1517650" y="2142490"/>
                  </a:cubicBezTo>
                  <a:cubicBezTo>
                    <a:pt x="1521460" y="2142490"/>
                    <a:pt x="1525270" y="2145030"/>
                    <a:pt x="1529080" y="2145030"/>
                  </a:cubicBezTo>
                  <a:cubicBezTo>
                    <a:pt x="1532890" y="2145030"/>
                    <a:pt x="1537970" y="2145030"/>
                    <a:pt x="1543050" y="2143760"/>
                  </a:cubicBezTo>
                  <a:cubicBezTo>
                    <a:pt x="1543050" y="2147570"/>
                    <a:pt x="1543050" y="2148840"/>
                    <a:pt x="1546860" y="2148840"/>
                  </a:cubicBezTo>
                  <a:cubicBezTo>
                    <a:pt x="1549400" y="2148840"/>
                    <a:pt x="1551940" y="2148840"/>
                    <a:pt x="1554480" y="2150110"/>
                  </a:cubicBezTo>
                  <a:cubicBezTo>
                    <a:pt x="1562100" y="2150110"/>
                    <a:pt x="1568450" y="2153920"/>
                    <a:pt x="1576070" y="2152650"/>
                  </a:cubicBezTo>
                  <a:cubicBezTo>
                    <a:pt x="1578610" y="2152650"/>
                    <a:pt x="1581150" y="2153920"/>
                    <a:pt x="1583690" y="2155190"/>
                  </a:cubicBezTo>
                  <a:cubicBezTo>
                    <a:pt x="1591310" y="2157730"/>
                    <a:pt x="1596390" y="2164080"/>
                    <a:pt x="1605280" y="2162810"/>
                  </a:cubicBezTo>
                  <a:cubicBezTo>
                    <a:pt x="1606550" y="2162810"/>
                    <a:pt x="1609090" y="2162810"/>
                    <a:pt x="1610360" y="2164080"/>
                  </a:cubicBezTo>
                  <a:cubicBezTo>
                    <a:pt x="1612900" y="2166620"/>
                    <a:pt x="1614170" y="2165350"/>
                    <a:pt x="1615440" y="2164080"/>
                  </a:cubicBezTo>
                  <a:cubicBezTo>
                    <a:pt x="1617980" y="2162810"/>
                    <a:pt x="1620520" y="2161540"/>
                    <a:pt x="1621790" y="2162810"/>
                  </a:cubicBezTo>
                  <a:cubicBezTo>
                    <a:pt x="1626870" y="2164080"/>
                    <a:pt x="1633220" y="2165350"/>
                    <a:pt x="1638300" y="2166620"/>
                  </a:cubicBezTo>
                  <a:lnTo>
                    <a:pt x="1643380" y="2166620"/>
                  </a:lnTo>
                  <a:cubicBezTo>
                    <a:pt x="1647190" y="2165350"/>
                    <a:pt x="1652270" y="2164080"/>
                    <a:pt x="1656080" y="2164080"/>
                  </a:cubicBezTo>
                  <a:cubicBezTo>
                    <a:pt x="1662430" y="2162810"/>
                    <a:pt x="1668780" y="2162810"/>
                    <a:pt x="1675130" y="2162810"/>
                  </a:cubicBezTo>
                  <a:lnTo>
                    <a:pt x="1677670" y="2162810"/>
                  </a:lnTo>
                  <a:cubicBezTo>
                    <a:pt x="1686560" y="2160270"/>
                    <a:pt x="1696720" y="2157730"/>
                    <a:pt x="1705610" y="2155190"/>
                  </a:cubicBezTo>
                  <a:cubicBezTo>
                    <a:pt x="1711960" y="2153920"/>
                    <a:pt x="1718310" y="2152650"/>
                    <a:pt x="1725930" y="2151380"/>
                  </a:cubicBezTo>
                  <a:cubicBezTo>
                    <a:pt x="1733550" y="2150110"/>
                    <a:pt x="1739900" y="2147570"/>
                    <a:pt x="1747520" y="2146300"/>
                  </a:cubicBezTo>
                  <a:cubicBezTo>
                    <a:pt x="1750060" y="2146300"/>
                    <a:pt x="1752600" y="2146300"/>
                    <a:pt x="1756410" y="2145030"/>
                  </a:cubicBezTo>
                  <a:cubicBezTo>
                    <a:pt x="1766570" y="2143760"/>
                    <a:pt x="1776730" y="2139950"/>
                    <a:pt x="1786890" y="2145030"/>
                  </a:cubicBezTo>
                  <a:lnTo>
                    <a:pt x="1802130" y="2148840"/>
                  </a:lnTo>
                  <a:cubicBezTo>
                    <a:pt x="1808480" y="2150110"/>
                    <a:pt x="1813560" y="2153920"/>
                    <a:pt x="1819910" y="2153920"/>
                  </a:cubicBezTo>
                  <a:cubicBezTo>
                    <a:pt x="1821180" y="2153920"/>
                    <a:pt x="1823720" y="2155190"/>
                    <a:pt x="1824990" y="2155190"/>
                  </a:cubicBezTo>
                  <a:cubicBezTo>
                    <a:pt x="1832610" y="2157730"/>
                    <a:pt x="1838960" y="2164080"/>
                    <a:pt x="1847850" y="2161540"/>
                  </a:cubicBezTo>
                  <a:cubicBezTo>
                    <a:pt x="1851660" y="2160270"/>
                    <a:pt x="1858010" y="2162810"/>
                    <a:pt x="1861820" y="2164080"/>
                  </a:cubicBezTo>
                  <a:cubicBezTo>
                    <a:pt x="1865630" y="2165350"/>
                    <a:pt x="1869440" y="2165350"/>
                    <a:pt x="1873250" y="2166620"/>
                  </a:cubicBezTo>
                  <a:lnTo>
                    <a:pt x="1873250" y="2169160"/>
                  </a:lnTo>
                  <a:cubicBezTo>
                    <a:pt x="1880870" y="2169160"/>
                    <a:pt x="1888490" y="2170430"/>
                    <a:pt x="1896110" y="2166620"/>
                  </a:cubicBezTo>
                  <a:cubicBezTo>
                    <a:pt x="1898650" y="2165350"/>
                    <a:pt x="1899920" y="2164080"/>
                    <a:pt x="1902460" y="2164080"/>
                  </a:cubicBezTo>
                  <a:cubicBezTo>
                    <a:pt x="1907540" y="2162810"/>
                    <a:pt x="1913890" y="2162810"/>
                    <a:pt x="1918970" y="2165350"/>
                  </a:cubicBezTo>
                  <a:cubicBezTo>
                    <a:pt x="1922780" y="2166620"/>
                    <a:pt x="1929130" y="2165350"/>
                    <a:pt x="1932940" y="2162810"/>
                  </a:cubicBezTo>
                  <a:cubicBezTo>
                    <a:pt x="1938020" y="2160270"/>
                    <a:pt x="1944370" y="2161540"/>
                    <a:pt x="1949450" y="2161540"/>
                  </a:cubicBezTo>
                  <a:cubicBezTo>
                    <a:pt x="1954530" y="2161540"/>
                    <a:pt x="1958340" y="2162810"/>
                    <a:pt x="1963420" y="2161540"/>
                  </a:cubicBezTo>
                  <a:cubicBezTo>
                    <a:pt x="1974850" y="2160270"/>
                    <a:pt x="1985010" y="2156460"/>
                    <a:pt x="1997710" y="2157730"/>
                  </a:cubicBezTo>
                  <a:cubicBezTo>
                    <a:pt x="2002790" y="2157730"/>
                    <a:pt x="2007870" y="2159000"/>
                    <a:pt x="2012950" y="2157730"/>
                  </a:cubicBezTo>
                  <a:cubicBezTo>
                    <a:pt x="2023110" y="2156460"/>
                    <a:pt x="2030730" y="2160270"/>
                    <a:pt x="2038350" y="2165350"/>
                  </a:cubicBezTo>
                  <a:cubicBezTo>
                    <a:pt x="2044700" y="2170430"/>
                    <a:pt x="2052320" y="2174240"/>
                    <a:pt x="2059940" y="2178050"/>
                  </a:cubicBezTo>
                  <a:cubicBezTo>
                    <a:pt x="2065020" y="2180590"/>
                    <a:pt x="2072640" y="2175510"/>
                    <a:pt x="2072640" y="2169160"/>
                  </a:cubicBezTo>
                  <a:lnTo>
                    <a:pt x="2072640" y="2157730"/>
                  </a:lnTo>
                  <a:cubicBezTo>
                    <a:pt x="2072640" y="2124710"/>
                    <a:pt x="2072640" y="2092960"/>
                    <a:pt x="2073910" y="2059940"/>
                  </a:cubicBezTo>
                  <a:cubicBezTo>
                    <a:pt x="2073910" y="2037080"/>
                    <a:pt x="2075180" y="2014220"/>
                    <a:pt x="2075180" y="1990090"/>
                  </a:cubicBezTo>
                  <a:cubicBezTo>
                    <a:pt x="2075180" y="1964690"/>
                    <a:pt x="2073910" y="447040"/>
                    <a:pt x="2073910" y="421640"/>
                  </a:cubicBezTo>
                  <a:cubicBezTo>
                    <a:pt x="2081530" y="410210"/>
                    <a:pt x="2078990" y="401320"/>
                    <a:pt x="2085340" y="394970"/>
                  </a:cubicBezTo>
                  <a:close/>
                  <a:moveTo>
                    <a:pt x="1263650" y="2052320"/>
                  </a:moveTo>
                  <a:cubicBezTo>
                    <a:pt x="1266190" y="2045970"/>
                    <a:pt x="1271270" y="2047240"/>
                    <a:pt x="1275080" y="2048510"/>
                  </a:cubicBezTo>
                  <a:cubicBezTo>
                    <a:pt x="1272540" y="2053590"/>
                    <a:pt x="1267460" y="2051050"/>
                    <a:pt x="1263650" y="2052320"/>
                  </a:cubicBezTo>
                  <a:close/>
                  <a:moveTo>
                    <a:pt x="1275080" y="2058670"/>
                  </a:moveTo>
                  <a:cubicBezTo>
                    <a:pt x="1276350" y="2056130"/>
                    <a:pt x="1276350" y="2052320"/>
                    <a:pt x="1280160" y="2052320"/>
                  </a:cubicBezTo>
                  <a:cubicBezTo>
                    <a:pt x="1281430" y="2052320"/>
                    <a:pt x="1283970" y="2053590"/>
                    <a:pt x="1285240" y="2053590"/>
                  </a:cubicBezTo>
                  <a:cubicBezTo>
                    <a:pt x="1283970" y="2056130"/>
                    <a:pt x="1282700" y="2057400"/>
                    <a:pt x="1281430" y="2059940"/>
                  </a:cubicBezTo>
                  <a:cubicBezTo>
                    <a:pt x="1280160" y="2059940"/>
                    <a:pt x="1277620" y="2059940"/>
                    <a:pt x="1275080" y="2058670"/>
                  </a:cubicBezTo>
                  <a:close/>
                  <a:moveTo>
                    <a:pt x="1280160" y="2071370"/>
                  </a:moveTo>
                  <a:cubicBezTo>
                    <a:pt x="1282700" y="2070100"/>
                    <a:pt x="1283970" y="2067560"/>
                    <a:pt x="1286510" y="2066290"/>
                  </a:cubicBezTo>
                  <a:cubicBezTo>
                    <a:pt x="1287780" y="2066290"/>
                    <a:pt x="1289050" y="2067560"/>
                    <a:pt x="1290320" y="2067560"/>
                  </a:cubicBezTo>
                  <a:cubicBezTo>
                    <a:pt x="1290320" y="2072640"/>
                    <a:pt x="1285240" y="2073910"/>
                    <a:pt x="1280160" y="2071370"/>
                  </a:cubicBezTo>
                  <a:close/>
                  <a:moveTo>
                    <a:pt x="1285240" y="2030730"/>
                  </a:moveTo>
                  <a:cubicBezTo>
                    <a:pt x="1286510" y="2032000"/>
                    <a:pt x="1286510" y="2033270"/>
                    <a:pt x="1289050" y="2034540"/>
                  </a:cubicBezTo>
                  <a:lnTo>
                    <a:pt x="1277620" y="2034540"/>
                  </a:lnTo>
                  <a:cubicBezTo>
                    <a:pt x="1277620" y="2033270"/>
                    <a:pt x="1277620" y="2032000"/>
                    <a:pt x="1278890" y="2030730"/>
                  </a:cubicBezTo>
                  <a:cubicBezTo>
                    <a:pt x="1283970" y="2030730"/>
                    <a:pt x="1285240" y="2030730"/>
                    <a:pt x="1285240" y="2025650"/>
                  </a:cubicBezTo>
                  <a:cubicBezTo>
                    <a:pt x="1289050" y="2026920"/>
                    <a:pt x="1294130" y="2023110"/>
                    <a:pt x="1295400" y="2029460"/>
                  </a:cubicBezTo>
                  <a:cubicBezTo>
                    <a:pt x="1291590" y="2030730"/>
                    <a:pt x="1289050" y="2030730"/>
                    <a:pt x="1285240" y="2030730"/>
                  </a:cubicBezTo>
                  <a:close/>
                </a:path>
              </a:pathLst>
            </a:custGeom>
            <a:blipFill>
              <a:blip r:embed="rId4"/>
              <a:stretch>
                <a:fillRect l="0" t="-21108" r="-5267" b="-28600"/>
              </a:stretch>
            </a:blipFill>
          </p:spPr>
        </p:sp>
      </p:grpSp>
      <p:sp>
        <p:nvSpPr>
          <p:cNvPr name="Freeform 8" id="8"/>
          <p:cNvSpPr/>
          <p:nvPr/>
        </p:nvSpPr>
        <p:spPr>
          <a:xfrm flipH="false" flipV="false" rot="0">
            <a:off x="6852662" y="801440"/>
            <a:ext cx="3837538" cy="1248944"/>
          </a:xfrm>
          <a:custGeom>
            <a:avLst/>
            <a:gdLst/>
            <a:ahLst/>
            <a:cxnLst/>
            <a:rect r="r" b="b" t="t" l="l"/>
            <a:pathLst>
              <a:path h="1248944" w="3837538">
                <a:moveTo>
                  <a:pt x="0" y="0"/>
                </a:moveTo>
                <a:lnTo>
                  <a:pt x="3837539" y="0"/>
                </a:lnTo>
                <a:lnTo>
                  <a:pt x="3837539" y="1248945"/>
                </a:lnTo>
                <a:lnTo>
                  <a:pt x="0" y="1248945"/>
                </a:lnTo>
                <a:lnTo>
                  <a:pt x="0" y="0"/>
                </a:lnTo>
                <a:close/>
              </a:path>
            </a:pathLst>
          </a:custGeom>
          <a:blipFill>
            <a:blip r:embed="rId5">
              <a:alphaModFix amt="55000"/>
              <a:extLst>
                <a:ext uri="{96DAC541-7B7A-43D3-8B79-37D633B846F1}">
                  <asvg:svgBlip xmlns:asvg="http://schemas.microsoft.com/office/drawing/2016/SVG/main" r:embed="rId6"/>
                </a:ext>
              </a:extLst>
            </a:blip>
            <a:stretch>
              <a:fillRect l="0" t="0" r="0" b="0"/>
            </a:stretch>
          </a:blipFill>
        </p:spPr>
      </p:sp>
      <p:sp>
        <p:nvSpPr>
          <p:cNvPr name="Freeform 9" id="9"/>
          <p:cNvSpPr/>
          <p:nvPr/>
        </p:nvSpPr>
        <p:spPr>
          <a:xfrm flipH="false" flipV="false" rot="0">
            <a:off x="16420928" y="-1427282"/>
            <a:ext cx="7315200" cy="4003409"/>
          </a:xfrm>
          <a:custGeom>
            <a:avLst/>
            <a:gdLst/>
            <a:ahLst/>
            <a:cxnLst/>
            <a:rect r="r" b="b" t="t" l="l"/>
            <a:pathLst>
              <a:path h="4003409" w="7315200">
                <a:moveTo>
                  <a:pt x="0" y="0"/>
                </a:moveTo>
                <a:lnTo>
                  <a:pt x="7315200" y="0"/>
                </a:lnTo>
                <a:lnTo>
                  <a:pt x="7315200" y="4003409"/>
                </a:lnTo>
                <a:lnTo>
                  <a:pt x="0" y="4003409"/>
                </a:lnTo>
                <a:lnTo>
                  <a:pt x="0" y="0"/>
                </a:lnTo>
                <a:close/>
              </a:path>
            </a:pathLst>
          </a:custGeom>
          <a:blipFill>
            <a:blip r:embed="rId7">
              <a:alphaModFix amt="30000"/>
              <a:extLst>
                <a:ext uri="{96DAC541-7B7A-43D3-8B79-37D633B846F1}">
                  <asvg:svgBlip xmlns:asvg="http://schemas.microsoft.com/office/drawing/2016/SVG/main" r:embed="rId8"/>
                </a:ext>
              </a:extLst>
            </a:blip>
            <a:stretch>
              <a:fillRect l="0" t="0" r="0" b="0"/>
            </a:stretch>
          </a:blipFill>
        </p:spPr>
      </p:sp>
      <p:sp>
        <p:nvSpPr>
          <p:cNvPr name="Freeform 10" id="10"/>
          <p:cNvSpPr/>
          <p:nvPr/>
        </p:nvSpPr>
        <p:spPr>
          <a:xfrm flipH="false" flipV="false" rot="0">
            <a:off x="16852793" y="8838430"/>
            <a:ext cx="3733757" cy="1215168"/>
          </a:xfrm>
          <a:custGeom>
            <a:avLst/>
            <a:gdLst/>
            <a:ahLst/>
            <a:cxnLst/>
            <a:rect r="r" b="b" t="t" l="l"/>
            <a:pathLst>
              <a:path h="1215168" w="3733757">
                <a:moveTo>
                  <a:pt x="0" y="0"/>
                </a:moveTo>
                <a:lnTo>
                  <a:pt x="3733757" y="0"/>
                </a:lnTo>
                <a:lnTo>
                  <a:pt x="3733757" y="1215168"/>
                </a:lnTo>
                <a:lnTo>
                  <a:pt x="0" y="1215168"/>
                </a:lnTo>
                <a:lnTo>
                  <a:pt x="0" y="0"/>
                </a:lnTo>
                <a:close/>
              </a:path>
            </a:pathLst>
          </a:custGeom>
          <a:blipFill>
            <a:blip r:embed="rId5">
              <a:alphaModFix amt="55000"/>
              <a:extLst>
                <a:ext uri="{96DAC541-7B7A-43D3-8B79-37D633B846F1}">
                  <asvg:svgBlip xmlns:asvg="http://schemas.microsoft.com/office/drawing/2016/SVG/main" r:embed="rId6"/>
                </a:ext>
              </a:extLst>
            </a:blip>
            <a:stretch>
              <a:fillRect l="0" t="0" r="0" b="0"/>
            </a:stretch>
          </a:blipFill>
        </p:spPr>
      </p:sp>
      <p:sp>
        <p:nvSpPr>
          <p:cNvPr name="TextBox 11" id="11"/>
          <p:cNvSpPr txBox="true"/>
          <p:nvPr/>
        </p:nvSpPr>
        <p:spPr>
          <a:xfrm rot="0">
            <a:off x="9742011" y="3327915"/>
            <a:ext cx="8236833" cy="3098784"/>
          </a:xfrm>
          <a:prstGeom prst="rect">
            <a:avLst/>
          </a:prstGeom>
        </p:spPr>
        <p:txBody>
          <a:bodyPr anchor="t" rtlCol="false" tIns="0" lIns="0" bIns="0" rIns="0">
            <a:spAutoFit/>
          </a:bodyPr>
          <a:lstStyle/>
          <a:p>
            <a:pPr algn="l">
              <a:lnSpc>
                <a:spcPts val="8000"/>
              </a:lnSpc>
            </a:pPr>
            <a:r>
              <a:rPr lang="en-US" sz="8000" b="true">
                <a:solidFill>
                  <a:srgbClr val="585047"/>
                </a:solidFill>
                <a:latin typeface="RoxboroughCF Heavy"/>
                <a:ea typeface="RoxboroughCF Heavy"/>
                <a:cs typeface="RoxboroughCF Heavy"/>
                <a:sym typeface="RoxboroughCF Heavy"/>
              </a:rPr>
              <a:t>MARKETING ESSENTIALS</a:t>
            </a:r>
          </a:p>
          <a:p>
            <a:pPr algn="l" marL="0" indent="0" lvl="0">
              <a:lnSpc>
                <a:spcPts val="8000"/>
              </a:lnSpc>
            </a:pPr>
            <a:r>
              <a:rPr lang="en-US" b="true" sz="8000">
                <a:solidFill>
                  <a:srgbClr val="585047"/>
                </a:solidFill>
                <a:latin typeface="RoxboroughCF Heavy"/>
                <a:ea typeface="RoxboroughCF Heavy"/>
                <a:cs typeface="RoxboroughCF Heavy"/>
                <a:sym typeface="RoxboroughCF Heavy"/>
              </a:rPr>
              <a:t>BMIH4009</a:t>
            </a:r>
          </a:p>
        </p:txBody>
      </p:sp>
      <p:sp>
        <p:nvSpPr>
          <p:cNvPr name="TextBox 12" id="12"/>
          <p:cNvSpPr txBox="true"/>
          <p:nvPr/>
        </p:nvSpPr>
        <p:spPr>
          <a:xfrm rot="0">
            <a:off x="9815799" y="6864849"/>
            <a:ext cx="4044629" cy="705507"/>
          </a:xfrm>
          <a:prstGeom prst="rect">
            <a:avLst/>
          </a:prstGeom>
        </p:spPr>
        <p:txBody>
          <a:bodyPr anchor="t" rtlCol="false" tIns="0" lIns="0" bIns="0" rIns="0">
            <a:spAutoFit/>
          </a:bodyPr>
          <a:lstStyle/>
          <a:p>
            <a:pPr algn="l">
              <a:lnSpc>
                <a:spcPts val="5740"/>
              </a:lnSpc>
            </a:pPr>
            <a:r>
              <a:rPr lang="en-US" sz="4100" spc="-41">
                <a:solidFill>
                  <a:srgbClr val="585047"/>
                </a:solidFill>
                <a:latin typeface="RoxboroughCF"/>
                <a:ea typeface="RoxboroughCF"/>
                <a:cs typeface="RoxboroughCF"/>
                <a:sym typeface="RoxboroughCF"/>
              </a:rPr>
              <a:t>Presesented By :</a:t>
            </a:r>
          </a:p>
        </p:txBody>
      </p:sp>
      <p:sp>
        <p:nvSpPr>
          <p:cNvPr name="TextBox 13" id="13"/>
          <p:cNvSpPr txBox="true"/>
          <p:nvPr/>
        </p:nvSpPr>
        <p:spPr>
          <a:xfrm rot="0">
            <a:off x="9815799" y="7359144"/>
            <a:ext cx="5429913" cy="705507"/>
          </a:xfrm>
          <a:prstGeom prst="rect">
            <a:avLst/>
          </a:prstGeom>
        </p:spPr>
        <p:txBody>
          <a:bodyPr anchor="t" rtlCol="false" tIns="0" lIns="0" bIns="0" rIns="0">
            <a:spAutoFit/>
          </a:bodyPr>
          <a:lstStyle/>
          <a:p>
            <a:pPr algn="l">
              <a:lnSpc>
                <a:spcPts val="5740"/>
              </a:lnSpc>
            </a:pPr>
            <a:r>
              <a:rPr lang="en-US" sz="4100" spc="-41" b="true">
                <a:solidFill>
                  <a:srgbClr val="585047"/>
                </a:solidFill>
                <a:latin typeface="RoxboroughCF Bold"/>
                <a:ea typeface="RoxboroughCF Bold"/>
                <a:cs typeface="RoxboroughCF Bold"/>
                <a:sym typeface="RoxboroughCF Bold"/>
              </a:rPr>
              <a:t>Salvador Puma</a:t>
            </a:r>
          </a:p>
        </p:txBody>
      </p:sp>
      <p:sp>
        <p:nvSpPr>
          <p:cNvPr name="TextBox 14" id="14"/>
          <p:cNvSpPr txBox="true"/>
          <p:nvPr/>
        </p:nvSpPr>
        <p:spPr>
          <a:xfrm rot="0">
            <a:off x="9742011" y="2652327"/>
            <a:ext cx="5439492" cy="542237"/>
          </a:xfrm>
          <a:prstGeom prst="rect">
            <a:avLst/>
          </a:prstGeom>
        </p:spPr>
        <p:txBody>
          <a:bodyPr anchor="t" rtlCol="false" tIns="0" lIns="0" bIns="0" rIns="0">
            <a:spAutoFit/>
          </a:bodyPr>
          <a:lstStyle/>
          <a:p>
            <a:pPr algn="l" marL="0" indent="0" lvl="0">
              <a:lnSpc>
                <a:spcPts val="4099"/>
              </a:lnSpc>
            </a:pPr>
            <a:r>
              <a:rPr lang="en-US" b="true" sz="4099" spc="204">
                <a:solidFill>
                  <a:srgbClr val="585047"/>
                </a:solidFill>
                <a:latin typeface="RoxboroughCF Semi-Bold"/>
                <a:ea typeface="RoxboroughCF Semi-Bold"/>
                <a:cs typeface="RoxboroughCF Semi-Bold"/>
                <a:sym typeface="RoxboroughCF Semi-Bold"/>
              </a:rPr>
              <a:t>WEDDING PLAN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2325983">
            <a:off x="15656977" y="6172200"/>
            <a:ext cx="3621024" cy="8229600"/>
          </a:xfrm>
          <a:custGeom>
            <a:avLst/>
            <a:gdLst/>
            <a:ahLst/>
            <a:cxnLst/>
            <a:rect r="r" b="b" t="t" l="l"/>
            <a:pathLst>
              <a:path h="8229600" w="3621024">
                <a:moveTo>
                  <a:pt x="0" y="0"/>
                </a:moveTo>
                <a:lnTo>
                  <a:pt x="3621024" y="0"/>
                </a:lnTo>
                <a:lnTo>
                  <a:pt x="3621024" y="8229600"/>
                </a:lnTo>
                <a:lnTo>
                  <a:pt x="0" y="8229600"/>
                </a:lnTo>
                <a:lnTo>
                  <a:pt x="0" y="0"/>
                </a:lnTo>
                <a:close/>
              </a:path>
            </a:pathLst>
          </a:custGeom>
          <a:blipFill>
            <a:blip r:embed="rId3"/>
            <a:stretch>
              <a:fillRect l="0" t="0" r="0" b="0"/>
            </a:stretch>
          </a:blipFill>
        </p:spPr>
      </p:sp>
      <p:grpSp>
        <p:nvGrpSpPr>
          <p:cNvPr name="Group 4" id="4"/>
          <p:cNvGrpSpPr/>
          <p:nvPr/>
        </p:nvGrpSpPr>
        <p:grpSpPr>
          <a:xfrm rot="-2617392">
            <a:off x="-3939025" y="-3119807"/>
            <a:ext cx="7366211" cy="6239614"/>
            <a:chOff x="0" y="0"/>
            <a:chExt cx="2374900" cy="2011680"/>
          </a:xfrm>
        </p:grpSpPr>
        <p:sp>
          <p:nvSpPr>
            <p:cNvPr name="Freeform 5" id="5"/>
            <p:cNvSpPr/>
            <p:nvPr/>
          </p:nvSpPr>
          <p:spPr>
            <a:xfrm flipH="false" flipV="false" rot="0">
              <a:off x="-2540" y="-2540"/>
              <a:ext cx="2377440" cy="2009140"/>
            </a:xfrm>
            <a:custGeom>
              <a:avLst/>
              <a:gdLst/>
              <a:ahLst/>
              <a:cxnLst/>
              <a:rect r="r" b="b" t="t" l="l"/>
              <a:pathLst>
                <a:path h="2009140" w="23774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10" y="132080"/>
                    <a:pt x="1635760" y="125730"/>
                  </a:cubicBezTo>
                  <a:cubicBezTo>
                    <a:pt x="1631950" y="121920"/>
                    <a:pt x="1629410" y="123190"/>
                    <a:pt x="1625600" y="125730"/>
                  </a:cubicBezTo>
                  <a:lnTo>
                    <a:pt x="1617980" y="133350"/>
                  </a:lnTo>
                  <a:cubicBezTo>
                    <a:pt x="1616710" y="134620"/>
                    <a:pt x="1614170" y="134620"/>
                    <a:pt x="1612900" y="134620"/>
                  </a:cubicBezTo>
                  <a:lnTo>
                    <a:pt x="1605280" y="134620"/>
                  </a:lnTo>
                  <a:cubicBezTo>
                    <a:pt x="1600200" y="134620"/>
                    <a:pt x="1595120" y="133350"/>
                    <a:pt x="1590040" y="132080"/>
                  </a:cubicBezTo>
                  <a:cubicBezTo>
                    <a:pt x="1583690" y="130810"/>
                    <a:pt x="1578610" y="127000"/>
                    <a:pt x="1572260" y="125730"/>
                  </a:cubicBezTo>
                  <a:cubicBezTo>
                    <a:pt x="1562100" y="124460"/>
                    <a:pt x="1559560" y="115570"/>
                    <a:pt x="1555750" y="109220"/>
                  </a:cubicBezTo>
                  <a:cubicBezTo>
                    <a:pt x="1553210" y="105410"/>
                    <a:pt x="1548130" y="100330"/>
                    <a:pt x="1543050" y="101600"/>
                  </a:cubicBezTo>
                  <a:cubicBezTo>
                    <a:pt x="1537970" y="104140"/>
                    <a:pt x="1532890" y="101600"/>
                    <a:pt x="1529080" y="100330"/>
                  </a:cubicBezTo>
                  <a:cubicBezTo>
                    <a:pt x="1527810" y="100330"/>
                    <a:pt x="1525270" y="99060"/>
                    <a:pt x="1524000" y="99060"/>
                  </a:cubicBezTo>
                  <a:cubicBezTo>
                    <a:pt x="1515110" y="96520"/>
                    <a:pt x="1508760" y="101600"/>
                    <a:pt x="1502410" y="107950"/>
                  </a:cubicBezTo>
                  <a:lnTo>
                    <a:pt x="1497330" y="113030"/>
                  </a:lnTo>
                  <a:cubicBezTo>
                    <a:pt x="1496060" y="114300"/>
                    <a:pt x="1496060" y="116840"/>
                    <a:pt x="1494790" y="118110"/>
                  </a:cubicBezTo>
                  <a:cubicBezTo>
                    <a:pt x="1487170" y="124460"/>
                    <a:pt x="1479550" y="121920"/>
                    <a:pt x="1470660" y="118110"/>
                  </a:cubicBezTo>
                  <a:cubicBezTo>
                    <a:pt x="1463040" y="114300"/>
                    <a:pt x="1454150" y="118110"/>
                    <a:pt x="1451610"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80"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60" y="116840"/>
                    <a:pt x="1202690" y="118110"/>
                  </a:cubicBezTo>
                  <a:cubicBezTo>
                    <a:pt x="1197610" y="119380"/>
                    <a:pt x="1197610"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10"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blipFill>
              <a:blip r:embed="rId4"/>
              <a:stretch>
                <a:fillRect l="-13459" t="0" r="-13459" b="0"/>
              </a:stretch>
            </a:blipFill>
          </p:spPr>
        </p:sp>
      </p:grpSp>
      <p:sp>
        <p:nvSpPr>
          <p:cNvPr name="Freeform 6" id="6"/>
          <p:cNvSpPr/>
          <p:nvPr/>
        </p:nvSpPr>
        <p:spPr>
          <a:xfrm flipH="false" flipV="false" rot="0">
            <a:off x="1741315" y="202430"/>
            <a:ext cx="14805369" cy="10256083"/>
          </a:xfrm>
          <a:custGeom>
            <a:avLst/>
            <a:gdLst/>
            <a:ahLst/>
            <a:cxnLst/>
            <a:rect r="r" b="b" t="t" l="l"/>
            <a:pathLst>
              <a:path h="10256083" w="14805369">
                <a:moveTo>
                  <a:pt x="0" y="0"/>
                </a:moveTo>
                <a:lnTo>
                  <a:pt x="14805370" y="0"/>
                </a:lnTo>
                <a:lnTo>
                  <a:pt x="14805370" y="10256083"/>
                </a:lnTo>
                <a:lnTo>
                  <a:pt x="0" y="10256083"/>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false" rot="0">
            <a:off x="-1836158" y="3699751"/>
            <a:ext cx="5365699" cy="8229600"/>
          </a:xfrm>
          <a:custGeom>
            <a:avLst/>
            <a:gdLst/>
            <a:ahLst/>
            <a:cxnLst/>
            <a:rect r="r" b="b" t="t" l="l"/>
            <a:pathLst>
              <a:path h="8229600" w="5365699">
                <a:moveTo>
                  <a:pt x="0" y="0"/>
                </a:moveTo>
                <a:lnTo>
                  <a:pt x="5365699" y="0"/>
                </a:lnTo>
                <a:lnTo>
                  <a:pt x="5365699" y="8229600"/>
                </a:lnTo>
                <a:lnTo>
                  <a:pt x="0" y="8229600"/>
                </a:lnTo>
                <a:lnTo>
                  <a:pt x="0" y="0"/>
                </a:lnTo>
                <a:close/>
              </a:path>
            </a:pathLst>
          </a:custGeom>
          <a:blipFill>
            <a:blip r:embed="rId7"/>
            <a:stretch>
              <a:fillRect l="0" t="0" r="0" b="0"/>
            </a:stretch>
          </a:blipFill>
        </p:spPr>
      </p:sp>
      <p:sp>
        <p:nvSpPr>
          <p:cNvPr name="Freeform 8" id="8"/>
          <p:cNvSpPr/>
          <p:nvPr/>
        </p:nvSpPr>
        <p:spPr>
          <a:xfrm flipH="false" flipV="false" rot="-1269992">
            <a:off x="2358622" y="2520996"/>
            <a:ext cx="1296614" cy="878179"/>
          </a:xfrm>
          <a:custGeom>
            <a:avLst/>
            <a:gdLst/>
            <a:ahLst/>
            <a:cxnLst/>
            <a:rect r="r" b="b" t="t" l="l"/>
            <a:pathLst>
              <a:path h="878179" w="1296614">
                <a:moveTo>
                  <a:pt x="0" y="0"/>
                </a:moveTo>
                <a:lnTo>
                  <a:pt x="1296614" y="0"/>
                </a:lnTo>
                <a:lnTo>
                  <a:pt x="1296614" y="878179"/>
                </a:lnTo>
                <a:lnTo>
                  <a:pt x="0" y="87817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1052233">
            <a:off x="16359509" y="1028700"/>
            <a:ext cx="1296614" cy="878179"/>
          </a:xfrm>
          <a:custGeom>
            <a:avLst/>
            <a:gdLst/>
            <a:ahLst/>
            <a:cxnLst/>
            <a:rect r="r" b="b" t="t" l="l"/>
            <a:pathLst>
              <a:path h="878179" w="1296614">
                <a:moveTo>
                  <a:pt x="0" y="0"/>
                </a:moveTo>
                <a:lnTo>
                  <a:pt x="1296614" y="0"/>
                </a:lnTo>
                <a:lnTo>
                  <a:pt x="1296614" y="878179"/>
                </a:lnTo>
                <a:lnTo>
                  <a:pt x="0" y="87817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0" id="10"/>
          <p:cNvSpPr txBox="true"/>
          <p:nvPr/>
        </p:nvSpPr>
        <p:spPr>
          <a:xfrm rot="0">
            <a:off x="7431507" y="2354628"/>
            <a:ext cx="3424986" cy="614233"/>
          </a:xfrm>
          <a:prstGeom prst="rect">
            <a:avLst/>
          </a:prstGeom>
        </p:spPr>
        <p:txBody>
          <a:bodyPr anchor="t" rtlCol="false" tIns="0" lIns="0" bIns="0" rIns="0">
            <a:spAutoFit/>
          </a:bodyPr>
          <a:lstStyle/>
          <a:p>
            <a:pPr algn="ctr">
              <a:lnSpc>
                <a:spcPts val="2338"/>
              </a:lnSpc>
            </a:pPr>
            <a:r>
              <a:rPr lang="en-US" b="true" sz="2338">
                <a:solidFill>
                  <a:srgbClr val="000000"/>
                </a:solidFill>
                <a:latin typeface="RoxboroughCF Bold"/>
                <a:ea typeface="RoxboroughCF Bold"/>
                <a:cs typeface="RoxboroughCF Bold"/>
                <a:sym typeface="RoxboroughCF Bold"/>
              </a:rPr>
              <a:t>INTRODUCTION</a:t>
            </a:r>
          </a:p>
          <a:p>
            <a:pPr algn="ctr">
              <a:lnSpc>
                <a:spcPts val="2338"/>
              </a:lnSpc>
              <a:spcBef>
                <a:spcPct val="0"/>
              </a:spcBef>
            </a:pPr>
          </a:p>
        </p:txBody>
      </p:sp>
      <p:sp>
        <p:nvSpPr>
          <p:cNvPr name="TextBox 11" id="11"/>
          <p:cNvSpPr txBox="true"/>
          <p:nvPr/>
        </p:nvSpPr>
        <p:spPr>
          <a:xfrm rot="0">
            <a:off x="4386728" y="2902936"/>
            <a:ext cx="9514543" cy="5690258"/>
          </a:xfrm>
          <a:prstGeom prst="rect">
            <a:avLst/>
          </a:prstGeom>
        </p:spPr>
        <p:txBody>
          <a:bodyPr anchor="t" rtlCol="false" tIns="0" lIns="0" bIns="0" rIns="0">
            <a:spAutoFit/>
          </a:bodyPr>
          <a:lstStyle/>
          <a:p>
            <a:pPr algn="ctr">
              <a:lnSpc>
                <a:spcPts val="3499"/>
              </a:lnSpc>
              <a:spcBef>
                <a:spcPct val="0"/>
              </a:spcBef>
            </a:pPr>
            <a:r>
              <a:rPr lang="en-US" sz="2499">
                <a:solidFill>
                  <a:srgbClr val="000000"/>
                </a:solidFill>
                <a:latin typeface="RoxboroughCF"/>
                <a:ea typeface="RoxboroughCF"/>
                <a:cs typeface="RoxboroughCF"/>
                <a:sym typeface="RoxboroughCF"/>
              </a:rPr>
              <a:t>The proposal of this marketing plan is to advertise our new facility, the Thomas Dylan building. Inside is the Vivian Hall, a glamorous function room enough to fit up to 200 guests, it has its own kitchen, bar, handicap access, and plenty of parking.</a:t>
            </a:r>
          </a:p>
          <a:p>
            <a:pPr algn="ctr">
              <a:lnSpc>
                <a:spcPts val="3499"/>
              </a:lnSpc>
              <a:spcBef>
                <a:spcPct val="0"/>
              </a:spcBef>
            </a:pPr>
            <a:r>
              <a:rPr lang="en-US" sz="2499">
                <a:solidFill>
                  <a:srgbClr val="000000"/>
                </a:solidFill>
                <a:latin typeface="RoxboroughCF"/>
                <a:ea typeface="RoxboroughCF"/>
                <a:cs typeface="RoxboroughCF"/>
                <a:sym typeface="RoxboroughCF"/>
              </a:rPr>
              <a:t>This marketing plan includes our wedding packages, the objective is to have the Vivian Hall hire primarily for such event, not discarding any other type of events such as companies meeting, retirement parties, office parties, and the list goes on.</a:t>
            </a:r>
          </a:p>
          <a:p>
            <a:pPr algn="ctr">
              <a:lnSpc>
                <a:spcPts val="3499"/>
              </a:lnSpc>
              <a:spcBef>
                <a:spcPct val="0"/>
              </a:spcBef>
            </a:pPr>
            <a:r>
              <a:rPr lang="en-US" sz="2499">
                <a:solidFill>
                  <a:srgbClr val="000000"/>
                </a:solidFill>
                <a:latin typeface="RoxboroughCF"/>
                <a:ea typeface="RoxboroughCF"/>
                <a:cs typeface="RoxboroughCF"/>
                <a:sym typeface="RoxboroughCF"/>
              </a:rPr>
              <a:t>Like I mention, our focus is on weddings, and to do that we need to have on overview of what are plan is,</a:t>
            </a:r>
          </a:p>
          <a:p>
            <a:pPr algn="ctr">
              <a:lnSpc>
                <a:spcPts val="3499"/>
              </a:lnSpc>
              <a:spcBef>
                <a:spcPct val="0"/>
              </a:spcBef>
            </a:pPr>
            <a:r>
              <a:rPr lang="en-US" sz="2499">
                <a:solidFill>
                  <a:srgbClr val="000000"/>
                </a:solidFill>
                <a:latin typeface="RoxboroughCF"/>
                <a:ea typeface="RoxboroughCF"/>
                <a:cs typeface="RoxboroughCF"/>
                <a:sym typeface="RoxboroughCF"/>
              </a:rPr>
              <a:t>Briefly, this marketing plan well have step-by-step guides and how to reach our goal, it will take a lot of research, time, dedication and investment to do so.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2325983">
            <a:off x="15656977" y="6172200"/>
            <a:ext cx="3621024" cy="8229600"/>
          </a:xfrm>
          <a:custGeom>
            <a:avLst/>
            <a:gdLst/>
            <a:ahLst/>
            <a:cxnLst/>
            <a:rect r="r" b="b" t="t" l="l"/>
            <a:pathLst>
              <a:path h="8229600" w="3621024">
                <a:moveTo>
                  <a:pt x="0" y="0"/>
                </a:moveTo>
                <a:lnTo>
                  <a:pt x="3621024" y="0"/>
                </a:lnTo>
                <a:lnTo>
                  <a:pt x="3621024" y="8229600"/>
                </a:lnTo>
                <a:lnTo>
                  <a:pt x="0" y="8229600"/>
                </a:lnTo>
                <a:lnTo>
                  <a:pt x="0" y="0"/>
                </a:lnTo>
                <a:close/>
              </a:path>
            </a:pathLst>
          </a:custGeom>
          <a:blipFill>
            <a:blip r:embed="rId3"/>
            <a:stretch>
              <a:fillRect l="0" t="0" r="0" b="0"/>
            </a:stretch>
          </a:blipFill>
        </p:spPr>
      </p:sp>
      <p:sp>
        <p:nvSpPr>
          <p:cNvPr name="Freeform 4" id="4"/>
          <p:cNvSpPr/>
          <p:nvPr/>
        </p:nvSpPr>
        <p:spPr>
          <a:xfrm flipH="false" flipV="false" rot="0">
            <a:off x="14763079" y="5251384"/>
            <a:ext cx="3681747" cy="5938302"/>
          </a:xfrm>
          <a:custGeom>
            <a:avLst/>
            <a:gdLst/>
            <a:ahLst/>
            <a:cxnLst/>
            <a:rect r="r" b="b" t="t" l="l"/>
            <a:pathLst>
              <a:path h="5938302" w="3681747">
                <a:moveTo>
                  <a:pt x="0" y="0"/>
                </a:moveTo>
                <a:lnTo>
                  <a:pt x="3681748" y="0"/>
                </a:lnTo>
                <a:lnTo>
                  <a:pt x="3681748" y="5938302"/>
                </a:lnTo>
                <a:lnTo>
                  <a:pt x="0" y="5938302"/>
                </a:lnTo>
                <a:lnTo>
                  <a:pt x="0" y="0"/>
                </a:lnTo>
                <a:close/>
              </a:path>
            </a:pathLst>
          </a:custGeom>
          <a:blipFill>
            <a:blip r:embed="rId4"/>
            <a:stretch>
              <a:fillRect l="0" t="0" r="0" b="0"/>
            </a:stretch>
          </a:blipFill>
        </p:spPr>
      </p:sp>
      <p:sp>
        <p:nvSpPr>
          <p:cNvPr name="Freeform 5" id="5"/>
          <p:cNvSpPr/>
          <p:nvPr/>
        </p:nvSpPr>
        <p:spPr>
          <a:xfrm flipH="false" flipV="false" rot="0">
            <a:off x="-1836158" y="3699751"/>
            <a:ext cx="5365699" cy="8229600"/>
          </a:xfrm>
          <a:custGeom>
            <a:avLst/>
            <a:gdLst/>
            <a:ahLst/>
            <a:cxnLst/>
            <a:rect r="r" b="b" t="t" l="l"/>
            <a:pathLst>
              <a:path h="8229600" w="5365699">
                <a:moveTo>
                  <a:pt x="0" y="0"/>
                </a:moveTo>
                <a:lnTo>
                  <a:pt x="5365699" y="0"/>
                </a:lnTo>
                <a:lnTo>
                  <a:pt x="5365699" y="8229600"/>
                </a:lnTo>
                <a:lnTo>
                  <a:pt x="0" y="8229600"/>
                </a:lnTo>
                <a:lnTo>
                  <a:pt x="0" y="0"/>
                </a:lnTo>
                <a:close/>
              </a:path>
            </a:pathLst>
          </a:custGeom>
          <a:blipFill>
            <a:blip r:embed="rId5"/>
            <a:stretch>
              <a:fillRect l="0" t="0" r="0" b="0"/>
            </a:stretch>
          </a:blipFill>
        </p:spPr>
      </p:sp>
      <p:grpSp>
        <p:nvGrpSpPr>
          <p:cNvPr name="Group 6" id="6"/>
          <p:cNvGrpSpPr/>
          <p:nvPr/>
        </p:nvGrpSpPr>
        <p:grpSpPr>
          <a:xfrm rot="0">
            <a:off x="1205153" y="1136584"/>
            <a:ext cx="16147805" cy="8229600"/>
            <a:chOff x="0" y="0"/>
            <a:chExt cx="4252920" cy="2167467"/>
          </a:xfrm>
        </p:grpSpPr>
        <p:sp>
          <p:nvSpPr>
            <p:cNvPr name="Freeform 7" id="7"/>
            <p:cNvSpPr/>
            <p:nvPr/>
          </p:nvSpPr>
          <p:spPr>
            <a:xfrm flipH="false" flipV="false" rot="0">
              <a:off x="0" y="0"/>
              <a:ext cx="4252920" cy="2167467"/>
            </a:xfrm>
            <a:custGeom>
              <a:avLst/>
              <a:gdLst/>
              <a:ahLst/>
              <a:cxnLst/>
              <a:rect r="r" b="b" t="t" l="l"/>
              <a:pathLst>
                <a:path h="2167467" w="4252920">
                  <a:moveTo>
                    <a:pt x="24451" y="0"/>
                  </a:moveTo>
                  <a:lnTo>
                    <a:pt x="4228468" y="0"/>
                  </a:lnTo>
                  <a:cubicBezTo>
                    <a:pt x="4241972" y="0"/>
                    <a:pt x="4252920" y="10947"/>
                    <a:pt x="4252920" y="24451"/>
                  </a:cubicBezTo>
                  <a:lnTo>
                    <a:pt x="4252920" y="2143015"/>
                  </a:lnTo>
                  <a:cubicBezTo>
                    <a:pt x="4252920" y="2149500"/>
                    <a:pt x="4250344" y="2155720"/>
                    <a:pt x="4245758" y="2160305"/>
                  </a:cubicBezTo>
                  <a:cubicBezTo>
                    <a:pt x="4241173" y="2164891"/>
                    <a:pt x="4234953" y="2167467"/>
                    <a:pt x="4228468" y="2167467"/>
                  </a:cubicBezTo>
                  <a:lnTo>
                    <a:pt x="24451" y="2167467"/>
                  </a:lnTo>
                  <a:cubicBezTo>
                    <a:pt x="17967" y="2167467"/>
                    <a:pt x="11747" y="2164891"/>
                    <a:pt x="7162" y="2160305"/>
                  </a:cubicBezTo>
                  <a:cubicBezTo>
                    <a:pt x="2576" y="2155720"/>
                    <a:pt x="0" y="2149500"/>
                    <a:pt x="0" y="2143015"/>
                  </a:cubicBezTo>
                  <a:lnTo>
                    <a:pt x="0" y="24451"/>
                  </a:lnTo>
                  <a:cubicBezTo>
                    <a:pt x="0" y="17967"/>
                    <a:pt x="2576" y="11747"/>
                    <a:pt x="7162" y="7162"/>
                  </a:cubicBezTo>
                  <a:cubicBezTo>
                    <a:pt x="11747" y="2576"/>
                    <a:pt x="17967" y="0"/>
                    <a:pt x="24451" y="0"/>
                  </a:cubicBezTo>
                  <a:close/>
                </a:path>
              </a:pathLst>
            </a:custGeom>
            <a:solidFill>
              <a:srgbClr val="181717"/>
            </a:solidFill>
            <a:ln cap="rnd">
              <a:noFill/>
              <a:prstDash val="solid"/>
              <a:round/>
            </a:ln>
          </p:spPr>
        </p:sp>
        <p:sp>
          <p:nvSpPr>
            <p:cNvPr name="TextBox 8" id="8"/>
            <p:cNvSpPr txBox="true"/>
            <p:nvPr/>
          </p:nvSpPr>
          <p:spPr>
            <a:xfrm>
              <a:off x="0" y="-85725"/>
              <a:ext cx="4252920" cy="2253192"/>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28700" y="1028700"/>
            <a:ext cx="16230600" cy="8229600"/>
            <a:chOff x="0" y="0"/>
            <a:chExt cx="4274726" cy="2167467"/>
          </a:xfrm>
        </p:grpSpPr>
        <p:sp>
          <p:nvSpPr>
            <p:cNvPr name="Freeform 10" id="10"/>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EAEAEA"/>
            </a:solidFill>
            <a:ln w="47625" cap="rnd">
              <a:solidFill>
                <a:srgbClr val="535353"/>
              </a:solidFill>
              <a:prstDash val="solid"/>
              <a:round/>
            </a:ln>
          </p:spPr>
        </p:sp>
        <p:sp>
          <p:nvSpPr>
            <p:cNvPr name="TextBox 11" id="11"/>
            <p:cNvSpPr txBox="true"/>
            <p:nvPr/>
          </p:nvSpPr>
          <p:spPr>
            <a:xfrm>
              <a:off x="0" y="-85725"/>
              <a:ext cx="4274726" cy="225319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205153" y="1174684"/>
            <a:ext cx="15877694" cy="7937632"/>
            <a:chOff x="0" y="0"/>
            <a:chExt cx="4181779" cy="2090570"/>
          </a:xfrm>
        </p:grpSpPr>
        <p:sp>
          <p:nvSpPr>
            <p:cNvPr name="Freeform 13" id="13"/>
            <p:cNvSpPr/>
            <p:nvPr/>
          </p:nvSpPr>
          <p:spPr>
            <a:xfrm flipH="false" flipV="false" rot="0">
              <a:off x="0" y="0"/>
              <a:ext cx="4181780" cy="2090570"/>
            </a:xfrm>
            <a:custGeom>
              <a:avLst/>
              <a:gdLst/>
              <a:ahLst/>
              <a:cxnLst/>
              <a:rect r="r" b="b" t="t" l="l"/>
              <a:pathLst>
                <a:path h="2090570" w="4181780">
                  <a:moveTo>
                    <a:pt x="16578" y="0"/>
                  </a:moveTo>
                  <a:lnTo>
                    <a:pt x="4165201" y="0"/>
                  </a:lnTo>
                  <a:cubicBezTo>
                    <a:pt x="4169598" y="0"/>
                    <a:pt x="4173815" y="1747"/>
                    <a:pt x="4176924" y="4856"/>
                  </a:cubicBezTo>
                  <a:cubicBezTo>
                    <a:pt x="4180033" y="7965"/>
                    <a:pt x="4181780" y="12181"/>
                    <a:pt x="4181780" y="16578"/>
                  </a:cubicBezTo>
                  <a:lnTo>
                    <a:pt x="4181780" y="2073992"/>
                  </a:lnTo>
                  <a:cubicBezTo>
                    <a:pt x="4181780" y="2083147"/>
                    <a:pt x="4174357" y="2090570"/>
                    <a:pt x="4165201" y="2090570"/>
                  </a:cubicBezTo>
                  <a:lnTo>
                    <a:pt x="16578" y="2090570"/>
                  </a:lnTo>
                  <a:cubicBezTo>
                    <a:pt x="7422" y="2090570"/>
                    <a:pt x="0" y="2083147"/>
                    <a:pt x="0" y="2073992"/>
                  </a:cubicBezTo>
                  <a:lnTo>
                    <a:pt x="0" y="16578"/>
                  </a:lnTo>
                  <a:cubicBezTo>
                    <a:pt x="0" y="7422"/>
                    <a:pt x="7422" y="0"/>
                    <a:pt x="16578" y="0"/>
                  </a:cubicBezTo>
                  <a:close/>
                </a:path>
              </a:pathLst>
            </a:custGeom>
            <a:solidFill>
              <a:srgbClr val="EAEAEA"/>
            </a:solidFill>
            <a:ln w="85725" cap="rnd">
              <a:solidFill>
                <a:srgbClr val="535353"/>
              </a:solidFill>
              <a:prstDash val="solid"/>
              <a:round/>
            </a:ln>
          </p:spPr>
        </p:sp>
        <p:sp>
          <p:nvSpPr>
            <p:cNvPr name="TextBox 14" id="14"/>
            <p:cNvSpPr txBox="true"/>
            <p:nvPr/>
          </p:nvSpPr>
          <p:spPr>
            <a:xfrm>
              <a:off x="0" y="-85725"/>
              <a:ext cx="4181779" cy="217629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395871" y="1362073"/>
            <a:ext cx="15496258" cy="7562854"/>
            <a:chOff x="0" y="0"/>
            <a:chExt cx="4081319" cy="1991863"/>
          </a:xfrm>
        </p:grpSpPr>
        <p:sp>
          <p:nvSpPr>
            <p:cNvPr name="Freeform 16" id="16"/>
            <p:cNvSpPr/>
            <p:nvPr/>
          </p:nvSpPr>
          <p:spPr>
            <a:xfrm flipH="false" flipV="false" rot="0">
              <a:off x="0" y="0"/>
              <a:ext cx="4081319" cy="1991863"/>
            </a:xfrm>
            <a:custGeom>
              <a:avLst/>
              <a:gdLst/>
              <a:ahLst/>
              <a:cxnLst/>
              <a:rect r="r" b="b" t="t" l="l"/>
              <a:pathLst>
                <a:path h="1991863" w="4081319">
                  <a:moveTo>
                    <a:pt x="10991" y="0"/>
                  </a:moveTo>
                  <a:lnTo>
                    <a:pt x="4070328" y="0"/>
                  </a:lnTo>
                  <a:cubicBezTo>
                    <a:pt x="4073242" y="0"/>
                    <a:pt x="4076038" y="1158"/>
                    <a:pt x="4078100" y="3219"/>
                  </a:cubicBezTo>
                  <a:cubicBezTo>
                    <a:pt x="4080161" y="5280"/>
                    <a:pt x="4081319" y="8076"/>
                    <a:pt x="4081319" y="10991"/>
                  </a:cubicBezTo>
                  <a:lnTo>
                    <a:pt x="4081319" y="1980872"/>
                  </a:lnTo>
                  <a:cubicBezTo>
                    <a:pt x="4081319" y="1986942"/>
                    <a:pt x="4076398" y="1991863"/>
                    <a:pt x="4070328" y="1991863"/>
                  </a:cubicBezTo>
                  <a:lnTo>
                    <a:pt x="10991" y="1991863"/>
                  </a:lnTo>
                  <a:cubicBezTo>
                    <a:pt x="4921" y="1991863"/>
                    <a:pt x="0" y="1986942"/>
                    <a:pt x="0" y="1980872"/>
                  </a:cubicBezTo>
                  <a:lnTo>
                    <a:pt x="0" y="10991"/>
                  </a:lnTo>
                  <a:cubicBezTo>
                    <a:pt x="0" y="8076"/>
                    <a:pt x="1158" y="5280"/>
                    <a:pt x="3219" y="3219"/>
                  </a:cubicBezTo>
                  <a:cubicBezTo>
                    <a:pt x="5280" y="1158"/>
                    <a:pt x="8076" y="0"/>
                    <a:pt x="10991" y="0"/>
                  </a:cubicBezTo>
                  <a:close/>
                </a:path>
              </a:pathLst>
            </a:custGeom>
            <a:solidFill>
              <a:srgbClr val="E6D5CB"/>
            </a:solidFill>
            <a:ln w="28575" cap="rnd">
              <a:solidFill>
                <a:srgbClr val="535353"/>
              </a:solidFill>
              <a:prstDash val="solid"/>
              <a:round/>
            </a:ln>
          </p:spPr>
        </p:sp>
        <p:sp>
          <p:nvSpPr>
            <p:cNvPr name="TextBox 17" id="17"/>
            <p:cNvSpPr txBox="true"/>
            <p:nvPr/>
          </p:nvSpPr>
          <p:spPr>
            <a:xfrm>
              <a:off x="0" y="-85725"/>
              <a:ext cx="4081319" cy="2077588"/>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2617392">
            <a:off x="-3939025" y="-3119807"/>
            <a:ext cx="7366211" cy="6239614"/>
            <a:chOff x="0" y="0"/>
            <a:chExt cx="2374900" cy="2011680"/>
          </a:xfrm>
        </p:grpSpPr>
        <p:sp>
          <p:nvSpPr>
            <p:cNvPr name="Freeform 19" id="19"/>
            <p:cNvSpPr/>
            <p:nvPr/>
          </p:nvSpPr>
          <p:spPr>
            <a:xfrm flipH="false" flipV="false" rot="0">
              <a:off x="-2540" y="-2540"/>
              <a:ext cx="2377440" cy="2009140"/>
            </a:xfrm>
            <a:custGeom>
              <a:avLst/>
              <a:gdLst/>
              <a:ahLst/>
              <a:cxnLst/>
              <a:rect r="r" b="b" t="t" l="l"/>
              <a:pathLst>
                <a:path h="2009140" w="23774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10" y="132080"/>
                    <a:pt x="1635760" y="125730"/>
                  </a:cubicBezTo>
                  <a:cubicBezTo>
                    <a:pt x="1631950" y="121920"/>
                    <a:pt x="1629410" y="123190"/>
                    <a:pt x="1625600" y="125730"/>
                  </a:cubicBezTo>
                  <a:lnTo>
                    <a:pt x="1617980" y="133350"/>
                  </a:lnTo>
                  <a:cubicBezTo>
                    <a:pt x="1616710" y="134620"/>
                    <a:pt x="1614170" y="134620"/>
                    <a:pt x="1612900" y="134620"/>
                  </a:cubicBezTo>
                  <a:lnTo>
                    <a:pt x="1605280" y="134620"/>
                  </a:lnTo>
                  <a:cubicBezTo>
                    <a:pt x="1600200" y="134620"/>
                    <a:pt x="1595120" y="133350"/>
                    <a:pt x="1590040" y="132080"/>
                  </a:cubicBezTo>
                  <a:cubicBezTo>
                    <a:pt x="1583690" y="130810"/>
                    <a:pt x="1578610" y="127000"/>
                    <a:pt x="1572260" y="125730"/>
                  </a:cubicBezTo>
                  <a:cubicBezTo>
                    <a:pt x="1562100" y="124460"/>
                    <a:pt x="1559560" y="115570"/>
                    <a:pt x="1555750" y="109220"/>
                  </a:cubicBezTo>
                  <a:cubicBezTo>
                    <a:pt x="1553210" y="105410"/>
                    <a:pt x="1548130" y="100330"/>
                    <a:pt x="1543050" y="101600"/>
                  </a:cubicBezTo>
                  <a:cubicBezTo>
                    <a:pt x="1537970" y="104140"/>
                    <a:pt x="1532890" y="101600"/>
                    <a:pt x="1529080" y="100330"/>
                  </a:cubicBezTo>
                  <a:cubicBezTo>
                    <a:pt x="1527810" y="100330"/>
                    <a:pt x="1525270" y="99060"/>
                    <a:pt x="1524000" y="99060"/>
                  </a:cubicBezTo>
                  <a:cubicBezTo>
                    <a:pt x="1515110" y="96520"/>
                    <a:pt x="1508760" y="101600"/>
                    <a:pt x="1502410" y="107950"/>
                  </a:cubicBezTo>
                  <a:lnTo>
                    <a:pt x="1497330" y="113030"/>
                  </a:lnTo>
                  <a:cubicBezTo>
                    <a:pt x="1496060" y="114300"/>
                    <a:pt x="1496060" y="116840"/>
                    <a:pt x="1494790" y="118110"/>
                  </a:cubicBezTo>
                  <a:cubicBezTo>
                    <a:pt x="1487170" y="124460"/>
                    <a:pt x="1479550" y="121920"/>
                    <a:pt x="1470660" y="118110"/>
                  </a:cubicBezTo>
                  <a:cubicBezTo>
                    <a:pt x="1463040" y="114300"/>
                    <a:pt x="1454150" y="118110"/>
                    <a:pt x="1451610"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80"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60" y="116840"/>
                    <a:pt x="1202690" y="118110"/>
                  </a:cubicBezTo>
                  <a:cubicBezTo>
                    <a:pt x="1197610" y="119380"/>
                    <a:pt x="1197610"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10"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blipFill>
              <a:blip r:embed="rId6"/>
              <a:stretch>
                <a:fillRect l="-13459" t="0" r="-13459" b="0"/>
              </a:stretch>
            </a:blipFill>
          </p:spPr>
        </p:sp>
      </p:grpSp>
      <p:sp>
        <p:nvSpPr>
          <p:cNvPr name="Freeform 20" id="20"/>
          <p:cNvSpPr/>
          <p:nvPr/>
        </p:nvSpPr>
        <p:spPr>
          <a:xfrm flipH="false" flipV="false" rot="-1269992">
            <a:off x="1726477" y="7981279"/>
            <a:ext cx="1057287" cy="716086"/>
          </a:xfrm>
          <a:custGeom>
            <a:avLst/>
            <a:gdLst/>
            <a:ahLst/>
            <a:cxnLst/>
            <a:rect r="r" b="b" t="t" l="l"/>
            <a:pathLst>
              <a:path h="716086" w="1057287">
                <a:moveTo>
                  <a:pt x="0" y="0"/>
                </a:moveTo>
                <a:lnTo>
                  <a:pt x="1057287" y="0"/>
                </a:lnTo>
                <a:lnTo>
                  <a:pt x="1057287" y="716086"/>
                </a:lnTo>
                <a:lnTo>
                  <a:pt x="0" y="71608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1" id="21"/>
          <p:cNvSpPr/>
          <p:nvPr/>
        </p:nvSpPr>
        <p:spPr>
          <a:xfrm flipH="false" flipV="false" rot="1052233">
            <a:off x="15241182" y="1857010"/>
            <a:ext cx="1118064" cy="757250"/>
          </a:xfrm>
          <a:custGeom>
            <a:avLst/>
            <a:gdLst/>
            <a:ahLst/>
            <a:cxnLst/>
            <a:rect r="r" b="b" t="t" l="l"/>
            <a:pathLst>
              <a:path h="757250" w="1118064">
                <a:moveTo>
                  <a:pt x="0" y="0"/>
                </a:moveTo>
                <a:lnTo>
                  <a:pt x="1118064" y="0"/>
                </a:lnTo>
                <a:lnTo>
                  <a:pt x="1118064" y="757250"/>
                </a:lnTo>
                <a:lnTo>
                  <a:pt x="0" y="75725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TextBox 22" id="22"/>
          <p:cNvSpPr txBox="true"/>
          <p:nvPr/>
        </p:nvSpPr>
        <p:spPr>
          <a:xfrm rot="0">
            <a:off x="5001296" y="2010329"/>
            <a:ext cx="8285409" cy="1167136"/>
          </a:xfrm>
          <a:prstGeom prst="rect">
            <a:avLst/>
          </a:prstGeom>
        </p:spPr>
        <p:txBody>
          <a:bodyPr anchor="t" rtlCol="false" tIns="0" lIns="0" bIns="0" rIns="0">
            <a:spAutoFit/>
          </a:bodyPr>
          <a:lstStyle/>
          <a:p>
            <a:pPr algn="ctr" marL="0" indent="0" lvl="0">
              <a:lnSpc>
                <a:spcPts val="8960"/>
              </a:lnSpc>
              <a:spcBef>
                <a:spcPct val="0"/>
              </a:spcBef>
            </a:pPr>
            <a:r>
              <a:rPr lang="en-US" b="true" sz="8000" strike="noStrike" u="none">
                <a:solidFill>
                  <a:srgbClr val="585047"/>
                </a:solidFill>
                <a:latin typeface="RoxboroughCF Bold"/>
                <a:ea typeface="RoxboroughCF Bold"/>
                <a:cs typeface="RoxboroughCF Bold"/>
                <a:sym typeface="RoxboroughCF Bold"/>
              </a:rPr>
              <a:t>OBJECTIVES</a:t>
            </a:r>
          </a:p>
        </p:txBody>
      </p:sp>
      <p:sp>
        <p:nvSpPr>
          <p:cNvPr name="TextBox 23" id="23"/>
          <p:cNvSpPr txBox="true"/>
          <p:nvPr/>
        </p:nvSpPr>
        <p:spPr>
          <a:xfrm rot="0">
            <a:off x="2255121" y="3338488"/>
            <a:ext cx="14215079" cy="3937455"/>
          </a:xfrm>
          <a:prstGeom prst="rect">
            <a:avLst/>
          </a:prstGeom>
        </p:spPr>
        <p:txBody>
          <a:bodyPr anchor="t" rtlCol="false" tIns="0" lIns="0" bIns="0" rIns="0">
            <a:spAutoFit/>
          </a:bodyPr>
          <a:lstStyle/>
          <a:p>
            <a:pPr algn="ctr">
              <a:lnSpc>
                <a:spcPts val="3499"/>
              </a:lnSpc>
              <a:spcBef>
                <a:spcPct val="0"/>
              </a:spcBef>
            </a:pPr>
            <a:r>
              <a:rPr lang="en-US" b="true" sz="2499">
                <a:solidFill>
                  <a:srgbClr val="585047"/>
                </a:solidFill>
                <a:latin typeface="RoxboroughCF Bold"/>
                <a:ea typeface="RoxboroughCF Bold"/>
                <a:cs typeface="RoxboroughCF Bold"/>
                <a:sym typeface="RoxboroughCF Bold"/>
              </a:rPr>
              <a:t>This wedding package is set to launch by November 25, 2025, located at the Vivian Hall at the Thomas Dylan building. Inspired as a romantic celebration, (A Dream of a Night) package, at a price set at €6.000, ideal for mid-sized weddings for up to 100 guests it well include the ceremony room mention above, with a private bar area, a seated three-course wedding breakfast, evening buffet with dessert station, up to 5 hours of music provided by a professional DJ, and elegant floral centrepiece for each table.</a:t>
            </a:r>
          </a:p>
          <a:p>
            <a:pPr algn="ctr">
              <a:lnSpc>
                <a:spcPts val="3499"/>
              </a:lnSpc>
              <a:spcBef>
                <a:spcPct val="0"/>
              </a:spcBef>
            </a:pPr>
          </a:p>
          <a:p>
            <a:pPr algn="ctr">
              <a:lnSpc>
                <a:spcPts val="3499"/>
              </a:lnSpc>
              <a:spcBef>
                <a:spcPct val="0"/>
              </a:spcBef>
            </a:pPr>
            <a:r>
              <a:rPr lang="en-US" b="true" sz="2499">
                <a:solidFill>
                  <a:srgbClr val="585047"/>
                </a:solidFill>
                <a:latin typeface="RoxboroughCF Bold"/>
                <a:ea typeface="RoxboroughCF Bold"/>
                <a:cs typeface="RoxboroughCF Bold"/>
                <a:sym typeface="RoxboroughCF Bold"/>
              </a:rPr>
              <a:t> </a:t>
            </a:r>
          </a:p>
          <a:p>
            <a:pPr algn="ctr">
              <a:lnSpc>
                <a:spcPts val="3499"/>
              </a:lnSpc>
              <a:spcBef>
                <a:spcPct val="0"/>
              </a:spcBef>
            </a:pPr>
            <a:r>
              <a:rPr lang="en-US" b="true" sz="2499">
                <a:solidFill>
                  <a:srgbClr val="585047"/>
                </a:solidFill>
                <a:latin typeface="RoxboroughCF Bold"/>
                <a:ea typeface="RoxboroughCF Bold"/>
                <a:cs typeface="RoxboroughCF Bold"/>
                <a:sym typeface="RoxboroughCF Bold"/>
              </a:rPr>
              <a:t>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2325983">
            <a:off x="15656977" y="6172200"/>
            <a:ext cx="3621024" cy="8229600"/>
          </a:xfrm>
          <a:custGeom>
            <a:avLst/>
            <a:gdLst/>
            <a:ahLst/>
            <a:cxnLst/>
            <a:rect r="r" b="b" t="t" l="l"/>
            <a:pathLst>
              <a:path h="8229600" w="3621024">
                <a:moveTo>
                  <a:pt x="0" y="0"/>
                </a:moveTo>
                <a:lnTo>
                  <a:pt x="3621024" y="0"/>
                </a:lnTo>
                <a:lnTo>
                  <a:pt x="3621024" y="8229600"/>
                </a:lnTo>
                <a:lnTo>
                  <a:pt x="0" y="8229600"/>
                </a:lnTo>
                <a:lnTo>
                  <a:pt x="0" y="0"/>
                </a:lnTo>
                <a:close/>
              </a:path>
            </a:pathLst>
          </a:custGeom>
          <a:blipFill>
            <a:blip r:embed="rId3"/>
            <a:stretch>
              <a:fillRect l="0" t="0" r="0" b="0"/>
            </a:stretch>
          </a:blipFill>
        </p:spPr>
      </p:sp>
      <p:sp>
        <p:nvSpPr>
          <p:cNvPr name="Freeform 4" id="4"/>
          <p:cNvSpPr/>
          <p:nvPr/>
        </p:nvSpPr>
        <p:spPr>
          <a:xfrm flipH="false" flipV="false" rot="0">
            <a:off x="14763079" y="5251384"/>
            <a:ext cx="3681747" cy="5938302"/>
          </a:xfrm>
          <a:custGeom>
            <a:avLst/>
            <a:gdLst/>
            <a:ahLst/>
            <a:cxnLst/>
            <a:rect r="r" b="b" t="t" l="l"/>
            <a:pathLst>
              <a:path h="5938302" w="3681747">
                <a:moveTo>
                  <a:pt x="0" y="0"/>
                </a:moveTo>
                <a:lnTo>
                  <a:pt x="3681748" y="0"/>
                </a:lnTo>
                <a:lnTo>
                  <a:pt x="3681748" y="5938302"/>
                </a:lnTo>
                <a:lnTo>
                  <a:pt x="0" y="5938302"/>
                </a:lnTo>
                <a:lnTo>
                  <a:pt x="0" y="0"/>
                </a:lnTo>
                <a:close/>
              </a:path>
            </a:pathLst>
          </a:custGeom>
          <a:blipFill>
            <a:blip r:embed="rId4"/>
            <a:stretch>
              <a:fillRect l="0" t="0" r="0" b="0"/>
            </a:stretch>
          </a:blipFill>
        </p:spPr>
      </p:sp>
      <p:sp>
        <p:nvSpPr>
          <p:cNvPr name="Freeform 5" id="5"/>
          <p:cNvSpPr/>
          <p:nvPr/>
        </p:nvSpPr>
        <p:spPr>
          <a:xfrm flipH="false" flipV="false" rot="0">
            <a:off x="-1836158" y="3699751"/>
            <a:ext cx="5365699" cy="8229600"/>
          </a:xfrm>
          <a:custGeom>
            <a:avLst/>
            <a:gdLst/>
            <a:ahLst/>
            <a:cxnLst/>
            <a:rect r="r" b="b" t="t" l="l"/>
            <a:pathLst>
              <a:path h="8229600" w="5365699">
                <a:moveTo>
                  <a:pt x="0" y="0"/>
                </a:moveTo>
                <a:lnTo>
                  <a:pt x="5365699" y="0"/>
                </a:lnTo>
                <a:lnTo>
                  <a:pt x="5365699" y="8229600"/>
                </a:lnTo>
                <a:lnTo>
                  <a:pt x="0" y="8229600"/>
                </a:lnTo>
                <a:lnTo>
                  <a:pt x="0" y="0"/>
                </a:lnTo>
                <a:close/>
              </a:path>
            </a:pathLst>
          </a:custGeom>
          <a:blipFill>
            <a:blip r:embed="rId5"/>
            <a:stretch>
              <a:fillRect l="0" t="0" r="0" b="0"/>
            </a:stretch>
          </a:blipFill>
        </p:spPr>
      </p:sp>
      <p:grpSp>
        <p:nvGrpSpPr>
          <p:cNvPr name="Group 6" id="6"/>
          <p:cNvGrpSpPr/>
          <p:nvPr/>
        </p:nvGrpSpPr>
        <p:grpSpPr>
          <a:xfrm rot="0">
            <a:off x="1205153" y="1136584"/>
            <a:ext cx="16147805" cy="8229600"/>
            <a:chOff x="0" y="0"/>
            <a:chExt cx="4252920" cy="2167467"/>
          </a:xfrm>
        </p:grpSpPr>
        <p:sp>
          <p:nvSpPr>
            <p:cNvPr name="Freeform 7" id="7"/>
            <p:cNvSpPr/>
            <p:nvPr/>
          </p:nvSpPr>
          <p:spPr>
            <a:xfrm flipH="false" flipV="false" rot="0">
              <a:off x="0" y="0"/>
              <a:ext cx="4252920" cy="2167467"/>
            </a:xfrm>
            <a:custGeom>
              <a:avLst/>
              <a:gdLst/>
              <a:ahLst/>
              <a:cxnLst/>
              <a:rect r="r" b="b" t="t" l="l"/>
              <a:pathLst>
                <a:path h="2167467" w="4252920">
                  <a:moveTo>
                    <a:pt x="24451" y="0"/>
                  </a:moveTo>
                  <a:lnTo>
                    <a:pt x="4228468" y="0"/>
                  </a:lnTo>
                  <a:cubicBezTo>
                    <a:pt x="4241972" y="0"/>
                    <a:pt x="4252920" y="10947"/>
                    <a:pt x="4252920" y="24451"/>
                  </a:cubicBezTo>
                  <a:lnTo>
                    <a:pt x="4252920" y="2143015"/>
                  </a:lnTo>
                  <a:cubicBezTo>
                    <a:pt x="4252920" y="2149500"/>
                    <a:pt x="4250344" y="2155720"/>
                    <a:pt x="4245758" y="2160305"/>
                  </a:cubicBezTo>
                  <a:cubicBezTo>
                    <a:pt x="4241173" y="2164891"/>
                    <a:pt x="4234953" y="2167467"/>
                    <a:pt x="4228468" y="2167467"/>
                  </a:cubicBezTo>
                  <a:lnTo>
                    <a:pt x="24451" y="2167467"/>
                  </a:lnTo>
                  <a:cubicBezTo>
                    <a:pt x="17967" y="2167467"/>
                    <a:pt x="11747" y="2164891"/>
                    <a:pt x="7162" y="2160305"/>
                  </a:cubicBezTo>
                  <a:cubicBezTo>
                    <a:pt x="2576" y="2155720"/>
                    <a:pt x="0" y="2149500"/>
                    <a:pt x="0" y="2143015"/>
                  </a:cubicBezTo>
                  <a:lnTo>
                    <a:pt x="0" y="24451"/>
                  </a:lnTo>
                  <a:cubicBezTo>
                    <a:pt x="0" y="17967"/>
                    <a:pt x="2576" y="11747"/>
                    <a:pt x="7162" y="7162"/>
                  </a:cubicBezTo>
                  <a:cubicBezTo>
                    <a:pt x="11747" y="2576"/>
                    <a:pt x="17967" y="0"/>
                    <a:pt x="24451" y="0"/>
                  </a:cubicBezTo>
                  <a:close/>
                </a:path>
              </a:pathLst>
            </a:custGeom>
            <a:solidFill>
              <a:srgbClr val="181717"/>
            </a:solidFill>
            <a:ln cap="rnd">
              <a:noFill/>
              <a:prstDash val="solid"/>
              <a:round/>
            </a:ln>
          </p:spPr>
        </p:sp>
        <p:sp>
          <p:nvSpPr>
            <p:cNvPr name="TextBox 8" id="8"/>
            <p:cNvSpPr txBox="true"/>
            <p:nvPr/>
          </p:nvSpPr>
          <p:spPr>
            <a:xfrm>
              <a:off x="0" y="-85725"/>
              <a:ext cx="4252920" cy="2253192"/>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28700" y="1028700"/>
            <a:ext cx="16230600" cy="8229600"/>
            <a:chOff x="0" y="0"/>
            <a:chExt cx="4274726" cy="2167467"/>
          </a:xfrm>
        </p:grpSpPr>
        <p:sp>
          <p:nvSpPr>
            <p:cNvPr name="Freeform 10" id="10"/>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EAEAEA"/>
            </a:solidFill>
            <a:ln w="47625" cap="rnd">
              <a:solidFill>
                <a:srgbClr val="535353"/>
              </a:solidFill>
              <a:prstDash val="solid"/>
              <a:round/>
            </a:ln>
          </p:spPr>
        </p:sp>
        <p:sp>
          <p:nvSpPr>
            <p:cNvPr name="TextBox 11" id="11"/>
            <p:cNvSpPr txBox="true"/>
            <p:nvPr/>
          </p:nvSpPr>
          <p:spPr>
            <a:xfrm>
              <a:off x="0" y="-85725"/>
              <a:ext cx="4274726" cy="225319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205153" y="1174684"/>
            <a:ext cx="15877694" cy="7937632"/>
            <a:chOff x="0" y="0"/>
            <a:chExt cx="4181779" cy="2090570"/>
          </a:xfrm>
        </p:grpSpPr>
        <p:sp>
          <p:nvSpPr>
            <p:cNvPr name="Freeform 13" id="13"/>
            <p:cNvSpPr/>
            <p:nvPr/>
          </p:nvSpPr>
          <p:spPr>
            <a:xfrm flipH="false" flipV="false" rot="0">
              <a:off x="0" y="0"/>
              <a:ext cx="4181780" cy="2090570"/>
            </a:xfrm>
            <a:custGeom>
              <a:avLst/>
              <a:gdLst/>
              <a:ahLst/>
              <a:cxnLst/>
              <a:rect r="r" b="b" t="t" l="l"/>
              <a:pathLst>
                <a:path h="2090570" w="4181780">
                  <a:moveTo>
                    <a:pt x="16578" y="0"/>
                  </a:moveTo>
                  <a:lnTo>
                    <a:pt x="4165201" y="0"/>
                  </a:lnTo>
                  <a:cubicBezTo>
                    <a:pt x="4169598" y="0"/>
                    <a:pt x="4173815" y="1747"/>
                    <a:pt x="4176924" y="4856"/>
                  </a:cubicBezTo>
                  <a:cubicBezTo>
                    <a:pt x="4180033" y="7965"/>
                    <a:pt x="4181780" y="12181"/>
                    <a:pt x="4181780" y="16578"/>
                  </a:cubicBezTo>
                  <a:lnTo>
                    <a:pt x="4181780" y="2073992"/>
                  </a:lnTo>
                  <a:cubicBezTo>
                    <a:pt x="4181780" y="2083147"/>
                    <a:pt x="4174357" y="2090570"/>
                    <a:pt x="4165201" y="2090570"/>
                  </a:cubicBezTo>
                  <a:lnTo>
                    <a:pt x="16578" y="2090570"/>
                  </a:lnTo>
                  <a:cubicBezTo>
                    <a:pt x="7422" y="2090570"/>
                    <a:pt x="0" y="2083147"/>
                    <a:pt x="0" y="2073992"/>
                  </a:cubicBezTo>
                  <a:lnTo>
                    <a:pt x="0" y="16578"/>
                  </a:lnTo>
                  <a:cubicBezTo>
                    <a:pt x="0" y="7422"/>
                    <a:pt x="7422" y="0"/>
                    <a:pt x="16578" y="0"/>
                  </a:cubicBezTo>
                  <a:close/>
                </a:path>
              </a:pathLst>
            </a:custGeom>
            <a:solidFill>
              <a:srgbClr val="EAEAEA"/>
            </a:solidFill>
            <a:ln w="85725" cap="rnd">
              <a:solidFill>
                <a:srgbClr val="535353"/>
              </a:solidFill>
              <a:prstDash val="solid"/>
              <a:round/>
            </a:ln>
          </p:spPr>
        </p:sp>
        <p:sp>
          <p:nvSpPr>
            <p:cNvPr name="TextBox 14" id="14"/>
            <p:cNvSpPr txBox="true"/>
            <p:nvPr/>
          </p:nvSpPr>
          <p:spPr>
            <a:xfrm>
              <a:off x="0" y="-85725"/>
              <a:ext cx="4181779" cy="217629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466372" y="1174684"/>
            <a:ext cx="16131752" cy="7562854"/>
            <a:chOff x="0" y="0"/>
            <a:chExt cx="4248692" cy="1991863"/>
          </a:xfrm>
        </p:grpSpPr>
        <p:sp>
          <p:nvSpPr>
            <p:cNvPr name="Freeform 16" id="16"/>
            <p:cNvSpPr/>
            <p:nvPr/>
          </p:nvSpPr>
          <p:spPr>
            <a:xfrm flipH="false" flipV="false" rot="0">
              <a:off x="0" y="0"/>
              <a:ext cx="4248692" cy="1991863"/>
            </a:xfrm>
            <a:custGeom>
              <a:avLst/>
              <a:gdLst/>
              <a:ahLst/>
              <a:cxnLst/>
              <a:rect r="r" b="b" t="t" l="l"/>
              <a:pathLst>
                <a:path h="1991863" w="4248692">
                  <a:moveTo>
                    <a:pt x="10558" y="0"/>
                  </a:moveTo>
                  <a:lnTo>
                    <a:pt x="4238134" y="0"/>
                  </a:lnTo>
                  <a:cubicBezTo>
                    <a:pt x="4243965" y="0"/>
                    <a:pt x="4248692" y="4727"/>
                    <a:pt x="4248692" y="10558"/>
                  </a:cubicBezTo>
                  <a:lnTo>
                    <a:pt x="4248692" y="1981305"/>
                  </a:lnTo>
                  <a:cubicBezTo>
                    <a:pt x="4248692" y="1987136"/>
                    <a:pt x="4243965" y="1991863"/>
                    <a:pt x="4238134" y="1991863"/>
                  </a:cubicBezTo>
                  <a:lnTo>
                    <a:pt x="10558" y="1991863"/>
                  </a:lnTo>
                  <a:cubicBezTo>
                    <a:pt x="4727" y="1991863"/>
                    <a:pt x="0" y="1987136"/>
                    <a:pt x="0" y="1981305"/>
                  </a:cubicBezTo>
                  <a:lnTo>
                    <a:pt x="0" y="10558"/>
                  </a:lnTo>
                  <a:cubicBezTo>
                    <a:pt x="0" y="4727"/>
                    <a:pt x="4727" y="0"/>
                    <a:pt x="10558" y="0"/>
                  </a:cubicBezTo>
                  <a:close/>
                </a:path>
              </a:pathLst>
            </a:custGeom>
            <a:solidFill>
              <a:srgbClr val="E6D5CB"/>
            </a:solidFill>
            <a:ln w="28575" cap="rnd">
              <a:solidFill>
                <a:srgbClr val="D1C6B8"/>
              </a:solidFill>
              <a:prstDash val="solid"/>
              <a:round/>
            </a:ln>
          </p:spPr>
        </p:sp>
        <p:sp>
          <p:nvSpPr>
            <p:cNvPr name="TextBox 17" id="17"/>
            <p:cNvSpPr txBox="true"/>
            <p:nvPr/>
          </p:nvSpPr>
          <p:spPr>
            <a:xfrm>
              <a:off x="0" y="-85725"/>
              <a:ext cx="4248692" cy="2077588"/>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2617392">
            <a:off x="-3939025" y="-3119807"/>
            <a:ext cx="7366211" cy="6239614"/>
            <a:chOff x="0" y="0"/>
            <a:chExt cx="2374900" cy="2011680"/>
          </a:xfrm>
        </p:grpSpPr>
        <p:sp>
          <p:nvSpPr>
            <p:cNvPr name="Freeform 19" id="19"/>
            <p:cNvSpPr/>
            <p:nvPr/>
          </p:nvSpPr>
          <p:spPr>
            <a:xfrm flipH="false" flipV="false" rot="0">
              <a:off x="-2540" y="-2540"/>
              <a:ext cx="2377440" cy="2009140"/>
            </a:xfrm>
            <a:custGeom>
              <a:avLst/>
              <a:gdLst/>
              <a:ahLst/>
              <a:cxnLst/>
              <a:rect r="r" b="b" t="t" l="l"/>
              <a:pathLst>
                <a:path h="2009140" w="23774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10" y="132080"/>
                    <a:pt x="1635760" y="125730"/>
                  </a:cubicBezTo>
                  <a:cubicBezTo>
                    <a:pt x="1631950" y="121920"/>
                    <a:pt x="1629410" y="123190"/>
                    <a:pt x="1625600" y="125730"/>
                  </a:cubicBezTo>
                  <a:lnTo>
                    <a:pt x="1617980" y="133350"/>
                  </a:lnTo>
                  <a:cubicBezTo>
                    <a:pt x="1616710" y="134620"/>
                    <a:pt x="1614170" y="134620"/>
                    <a:pt x="1612900" y="134620"/>
                  </a:cubicBezTo>
                  <a:lnTo>
                    <a:pt x="1605280" y="134620"/>
                  </a:lnTo>
                  <a:cubicBezTo>
                    <a:pt x="1600200" y="134620"/>
                    <a:pt x="1595120" y="133350"/>
                    <a:pt x="1590040" y="132080"/>
                  </a:cubicBezTo>
                  <a:cubicBezTo>
                    <a:pt x="1583690" y="130810"/>
                    <a:pt x="1578610" y="127000"/>
                    <a:pt x="1572260" y="125730"/>
                  </a:cubicBezTo>
                  <a:cubicBezTo>
                    <a:pt x="1562100" y="124460"/>
                    <a:pt x="1559560" y="115570"/>
                    <a:pt x="1555750" y="109220"/>
                  </a:cubicBezTo>
                  <a:cubicBezTo>
                    <a:pt x="1553210" y="105410"/>
                    <a:pt x="1548130" y="100330"/>
                    <a:pt x="1543050" y="101600"/>
                  </a:cubicBezTo>
                  <a:cubicBezTo>
                    <a:pt x="1537970" y="104140"/>
                    <a:pt x="1532890" y="101600"/>
                    <a:pt x="1529080" y="100330"/>
                  </a:cubicBezTo>
                  <a:cubicBezTo>
                    <a:pt x="1527810" y="100330"/>
                    <a:pt x="1525270" y="99060"/>
                    <a:pt x="1524000" y="99060"/>
                  </a:cubicBezTo>
                  <a:cubicBezTo>
                    <a:pt x="1515110" y="96520"/>
                    <a:pt x="1508760" y="101600"/>
                    <a:pt x="1502410" y="107950"/>
                  </a:cubicBezTo>
                  <a:lnTo>
                    <a:pt x="1497330" y="113030"/>
                  </a:lnTo>
                  <a:cubicBezTo>
                    <a:pt x="1496060" y="114300"/>
                    <a:pt x="1496060" y="116840"/>
                    <a:pt x="1494790" y="118110"/>
                  </a:cubicBezTo>
                  <a:cubicBezTo>
                    <a:pt x="1487170" y="124460"/>
                    <a:pt x="1479550" y="121920"/>
                    <a:pt x="1470660" y="118110"/>
                  </a:cubicBezTo>
                  <a:cubicBezTo>
                    <a:pt x="1463040" y="114300"/>
                    <a:pt x="1454150" y="118110"/>
                    <a:pt x="1451610"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80"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60" y="116840"/>
                    <a:pt x="1202690" y="118110"/>
                  </a:cubicBezTo>
                  <a:cubicBezTo>
                    <a:pt x="1197610" y="119380"/>
                    <a:pt x="1197610"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10"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blipFill>
              <a:blip r:embed="rId6"/>
              <a:stretch>
                <a:fillRect l="-13459" t="0" r="-13459" b="0"/>
              </a:stretch>
            </a:blipFill>
          </p:spPr>
        </p:sp>
      </p:grpSp>
      <p:sp>
        <p:nvSpPr>
          <p:cNvPr name="Freeform 20" id="20"/>
          <p:cNvSpPr/>
          <p:nvPr/>
        </p:nvSpPr>
        <p:spPr>
          <a:xfrm flipH="false" flipV="false" rot="1052233">
            <a:off x="15241182" y="1857010"/>
            <a:ext cx="1118064" cy="757250"/>
          </a:xfrm>
          <a:custGeom>
            <a:avLst/>
            <a:gdLst/>
            <a:ahLst/>
            <a:cxnLst/>
            <a:rect r="r" b="b" t="t" l="l"/>
            <a:pathLst>
              <a:path h="757250" w="1118064">
                <a:moveTo>
                  <a:pt x="0" y="0"/>
                </a:moveTo>
                <a:lnTo>
                  <a:pt x="1118064" y="0"/>
                </a:lnTo>
                <a:lnTo>
                  <a:pt x="1118064" y="757250"/>
                </a:lnTo>
                <a:lnTo>
                  <a:pt x="0" y="75725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Freeform 21" id="21"/>
          <p:cNvSpPr/>
          <p:nvPr/>
        </p:nvSpPr>
        <p:spPr>
          <a:xfrm flipH="false" flipV="false" rot="-1269992">
            <a:off x="1726477" y="7981279"/>
            <a:ext cx="1057287" cy="716086"/>
          </a:xfrm>
          <a:custGeom>
            <a:avLst/>
            <a:gdLst/>
            <a:ahLst/>
            <a:cxnLst/>
            <a:rect r="r" b="b" t="t" l="l"/>
            <a:pathLst>
              <a:path h="716086" w="1057287">
                <a:moveTo>
                  <a:pt x="0" y="0"/>
                </a:moveTo>
                <a:lnTo>
                  <a:pt x="1057287" y="0"/>
                </a:lnTo>
                <a:lnTo>
                  <a:pt x="1057287" y="716086"/>
                </a:lnTo>
                <a:lnTo>
                  <a:pt x="0" y="71608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grpSp>
        <p:nvGrpSpPr>
          <p:cNvPr name="Group 22" id="22"/>
          <p:cNvGrpSpPr>
            <a:grpSpLocks noChangeAspect="true"/>
          </p:cNvGrpSpPr>
          <p:nvPr/>
        </p:nvGrpSpPr>
        <p:grpSpPr>
          <a:xfrm rot="0">
            <a:off x="12700401" y="2925105"/>
            <a:ext cx="4652557" cy="4652557"/>
            <a:chOff x="0" y="0"/>
            <a:chExt cx="4572000" cy="4572000"/>
          </a:xfrm>
        </p:grpSpPr>
        <p:sp>
          <p:nvSpPr>
            <p:cNvPr name="Freeform 23" id="23"/>
            <p:cNvSpPr/>
            <p:nvPr/>
          </p:nvSpPr>
          <p:spPr>
            <a:xfrm flipH="true" flipV="false" rot="0">
              <a:off x="-1524" y="0"/>
              <a:ext cx="4572000" cy="4572000"/>
            </a:xfrm>
            <a:custGeom>
              <a:avLst/>
              <a:gdLst/>
              <a:ahLst/>
              <a:cxnLst/>
              <a:rect r="r" b="b" t="t" l="l"/>
              <a:pathLst>
                <a:path h="4572000" w="4572000">
                  <a:moveTo>
                    <a:pt x="0" y="2286000"/>
                  </a:moveTo>
                  <a:cubicBezTo>
                    <a:pt x="0" y="3548507"/>
                    <a:pt x="1023493" y="4572000"/>
                    <a:pt x="2286000" y="4572000"/>
                  </a:cubicBezTo>
                  <a:cubicBezTo>
                    <a:pt x="3548507" y="4572000"/>
                    <a:pt x="4572000" y="3548507"/>
                    <a:pt x="4572000" y="2286000"/>
                  </a:cubicBezTo>
                  <a:cubicBezTo>
                    <a:pt x="4572000" y="1023493"/>
                    <a:pt x="3548507" y="0"/>
                    <a:pt x="2286000" y="0"/>
                  </a:cubicBezTo>
                  <a:cubicBezTo>
                    <a:pt x="1023493" y="0"/>
                    <a:pt x="0" y="1023493"/>
                    <a:pt x="0" y="2286000"/>
                  </a:cubicBezTo>
                  <a:close/>
                </a:path>
              </a:pathLst>
            </a:custGeom>
            <a:blipFill>
              <a:blip r:embed="rId9"/>
              <a:stretch>
                <a:fillRect l="0" t="0" r="0" b="-33333"/>
              </a:stretch>
            </a:blipFill>
          </p:spPr>
        </p:sp>
        <p:sp>
          <p:nvSpPr>
            <p:cNvPr name="Freeform 24" id="24"/>
            <p:cNvSpPr/>
            <p:nvPr/>
          </p:nvSpPr>
          <p:spPr>
            <a:xfrm flipH="false" flipV="false" rot="0">
              <a:off x="0" y="0"/>
              <a:ext cx="4570476" cy="4572000"/>
            </a:xfrm>
            <a:custGeom>
              <a:avLst/>
              <a:gdLst/>
              <a:ahLst/>
              <a:cxnLst/>
              <a:rect r="r" b="b" t="t" l="l"/>
              <a:pathLst>
                <a:path h="4572000" w="4570476">
                  <a:moveTo>
                    <a:pt x="4570476" y="4572000"/>
                  </a:moveTo>
                  <a:lnTo>
                    <a:pt x="0" y="4572000"/>
                  </a:lnTo>
                  <a:lnTo>
                    <a:pt x="0" y="0"/>
                  </a:lnTo>
                  <a:lnTo>
                    <a:pt x="4570476" y="0"/>
                  </a:lnTo>
                  <a:lnTo>
                    <a:pt x="4570476" y="4572000"/>
                  </a:lnTo>
                  <a:close/>
                </a:path>
              </a:pathLst>
            </a:custGeom>
            <a:blipFill>
              <a:blip r:embed="rId10"/>
              <a:stretch>
                <a:fillRect l="0" t="0" r="-33" b="0"/>
              </a:stretch>
            </a:blipFill>
          </p:spPr>
        </p:sp>
      </p:grpSp>
      <p:sp>
        <p:nvSpPr>
          <p:cNvPr name="Freeform 25" id="25"/>
          <p:cNvSpPr/>
          <p:nvPr/>
        </p:nvSpPr>
        <p:spPr>
          <a:xfrm flipH="false" flipV="false" rot="0">
            <a:off x="10082328" y="621179"/>
            <a:ext cx="5064633" cy="8229600"/>
          </a:xfrm>
          <a:custGeom>
            <a:avLst/>
            <a:gdLst/>
            <a:ahLst/>
            <a:cxnLst/>
            <a:rect r="r" b="b" t="t" l="l"/>
            <a:pathLst>
              <a:path h="8229600" w="5064633">
                <a:moveTo>
                  <a:pt x="0" y="0"/>
                </a:moveTo>
                <a:lnTo>
                  <a:pt x="5064633" y="0"/>
                </a:lnTo>
                <a:lnTo>
                  <a:pt x="5064633" y="8229600"/>
                </a:lnTo>
                <a:lnTo>
                  <a:pt x="0" y="8229600"/>
                </a:lnTo>
                <a:lnTo>
                  <a:pt x="0" y="0"/>
                </a:lnTo>
                <a:close/>
              </a:path>
            </a:pathLst>
          </a:custGeom>
          <a:blipFill>
            <a:blip r:embed="rId11">
              <a:alphaModFix amt="30000"/>
            </a:blip>
            <a:stretch>
              <a:fillRect l="0" t="0" r="0" b="0"/>
            </a:stretch>
          </a:blipFill>
        </p:spPr>
      </p:sp>
      <p:sp>
        <p:nvSpPr>
          <p:cNvPr name="TextBox 26" id="26"/>
          <p:cNvSpPr txBox="true"/>
          <p:nvPr/>
        </p:nvSpPr>
        <p:spPr>
          <a:xfrm rot="0">
            <a:off x="1338416" y="1607714"/>
            <a:ext cx="12140939" cy="571539"/>
          </a:xfrm>
          <a:prstGeom prst="rect">
            <a:avLst/>
          </a:prstGeom>
        </p:spPr>
        <p:txBody>
          <a:bodyPr anchor="t" rtlCol="false" tIns="0" lIns="0" bIns="0" rIns="0">
            <a:spAutoFit/>
          </a:bodyPr>
          <a:lstStyle/>
          <a:p>
            <a:pPr algn="ctr" marL="0" indent="0" lvl="0">
              <a:lnSpc>
                <a:spcPts val="4343"/>
              </a:lnSpc>
              <a:spcBef>
                <a:spcPct val="0"/>
              </a:spcBef>
            </a:pPr>
            <a:r>
              <a:rPr lang="en-US" b="true" sz="3877">
                <a:solidFill>
                  <a:srgbClr val="585047"/>
                </a:solidFill>
                <a:latin typeface="RoxboroughCF Bold"/>
                <a:ea typeface="RoxboroughCF Bold"/>
                <a:cs typeface="RoxboroughCF Bold"/>
                <a:sym typeface="RoxboroughCF Bold"/>
              </a:rPr>
              <a:t>TARGET MARKET &amp; CUSTOMER PROFILE</a:t>
            </a:r>
          </a:p>
        </p:txBody>
      </p:sp>
      <p:sp>
        <p:nvSpPr>
          <p:cNvPr name="TextBox 27" id="27"/>
          <p:cNvSpPr txBox="true"/>
          <p:nvPr/>
        </p:nvSpPr>
        <p:spPr>
          <a:xfrm rot="0">
            <a:off x="1632860" y="2571138"/>
            <a:ext cx="10915300" cy="6128458"/>
          </a:xfrm>
          <a:prstGeom prst="rect">
            <a:avLst/>
          </a:prstGeom>
        </p:spPr>
        <p:txBody>
          <a:bodyPr anchor="t" rtlCol="false" tIns="0" lIns="0" bIns="0" rIns="0">
            <a:spAutoFit/>
          </a:bodyPr>
          <a:lstStyle/>
          <a:p>
            <a:pPr algn="just">
              <a:lnSpc>
                <a:spcPts val="3499"/>
              </a:lnSpc>
              <a:spcBef>
                <a:spcPct val="0"/>
              </a:spcBef>
            </a:pPr>
            <a:r>
              <a:rPr lang="en-US" b="true" sz="2499">
                <a:solidFill>
                  <a:srgbClr val="585047"/>
                </a:solidFill>
                <a:latin typeface="RoxboroughCF Bold"/>
                <a:ea typeface="RoxboroughCF Bold"/>
                <a:cs typeface="RoxboroughCF Bold"/>
                <a:sym typeface="RoxboroughCF Bold"/>
              </a:rPr>
              <a:t>As previously stated, my target audience is millennials—educated young people who enjoy the urban lifestyle. They are typically between the ages of  20 and 35 years old, not yet focused on having children, and most hold university degrees. They're at the start of their careers, earning good salaries, and are interested in having extra income, though they may not have reached their ideal job. They often share living expenses.</a:t>
            </a:r>
          </a:p>
          <a:p>
            <a:pPr algn="just">
              <a:lnSpc>
                <a:spcPts val="3499"/>
              </a:lnSpc>
              <a:spcBef>
                <a:spcPct val="0"/>
              </a:spcBef>
            </a:pPr>
            <a:r>
              <a:rPr lang="en-US" b="true" sz="2499">
                <a:solidFill>
                  <a:srgbClr val="585047"/>
                </a:solidFill>
                <a:latin typeface="RoxboroughCF Bold"/>
                <a:ea typeface="RoxboroughCF Bold"/>
                <a:cs typeface="RoxboroughCF Bold"/>
                <a:sym typeface="RoxboroughCF Bold"/>
              </a:rPr>
              <a:t>Millennials typically reside in rental properties, such as modern apartments located near public transportation, and are less likely to own cars, preferring to walk to nearby destinations like shops. Social media is one of the most popular ways for them to stay connected, with platforms like Facebook and Twitter serving as outlets for building a sense of community, making new connections, and keeping in touch with friends.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6D5CB"/>
        </a:solidFill>
      </p:bgPr>
    </p:bg>
    <p:spTree>
      <p:nvGrpSpPr>
        <p:cNvPr id="1" name=""/>
        <p:cNvGrpSpPr/>
        <p:nvPr/>
      </p:nvGrpSpPr>
      <p:grpSpPr>
        <a:xfrm>
          <a:off x="0" y="0"/>
          <a:ext cx="0" cy="0"/>
          <a:chOff x="0" y="0"/>
          <a:chExt cx="0" cy="0"/>
        </a:xfrm>
      </p:grpSpPr>
      <p:sp>
        <p:nvSpPr>
          <p:cNvPr name="Freeform 2" id="2"/>
          <p:cNvSpPr/>
          <p:nvPr/>
        </p:nvSpPr>
        <p:spPr>
          <a:xfrm flipH="false" flipV="false" rot="0">
            <a:off x="558781" y="1028700"/>
            <a:ext cx="11031361" cy="6590438"/>
          </a:xfrm>
          <a:custGeom>
            <a:avLst/>
            <a:gdLst/>
            <a:ahLst/>
            <a:cxnLst/>
            <a:rect r="r" b="b" t="t" l="l"/>
            <a:pathLst>
              <a:path h="6590438" w="11031361">
                <a:moveTo>
                  <a:pt x="0" y="0"/>
                </a:moveTo>
                <a:lnTo>
                  <a:pt x="11031361" y="0"/>
                </a:lnTo>
                <a:lnTo>
                  <a:pt x="11031361" y="6590438"/>
                </a:lnTo>
                <a:lnTo>
                  <a:pt x="0" y="6590438"/>
                </a:lnTo>
                <a:lnTo>
                  <a:pt x="0" y="0"/>
                </a:lnTo>
                <a:close/>
              </a:path>
            </a:pathLst>
          </a:custGeom>
          <a:blipFill>
            <a:blip r:embed="rId2"/>
            <a:stretch>
              <a:fillRect l="-3124" t="0" r="-5006" b="0"/>
            </a:stretch>
          </a:blipFill>
        </p:spPr>
      </p:sp>
      <p:grpSp>
        <p:nvGrpSpPr>
          <p:cNvPr name="Group 3" id="3"/>
          <p:cNvGrpSpPr/>
          <p:nvPr/>
        </p:nvGrpSpPr>
        <p:grpSpPr>
          <a:xfrm rot="0">
            <a:off x="12483837" y="349652"/>
            <a:ext cx="5487707" cy="8908648"/>
            <a:chOff x="0" y="0"/>
            <a:chExt cx="1445322" cy="2346311"/>
          </a:xfrm>
        </p:grpSpPr>
        <p:sp>
          <p:nvSpPr>
            <p:cNvPr name="Freeform 4" id="4"/>
            <p:cNvSpPr/>
            <p:nvPr/>
          </p:nvSpPr>
          <p:spPr>
            <a:xfrm flipH="false" flipV="false" rot="0">
              <a:off x="0" y="0"/>
              <a:ext cx="1445322" cy="2346310"/>
            </a:xfrm>
            <a:custGeom>
              <a:avLst/>
              <a:gdLst/>
              <a:ahLst/>
              <a:cxnLst/>
              <a:rect r="r" b="b" t="t" l="l"/>
              <a:pathLst>
                <a:path h="2346310" w="1445322">
                  <a:moveTo>
                    <a:pt x="1242122" y="0"/>
                  </a:moveTo>
                  <a:cubicBezTo>
                    <a:pt x="1354346" y="0"/>
                    <a:pt x="1445322" y="525240"/>
                    <a:pt x="1445322" y="1173155"/>
                  </a:cubicBezTo>
                  <a:cubicBezTo>
                    <a:pt x="1445322" y="1821071"/>
                    <a:pt x="1354346" y="2346310"/>
                    <a:pt x="1242122" y="2346310"/>
                  </a:cubicBezTo>
                  <a:lnTo>
                    <a:pt x="203200" y="2346310"/>
                  </a:lnTo>
                  <a:cubicBezTo>
                    <a:pt x="90976" y="2346310"/>
                    <a:pt x="0" y="1821071"/>
                    <a:pt x="0" y="1173155"/>
                  </a:cubicBezTo>
                  <a:cubicBezTo>
                    <a:pt x="0" y="525240"/>
                    <a:pt x="90976" y="0"/>
                    <a:pt x="203200" y="0"/>
                  </a:cubicBezTo>
                  <a:close/>
                </a:path>
              </a:pathLst>
            </a:custGeom>
            <a:solidFill>
              <a:srgbClr val="FF914D"/>
            </a:solidFill>
          </p:spPr>
        </p:sp>
        <p:sp>
          <p:nvSpPr>
            <p:cNvPr name="TextBox 5" id="5"/>
            <p:cNvSpPr txBox="true"/>
            <p:nvPr/>
          </p:nvSpPr>
          <p:spPr>
            <a:xfrm>
              <a:off x="0" y="-85725"/>
              <a:ext cx="1445322" cy="2432036"/>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11863">
            <a:off x="12984935" y="300143"/>
            <a:ext cx="4444188" cy="9195862"/>
          </a:xfrm>
          <a:prstGeom prst="rect">
            <a:avLst/>
          </a:prstGeom>
        </p:spPr>
        <p:txBody>
          <a:bodyPr anchor="t" rtlCol="false" tIns="0" lIns="0" bIns="0" rIns="0">
            <a:spAutoFit/>
          </a:bodyPr>
          <a:lstStyle/>
          <a:p>
            <a:pPr algn="ctr">
              <a:lnSpc>
                <a:spcPts val="3499"/>
              </a:lnSpc>
            </a:pPr>
            <a:r>
              <a:rPr lang="en-US" sz="2499" b="true">
                <a:solidFill>
                  <a:srgbClr val="000000"/>
                </a:solidFill>
                <a:latin typeface="RoxboroughCF Bold"/>
                <a:ea typeface="RoxboroughCF Bold"/>
                <a:cs typeface="RoxboroughCF Bold"/>
                <a:sym typeface="RoxboroughCF Bold"/>
              </a:rPr>
              <a:t>TARGET BRAND PERSONALITY</a:t>
            </a:r>
          </a:p>
          <a:p>
            <a:pPr algn="ctr">
              <a:lnSpc>
                <a:spcPts val="3499"/>
              </a:lnSpc>
            </a:pPr>
          </a:p>
          <a:p>
            <a:pPr algn="ctr">
              <a:lnSpc>
                <a:spcPts val="3499"/>
              </a:lnSpc>
            </a:pPr>
          </a:p>
          <a:p>
            <a:pPr algn="ctr">
              <a:lnSpc>
                <a:spcPts val="3499"/>
              </a:lnSpc>
            </a:pPr>
          </a:p>
          <a:p>
            <a:pPr algn="ctr">
              <a:lnSpc>
                <a:spcPts val="3499"/>
              </a:lnSpc>
            </a:pPr>
            <a:r>
              <a:rPr lang="en-US" sz="2499" b="true">
                <a:solidFill>
                  <a:srgbClr val="000000"/>
                </a:solidFill>
                <a:latin typeface="RoxboroughCF Bold"/>
                <a:ea typeface="RoxboroughCF Bold"/>
                <a:cs typeface="RoxboroughCF Bold"/>
                <a:sym typeface="RoxboroughCF Bold"/>
              </a:rPr>
              <a:t>COMPETENCE</a:t>
            </a:r>
          </a:p>
          <a:p>
            <a:pPr algn="ctr">
              <a:lnSpc>
                <a:spcPts val="3499"/>
              </a:lnSpc>
            </a:pP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MILLANIALS</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0- RENTAL HUBS</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AGE 24-35</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WELL EDUCATED</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UNIVERSITY DEGREES</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GOOD SALARY</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 MONEY TO SPARE</a:t>
            </a:r>
          </a:p>
          <a:p>
            <a:pPr algn="l" marL="539749" indent="-269875" lvl="1">
              <a:lnSpc>
                <a:spcPts val="3499"/>
              </a:lnSpc>
              <a:buFont typeface="Arial"/>
              <a:buChar char="•"/>
            </a:pPr>
            <a:r>
              <a:rPr lang="en-US" sz="2499">
                <a:solidFill>
                  <a:srgbClr val="000000"/>
                </a:solidFill>
                <a:latin typeface="RoxboroughCF"/>
                <a:ea typeface="RoxboroughCF"/>
                <a:cs typeface="RoxboroughCF"/>
                <a:sym typeface="RoxboroughCF"/>
              </a:rPr>
              <a:t> PRIVATE  LANDLORDS</a:t>
            </a:r>
          </a:p>
          <a:p>
            <a:pPr algn="l" marL="539749" indent="-269875" lvl="1">
              <a:lnSpc>
                <a:spcPts val="3499"/>
              </a:lnSpc>
              <a:buFont typeface="Arial"/>
              <a:buChar char="•"/>
            </a:pPr>
            <a:r>
              <a:rPr lang="en-US" b="true" sz="2499">
                <a:solidFill>
                  <a:srgbClr val="000000"/>
                </a:solidFill>
                <a:latin typeface="RoxboroughCF Bold"/>
                <a:ea typeface="RoxboroughCF Bold"/>
                <a:cs typeface="RoxboroughCF Bold"/>
                <a:sym typeface="RoxboroughCF Bold"/>
              </a:rPr>
              <a:t> LESS LIKELY TO OWN A CAR</a:t>
            </a:r>
          </a:p>
          <a:p>
            <a:pPr algn="l" marL="539749" indent="-269875" lvl="1">
              <a:lnSpc>
                <a:spcPts val="3499"/>
              </a:lnSpc>
              <a:buFont typeface="Arial"/>
              <a:buChar char="•"/>
            </a:pPr>
            <a:r>
              <a:rPr lang="en-US" b="true" sz="2499">
                <a:solidFill>
                  <a:srgbClr val="000000"/>
                </a:solidFill>
                <a:latin typeface="RoxboroughCF Bold"/>
                <a:ea typeface="RoxboroughCF Bold"/>
                <a:cs typeface="RoxboroughCF Bold"/>
                <a:sym typeface="RoxboroughCF Bold"/>
              </a:rPr>
              <a:t>WALK DESTINATIONS</a:t>
            </a:r>
          </a:p>
          <a:p>
            <a:pPr algn="l">
              <a:lnSpc>
                <a:spcPts val="3499"/>
              </a:lnSpc>
            </a:pPr>
          </a:p>
          <a:p>
            <a:pPr algn="l">
              <a:lnSpc>
                <a:spcPts val="3499"/>
              </a:lnSpc>
            </a:pPr>
          </a:p>
          <a:p>
            <a:pPr algn="ctr">
              <a:lnSpc>
                <a:spcPts val="3499"/>
              </a:lnSpc>
              <a:spcBef>
                <a:spcPct val="0"/>
              </a:spcBef>
            </a:pPr>
          </a:p>
        </p:txBody>
      </p:sp>
      <p:sp>
        <p:nvSpPr>
          <p:cNvPr name="AutoShape 7" id="7"/>
          <p:cNvSpPr/>
          <p:nvPr/>
        </p:nvSpPr>
        <p:spPr>
          <a:xfrm flipV="true">
            <a:off x="15246741" y="1378249"/>
            <a:ext cx="0" cy="948308"/>
          </a:xfrm>
          <a:prstGeom prst="line">
            <a:avLst/>
          </a:prstGeom>
          <a:ln cap="flat" w="38100">
            <a:solidFill>
              <a:srgbClr val="000000"/>
            </a:solidFill>
            <a:prstDash val="solid"/>
            <a:headEnd type="none" len="sm" w="sm"/>
            <a:tailEnd type="none" len="sm" w="sm"/>
          </a:ln>
        </p:spPr>
      </p:sp>
      <p:sp>
        <p:nvSpPr>
          <p:cNvPr name="AutoShape 8" id="8"/>
          <p:cNvSpPr/>
          <p:nvPr/>
        </p:nvSpPr>
        <p:spPr>
          <a:xfrm flipH="true">
            <a:off x="6324495" y="6780156"/>
            <a:ext cx="0" cy="3162402"/>
          </a:xfrm>
          <a:prstGeom prst="line">
            <a:avLst/>
          </a:prstGeom>
          <a:ln cap="flat" w="38100">
            <a:solidFill>
              <a:srgbClr val="000000"/>
            </a:solidFill>
            <a:prstDash val="solid"/>
            <a:headEnd type="none" len="sm" w="sm"/>
            <a:tailEnd type="none" len="sm" w="sm"/>
          </a:ln>
        </p:spPr>
      </p:sp>
      <p:sp>
        <p:nvSpPr>
          <p:cNvPr name="AutoShape 9" id="9"/>
          <p:cNvSpPr/>
          <p:nvPr/>
        </p:nvSpPr>
        <p:spPr>
          <a:xfrm flipV="true">
            <a:off x="6324495" y="9835742"/>
            <a:ext cx="8892787" cy="87767"/>
          </a:xfrm>
          <a:prstGeom prst="line">
            <a:avLst/>
          </a:prstGeom>
          <a:ln cap="flat" w="38100">
            <a:solidFill>
              <a:srgbClr val="000000"/>
            </a:solidFill>
            <a:prstDash val="solid"/>
            <a:headEnd type="none" len="sm" w="sm"/>
            <a:tailEnd type="none" len="sm" w="sm"/>
          </a:ln>
        </p:spPr>
      </p:sp>
      <p:sp>
        <p:nvSpPr>
          <p:cNvPr name="AutoShape 10" id="10"/>
          <p:cNvSpPr/>
          <p:nvPr/>
        </p:nvSpPr>
        <p:spPr>
          <a:xfrm flipH="true" flipV="true">
            <a:off x="15221354" y="9250014"/>
            <a:ext cx="12673" cy="624270"/>
          </a:xfrm>
          <a:prstGeom prst="line">
            <a:avLst/>
          </a:prstGeom>
          <a:ln cap="flat" w="38100">
            <a:solidFill>
              <a:srgbClr val="000000"/>
            </a:solidFill>
            <a:prstDash val="solid"/>
            <a:headEnd type="none" len="sm" w="sm"/>
            <a:tailEnd type="none" len="sm" w="sm"/>
          </a:ln>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E6D5CB"/>
        </a:solidFill>
      </p:bgPr>
    </p:bg>
    <p:spTree>
      <p:nvGrpSpPr>
        <p:cNvPr id="1" name=""/>
        <p:cNvGrpSpPr/>
        <p:nvPr/>
      </p:nvGrpSpPr>
      <p:grpSpPr>
        <a:xfrm>
          <a:off x="0" y="0"/>
          <a:ext cx="0" cy="0"/>
          <a:chOff x="0" y="0"/>
          <a:chExt cx="0" cy="0"/>
        </a:xfrm>
      </p:grpSpPr>
      <p:sp>
        <p:nvSpPr>
          <p:cNvPr name="Freeform 2" id="2"/>
          <p:cNvSpPr/>
          <p:nvPr/>
        </p:nvSpPr>
        <p:spPr>
          <a:xfrm flipH="false" flipV="false" rot="0">
            <a:off x="294444" y="264788"/>
            <a:ext cx="12785289" cy="8515040"/>
          </a:xfrm>
          <a:custGeom>
            <a:avLst/>
            <a:gdLst/>
            <a:ahLst/>
            <a:cxnLst/>
            <a:rect r="r" b="b" t="t" l="l"/>
            <a:pathLst>
              <a:path h="8515040" w="12785289">
                <a:moveTo>
                  <a:pt x="0" y="0"/>
                </a:moveTo>
                <a:lnTo>
                  <a:pt x="12785289" y="0"/>
                </a:lnTo>
                <a:lnTo>
                  <a:pt x="12785289" y="8515041"/>
                </a:lnTo>
                <a:lnTo>
                  <a:pt x="0" y="8515041"/>
                </a:lnTo>
                <a:lnTo>
                  <a:pt x="0" y="0"/>
                </a:lnTo>
                <a:close/>
              </a:path>
            </a:pathLst>
          </a:custGeom>
          <a:blipFill>
            <a:blip r:embed="rId2"/>
            <a:stretch>
              <a:fillRect l="0" t="-12104" r="-1104" b="-1371"/>
            </a:stretch>
          </a:blipFill>
        </p:spPr>
      </p:sp>
      <p:grpSp>
        <p:nvGrpSpPr>
          <p:cNvPr name="Group 3" id="3"/>
          <p:cNvGrpSpPr/>
          <p:nvPr/>
        </p:nvGrpSpPr>
        <p:grpSpPr>
          <a:xfrm rot="0">
            <a:off x="13218546" y="264788"/>
            <a:ext cx="5529523" cy="8515040"/>
            <a:chOff x="0" y="0"/>
            <a:chExt cx="1456335" cy="2242644"/>
          </a:xfrm>
        </p:grpSpPr>
        <p:sp>
          <p:nvSpPr>
            <p:cNvPr name="Freeform 4" id="4"/>
            <p:cNvSpPr/>
            <p:nvPr/>
          </p:nvSpPr>
          <p:spPr>
            <a:xfrm flipH="false" flipV="false" rot="0">
              <a:off x="0" y="0"/>
              <a:ext cx="1456335" cy="2242644"/>
            </a:xfrm>
            <a:custGeom>
              <a:avLst/>
              <a:gdLst/>
              <a:ahLst/>
              <a:cxnLst/>
              <a:rect r="r" b="b" t="t" l="l"/>
              <a:pathLst>
                <a:path h="2242644" w="1456335">
                  <a:moveTo>
                    <a:pt x="0" y="0"/>
                  </a:moveTo>
                  <a:lnTo>
                    <a:pt x="1456335" y="0"/>
                  </a:lnTo>
                  <a:lnTo>
                    <a:pt x="1456335" y="2242644"/>
                  </a:lnTo>
                  <a:lnTo>
                    <a:pt x="0" y="2242644"/>
                  </a:lnTo>
                  <a:close/>
                </a:path>
              </a:pathLst>
            </a:custGeom>
            <a:solidFill>
              <a:srgbClr val="DA7C69"/>
            </a:solidFill>
          </p:spPr>
        </p:sp>
        <p:sp>
          <p:nvSpPr>
            <p:cNvPr name="TextBox 5" id="5"/>
            <p:cNvSpPr txBox="true"/>
            <p:nvPr/>
          </p:nvSpPr>
          <p:spPr>
            <a:xfrm>
              <a:off x="0" y="-85725"/>
              <a:ext cx="1456335" cy="2328369"/>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13363388" y="416561"/>
            <a:ext cx="4793428" cy="8156451"/>
            <a:chOff x="0" y="0"/>
            <a:chExt cx="1119717" cy="1905299"/>
          </a:xfrm>
        </p:grpSpPr>
        <p:sp>
          <p:nvSpPr>
            <p:cNvPr name="Freeform 7" id="7"/>
            <p:cNvSpPr/>
            <p:nvPr/>
          </p:nvSpPr>
          <p:spPr>
            <a:xfrm flipH="false" flipV="false" rot="0">
              <a:off x="0" y="0"/>
              <a:ext cx="1119717" cy="1905299"/>
            </a:xfrm>
            <a:custGeom>
              <a:avLst/>
              <a:gdLst/>
              <a:ahLst/>
              <a:cxnLst/>
              <a:rect r="r" b="b" t="t" l="l"/>
              <a:pathLst>
                <a:path h="1905299" w="1119717">
                  <a:moveTo>
                    <a:pt x="916517" y="0"/>
                  </a:moveTo>
                  <a:cubicBezTo>
                    <a:pt x="1028741" y="0"/>
                    <a:pt x="1119717" y="426516"/>
                    <a:pt x="1119717" y="952650"/>
                  </a:cubicBezTo>
                  <a:cubicBezTo>
                    <a:pt x="1119717" y="1478784"/>
                    <a:pt x="1028741" y="1905299"/>
                    <a:pt x="916517" y="1905299"/>
                  </a:cubicBezTo>
                  <a:lnTo>
                    <a:pt x="203200" y="1905299"/>
                  </a:lnTo>
                  <a:cubicBezTo>
                    <a:pt x="90976" y="1905299"/>
                    <a:pt x="0" y="1478784"/>
                    <a:pt x="0" y="952650"/>
                  </a:cubicBezTo>
                  <a:cubicBezTo>
                    <a:pt x="0" y="426516"/>
                    <a:pt x="90976" y="0"/>
                    <a:pt x="203200" y="0"/>
                  </a:cubicBezTo>
                  <a:close/>
                </a:path>
              </a:pathLst>
            </a:custGeom>
            <a:solidFill>
              <a:srgbClr val="E6D5CB"/>
            </a:solidFill>
          </p:spPr>
        </p:sp>
        <p:sp>
          <p:nvSpPr>
            <p:cNvPr name="TextBox 8" id="8"/>
            <p:cNvSpPr txBox="true"/>
            <p:nvPr/>
          </p:nvSpPr>
          <p:spPr>
            <a:xfrm>
              <a:off x="0" y="-85725"/>
              <a:ext cx="1119717" cy="1991024"/>
            </a:xfrm>
            <a:prstGeom prst="rect">
              <a:avLst/>
            </a:prstGeom>
          </p:spPr>
          <p:txBody>
            <a:bodyPr anchor="ctr" rtlCol="false" tIns="50800" lIns="50800" bIns="50800" rIns="50800"/>
            <a:lstStyle/>
            <a:p>
              <a:pPr algn="ctr">
                <a:lnSpc>
                  <a:spcPts val="2659"/>
                </a:lnSpc>
              </a:pPr>
            </a:p>
          </p:txBody>
        </p:sp>
      </p:grpSp>
      <p:sp>
        <p:nvSpPr>
          <p:cNvPr name="Freeform 9" id="9"/>
          <p:cNvSpPr/>
          <p:nvPr/>
        </p:nvSpPr>
        <p:spPr>
          <a:xfrm flipH="false" flipV="false" rot="0">
            <a:off x="14146954" y="2719341"/>
            <a:ext cx="3672707" cy="5853671"/>
          </a:xfrm>
          <a:custGeom>
            <a:avLst/>
            <a:gdLst/>
            <a:ahLst/>
            <a:cxnLst/>
            <a:rect r="r" b="b" t="t" l="l"/>
            <a:pathLst>
              <a:path h="5853671" w="3672707">
                <a:moveTo>
                  <a:pt x="0" y="0"/>
                </a:moveTo>
                <a:lnTo>
                  <a:pt x="3672706" y="0"/>
                </a:lnTo>
                <a:lnTo>
                  <a:pt x="3672706" y="5853671"/>
                </a:lnTo>
                <a:lnTo>
                  <a:pt x="0" y="5853671"/>
                </a:lnTo>
                <a:lnTo>
                  <a:pt x="0" y="0"/>
                </a:lnTo>
                <a:close/>
              </a:path>
            </a:pathLst>
          </a:custGeom>
          <a:blipFill>
            <a:blip r:embed="rId3">
              <a:alphaModFix amt="43000"/>
            </a:blip>
            <a:stretch>
              <a:fillRect l="-19386" t="0" r="-13538" b="-27335"/>
            </a:stretch>
          </a:blipFill>
        </p:spPr>
      </p:sp>
      <p:sp>
        <p:nvSpPr>
          <p:cNvPr name="TextBox 10" id="10"/>
          <p:cNvSpPr txBox="true"/>
          <p:nvPr/>
        </p:nvSpPr>
        <p:spPr>
          <a:xfrm rot="0">
            <a:off x="13830279" y="340361"/>
            <a:ext cx="3989381" cy="10851359"/>
          </a:xfrm>
          <a:prstGeom prst="rect">
            <a:avLst/>
          </a:prstGeom>
        </p:spPr>
        <p:txBody>
          <a:bodyPr anchor="t" rtlCol="false" tIns="0" lIns="0" bIns="0" rIns="0">
            <a:spAutoFit/>
          </a:bodyPr>
          <a:lstStyle/>
          <a:p>
            <a:pPr algn="ctr">
              <a:lnSpc>
                <a:spcPts val="4619"/>
              </a:lnSpc>
            </a:pPr>
            <a:r>
              <a:rPr lang="en-US" sz="3299">
                <a:solidFill>
                  <a:srgbClr val="000000"/>
                </a:solidFill>
                <a:latin typeface="RoxboroughCF"/>
                <a:ea typeface="RoxboroughCF"/>
                <a:cs typeface="RoxboroughCF"/>
                <a:sym typeface="RoxboroughCF"/>
              </a:rPr>
              <a:t>GANNT CHART</a:t>
            </a:r>
          </a:p>
          <a:p>
            <a:pPr algn="just" marL="539746" indent="-269873" lvl="1">
              <a:lnSpc>
                <a:spcPts val="3499"/>
              </a:lnSpc>
              <a:buFont typeface="Arial"/>
              <a:buChar char="•"/>
            </a:pPr>
            <a:r>
              <a:rPr lang="en-US" sz="2499">
                <a:solidFill>
                  <a:srgbClr val="000000"/>
                </a:solidFill>
                <a:latin typeface="RoxboroughCF"/>
                <a:ea typeface="RoxboroughCF"/>
                <a:cs typeface="RoxboroughCF"/>
                <a:sym typeface="RoxboroughCF"/>
              </a:rPr>
              <a:t>A DREAM OF NIGHT</a:t>
            </a:r>
          </a:p>
          <a:p>
            <a:pPr algn="just">
              <a:lnSpc>
                <a:spcPts val="3499"/>
              </a:lnSpc>
            </a:pPr>
          </a:p>
          <a:p>
            <a:pPr algn="just" marL="539746" indent="-269873" lvl="1">
              <a:lnSpc>
                <a:spcPts val="3749"/>
              </a:lnSpc>
              <a:buFont typeface="Arial"/>
              <a:buChar char="•"/>
            </a:pPr>
            <a:r>
              <a:rPr lang="en-US" sz="2499">
                <a:solidFill>
                  <a:srgbClr val="000000"/>
                </a:solidFill>
                <a:latin typeface="RoxboroughCF"/>
                <a:ea typeface="RoxboroughCF"/>
                <a:cs typeface="RoxboroughCF"/>
                <a:sym typeface="RoxboroughCF"/>
              </a:rPr>
              <a:t>START  DATE </a:t>
            </a:r>
          </a:p>
          <a:p>
            <a:pPr algn="just">
              <a:lnSpc>
                <a:spcPts val="3749"/>
              </a:lnSpc>
            </a:pPr>
          </a:p>
          <a:p>
            <a:pPr algn="just" marL="539746" indent="-269873" lvl="1">
              <a:lnSpc>
                <a:spcPts val="3749"/>
              </a:lnSpc>
              <a:buFont typeface="Arial"/>
              <a:buChar char="•"/>
            </a:pPr>
            <a:r>
              <a:rPr lang="en-US" sz="2499">
                <a:solidFill>
                  <a:srgbClr val="000000"/>
                </a:solidFill>
                <a:latin typeface="RoxboroughCF"/>
                <a:ea typeface="RoxboroughCF"/>
                <a:cs typeface="RoxboroughCF"/>
                <a:sym typeface="RoxboroughCF"/>
              </a:rPr>
              <a:t>LAUNCH DATE </a:t>
            </a:r>
          </a:p>
          <a:p>
            <a:pPr algn="just">
              <a:lnSpc>
                <a:spcPts val="3749"/>
              </a:lnSpc>
            </a:pPr>
          </a:p>
          <a:p>
            <a:pPr algn="just" marL="539746" indent="-269873" lvl="1">
              <a:lnSpc>
                <a:spcPts val="3749"/>
              </a:lnSpc>
              <a:buFont typeface="Arial"/>
              <a:buChar char="•"/>
            </a:pPr>
            <a:r>
              <a:rPr lang="en-US" sz="2499">
                <a:solidFill>
                  <a:srgbClr val="000000"/>
                </a:solidFill>
                <a:latin typeface="RoxboroughCF"/>
                <a:ea typeface="RoxboroughCF"/>
                <a:cs typeface="RoxboroughCF"/>
                <a:sym typeface="RoxboroughCF"/>
              </a:rPr>
              <a:t>TIME  LINE</a:t>
            </a:r>
          </a:p>
          <a:p>
            <a:pPr algn="just">
              <a:lnSpc>
                <a:spcPts val="3749"/>
              </a:lnSpc>
            </a:pPr>
          </a:p>
          <a:p>
            <a:pPr algn="just" marL="539746" indent="-269873" lvl="1">
              <a:lnSpc>
                <a:spcPts val="3749"/>
              </a:lnSpc>
              <a:buFont typeface="Arial"/>
              <a:buChar char="•"/>
            </a:pPr>
            <a:r>
              <a:rPr lang="en-US" sz="2499">
                <a:solidFill>
                  <a:srgbClr val="000000"/>
                </a:solidFill>
                <a:latin typeface="RoxboroughCF"/>
                <a:ea typeface="RoxboroughCF"/>
                <a:cs typeface="RoxboroughCF"/>
                <a:sym typeface="RoxboroughCF"/>
              </a:rPr>
              <a:t>PROMOTING</a:t>
            </a:r>
          </a:p>
          <a:p>
            <a:pPr algn="just">
              <a:lnSpc>
                <a:spcPts val="3749"/>
              </a:lnSpc>
            </a:pPr>
          </a:p>
          <a:p>
            <a:pPr algn="l" marL="539746" indent="-269873" lvl="1">
              <a:lnSpc>
                <a:spcPts val="3499"/>
              </a:lnSpc>
              <a:buFont typeface="Arial"/>
              <a:buChar char="•"/>
            </a:pPr>
            <a:r>
              <a:rPr lang="en-US" sz="2499">
                <a:solidFill>
                  <a:srgbClr val="000000"/>
                </a:solidFill>
                <a:latin typeface="RoxboroughCF"/>
                <a:ea typeface="RoxboroughCF"/>
                <a:cs typeface="RoxboroughCF"/>
                <a:sym typeface="RoxboroughCF"/>
              </a:rPr>
              <a:t>TRAINNIG</a:t>
            </a:r>
          </a:p>
          <a:p>
            <a:pPr algn="l">
              <a:lnSpc>
                <a:spcPts val="3499"/>
              </a:lnSpc>
            </a:pPr>
          </a:p>
          <a:p>
            <a:pPr algn="l" marL="539746" indent="-269873" lvl="1">
              <a:lnSpc>
                <a:spcPts val="3499"/>
              </a:lnSpc>
              <a:buFont typeface="Arial"/>
              <a:buChar char="•"/>
            </a:pPr>
            <a:r>
              <a:rPr lang="en-US" sz="2499">
                <a:solidFill>
                  <a:srgbClr val="000000"/>
                </a:solidFill>
                <a:latin typeface="RoxboroughCF"/>
                <a:ea typeface="RoxboroughCF"/>
                <a:cs typeface="RoxboroughCF"/>
                <a:sym typeface="RoxboroughCF"/>
              </a:rPr>
              <a:t>RELL</a:t>
            </a: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2520"/>
              </a:lnSpc>
            </a:pPr>
          </a:p>
          <a:p>
            <a:pPr algn="l">
              <a:lnSpc>
                <a:spcPts val="4619"/>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6D5CB"/>
        </a:solidFill>
      </p:bgPr>
    </p:bg>
    <p:spTree>
      <p:nvGrpSpPr>
        <p:cNvPr id="1" name=""/>
        <p:cNvGrpSpPr/>
        <p:nvPr/>
      </p:nvGrpSpPr>
      <p:grpSpPr>
        <a:xfrm>
          <a:off x="0" y="0"/>
          <a:ext cx="0" cy="0"/>
          <a:chOff x="0" y="0"/>
          <a:chExt cx="0" cy="0"/>
        </a:xfrm>
      </p:grpSpPr>
      <p:pic>
        <p:nvPicPr>
          <p:cNvPr name="Picture 2" id="2">
            <a:hlinkClick action="ppaction://media"/>
          </p:cNvPr>
          <p:cNvPicPr>
            <a:picLocks noChangeAspect="true"/>
          </p:cNvPicPr>
          <p:nvPr>
            <a:videoFile r:link="rId3"/>
            <p:extLst>
              <p:ext uri="{DAA4B4D4-6D71-4841-9C94-3DE7FCFB9230}">
                <p14:media xmlns:p14="http://schemas.microsoft.com/office/powerpoint/2010/main" r:embed="rId4"/>
              </p:ext>
            </p:extLst>
          </p:nvPr>
        </p:nvPicPr>
        <p:blipFill>
          <a:blip r:embed="rId2"/>
          <a:srcRect l="0" t="1045" r="0" b="7623"/>
          <a:stretch>
            <a:fillRect/>
          </a:stretch>
        </p:blipFill>
        <p:spPr>
          <a:xfrm flipH="false" flipV="false" rot="0">
            <a:off x="0" y="1841601"/>
            <a:ext cx="12357687" cy="8445399"/>
          </a:xfrm>
          <a:prstGeom prst="rect">
            <a:avLst/>
          </a:prstGeom>
        </p:spPr>
      </p:pic>
      <p:sp>
        <p:nvSpPr>
          <p:cNvPr name="Freeform 3" id="3"/>
          <p:cNvSpPr/>
          <p:nvPr/>
        </p:nvSpPr>
        <p:spPr>
          <a:xfrm flipH="false" flipV="false" rot="0">
            <a:off x="7277121" y="421116"/>
            <a:ext cx="3733757" cy="1215168"/>
          </a:xfrm>
          <a:custGeom>
            <a:avLst/>
            <a:gdLst/>
            <a:ahLst/>
            <a:cxnLst/>
            <a:rect r="r" b="b" t="t" l="l"/>
            <a:pathLst>
              <a:path h="1215168" w="3733757">
                <a:moveTo>
                  <a:pt x="0" y="0"/>
                </a:moveTo>
                <a:lnTo>
                  <a:pt x="3733758" y="0"/>
                </a:lnTo>
                <a:lnTo>
                  <a:pt x="3733758" y="1215168"/>
                </a:lnTo>
                <a:lnTo>
                  <a:pt x="0" y="1215168"/>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4" id="4"/>
          <p:cNvSpPr txBox="true"/>
          <p:nvPr/>
        </p:nvSpPr>
        <p:spPr>
          <a:xfrm rot="0">
            <a:off x="195125" y="200282"/>
            <a:ext cx="6347111" cy="497204"/>
          </a:xfrm>
          <a:prstGeom prst="rect">
            <a:avLst/>
          </a:prstGeom>
        </p:spPr>
        <p:txBody>
          <a:bodyPr anchor="t" rtlCol="false" tIns="0" lIns="0" bIns="0" rIns="0">
            <a:spAutoFit/>
          </a:bodyPr>
          <a:lstStyle/>
          <a:p>
            <a:pPr algn="l" marL="0" indent="0" lvl="0">
              <a:lnSpc>
                <a:spcPts val="3779"/>
              </a:lnSpc>
            </a:pPr>
            <a:r>
              <a:rPr lang="en-US" b="true" sz="3599" spc="179">
                <a:solidFill>
                  <a:srgbClr val="585047"/>
                </a:solidFill>
                <a:latin typeface="RoxboroughCF Bold"/>
                <a:ea typeface="RoxboroughCF Bold"/>
                <a:cs typeface="RoxboroughCF Bold"/>
                <a:sym typeface="RoxboroughCF Bold"/>
              </a:rPr>
              <a:t>WEDDING REEL TIME</a:t>
            </a:r>
          </a:p>
        </p:txBody>
      </p:sp>
      <p:sp>
        <p:nvSpPr>
          <p:cNvPr name="TextBox 5" id="5"/>
          <p:cNvSpPr txBox="true"/>
          <p:nvPr/>
        </p:nvSpPr>
        <p:spPr>
          <a:xfrm rot="0">
            <a:off x="323945" y="971550"/>
            <a:ext cx="5986984" cy="870051"/>
          </a:xfrm>
          <a:prstGeom prst="rect">
            <a:avLst/>
          </a:prstGeom>
        </p:spPr>
        <p:txBody>
          <a:bodyPr anchor="t" rtlCol="false" tIns="0" lIns="0" bIns="0" rIns="0">
            <a:spAutoFit/>
          </a:bodyPr>
          <a:lstStyle/>
          <a:p>
            <a:pPr algn="l">
              <a:lnSpc>
                <a:spcPts val="3499"/>
              </a:lnSpc>
            </a:pPr>
            <a:r>
              <a:rPr lang="en-US" sz="2499" spc="124" b="true">
                <a:solidFill>
                  <a:srgbClr val="585047"/>
                </a:solidFill>
                <a:latin typeface="RoxboroughCF Bold"/>
                <a:ea typeface="RoxboroughCF Bold"/>
                <a:cs typeface="RoxboroughCF Bold"/>
                <a:sym typeface="RoxboroughCF Bold"/>
              </a:rPr>
              <a:t>Thomas Building Centre, Swansea</a:t>
            </a:r>
          </a:p>
          <a:p>
            <a:pPr algn="l">
              <a:lnSpc>
                <a:spcPts val="3499"/>
              </a:lnSpc>
            </a:pPr>
            <a:r>
              <a:rPr lang="en-US" sz="2499" spc="124" b="true">
                <a:solidFill>
                  <a:srgbClr val="585047"/>
                </a:solidFill>
                <a:latin typeface="RoxboroughCF Bold"/>
                <a:ea typeface="RoxboroughCF Bold"/>
                <a:cs typeface="RoxboroughCF Bold"/>
                <a:sym typeface="RoxboroughCF Bold"/>
              </a:rPr>
              <a:t>ViVian Hall,(Services &amp; Planinng)</a:t>
            </a:r>
          </a:p>
        </p:txBody>
      </p:sp>
      <p:grpSp>
        <p:nvGrpSpPr>
          <p:cNvPr name="Group 6" id="6"/>
          <p:cNvGrpSpPr>
            <a:grpSpLocks noChangeAspect="true"/>
          </p:cNvGrpSpPr>
          <p:nvPr/>
        </p:nvGrpSpPr>
        <p:grpSpPr>
          <a:xfrm rot="0">
            <a:off x="12501562" y="0"/>
            <a:ext cx="5786438" cy="10287000"/>
            <a:chOff x="0" y="0"/>
            <a:chExt cx="3291840" cy="5852160"/>
          </a:xfrm>
        </p:grpSpPr>
        <p:sp>
          <p:nvSpPr>
            <p:cNvPr name="Freeform 7" id="7"/>
            <p:cNvSpPr/>
            <p:nvPr/>
          </p:nvSpPr>
          <p:spPr>
            <a:xfrm flipH="false" flipV="false" rot="0">
              <a:off x="1270" y="-1270"/>
              <a:ext cx="3290570" cy="5853430"/>
            </a:xfrm>
            <a:custGeom>
              <a:avLst/>
              <a:gdLst/>
              <a:ahLst/>
              <a:cxnLst/>
              <a:rect r="r" b="b" t="t" l="l"/>
              <a:pathLst>
                <a:path h="5853430" w="3290570">
                  <a:moveTo>
                    <a:pt x="3290570" y="5853430"/>
                  </a:moveTo>
                  <a:lnTo>
                    <a:pt x="0" y="5853430"/>
                  </a:lnTo>
                  <a:lnTo>
                    <a:pt x="0" y="0"/>
                  </a:lnTo>
                  <a:lnTo>
                    <a:pt x="3290570" y="0"/>
                  </a:lnTo>
                  <a:lnTo>
                    <a:pt x="3290570" y="5853430"/>
                  </a:lnTo>
                  <a:close/>
                </a:path>
              </a:pathLst>
            </a:custGeom>
            <a:blipFill>
              <a:blip r:embed="rId7"/>
              <a:stretch>
                <a:fillRect l="-9294" t="0" r="-9294" b="0"/>
              </a:stretch>
            </a:blipFill>
          </p:spPr>
        </p:sp>
        <p:sp>
          <p:nvSpPr>
            <p:cNvPr name="Freeform 8" id="8"/>
            <p:cNvSpPr/>
            <p:nvPr/>
          </p:nvSpPr>
          <p:spPr>
            <a:xfrm flipH="false" flipV="false" rot="0">
              <a:off x="1270" y="-1270"/>
              <a:ext cx="3290570" cy="5853430"/>
            </a:xfrm>
            <a:custGeom>
              <a:avLst/>
              <a:gdLst/>
              <a:ahLst/>
              <a:cxnLst/>
              <a:rect r="r" b="b" t="t" l="l"/>
              <a:pathLst>
                <a:path h="5853430" w="3290570">
                  <a:moveTo>
                    <a:pt x="3290570" y="5853430"/>
                  </a:moveTo>
                  <a:lnTo>
                    <a:pt x="0" y="5853430"/>
                  </a:lnTo>
                  <a:lnTo>
                    <a:pt x="0" y="0"/>
                  </a:lnTo>
                  <a:lnTo>
                    <a:pt x="3290570" y="0"/>
                  </a:lnTo>
                  <a:lnTo>
                    <a:pt x="3290570" y="5853430"/>
                  </a:lnTo>
                  <a:close/>
                </a:path>
              </a:pathLst>
            </a:custGeom>
            <a:blipFill>
              <a:blip r:embed="rId8"/>
              <a:stretch>
                <a:fillRect l="-30" t="0" r="-30" b="0"/>
              </a:stretch>
            </a:blipFill>
          </p:spPr>
        </p:sp>
      </p:grpSp>
      <p:sp>
        <p:nvSpPr>
          <p:cNvPr name="TextBox 9" id="9"/>
          <p:cNvSpPr txBox="true"/>
          <p:nvPr/>
        </p:nvSpPr>
        <p:spPr>
          <a:xfrm rot="0">
            <a:off x="323945" y="676213"/>
            <a:ext cx="4105515" cy="352487"/>
          </a:xfrm>
          <a:prstGeom prst="rect">
            <a:avLst/>
          </a:prstGeom>
        </p:spPr>
        <p:txBody>
          <a:bodyPr anchor="t" rtlCol="false" tIns="0" lIns="0" bIns="0" rIns="0">
            <a:spAutoFit/>
          </a:bodyPr>
          <a:lstStyle/>
          <a:p>
            <a:pPr algn="l" marL="0" indent="0" lvl="0">
              <a:lnSpc>
                <a:spcPts val="2624"/>
              </a:lnSpc>
            </a:pPr>
            <a:r>
              <a:rPr lang="en-US" b="true" sz="2499" spc="124">
                <a:solidFill>
                  <a:srgbClr val="585047"/>
                </a:solidFill>
                <a:latin typeface="RoxboroughCF Bold"/>
                <a:ea typeface="RoxboroughCF Bold"/>
                <a:cs typeface="RoxboroughCF Bold"/>
                <a:sym typeface="RoxboroughCF Bold"/>
              </a:rPr>
              <a:t>BY: SALVADOR PUMA</a:t>
            </a:r>
          </a:p>
        </p:txBody>
      </p:sp>
      <p:sp>
        <p:nvSpPr>
          <p:cNvPr name="Freeform 10" id="10"/>
          <p:cNvSpPr/>
          <p:nvPr/>
        </p:nvSpPr>
        <p:spPr>
          <a:xfrm flipH="false" flipV="false" rot="0">
            <a:off x="11156665" y="108230"/>
            <a:ext cx="1080217" cy="1097867"/>
          </a:xfrm>
          <a:custGeom>
            <a:avLst/>
            <a:gdLst/>
            <a:ahLst/>
            <a:cxnLst/>
            <a:rect r="r" b="b" t="t" l="l"/>
            <a:pathLst>
              <a:path h="1097867" w="1080217">
                <a:moveTo>
                  <a:pt x="0" y="0"/>
                </a:moveTo>
                <a:lnTo>
                  <a:pt x="1080217" y="0"/>
                </a:lnTo>
                <a:lnTo>
                  <a:pt x="1080217" y="1097867"/>
                </a:lnTo>
                <a:lnTo>
                  <a:pt x="0" y="1097867"/>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Tree>
  </p:cSld>
  <p:clrMapOvr>
    <a:masterClrMapping/>
  </p:clrMapOvr>
  <p:timing>
    <p:tnLst>
      <p:par>
        <p:cTn dur="indefinite" restart="never" nodeType="tmRoot">
          <p:childTnLst>
            <p:video>
              <p:cMediaNode vol="100000">
                <p:cTn fill="hold" display="false">
                  <p:stCondLst>
                    <p:cond delay="indefinite"/>
                  </p:stCondLst>
                </p:cTn>
                <p:tgtEl>
                  <p:spTgt spid="2"/>
                </p:tgtEl>
              </p:cMediaNode>
            </p:video>
          </p:childTnLst>
        </p:cTn>
      </p:par>
    </p:tnLst>
  </p:timing>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2325983">
            <a:off x="15656977" y="6172200"/>
            <a:ext cx="3621024" cy="8229600"/>
          </a:xfrm>
          <a:custGeom>
            <a:avLst/>
            <a:gdLst/>
            <a:ahLst/>
            <a:cxnLst/>
            <a:rect r="r" b="b" t="t" l="l"/>
            <a:pathLst>
              <a:path h="8229600" w="3621024">
                <a:moveTo>
                  <a:pt x="0" y="0"/>
                </a:moveTo>
                <a:lnTo>
                  <a:pt x="3621024" y="0"/>
                </a:lnTo>
                <a:lnTo>
                  <a:pt x="3621024" y="8229600"/>
                </a:lnTo>
                <a:lnTo>
                  <a:pt x="0" y="8229600"/>
                </a:lnTo>
                <a:lnTo>
                  <a:pt x="0" y="0"/>
                </a:lnTo>
                <a:close/>
              </a:path>
            </a:pathLst>
          </a:custGeom>
          <a:blipFill>
            <a:blip r:embed="rId3"/>
            <a:stretch>
              <a:fillRect l="0" t="0" r="0" b="0"/>
            </a:stretch>
          </a:blipFill>
        </p:spPr>
      </p:sp>
      <p:sp>
        <p:nvSpPr>
          <p:cNvPr name="Freeform 4" id="4"/>
          <p:cNvSpPr/>
          <p:nvPr/>
        </p:nvSpPr>
        <p:spPr>
          <a:xfrm flipH="false" flipV="false" rot="0">
            <a:off x="14763079" y="5251384"/>
            <a:ext cx="3681747" cy="5938302"/>
          </a:xfrm>
          <a:custGeom>
            <a:avLst/>
            <a:gdLst/>
            <a:ahLst/>
            <a:cxnLst/>
            <a:rect r="r" b="b" t="t" l="l"/>
            <a:pathLst>
              <a:path h="5938302" w="3681747">
                <a:moveTo>
                  <a:pt x="0" y="0"/>
                </a:moveTo>
                <a:lnTo>
                  <a:pt x="3681748" y="0"/>
                </a:lnTo>
                <a:lnTo>
                  <a:pt x="3681748" y="5938302"/>
                </a:lnTo>
                <a:lnTo>
                  <a:pt x="0" y="5938302"/>
                </a:lnTo>
                <a:lnTo>
                  <a:pt x="0" y="0"/>
                </a:lnTo>
                <a:close/>
              </a:path>
            </a:pathLst>
          </a:custGeom>
          <a:blipFill>
            <a:blip r:embed="rId4"/>
            <a:stretch>
              <a:fillRect l="0" t="0" r="0" b="0"/>
            </a:stretch>
          </a:blipFill>
        </p:spPr>
      </p:sp>
      <p:sp>
        <p:nvSpPr>
          <p:cNvPr name="Freeform 5" id="5"/>
          <p:cNvSpPr/>
          <p:nvPr/>
        </p:nvSpPr>
        <p:spPr>
          <a:xfrm flipH="false" flipV="false" rot="0">
            <a:off x="-1836158" y="3699751"/>
            <a:ext cx="5365699" cy="8229600"/>
          </a:xfrm>
          <a:custGeom>
            <a:avLst/>
            <a:gdLst/>
            <a:ahLst/>
            <a:cxnLst/>
            <a:rect r="r" b="b" t="t" l="l"/>
            <a:pathLst>
              <a:path h="8229600" w="5365699">
                <a:moveTo>
                  <a:pt x="0" y="0"/>
                </a:moveTo>
                <a:lnTo>
                  <a:pt x="5365699" y="0"/>
                </a:lnTo>
                <a:lnTo>
                  <a:pt x="5365699" y="8229600"/>
                </a:lnTo>
                <a:lnTo>
                  <a:pt x="0" y="8229600"/>
                </a:lnTo>
                <a:lnTo>
                  <a:pt x="0" y="0"/>
                </a:lnTo>
                <a:close/>
              </a:path>
            </a:pathLst>
          </a:custGeom>
          <a:blipFill>
            <a:blip r:embed="rId5"/>
            <a:stretch>
              <a:fillRect l="0" t="0" r="0" b="0"/>
            </a:stretch>
          </a:blipFill>
        </p:spPr>
      </p:sp>
      <p:grpSp>
        <p:nvGrpSpPr>
          <p:cNvPr name="Group 6" id="6"/>
          <p:cNvGrpSpPr/>
          <p:nvPr/>
        </p:nvGrpSpPr>
        <p:grpSpPr>
          <a:xfrm rot="0">
            <a:off x="1205153" y="1136584"/>
            <a:ext cx="16147805" cy="8229600"/>
            <a:chOff x="0" y="0"/>
            <a:chExt cx="4252920" cy="2167467"/>
          </a:xfrm>
        </p:grpSpPr>
        <p:sp>
          <p:nvSpPr>
            <p:cNvPr name="Freeform 7" id="7"/>
            <p:cNvSpPr/>
            <p:nvPr/>
          </p:nvSpPr>
          <p:spPr>
            <a:xfrm flipH="false" flipV="false" rot="0">
              <a:off x="0" y="0"/>
              <a:ext cx="4252920" cy="2167467"/>
            </a:xfrm>
            <a:custGeom>
              <a:avLst/>
              <a:gdLst/>
              <a:ahLst/>
              <a:cxnLst/>
              <a:rect r="r" b="b" t="t" l="l"/>
              <a:pathLst>
                <a:path h="2167467" w="4252920">
                  <a:moveTo>
                    <a:pt x="24451" y="0"/>
                  </a:moveTo>
                  <a:lnTo>
                    <a:pt x="4228468" y="0"/>
                  </a:lnTo>
                  <a:cubicBezTo>
                    <a:pt x="4241972" y="0"/>
                    <a:pt x="4252920" y="10947"/>
                    <a:pt x="4252920" y="24451"/>
                  </a:cubicBezTo>
                  <a:lnTo>
                    <a:pt x="4252920" y="2143015"/>
                  </a:lnTo>
                  <a:cubicBezTo>
                    <a:pt x="4252920" y="2149500"/>
                    <a:pt x="4250344" y="2155720"/>
                    <a:pt x="4245758" y="2160305"/>
                  </a:cubicBezTo>
                  <a:cubicBezTo>
                    <a:pt x="4241173" y="2164891"/>
                    <a:pt x="4234953" y="2167467"/>
                    <a:pt x="4228468" y="2167467"/>
                  </a:cubicBezTo>
                  <a:lnTo>
                    <a:pt x="24451" y="2167467"/>
                  </a:lnTo>
                  <a:cubicBezTo>
                    <a:pt x="17967" y="2167467"/>
                    <a:pt x="11747" y="2164891"/>
                    <a:pt x="7162" y="2160305"/>
                  </a:cubicBezTo>
                  <a:cubicBezTo>
                    <a:pt x="2576" y="2155720"/>
                    <a:pt x="0" y="2149500"/>
                    <a:pt x="0" y="2143015"/>
                  </a:cubicBezTo>
                  <a:lnTo>
                    <a:pt x="0" y="24451"/>
                  </a:lnTo>
                  <a:cubicBezTo>
                    <a:pt x="0" y="17967"/>
                    <a:pt x="2576" y="11747"/>
                    <a:pt x="7162" y="7162"/>
                  </a:cubicBezTo>
                  <a:cubicBezTo>
                    <a:pt x="11747" y="2576"/>
                    <a:pt x="17967" y="0"/>
                    <a:pt x="24451" y="0"/>
                  </a:cubicBezTo>
                  <a:close/>
                </a:path>
              </a:pathLst>
            </a:custGeom>
            <a:solidFill>
              <a:srgbClr val="181717"/>
            </a:solidFill>
            <a:ln cap="rnd">
              <a:noFill/>
              <a:prstDash val="solid"/>
              <a:round/>
            </a:ln>
          </p:spPr>
        </p:sp>
        <p:sp>
          <p:nvSpPr>
            <p:cNvPr name="TextBox 8" id="8"/>
            <p:cNvSpPr txBox="true"/>
            <p:nvPr/>
          </p:nvSpPr>
          <p:spPr>
            <a:xfrm>
              <a:off x="0" y="-85725"/>
              <a:ext cx="4252920" cy="2253192"/>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28700" y="1028700"/>
            <a:ext cx="16230600" cy="8229600"/>
            <a:chOff x="0" y="0"/>
            <a:chExt cx="4274726" cy="2167467"/>
          </a:xfrm>
        </p:grpSpPr>
        <p:sp>
          <p:nvSpPr>
            <p:cNvPr name="Freeform 10" id="10"/>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EAEAEA"/>
            </a:solidFill>
            <a:ln w="47625" cap="rnd">
              <a:solidFill>
                <a:srgbClr val="535353"/>
              </a:solidFill>
              <a:prstDash val="solid"/>
              <a:round/>
            </a:ln>
          </p:spPr>
        </p:sp>
        <p:sp>
          <p:nvSpPr>
            <p:cNvPr name="TextBox 11" id="11"/>
            <p:cNvSpPr txBox="true"/>
            <p:nvPr/>
          </p:nvSpPr>
          <p:spPr>
            <a:xfrm>
              <a:off x="0" y="-85725"/>
              <a:ext cx="4274726" cy="225319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205153" y="1174684"/>
            <a:ext cx="15877694" cy="7937632"/>
            <a:chOff x="0" y="0"/>
            <a:chExt cx="4181779" cy="2090570"/>
          </a:xfrm>
        </p:grpSpPr>
        <p:sp>
          <p:nvSpPr>
            <p:cNvPr name="Freeform 13" id="13"/>
            <p:cNvSpPr/>
            <p:nvPr/>
          </p:nvSpPr>
          <p:spPr>
            <a:xfrm flipH="false" flipV="false" rot="0">
              <a:off x="0" y="0"/>
              <a:ext cx="4181780" cy="2090570"/>
            </a:xfrm>
            <a:custGeom>
              <a:avLst/>
              <a:gdLst/>
              <a:ahLst/>
              <a:cxnLst/>
              <a:rect r="r" b="b" t="t" l="l"/>
              <a:pathLst>
                <a:path h="2090570" w="4181780">
                  <a:moveTo>
                    <a:pt x="16578" y="0"/>
                  </a:moveTo>
                  <a:lnTo>
                    <a:pt x="4165201" y="0"/>
                  </a:lnTo>
                  <a:cubicBezTo>
                    <a:pt x="4169598" y="0"/>
                    <a:pt x="4173815" y="1747"/>
                    <a:pt x="4176924" y="4856"/>
                  </a:cubicBezTo>
                  <a:cubicBezTo>
                    <a:pt x="4180033" y="7965"/>
                    <a:pt x="4181780" y="12181"/>
                    <a:pt x="4181780" y="16578"/>
                  </a:cubicBezTo>
                  <a:lnTo>
                    <a:pt x="4181780" y="2073992"/>
                  </a:lnTo>
                  <a:cubicBezTo>
                    <a:pt x="4181780" y="2083147"/>
                    <a:pt x="4174357" y="2090570"/>
                    <a:pt x="4165201" y="2090570"/>
                  </a:cubicBezTo>
                  <a:lnTo>
                    <a:pt x="16578" y="2090570"/>
                  </a:lnTo>
                  <a:cubicBezTo>
                    <a:pt x="7422" y="2090570"/>
                    <a:pt x="0" y="2083147"/>
                    <a:pt x="0" y="2073992"/>
                  </a:cubicBezTo>
                  <a:lnTo>
                    <a:pt x="0" y="16578"/>
                  </a:lnTo>
                  <a:cubicBezTo>
                    <a:pt x="0" y="7422"/>
                    <a:pt x="7422" y="0"/>
                    <a:pt x="16578" y="0"/>
                  </a:cubicBezTo>
                  <a:close/>
                </a:path>
              </a:pathLst>
            </a:custGeom>
            <a:solidFill>
              <a:srgbClr val="EAEAEA"/>
            </a:solidFill>
            <a:ln w="85725" cap="rnd">
              <a:solidFill>
                <a:srgbClr val="535353"/>
              </a:solidFill>
              <a:prstDash val="solid"/>
              <a:round/>
            </a:ln>
          </p:spPr>
        </p:sp>
        <p:sp>
          <p:nvSpPr>
            <p:cNvPr name="TextBox 14" id="14"/>
            <p:cNvSpPr txBox="true"/>
            <p:nvPr/>
          </p:nvSpPr>
          <p:spPr>
            <a:xfrm>
              <a:off x="0" y="-85725"/>
              <a:ext cx="4181779" cy="217629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395871" y="1362073"/>
            <a:ext cx="15496258" cy="7562854"/>
            <a:chOff x="0" y="0"/>
            <a:chExt cx="4081319" cy="1991863"/>
          </a:xfrm>
        </p:grpSpPr>
        <p:sp>
          <p:nvSpPr>
            <p:cNvPr name="Freeform 16" id="16"/>
            <p:cNvSpPr/>
            <p:nvPr/>
          </p:nvSpPr>
          <p:spPr>
            <a:xfrm flipH="false" flipV="false" rot="0">
              <a:off x="0" y="0"/>
              <a:ext cx="4081319" cy="1991863"/>
            </a:xfrm>
            <a:custGeom>
              <a:avLst/>
              <a:gdLst/>
              <a:ahLst/>
              <a:cxnLst/>
              <a:rect r="r" b="b" t="t" l="l"/>
              <a:pathLst>
                <a:path h="1991863" w="4081319">
                  <a:moveTo>
                    <a:pt x="10991" y="0"/>
                  </a:moveTo>
                  <a:lnTo>
                    <a:pt x="4070328" y="0"/>
                  </a:lnTo>
                  <a:cubicBezTo>
                    <a:pt x="4073242" y="0"/>
                    <a:pt x="4076038" y="1158"/>
                    <a:pt x="4078100" y="3219"/>
                  </a:cubicBezTo>
                  <a:cubicBezTo>
                    <a:pt x="4080161" y="5280"/>
                    <a:pt x="4081319" y="8076"/>
                    <a:pt x="4081319" y="10991"/>
                  </a:cubicBezTo>
                  <a:lnTo>
                    <a:pt x="4081319" y="1980872"/>
                  </a:lnTo>
                  <a:cubicBezTo>
                    <a:pt x="4081319" y="1986942"/>
                    <a:pt x="4076398" y="1991863"/>
                    <a:pt x="4070328" y="1991863"/>
                  </a:cubicBezTo>
                  <a:lnTo>
                    <a:pt x="10991" y="1991863"/>
                  </a:lnTo>
                  <a:cubicBezTo>
                    <a:pt x="4921" y="1991863"/>
                    <a:pt x="0" y="1986942"/>
                    <a:pt x="0" y="1980872"/>
                  </a:cubicBezTo>
                  <a:lnTo>
                    <a:pt x="0" y="10991"/>
                  </a:lnTo>
                  <a:cubicBezTo>
                    <a:pt x="0" y="8076"/>
                    <a:pt x="1158" y="5280"/>
                    <a:pt x="3219" y="3219"/>
                  </a:cubicBezTo>
                  <a:cubicBezTo>
                    <a:pt x="5280" y="1158"/>
                    <a:pt x="8076" y="0"/>
                    <a:pt x="10991" y="0"/>
                  </a:cubicBezTo>
                  <a:close/>
                </a:path>
              </a:pathLst>
            </a:custGeom>
            <a:solidFill>
              <a:srgbClr val="E6D5CB"/>
            </a:solidFill>
            <a:ln w="28575" cap="rnd">
              <a:solidFill>
                <a:srgbClr val="535353"/>
              </a:solidFill>
              <a:prstDash val="solid"/>
              <a:round/>
            </a:ln>
          </p:spPr>
        </p:sp>
        <p:sp>
          <p:nvSpPr>
            <p:cNvPr name="TextBox 17" id="17"/>
            <p:cNvSpPr txBox="true"/>
            <p:nvPr/>
          </p:nvSpPr>
          <p:spPr>
            <a:xfrm>
              <a:off x="0" y="-85725"/>
              <a:ext cx="4081319" cy="2077588"/>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2617392">
            <a:off x="-3939025" y="-3119807"/>
            <a:ext cx="7366211" cy="6239614"/>
            <a:chOff x="0" y="0"/>
            <a:chExt cx="2374900" cy="2011680"/>
          </a:xfrm>
        </p:grpSpPr>
        <p:sp>
          <p:nvSpPr>
            <p:cNvPr name="Freeform 19" id="19"/>
            <p:cNvSpPr/>
            <p:nvPr/>
          </p:nvSpPr>
          <p:spPr>
            <a:xfrm flipH="false" flipV="false" rot="0">
              <a:off x="-2540" y="-2540"/>
              <a:ext cx="2377440" cy="2009140"/>
            </a:xfrm>
            <a:custGeom>
              <a:avLst/>
              <a:gdLst/>
              <a:ahLst/>
              <a:cxnLst/>
              <a:rect r="r" b="b" t="t" l="l"/>
              <a:pathLst>
                <a:path h="2009140" w="23774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10" y="132080"/>
                    <a:pt x="1635760" y="125730"/>
                  </a:cubicBezTo>
                  <a:cubicBezTo>
                    <a:pt x="1631950" y="121920"/>
                    <a:pt x="1629410" y="123190"/>
                    <a:pt x="1625600" y="125730"/>
                  </a:cubicBezTo>
                  <a:lnTo>
                    <a:pt x="1617980" y="133350"/>
                  </a:lnTo>
                  <a:cubicBezTo>
                    <a:pt x="1616710" y="134620"/>
                    <a:pt x="1614170" y="134620"/>
                    <a:pt x="1612900" y="134620"/>
                  </a:cubicBezTo>
                  <a:lnTo>
                    <a:pt x="1605280" y="134620"/>
                  </a:lnTo>
                  <a:cubicBezTo>
                    <a:pt x="1600200" y="134620"/>
                    <a:pt x="1595120" y="133350"/>
                    <a:pt x="1590040" y="132080"/>
                  </a:cubicBezTo>
                  <a:cubicBezTo>
                    <a:pt x="1583690" y="130810"/>
                    <a:pt x="1578610" y="127000"/>
                    <a:pt x="1572260" y="125730"/>
                  </a:cubicBezTo>
                  <a:cubicBezTo>
                    <a:pt x="1562100" y="124460"/>
                    <a:pt x="1559560" y="115570"/>
                    <a:pt x="1555750" y="109220"/>
                  </a:cubicBezTo>
                  <a:cubicBezTo>
                    <a:pt x="1553210" y="105410"/>
                    <a:pt x="1548130" y="100330"/>
                    <a:pt x="1543050" y="101600"/>
                  </a:cubicBezTo>
                  <a:cubicBezTo>
                    <a:pt x="1537970" y="104140"/>
                    <a:pt x="1532890" y="101600"/>
                    <a:pt x="1529080" y="100330"/>
                  </a:cubicBezTo>
                  <a:cubicBezTo>
                    <a:pt x="1527810" y="100330"/>
                    <a:pt x="1525270" y="99060"/>
                    <a:pt x="1524000" y="99060"/>
                  </a:cubicBezTo>
                  <a:cubicBezTo>
                    <a:pt x="1515110" y="96520"/>
                    <a:pt x="1508760" y="101600"/>
                    <a:pt x="1502410" y="107950"/>
                  </a:cubicBezTo>
                  <a:lnTo>
                    <a:pt x="1497330" y="113030"/>
                  </a:lnTo>
                  <a:cubicBezTo>
                    <a:pt x="1496060" y="114300"/>
                    <a:pt x="1496060" y="116840"/>
                    <a:pt x="1494790" y="118110"/>
                  </a:cubicBezTo>
                  <a:cubicBezTo>
                    <a:pt x="1487170" y="124460"/>
                    <a:pt x="1479550" y="121920"/>
                    <a:pt x="1470660" y="118110"/>
                  </a:cubicBezTo>
                  <a:cubicBezTo>
                    <a:pt x="1463040" y="114300"/>
                    <a:pt x="1454150" y="118110"/>
                    <a:pt x="1451610"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80"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60" y="116840"/>
                    <a:pt x="1202690" y="118110"/>
                  </a:cubicBezTo>
                  <a:cubicBezTo>
                    <a:pt x="1197610" y="119380"/>
                    <a:pt x="1197610"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10"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blipFill>
              <a:blip r:embed="rId6"/>
              <a:stretch>
                <a:fillRect l="-13459" t="0" r="-13459" b="0"/>
              </a:stretch>
            </a:blipFill>
          </p:spPr>
        </p:sp>
      </p:grpSp>
      <p:sp>
        <p:nvSpPr>
          <p:cNvPr name="Freeform 20" id="20"/>
          <p:cNvSpPr/>
          <p:nvPr/>
        </p:nvSpPr>
        <p:spPr>
          <a:xfrm flipH="false" flipV="false" rot="1052233">
            <a:off x="15241182" y="1857010"/>
            <a:ext cx="1118064" cy="757250"/>
          </a:xfrm>
          <a:custGeom>
            <a:avLst/>
            <a:gdLst/>
            <a:ahLst/>
            <a:cxnLst/>
            <a:rect r="r" b="b" t="t" l="l"/>
            <a:pathLst>
              <a:path h="757250" w="1118064">
                <a:moveTo>
                  <a:pt x="0" y="0"/>
                </a:moveTo>
                <a:lnTo>
                  <a:pt x="1118064" y="0"/>
                </a:lnTo>
                <a:lnTo>
                  <a:pt x="1118064" y="757250"/>
                </a:lnTo>
                <a:lnTo>
                  <a:pt x="0" y="75725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TextBox 21" id="21"/>
          <p:cNvSpPr txBox="true"/>
          <p:nvPr/>
        </p:nvSpPr>
        <p:spPr>
          <a:xfrm rot="0">
            <a:off x="1632860" y="1763308"/>
            <a:ext cx="13735090" cy="1055306"/>
          </a:xfrm>
          <a:prstGeom prst="rect">
            <a:avLst/>
          </a:prstGeom>
        </p:spPr>
        <p:txBody>
          <a:bodyPr anchor="t" rtlCol="false" tIns="0" lIns="0" bIns="0" rIns="0">
            <a:spAutoFit/>
          </a:bodyPr>
          <a:lstStyle/>
          <a:p>
            <a:pPr algn="ctr">
              <a:lnSpc>
                <a:spcPts val="8176"/>
              </a:lnSpc>
            </a:pPr>
            <a:r>
              <a:rPr lang="en-US" sz="7300">
                <a:solidFill>
                  <a:srgbClr val="535353"/>
                </a:solidFill>
                <a:latin typeface="Shrikhand"/>
                <a:ea typeface="Shrikhand"/>
                <a:cs typeface="Shrikhand"/>
                <a:sym typeface="Shrikhand"/>
              </a:rPr>
              <a:t>JUSTIFICATIONS</a:t>
            </a:r>
          </a:p>
        </p:txBody>
      </p:sp>
      <p:sp>
        <p:nvSpPr>
          <p:cNvPr name="TextBox 22" id="22"/>
          <p:cNvSpPr txBox="true"/>
          <p:nvPr/>
        </p:nvSpPr>
        <p:spPr>
          <a:xfrm rot="0">
            <a:off x="2258774" y="4751801"/>
            <a:ext cx="4050401" cy="2202455"/>
          </a:xfrm>
          <a:prstGeom prst="rect">
            <a:avLst/>
          </a:prstGeom>
        </p:spPr>
        <p:txBody>
          <a:bodyPr anchor="t" rtlCol="false" tIns="0" lIns="0" bIns="0" rIns="0">
            <a:spAutoFit/>
          </a:bodyPr>
          <a:lstStyle/>
          <a:p>
            <a:pPr algn="l">
              <a:lnSpc>
                <a:spcPts val="2520"/>
              </a:lnSpc>
            </a:pPr>
            <a:r>
              <a:rPr lang="en-US" sz="1800" b="true">
                <a:solidFill>
                  <a:srgbClr val="181717"/>
                </a:solidFill>
                <a:latin typeface="RoxboroughCF Bold"/>
                <a:ea typeface="RoxboroughCF Bold"/>
                <a:cs typeface="RoxboroughCF Bold"/>
                <a:sym typeface="RoxboroughCF Bold"/>
              </a:rPr>
              <a:t>traditional black an d white color matches the flowers, table arrangements it creates a mood considerent the season and accents mix-and-match suits an dresses, casual an laid-back outfits bold and colourful attire. </a:t>
            </a:r>
          </a:p>
        </p:txBody>
      </p:sp>
      <p:sp>
        <p:nvSpPr>
          <p:cNvPr name="Freeform 23" id="23"/>
          <p:cNvSpPr/>
          <p:nvPr/>
        </p:nvSpPr>
        <p:spPr>
          <a:xfrm flipH="false" flipV="false" rot="-1269992">
            <a:off x="1726477" y="7981279"/>
            <a:ext cx="1057287" cy="716086"/>
          </a:xfrm>
          <a:custGeom>
            <a:avLst/>
            <a:gdLst/>
            <a:ahLst/>
            <a:cxnLst/>
            <a:rect r="r" b="b" t="t" l="l"/>
            <a:pathLst>
              <a:path h="716086" w="1057287">
                <a:moveTo>
                  <a:pt x="0" y="0"/>
                </a:moveTo>
                <a:lnTo>
                  <a:pt x="1057287" y="0"/>
                </a:lnTo>
                <a:lnTo>
                  <a:pt x="1057287" y="716086"/>
                </a:lnTo>
                <a:lnTo>
                  <a:pt x="0" y="71608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24" id="24"/>
          <p:cNvSpPr txBox="true"/>
          <p:nvPr/>
        </p:nvSpPr>
        <p:spPr>
          <a:xfrm rot="0">
            <a:off x="7253855" y="4801632"/>
            <a:ext cx="4050401" cy="2202455"/>
          </a:xfrm>
          <a:prstGeom prst="rect">
            <a:avLst/>
          </a:prstGeom>
        </p:spPr>
        <p:txBody>
          <a:bodyPr anchor="t" rtlCol="false" tIns="0" lIns="0" bIns="0" rIns="0">
            <a:spAutoFit/>
          </a:bodyPr>
          <a:lstStyle/>
          <a:p>
            <a:pPr algn="l">
              <a:lnSpc>
                <a:spcPts val="2520"/>
              </a:lnSpc>
            </a:pPr>
            <a:r>
              <a:rPr lang="en-US" sz="1800" b="true">
                <a:solidFill>
                  <a:srgbClr val="181717"/>
                </a:solidFill>
                <a:latin typeface="RoxboroughCF Bold"/>
                <a:ea typeface="RoxboroughCF Bold"/>
                <a:cs typeface="RoxboroughCF Bold"/>
                <a:sym typeface="RoxboroughCF Bold"/>
              </a:rPr>
              <a:t>Catchy melody and full of hope and love, it creates emotion to the briedsmaids a memorable moment that it well stay with her or him for ever, is a melody that it dosent requiere words to send messages across.</a:t>
            </a:r>
          </a:p>
        </p:txBody>
      </p:sp>
      <p:sp>
        <p:nvSpPr>
          <p:cNvPr name="TextBox 25" id="25"/>
          <p:cNvSpPr txBox="true"/>
          <p:nvPr/>
        </p:nvSpPr>
        <p:spPr>
          <a:xfrm rot="0">
            <a:off x="11978825" y="4801632"/>
            <a:ext cx="4050401" cy="2831184"/>
          </a:xfrm>
          <a:prstGeom prst="rect">
            <a:avLst/>
          </a:prstGeom>
        </p:spPr>
        <p:txBody>
          <a:bodyPr anchor="t" rtlCol="false" tIns="0" lIns="0" bIns="0" rIns="0">
            <a:spAutoFit/>
          </a:bodyPr>
          <a:lstStyle/>
          <a:p>
            <a:pPr algn="l">
              <a:lnSpc>
                <a:spcPts val="2520"/>
              </a:lnSpc>
            </a:pPr>
            <a:r>
              <a:rPr lang="en-US" sz="1800" b="true">
                <a:solidFill>
                  <a:srgbClr val="181717"/>
                </a:solidFill>
                <a:latin typeface="RoxboroughCF Bold"/>
                <a:ea typeface="RoxboroughCF Bold"/>
                <a:cs typeface="RoxboroughCF Bold"/>
                <a:sym typeface="RoxboroughCF Bold"/>
              </a:rPr>
              <a:t>Competence personality, young millanials , it promotes the location and our sevices, ideas for photo spots. This group of millanials very conservatives, confident about what are they doing, this rell gives it gives them the information they want to hear.</a:t>
            </a:r>
          </a:p>
          <a:p>
            <a:pPr algn="l">
              <a:lnSpc>
                <a:spcPts val="2520"/>
              </a:lnSpc>
            </a:pPr>
            <a:r>
              <a:rPr lang="en-US" sz="1800" b="true">
                <a:solidFill>
                  <a:srgbClr val="181717"/>
                </a:solidFill>
                <a:latin typeface="RoxboroughCF Bold"/>
                <a:ea typeface="RoxboroughCF Bold"/>
                <a:cs typeface="RoxboroughCF Bold"/>
                <a:sym typeface="RoxboroughCF Bold"/>
              </a:rPr>
              <a:t> </a:t>
            </a:r>
          </a:p>
        </p:txBody>
      </p:sp>
      <p:sp>
        <p:nvSpPr>
          <p:cNvPr name="TextBox 26" id="26"/>
          <p:cNvSpPr txBox="true"/>
          <p:nvPr/>
        </p:nvSpPr>
        <p:spPr>
          <a:xfrm rot="0">
            <a:off x="3451328" y="3941121"/>
            <a:ext cx="1612881" cy="368289"/>
          </a:xfrm>
          <a:prstGeom prst="rect">
            <a:avLst/>
          </a:prstGeom>
        </p:spPr>
        <p:txBody>
          <a:bodyPr anchor="t" rtlCol="false" tIns="0" lIns="0" bIns="0" rIns="0">
            <a:spAutoFit/>
          </a:bodyPr>
          <a:lstStyle/>
          <a:p>
            <a:pPr algn="ctr">
              <a:lnSpc>
                <a:spcPts val="2799"/>
              </a:lnSpc>
            </a:pPr>
            <a:r>
              <a:rPr lang="en-US" sz="2499" b="true">
                <a:solidFill>
                  <a:srgbClr val="000000"/>
                </a:solidFill>
                <a:latin typeface="RoxboroughCF Bold"/>
                <a:ea typeface="RoxboroughCF Bold"/>
                <a:cs typeface="RoxboroughCF Bold"/>
                <a:sym typeface="RoxboroughCF Bold"/>
              </a:rPr>
              <a:t>COLORS</a:t>
            </a:r>
          </a:p>
        </p:txBody>
      </p:sp>
      <p:sp>
        <p:nvSpPr>
          <p:cNvPr name="TextBox 27" id="27"/>
          <p:cNvSpPr txBox="true"/>
          <p:nvPr/>
        </p:nvSpPr>
        <p:spPr>
          <a:xfrm rot="0">
            <a:off x="7807409" y="3941121"/>
            <a:ext cx="2673183" cy="368289"/>
          </a:xfrm>
          <a:prstGeom prst="rect">
            <a:avLst/>
          </a:prstGeom>
        </p:spPr>
        <p:txBody>
          <a:bodyPr anchor="t" rtlCol="false" tIns="0" lIns="0" bIns="0" rIns="0">
            <a:spAutoFit/>
          </a:bodyPr>
          <a:lstStyle/>
          <a:p>
            <a:pPr algn="ctr">
              <a:lnSpc>
                <a:spcPts val="2799"/>
              </a:lnSpc>
            </a:pPr>
            <a:r>
              <a:rPr lang="en-US" b="true" sz="2499">
                <a:solidFill>
                  <a:srgbClr val="000000"/>
                </a:solidFill>
                <a:latin typeface="RoxboroughCF Bold"/>
                <a:ea typeface="RoxboroughCF Bold"/>
                <a:cs typeface="RoxboroughCF Bold"/>
                <a:sym typeface="RoxboroughCF Bold"/>
              </a:rPr>
              <a:t>MUSIC</a:t>
            </a:r>
          </a:p>
        </p:txBody>
      </p:sp>
      <p:sp>
        <p:nvSpPr>
          <p:cNvPr name="TextBox 28" id="28"/>
          <p:cNvSpPr txBox="true"/>
          <p:nvPr/>
        </p:nvSpPr>
        <p:spPr>
          <a:xfrm rot="0">
            <a:off x="12324178" y="3603391"/>
            <a:ext cx="3043772" cy="720703"/>
          </a:xfrm>
          <a:prstGeom prst="rect">
            <a:avLst/>
          </a:prstGeom>
        </p:spPr>
        <p:txBody>
          <a:bodyPr anchor="t" rtlCol="false" tIns="0" lIns="0" bIns="0" rIns="0">
            <a:spAutoFit/>
          </a:bodyPr>
          <a:lstStyle/>
          <a:p>
            <a:pPr algn="ctr">
              <a:lnSpc>
                <a:spcPts val="2799"/>
              </a:lnSpc>
            </a:pPr>
            <a:r>
              <a:rPr lang="en-US" b="true" sz="2499">
                <a:solidFill>
                  <a:srgbClr val="000000"/>
                </a:solidFill>
                <a:latin typeface="RoxboroughCF Bold"/>
                <a:ea typeface="RoxboroughCF Bold"/>
                <a:cs typeface="RoxboroughCF Bold"/>
                <a:sym typeface="RoxboroughCF Bold"/>
              </a:rPr>
              <a:t>BRAND PERSONALITY</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Freeform 3" id="3"/>
          <p:cNvSpPr/>
          <p:nvPr/>
        </p:nvSpPr>
        <p:spPr>
          <a:xfrm flipH="false" flipV="false" rot="2325983">
            <a:off x="15656977" y="6172200"/>
            <a:ext cx="3621024" cy="8229600"/>
          </a:xfrm>
          <a:custGeom>
            <a:avLst/>
            <a:gdLst/>
            <a:ahLst/>
            <a:cxnLst/>
            <a:rect r="r" b="b" t="t" l="l"/>
            <a:pathLst>
              <a:path h="8229600" w="3621024">
                <a:moveTo>
                  <a:pt x="0" y="0"/>
                </a:moveTo>
                <a:lnTo>
                  <a:pt x="3621024" y="0"/>
                </a:lnTo>
                <a:lnTo>
                  <a:pt x="3621024" y="8229600"/>
                </a:lnTo>
                <a:lnTo>
                  <a:pt x="0" y="8229600"/>
                </a:lnTo>
                <a:lnTo>
                  <a:pt x="0" y="0"/>
                </a:lnTo>
                <a:close/>
              </a:path>
            </a:pathLst>
          </a:custGeom>
          <a:blipFill>
            <a:blip r:embed="rId3"/>
            <a:stretch>
              <a:fillRect l="0" t="0" r="0" b="0"/>
            </a:stretch>
          </a:blipFill>
        </p:spPr>
      </p:sp>
      <p:sp>
        <p:nvSpPr>
          <p:cNvPr name="Freeform 4" id="4"/>
          <p:cNvSpPr/>
          <p:nvPr/>
        </p:nvSpPr>
        <p:spPr>
          <a:xfrm flipH="false" flipV="false" rot="0">
            <a:off x="14763079" y="5251384"/>
            <a:ext cx="3681747" cy="5938302"/>
          </a:xfrm>
          <a:custGeom>
            <a:avLst/>
            <a:gdLst/>
            <a:ahLst/>
            <a:cxnLst/>
            <a:rect r="r" b="b" t="t" l="l"/>
            <a:pathLst>
              <a:path h="5938302" w="3681747">
                <a:moveTo>
                  <a:pt x="0" y="0"/>
                </a:moveTo>
                <a:lnTo>
                  <a:pt x="3681748" y="0"/>
                </a:lnTo>
                <a:lnTo>
                  <a:pt x="3681748" y="5938302"/>
                </a:lnTo>
                <a:lnTo>
                  <a:pt x="0" y="5938302"/>
                </a:lnTo>
                <a:lnTo>
                  <a:pt x="0" y="0"/>
                </a:lnTo>
                <a:close/>
              </a:path>
            </a:pathLst>
          </a:custGeom>
          <a:blipFill>
            <a:blip r:embed="rId4"/>
            <a:stretch>
              <a:fillRect l="0" t="0" r="0" b="0"/>
            </a:stretch>
          </a:blipFill>
        </p:spPr>
      </p:sp>
      <p:sp>
        <p:nvSpPr>
          <p:cNvPr name="Freeform 5" id="5"/>
          <p:cNvSpPr/>
          <p:nvPr/>
        </p:nvSpPr>
        <p:spPr>
          <a:xfrm flipH="false" flipV="false" rot="0">
            <a:off x="-1836158" y="3699751"/>
            <a:ext cx="5365699" cy="8229600"/>
          </a:xfrm>
          <a:custGeom>
            <a:avLst/>
            <a:gdLst/>
            <a:ahLst/>
            <a:cxnLst/>
            <a:rect r="r" b="b" t="t" l="l"/>
            <a:pathLst>
              <a:path h="8229600" w="5365699">
                <a:moveTo>
                  <a:pt x="0" y="0"/>
                </a:moveTo>
                <a:lnTo>
                  <a:pt x="5365699" y="0"/>
                </a:lnTo>
                <a:lnTo>
                  <a:pt x="5365699" y="8229600"/>
                </a:lnTo>
                <a:lnTo>
                  <a:pt x="0" y="8229600"/>
                </a:lnTo>
                <a:lnTo>
                  <a:pt x="0" y="0"/>
                </a:lnTo>
                <a:close/>
              </a:path>
            </a:pathLst>
          </a:custGeom>
          <a:blipFill>
            <a:blip r:embed="rId5"/>
            <a:stretch>
              <a:fillRect l="0" t="0" r="0" b="0"/>
            </a:stretch>
          </a:blipFill>
        </p:spPr>
      </p:sp>
      <p:grpSp>
        <p:nvGrpSpPr>
          <p:cNvPr name="Group 6" id="6"/>
          <p:cNvGrpSpPr/>
          <p:nvPr/>
        </p:nvGrpSpPr>
        <p:grpSpPr>
          <a:xfrm rot="0">
            <a:off x="1205153" y="1136584"/>
            <a:ext cx="16147805" cy="8229600"/>
            <a:chOff x="0" y="0"/>
            <a:chExt cx="4252920" cy="2167467"/>
          </a:xfrm>
        </p:grpSpPr>
        <p:sp>
          <p:nvSpPr>
            <p:cNvPr name="Freeform 7" id="7"/>
            <p:cNvSpPr/>
            <p:nvPr/>
          </p:nvSpPr>
          <p:spPr>
            <a:xfrm flipH="false" flipV="false" rot="0">
              <a:off x="0" y="0"/>
              <a:ext cx="4252920" cy="2167467"/>
            </a:xfrm>
            <a:custGeom>
              <a:avLst/>
              <a:gdLst/>
              <a:ahLst/>
              <a:cxnLst/>
              <a:rect r="r" b="b" t="t" l="l"/>
              <a:pathLst>
                <a:path h="2167467" w="4252920">
                  <a:moveTo>
                    <a:pt x="24451" y="0"/>
                  </a:moveTo>
                  <a:lnTo>
                    <a:pt x="4228468" y="0"/>
                  </a:lnTo>
                  <a:cubicBezTo>
                    <a:pt x="4241972" y="0"/>
                    <a:pt x="4252920" y="10947"/>
                    <a:pt x="4252920" y="24451"/>
                  </a:cubicBezTo>
                  <a:lnTo>
                    <a:pt x="4252920" y="2143015"/>
                  </a:lnTo>
                  <a:cubicBezTo>
                    <a:pt x="4252920" y="2149500"/>
                    <a:pt x="4250344" y="2155720"/>
                    <a:pt x="4245758" y="2160305"/>
                  </a:cubicBezTo>
                  <a:cubicBezTo>
                    <a:pt x="4241173" y="2164891"/>
                    <a:pt x="4234953" y="2167467"/>
                    <a:pt x="4228468" y="2167467"/>
                  </a:cubicBezTo>
                  <a:lnTo>
                    <a:pt x="24451" y="2167467"/>
                  </a:lnTo>
                  <a:cubicBezTo>
                    <a:pt x="17967" y="2167467"/>
                    <a:pt x="11747" y="2164891"/>
                    <a:pt x="7162" y="2160305"/>
                  </a:cubicBezTo>
                  <a:cubicBezTo>
                    <a:pt x="2576" y="2155720"/>
                    <a:pt x="0" y="2149500"/>
                    <a:pt x="0" y="2143015"/>
                  </a:cubicBezTo>
                  <a:lnTo>
                    <a:pt x="0" y="24451"/>
                  </a:lnTo>
                  <a:cubicBezTo>
                    <a:pt x="0" y="17967"/>
                    <a:pt x="2576" y="11747"/>
                    <a:pt x="7162" y="7162"/>
                  </a:cubicBezTo>
                  <a:cubicBezTo>
                    <a:pt x="11747" y="2576"/>
                    <a:pt x="17967" y="0"/>
                    <a:pt x="24451" y="0"/>
                  </a:cubicBezTo>
                  <a:close/>
                </a:path>
              </a:pathLst>
            </a:custGeom>
            <a:solidFill>
              <a:srgbClr val="181717"/>
            </a:solidFill>
            <a:ln cap="rnd">
              <a:noFill/>
              <a:prstDash val="solid"/>
              <a:round/>
            </a:ln>
          </p:spPr>
        </p:sp>
        <p:sp>
          <p:nvSpPr>
            <p:cNvPr name="TextBox 8" id="8"/>
            <p:cNvSpPr txBox="true"/>
            <p:nvPr/>
          </p:nvSpPr>
          <p:spPr>
            <a:xfrm>
              <a:off x="0" y="-85725"/>
              <a:ext cx="4252920" cy="2253192"/>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028700" y="1028700"/>
            <a:ext cx="16230600" cy="8229600"/>
            <a:chOff x="0" y="0"/>
            <a:chExt cx="4274726" cy="2167467"/>
          </a:xfrm>
        </p:grpSpPr>
        <p:sp>
          <p:nvSpPr>
            <p:cNvPr name="Freeform 10" id="10"/>
            <p:cNvSpPr/>
            <p:nvPr/>
          </p:nvSpPr>
          <p:spPr>
            <a:xfrm flipH="false" flipV="false" rot="0">
              <a:off x="0" y="0"/>
              <a:ext cx="4274726" cy="2167467"/>
            </a:xfrm>
            <a:custGeom>
              <a:avLst/>
              <a:gdLst/>
              <a:ahLst/>
              <a:cxnLst/>
              <a:rect r="r" b="b" t="t" l="l"/>
              <a:pathLst>
                <a:path h="2167467" w="4274726">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EAEAEA"/>
            </a:solidFill>
            <a:ln w="47625" cap="rnd">
              <a:solidFill>
                <a:srgbClr val="535353"/>
              </a:solidFill>
              <a:prstDash val="solid"/>
              <a:round/>
            </a:ln>
          </p:spPr>
        </p:sp>
        <p:sp>
          <p:nvSpPr>
            <p:cNvPr name="TextBox 11" id="11"/>
            <p:cNvSpPr txBox="true"/>
            <p:nvPr/>
          </p:nvSpPr>
          <p:spPr>
            <a:xfrm>
              <a:off x="0" y="-85725"/>
              <a:ext cx="4274726" cy="2253192"/>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205153" y="1174684"/>
            <a:ext cx="15877694" cy="7937632"/>
            <a:chOff x="0" y="0"/>
            <a:chExt cx="4181779" cy="2090570"/>
          </a:xfrm>
        </p:grpSpPr>
        <p:sp>
          <p:nvSpPr>
            <p:cNvPr name="Freeform 13" id="13"/>
            <p:cNvSpPr/>
            <p:nvPr/>
          </p:nvSpPr>
          <p:spPr>
            <a:xfrm flipH="false" flipV="false" rot="0">
              <a:off x="0" y="0"/>
              <a:ext cx="4181780" cy="2090570"/>
            </a:xfrm>
            <a:custGeom>
              <a:avLst/>
              <a:gdLst/>
              <a:ahLst/>
              <a:cxnLst/>
              <a:rect r="r" b="b" t="t" l="l"/>
              <a:pathLst>
                <a:path h="2090570" w="4181780">
                  <a:moveTo>
                    <a:pt x="16578" y="0"/>
                  </a:moveTo>
                  <a:lnTo>
                    <a:pt x="4165201" y="0"/>
                  </a:lnTo>
                  <a:cubicBezTo>
                    <a:pt x="4169598" y="0"/>
                    <a:pt x="4173815" y="1747"/>
                    <a:pt x="4176924" y="4856"/>
                  </a:cubicBezTo>
                  <a:cubicBezTo>
                    <a:pt x="4180033" y="7965"/>
                    <a:pt x="4181780" y="12181"/>
                    <a:pt x="4181780" y="16578"/>
                  </a:cubicBezTo>
                  <a:lnTo>
                    <a:pt x="4181780" y="2073992"/>
                  </a:lnTo>
                  <a:cubicBezTo>
                    <a:pt x="4181780" y="2083147"/>
                    <a:pt x="4174357" y="2090570"/>
                    <a:pt x="4165201" y="2090570"/>
                  </a:cubicBezTo>
                  <a:lnTo>
                    <a:pt x="16578" y="2090570"/>
                  </a:lnTo>
                  <a:cubicBezTo>
                    <a:pt x="7422" y="2090570"/>
                    <a:pt x="0" y="2083147"/>
                    <a:pt x="0" y="2073992"/>
                  </a:cubicBezTo>
                  <a:lnTo>
                    <a:pt x="0" y="16578"/>
                  </a:lnTo>
                  <a:cubicBezTo>
                    <a:pt x="0" y="7422"/>
                    <a:pt x="7422" y="0"/>
                    <a:pt x="16578" y="0"/>
                  </a:cubicBezTo>
                  <a:close/>
                </a:path>
              </a:pathLst>
            </a:custGeom>
            <a:solidFill>
              <a:srgbClr val="EAEAEA"/>
            </a:solidFill>
            <a:ln w="85725" cap="rnd">
              <a:solidFill>
                <a:srgbClr val="535353"/>
              </a:solidFill>
              <a:prstDash val="solid"/>
              <a:round/>
            </a:ln>
          </p:spPr>
        </p:sp>
        <p:sp>
          <p:nvSpPr>
            <p:cNvPr name="TextBox 14" id="14"/>
            <p:cNvSpPr txBox="true"/>
            <p:nvPr/>
          </p:nvSpPr>
          <p:spPr>
            <a:xfrm>
              <a:off x="0" y="-85725"/>
              <a:ext cx="4181779" cy="2176295"/>
            </a:xfrm>
            <a:prstGeom prst="rect">
              <a:avLst/>
            </a:prstGeom>
          </p:spPr>
          <p:txBody>
            <a:bodyPr anchor="ctr" rtlCol="false" tIns="50800" lIns="50800" bIns="50800" rIns="50800"/>
            <a:lstStyle/>
            <a:p>
              <a:pPr algn="ctr">
                <a:lnSpc>
                  <a:spcPts val="2659"/>
                </a:lnSpc>
              </a:pPr>
            </a:p>
          </p:txBody>
        </p:sp>
      </p:grpSp>
      <p:grpSp>
        <p:nvGrpSpPr>
          <p:cNvPr name="Group 15" id="15"/>
          <p:cNvGrpSpPr/>
          <p:nvPr/>
        </p:nvGrpSpPr>
        <p:grpSpPr>
          <a:xfrm rot="0">
            <a:off x="1395871" y="1362073"/>
            <a:ext cx="15496258" cy="7562854"/>
            <a:chOff x="0" y="0"/>
            <a:chExt cx="4081319" cy="1991863"/>
          </a:xfrm>
        </p:grpSpPr>
        <p:sp>
          <p:nvSpPr>
            <p:cNvPr name="Freeform 16" id="16"/>
            <p:cNvSpPr/>
            <p:nvPr/>
          </p:nvSpPr>
          <p:spPr>
            <a:xfrm flipH="false" flipV="false" rot="0">
              <a:off x="0" y="0"/>
              <a:ext cx="4081319" cy="1991863"/>
            </a:xfrm>
            <a:custGeom>
              <a:avLst/>
              <a:gdLst/>
              <a:ahLst/>
              <a:cxnLst/>
              <a:rect r="r" b="b" t="t" l="l"/>
              <a:pathLst>
                <a:path h="1991863" w="4081319">
                  <a:moveTo>
                    <a:pt x="10991" y="0"/>
                  </a:moveTo>
                  <a:lnTo>
                    <a:pt x="4070328" y="0"/>
                  </a:lnTo>
                  <a:cubicBezTo>
                    <a:pt x="4073242" y="0"/>
                    <a:pt x="4076038" y="1158"/>
                    <a:pt x="4078100" y="3219"/>
                  </a:cubicBezTo>
                  <a:cubicBezTo>
                    <a:pt x="4080161" y="5280"/>
                    <a:pt x="4081319" y="8076"/>
                    <a:pt x="4081319" y="10991"/>
                  </a:cubicBezTo>
                  <a:lnTo>
                    <a:pt x="4081319" y="1980872"/>
                  </a:lnTo>
                  <a:cubicBezTo>
                    <a:pt x="4081319" y="1986942"/>
                    <a:pt x="4076398" y="1991863"/>
                    <a:pt x="4070328" y="1991863"/>
                  </a:cubicBezTo>
                  <a:lnTo>
                    <a:pt x="10991" y="1991863"/>
                  </a:lnTo>
                  <a:cubicBezTo>
                    <a:pt x="4921" y="1991863"/>
                    <a:pt x="0" y="1986942"/>
                    <a:pt x="0" y="1980872"/>
                  </a:cubicBezTo>
                  <a:lnTo>
                    <a:pt x="0" y="10991"/>
                  </a:lnTo>
                  <a:cubicBezTo>
                    <a:pt x="0" y="8076"/>
                    <a:pt x="1158" y="5280"/>
                    <a:pt x="3219" y="3219"/>
                  </a:cubicBezTo>
                  <a:cubicBezTo>
                    <a:pt x="5280" y="1158"/>
                    <a:pt x="8076" y="0"/>
                    <a:pt x="10991" y="0"/>
                  </a:cubicBezTo>
                  <a:close/>
                </a:path>
              </a:pathLst>
            </a:custGeom>
            <a:solidFill>
              <a:srgbClr val="E6D5CB"/>
            </a:solidFill>
            <a:ln w="28575" cap="rnd">
              <a:solidFill>
                <a:srgbClr val="535353"/>
              </a:solidFill>
              <a:prstDash val="solid"/>
              <a:round/>
            </a:ln>
          </p:spPr>
        </p:sp>
        <p:sp>
          <p:nvSpPr>
            <p:cNvPr name="TextBox 17" id="17"/>
            <p:cNvSpPr txBox="true"/>
            <p:nvPr/>
          </p:nvSpPr>
          <p:spPr>
            <a:xfrm>
              <a:off x="0" y="-85725"/>
              <a:ext cx="4081319" cy="2077588"/>
            </a:xfrm>
            <a:prstGeom prst="rect">
              <a:avLst/>
            </a:prstGeom>
          </p:spPr>
          <p:txBody>
            <a:bodyPr anchor="ctr" rtlCol="false" tIns="50800" lIns="50800" bIns="50800" rIns="50800"/>
            <a:lstStyle/>
            <a:p>
              <a:pPr algn="ctr">
                <a:lnSpc>
                  <a:spcPts val="2659"/>
                </a:lnSpc>
              </a:pPr>
            </a:p>
          </p:txBody>
        </p:sp>
      </p:grpSp>
      <p:grpSp>
        <p:nvGrpSpPr>
          <p:cNvPr name="Group 18" id="18"/>
          <p:cNvGrpSpPr/>
          <p:nvPr/>
        </p:nvGrpSpPr>
        <p:grpSpPr>
          <a:xfrm rot="-2617392">
            <a:off x="-3939025" y="-3119807"/>
            <a:ext cx="7366211" cy="6239614"/>
            <a:chOff x="0" y="0"/>
            <a:chExt cx="2374900" cy="2011680"/>
          </a:xfrm>
        </p:grpSpPr>
        <p:sp>
          <p:nvSpPr>
            <p:cNvPr name="Freeform 19" id="19"/>
            <p:cNvSpPr/>
            <p:nvPr/>
          </p:nvSpPr>
          <p:spPr>
            <a:xfrm flipH="false" flipV="false" rot="0">
              <a:off x="-2540" y="-2540"/>
              <a:ext cx="2377440" cy="2009140"/>
            </a:xfrm>
            <a:custGeom>
              <a:avLst/>
              <a:gdLst/>
              <a:ahLst/>
              <a:cxnLst/>
              <a:rect r="r" b="b" t="t" l="l"/>
              <a:pathLst>
                <a:path h="2009140" w="23774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10" y="132080"/>
                    <a:pt x="1635760" y="125730"/>
                  </a:cubicBezTo>
                  <a:cubicBezTo>
                    <a:pt x="1631950" y="121920"/>
                    <a:pt x="1629410" y="123190"/>
                    <a:pt x="1625600" y="125730"/>
                  </a:cubicBezTo>
                  <a:lnTo>
                    <a:pt x="1617980" y="133350"/>
                  </a:lnTo>
                  <a:cubicBezTo>
                    <a:pt x="1616710" y="134620"/>
                    <a:pt x="1614170" y="134620"/>
                    <a:pt x="1612900" y="134620"/>
                  </a:cubicBezTo>
                  <a:lnTo>
                    <a:pt x="1605280" y="134620"/>
                  </a:lnTo>
                  <a:cubicBezTo>
                    <a:pt x="1600200" y="134620"/>
                    <a:pt x="1595120" y="133350"/>
                    <a:pt x="1590040" y="132080"/>
                  </a:cubicBezTo>
                  <a:cubicBezTo>
                    <a:pt x="1583690" y="130810"/>
                    <a:pt x="1578610" y="127000"/>
                    <a:pt x="1572260" y="125730"/>
                  </a:cubicBezTo>
                  <a:cubicBezTo>
                    <a:pt x="1562100" y="124460"/>
                    <a:pt x="1559560" y="115570"/>
                    <a:pt x="1555750" y="109220"/>
                  </a:cubicBezTo>
                  <a:cubicBezTo>
                    <a:pt x="1553210" y="105410"/>
                    <a:pt x="1548130" y="100330"/>
                    <a:pt x="1543050" y="101600"/>
                  </a:cubicBezTo>
                  <a:cubicBezTo>
                    <a:pt x="1537970" y="104140"/>
                    <a:pt x="1532890" y="101600"/>
                    <a:pt x="1529080" y="100330"/>
                  </a:cubicBezTo>
                  <a:cubicBezTo>
                    <a:pt x="1527810" y="100330"/>
                    <a:pt x="1525270" y="99060"/>
                    <a:pt x="1524000" y="99060"/>
                  </a:cubicBezTo>
                  <a:cubicBezTo>
                    <a:pt x="1515110" y="96520"/>
                    <a:pt x="1508760" y="101600"/>
                    <a:pt x="1502410" y="107950"/>
                  </a:cubicBezTo>
                  <a:lnTo>
                    <a:pt x="1497330" y="113030"/>
                  </a:lnTo>
                  <a:cubicBezTo>
                    <a:pt x="1496060" y="114300"/>
                    <a:pt x="1496060" y="116840"/>
                    <a:pt x="1494790" y="118110"/>
                  </a:cubicBezTo>
                  <a:cubicBezTo>
                    <a:pt x="1487170" y="124460"/>
                    <a:pt x="1479550" y="121920"/>
                    <a:pt x="1470660" y="118110"/>
                  </a:cubicBezTo>
                  <a:cubicBezTo>
                    <a:pt x="1463040" y="114300"/>
                    <a:pt x="1454150" y="118110"/>
                    <a:pt x="1451610"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80"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60" y="116840"/>
                    <a:pt x="1202690" y="118110"/>
                  </a:cubicBezTo>
                  <a:cubicBezTo>
                    <a:pt x="1197610" y="119380"/>
                    <a:pt x="1197610"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10"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blipFill>
              <a:blip r:embed="rId6"/>
              <a:stretch>
                <a:fillRect l="0" t="-46081" r="0" b="-46081"/>
              </a:stretch>
            </a:blipFill>
          </p:spPr>
        </p:sp>
      </p:grpSp>
      <p:sp>
        <p:nvSpPr>
          <p:cNvPr name="Freeform 20" id="20"/>
          <p:cNvSpPr/>
          <p:nvPr/>
        </p:nvSpPr>
        <p:spPr>
          <a:xfrm flipH="false" flipV="false" rot="1052233">
            <a:off x="15241182" y="1857010"/>
            <a:ext cx="1118064" cy="757250"/>
          </a:xfrm>
          <a:custGeom>
            <a:avLst/>
            <a:gdLst/>
            <a:ahLst/>
            <a:cxnLst/>
            <a:rect r="r" b="b" t="t" l="l"/>
            <a:pathLst>
              <a:path h="757250" w="1118064">
                <a:moveTo>
                  <a:pt x="0" y="0"/>
                </a:moveTo>
                <a:lnTo>
                  <a:pt x="1118064" y="0"/>
                </a:lnTo>
                <a:lnTo>
                  <a:pt x="1118064" y="757250"/>
                </a:lnTo>
                <a:lnTo>
                  <a:pt x="0" y="75725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a:ln cap="sq">
            <a:noFill/>
            <a:prstDash val="solid"/>
            <a:miter/>
          </a:ln>
        </p:spPr>
      </p:sp>
      <p:sp>
        <p:nvSpPr>
          <p:cNvPr name="Freeform 21" id="21"/>
          <p:cNvSpPr/>
          <p:nvPr/>
        </p:nvSpPr>
        <p:spPr>
          <a:xfrm flipH="false" flipV="false" rot="-1269992">
            <a:off x="1726477" y="7981279"/>
            <a:ext cx="1057287" cy="716086"/>
          </a:xfrm>
          <a:custGeom>
            <a:avLst/>
            <a:gdLst/>
            <a:ahLst/>
            <a:cxnLst/>
            <a:rect r="r" b="b" t="t" l="l"/>
            <a:pathLst>
              <a:path h="716086" w="1057287">
                <a:moveTo>
                  <a:pt x="0" y="0"/>
                </a:moveTo>
                <a:lnTo>
                  <a:pt x="1057287" y="0"/>
                </a:lnTo>
                <a:lnTo>
                  <a:pt x="1057287" y="716086"/>
                </a:lnTo>
                <a:lnTo>
                  <a:pt x="0" y="71608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2" id="22"/>
          <p:cNvSpPr/>
          <p:nvPr/>
        </p:nvSpPr>
        <p:spPr>
          <a:xfrm flipH="false" flipV="false" rot="0">
            <a:off x="12968015" y="3010421"/>
            <a:ext cx="3833937" cy="5853671"/>
          </a:xfrm>
          <a:custGeom>
            <a:avLst/>
            <a:gdLst/>
            <a:ahLst/>
            <a:cxnLst/>
            <a:rect r="r" b="b" t="t" l="l"/>
            <a:pathLst>
              <a:path h="5853671" w="3833937">
                <a:moveTo>
                  <a:pt x="0" y="0"/>
                </a:moveTo>
                <a:lnTo>
                  <a:pt x="3833937" y="0"/>
                </a:lnTo>
                <a:lnTo>
                  <a:pt x="3833937" y="5853671"/>
                </a:lnTo>
                <a:lnTo>
                  <a:pt x="0" y="5853671"/>
                </a:lnTo>
                <a:lnTo>
                  <a:pt x="0" y="0"/>
                </a:lnTo>
                <a:close/>
              </a:path>
            </a:pathLst>
          </a:custGeom>
          <a:blipFill>
            <a:blip r:embed="rId9">
              <a:alphaModFix amt="50000"/>
            </a:blip>
            <a:stretch>
              <a:fillRect l="0" t="0" r="0" b="0"/>
            </a:stretch>
          </a:blipFill>
        </p:spPr>
      </p:sp>
      <p:sp>
        <p:nvSpPr>
          <p:cNvPr name="Freeform 23" id="23"/>
          <p:cNvSpPr/>
          <p:nvPr/>
        </p:nvSpPr>
        <p:spPr>
          <a:xfrm flipH="false" flipV="false" rot="0">
            <a:off x="641719" y="634492"/>
            <a:ext cx="5064633" cy="8229600"/>
          </a:xfrm>
          <a:custGeom>
            <a:avLst/>
            <a:gdLst/>
            <a:ahLst/>
            <a:cxnLst/>
            <a:rect r="r" b="b" t="t" l="l"/>
            <a:pathLst>
              <a:path h="8229600" w="5064633">
                <a:moveTo>
                  <a:pt x="0" y="0"/>
                </a:moveTo>
                <a:lnTo>
                  <a:pt x="5064633" y="0"/>
                </a:lnTo>
                <a:lnTo>
                  <a:pt x="5064633" y="8229600"/>
                </a:lnTo>
                <a:lnTo>
                  <a:pt x="0" y="8229600"/>
                </a:lnTo>
                <a:lnTo>
                  <a:pt x="0" y="0"/>
                </a:lnTo>
                <a:close/>
              </a:path>
            </a:pathLst>
          </a:custGeom>
          <a:blipFill>
            <a:blip r:embed="rId6">
              <a:alphaModFix amt="36000"/>
            </a:blip>
            <a:stretch>
              <a:fillRect l="0" t="0" r="0" b="0"/>
            </a:stretch>
          </a:blipFill>
        </p:spPr>
      </p:sp>
      <p:sp>
        <p:nvSpPr>
          <p:cNvPr name="TextBox 24" id="24"/>
          <p:cNvSpPr txBox="true"/>
          <p:nvPr/>
        </p:nvSpPr>
        <p:spPr>
          <a:xfrm rot="0">
            <a:off x="4854074" y="1945652"/>
            <a:ext cx="8285409" cy="1167136"/>
          </a:xfrm>
          <a:prstGeom prst="rect">
            <a:avLst/>
          </a:prstGeom>
        </p:spPr>
        <p:txBody>
          <a:bodyPr anchor="t" rtlCol="false" tIns="0" lIns="0" bIns="0" rIns="0">
            <a:spAutoFit/>
          </a:bodyPr>
          <a:lstStyle/>
          <a:p>
            <a:pPr algn="ctr" marL="0" indent="0" lvl="0">
              <a:lnSpc>
                <a:spcPts val="8960"/>
              </a:lnSpc>
              <a:spcBef>
                <a:spcPct val="0"/>
              </a:spcBef>
            </a:pPr>
            <a:r>
              <a:rPr lang="en-US" b="true" sz="8000">
                <a:solidFill>
                  <a:srgbClr val="535353"/>
                </a:solidFill>
                <a:latin typeface="RoxboroughCF Bold"/>
                <a:ea typeface="RoxboroughCF Bold"/>
                <a:cs typeface="RoxboroughCF Bold"/>
                <a:sym typeface="RoxboroughCF Bold"/>
              </a:rPr>
              <a:t>CONCLUSION</a:t>
            </a:r>
          </a:p>
        </p:txBody>
      </p:sp>
      <p:sp>
        <p:nvSpPr>
          <p:cNvPr name="TextBox 25" id="25"/>
          <p:cNvSpPr txBox="true"/>
          <p:nvPr/>
        </p:nvSpPr>
        <p:spPr>
          <a:xfrm rot="0">
            <a:off x="3529541" y="3329107"/>
            <a:ext cx="12068374" cy="4029692"/>
          </a:xfrm>
          <a:prstGeom prst="rect">
            <a:avLst/>
          </a:prstGeom>
        </p:spPr>
        <p:txBody>
          <a:bodyPr anchor="t" rtlCol="false" tIns="0" lIns="0" bIns="0" rIns="0">
            <a:spAutoFit/>
          </a:bodyPr>
          <a:lstStyle/>
          <a:p>
            <a:pPr algn="l">
              <a:lnSpc>
                <a:spcPts val="3499"/>
              </a:lnSpc>
            </a:pPr>
            <a:r>
              <a:rPr lang="en-US" sz="2499" b="true">
                <a:solidFill>
                  <a:srgbClr val="181717"/>
                </a:solidFill>
                <a:latin typeface="RoxboroughCF Bold"/>
                <a:ea typeface="RoxboroughCF Bold"/>
                <a:cs typeface="RoxboroughCF Bold"/>
                <a:sym typeface="RoxboroughCF Bold"/>
              </a:rPr>
              <a:t>This marketing plan is to foresee the investment of our future wedding package, with the collaboration of the team, and our customers, this event is bound to get a good rating.</a:t>
            </a:r>
          </a:p>
          <a:p>
            <a:pPr algn="l">
              <a:lnSpc>
                <a:spcPts val="3499"/>
              </a:lnSpc>
            </a:pPr>
            <a:r>
              <a:rPr lang="en-US" sz="2499" b="true">
                <a:solidFill>
                  <a:srgbClr val="181717"/>
                </a:solidFill>
                <a:latin typeface="RoxboroughCF Bold"/>
                <a:ea typeface="RoxboroughCF Bold"/>
                <a:cs typeface="RoxboroughCF Bold"/>
                <a:sym typeface="RoxboroughCF Bold"/>
              </a:rPr>
              <a:t>Thanks to social media, and the amount of research, we meet are goal, because our standards are high.</a:t>
            </a:r>
          </a:p>
          <a:p>
            <a:pPr algn="l">
              <a:lnSpc>
                <a:spcPts val="3499"/>
              </a:lnSpc>
            </a:pPr>
            <a:r>
              <a:rPr lang="en-US" sz="2499" b="true">
                <a:solidFill>
                  <a:srgbClr val="181717"/>
                </a:solidFill>
                <a:latin typeface="RoxboroughCF Bold"/>
                <a:ea typeface="RoxboroughCF Bold"/>
                <a:cs typeface="RoxboroughCF Bold"/>
                <a:sym typeface="RoxboroughCF Bold"/>
              </a:rPr>
              <a:t>I was able to sell my wedding package for 100 people, and book for next year, to my surprise all the planning and monitoring pay off.</a:t>
            </a:r>
          </a:p>
          <a:p>
            <a:pPr algn="l">
              <a:lnSpc>
                <a:spcPts val="3825"/>
              </a:lnSpc>
            </a:pPr>
          </a:p>
          <a:p>
            <a:pPr algn="l">
              <a:lnSpc>
                <a:spcPts val="3825"/>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421746" y="-183492"/>
            <a:ext cx="19131491" cy="12696353"/>
          </a:xfrm>
          <a:custGeom>
            <a:avLst/>
            <a:gdLst/>
            <a:ahLst/>
            <a:cxnLst/>
            <a:rect r="r" b="b" t="t" l="l"/>
            <a:pathLst>
              <a:path h="12696353" w="19131491">
                <a:moveTo>
                  <a:pt x="0" y="0"/>
                </a:moveTo>
                <a:lnTo>
                  <a:pt x="19131492" y="0"/>
                </a:lnTo>
                <a:lnTo>
                  <a:pt x="19131492" y="12696353"/>
                </a:lnTo>
                <a:lnTo>
                  <a:pt x="0" y="12696353"/>
                </a:lnTo>
                <a:lnTo>
                  <a:pt x="0" y="0"/>
                </a:lnTo>
                <a:close/>
              </a:path>
            </a:pathLst>
          </a:custGeom>
          <a:blipFill>
            <a:blip r:embed="rId2">
              <a:alphaModFix amt="95000"/>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0" y="9161564"/>
            <a:ext cx="1080217" cy="1097867"/>
          </a:xfrm>
          <a:custGeom>
            <a:avLst/>
            <a:gdLst/>
            <a:ahLst/>
            <a:cxnLst/>
            <a:rect r="r" b="b" t="t" l="l"/>
            <a:pathLst>
              <a:path h="1097867" w="1080217">
                <a:moveTo>
                  <a:pt x="0" y="0"/>
                </a:moveTo>
                <a:lnTo>
                  <a:pt x="1080217" y="0"/>
                </a:lnTo>
                <a:lnTo>
                  <a:pt x="1080217" y="1097867"/>
                </a:lnTo>
                <a:lnTo>
                  <a:pt x="0" y="1097867"/>
                </a:lnTo>
                <a:lnTo>
                  <a:pt x="0" y="0"/>
                </a:lnTo>
                <a:close/>
              </a:path>
            </a:pathLst>
          </a:custGeom>
          <a:blipFill>
            <a:blip r:embed="rId4">
              <a:alphaModFix amt="42000"/>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4693299" y="4462802"/>
            <a:ext cx="3594701" cy="5796630"/>
          </a:xfrm>
          <a:custGeom>
            <a:avLst/>
            <a:gdLst/>
            <a:ahLst/>
            <a:cxnLst/>
            <a:rect r="r" b="b" t="t" l="l"/>
            <a:pathLst>
              <a:path h="5796630" w="3594701">
                <a:moveTo>
                  <a:pt x="0" y="0"/>
                </a:moveTo>
                <a:lnTo>
                  <a:pt x="3594701" y="0"/>
                </a:lnTo>
                <a:lnTo>
                  <a:pt x="3594701" y="5796629"/>
                </a:lnTo>
                <a:lnTo>
                  <a:pt x="0" y="5796629"/>
                </a:lnTo>
                <a:lnTo>
                  <a:pt x="0" y="0"/>
                </a:lnTo>
                <a:close/>
              </a:path>
            </a:pathLst>
          </a:custGeom>
          <a:blipFill>
            <a:blip r:embed="rId6">
              <a:alphaModFix amt="48000"/>
            </a:blip>
            <a:stretch>
              <a:fillRect l="-10990" t="0" r="-1289" b="-6309"/>
            </a:stretch>
          </a:blipFill>
        </p:spPr>
      </p:sp>
      <p:sp>
        <p:nvSpPr>
          <p:cNvPr name="Freeform 5" id="5"/>
          <p:cNvSpPr/>
          <p:nvPr/>
        </p:nvSpPr>
        <p:spPr>
          <a:xfrm flipH="false" flipV="false" rot="0">
            <a:off x="0" y="0"/>
            <a:ext cx="3755722" cy="6514337"/>
          </a:xfrm>
          <a:custGeom>
            <a:avLst/>
            <a:gdLst/>
            <a:ahLst/>
            <a:cxnLst/>
            <a:rect r="r" b="b" t="t" l="l"/>
            <a:pathLst>
              <a:path h="6514337" w="3755722">
                <a:moveTo>
                  <a:pt x="0" y="0"/>
                </a:moveTo>
                <a:lnTo>
                  <a:pt x="3755722" y="0"/>
                </a:lnTo>
                <a:lnTo>
                  <a:pt x="3755722" y="6514337"/>
                </a:lnTo>
                <a:lnTo>
                  <a:pt x="0" y="6514337"/>
                </a:lnTo>
                <a:lnTo>
                  <a:pt x="0" y="0"/>
                </a:lnTo>
                <a:close/>
              </a:path>
            </a:pathLst>
          </a:custGeom>
          <a:blipFill>
            <a:blip r:embed="rId6">
              <a:alphaModFix amt="37000"/>
            </a:blip>
            <a:stretch>
              <a:fillRect l="-15677" t="0" r="-253" b="-2048"/>
            </a:stretch>
          </a:blipFill>
        </p:spPr>
      </p:sp>
      <p:sp>
        <p:nvSpPr>
          <p:cNvPr name="TextBox 6" id="6"/>
          <p:cNvSpPr txBox="true"/>
          <p:nvPr/>
        </p:nvSpPr>
        <p:spPr>
          <a:xfrm rot="0">
            <a:off x="0" y="21403"/>
            <a:ext cx="18288000" cy="7970643"/>
          </a:xfrm>
          <a:prstGeom prst="rect">
            <a:avLst/>
          </a:prstGeom>
        </p:spPr>
        <p:txBody>
          <a:bodyPr anchor="t" rtlCol="false" tIns="0" lIns="0" bIns="0" rIns="0">
            <a:spAutoFit/>
          </a:bodyPr>
          <a:lstStyle/>
          <a:p>
            <a:pPr algn="ctr">
              <a:lnSpc>
                <a:spcPts val="9034"/>
              </a:lnSpc>
            </a:pPr>
            <a:r>
              <a:rPr lang="en-US" sz="6452" b="true">
                <a:solidFill>
                  <a:srgbClr val="000000"/>
                </a:solidFill>
                <a:latin typeface="RoxboroughCF Bold"/>
                <a:ea typeface="RoxboroughCF Bold"/>
                <a:cs typeface="RoxboroughCF Bold"/>
                <a:sym typeface="RoxboroughCF Bold"/>
              </a:rPr>
              <a:t>REFRENCES</a:t>
            </a:r>
          </a:p>
          <a:p>
            <a:pPr algn="ctr">
              <a:lnSpc>
                <a:spcPts val="9034"/>
              </a:lnSpc>
            </a:pPr>
          </a:p>
          <a:p>
            <a:pPr algn="ctr">
              <a:lnSpc>
                <a:spcPts val="9034"/>
              </a:lnSpc>
            </a:pPr>
          </a:p>
          <a:p>
            <a:pPr algn="ctr">
              <a:lnSpc>
                <a:spcPts val="9034"/>
              </a:lnSpc>
            </a:pPr>
          </a:p>
          <a:p>
            <a:pPr algn="ctr">
              <a:lnSpc>
                <a:spcPts val="9034"/>
              </a:lnSpc>
            </a:pPr>
          </a:p>
          <a:p>
            <a:pPr algn="ctr">
              <a:lnSpc>
                <a:spcPts val="9034"/>
              </a:lnSpc>
            </a:pPr>
          </a:p>
          <a:p>
            <a:pPr algn="ctr">
              <a:lnSpc>
                <a:spcPts val="9034"/>
              </a:lnSpc>
              <a:spcBef>
                <a:spcPct val="0"/>
              </a:spcBef>
            </a:pPr>
          </a:p>
        </p:txBody>
      </p:sp>
      <p:sp>
        <p:nvSpPr>
          <p:cNvPr name="TextBox 7" id="7"/>
          <p:cNvSpPr txBox="true"/>
          <p:nvPr/>
        </p:nvSpPr>
        <p:spPr>
          <a:xfrm rot="0">
            <a:off x="0" y="-57150"/>
            <a:ext cx="18115947" cy="13577868"/>
          </a:xfrm>
          <a:prstGeom prst="rect">
            <a:avLst/>
          </a:prstGeom>
        </p:spPr>
        <p:txBody>
          <a:bodyPr anchor="t" rtlCol="false" tIns="0" lIns="0" bIns="0" rIns="0">
            <a:spAutoFit/>
          </a:bodyPr>
          <a:lstStyle/>
          <a:p>
            <a:pPr algn="ctr">
              <a:lnSpc>
                <a:spcPts val="3499"/>
              </a:lnSpc>
              <a:spcBef>
                <a:spcPct val="0"/>
              </a:spcBef>
            </a:pPr>
          </a:p>
          <a:p>
            <a:pPr algn="just">
              <a:lnSpc>
                <a:spcPts val="3499"/>
              </a:lnSpc>
              <a:spcBef>
                <a:spcPct val="0"/>
              </a:spcBef>
            </a:pPr>
          </a:p>
          <a:p>
            <a:pPr algn="ctr">
              <a:lnSpc>
                <a:spcPts val="3499"/>
              </a:lnSpc>
              <a:spcBef>
                <a:spcPct val="0"/>
              </a:spcBef>
            </a:pPr>
          </a:p>
          <a:p>
            <a:pPr algn="ctr">
              <a:lnSpc>
                <a:spcPts val="3499"/>
              </a:lnSpc>
              <a:spcBef>
                <a:spcPct val="0"/>
              </a:spcBef>
            </a:pPr>
            <a:r>
              <a:rPr lang="en-US" b="true" sz="2499">
                <a:solidFill>
                  <a:srgbClr val="000000"/>
                </a:solidFill>
                <a:latin typeface="RoxboroughCF Bold"/>
                <a:ea typeface="RoxboroughCF Bold"/>
                <a:cs typeface="RoxboroughCF Bold"/>
                <a:sym typeface="RoxboroughCF Bold"/>
              </a:rPr>
              <a:t>Chaffey, Dave, Ellis-Chadwick, Fiona. Digital Marketing strategy, implementation and practice 7th edition, Harlow Pearson, (2019).</a:t>
            </a:r>
          </a:p>
          <a:p>
            <a:pPr algn="ctr">
              <a:lnSpc>
                <a:spcPts val="3499"/>
              </a:lnSpc>
              <a:spcBef>
                <a:spcPct val="0"/>
              </a:spcBef>
            </a:pPr>
          </a:p>
          <a:p>
            <a:pPr algn="ctr">
              <a:lnSpc>
                <a:spcPts val="3499"/>
              </a:lnSpc>
              <a:spcBef>
                <a:spcPct val="0"/>
              </a:spcBef>
            </a:pPr>
            <a:r>
              <a:rPr lang="en-US" b="true" sz="2499">
                <a:solidFill>
                  <a:srgbClr val="000000"/>
                </a:solidFill>
                <a:latin typeface="RoxboroughCF Bold"/>
                <a:ea typeface="RoxboroughCF Bold"/>
                <a:cs typeface="RoxboroughCF Bold"/>
                <a:sym typeface="RoxboroughCF Bold"/>
              </a:rPr>
              <a:t>2024 Millennials demographic group</a:t>
            </a:r>
          </a:p>
          <a:p>
            <a:pPr algn="ctr">
              <a:lnSpc>
                <a:spcPts val="3499"/>
              </a:lnSpc>
              <a:spcBef>
                <a:spcPct val="0"/>
              </a:spcBef>
            </a:pPr>
            <a:r>
              <a:rPr lang="en-US" b="true" sz="2499">
                <a:solidFill>
                  <a:srgbClr val="5271FF"/>
                </a:solidFill>
                <a:latin typeface="RoxboroughCF Bold"/>
                <a:ea typeface="RoxboroughCF Bold"/>
                <a:cs typeface="RoxboroughCF Bold"/>
                <a:sym typeface="RoxboroughCF Bold"/>
              </a:rPr>
              <a:t> </a:t>
            </a:r>
            <a:r>
              <a:rPr lang="en-US" b="true" sz="2499" u="sng">
                <a:solidFill>
                  <a:srgbClr val="004AAD"/>
                </a:solidFill>
                <a:latin typeface="RoxboroughCF Bold"/>
                <a:ea typeface="RoxboroughCF Bold"/>
                <a:cs typeface="RoxboroughCF Bold"/>
                <a:sym typeface="RoxboroughCF Bold"/>
              </a:rPr>
              <a:t>https://www.britannica.com/topic/social-media</a:t>
            </a:r>
          </a:p>
          <a:p>
            <a:pPr algn="ctr">
              <a:lnSpc>
                <a:spcPts val="3499"/>
              </a:lnSpc>
              <a:spcBef>
                <a:spcPct val="0"/>
              </a:spcBef>
            </a:pPr>
          </a:p>
          <a:p>
            <a:pPr algn="ctr">
              <a:lnSpc>
                <a:spcPts val="3499"/>
              </a:lnSpc>
              <a:spcBef>
                <a:spcPct val="0"/>
              </a:spcBef>
            </a:pPr>
          </a:p>
          <a:p>
            <a:pPr algn="ctr">
              <a:lnSpc>
                <a:spcPts val="3499"/>
              </a:lnSpc>
              <a:spcBef>
                <a:spcPct val="0"/>
              </a:spcBef>
            </a:pPr>
            <a:r>
              <a:rPr lang="en-US" b="true" sz="2499">
                <a:solidFill>
                  <a:srgbClr val="000000"/>
                </a:solidFill>
                <a:latin typeface="RoxboroughCF Bold"/>
                <a:ea typeface="RoxboroughCF Bold"/>
                <a:cs typeface="RoxboroughCF Bold"/>
                <a:sym typeface="RoxboroughCF Bold"/>
              </a:rPr>
              <a:t>2024 Marketing to millennials Guide</a:t>
            </a:r>
          </a:p>
          <a:p>
            <a:pPr algn="ctr">
              <a:lnSpc>
                <a:spcPts val="3499"/>
              </a:lnSpc>
              <a:spcBef>
                <a:spcPct val="0"/>
              </a:spcBef>
            </a:pPr>
            <a:r>
              <a:rPr lang="en-US" b="true" sz="2499">
                <a:solidFill>
                  <a:srgbClr val="004AAD"/>
                </a:solidFill>
                <a:latin typeface="RoxboroughCF Bold"/>
                <a:ea typeface="RoxboroughCF Bold"/>
                <a:cs typeface="RoxboroughCF Bold"/>
                <a:sym typeface="RoxboroughCF Bold"/>
              </a:rPr>
              <a:t> </a:t>
            </a:r>
            <a:r>
              <a:rPr lang="en-US" b="true" sz="2499" u="sng">
                <a:solidFill>
                  <a:srgbClr val="004AAD"/>
                </a:solidFill>
                <a:latin typeface="RoxboroughCF Bold"/>
                <a:ea typeface="RoxboroughCF Bold"/>
                <a:cs typeface="RoxboroughCF Bold"/>
                <a:sym typeface="RoxboroughCF Bold"/>
                <a:hlinkClick r:id="rId7" tooltip="https://www.emarketer.com/insights/millennials/"/>
              </a:rPr>
              <a:t>https://www.emarketer.com/insights/millennials/</a:t>
            </a:r>
          </a:p>
          <a:p>
            <a:pPr algn="ctr">
              <a:lnSpc>
                <a:spcPts val="3499"/>
              </a:lnSpc>
              <a:spcBef>
                <a:spcPct val="0"/>
              </a:spcBef>
            </a:pPr>
          </a:p>
          <a:p>
            <a:pPr algn="ctr">
              <a:lnSpc>
                <a:spcPts val="3499"/>
              </a:lnSpc>
              <a:spcBef>
                <a:spcPct val="0"/>
              </a:spcBef>
            </a:pPr>
            <a:r>
              <a:rPr lang="en-US" b="true" sz="2499">
                <a:solidFill>
                  <a:srgbClr val="000000"/>
                </a:solidFill>
                <a:latin typeface="RoxboroughCF Bold"/>
                <a:ea typeface="RoxboroughCF Bold"/>
                <a:cs typeface="RoxboroughCF Bold"/>
                <a:sym typeface="RoxboroughCF Bold"/>
              </a:rPr>
              <a:t> 2024 Target Market vs. Target Customer</a:t>
            </a:r>
          </a:p>
          <a:p>
            <a:pPr algn="ctr">
              <a:lnSpc>
                <a:spcPts val="3499"/>
              </a:lnSpc>
              <a:spcBef>
                <a:spcPct val="0"/>
              </a:spcBef>
            </a:pPr>
            <a:r>
              <a:rPr lang="en-US" b="true" sz="2499">
                <a:solidFill>
                  <a:srgbClr val="004AAD"/>
                </a:solidFill>
                <a:latin typeface="RoxboroughCF Bold"/>
                <a:ea typeface="RoxboroughCF Bold"/>
                <a:cs typeface="RoxboroughCF Bold"/>
                <a:sym typeface="RoxboroughCF Bold"/>
              </a:rPr>
              <a:t> </a:t>
            </a:r>
            <a:r>
              <a:rPr lang="en-US" b="true" sz="2499" u="sng">
                <a:solidFill>
                  <a:srgbClr val="004AAD"/>
                </a:solidFill>
                <a:latin typeface="RoxboroughCF Bold"/>
                <a:ea typeface="RoxboroughCF Bold"/>
                <a:cs typeface="RoxboroughCF Bold"/>
                <a:sym typeface="RoxboroughCF Bold"/>
                <a:hlinkClick r:id="rId8" tooltip="https://smallbusiness.chron.com/target-market-vs-target-customer-20674.html"/>
              </a:rPr>
              <a:t>https://smallbusiness.chron.com/target-market-vs-target-customer-20674.html</a:t>
            </a:r>
          </a:p>
          <a:p>
            <a:pPr algn="ctr">
              <a:lnSpc>
                <a:spcPts val="3499"/>
              </a:lnSpc>
              <a:spcBef>
                <a:spcPct val="0"/>
              </a:spcBef>
            </a:pPr>
          </a:p>
          <a:p>
            <a:pPr algn="ctr">
              <a:lnSpc>
                <a:spcPts val="3499"/>
              </a:lnSpc>
              <a:spcBef>
                <a:spcPct val="0"/>
              </a:spcBef>
            </a:pPr>
            <a:r>
              <a:rPr lang="en-US" b="true" sz="2499" u="sng">
                <a:solidFill>
                  <a:srgbClr val="000000"/>
                </a:solidFill>
                <a:latin typeface="RoxboroughCF Bold"/>
                <a:ea typeface="RoxboroughCF Bold"/>
                <a:cs typeface="RoxboroughCF Bold"/>
                <a:sym typeface="RoxboroughCF Bold"/>
              </a:rPr>
              <a:t>Music</a:t>
            </a:r>
          </a:p>
          <a:p>
            <a:pPr algn="ctr">
              <a:lnSpc>
                <a:spcPts val="3499"/>
              </a:lnSpc>
              <a:spcBef>
                <a:spcPct val="0"/>
              </a:spcBef>
            </a:pPr>
            <a:r>
              <a:rPr lang="en-US" b="true" sz="2499" u="sng">
                <a:solidFill>
                  <a:srgbClr val="004AAD"/>
                </a:solidFill>
                <a:latin typeface="RoxboroughCF Bold"/>
                <a:ea typeface="RoxboroughCF Bold"/>
                <a:cs typeface="RoxboroughCF Bold"/>
                <a:sym typeface="RoxboroughCF Bold"/>
              </a:rPr>
              <a:t>https://www.youtube.com/watch?v=7maJOI3QMu0</a:t>
            </a:r>
          </a:p>
          <a:p>
            <a:pPr algn="ctr">
              <a:lnSpc>
                <a:spcPts val="3499"/>
              </a:lnSpc>
              <a:spcBef>
                <a:spcPct val="0"/>
              </a:spcBef>
            </a:pPr>
          </a:p>
          <a:p>
            <a:pPr algn="ctr">
              <a:lnSpc>
                <a:spcPts val="3499"/>
              </a:lnSpc>
              <a:spcBef>
                <a:spcPct val="0"/>
              </a:spcBef>
            </a:pPr>
          </a:p>
          <a:p>
            <a:pPr algn="ctr">
              <a:lnSpc>
                <a:spcPts val="3499"/>
              </a:lnSpc>
              <a:spcBef>
                <a:spcPct val="0"/>
              </a:spcBef>
            </a:pPr>
            <a:r>
              <a:rPr lang="en-US" b="true" sz="2499" u="sng">
                <a:solidFill>
                  <a:srgbClr val="000000"/>
                </a:solidFill>
                <a:latin typeface="RoxboroughCF Bold"/>
                <a:ea typeface="RoxboroughCF Bold"/>
                <a:cs typeface="RoxboroughCF Bold"/>
                <a:sym typeface="RoxboroughCF Bold"/>
              </a:rPr>
              <a:t>Instagram link</a:t>
            </a:r>
          </a:p>
          <a:p>
            <a:pPr algn="ctr">
              <a:lnSpc>
                <a:spcPts val="3499"/>
              </a:lnSpc>
              <a:spcBef>
                <a:spcPct val="0"/>
              </a:spcBef>
            </a:pPr>
            <a:r>
              <a:rPr lang="en-US" b="true" sz="2499" u="sng">
                <a:solidFill>
                  <a:srgbClr val="004AAD"/>
                </a:solidFill>
                <a:latin typeface="RoxboroughCF Bold"/>
                <a:ea typeface="RoxboroughCF Bold"/>
                <a:cs typeface="RoxboroughCF Bold"/>
                <a:sym typeface="RoxboroughCF Bold"/>
              </a:rPr>
              <a:t>https://www.instagram.com/reel/DDPYzBTRUQzZuEskFDUGiQmylVioNKxoR0A90k0/?utm_source=ig_web_copy_link&amp;igsh=MzRlODBiNWFlZA== </a:t>
            </a:r>
          </a:p>
          <a:p>
            <a:pPr algn="just">
              <a:lnSpc>
                <a:spcPts val="3499"/>
              </a:lnSpc>
              <a:spcBef>
                <a:spcPct val="0"/>
              </a:spcBef>
            </a:pPr>
          </a:p>
          <a:p>
            <a:pPr algn="just">
              <a:lnSpc>
                <a:spcPts val="3499"/>
              </a:lnSpc>
              <a:spcBef>
                <a:spcPct val="0"/>
              </a:spcBef>
            </a:pPr>
          </a:p>
          <a:p>
            <a:pPr algn="just">
              <a:lnSpc>
                <a:spcPts val="3499"/>
              </a:lnSpc>
              <a:spcBef>
                <a:spcPct val="0"/>
              </a:spcBef>
            </a:pPr>
          </a:p>
          <a:p>
            <a:pPr algn="just">
              <a:lnSpc>
                <a:spcPts val="3499"/>
              </a:lnSpc>
              <a:spcBef>
                <a:spcPct val="0"/>
              </a:spcBef>
            </a:pPr>
          </a:p>
          <a:p>
            <a:pPr algn="l">
              <a:lnSpc>
                <a:spcPts val="3499"/>
              </a:lnSpc>
              <a:spcBef>
                <a:spcPct val="0"/>
              </a:spcBef>
            </a:pPr>
          </a:p>
          <a:p>
            <a:pPr algn="l">
              <a:lnSpc>
                <a:spcPts val="3499"/>
              </a:lnSpc>
              <a:spcBef>
                <a:spcPct val="0"/>
              </a:spcBef>
            </a:pPr>
          </a:p>
          <a:p>
            <a:pPr algn="ctr">
              <a:lnSpc>
                <a:spcPts val="3499"/>
              </a:lnSpc>
              <a:spcBef>
                <a:spcPct val="0"/>
              </a:spcBef>
            </a:pPr>
          </a:p>
          <a:p>
            <a:pPr algn="ctr">
              <a:lnSpc>
                <a:spcPts val="3499"/>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DAGYbmdlDjE</dc:identifier>
  <dcterms:modified xsi:type="dcterms:W3CDTF">2011-08-01T06:04:30Z</dcterms:modified>
  <cp:revision>1</cp:revision>
  <dc:title>Copy of MARKETING ESSENTIALS</dc:title>
</cp:coreProperties>
</file>