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9"/>
  </p:notesMasterIdLst>
  <p:sldIdLst>
    <p:sldId id="256" r:id="rId2"/>
    <p:sldId id="257" r:id="rId3"/>
    <p:sldId id="259" r:id="rId4"/>
    <p:sldId id="260" r:id="rId5"/>
    <p:sldId id="261" r:id="rId6"/>
    <p:sldId id="262" r:id="rId7"/>
    <p:sldId id="25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4054" autoAdjust="0"/>
  </p:normalViewPr>
  <p:slideViewPr>
    <p:cSldViewPr snapToGrid="0">
      <p:cViewPr varScale="1">
        <p:scale>
          <a:sx n="76" d="100"/>
          <a:sy n="76" d="100"/>
        </p:scale>
        <p:origin x="68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E2AFC-6AB1-43F4-8840-B90309DEE9FC}" type="datetimeFigureOut">
              <a:rPr lang="en-US" smtClean="0"/>
              <a:t>10/18/2025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D45BFE-BA45-446E-A871-F97B7BD228F4}" type="slidenum">
              <a:rPr lang="en-US" smtClean="0"/>
              <a:t>‹#›</a:t>
            </a:fld>
            <a:endParaRPr lang="en-US"/>
          </a:p>
        </p:txBody>
      </p:sp>
    </p:spTree>
    <p:extLst>
      <p:ext uri="{BB962C8B-B14F-4D97-AF65-F5344CB8AC3E}">
        <p14:creationId xmlns:p14="http://schemas.microsoft.com/office/powerpoint/2010/main" val="2158057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Performance management assists staff in refining and enhancing and fulfilling the goals of the company (</a:t>
            </a:r>
            <a:r>
              <a:rPr lang="en-US" sz="1200" kern="1200" dirty="0" err="1">
                <a:solidFill>
                  <a:schemeClr val="tx1"/>
                </a:solidFill>
                <a:effectLst/>
                <a:latin typeface="+mn-lt"/>
                <a:ea typeface="+mn-ea"/>
                <a:cs typeface="+mn-cs"/>
              </a:rPr>
              <a:t>BristolAlagbariya</a:t>
            </a:r>
            <a:r>
              <a:rPr lang="en-US" sz="1200" kern="1200" dirty="0">
                <a:solidFill>
                  <a:schemeClr val="tx1"/>
                </a:solidFill>
                <a:effectLst/>
                <a:latin typeface="+mn-lt"/>
                <a:ea typeface="+mn-ea"/>
                <a:cs typeface="+mn-cs"/>
              </a:rPr>
              <a:t> et al., 2022). At Amazon, customer satisfaction and the strategy of the company depend heavily on the performance of an employee. Thus, performance management also makes certain that the work of every single worker is beneficial to the organisation, including the production of new ideas and quality service. According to </a:t>
            </a:r>
            <a:r>
              <a:rPr lang="en-US" sz="1200" kern="1200" dirty="0" err="1">
                <a:solidFill>
                  <a:schemeClr val="tx1"/>
                </a:solidFill>
                <a:effectLst/>
                <a:latin typeface="+mn-lt"/>
                <a:ea typeface="+mn-ea"/>
                <a:cs typeface="+mn-cs"/>
              </a:rPr>
              <a:t>Rajapakse</a:t>
            </a:r>
            <a:r>
              <a:rPr lang="en-US" sz="1200" kern="1200" dirty="0">
                <a:solidFill>
                  <a:schemeClr val="tx1"/>
                </a:solidFill>
                <a:effectLst/>
                <a:latin typeface="+mn-lt"/>
                <a:ea typeface="+mn-ea"/>
                <a:cs typeface="+mn-cs"/>
              </a:rPr>
              <a:t> (2024), it ensures that there are regular performance discussions and everyone is motivated and held to account. Managers and employees can come to an agreement by looking at what one is doing, the areas to improve on and the developmental steps to follow. These discussions are particularly crucial in a rapid-paced working place, such as Amazon, where time and impeccable functionality are required. Performance management does not simply focus on what has been done in the past but also entails planning how to enhance engagement and productivity (</a:t>
            </a:r>
            <a:r>
              <a:rPr lang="en-US" sz="1200" kern="1200" dirty="0" err="1">
                <a:solidFill>
                  <a:schemeClr val="tx1"/>
                </a:solidFill>
                <a:effectLst/>
                <a:latin typeface="+mn-lt"/>
                <a:ea typeface="+mn-ea"/>
                <a:cs typeface="+mn-cs"/>
              </a:rPr>
              <a:t>Idrus</a:t>
            </a:r>
            <a:r>
              <a:rPr lang="en-US" sz="1200" kern="1200" dirty="0">
                <a:solidFill>
                  <a:schemeClr val="tx1"/>
                </a:solidFill>
                <a:effectLst/>
                <a:latin typeface="+mn-lt"/>
                <a:ea typeface="+mn-ea"/>
                <a:cs typeface="+mn-cs"/>
              </a:rPr>
              <a:t>, 2025). This paper provides a simulated performance management interview around an Amazon receptionist position, a performance rating policy, job specifications and a detailed meeting script that indicates the optimal use of HRM in the assessment and development of employees.</a:t>
            </a:r>
          </a:p>
          <a:p>
            <a:endParaRPr lang="en-US" dirty="0"/>
          </a:p>
        </p:txBody>
      </p:sp>
      <p:sp>
        <p:nvSpPr>
          <p:cNvPr id="4" name="Slide Number Placeholder 3"/>
          <p:cNvSpPr>
            <a:spLocks noGrp="1"/>
          </p:cNvSpPr>
          <p:nvPr>
            <p:ph type="sldNum" sz="quarter" idx="5"/>
          </p:nvPr>
        </p:nvSpPr>
        <p:spPr/>
        <p:txBody>
          <a:bodyPr/>
          <a:lstStyle/>
          <a:p>
            <a:fld id="{40D45BFE-BA45-446E-A871-F97B7BD228F4}" type="slidenum">
              <a:rPr lang="en-US" smtClean="0"/>
              <a:t>2</a:t>
            </a:fld>
            <a:endParaRPr lang="en-US"/>
          </a:p>
        </p:txBody>
      </p:sp>
    </p:spTree>
    <p:extLst>
      <p:ext uri="{BB962C8B-B14F-4D97-AF65-F5344CB8AC3E}">
        <p14:creationId xmlns:p14="http://schemas.microsoft.com/office/powerpoint/2010/main" val="2787731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Understanding Performance Management</a:t>
            </a:r>
          </a:p>
          <a:p>
            <a:r>
              <a:rPr lang="en-US" sz="1200" kern="1200" dirty="0">
                <a:solidFill>
                  <a:schemeClr val="tx1"/>
                </a:solidFill>
                <a:effectLst/>
                <a:latin typeface="+mn-lt"/>
                <a:ea typeface="+mn-ea"/>
                <a:cs typeface="+mn-cs"/>
              </a:rPr>
              <a:t>Performance management is described as an ongoing and strategic process that should enhance organisational performance through the development of individuals and aligning their goals with the business needs (Bristol-</a:t>
            </a:r>
            <a:r>
              <a:rPr lang="en-US" sz="1200" kern="1200" dirty="0" err="1">
                <a:solidFill>
                  <a:schemeClr val="tx1"/>
                </a:solidFill>
                <a:effectLst/>
                <a:latin typeface="+mn-lt"/>
                <a:ea typeface="+mn-ea"/>
                <a:cs typeface="+mn-cs"/>
              </a:rPr>
              <a:t>Alagbariya</a:t>
            </a:r>
            <a:r>
              <a:rPr lang="en-US" sz="1200" kern="1200" dirty="0">
                <a:solidFill>
                  <a:schemeClr val="tx1"/>
                </a:solidFill>
                <a:effectLst/>
                <a:latin typeface="+mn-lt"/>
                <a:ea typeface="+mn-ea"/>
                <a:cs typeface="+mn-cs"/>
              </a:rPr>
              <a:t> et al., 2022). </a:t>
            </a:r>
            <a:r>
              <a:rPr lang="en-US" sz="1200" kern="1200" dirty="0" err="1">
                <a:solidFill>
                  <a:schemeClr val="tx1"/>
                </a:solidFill>
                <a:effectLst/>
                <a:latin typeface="+mn-lt"/>
                <a:ea typeface="+mn-ea"/>
                <a:cs typeface="+mn-cs"/>
              </a:rPr>
              <a:t>Rajapakse</a:t>
            </a:r>
            <a:r>
              <a:rPr lang="en-US" sz="1200" kern="1200" dirty="0">
                <a:solidFill>
                  <a:schemeClr val="tx1"/>
                </a:solidFill>
                <a:effectLst/>
                <a:latin typeface="+mn-lt"/>
                <a:ea typeface="+mn-ea"/>
                <a:cs typeface="+mn-cs"/>
              </a:rPr>
              <a:t> (2024) states that it combines goals, feedback and performance appraisal with a unified system which improves employee motivation, engagement and productivity. Proper management of performance leads to organisational effectiveness because the employees are aware of the contribution of their role to the broad mission and values of the company. The key part of this process is communication and feedback, which fosters trust, reflection, and fairness of evaluation (Sharma et al., 2024). Transparency and fairness help minimise bias and increase employee commitment to improvement. At Amazon, the performance culture is based on customer obsession, operational excellence and innovation values, which are solidified by means of data-driven reviews and quantifiable results. Based on the SMART goal model (Specific, Measurable, Achievable, Relevant, and Time-bound) and continuous feedback model, this performance management discussion makes sure that the performance expectations are transparent, monitors progress regularly, and employee development is a continuous and collaborative process.</a:t>
            </a:r>
          </a:p>
          <a:p>
            <a:endParaRPr lang="en-US" dirty="0"/>
          </a:p>
        </p:txBody>
      </p:sp>
      <p:sp>
        <p:nvSpPr>
          <p:cNvPr id="4" name="Slide Number Placeholder 3"/>
          <p:cNvSpPr>
            <a:spLocks noGrp="1"/>
          </p:cNvSpPr>
          <p:nvPr>
            <p:ph type="sldNum" sz="quarter" idx="5"/>
          </p:nvPr>
        </p:nvSpPr>
        <p:spPr/>
        <p:txBody>
          <a:bodyPr/>
          <a:lstStyle/>
          <a:p>
            <a:fld id="{40D45BFE-BA45-446E-A871-F97B7BD228F4}" type="slidenum">
              <a:rPr lang="en-US" smtClean="0"/>
              <a:t>3</a:t>
            </a:fld>
            <a:endParaRPr lang="en-US"/>
          </a:p>
        </p:txBody>
      </p:sp>
    </p:spTree>
    <p:extLst>
      <p:ext uri="{BB962C8B-B14F-4D97-AF65-F5344CB8AC3E}">
        <p14:creationId xmlns:p14="http://schemas.microsoft.com/office/powerpoint/2010/main" val="4019696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Performance Management Rating Guide</a:t>
            </a:r>
          </a:p>
          <a:p>
            <a:r>
              <a:rPr lang="en-US" sz="1200" kern="1200" dirty="0">
                <a:solidFill>
                  <a:schemeClr val="tx1"/>
                </a:solidFill>
                <a:effectLst/>
                <a:latin typeface="+mn-lt"/>
                <a:ea typeface="+mn-ea"/>
                <a:cs typeface="+mn-cs"/>
              </a:rPr>
              <a:t>The performance management rating guide is a structured and transparent guide to an appraisal of employee performance in line with organisational goals and values. </a:t>
            </a:r>
            <a:r>
              <a:rPr lang="en-US" sz="1200" kern="1200" dirty="0" err="1">
                <a:solidFill>
                  <a:schemeClr val="tx1"/>
                </a:solidFill>
                <a:effectLst/>
                <a:latin typeface="+mn-lt"/>
                <a:ea typeface="+mn-ea"/>
                <a:cs typeface="+mn-cs"/>
              </a:rPr>
              <a:t>Vuong</a:t>
            </a:r>
            <a:r>
              <a:rPr lang="en-US" sz="1200" kern="1200" dirty="0">
                <a:solidFill>
                  <a:schemeClr val="tx1"/>
                </a:solidFill>
                <a:effectLst/>
                <a:latin typeface="+mn-lt"/>
                <a:ea typeface="+mn-ea"/>
                <a:cs typeface="+mn-cs"/>
              </a:rPr>
              <a:t> and Nguyen (2022) argue that the definite rating scale is beneficial in letting managers judge the effectiveness of employees objectively to understand what course development is necessary to take, recognise high performers, and be fair throughout the organisation. Here, the rating system of the Amazon receptionist job is a five-point scale, between outstanding and unsatisfactory, with indisputable behavioural indicators and performance standards. This systematic process aids in reducing the level of bias since judgments are not made on the basis of personal impressions in their evaluations. This system is not only gauging the results but also stimulating the ongoing discussion on performance enhancement, motivation, and career growth (</a:t>
            </a:r>
            <a:r>
              <a:rPr lang="en-US" sz="1200" kern="1200" dirty="0" err="1">
                <a:solidFill>
                  <a:schemeClr val="tx1"/>
                </a:solidFill>
                <a:effectLst/>
                <a:latin typeface="+mn-lt"/>
                <a:ea typeface="+mn-ea"/>
                <a:cs typeface="+mn-cs"/>
              </a:rPr>
              <a:t>Rajapakse</a:t>
            </a:r>
            <a:r>
              <a:rPr lang="en-US" sz="1200" kern="1200" dirty="0">
                <a:solidFill>
                  <a:schemeClr val="tx1"/>
                </a:solidFill>
                <a:effectLst/>
                <a:latin typeface="+mn-lt"/>
                <a:ea typeface="+mn-ea"/>
                <a:cs typeface="+mn-cs"/>
              </a:rPr>
              <a:t>, 2024).</a:t>
            </a:r>
          </a:p>
          <a:p>
            <a:r>
              <a:rPr lang="en-US" sz="1200" kern="1200" dirty="0">
                <a:solidFill>
                  <a:schemeClr val="tx1"/>
                </a:solidFill>
                <a:effectLst/>
                <a:latin typeface="+mn-lt"/>
                <a:ea typeface="+mn-ea"/>
                <a:cs typeface="+mn-cs"/>
              </a:rPr>
              <a:t>Additionally, it is important to understand that I have not been using the ratings to assess or compare, but to gain insight into development. As an example, when the receptionist receives a score of 3 - Meets Expectations in communication, it shows that s/he is competent in everyday communication, but that further training or mentoring can be introduced to improve customer interaction. On the same note, improved ratings can be used to identify the employees who are suitable for the advancement or leadership development programmes. This fosters a culture of development and responsibility, which Bristol-</a:t>
            </a:r>
            <a:r>
              <a:rPr lang="en-US" sz="1200" kern="1200" dirty="0" err="1">
                <a:solidFill>
                  <a:schemeClr val="tx1"/>
                </a:solidFill>
                <a:effectLst/>
                <a:latin typeface="+mn-lt"/>
                <a:ea typeface="+mn-ea"/>
                <a:cs typeface="+mn-cs"/>
              </a:rPr>
              <a:t>Alagbariya</a:t>
            </a:r>
            <a:r>
              <a:rPr lang="en-US" sz="1200" kern="1200" dirty="0">
                <a:solidFill>
                  <a:schemeClr val="tx1"/>
                </a:solidFill>
                <a:effectLst/>
                <a:latin typeface="+mn-lt"/>
                <a:ea typeface="+mn-ea"/>
                <a:cs typeface="+mn-cs"/>
              </a:rPr>
              <a:t> et al. (2022) emphasise when stating that good performance management must be able to allow employees to own their growth.</a:t>
            </a:r>
          </a:p>
          <a:p>
            <a:r>
              <a:rPr lang="en-US" sz="1200" kern="1200" dirty="0">
                <a:solidFill>
                  <a:schemeClr val="tx1"/>
                </a:solidFill>
                <a:effectLst/>
                <a:latin typeface="+mn-lt"/>
                <a:ea typeface="+mn-ea"/>
                <a:cs typeface="+mn-cs"/>
              </a:rPr>
              <a:t>The evaluation must also be evidence-based and linked to ongoing feedback, and not limited to a yearly review. Frequent performance reviews enable managers to resolve problems early on, strengthen positive behaviours, and reformulate targets as organisational requirements vary (</a:t>
            </a:r>
            <a:r>
              <a:rPr lang="en-US" sz="1200" kern="1200" dirty="0" err="1">
                <a:solidFill>
                  <a:schemeClr val="tx1"/>
                </a:solidFill>
                <a:effectLst/>
                <a:latin typeface="+mn-lt"/>
                <a:ea typeface="+mn-ea"/>
                <a:cs typeface="+mn-cs"/>
              </a:rPr>
              <a:t>Kalogiannidis</a:t>
            </a:r>
            <a:r>
              <a:rPr lang="en-US" sz="1200" kern="1200" dirty="0">
                <a:solidFill>
                  <a:schemeClr val="tx1"/>
                </a:solidFill>
                <a:effectLst/>
                <a:latin typeface="+mn-lt"/>
                <a:ea typeface="+mn-ea"/>
                <a:cs typeface="+mn-cs"/>
              </a:rPr>
              <a:t>, 2021). The practise demonstrates that Amazon never rests on its laurels and constantly strives to be innovative. Performance feedback refers to the information which is used to promote both individual and business achievements. Open communication and feedback allow employees to realise that their work is important, and they are provided with improvement tools. This creates equality and neutrality (</a:t>
            </a:r>
            <a:r>
              <a:rPr lang="en-US" sz="1200" kern="1200" dirty="0" err="1">
                <a:solidFill>
                  <a:schemeClr val="tx1"/>
                </a:solidFill>
                <a:effectLst/>
                <a:latin typeface="+mn-lt"/>
                <a:ea typeface="+mn-ea"/>
                <a:cs typeface="+mn-cs"/>
              </a:rPr>
              <a:t>Tarigan</a:t>
            </a:r>
            <a:r>
              <a:rPr lang="en-US" sz="1200" kern="1200" dirty="0">
                <a:solidFill>
                  <a:schemeClr val="tx1"/>
                </a:solidFill>
                <a:effectLst/>
                <a:latin typeface="+mn-lt"/>
                <a:ea typeface="+mn-ea"/>
                <a:cs typeface="+mn-cs"/>
              </a:rPr>
              <a:t> et al., 2023).</a:t>
            </a:r>
          </a:p>
          <a:p>
            <a:r>
              <a:rPr lang="en-US" sz="1200" kern="1200" dirty="0">
                <a:solidFill>
                  <a:schemeClr val="tx1"/>
                </a:solidFill>
                <a:effectLst/>
                <a:latin typeface="+mn-lt"/>
                <a:ea typeface="+mn-ea"/>
                <a:cs typeface="+mn-cs"/>
              </a:rPr>
              <a:t>Notably, the rating guide notes that performance management is a developmental strategy rather than a punitive strategy. This is to ensure that the employees are enabled to be competent, confident, and engaged with constructive feedback and customised development plans. The rating system supports the concept of the crucial role of each employee in organisational excellence by matching the evaluation process with the leadership principles of Amazon: customer obsession, ownership, and operational excellence.</a:t>
            </a:r>
          </a:p>
          <a:p>
            <a:endParaRPr lang="en-US" dirty="0"/>
          </a:p>
        </p:txBody>
      </p:sp>
      <p:sp>
        <p:nvSpPr>
          <p:cNvPr id="4" name="Slide Number Placeholder 3"/>
          <p:cNvSpPr>
            <a:spLocks noGrp="1"/>
          </p:cNvSpPr>
          <p:nvPr>
            <p:ph type="sldNum" sz="quarter" idx="5"/>
          </p:nvPr>
        </p:nvSpPr>
        <p:spPr/>
        <p:txBody>
          <a:bodyPr/>
          <a:lstStyle/>
          <a:p>
            <a:fld id="{40D45BFE-BA45-446E-A871-F97B7BD228F4}" type="slidenum">
              <a:rPr lang="en-US" smtClean="0"/>
              <a:t>4</a:t>
            </a:fld>
            <a:endParaRPr lang="en-US"/>
          </a:p>
        </p:txBody>
      </p:sp>
    </p:spTree>
    <p:extLst>
      <p:ext uri="{BB962C8B-B14F-4D97-AF65-F5344CB8AC3E}">
        <p14:creationId xmlns:p14="http://schemas.microsoft.com/office/powerpoint/2010/main" val="1117350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Key Roles and Responsibilities of a Receptionist</a:t>
            </a:r>
          </a:p>
          <a:p>
            <a:r>
              <a:rPr lang="en-US" sz="1200" kern="1200" dirty="0">
                <a:solidFill>
                  <a:schemeClr val="tx1"/>
                </a:solidFill>
                <a:effectLst/>
                <a:latin typeface="+mn-lt"/>
                <a:ea typeface="+mn-ea"/>
                <a:cs typeface="+mn-cs"/>
              </a:rPr>
              <a:t>The receptionist is crucial in the fast-paced and customer-oriented setting at Amazon since it serves as the primary contact point to employees, visitors, and outside clients. This role is both administrative and strategic to express the concept of professionalism, efficiency, and customer obsession of Amazon. The receptionist, as the representative of the organisation, embodies the brand values of Amazon as a person of good manners, reliability, and a service attitude. All communication, be it meeting a visitor, taking a call, or replying to an email, can help build both the external image and internal culture of the company, excellence (Ben et al., 2024).</a:t>
            </a:r>
          </a:p>
          <a:p>
            <a:r>
              <a:rPr lang="en-US" sz="1200" kern="1200" dirty="0">
                <a:solidFill>
                  <a:schemeClr val="tx1"/>
                </a:solidFill>
                <a:effectLst/>
                <a:latin typeface="+mn-lt"/>
                <a:ea typeface="+mn-ea"/>
                <a:cs typeface="+mn-cs"/>
              </a:rPr>
              <a:t>The Amazon receptionist deals with incoming and outgoing calls, mails, visitor register, and facilitates communication between departments. They also take reservations, plan with different teams, and assist HR and facilities in organising access cards, room booking, and deliveries. Since Amazon values ethics and compliance greatly, the receptionist is supposed to maintain information security. It must be well organised, be detail oriented and be able to multi-task. The receptionist is an effective and steady person who can handle a large number of requests at the same time (</a:t>
            </a:r>
            <a:r>
              <a:rPr lang="en-US" sz="1200" kern="1200" dirty="0" err="1">
                <a:solidFill>
                  <a:schemeClr val="tx1"/>
                </a:solidFill>
                <a:effectLst/>
                <a:latin typeface="+mn-lt"/>
                <a:ea typeface="+mn-ea"/>
                <a:cs typeface="+mn-cs"/>
              </a:rPr>
              <a:t>Stockwell</a:t>
            </a:r>
            <a:r>
              <a:rPr lang="en-US" sz="1200" kern="1200" dirty="0">
                <a:solidFill>
                  <a:schemeClr val="tx1"/>
                </a:solidFill>
                <a:effectLst/>
                <a:latin typeface="+mn-lt"/>
                <a:ea typeface="+mn-ea"/>
                <a:cs typeface="+mn-cs"/>
              </a:rPr>
              <a:t> et al., 2025).</a:t>
            </a:r>
          </a:p>
          <a:p>
            <a:r>
              <a:rPr lang="en-US" sz="1200" kern="1200" dirty="0">
                <a:solidFill>
                  <a:schemeClr val="tx1"/>
                </a:solidFill>
                <a:effectLst/>
                <a:latin typeface="+mn-lt"/>
                <a:ea typeface="+mn-ea"/>
                <a:cs typeface="+mn-cs"/>
              </a:rPr>
              <a:t>HRM-wise, the efficiency of a receptionist directly affects organisational performance. The presence of a competent and motivated receptionist facilitates the proper movement of communication, elevated customer satisfaction, and workplace efficiency that are important to support productivity and employee morale (Litchfield et al., 2022). Time management and task prioritisation help them ensure that the flow of activities within the business is not interrupted, and visitors enjoy the culture of excellence at Amazon even before they enter the door. This fits the Amazon principle of leadership of being customer-obsessed, whereby all positions, irrespective of hierarchy, focus on delivering positive experiences to internal and external stakeholders (Weinstein, 2023).</a:t>
            </a:r>
          </a:p>
          <a:p>
            <a:r>
              <a:rPr lang="en-US" sz="1200" kern="1200" dirty="0">
                <a:solidFill>
                  <a:schemeClr val="tx1"/>
                </a:solidFill>
                <a:effectLst/>
                <a:latin typeface="+mn-lt"/>
                <a:ea typeface="+mn-ea"/>
                <a:cs typeface="+mn-cs"/>
              </a:rPr>
              <a:t>The position is also indicative of the significance of role clarity and person-job fit, which are the central concepts of the HR theory. </a:t>
            </a:r>
            <a:r>
              <a:rPr lang="en-US" sz="1200" kern="1200" dirty="0" err="1">
                <a:solidFill>
                  <a:schemeClr val="tx1"/>
                </a:solidFill>
                <a:effectLst/>
                <a:latin typeface="+mn-lt"/>
                <a:ea typeface="+mn-ea"/>
                <a:cs typeface="+mn-cs"/>
              </a:rPr>
              <a:t>Memon</a:t>
            </a:r>
            <a:r>
              <a:rPr lang="en-US" sz="1200" kern="1200" dirty="0">
                <a:solidFill>
                  <a:schemeClr val="tx1"/>
                </a:solidFill>
                <a:effectLst/>
                <a:latin typeface="+mn-lt"/>
                <a:ea typeface="+mn-ea"/>
                <a:cs typeface="+mn-cs"/>
              </a:rPr>
              <a:t> et al. (2021) reveal that engagement and satisfaction are enhanced, and turnover intention is reduced, when employees have a clear understanding of the job expectations and how they relate to their skills and job requirements. Giving the receptionist well-constructed performance metrics and growth opportunities thus boosts their commitment and productivity. Amazon can make sure the receptionist job is part of its success in operation and culture of constant improvement by aligning job roles with organisational objectives and employee strengths. Therefore, by proper role design and performance management, the receptionist plays a significant role in customer and organisational excellence.</a:t>
            </a:r>
          </a:p>
          <a:p>
            <a:endParaRPr lang="en-US" dirty="0"/>
          </a:p>
        </p:txBody>
      </p:sp>
      <p:sp>
        <p:nvSpPr>
          <p:cNvPr id="4" name="Slide Number Placeholder 3"/>
          <p:cNvSpPr>
            <a:spLocks noGrp="1"/>
          </p:cNvSpPr>
          <p:nvPr>
            <p:ph type="sldNum" sz="quarter" idx="5"/>
          </p:nvPr>
        </p:nvSpPr>
        <p:spPr/>
        <p:txBody>
          <a:bodyPr/>
          <a:lstStyle/>
          <a:p>
            <a:fld id="{40D45BFE-BA45-446E-A871-F97B7BD228F4}" type="slidenum">
              <a:rPr lang="en-US" smtClean="0"/>
              <a:t>5</a:t>
            </a:fld>
            <a:endParaRPr lang="en-US"/>
          </a:p>
        </p:txBody>
      </p:sp>
    </p:spTree>
    <p:extLst>
      <p:ext uri="{BB962C8B-B14F-4D97-AF65-F5344CB8AC3E}">
        <p14:creationId xmlns:p14="http://schemas.microsoft.com/office/powerpoint/2010/main" val="2975576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Script for the Performance Management Discussion</a:t>
            </a:r>
          </a:p>
          <a:p>
            <a:r>
              <a:rPr lang="en-US" sz="1200" b="1" i="1" kern="1200" dirty="0">
                <a:solidFill>
                  <a:schemeClr val="tx1"/>
                </a:solidFill>
                <a:effectLst/>
                <a:latin typeface="+mn-lt"/>
                <a:ea typeface="+mn-ea"/>
                <a:cs typeface="+mn-cs"/>
              </a:rPr>
              <a:t>Introduction </a:t>
            </a:r>
          </a:p>
          <a:p>
            <a:r>
              <a:rPr lang="en-US" sz="1200" b="1" kern="1200" dirty="0">
                <a:solidFill>
                  <a:schemeClr val="tx1"/>
                </a:solidFill>
                <a:effectLst/>
                <a:latin typeface="+mn-lt"/>
                <a:ea typeface="+mn-ea"/>
                <a:cs typeface="+mn-cs"/>
              </a:rPr>
              <a:t>Manager:</a:t>
            </a:r>
            <a:r>
              <a:rPr lang="en-US" sz="1200" kern="1200" dirty="0">
                <a:solidFill>
                  <a:schemeClr val="tx1"/>
                </a:solidFill>
                <a:effectLst/>
                <a:latin typeface="+mn-lt"/>
                <a:ea typeface="+mn-ea"/>
                <a:cs typeface="+mn-cs"/>
              </a:rPr>
              <a:t> Good morning. I am grateful that you have found the time to see me today. The case is that this is your six-month performance review as our front-desk receptionist at Amazon. This meeting is aimed at discussing what you have accomplished, examining your rates of performance and the areas you may need to focus on to improve. It is also the time where you get to give feedback and us to agree together on the goals to pursue in the following review period.</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Performance Review Discussion </a:t>
            </a:r>
          </a:p>
          <a:p>
            <a:r>
              <a:rPr lang="en-US" sz="1200" b="1" kern="1200" dirty="0">
                <a:solidFill>
                  <a:schemeClr val="tx1"/>
                </a:solidFill>
                <a:effectLst/>
                <a:latin typeface="+mn-lt"/>
                <a:ea typeface="+mn-ea"/>
                <a:cs typeface="+mn-cs"/>
              </a:rPr>
              <a:t>Manager:</a:t>
            </a:r>
            <a:r>
              <a:rPr lang="en-US" sz="1200" kern="1200" dirty="0">
                <a:solidFill>
                  <a:schemeClr val="tx1"/>
                </a:solidFill>
                <a:effectLst/>
                <a:latin typeface="+mn-lt"/>
                <a:ea typeface="+mn-ea"/>
                <a:cs typeface="+mn-cs"/>
              </a:rPr>
              <a:t> First, I'd like to appreciate your good work towards our group. In the last 6 months, you have shown professionalism, efficiency, and a positive attitude in dealing with visitors and calls. You have been able to ensure an inviting and relaxed atmosphere even during the busiest periods, which has made our experience at the front office much better. The customer side of our internal customer service measurements indicates that our satisfaction scores have improved by 12% in this quarter, which is significant because of your polite communication and resolution strategy. There are a number of departments in the organisation that have commented on the fact that you have been responsive in room reservations and deliveries.</a:t>
            </a:r>
          </a:p>
          <a:p>
            <a:r>
              <a:rPr lang="en-US" sz="1200" kern="1200" dirty="0">
                <a:solidFill>
                  <a:schemeClr val="tx1"/>
                </a:solidFill>
                <a:effectLst/>
                <a:latin typeface="+mn-lt"/>
                <a:ea typeface="+mn-ea"/>
                <a:cs typeface="+mn-cs"/>
              </a:rPr>
              <a:t>One area that we have identified to develop now will be the management of overlapping tasks during peak hours. As an example, the proper logging of calls when welcoming visitors. This is in the category of Operational Efficiency. You are doing a great job in this area, though there is room to simplify multitasking and prioritisation. That is why I have assigned you a 3 -Meets Expectations in this section. On the positive side, your attempt to assist the HR in onboarding new employees was superb. This is an indicator of close cooperation and ownership- two traits that we cherish at Amazon. In this regard, I have given you a rating of 4 -Exceeds Expectations. In general, you are doing well, and your results show a steady improvement and definite prospects of additional growth.</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Employee Feedback </a:t>
            </a:r>
          </a:p>
          <a:p>
            <a:r>
              <a:rPr lang="en-US" sz="1200" b="1" kern="1200" dirty="0">
                <a:solidFill>
                  <a:schemeClr val="tx1"/>
                </a:solidFill>
                <a:effectLst/>
                <a:latin typeface="+mn-lt"/>
                <a:ea typeface="+mn-ea"/>
                <a:cs typeface="+mn-cs"/>
              </a:rPr>
              <a:t>Manager:</a:t>
            </a:r>
            <a:r>
              <a:rPr lang="en-US" sz="1200" kern="1200" dirty="0">
                <a:solidFill>
                  <a:schemeClr val="tx1"/>
                </a:solidFill>
                <a:effectLst/>
                <a:latin typeface="+mn-lt"/>
                <a:ea typeface="+mn-ea"/>
                <a:cs typeface="+mn-cs"/>
              </a:rPr>
              <a:t> I would like to know your attitudes towards your workload and the assistance you have. Do you have any barriers that do not allow you to be at your best performance?</a:t>
            </a:r>
          </a:p>
          <a:p>
            <a:r>
              <a:rPr lang="en-US" sz="1200" b="1" kern="1200" dirty="0">
                <a:solidFill>
                  <a:schemeClr val="tx1"/>
                </a:solidFill>
                <a:effectLst/>
                <a:latin typeface="+mn-lt"/>
                <a:ea typeface="+mn-ea"/>
                <a:cs typeface="+mn-cs"/>
              </a:rPr>
              <a:t>Receptionist: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Manager:</a:t>
            </a:r>
            <a:r>
              <a:rPr lang="en-US" sz="1200" kern="1200" dirty="0">
                <a:solidFill>
                  <a:schemeClr val="tx1"/>
                </a:solidFill>
                <a:effectLst/>
                <a:latin typeface="+mn-lt"/>
                <a:ea typeface="+mn-ea"/>
                <a:cs typeface="+mn-cs"/>
              </a:rPr>
              <a:t> Thank you for being candid. The feedback you give provides us with an opportunity to optimise front-desk activities and feel like we appreciate you. We will put your recommendations into consideration in formulating future training and improvements.</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Development Planning</a:t>
            </a:r>
          </a:p>
          <a:p>
            <a:r>
              <a:rPr lang="en-US" sz="1200" b="1" kern="1200" dirty="0">
                <a:solidFill>
                  <a:schemeClr val="tx1"/>
                </a:solidFill>
                <a:effectLst/>
                <a:latin typeface="+mn-lt"/>
                <a:ea typeface="+mn-ea"/>
                <a:cs typeface="+mn-cs"/>
              </a:rPr>
              <a:t>Manager:</a:t>
            </a:r>
            <a:r>
              <a:rPr lang="en-US" sz="1200" kern="1200" dirty="0">
                <a:solidFill>
                  <a:schemeClr val="tx1"/>
                </a:solidFill>
                <a:effectLst/>
                <a:latin typeface="+mn-lt"/>
                <a:ea typeface="+mn-ea"/>
                <a:cs typeface="+mn-cs"/>
              </a:rPr>
              <a:t> Since we have already discussed this, we can have SMART goals in the next review cycle:</a:t>
            </a:r>
          </a:p>
          <a:p>
            <a:pPr lvl="0"/>
            <a:r>
              <a:rPr lang="en-US" sz="1200" b="1" kern="1200" dirty="0">
                <a:solidFill>
                  <a:schemeClr val="tx1"/>
                </a:solidFill>
                <a:effectLst/>
                <a:latin typeface="+mn-lt"/>
                <a:ea typeface="+mn-ea"/>
                <a:cs typeface="+mn-cs"/>
              </a:rPr>
              <a:t>Specific:</a:t>
            </a:r>
            <a:r>
              <a:rPr lang="en-US" sz="1200" kern="1200" dirty="0">
                <a:solidFill>
                  <a:schemeClr val="tx1"/>
                </a:solidFill>
                <a:effectLst/>
                <a:latin typeface="+mn-lt"/>
                <a:ea typeface="+mn-ea"/>
                <a:cs typeface="+mn-cs"/>
              </a:rPr>
              <a:t> Hone your call-handling speed, through high level training on the Amazon phone system.</a:t>
            </a:r>
          </a:p>
          <a:p>
            <a:pPr lvl="0"/>
            <a:r>
              <a:rPr lang="en-US" sz="1200" b="1" kern="1200" dirty="0">
                <a:solidFill>
                  <a:schemeClr val="tx1"/>
                </a:solidFill>
                <a:effectLst/>
                <a:latin typeface="+mn-lt"/>
                <a:ea typeface="+mn-ea"/>
                <a:cs typeface="+mn-cs"/>
              </a:rPr>
              <a:t>Measurable: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missed calls in 3 months by 20 percent.</a:t>
            </a:r>
          </a:p>
          <a:p>
            <a:pPr lvl="0"/>
            <a:r>
              <a:rPr lang="en-US" sz="1200" b="1" kern="1200" dirty="0">
                <a:solidFill>
                  <a:schemeClr val="tx1"/>
                </a:solidFill>
                <a:effectLst/>
                <a:latin typeface="+mn-lt"/>
                <a:ea typeface="+mn-ea"/>
                <a:cs typeface="+mn-cs"/>
              </a:rPr>
              <a:t>Achievable:</a:t>
            </a:r>
            <a:r>
              <a:rPr lang="en-US" sz="1200" kern="1200" dirty="0">
                <a:solidFill>
                  <a:schemeClr val="tx1"/>
                </a:solidFill>
                <a:effectLst/>
                <a:latin typeface="+mn-lt"/>
                <a:ea typeface="+mn-ea"/>
                <a:cs typeface="+mn-cs"/>
              </a:rPr>
              <a:t> Our facilities coordinator will be the mentor.</a:t>
            </a:r>
          </a:p>
          <a:p>
            <a:pPr lvl="0"/>
            <a:r>
              <a:rPr lang="en-US" sz="1200" b="1" kern="1200" dirty="0">
                <a:solidFill>
                  <a:schemeClr val="tx1"/>
                </a:solidFill>
                <a:effectLst/>
                <a:latin typeface="+mn-lt"/>
                <a:ea typeface="+mn-ea"/>
                <a:cs typeface="+mn-cs"/>
              </a:rPr>
              <a:t>Relevant:</a:t>
            </a:r>
            <a:r>
              <a:rPr lang="en-US" sz="1200" kern="1200" dirty="0">
                <a:solidFill>
                  <a:schemeClr val="tx1"/>
                </a:solidFill>
                <a:effectLst/>
                <a:latin typeface="+mn-lt"/>
                <a:ea typeface="+mn-ea"/>
                <a:cs typeface="+mn-cs"/>
              </a:rPr>
              <a:t> Such initiatives will automate our customer -service operation and ensure efficient operations.</a:t>
            </a:r>
          </a:p>
          <a:p>
            <a:pPr lvl="0"/>
            <a:r>
              <a:rPr lang="en-US" sz="1200" b="1" kern="1200" dirty="0">
                <a:solidFill>
                  <a:schemeClr val="tx1"/>
                </a:solidFill>
                <a:effectLst/>
                <a:latin typeface="+mn-lt"/>
                <a:ea typeface="+mn-ea"/>
                <a:cs typeface="+mn-cs"/>
              </a:rPr>
              <a:t>Time-bound:</a:t>
            </a:r>
            <a:r>
              <a:rPr lang="en-US" sz="1200" kern="1200" dirty="0">
                <a:solidFill>
                  <a:schemeClr val="tx1"/>
                </a:solidFill>
                <a:effectLst/>
                <a:latin typeface="+mn-lt"/>
                <a:ea typeface="+mn-ea"/>
                <a:cs typeface="+mn-cs"/>
              </a:rPr>
              <a:t> The quarterly review will depend on your progress in the next quarter review.</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Closing </a:t>
            </a:r>
          </a:p>
          <a:p>
            <a:r>
              <a:rPr lang="en-US" sz="1200" b="1" kern="1200" dirty="0">
                <a:solidFill>
                  <a:schemeClr val="tx1"/>
                </a:solidFill>
                <a:effectLst/>
                <a:latin typeface="+mn-lt"/>
                <a:ea typeface="+mn-ea"/>
                <a:cs typeface="+mn-cs"/>
              </a:rPr>
              <a:t>Manager:</a:t>
            </a:r>
            <a:r>
              <a:rPr lang="en-US" sz="1200" kern="1200" dirty="0">
                <a:solidFill>
                  <a:schemeClr val="tx1"/>
                </a:solidFill>
                <a:effectLst/>
                <a:latin typeface="+mn-lt"/>
                <a:ea typeface="+mn-ea"/>
                <a:cs typeface="+mn-cs"/>
              </a:rPr>
              <a:t> Lastly I’ll like to say that your service and effort are much valued. You form an important segment of our everyday activities and the customer experience of Amazon. We are recording this conversation today and will go over it after six months. I can give you more materials or help you should you require it.</a:t>
            </a:r>
          </a:p>
          <a:p>
            <a:r>
              <a:rPr lang="en-US" sz="1200" b="1" kern="1200" dirty="0">
                <a:solidFill>
                  <a:schemeClr val="tx1"/>
                </a:solidFill>
                <a:effectLst/>
                <a:latin typeface="+mn-lt"/>
                <a:ea typeface="+mn-ea"/>
                <a:cs typeface="+mn-cs"/>
              </a:rPr>
              <a:t>Receptionist: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Manager:</a:t>
            </a:r>
            <a:r>
              <a:rPr lang="en-US" sz="1200" kern="1200" dirty="0">
                <a:solidFill>
                  <a:schemeClr val="tx1"/>
                </a:solidFill>
                <a:effectLst/>
                <a:latin typeface="+mn-lt"/>
                <a:ea typeface="+mn-ea"/>
                <a:cs typeface="+mn-cs"/>
              </a:rPr>
              <a:t> Okay, Goodbye.</a:t>
            </a:r>
            <a:br>
              <a:rPr lang="en-GB"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0D45BFE-BA45-446E-A871-F97B7BD228F4}" type="slidenum">
              <a:rPr lang="en-US" smtClean="0"/>
              <a:t>6</a:t>
            </a:fld>
            <a:endParaRPr lang="en-US"/>
          </a:p>
        </p:txBody>
      </p:sp>
    </p:spTree>
    <p:extLst>
      <p:ext uri="{BB962C8B-B14F-4D97-AF65-F5344CB8AC3E}">
        <p14:creationId xmlns:p14="http://schemas.microsoft.com/office/powerpoint/2010/main" val="4013438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References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Ban, K., Greenfield, S., Burrows, M., Gale, N. and Litchfield, I. (2024). Exploring the roles and influences of the modern general practice receptionist: a systematic review with narrative synthesis. </a:t>
            </a:r>
            <a:r>
              <a:rPr lang="en-GB" sz="1200" i="1" kern="1200" dirty="0">
                <a:solidFill>
                  <a:schemeClr val="tx1"/>
                </a:solidFill>
                <a:effectLst/>
                <a:latin typeface="+mn-lt"/>
                <a:ea typeface="+mn-ea"/>
                <a:cs typeface="+mn-cs"/>
              </a:rPr>
              <a:t>British Journal of General Practice</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Bristol-</a:t>
            </a:r>
            <a:r>
              <a:rPr lang="en-GB" sz="1200" kern="1200" dirty="0" err="1">
                <a:solidFill>
                  <a:schemeClr val="tx1"/>
                </a:solidFill>
                <a:effectLst/>
                <a:latin typeface="+mn-lt"/>
                <a:ea typeface="+mn-ea"/>
                <a:cs typeface="+mn-cs"/>
              </a:rPr>
              <a:t>Alagbariya</a:t>
            </a:r>
            <a:r>
              <a:rPr lang="en-GB" sz="1200" kern="1200" dirty="0">
                <a:solidFill>
                  <a:schemeClr val="tx1"/>
                </a:solidFill>
                <a:effectLst/>
                <a:latin typeface="+mn-lt"/>
                <a:ea typeface="+mn-ea"/>
                <a:cs typeface="+mn-cs"/>
              </a:rPr>
              <a:t>, B., </a:t>
            </a:r>
            <a:r>
              <a:rPr lang="en-GB" sz="1200" kern="1200" dirty="0" err="1">
                <a:solidFill>
                  <a:schemeClr val="tx1"/>
                </a:solidFill>
                <a:effectLst/>
                <a:latin typeface="+mn-lt"/>
                <a:ea typeface="+mn-ea"/>
                <a:cs typeface="+mn-cs"/>
              </a:rPr>
              <a:t>Ayanponle</a:t>
            </a:r>
            <a:r>
              <a:rPr lang="en-GB" sz="1200" kern="1200" dirty="0">
                <a:solidFill>
                  <a:schemeClr val="tx1"/>
                </a:solidFill>
                <a:effectLst/>
                <a:latin typeface="+mn-lt"/>
                <a:ea typeface="+mn-ea"/>
                <a:cs typeface="+mn-cs"/>
              </a:rPr>
              <a:t>, O.L. and </a:t>
            </a:r>
            <a:r>
              <a:rPr lang="en-GB" sz="1200" kern="1200" dirty="0" err="1">
                <a:solidFill>
                  <a:schemeClr val="tx1"/>
                </a:solidFill>
                <a:effectLst/>
                <a:latin typeface="+mn-lt"/>
                <a:ea typeface="+mn-ea"/>
                <a:cs typeface="+mn-cs"/>
              </a:rPr>
              <a:t>Ogedengbe</a:t>
            </a:r>
            <a:r>
              <a:rPr lang="en-GB" sz="1200" kern="1200" dirty="0">
                <a:solidFill>
                  <a:schemeClr val="tx1"/>
                </a:solidFill>
                <a:effectLst/>
                <a:latin typeface="+mn-lt"/>
                <a:ea typeface="+mn-ea"/>
                <a:cs typeface="+mn-cs"/>
              </a:rPr>
              <a:t>, D.E., (2022). Developing and implementing advanced performance management systems for enhanced organisational productivity. </a:t>
            </a:r>
            <a:r>
              <a:rPr lang="en-GB" sz="1200" i="1" kern="1200" dirty="0">
                <a:solidFill>
                  <a:schemeClr val="tx1"/>
                </a:solidFill>
                <a:effectLst/>
                <a:latin typeface="+mn-lt"/>
                <a:ea typeface="+mn-ea"/>
                <a:cs typeface="+mn-cs"/>
              </a:rPr>
              <a:t>World Journal of Advanced Science and Technology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(1), pp.39-46.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Idrus</a:t>
            </a:r>
            <a:r>
              <a:rPr lang="en-GB" sz="1200" kern="1200" dirty="0">
                <a:solidFill>
                  <a:schemeClr val="tx1"/>
                </a:solidFill>
                <a:effectLst/>
                <a:latin typeface="+mn-lt"/>
                <a:ea typeface="+mn-ea"/>
                <a:cs typeface="+mn-cs"/>
              </a:rPr>
              <a:t>, S., 2025. Performance Management Reimagined: Moving Beyond Annual Reviews to Continuous Feedback. </a:t>
            </a:r>
            <a:r>
              <a:rPr lang="en-GB" sz="1200" i="1" kern="1200" dirty="0">
                <a:solidFill>
                  <a:schemeClr val="tx1"/>
                </a:solidFill>
                <a:effectLst/>
                <a:latin typeface="+mn-lt"/>
                <a:ea typeface="+mn-ea"/>
                <a:cs typeface="+mn-cs"/>
              </a:rPr>
              <a:t>The Journal of Academic Science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(1), pp.222-231.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Kalogiannidis</a:t>
            </a:r>
            <a:r>
              <a:rPr lang="en-GB" sz="1200" kern="1200" dirty="0">
                <a:solidFill>
                  <a:schemeClr val="tx1"/>
                </a:solidFill>
                <a:effectLst/>
                <a:latin typeface="+mn-lt"/>
                <a:ea typeface="+mn-ea"/>
                <a:cs typeface="+mn-cs"/>
              </a:rPr>
              <a:t>, S., (2021). Impact of employee motivation on organisational performance. A scoping review paper for public sector. </a:t>
            </a:r>
            <a:r>
              <a:rPr lang="en-GB" sz="1200" i="1" kern="1200" dirty="0">
                <a:solidFill>
                  <a:schemeClr val="tx1"/>
                </a:solidFill>
                <a:effectLst/>
                <a:latin typeface="+mn-lt"/>
                <a:ea typeface="+mn-ea"/>
                <a:cs typeface="+mn-cs"/>
              </a:rPr>
              <a:t>The Strategic Journal of Business &amp; Change Management, 8 (3), 984</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996</a:t>
            </a:r>
            <a:r>
              <a:rPr lang="en-GB" sz="1200" kern="1200" dirty="0">
                <a:solidFill>
                  <a:schemeClr val="tx1"/>
                </a:solidFill>
                <a:effectLst/>
                <a:latin typeface="+mn-lt"/>
                <a:ea typeface="+mn-ea"/>
                <a:cs typeface="+mn-cs"/>
              </a:rPr>
              <a:t>(3).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Litchfield, I., Burrows, M., Gale, N. and Greenfield, S., (2022). Understanding the invisible workforce: lessons for general practice from a survey of receptionists. </a:t>
            </a:r>
            <a:r>
              <a:rPr lang="en-GB" sz="1200" i="1" kern="1200" dirty="0">
                <a:solidFill>
                  <a:schemeClr val="tx1"/>
                </a:solidFill>
                <a:effectLst/>
                <a:latin typeface="+mn-lt"/>
                <a:ea typeface="+mn-ea"/>
                <a:cs typeface="+mn-cs"/>
              </a:rPr>
              <a:t>BMC Primary Care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23</a:t>
            </a:r>
            <a:r>
              <a:rPr lang="en-GB" sz="1200" kern="1200" dirty="0">
                <a:solidFill>
                  <a:schemeClr val="tx1"/>
                </a:solidFill>
                <a:effectLst/>
                <a:latin typeface="+mn-lt"/>
                <a:ea typeface="+mn-ea"/>
                <a:cs typeface="+mn-cs"/>
              </a:rPr>
              <a:t>(1), p.230.</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Memon</a:t>
            </a:r>
            <a:r>
              <a:rPr lang="en-GB" sz="1200" kern="1200" dirty="0">
                <a:solidFill>
                  <a:schemeClr val="tx1"/>
                </a:solidFill>
                <a:effectLst/>
                <a:latin typeface="+mn-lt"/>
                <a:ea typeface="+mn-ea"/>
                <a:cs typeface="+mn-cs"/>
              </a:rPr>
              <a:t>, M.A., Salleh, R., Mirza, M.Z., Cheah, J.H., Ting, H., Ahmad, M.S. and Tariq, A., (2021). Satisfaction matters: the relationships between HRM practices, work engagement and turnover intention. </a:t>
            </a:r>
            <a:r>
              <a:rPr lang="en-GB" sz="1200" i="1" kern="1200" dirty="0">
                <a:solidFill>
                  <a:schemeClr val="tx1"/>
                </a:solidFill>
                <a:effectLst/>
                <a:latin typeface="+mn-lt"/>
                <a:ea typeface="+mn-ea"/>
                <a:cs typeface="+mn-cs"/>
              </a:rPr>
              <a:t>International journal of manpower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42</a:t>
            </a:r>
            <a:r>
              <a:rPr lang="en-GB" sz="1200" kern="1200" dirty="0">
                <a:solidFill>
                  <a:schemeClr val="tx1"/>
                </a:solidFill>
                <a:effectLst/>
                <a:latin typeface="+mn-lt"/>
                <a:ea typeface="+mn-ea"/>
                <a:cs typeface="+mn-cs"/>
              </a:rPr>
              <a:t>(1), pp.21-50.</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Rajapakshe</a:t>
            </a:r>
            <a:r>
              <a:rPr lang="en-GB" sz="1200" kern="1200" dirty="0">
                <a:solidFill>
                  <a:schemeClr val="tx1"/>
                </a:solidFill>
                <a:effectLst/>
                <a:latin typeface="+mn-lt"/>
                <a:ea typeface="+mn-ea"/>
                <a:cs typeface="+mn-cs"/>
              </a:rPr>
              <a:t>, W., (2024). Performance Management Process: Performance Planning and Monitoring. In </a:t>
            </a:r>
            <a:r>
              <a:rPr lang="en-GB" sz="1200" i="1" kern="1200" dirty="0">
                <a:solidFill>
                  <a:schemeClr val="tx1"/>
                </a:solidFill>
                <a:effectLst/>
                <a:latin typeface="+mn-lt"/>
                <a:ea typeface="+mn-ea"/>
                <a:cs typeface="+mn-cs"/>
              </a:rPr>
              <a:t>Employee Performance Management for Improved Workplace Motivation</a:t>
            </a:r>
            <a:r>
              <a:rPr lang="en-GB" sz="1200" kern="1200" dirty="0">
                <a:solidFill>
                  <a:schemeClr val="tx1"/>
                </a:solidFill>
                <a:effectLst/>
                <a:latin typeface="+mn-lt"/>
                <a:ea typeface="+mn-ea"/>
                <a:cs typeface="+mn-cs"/>
              </a:rPr>
              <a:t> (pp. 31-56). IGI Global.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Sharma, S., Sharma, P. and Rana, S., (2024). The study on Feedback Management and its Impact on Performance. </a:t>
            </a:r>
            <a:r>
              <a:rPr lang="en-GB" sz="1200" i="1" kern="1200" dirty="0">
                <a:solidFill>
                  <a:schemeClr val="tx1"/>
                </a:solidFill>
                <a:effectLst/>
                <a:latin typeface="+mn-lt"/>
                <a:ea typeface="+mn-ea"/>
                <a:cs typeface="+mn-cs"/>
              </a:rPr>
              <a:t>International Journal of Interdisciplinary Approaches in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(5), pp.1131-1173.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Stockwell, S., Atherton, H., Bryce, C., Campbell, J., Marriott, C., </a:t>
            </a:r>
            <a:r>
              <a:rPr lang="en-GB" sz="1200" kern="1200" dirty="0" err="1">
                <a:solidFill>
                  <a:schemeClr val="tx1"/>
                </a:solidFill>
                <a:effectLst/>
                <a:latin typeface="+mn-lt"/>
                <a:ea typeface="+mn-ea"/>
                <a:cs typeface="+mn-cs"/>
              </a:rPr>
              <a:t>Pitchforth</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Treadgold</a:t>
            </a:r>
            <a:r>
              <a:rPr lang="en-GB" sz="1200" kern="1200" dirty="0">
                <a:solidFill>
                  <a:schemeClr val="tx1"/>
                </a:solidFill>
                <a:effectLst/>
                <a:latin typeface="+mn-lt"/>
                <a:ea typeface="+mn-ea"/>
                <a:cs typeface="+mn-cs"/>
              </a:rPr>
              <a:t>, B.M., Winder, R. and </a:t>
            </a:r>
            <a:r>
              <a:rPr lang="en-GB" sz="1200" kern="1200" dirty="0" err="1">
                <a:solidFill>
                  <a:schemeClr val="tx1"/>
                </a:solidFill>
                <a:effectLst/>
                <a:latin typeface="+mn-lt"/>
                <a:ea typeface="+mn-ea"/>
                <a:cs typeface="+mn-cs"/>
              </a:rPr>
              <a:t>Newbould</a:t>
            </a:r>
            <a:r>
              <a:rPr lang="en-GB" sz="1200" kern="1200" dirty="0">
                <a:solidFill>
                  <a:schemeClr val="tx1"/>
                </a:solidFill>
                <a:effectLst/>
                <a:latin typeface="+mn-lt"/>
                <a:ea typeface="+mn-ea"/>
                <a:cs typeface="+mn-cs"/>
              </a:rPr>
              <a:t>, J., (2025). Evolution of the general practice receptionist role and online services: qualitative study. </a:t>
            </a:r>
            <a:r>
              <a:rPr lang="en-GB" sz="1200" i="1" kern="1200" dirty="0">
                <a:solidFill>
                  <a:schemeClr val="tx1"/>
                </a:solidFill>
                <a:effectLst/>
                <a:latin typeface="+mn-lt"/>
                <a:ea typeface="+mn-ea"/>
                <a:cs typeface="+mn-cs"/>
              </a:rPr>
              <a:t>British Journal of General Practice</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Tarigan</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Gustomo</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Bangun</a:t>
            </a:r>
            <a:r>
              <a:rPr lang="en-GB" sz="1200" kern="1200" dirty="0">
                <a:solidFill>
                  <a:schemeClr val="tx1"/>
                </a:solidFill>
                <a:effectLst/>
                <a:latin typeface="+mn-lt"/>
                <a:ea typeface="+mn-ea"/>
                <a:cs typeface="+mn-cs"/>
              </a:rPr>
              <a:t>, Y.R., (2023). Enhancing fairness in performance appraisals: A conceptual framework through a systematic literature review. </a:t>
            </a:r>
            <a:r>
              <a:rPr lang="en-GB" sz="1200" i="1" kern="1200" dirty="0">
                <a:solidFill>
                  <a:schemeClr val="tx1"/>
                </a:solidFill>
                <a:effectLst/>
                <a:latin typeface="+mn-lt"/>
                <a:ea typeface="+mn-ea"/>
                <a:cs typeface="+mn-cs"/>
              </a:rPr>
              <a:t>Journal of Advances in Humanities Research ISSN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2948</a:t>
            </a:r>
            <a:r>
              <a:rPr lang="en-GB" sz="1200" kern="1200" dirty="0">
                <a:solidFill>
                  <a:schemeClr val="tx1"/>
                </a:solidFill>
                <a:effectLst/>
                <a:latin typeface="+mn-lt"/>
                <a:ea typeface="+mn-ea"/>
                <a:cs typeface="+mn-cs"/>
              </a:rPr>
              <a:t>, p.4863.</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Vuong</a:t>
            </a:r>
            <a:r>
              <a:rPr lang="en-GB" sz="1200" kern="1200" dirty="0">
                <a:solidFill>
                  <a:schemeClr val="tx1"/>
                </a:solidFill>
                <a:effectLst/>
                <a:latin typeface="+mn-lt"/>
                <a:ea typeface="+mn-ea"/>
                <a:cs typeface="+mn-cs"/>
              </a:rPr>
              <a:t>, T.D.N. and Nguyen, L.T., (2022). The key strategies for measuring employee performance in companies: a systematic review. </a:t>
            </a:r>
            <a:r>
              <a:rPr lang="en-GB" sz="1200" i="1" kern="1200" dirty="0">
                <a:solidFill>
                  <a:schemeClr val="tx1"/>
                </a:solidFill>
                <a:effectLst/>
                <a:latin typeface="+mn-lt"/>
                <a:ea typeface="+mn-ea"/>
                <a:cs typeface="+mn-cs"/>
              </a:rPr>
              <a:t>Sustainability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(21), p.14017.</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Weinstein, A.T., (2023). Customer obsession–the springboard for a value creation strategy. </a:t>
            </a:r>
            <a:r>
              <a:rPr lang="en-GB" sz="1200" i="1" kern="1200" dirty="0">
                <a:solidFill>
                  <a:schemeClr val="tx1"/>
                </a:solidFill>
                <a:effectLst/>
                <a:latin typeface="+mn-lt"/>
                <a:ea typeface="+mn-ea"/>
                <a:cs typeface="+mn-cs"/>
              </a:rPr>
              <a:t>Journal of Business Strategy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44</a:t>
            </a:r>
            <a:r>
              <a:rPr lang="en-GB" sz="1200" kern="1200" dirty="0">
                <a:solidFill>
                  <a:schemeClr val="tx1"/>
                </a:solidFill>
                <a:effectLst/>
                <a:latin typeface="+mn-lt"/>
                <a:ea typeface="+mn-ea"/>
                <a:cs typeface="+mn-cs"/>
              </a:rPr>
              <a:t>(6), pp.389-398.</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0D45BFE-BA45-446E-A871-F97B7BD228F4}" type="slidenum">
              <a:rPr lang="en-US" smtClean="0"/>
              <a:t>7</a:t>
            </a:fld>
            <a:endParaRPr lang="en-US"/>
          </a:p>
        </p:txBody>
      </p:sp>
    </p:spTree>
    <p:extLst>
      <p:ext uri="{BB962C8B-B14F-4D97-AF65-F5344CB8AC3E}">
        <p14:creationId xmlns:p14="http://schemas.microsoft.com/office/powerpoint/2010/main" val="4152977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10/18/2025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10/18/2025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10/18/2025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10/18/2025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10/18/2025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10/18/2025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0757-812D-4A56-8220-975C500B7AFE}"/>
              </a:ext>
            </a:extLst>
          </p:cNvPr>
          <p:cNvSpPr>
            <a:spLocks noGrp="1"/>
          </p:cNvSpPr>
          <p:nvPr>
            <p:ph type="ctrTitle"/>
          </p:nvPr>
        </p:nvSpPr>
        <p:spPr>
          <a:xfrm>
            <a:off x="1472610" y="855406"/>
            <a:ext cx="8991600" cy="2528671"/>
          </a:xfrm>
        </p:spPr>
        <p:txBody>
          <a:bodyPr>
            <a:normAutofit/>
          </a:bodyPr>
          <a:lstStyle/>
          <a:p>
            <a:pPr>
              <a:lnSpc>
                <a:spcPct val="150000"/>
              </a:lnSpc>
            </a:pPr>
            <a:r>
              <a:rPr lang="en-US" sz="32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Management Accounting for Managers</a:t>
            </a:r>
          </a:p>
        </p:txBody>
      </p:sp>
      <p:sp>
        <p:nvSpPr>
          <p:cNvPr id="3" name="Subtitle 2">
            <a:extLst>
              <a:ext uri="{FF2B5EF4-FFF2-40B4-BE49-F238E27FC236}">
                <a16:creationId xmlns:a16="http://schemas.microsoft.com/office/drawing/2014/main" id="{AFC34D33-89BB-474E-B5A2-68C5FE383AD8}"/>
              </a:ext>
            </a:extLst>
          </p:cNvPr>
          <p:cNvSpPr>
            <a:spLocks noGrp="1"/>
          </p:cNvSpPr>
          <p:nvPr>
            <p:ph type="subTitle" idx="1"/>
          </p:nvPr>
        </p:nvSpPr>
        <p:spPr>
          <a:xfrm>
            <a:off x="2567604" y="3703956"/>
            <a:ext cx="6801612" cy="1645919"/>
          </a:xfrm>
        </p:spPr>
        <p:txBody>
          <a:bodyPr>
            <a:normAutofit/>
          </a:bodyPr>
          <a:lstStyle/>
          <a:p>
            <a:r>
              <a:rPr lang="nl-NL" sz="24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Name: Misba Khan</a:t>
            </a:r>
          </a:p>
          <a:p>
            <a:r>
              <a:rPr lang="nl-NL" sz="24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ID: 2212997</a:t>
            </a:r>
          </a:p>
          <a:p>
            <a:r>
              <a:rPr lang="nl-NL" sz="24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Date: 10/18/2025</a:t>
            </a:r>
          </a:p>
        </p:txBody>
      </p:sp>
    </p:spTree>
    <p:extLst>
      <p:ext uri="{BB962C8B-B14F-4D97-AF65-F5344CB8AC3E}">
        <p14:creationId xmlns:p14="http://schemas.microsoft.com/office/powerpoint/2010/main" val="885954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3564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 y="1417015"/>
            <a:ext cx="7729728" cy="5440985"/>
          </a:xfrm>
        </p:spPr>
        <p:txBody>
          <a:bodyPr>
            <a:normAutofit/>
          </a:bodyPr>
          <a:lstStyle/>
          <a:p>
            <a:r>
              <a:rPr lang="en-US" sz="2000" dirty="0">
                <a:latin typeface="Times New Roman" panose="02020603050405020304" pitchFamily="18" charset="0"/>
                <a:cs typeface="Times New Roman" panose="02020603050405020304" pitchFamily="18" charset="0"/>
              </a:rPr>
              <a:t>Performance management improves employee skills and aligns them with company goals.</a:t>
            </a:r>
          </a:p>
          <a:p>
            <a:r>
              <a:rPr lang="en-US" sz="2000" dirty="0">
                <a:latin typeface="Times New Roman" panose="02020603050405020304" pitchFamily="18" charset="0"/>
                <a:cs typeface="Times New Roman" panose="02020603050405020304" pitchFamily="18" charset="0"/>
              </a:rPr>
              <a:t>At Amazon, it is crucial for customer satisfaction and strategic success.</a:t>
            </a:r>
          </a:p>
          <a:p>
            <a:r>
              <a:rPr lang="en-US" sz="2000" dirty="0">
                <a:latin typeface="Times New Roman" panose="02020603050405020304" pitchFamily="18" charset="0"/>
                <a:cs typeface="Times New Roman" panose="02020603050405020304" pitchFamily="18" charset="0"/>
              </a:rPr>
              <a:t>It ensures every employee's work contributes value through new ideas and quality service.</a:t>
            </a:r>
          </a:p>
          <a:p>
            <a:r>
              <a:rPr lang="en-US" sz="2000" dirty="0">
                <a:latin typeface="Times New Roman" panose="02020603050405020304" pitchFamily="18" charset="0"/>
                <a:cs typeface="Times New Roman" panose="02020603050405020304" pitchFamily="18" charset="0"/>
              </a:rPr>
              <a:t>Regular performance discussions foster motivation, accountability, and clear expectations.</a:t>
            </a:r>
          </a:p>
          <a:p>
            <a:r>
              <a:rPr lang="en-US" sz="2000" dirty="0">
                <a:latin typeface="Times New Roman" panose="02020603050405020304" pitchFamily="18" charset="0"/>
                <a:cs typeface="Times New Roman" panose="02020603050405020304" pitchFamily="18" charset="0"/>
              </a:rPr>
              <a:t>It is vital in fast-paced environments like Amazon where efficiency is key.</a:t>
            </a:r>
          </a:p>
          <a:p>
            <a:r>
              <a:rPr lang="en-US" sz="2000" dirty="0">
                <a:latin typeface="Times New Roman" panose="02020603050405020304" pitchFamily="18" charset="0"/>
                <a:cs typeface="Times New Roman" panose="02020603050405020304" pitchFamily="18" charset="0"/>
              </a:rPr>
              <a:t>Focuses on future development, engagement, and productivity, not just past performance.</a:t>
            </a:r>
          </a:p>
          <a:p>
            <a:r>
              <a:rPr lang="en-US" sz="2000" dirty="0">
                <a:latin typeface="Times New Roman" panose="02020603050405020304" pitchFamily="18" charset="0"/>
                <a:cs typeface="Times New Roman" panose="02020603050405020304" pitchFamily="18" charset="0"/>
              </a:rPr>
              <a:t>This paper simulates a performance review for an Amazon receptionist.</a:t>
            </a:r>
          </a:p>
          <a:p>
            <a:r>
              <a:rPr lang="en-US" sz="2000" dirty="0">
                <a:latin typeface="Times New Roman" panose="02020603050405020304" pitchFamily="18" charset="0"/>
                <a:cs typeface="Times New Roman" panose="02020603050405020304" pitchFamily="18" charset="0"/>
              </a:rPr>
              <a:t>Includes a rating policy, job specifications, and a script to demonstrate effective HRM.</a:t>
            </a:r>
          </a:p>
        </p:txBody>
      </p:sp>
      <p:pic>
        <p:nvPicPr>
          <p:cNvPr id="4" name="Picture 3">
            <a:extLst>
              <a:ext uri="{FF2B5EF4-FFF2-40B4-BE49-F238E27FC236}">
                <a16:creationId xmlns:a16="http://schemas.microsoft.com/office/drawing/2014/main" id="{8E4642C2-0192-41D2-A5EC-81798D53EF8B}"/>
              </a:ext>
            </a:extLst>
          </p:cNvPr>
          <p:cNvPicPr>
            <a:picLocks noChangeAspect="1"/>
          </p:cNvPicPr>
          <p:nvPr/>
        </p:nvPicPr>
        <p:blipFill>
          <a:blip r:embed="rId3"/>
          <a:stretch>
            <a:fillRect/>
          </a:stretch>
        </p:blipFill>
        <p:spPr>
          <a:xfrm>
            <a:off x="7687125" y="1417015"/>
            <a:ext cx="4504873" cy="2948508"/>
          </a:xfrm>
          <a:prstGeom prst="rect">
            <a:avLst/>
          </a:prstGeom>
        </p:spPr>
      </p:pic>
      <p:pic>
        <p:nvPicPr>
          <p:cNvPr id="5" name="Picture 4">
            <a:extLst>
              <a:ext uri="{FF2B5EF4-FFF2-40B4-BE49-F238E27FC236}">
                <a16:creationId xmlns:a16="http://schemas.microsoft.com/office/drawing/2014/main" id="{C475B090-4FB6-4E77-A77B-D7A677231EA2}"/>
              </a:ext>
            </a:extLst>
          </p:cNvPr>
          <p:cNvPicPr>
            <a:picLocks noChangeAspect="1"/>
          </p:cNvPicPr>
          <p:nvPr/>
        </p:nvPicPr>
        <p:blipFill>
          <a:blip r:embed="rId4"/>
          <a:stretch>
            <a:fillRect/>
          </a:stretch>
        </p:blipFill>
        <p:spPr>
          <a:xfrm>
            <a:off x="8576589" y="4473705"/>
            <a:ext cx="2768549" cy="2217045"/>
          </a:xfrm>
          <a:prstGeom prst="rect">
            <a:avLst/>
          </a:prstGeom>
        </p:spPr>
      </p:pic>
    </p:spTree>
    <p:extLst>
      <p:ext uri="{BB962C8B-B14F-4D97-AF65-F5344CB8AC3E}">
        <p14:creationId xmlns:p14="http://schemas.microsoft.com/office/powerpoint/2010/main" val="1919420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3564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 Performance Management</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9815" y="1417015"/>
            <a:ext cx="6642933" cy="5440985"/>
          </a:xfrm>
        </p:spPr>
        <p:txBody>
          <a:bodyPr>
            <a:normAutofit/>
          </a:bodyPr>
          <a:lstStyle/>
          <a:p>
            <a:r>
              <a:rPr lang="en-US" sz="2000" dirty="0">
                <a:latin typeface="Times New Roman" panose="02020603050405020304" pitchFamily="18" charset="0"/>
                <a:cs typeface="Times New Roman" panose="02020603050405020304" pitchFamily="18" charset="0"/>
              </a:rPr>
              <a:t>A continuous, strategic process to improve organizational performance.</a:t>
            </a:r>
          </a:p>
          <a:p>
            <a:r>
              <a:rPr lang="en-US" sz="2000" dirty="0">
                <a:latin typeface="Times New Roman" panose="02020603050405020304" pitchFamily="18" charset="0"/>
                <a:cs typeface="Times New Roman" panose="02020603050405020304" pitchFamily="18" charset="0"/>
              </a:rPr>
              <a:t>Aligns individual goals with broader business needs.</a:t>
            </a:r>
          </a:p>
          <a:p>
            <a:r>
              <a:rPr lang="en-US" sz="2000" dirty="0">
                <a:latin typeface="Times New Roman" panose="02020603050405020304" pitchFamily="18" charset="0"/>
                <a:cs typeface="Times New Roman" panose="02020603050405020304" pitchFamily="18" charset="0"/>
              </a:rPr>
              <a:t>Integrates goal-setting, feedback, and appraisal into one system.</a:t>
            </a:r>
          </a:p>
          <a:p>
            <a:r>
              <a:rPr lang="en-US" sz="2000" dirty="0">
                <a:latin typeface="Times New Roman" panose="02020603050405020304" pitchFamily="18" charset="0"/>
                <a:cs typeface="Times New Roman" panose="02020603050405020304" pitchFamily="18" charset="0"/>
              </a:rPr>
              <a:t>Increases employee motivation, engagement, and productivity.</a:t>
            </a:r>
          </a:p>
          <a:p>
            <a:r>
              <a:rPr lang="en-US" sz="2000" dirty="0">
                <a:latin typeface="Times New Roman" panose="02020603050405020304" pitchFamily="18" charset="0"/>
                <a:cs typeface="Times New Roman" panose="02020603050405020304" pitchFamily="18" charset="0"/>
              </a:rPr>
              <a:t>Relies on clear communication and fair, transparent feedback.</a:t>
            </a:r>
          </a:p>
          <a:p>
            <a:r>
              <a:rPr lang="en-US" sz="2000" dirty="0">
                <a:latin typeface="Times New Roman" panose="02020603050405020304" pitchFamily="18" charset="0"/>
                <a:cs typeface="Times New Roman" panose="02020603050405020304" pitchFamily="18" charset="0"/>
              </a:rPr>
              <a:t>At Amazon, it's driven by customer obsession and data-driven results.</a:t>
            </a:r>
          </a:p>
          <a:p>
            <a:r>
              <a:rPr lang="en-US" sz="2000" dirty="0">
                <a:latin typeface="Times New Roman" panose="02020603050405020304" pitchFamily="18" charset="0"/>
                <a:cs typeface="Times New Roman" panose="02020603050405020304" pitchFamily="18" charset="0"/>
              </a:rPr>
              <a:t>Uses SMART goals to ensure expectations are clear and measurable.</a:t>
            </a:r>
          </a:p>
          <a:p>
            <a:r>
              <a:rPr lang="en-US" sz="2000" dirty="0">
                <a:latin typeface="Times New Roman" panose="02020603050405020304" pitchFamily="18" charset="0"/>
                <a:cs typeface="Times New Roman" panose="02020603050405020304" pitchFamily="18" charset="0"/>
              </a:rPr>
              <a:t>Fosters continuous, collaborative employee development.</a:t>
            </a:r>
          </a:p>
        </p:txBody>
      </p:sp>
      <p:pic>
        <p:nvPicPr>
          <p:cNvPr id="4" name="Picture 3">
            <a:extLst>
              <a:ext uri="{FF2B5EF4-FFF2-40B4-BE49-F238E27FC236}">
                <a16:creationId xmlns:a16="http://schemas.microsoft.com/office/drawing/2014/main" id="{1693A41E-F7FB-42AE-B365-4B0AE20D5911}"/>
              </a:ext>
            </a:extLst>
          </p:cNvPr>
          <p:cNvPicPr>
            <a:picLocks noChangeAspect="1"/>
          </p:cNvPicPr>
          <p:nvPr/>
        </p:nvPicPr>
        <p:blipFill>
          <a:blip r:embed="rId3"/>
          <a:stretch>
            <a:fillRect/>
          </a:stretch>
        </p:blipFill>
        <p:spPr>
          <a:xfrm>
            <a:off x="6735440" y="4365523"/>
            <a:ext cx="5456559" cy="2492477"/>
          </a:xfrm>
          <a:prstGeom prst="rect">
            <a:avLst/>
          </a:prstGeom>
        </p:spPr>
      </p:pic>
      <p:pic>
        <p:nvPicPr>
          <p:cNvPr id="5" name="Picture 4">
            <a:extLst>
              <a:ext uri="{FF2B5EF4-FFF2-40B4-BE49-F238E27FC236}">
                <a16:creationId xmlns:a16="http://schemas.microsoft.com/office/drawing/2014/main" id="{7F57C058-CE15-45D5-842C-8283BB539736}"/>
              </a:ext>
            </a:extLst>
          </p:cNvPr>
          <p:cNvPicPr>
            <a:picLocks noChangeAspect="1"/>
          </p:cNvPicPr>
          <p:nvPr/>
        </p:nvPicPr>
        <p:blipFill>
          <a:blip r:embed="rId4"/>
          <a:stretch>
            <a:fillRect/>
          </a:stretch>
        </p:blipFill>
        <p:spPr>
          <a:xfrm>
            <a:off x="6764597" y="1417015"/>
            <a:ext cx="5427402" cy="2827897"/>
          </a:xfrm>
          <a:prstGeom prst="rect">
            <a:avLst/>
          </a:prstGeom>
        </p:spPr>
      </p:pic>
    </p:spTree>
    <p:extLst>
      <p:ext uri="{BB962C8B-B14F-4D97-AF65-F5344CB8AC3E}">
        <p14:creationId xmlns:p14="http://schemas.microsoft.com/office/powerpoint/2010/main" val="1406214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3564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Performance Management Rating Guide</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9815" y="1417015"/>
            <a:ext cx="7203372" cy="5440985"/>
          </a:xfrm>
        </p:spPr>
        <p:txBody>
          <a:bodyPr>
            <a:normAutofit/>
          </a:bodyPr>
          <a:lstStyle/>
          <a:p>
            <a:r>
              <a:rPr lang="en-US" sz="2000" dirty="0">
                <a:latin typeface="Times New Roman" panose="02020603050405020304" pitchFamily="18" charset="0"/>
                <a:cs typeface="Times New Roman" panose="02020603050405020304" pitchFamily="18" charset="0"/>
              </a:rPr>
              <a:t>Provides a structured, transparent framework for employee appraisal.</a:t>
            </a:r>
          </a:p>
          <a:p>
            <a:r>
              <a:rPr lang="en-US" sz="2000" dirty="0">
                <a:latin typeface="Times New Roman" panose="02020603050405020304" pitchFamily="18" charset="0"/>
                <a:cs typeface="Times New Roman" panose="02020603050405020304" pitchFamily="18" charset="0"/>
              </a:rPr>
              <a:t>Uses a five-point scale from Outstanding to Unsatisfactory.</a:t>
            </a:r>
          </a:p>
          <a:p>
            <a:r>
              <a:rPr lang="en-US" sz="2000" dirty="0">
                <a:latin typeface="Times New Roman" panose="02020603050405020304" pitchFamily="18" charset="0"/>
                <a:cs typeface="Times New Roman" panose="02020603050405020304" pitchFamily="18" charset="0"/>
              </a:rPr>
              <a:t>Reduces bias by using clear behavioral indicators and standards.</a:t>
            </a:r>
          </a:p>
          <a:p>
            <a:r>
              <a:rPr lang="en-US" sz="2000" dirty="0">
                <a:latin typeface="Times New Roman" panose="02020603050405020304" pitchFamily="18" charset="0"/>
                <a:cs typeface="Times New Roman" panose="02020603050405020304" pitchFamily="18" charset="0"/>
              </a:rPr>
              <a:t>Focuses on development, not just assessment or comparison.</a:t>
            </a:r>
          </a:p>
          <a:p>
            <a:r>
              <a:rPr lang="en-US" sz="2000" dirty="0">
                <a:latin typeface="Times New Roman" panose="02020603050405020304" pitchFamily="18" charset="0"/>
                <a:cs typeface="Times New Roman" panose="02020603050405020304" pitchFamily="18" charset="0"/>
              </a:rPr>
              <a:t>Identifies specific training needs and career advancement potential.</a:t>
            </a:r>
          </a:p>
          <a:p>
            <a:r>
              <a:rPr lang="en-US" sz="2000" dirty="0">
                <a:latin typeface="Times New Roman" panose="02020603050405020304" pitchFamily="18" charset="0"/>
                <a:cs typeface="Times New Roman" panose="02020603050405020304" pitchFamily="18" charset="0"/>
              </a:rPr>
              <a:t>Fosters a culture of accountability and employee-owned growth.</a:t>
            </a:r>
          </a:p>
          <a:p>
            <a:r>
              <a:rPr lang="en-US" sz="2000" dirty="0">
                <a:latin typeface="Times New Roman" panose="02020603050405020304" pitchFamily="18" charset="0"/>
                <a:cs typeface="Times New Roman" panose="02020603050405020304" pitchFamily="18" charset="0"/>
              </a:rPr>
              <a:t>Relies on evidence and ongoing feedback, not just annual reviews.</a:t>
            </a:r>
          </a:p>
          <a:p>
            <a:r>
              <a:rPr lang="en-US" sz="2000" dirty="0">
                <a:latin typeface="Times New Roman" panose="02020603050405020304" pitchFamily="18" charset="0"/>
                <a:cs typeface="Times New Roman" panose="02020603050405020304" pitchFamily="18" charset="0"/>
              </a:rPr>
              <a:t>Viewed as a developmental strategy, not a punitive one.</a:t>
            </a:r>
          </a:p>
          <a:p>
            <a:r>
              <a:rPr lang="en-US" sz="2000" dirty="0">
                <a:latin typeface="Times New Roman" panose="02020603050405020304" pitchFamily="18" charset="0"/>
                <a:cs typeface="Times New Roman" panose="02020603050405020304" pitchFamily="18" charset="0"/>
              </a:rPr>
              <a:t>Aligns individual performance with Amazon's leadership principles.</a:t>
            </a: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55E2DCFC-40E3-4AE4-9308-CA4D19386D64}"/>
              </a:ext>
            </a:extLst>
          </p:cNvPr>
          <p:cNvPicPr>
            <a:picLocks noChangeAspect="1"/>
          </p:cNvPicPr>
          <p:nvPr/>
        </p:nvPicPr>
        <p:blipFill rotWithShape="1">
          <a:blip r:embed="rId3"/>
          <a:srcRect l="18300" r="16290"/>
          <a:stretch/>
        </p:blipFill>
        <p:spPr>
          <a:xfrm>
            <a:off x="7433186" y="1417016"/>
            <a:ext cx="4758813" cy="2712532"/>
          </a:xfrm>
          <a:prstGeom prst="rect">
            <a:avLst/>
          </a:prstGeom>
        </p:spPr>
      </p:pic>
      <p:pic>
        <p:nvPicPr>
          <p:cNvPr id="5" name="Picture 4">
            <a:extLst>
              <a:ext uri="{FF2B5EF4-FFF2-40B4-BE49-F238E27FC236}">
                <a16:creationId xmlns:a16="http://schemas.microsoft.com/office/drawing/2014/main" id="{DD24DD94-BB11-4190-8806-C0F156844CB7}"/>
              </a:ext>
            </a:extLst>
          </p:cNvPr>
          <p:cNvPicPr>
            <a:picLocks noChangeAspect="1"/>
          </p:cNvPicPr>
          <p:nvPr/>
        </p:nvPicPr>
        <p:blipFill>
          <a:blip r:embed="rId4"/>
          <a:stretch>
            <a:fillRect/>
          </a:stretch>
        </p:blipFill>
        <p:spPr>
          <a:xfrm>
            <a:off x="7713406" y="4129547"/>
            <a:ext cx="3672348" cy="2672275"/>
          </a:xfrm>
          <a:prstGeom prst="rect">
            <a:avLst/>
          </a:prstGeom>
        </p:spPr>
      </p:pic>
    </p:spTree>
    <p:extLst>
      <p:ext uri="{BB962C8B-B14F-4D97-AF65-F5344CB8AC3E}">
        <p14:creationId xmlns:p14="http://schemas.microsoft.com/office/powerpoint/2010/main" val="3602246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1230475" y="255741"/>
            <a:ext cx="9731049" cy="83564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Roles and Responsibilities of a Receptionist</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9815" y="1417015"/>
            <a:ext cx="7729728" cy="5440985"/>
          </a:xfrm>
        </p:spPr>
        <p:txBody>
          <a:bodyPr>
            <a:normAutofit/>
          </a:bodyPr>
          <a:lstStyle/>
          <a:p>
            <a:r>
              <a:rPr lang="en-US" sz="2000" dirty="0">
                <a:latin typeface="Times New Roman" panose="02020603050405020304" pitchFamily="18" charset="0"/>
                <a:cs typeface="Times New Roman" panose="02020603050405020304" pitchFamily="18" charset="0"/>
              </a:rPr>
              <a:t>First point of contact, representing Amazon's brand and values.</a:t>
            </a:r>
          </a:p>
          <a:p>
            <a:r>
              <a:rPr lang="en-US" sz="2000" dirty="0">
                <a:latin typeface="Times New Roman" panose="02020603050405020304" pitchFamily="18" charset="0"/>
                <a:cs typeface="Times New Roman" panose="02020603050405020304" pitchFamily="18" charset="0"/>
              </a:rPr>
              <a:t>Manages calls, visitors, mail, and inter-departmental communication.</a:t>
            </a:r>
          </a:p>
          <a:p>
            <a:r>
              <a:rPr lang="en-US" sz="2000" dirty="0">
                <a:latin typeface="Times New Roman" panose="02020603050405020304" pitchFamily="18" charset="0"/>
                <a:cs typeface="Times New Roman" panose="02020603050405020304" pitchFamily="18" charset="0"/>
              </a:rPr>
              <a:t>Handles scheduling, bookings, and supports HR/facilities with access and deliveries.</a:t>
            </a:r>
          </a:p>
          <a:p>
            <a:r>
              <a:rPr lang="en-US" sz="2000" dirty="0">
                <a:latin typeface="Times New Roman" panose="02020603050405020304" pitchFamily="18" charset="0"/>
                <a:cs typeface="Times New Roman" panose="02020603050405020304" pitchFamily="18" charset="0"/>
              </a:rPr>
              <a:t>Maintains confidentiality and information security.</a:t>
            </a:r>
          </a:p>
          <a:p>
            <a:r>
              <a:rPr lang="en-US" sz="2000" dirty="0">
                <a:latin typeface="Times New Roman" panose="02020603050405020304" pitchFamily="18" charset="0"/>
                <a:cs typeface="Times New Roman" panose="02020603050405020304" pitchFamily="18" charset="0"/>
              </a:rPr>
              <a:t>Requires strong organization, multitasking, and attention to detail.</a:t>
            </a:r>
          </a:p>
          <a:p>
            <a:r>
              <a:rPr lang="en-US" sz="2000" dirty="0">
                <a:latin typeface="Times New Roman" panose="02020603050405020304" pitchFamily="18" charset="0"/>
                <a:cs typeface="Times New Roman" panose="02020603050405020304" pitchFamily="18" charset="0"/>
              </a:rPr>
              <a:t>Directly impacts workplace efficiency, communication flow, and customer satisfaction.</a:t>
            </a:r>
          </a:p>
          <a:p>
            <a:r>
              <a:rPr lang="en-US" sz="2000" dirty="0">
                <a:latin typeface="Times New Roman" panose="02020603050405020304" pitchFamily="18" charset="0"/>
                <a:cs typeface="Times New Roman" panose="02020603050405020304" pitchFamily="18" charset="0"/>
              </a:rPr>
              <a:t>Embodies Amazon's leadership principle of Customer Obsession.</a:t>
            </a:r>
          </a:p>
          <a:p>
            <a:r>
              <a:rPr lang="en-US" sz="2000" dirty="0">
                <a:latin typeface="Times New Roman" panose="02020603050405020304" pitchFamily="18" charset="0"/>
                <a:cs typeface="Times New Roman" panose="02020603050405020304" pitchFamily="18" charset="0"/>
              </a:rPr>
              <a:t>Clear role definition and person-job fit increase engagement and reduce turnover.</a:t>
            </a:r>
          </a:p>
          <a:p>
            <a:r>
              <a:rPr lang="en-US" sz="2000" dirty="0">
                <a:latin typeface="Times New Roman" panose="02020603050405020304" pitchFamily="18" charset="0"/>
                <a:cs typeface="Times New Roman" panose="02020603050405020304" pitchFamily="18" charset="0"/>
              </a:rPr>
              <a:t>Aligning the role with organizational goals is key to operational success.</a:t>
            </a:r>
          </a:p>
        </p:txBody>
      </p:sp>
      <p:pic>
        <p:nvPicPr>
          <p:cNvPr id="4" name="Picture 3">
            <a:extLst>
              <a:ext uri="{FF2B5EF4-FFF2-40B4-BE49-F238E27FC236}">
                <a16:creationId xmlns:a16="http://schemas.microsoft.com/office/drawing/2014/main" id="{DF7B8032-8F34-4F25-A4F1-2F5DD2D27F20}"/>
              </a:ext>
            </a:extLst>
          </p:cNvPr>
          <p:cNvPicPr>
            <a:picLocks noChangeAspect="1"/>
          </p:cNvPicPr>
          <p:nvPr/>
        </p:nvPicPr>
        <p:blipFill>
          <a:blip r:embed="rId3"/>
          <a:stretch>
            <a:fillRect/>
          </a:stretch>
        </p:blipFill>
        <p:spPr>
          <a:xfrm>
            <a:off x="7959542" y="1417015"/>
            <a:ext cx="4232457" cy="2498208"/>
          </a:xfrm>
          <a:prstGeom prst="rect">
            <a:avLst/>
          </a:prstGeom>
        </p:spPr>
      </p:pic>
      <p:pic>
        <p:nvPicPr>
          <p:cNvPr id="5" name="Picture 4">
            <a:extLst>
              <a:ext uri="{FF2B5EF4-FFF2-40B4-BE49-F238E27FC236}">
                <a16:creationId xmlns:a16="http://schemas.microsoft.com/office/drawing/2014/main" id="{8D78F6EE-768C-4315-86C4-1A776ACFB9C1}"/>
              </a:ext>
            </a:extLst>
          </p:cNvPr>
          <p:cNvPicPr>
            <a:picLocks noChangeAspect="1"/>
          </p:cNvPicPr>
          <p:nvPr/>
        </p:nvPicPr>
        <p:blipFill rotWithShape="1">
          <a:blip r:embed="rId4"/>
          <a:srcRect b="22035"/>
          <a:stretch/>
        </p:blipFill>
        <p:spPr>
          <a:xfrm>
            <a:off x="7904718" y="3915223"/>
            <a:ext cx="4287281" cy="2942777"/>
          </a:xfrm>
          <a:prstGeom prst="rect">
            <a:avLst/>
          </a:prstGeom>
        </p:spPr>
      </p:pic>
    </p:spTree>
    <p:extLst>
      <p:ext uri="{BB962C8B-B14F-4D97-AF65-F5344CB8AC3E}">
        <p14:creationId xmlns:p14="http://schemas.microsoft.com/office/powerpoint/2010/main" val="2781788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1230475" y="206479"/>
            <a:ext cx="9731049" cy="83564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Script for the Performance Management Discussion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9815" y="1417015"/>
            <a:ext cx="7527837" cy="5440985"/>
          </a:xfrm>
        </p:spPr>
        <p:txBody>
          <a:bodyPr>
            <a:normAutofit/>
          </a:bodyPr>
          <a:lstStyle/>
          <a:p>
            <a:r>
              <a:rPr lang="en-US" sz="2000" dirty="0">
                <a:latin typeface="Times New Roman" panose="02020603050405020304" pitchFamily="18" charset="0"/>
                <a:cs typeface="Times New Roman" panose="02020603050405020304" pitchFamily="18" charset="0"/>
              </a:rPr>
              <a:t>Opening: Formal welcome and purpose of the six-month review stated.</a:t>
            </a:r>
          </a:p>
          <a:p>
            <a:r>
              <a:rPr lang="en-US" sz="2000" dirty="0">
                <a:latin typeface="Times New Roman" panose="02020603050405020304" pitchFamily="18" charset="0"/>
                <a:cs typeface="Times New Roman" panose="02020603050405020304" pitchFamily="18" charset="0"/>
              </a:rPr>
              <a:t>Strengths: Acknowledged for professionalism, positive attitude, and improving customer satisfaction scores by 12%.</a:t>
            </a:r>
          </a:p>
          <a:p>
            <a:r>
              <a:rPr lang="en-US" sz="2000" dirty="0">
                <a:latin typeface="Times New Roman" panose="02020603050405020304" pitchFamily="18" charset="0"/>
                <a:cs typeface="Times New Roman" panose="02020603050405020304" pitchFamily="18" charset="0"/>
              </a:rPr>
              <a:t>Development Area: Identified multitasking during peak hours as an opportunity for improvement.</a:t>
            </a:r>
          </a:p>
          <a:p>
            <a:r>
              <a:rPr lang="en-US" sz="2000" dirty="0">
                <a:latin typeface="Times New Roman" panose="02020603050405020304" pitchFamily="18" charset="0"/>
                <a:cs typeface="Times New Roman" panose="02020603050405020304" pitchFamily="18" charset="0"/>
              </a:rPr>
              <a:t>Ratings Given: "Meets Expectations" for Operational Efficiency, "Exceeds Expectations" for Teamwork.</a:t>
            </a:r>
          </a:p>
          <a:p>
            <a:r>
              <a:rPr lang="en-US" sz="2000" dirty="0">
                <a:latin typeface="Times New Roman" panose="02020603050405020304" pitchFamily="18" charset="0"/>
                <a:cs typeface="Times New Roman" panose="02020603050405020304" pitchFamily="18" charset="0"/>
              </a:rPr>
              <a:t>Employee Feedback: Manager actively seeks the receptionist's perspective on workload and support.</a:t>
            </a:r>
          </a:p>
          <a:p>
            <a:r>
              <a:rPr lang="en-US" sz="2000" dirty="0">
                <a:latin typeface="Times New Roman" panose="02020603050405020304" pitchFamily="18" charset="0"/>
                <a:cs typeface="Times New Roman" panose="02020603050405020304" pitchFamily="18" charset="0"/>
              </a:rPr>
              <a:t>SMART Goals: Set specific goals for reducing missed calls by 20% with mentor support.</a:t>
            </a:r>
          </a:p>
          <a:p>
            <a:r>
              <a:rPr lang="en-US" sz="2000" dirty="0">
                <a:latin typeface="Times New Roman" panose="02020603050405020304" pitchFamily="18" charset="0"/>
                <a:cs typeface="Times New Roman" panose="02020603050405020304" pitchFamily="18" charset="0"/>
              </a:rPr>
              <a:t>Closing: Contributions are valued, and follow-up plans are confirmed.</a:t>
            </a:r>
          </a:p>
        </p:txBody>
      </p:sp>
      <p:pic>
        <p:nvPicPr>
          <p:cNvPr id="4" name="Picture 3">
            <a:extLst>
              <a:ext uri="{FF2B5EF4-FFF2-40B4-BE49-F238E27FC236}">
                <a16:creationId xmlns:a16="http://schemas.microsoft.com/office/drawing/2014/main" id="{9FBD96BF-C1DA-420D-9CC8-151F40E58712}"/>
              </a:ext>
            </a:extLst>
          </p:cNvPr>
          <p:cNvPicPr>
            <a:picLocks noChangeAspect="1"/>
          </p:cNvPicPr>
          <p:nvPr/>
        </p:nvPicPr>
        <p:blipFill>
          <a:blip r:embed="rId3"/>
          <a:stretch>
            <a:fillRect/>
          </a:stretch>
        </p:blipFill>
        <p:spPr>
          <a:xfrm>
            <a:off x="8078954" y="1417015"/>
            <a:ext cx="4113045" cy="2742030"/>
          </a:xfrm>
          <a:prstGeom prst="rect">
            <a:avLst/>
          </a:prstGeom>
        </p:spPr>
      </p:pic>
      <p:pic>
        <p:nvPicPr>
          <p:cNvPr id="5" name="Picture 4">
            <a:extLst>
              <a:ext uri="{FF2B5EF4-FFF2-40B4-BE49-F238E27FC236}">
                <a16:creationId xmlns:a16="http://schemas.microsoft.com/office/drawing/2014/main" id="{8297DAE8-4CD1-4B95-A272-350A8BDEDBF6}"/>
              </a:ext>
            </a:extLst>
          </p:cNvPr>
          <p:cNvPicPr>
            <a:picLocks noChangeAspect="1"/>
          </p:cNvPicPr>
          <p:nvPr/>
        </p:nvPicPr>
        <p:blipFill>
          <a:blip r:embed="rId4"/>
          <a:stretch>
            <a:fillRect/>
          </a:stretch>
        </p:blipFill>
        <p:spPr>
          <a:xfrm>
            <a:off x="8077534" y="4194747"/>
            <a:ext cx="4113045" cy="2492476"/>
          </a:xfrm>
          <a:prstGeom prst="rect">
            <a:avLst/>
          </a:prstGeom>
        </p:spPr>
      </p:pic>
    </p:spTree>
    <p:extLst>
      <p:ext uri="{BB962C8B-B14F-4D97-AF65-F5344CB8AC3E}">
        <p14:creationId xmlns:p14="http://schemas.microsoft.com/office/powerpoint/2010/main" val="1582863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924131"/>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24465" y="1297858"/>
            <a:ext cx="11867535" cy="5560142"/>
          </a:xfrm>
        </p:spPr>
        <p:txBody>
          <a:bodyPr>
            <a:normAutofit fontScale="92500" lnSpcReduction="10000"/>
          </a:bodyPr>
          <a:lstStyle/>
          <a:p>
            <a:r>
              <a:rPr lang="en-US" sz="1400" dirty="0">
                <a:latin typeface="Times New Roman" panose="02020603050405020304" pitchFamily="18" charset="0"/>
                <a:cs typeface="Times New Roman" panose="02020603050405020304" pitchFamily="18" charset="0"/>
              </a:rPr>
              <a:t>Ban, K., Greenfield, S., Burrows, M., Gale, N. and Litchfield, I. (2024). Exploring the roles and influences of the modern general practice receptionist: a systematic review with narrative synthesis. British Journal of General Practice.</a:t>
            </a:r>
          </a:p>
          <a:p>
            <a:r>
              <a:rPr lang="en-US" sz="1400" dirty="0">
                <a:latin typeface="Times New Roman" panose="02020603050405020304" pitchFamily="18" charset="0"/>
                <a:cs typeface="Times New Roman" panose="02020603050405020304" pitchFamily="18" charset="0"/>
              </a:rPr>
              <a:t>Bristol-</a:t>
            </a:r>
            <a:r>
              <a:rPr lang="en-US" sz="1400" dirty="0" err="1">
                <a:latin typeface="Times New Roman" panose="02020603050405020304" pitchFamily="18" charset="0"/>
                <a:cs typeface="Times New Roman" panose="02020603050405020304" pitchFamily="18" charset="0"/>
              </a:rPr>
              <a:t>Alagbariya</a:t>
            </a:r>
            <a:r>
              <a:rPr lang="en-US" sz="1400" dirty="0">
                <a:latin typeface="Times New Roman" panose="02020603050405020304" pitchFamily="18" charset="0"/>
                <a:cs typeface="Times New Roman" panose="02020603050405020304" pitchFamily="18" charset="0"/>
              </a:rPr>
              <a:t>, B., </a:t>
            </a:r>
            <a:r>
              <a:rPr lang="en-US" sz="1400" dirty="0" err="1">
                <a:latin typeface="Times New Roman" panose="02020603050405020304" pitchFamily="18" charset="0"/>
                <a:cs typeface="Times New Roman" panose="02020603050405020304" pitchFamily="18" charset="0"/>
              </a:rPr>
              <a:t>Ayanponle</a:t>
            </a:r>
            <a:r>
              <a:rPr lang="en-US" sz="1400" dirty="0">
                <a:latin typeface="Times New Roman" panose="02020603050405020304" pitchFamily="18" charset="0"/>
                <a:cs typeface="Times New Roman" panose="02020603050405020304" pitchFamily="18" charset="0"/>
              </a:rPr>
              <a:t>, O.L. and </a:t>
            </a:r>
            <a:r>
              <a:rPr lang="en-US" sz="1400" dirty="0" err="1">
                <a:latin typeface="Times New Roman" panose="02020603050405020304" pitchFamily="18" charset="0"/>
                <a:cs typeface="Times New Roman" panose="02020603050405020304" pitchFamily="18" charset="0"/>
              </a:rPr>
              <a:t>Ogedengbe</a:t>
            </a:r>
            <a:r>
              <a:rPr lang="en-US" sz="1400" dirty="0">
                <a:latin typeface="Times New Roman" panose="02020603050405020304" pitchFamily="18" charset="0"/>
                <a:cs typeface="Times New Roman" panose="02020603050405020304" pitchFamily="18" charset="0"/>
              </a:rPr>
              <a:t>, D.E., (2022). Developing and implementing advanced performance management systems for enhanced organisational productivity. World Journal of Advanced Science and Technology, 2(1), pp.39-46.</a:t>
            </a:r>
          </a:p>
          <a:p>
            <a:r>
              <a:rPr lang="en-US" sz="1400" dirty="0" err="1">
                <a:latin typeface="Times New Roman" panose="02020603050405020304" pitchFamily="18" charset="0"/>
                <a:cs typeface="Times New Roman" panose="02020603050405020304" pitchFamily="18" charset="0"/>
              </a:rPr>
              <a:t>Idrus</a:t>
            </a:r>
            <a:r>
              <a:rPr lang="en-US" sz="1400" dirty="0">
                <a:latin typeface="Times New Roman" panose="02020603050405020304" pitchFamily="18" charset="0"/>
                <a:cs typeface="Times New Roman" panose="02020603050405020304" pitchFamily="18" charset="0"/>
              </a:rPr>
              <a:t>, S., 2025. Performance Management Reimagined: Moving Beyond Annual Reviews to Continuous Feedback. The Journal of Academic Science, 2(1), pp.222-231.</a:t>
            </a:r>
          </a:p>
          <a:p>
            <a:r>
              <a:rPr lang="en-US" sz="1400" dirty="0" err="1">
                <a:latin typeface="Times New Roman" panose="02020603050405020304" pitchFamily="18" charset="0"/>
                <a:cs typeface="Times New Roman" panose="02020603050405020304" pitchFamily="18" charset="0"/>
              </a:rPr>
              <a:t>Kalogiannidis</a:t>
            </a:r>
            <a:r>
              <a:rPr lang="en-US" sz="1400" dirty="0">
                <a:latin typeface="Times New Roman" panose="02020603050405020304" pitchFamily="18" charset="0"/>
                <a:cs typeface="Times New Roman" panose="02020603050405020304" pitchFamily="18" charset="0"/>
              </a:rPr>
              <a:t>, S., (2021). Impact of employee motivation on organisational performance. A scoping review paper for public sector. The Strategic Journal of Business &amp; Change Management, 8 (3), 984, 996(3).</a:t>
            </a:r>
          </a:p>
          <a:p>
            <a:r>
              <a:rPr lang="en-US" sz="1400" dirty="0">
                <a:latin typeface="Times New Roman" panose="02020603050405020304" pitchFamily="18" charset="0"/>
                <a:cs typeface="Times New Roman" panose="02020603050405020304" pitchFamily="18" charset="0"/>
              </a:rPr>
              <a:t>Litchfield, I., Burrows, M., Gale, N. and Greenfield, S., (2022). Understanding the invisible workforce: lessons for general practice from a survey of receptionists. BMC Primary Care, 23(1), p.230.</a:t>
            </a:r>
          </a:p>
          <a:p>
            <a:r>
              <a:rPr lang="en-US" sz="1400" dirty="0" err="1">
                <a:latin typeface="Times New Roman" panose="02020603050405020304" pitchFamily="18" charset="0"/>
                <a:cs typeface="Times New Roman" panose="02020603050405020304" pitchFamily="18" charset="0"/>
              </a:rPr>
              <a:t>Memon</a:t>
            </a:r>
            <a:r>
              <a:rPr lang="en-US" sz="1400" dirty="0">
                <a:latin typeface="Times New Roman" panose="02020603050405020304" pitchFamily="18" charset="0"/>
                <a:cs typeface="Times New Roman" panose="02020603050405020304" pitchFamily="18" charset="0"/>
              </a:rPr>
              <a:t>, M.A., Salleh, R., Mirza, M.Z., Cheah, J.H., Ting, H., Ahmad, M.S. and Tariq, A., (2021). Satisfaction matters: the relationships between HRM practices, work engagement and turnover intention. International journal of manpower, 42(1), pp.21-50.</a:t>
            </a:r>
          </a:p>
          <a:p>
            <a:r>
              <a:rPr lang="en-US" sz="1400" dirty="0" err="1">
                <a:latin typeface="Times New Roman" panose="02020603050405020304" pitchFamily="18" charset="0"/>
                <a:cs typeface="Times New Roman" panose="02020603050405020304" pitchFamily="18" charset="0"/>
              </a:rPr>
              <a:t>Rajapakshe</a:t>
            </a:r>
            <a:r>
              <a:rPr lang="en-US" sz="1400" dirty="0">
                <a:latin typeface="Times New Roman" panose="02020603050405020304" pitchFamily="18" charset="0"/>
                <a:cs typeface="Times New Roman" panose="02020603050405020304" pitchFamily="18" charset="0"/>
              </a:rPr>
              <a:t>, W., (2024). Performance Management Process: Performance Planning and Monitoring. In Employee Performance Management for Improved Workplace Motivation (pp. 31-56). IGI Global.</a:t>
            </a:r>
          </a:p>
          <a:p>
            <a:r>
              <a:rPr lang="en-US" sz="1400" dirty="0">
                <a:latin typeface="Times New Roman" panose="02020603050405020304" pitchFamily="18" charset="0"/>
                <a:cs typeface="Times New Roman" panose="02020603050405020304" pitchFamily="18" charset="0"/>
              </a:rPr>
              <a:t>Sharma, S., Sharma, P. and Rana, S., (2024). The study on Feedback Management and its Impact on Performance. International Journal of Interdisciplinary Approaches in Psychology, 2(5), pp.1131-1173.</a:t>
            </a:r>
          </a:p>
          <a:p>
            <a:r>
              <a:rPr lang="en-US" sz="1400" dirty="0" err="1">
                <a:latin typeface="Times New Roman" panose="02020603050405020304" pitchFamily="18" charset="0"/>
                <a:cs typeface="Times New Roman" panose="02020603050405020304" pitchFamily="18" charset="0"/>
              </a:rPr>
              <a:t>Stockwell</a:t>
            </a:r>
            <a:r>
              <a:rPr lang="en-US" sz="1400" dirty="0">
                <a:latin typeface="Times New Roman" panose="02020603050405020304" pitchFamily="18" charset="0"/>
                <a:cs typeface="Times New Roman" panose="02020603050405020304" pitchFamily="18" charset="0"/>
              </a:rPr>
              <a:t>, S., Atherton, H., Bryce, C., Campbell, J., Marriott, C., </a:t>
            </a:r>
            <a:r>
              <a:rPr lang="en-US" sz="1400" dirty="0" err="1">
                <a:latin typeface="Times New Roman" panose="02020603050405020304" pitchFamily="18" charset="0"/>
                <a:cs typeface="Times New Roman" panose="02020603050405020304" pitchFamily="18" charset="0"/>
              </a:rPr>
              <a:t>Pitchforth</a:t>
            </a:r>
            <a:r>
              <a:rPr lang="en-US" sz="1400" dirty="0">
                <a:latin typeface="Times New Roman" panose="02020603050405020304" pitchFamily="18" charset="0"/>
                <a:cs typeface="Times New Roman" panose="02020603050405020304" pitchFamily="18" charset="0"/>
              </a:rPr>
              <a:t>, E., </a:t>
            </a:r>
            <a:r>
              <a:rPr lang="en-US" sz="1400" dirty="0" err="1">
                <a:latin typeface="Times New Roman" panose="02020603050405020304" pitchFamily="18" charset="0"/>
                <a:cs typeface="Times New Roman" panose="02020603050405020304" pitchFamily="18" charset="0"/>
              </a:rPr>
              <a:t>Treadgold</a:t>
            </a:r>
            <a:r>
              <a:rPr lang="en-US" sz="1400" dirty="0">
                <a:latin typeface="Times New Roman" panose="02020603050405020304" pitchFamily="18" charset="0"/>
                <a:cs typeface="Times New Roman" panose="02020603050405020304" pitchFamily="18" charset="0"/>
              </a:rPr>
              <a:t>, B.M., Winder, R. and </a:t>
            </a:r>
            <a:r>
              <a:rPr lang="en-US" sz="1400" dirty="0" err="1">
                <a:latin typeface="Times New Roman" panose="02020603050405020304" pitchFamily="18" charset="0"/>
                <a:cs typeface="Times New Roman" panose="02020603050405020304" pitchFamily="18" charset="0"/>
              </a:rPr>
              <a:t>Newbould</a:t>
            </a:r>
            <a:r>
              <a:rPr lang="en-US" sz="1400" dirty="0">
                <a:latin typeface="Times New Roman" panose="02020603050405020304" pitchFamily="18" charset="0"/>
                <a:cs typeface="Times New Roman" panose="02020603050405020304" pitchFamily="18" charset="0"/>
              </a:rPr>
              <a:t>, J., (2025). Evolution of the general practice receptionist role and online services: qualitative study. British Journal of General Practice.</a:t>
            </a:r>
          </a:p>
          <a:p>
            <a:r>
              <a:rPr lang="en-US" sz="1400" dirty="0" err="1">
                <a:latin typeface="Times New Roman" panose="02020603050405020304" pitchFamily="18" charset="0"/>
                <a:cs typeface="Times New Roman" panose="02020603050405020304" pitchFamily="18" charset="0"/>
              </a:rPr>
              <a:t>Tarigan</a:t>
            </a:r>
            <a:r>
              <a:rPr lang="en-US" sz="1400" dirty="0">
                <a:latin typeface="Times New Roman" panose="02020603050405020304" pitchFamily="18" charset="0"/>
                <a:cs typeface="Times New Roman" panose="02020603050405020304" pitchFamily="18" charset="0"/>
              </a:rPr>
              <a:t>, A., </a:t>
            </a:r>
            <a:r>
              <a:rPr lang="en-US" sz="1400" dirty="0" err="1">
                <a:latin typeface="Times New Roman" panose="02020603050405020304" pitchFamily="18" charset="0"/>
                <a:cs typeface="Times New Roman" panose="02020603050405020304" pitchFamily="18" charset="0"/>
              </a:rPr>
              <a:t>Gustomo</a:t>
            </a:r>
            <a:r>
              <a:rPr lang="en-US" sz="1400" dirty="0">
                <a:latin typeface="Times New Roman" panose="02020603050405020304" pitchFamily="18" charset="0"/>
                <a:cs typeface="Times New Roman" panose="02020603050405020304" pitchFamily="18" charset="0"/>
              </a:rPr>
              <a:t>, A. and </a:t>
            </a:r>
            <a:r>
              <a:rPr lang="en-US" sz="1400" dirty="0" err="1">
                <a:latin typeface="Times New Roman" panose="02020603050405020304" pitchFamily="18" charset="0"/>
                <a:cs typeface="Times New Roman" panose="02020603050405020304" pitchFamily="18" charset="0"/>
              </a:rPr>
              <a:t>Bangun</a:t>
            </a:r>
            <a:r>
              <a:rPr lang="en-US" sz="1400" dirty="0">
                <a:latin typeface="Times New Roman" panose="02020603050405020304" pitchFamily="18" charset="0"/>
                <a:cs typeface="Times New Roman" panose="02020603050405020304" pitchFamily="18" charset="0"/>
              </a:rPr>
              <a:t>, Y.R., (2023). Enhancing fairness in performance appraisals: A conceptual framework through a systematic literature review. Journal of Advances in Humanities Research ISSN, 2948, p.4863.</a:t>
            </a:r>
          </a:p>
          <a:p>
            <a:r>
              <a:rPr lang="en-US" sz="1400" dirty="0" err="1">
                <a:latin typeface="Times New Roman" panose="02020603050405020304" pitchFamily="18" charset="0"/>
                <a:cs typeface="Times New Roman" panose="02020603050405020304" pitchFamily="18" charset="0"/>
              </a:rPr>
              <a:t>Vuong</a:t>
            </a:r>
            <a:r>
              <a:rPr lang="en-US" sz="1400" dirty="0">
                <a:latin typeface="Times New Roman" panose="02020603050405020304" pitchFamily="18" charset="0"/>
                <a:cs typeface="Times New Roman" panose="02020603050405020304" pitchFamily="18" charset="0"/>
              </a:rPr>
              <a:t>, T.D.N. and Nguyen, L.T., (2022). The key strategies for measuring employee performance in companies: a systematic review. Sustainability, 14(21), p.14017.</a:t>
            </a:r>
          </a:p>
          <a:p>
            <a:r>
              <a:rPr lang="en-US" sz="1400" dirty="0">
                <a:latin typeface="Times New Roman" panose="02020603050405020304" pitchFamily="18" charset="0"/>
                <a:cs typeface="Times New Roman" panose="02020603050405020304" pitchFamily="18" charset="0"/>
              </a:rPr>
              <a:t>Weinstein, A.T., (2023). Customer obsession–the springboard for a value creation strategy. Journal of Business Strategy, 44(6), pp.389-398.</a:t>
            </a:r>
          </a:p>
        </p:txBody>
      </p:sp>
    </p:spTree>
    <p:extLst>
      <p:ext uri="{BB962C8B-B14F-4D97-AF65-F5344CB8AC3E}">
        <p14:creationId xmlns:p14="http://schemas.microsoft.com/office/powerpoint/2010/main" val="93179792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35</TotalTime>
  <Words>3630</Words>
  <PresentationFormat>Widescreen</PresentationFormat>
  <Paragraphs>121</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Gill Sans MT</vt:lpstr>
      <vt:lpstr>Times New Roman</vt:lpstr>
      <vt:lpstr>Parcel</vt:lpstr>
      <vt:lpstr>Management Accounting for Managers</vt:lpstr>
      <vt:lpstr>Introduction</vt:lpstr>
      <vt:lpstr>Understanding Performance Management</vt:lpstr>
      <vt:lpstr>Performance Management Rating Guide</vt:lpstr>
      <vt:lpstr>Key Roles and Responsibilities of a Receptionist</vt:lpstr>
      <vt:lpstr>Script for the Performance Management Discussion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2024-01-17T11:20:19Z</dcterms:created>
  <dcterms:modified xsi:type="dcterms:W3CDTF">2025-10-18T17:20:35Z</dcterms:modified>
</cp:coreProperties>
</file>