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ppt/charts/colors1.xml" ContentType="application/vnd.ms-office.chartcolorstyle+xml"/>
  <Override PartName="/ppt/charts/style1.xml" ContentType="application/vnd.ms-office.chart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8" d="100"/>
          <a:sy n="58" d="100"/>
        </p:scale>
        <p:origin x="-84" y="-1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file:///C:\Users\KHAN\Desktop\New%20Microsoft%20Excel%20Workshee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Cost Analysis</a:t>
            </a:r>
          </a:p>
        </c:rich>
      </c:tx>
      <c:layout/>
      <c:overlay val="0"/>
      <c:spPr>
        <a:noFill/>
        <a:ln>
          <a:noFill/>
        </a:ln>
        <a:effectLst/>
      </c:spPr>
    </c:title>
    <c:autoTitleDeleted val="0"/>
    <c:view3D>
      <c:rotX val="50"/>
      <c:rotY val="0"/>
      <c:depthPercent val="100"/>
      <c:rAngAx val="0"/>
      <c:perspective val="3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a:sp3d/>
            </c:spPr>
          </c:dPt>
          <c:dPt>
            <c:idx val="1"/>
            <c:bubble3D val="0"/>
            <c:spPr>
              <a:solidFill>
                <a:schemeClr val="accent2"/>
              </a:solidFill>
              <a:ln>
                <a:noFill/>
              </a:ln>
              <a:effectLst>
                <a:outerShdw blurRad="254000" sx="102000" sy="102000" algn="ctr" rotWithShape="0">
                  <a:prstClr val="black">
                    <a:alpha val="20000"/>
                  </a:prstClr>
                </a:outerShdw>
              </a:effectLst>
              <a:sp3d/>
            </c:spPr>
          </c:dPt>
          <c:dPt>
            <c:idx val="2"/>
            <c:bubble3D val="0"/>
            <c:spPr>
              <a:solidFill>
                <a:schemeClr val="accent3"/>
              </a:solidFill>
              <a:ln>
                <a:noFill/>
              </a:ln>
              <a:effectLst>
                <a:outerShdw blurRad="254000" sx="102000" sy="102000" algn="ctr" rotWithShape="0">
                  <a:prstClr val="black">
                    <a:alpha val="20000"/>
                  </a:prstClr>
                </a:outerShdw>
              </a:effectLst>
              <a:sp3d/>
            </c:spPr>
          </c:dPt>
          <c:dLbls>
            <c:spPr>
              <a:pattFill prst="pct75">
                <a:fgClr>
                  <a:sysClr val="windowText" lastClr="000000">
                    <a:lumMod val="75000"/>
                    <a:lumOff val="25000"/>
                  </a:sysClr>
                </a:fgClr>
                <a:bgClr>
                  <a:sysClr val="windowText" lastClr="000000">
                    <a:lumMod val="65000"/>
                    <a:lumOff val="35000"/>
                  </a:sys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15:layout/>
              </c:ext>
            </c:extLst>
          </c:dLbls>
          <c:cat>
            <c:strRef>
              <c:f>Sheet1!$A$1:$C$1</c:f>
              <c:strCache>
                <c:ptCount val="3"/>
                <c:pt idx="0">
                  <c:v>Assets</c:v>
                </c:pt>
                <c:pt idx="1">
                  <c:v>Liabilities </c:v>
                </c:pt>
                <c:pt idx="2">
                  <c:v>Share (From friends and relatives) </c:v>
                </c:pt>
              </c:strCache>
            </c:strRef>
          </c:cat>
          <c:val>
            <c:numRef>
              <c:f>Sheet1!$A$2:$C$2</c:f>
              <c:numCache>
                <c:formatCode>0%</c:formatCode>
                <c:ptCount val="3"/>
                <c:pt idx="0">
                  <c:v>0.3</c:v>
                </c:pt>
                <c:pt idx="1">
                  <c:v>0.2</c:v>
                </c:pt>
                <c:pt idx="2">
                  <c:v>0.5</c:v>
                </c:pt>
              </c:numCache>
            </c:numRef>
          </c:val>
        </c:ser>
        <c:dLbls>
          <c:dLblPos val="ctr"/>
          <c:showLegendKey val="0"/>
          <c:showVal val="0"/>
          <c:showCatName val="1"/>
          <c:showSerName val="0"/>
          <c:showPercent val="0"/>
          <c:showBubbleSize val="0"/>
          <c:showLeaderLines val="1"/>
        </c:dLbls>
      </c:pie3D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1880409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2921475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1473160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1F2237-3B55-4E17-B146-D4658D382683}" type="datetimeFigureOut">
              <a:rPr lang="en-US" smtClean="0"/>
              <a:t>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2374781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1F2237-3B55-4E17-B146-D4658D382683}" type="datetimeFigureOut">
              <a:rPr lang="en-US" smtClean="0"/>
              <a:t>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590694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B1F2237-3B55-4E17-B146-D4658D382683}" type="datetimeFigureOut">
              <a:rPr lang="en-US" smtClean="0"/>
              <a:t>1/3/2018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793050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1F2237-3B55-4E17-B146-D4658D382683}" type="datetimeFigureOut">
              <a:rPr lang="en-US" smtClean="0"/>
              <a:t>1/3/2018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3121102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1F2237-3B55-4E17-B146-D4658D382683}" type="datetimeFigureOut">
              <a:rPr lang="en-US" smtClean="0"/>
              <a:t>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2369140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1F2237-3B55-4E17-B146-D4658D382683}" type="datetimeFigureOut">
              <a:rPr lang="en-US" smtClean="0"/>
              <a:t>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1290257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4005235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9798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7546585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50841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2422397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2511514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1F2237-3B55-4E17-B146-D4658D382683}" type="datetimeFigureOut">
              <a:rPr lang="en-US" smtClean="0"/>
              <a:t>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95D02C-851B-42DC-B107-EEFD4BF78E61}" type="slidenum">
              <a:rPr lang="en-US" smtClean="0"/>
              <a:t>‹#›</a:t>
            </a:fld>
            <a:endParaRPr lang="en-US"/>
          </a:p>
        </p:txBody>
      </p:sp>
    </p:spTree>
    <p:extLst>
      <p:ext uri="{BB962C8B-B14F-4D97-AF65-F5344CB8AC3E}">
        <p14:creationId xmlns:p14="http://schemas.microsoft.com/office/powerpoint/2010/main" val="452559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1F2237-3B55-4E17-B146-D4658D382683}" type="datetimeFigureOut">
              <a:rPr lang="en-US" smtClean="0"/>
              <a:t>1/3/2018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95D02C-851B-42DC-B107-EEFD4BF78E61}" type="slidenum">
              <a:rPr lang="en-US" smtClean="0"/>
              <a:t>‹#›</a:t>
            </a:fld>
            <a:endParaRPr lang="en-US"/>
          </a:p>
        </p:txBody>
      </p:sp>
    </p:spTree>
    <p:extLst>
      <p:ext uri="{BB962C8B-B14F-4D97-AF65-F5344CB8AC3E}">
        <p14:creationId xmlns:p14="http://schemas.microsoft.com/office/powerpoint/2010/main" val="25909574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7766936" cy="1214651"/>
          </a:xfrm>
        </p:spPr>
        <p:txBody>
          <a:bodyPr/>
          <a:lstStyle/>
          <a:p>
            <a:pPr algn="l"/>
            <a:r>
              <a:rPr lang="en-US" sz="3200" b="1" dirty="0" smtClean="0">
                <a:solidFill>
                  <a:schemeClr val="tx1"/>
                </a:solidFill>
              </a:rPr>
              <a:t>Project Title, Background, Objectives:</a:t>
            </a:r>
            <a:endParaRPr lang="en-US" sz="3200" b="1" dirty="0">
              <a:solidFill>
                <a:schemeClr val="tx1"/>
              </a:solidFill>
            </a:endParaRPr>
          </a:p>
        </p:txBody>
      </p:sp>
      <p:sp>
        <p:nvSpPr>
          <p:cNvPr id="3" name="Subtitle 2"/>
          <p:cNvSpPr>
            <a:spLocks noGrp="1"/>
          </p:cNvSpPr>
          <p:nvPr>
            <p:ph type="subTitle" idx="1"/>
          </p:nvPr>
        </p:nvSpPr>
        <p:spPr>
          <a:xfrm>
            <a:off x="0" y="1334929"/>
            <a:ext cx="7766936" cy="5523071"/>
          </a:xfrm>
        </p:spPr>
        <p:txBody>
          <a:bodyPr>
            <a:normAutofit fontScale="85000" lnSpcReduction="10000"/>
          </a:bodyPr>
          <a:lstStyle/>
          <a:p>
            <a:pPr algn="ctr"/>
            <a:r>
              <a:rPr lang="en-US" sz="3200" b="1" i="1" dirty="0">
                <a:solidFill>
                  <a:schemeClr val="tx1">
                    <a:lumMod val="95000"/>
                    <a:lumOff val="5000"/>
                  </a:schemeClr>
                </a:solidFill>
                <a:latin typeface="Times New Roman" panose="02020603050405020304" pitchFamily="18" charset="0"/>
                <a:cs typeface="Times New Roman" panose="02020603050405020304" pitchFamily="18" charset="0"/>
              </a:rPr>
              <a:t>“London Cafe Shop Project</a:t>
            </a:r>
            <a:r>
              <a:rPr lang="en-US" sz="3200" b="1" i="1" dirty="0" smtClean="0">
                <a:solidFill>
                  <a:schemeClr val="tx1">
                    <a:lumMod val="95000"/>
                    <a:lumOff val="5000"/>
                  </a:schemeClr>
                </a:solidFill>
                <a:latin typeface="Times New Roman" panose="02020603050405020304" pitchFamily="18" charset="0"/>
                <a:cs typeface="Times New Roman" panose="02020603050405020304" pitchFamily="18" charset="0"/>
              </a:rPr>
              <a:t>”</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According to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Cottrell</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project background is a skill that will elaborate overall project details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(Cottrell, 2010)</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a:t>
            </a:r>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lvl="0"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To attend in the market for specific period of time.</a:t>
            </a:r>
          </a:p>
          <a:p>
            <a:pPr lvl="0"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Analyze and formulate the current market scenario.</a:t>
            </a:r>
          </a:p>
          <a:p>
            <a:pPr lvl="0"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How customer satisfaction can be measured by our service.</a:t>
            </a:r>
          </a:p>
          <a:p>
            <a:pPr lvl="0"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What will be need and choice with customers demand by our customers?</a:t>
            </a:r>
          </a:p>
          <a:p>
            <a:pPr lvl="0"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To learn about quality assurance and supply chain management system in the cafe business</a:t>
            </a:r>
            <a:r>
              <a:rPr lang="en-US" sz="3200" dirty="0"/>
              <a:t>.</a:t>
            </a:r>
          </a:p>
          <a:p>
            <a:pPr algn="l"/>
            <a:endParaRPr lang="en-US" sz="32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6936" y="1437825"/>
            <a:ext cx="4425064" cy="3381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582112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7766936" cy="1214651"/>
          </a:xfrm>
        </p:spPr>
        <p:txBody>
          <a:bodyPr/>
          <a:lstStyle/>
          <a:p>
            <a:pPr algn="l"/>
            <a:r>
              <a:rPr lang="en-US" sz="3200" b="1" dirty="0" smtClean="0">
                <a:solidFill>
                  <a:schemeClr val="tx1"/>
                </a:solidFill>
              </a:rPr>
              <a:t>Deliverables, Constraints: </a:t>
            </a:r>
            <a:endParaRPr lang="en-US" sz="3200" b="1" dirty="0">
              <a:solidFill>
                <a:schemeClr val="tx1"/>
              </a:solidFill>
            </a:endParaRPr>
          </a:p>
        </p:txBody>
      </p:sp>
      <p:sp>
        <p:nvSpPr>
          <p:cNvPr id="3" name="Subtitle 2"/>
          <p:cNvSpPr>
            <a:spLocks noGrp="1"/>
          </p:cNvSpPr>
          <p:nvPr>
            <p:ph type="subTitle" idx="1"/>
          </p:nvPr>
        </p:nvSpPr>
        <p:spPr>
          <a:xfrm>
            <a:off x="0" y="1334929"/>
            <a:ext cx="6769290" cy="5523071"/>
          </a:xfrm>
        </p:spPr>
        <p:txBody>
          <a:bodyPr>
            <a:normAutofit/>
          </a:bodyPr>
          <a:lstStyle/>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According to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Jennifer Bridges</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deliverables are the most important tangibles factor for planning a certain project as input process and output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(Jennifer Bridges, 2010</a:t>
            </a:r>
            <a:r>
              <a:rPr lang="en-US" sz="3200" b="1" dirty="0" smtClean="0">
                <a:solidFill>
                  <a:schemeClr val="tx1">
                    <a:lumMod val="95000"/>
                    <a:lumOff val="5000"/>
                  </a:schemeClr>
                </a:solidFill>
                <a:latin typeface="Times New Roman" panose="02020603050405020304" pitchFamily="18" charset="0"/>
                <a:cs typeface="Times New Roman" panose="02020603050405020304" pitchFamily="18" charset="0"/>
              </a:rPr>
              <a:t>)</a:t>
            </a:r>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a:t>
            </a:r>
          </a:p>
          <a:p>
            <a:pPr algn="l"/>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TAX and TIN number</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7203" y="0"/>
            <a:ext cx="5534797" cy="31821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5295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7766936" cy="1214651"/>
          </a:xfrm>
        </p:spPr>
        <p:txBody>
          <a:bodyPr/>
          <a:lstStyle/>
          <a:p>
            <a:pPr algn="l"/>
            <a:r>
              <a:rPr lang="en-US" sz="3200" b="1" dirty="0">
                <a:solidFill>
                  <a:schemeClr val="tx1"/>
                </a:solidFill>
              </a:rPr>
              <a:t>Business </a:t>
            </a:r>
            <a:r>
              <a:rPr lang="en-US" sz="3200" b="1" dirty="0" smtClean="0">
                <a:solidFill>
                  <a:schemeClr val="tx1"/>
                </a:solidFill>
              </a:rPr>
              <a:t>Case:</a:t>
            </a:r>
            <a:endParaRPr lang="en-US" sz="3200" b="1" dirty="0">
              <a:solidFill>
                <a:schemeClr val="tx1"/>
              </a:solidFill>
            </a:endParaRPr>
          </a:p>
        </p:txBody>
      </p:sp>
      <p:sp>
        <p:nvSpPr>
          <p:cNvPr id="3" name="Subtitle 2"/>
          <p:cNvSpPr>
            <a:spLocks noGrp="1"/>
          </p:cNvSpPr>
          <p:nvPr>
            <p:ph type="subTitle" idx="1"/>
          </p:nvPr>
        </p:nvSpPr>
        <p:spPr>
          <a:xfrm>
            <a:off x="0" y="1334929"/>
            <a:ext cx="7766936" cy="5523071"/>
          </a:xfrm>
        </p:spPr>
        <p:txBody>
          <a:bodyPr>
            <a:normAutofit/>
          </a:bodyPr>
          <a:lstStyle/>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According to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Mercer</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he said that business functions are now a days a moving factor and thus entrepreneur are maximizing their profit with different business portfolios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(Mercer, 2009)</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As we are going to open a cafe shop in London, there should be an investment. According to </a:t>
            </a:r>
            <a:r>
              <a:rPr lang="en-US" sz="3200" b="1" dirty="0" err="1">
                <a:solidFill>
                  <a:schemeClr val="tx1">
                    <a:lumMod val="95000"/>
                    <a:lumOff val="5000"/>
                  </a:schemeClr>
                </a:solidFill>
                <a:latin typeface="Times New Roman" panose="02020603050405020304" pitchFamily="18" charset="0"/>
                <a:cs typeface="Times New Roman" panose="02020603050405020304" pitchFamily="18" charset="0"/>
              </a:rPr>
              <a:t>Nerlans</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Risk and investment are the two basic factors of a business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sz="3200" b="1" dirty="0" err="1">
                <a:solidFill>
                  <a:schemeClr val="tx1">
                    <a:lumMod val="95000"/>
                    <a:lumOff val="5000"/>
                  </a:schemeClr>
                </a:solidFill>
                <a:latin typeface="Times New Roman" panose="02020603050405020304" pitchFamily="18" charset="0"/>
                <a:cs typeface="Times New Roman" panose="02020603050405020304" pitchFamily="18" charset="0"/>
              </a:rPr>
              <a:t>Nerlans</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 2012</a:t>
            </a:r>
            <a:r>
              <a:rPr lang="en-US" sz="3200" b="1" dirty="0" smtClean="0">
                <a:solidFill>
                  <a:schemeClr val="tx1">
                    <a:lumMod val="95000"/>
                    <a:lumOff val="5000"/>
                  </a:schemeClr>
                </a:solidFill>
                <a:latin typeface="Times New Roman" panose="02020603050405020304" pitchFamily="18" charset="0"/>
                <a:cs typeface="Times New Roman" panose="02020603050405020304" pitchFamily="18" charset="0"/>
              </a:rPr>
              <a:t>).</a:t>
            </a:r>
            <a:endParaRPr 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26385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7766936" cy="1214651"/>
          </a:xfrm>
        </p:spPr>
        <p:txBody>
          <a:bodyPr/>
          <a:lstStyle/>
          <a:p>
            <a:pPr algn="l"/>
            <a:r>
              <a:rPr lang="en-US" sz="3200" b="1" dirty="0" smtClean="0">
                <a:solidFill>
                  <a:schemeClr val="tx1"/>
                </a:solidFill>
              </a:rPr>
              <a:t>Cost/Benefit Analysis:</a:t>
            </a:r>
            <a:endParaRPr lang="en-US" sz="3200" b="1" dirty="0">
              <a:solidFill>
                <a:schemeClr val="tx1"/>
              </a:solidFill>
            </a:endParaRPr>
          </a:p>
        </p:txBody>
      </p:sp>
      <p:sp>
        <p:nvSpPr>
          <p:cNvPr id="3" name="Subtitle 2"/>
          <p:cNvSpPr>
            <a:spLocks noGrp="1"/>
          </p:cNvSpPr>
          <p:nvPr>
            <p:ph type="subTitle" idx="1"/>
          </p:nvPr>
        </p:nvSpPr>
        <p:spPr>
          <a:xfrm>
            <a:off x="0" y="1334929"/>
            <a:ext cx="7165075" cy="5523071"/>
          </a:xfrm>
        </p:spPr>
        <p:txBody>
          <a:bodyPr>
            <a:normAutofit/>
          </a:bodyPr>
          <a:lstStyle/>
          <a:p>
            <a:pPr algn="l"/>
            <a:r>
              <a:rPr lang="en-US" sz="2800" dirty="0">
                <a:solidFill>
                  <a:schemeClr val="tx1">
                    <a:lumMod val="95000"/>
                    <a:lumOff val="5000"/>
                  </a:schemeClr>
                </a:solidFill>
                <a:latin typeface="Times New Roman" panose="02020603050405020304" pitchFamily="18" charset="0"/>
                <a:cs typeface="Times New Roman" panose="02020603050405020304" pitchFamily="18" charset="0"/>
              </a:rPr>
              <a:t>O</a:t>
            </a:r>
            <a:r>
              <a:rPr lang="en-US" sz="2800" dirty="0" smtClean="0">
                <a:solidFill>
                  <a:schemeClr val="tx1">
                    <a:lumMod val="95000"/>
                    <a:lumOff val="5000"/>
                  </a:schemeClr>
                </a:solidFill>
                <a:latin typeface="Times New Roman" panose="02020603050405020304" pitchFamily="18" charset="0"/>
                <a:cs typeface="Times New Roman" panose="02020603050405020304" pitchFamily="18" charset="0"/>
              </a:rPr>
              <a:t>ur </a:t>
            </a:r>
            <a:r>
              <a:rPr lang="en-US" sz="2800" dirty="0">
                <a:solidFill>
                  <a:schemeClr val="tx1">
                    <a:lumMod val="95000"/>
                    <a:lumOff val="5000"/>
                  </a:schemeClr>
                </a:solidFill>
                <a:latin typeface="Times New Roman" panose="02020603050405020304" pitchFamily="18" charset="0"/>
                <a:cs typeface="Times New Roman" panose="02020603050405020304" pitchFamily="18" charset="0"/>
              </a:rPr>
              <a:t>total assets will be 30</a:t>
            </a:r>
            <a:r>
              <a:rPr lang="en-US" sz="2800" dirty="0" smtClean="0">
                <a:solidFill>
                  <a:schemeClr val="tx1">
                    <a:lumMod val="95000"/>
                    <a:lumOff val="5000"/>
                  </a:schemeClr>
                </a:solidFill>
                <a:latin typeface="Times New Roman" panose="02020603050405020304" pitchFamily="18" charset="0"/>
                <a:cs typeface="Times New Roman" panose="02020603050405020304" pitchFamily="18" charset="0"/>
              </a:rPr>
              <a:t>%. As </a:t>
            </a:r>
            <a:r>
              <a:rPr lang="en-US" sz="2800" dirty="0">
                <a:solidFill>
                  <a:schemeClr val="tx1">
                    <a:lumMod val="95000"/>
                    <a:lumOff val="5000"/>
                  </a:schemeClr>
                </a:solidFill>
                <a:latin typeface="Times New Roman" panose="02020603050405020304" pitchFamily="18" charset="0"/>
                <a:cs typeface="Times New Roman" panose="02020603050405020304" pitchFamily="18" charset="0"/>
              </a:rPr>
              <a:t>we are going to open this project in  locally, so we think our fixed assets and current assets percentage will be lower than the share (Owner’s Equity). As we have some extra investment factors, we will supply raw materials, tangibles assets from our relative and make them our shareholders. So, it will minimize our cost with a maximum benefit. </a:t>
            </a:r>
          </a:p>
          <a:p>
            <a:pPr algn="l"/>
            <a:endParaRPr 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graphicFrame>
        <p:nvGraphicFramePr>
          <p:cNvPr id="4" name="Chart 3"/>
          <p:cNvGraphicFramePr/>
          <p:nvPr>
            <p:extLst>
              <p:ext uri="{D42A27DB-BD31-4B8C-83A1-F6EECF244321}">
                <p14:modId xmlns:p14="http://schemas.microsoft.com/office/powerpoint/2010/main" val="3263721215"/>
              </p:ext>
            </p:extLst>
          </p:nvPr>
        </p:nvGraphicFramePr>
        <p:xfrm>
          <a:off x="7620000" y="1334929"/>
          <a:ext cx="4572000" cy="430842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624429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7766936" cy="1214651"/>
          </a:xfrm>
        </p:spPr>
        <p:txBody>
          <a:bodyPr/>
          <a:lstStyle/>
          <a:p>
            <a:pPr algn="l"/>
            <a:r>
              <a:rPr lang="en-US" sz="3200" b="1" dirty="0" smtClean="0">
                <a:solidFill>
                  <a:schemeClr val="tx1"/>
                </a:solidFill>
              </a:rPr>
              <a:t>Risk Analysis:</a:t>
            </a:r>
            <a:endParaRPr lang="en-US" sz="3200" b="1" dirty="0">
              <a:solidFill>
                <a:schemeClr val="tx1"/>
              </a:solidFill>
            </a:endParaRPr>
          </a:p>
        </p:txBody>
      </p:sp>
      <p:sp>
        <p:nvSpPr>
          <p:cNvPr id="3" name="Subtitle 2"/>
          <p:cNvSpPr>
            <a:spLocks noGrp="1"/>
          </p:cNvSpPr>
          <p:nvPr>
            <p:ph type="subTitle" idx="1"/>
          </p:nvPr>
        </p:nvSpPr>
        <p:spPr>
          <a:xfrm>
            <a:off x="0" y="1334929"/>
            <a:ext cx="6550925" cy="5523071"/>
          </a:xfrm>
        </p:spPr>
        <p:txBody>
          <a:bodyPr>
            <a:normAutofit/>
          </a:bodyPr>
          <a:lstStyle/>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According to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Richard</a:t>
            </a:r>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 he stated that business and portfolios are dependent on the risk that should be measured by the individual/organization’s performance analysis </a:t>
            </a: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(Richard, 2014</a:t>
            </a:r>
            <a:r>
              <a:rPr lang="en-US" sz="3200" b="1" dirty="0" smtClean="0">
                <a:solidFill>
                  <a:schemeClr val="tx1">
                    <a:lumMod val="95000"/>
                    <a:lumOff val="5000"/>
                  </a:schemeClr>
                </a:solidFill>
                <a:latin typeface="Times New Roman" panose="02020603050405020304" pitchFamily="18" charset="0"/>
                <a:cs typeface="Times New Roman" panose="02020603050405020304" pitchFamily="18" charset="0"/>
              </a:rPr>
              <a:t>)</a:t>
            </a:r>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a:t>
            </a:r>
          </a:p>
          <a:p>
            <a:pPr algn="l"/>
            <a:endParaRPr 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200" b="1" dirty="0" smtClean="0">
                <a:solidFill>
                  <a:schemeClr val="tx1">
                    <a:lumMod val="95000"/>
                    <a:lumOff val="5000"/>
                  </a:schemeClr>
                </a:solidFill>
                <a:latin typeface="Times New Roman" panose="02020603050405020304" pitchFamily="18" charset="0"/>
                <a:cs typeface="Times New Roman" panose="02020603050405020304" pitchFamily="18" charset="0"/>
              </a:rPr>
              <a:t>Local Competitor </a:t>
            </a:r>
            <a:endParaRPr 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9900" y="4096464"/>
            <a:ext cx="5372100" cy="2761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760687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smtClean="0">
                <a:solidFill>
                  <a:schemeClr val="tx1"/>
                </a:solidFill>
              </a:rPr>
              <a:t>Risk Prevention, Management and Monitoring:</a:t>
            </a:r>
            <a:endParaRPr lang="en-US" sz="3200" b="1" dirty="0">
              <a:solidFill>
                <a:schemeClr val="tx1"/>
              </a:solidFill>
            </a:endParaRPr>
          </a:p>
        </p:txBody>
      </p:sp>
      <p:sp>
        <p:nvSpPr>
          <p:cNvPr id="3" name="Subtitle 2"/>
          <p:cNvSpPr>
            <a:spLocks noGrp="1"/>
          </p:cNvSpPr>
          <p:nvPr>
            <p:ph type="subTitle" idx="1"/>
          </p:nvPr>
        </p:nvSpPr>
        <p:spPr>
          <a:xfrm>
            <a:off x="0" y="1334929"/>
            <a:ext cx="7165075" cy="5523071"/>
          </a:xfrm>
        </p:spPr>
        <p:txBody>
          <a:bodyPr>
            <a:normAutofit/>
          </a:bodyPr>
          <a:lstStyle/>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Quick service recovery for service failure.</a:t>
            </a: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Ensuring a good quality of food.</a:t>
            </a: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Manager should maintain a good relation with others.</a:t>
            </a:r>
            <a:endParaRPr lang="en-US" sz="32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04012" y="3465962"/>
            <a:ext cx="5363570" cy="33920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277155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a:solidFill>
                  <a:schemeClr val="tx1"/>
                </a:solidFill>
              </a:rPr>
              <a:t>Roles and Responsibilities: </a:t>
            </a:r>
          </a:p>
        </p:txBody>
      </p:sp>
      <p:sp>
        <p:nvSpPr>
          <p:cNvPr id="3" name="Subtitle 2"/>
          <p:cNvSpPr>
            <a:spLocks noGrp="1"/>
          </p:cNvSpPr>
          <p:nvPr>
            <p:ph type="subTitle" idx="1"/>
          </p:nvPr>
        </p:nvSpPr>
        <p:spPr>
          <a:xfrm>
            <a:off x="0" y="1746913"/>
            <a:ext cx="12192000" cy="5111087"/>
          </a:xfrm>
        </p:spPr>
        <p:txBody>
          <a:bodyPr>
            <a:normAutofit/>
          </a:bodyPr>
          <a:lstStyle/>
          <a:p>
            <a:pPr algn="l"/>
            <a:r>
              <a:rPr lang="en-US" sz="3200" dirty="0">
                <a:solidFill>
                  <a:schemeClr val="tx1"/>
                </a:solidFill>
                <a:latin typeface="Times New Roman" panose="02020603050405020304" pitchFamily="18" charset="0"/>
                <a:cs typeface="Times New Roman" panose="02020603050405020304" pitchFamily="18" charset="0"/>
              </a:rPr>
              <a:t>According to </a:t>
            </a:r>
            <a:r>
              <a:rPr lang="en-US" sz="3200" b="1" dirty="0">
                <a:solidFill>
                  <a:schemeClr val="tx1"/>
                </a:solidFill>
                <a:latin typeface="Times New Roman" panose="02020603050405020304" pitchFamily="18" charset="0"/>
                <a:cs typeface="Times New Roman" panose="02020603050405020304" pitchFamily="18" charset="0"/>
              </a:rPr>
              <a:t>Timber</a:t>
            </a:r>
            <a:r>
              <a:rPr lang="en-US" sz="3200" dirty="0">
                <a:solidFill>
                  <a:schemeClr val="tx1"/>
                </a:solidFill>
                <a:latin typeface="Times New Roman" panose="02020603050405020304" pitchFamily="18" charset="0"/>
                <a:cs typeface="Times New Roman" panose="02020603050405020304" pitchFamily="18" charset="0"/>
              </a:rPr>
              <a:t>, roles and responsibilities are the specific scenario of employee performance </a:t>
            </a:r>
            <a:r>
              <a:rPr lang="en-US" sz="3200" b="1" dirty="0">
                <a:solidFill>
                  <a:schemeClr val="tx1"/>
                </a:solidFill>
                <a:latin typeface="Times New Roman" panose="02020603050405020304" pitchFamily="18" charset="0"/>
                <a:cs typeface="Times New Roman" panose="02020603050405020304" pitchFamily="18" charset="0"/>
              </a:rPr>
              <a:t>(Timber, 2012)</a:t>
            </a:r>
            <a:r>
              <a:rPr lang="en-US" sz="3200" dirty="0">
                <a:solidFill>
                  <a:schemeClr val="tx1"/>
                </a:solidFill>
                <a:latin typeface="Times New Roman" panose="02020603050405020304" pitchFamily="18" charset="0"/>
                <a:cs typeface="Times New Roman" panose="02020603050405020304" pitchFamily="18" charset="0"/>
              </a:rPr>
              <a:t>. </a:t>
            </a:r>
            <a:endParaRPr lang="en-US" sz="3200" dirty="0" smtClean="0">
              <a:solidFill>
                <a:schemeClr val="tx1"/>
              </a:solidFill>
              <a:latin typeface="Times New Roman" panose="02020603050405020304" pitchFamily="18" charset="0"/>
              <a:cs typeface="Times New Roman" panose="02020603050405020304" pitchFamily="18" charset="0"/>
            </a:endParaRPr>
          </a:p>
          <a:p>
            <a:pPr algn="l"/>
            <a:endParaRPr lang="en-US" sz="2800" dirty="0" smtClean="0">
              <a:solidFill>
                <a:schemeClr val="tx1"/>
              </a:solidFill>
              <a:latin typeface="Times New Roman" panose="02020603050405020304" pitchFamily="18" charset="0"/>
              <a:cs typeface="Times New Roman" panose="02020603050405020304" pitchFamily="18" charset="0"/>
            </a:endParaRP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Maintain adequate word of mouth communication.</a:t>
            </a: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Good agreement and policy with the suppliers and vendors.</a:t>
            </a: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Decoration of the shop.</a:t>
            </a:r>
          </a:p>
          <a:p>
            <a:pPr algn="l"/>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36010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a:solidFill>
                  <a:schemeClr val="tx1"/>
                </a:solidFill>
              </a:rPr>
              <a:t>Structured </a:t>
            </a:r>
            <a:r>
              <a:rPr lang="en-US" sz="3200" b="1" dirty="0" smtClean="0">
                <a:solidFill>
                  <a:schemeClr val="tx1"/>
                </a:solidFill>
              </a:rPr>
              <a:t>Diagram, Sponsor Name: </a:t>
            </a:r>
            <a:endParaRPr lang="en-US" sz="3200" b="1" dirty="0">
              <a:solidFill>
                <a:schemeClr val="tx1"/>
              </a:solidFill>
            </a:endParaRPr>
          </a:p>
        </p:txBody>
      </p:sp>
      <p:sp>
        <p:nvSpPr>
          <p:cNvPr id="3" name="Subtitle 2"/>
          <p:cNvSpPr>
            <a:spLocks noGrp="1"/>
          </p:cNvSpPr>
          <p:nvPr>
            <p:ph type="subTitle" idx="1"/>
          </p:nvPr>
        </p:nvSpPr>
        <p:spPr>
          <a:xfrm>
            <a:off x="0" y="2866030"/>
            <a:ext cx="3330054" cy="3664424"/>
          </a:xfrm>
        </p:spPr>
        <p:txBody>
          <a:bodyPr>
            <a:normAutofit/>
          </a:bodyPr>
          <a:lstStyle/>
          <a:p>
            <a:pPr algn="l"/>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algn="l"/>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Sponsor: Coke, UK</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4925" y="1351128"/>
            <a:ext cx="8687075" cy="5506872"/>
          </a:xfrm>
          <a:prstGeom prst="rect">
            <a:avLst/>
          </a:prstGeom>
        </p:spPr>
      </p:pic>
    </p:spTree>
    <p:extLst>
      <p:ext uri="{BB962C8B-B14F-4D97-AF65-F5344CB8AC3E}">
        <p14:creationId xmlns:p14="http://schemas.microsoft.com/office/powerpoint/2010/main" val="35671454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a:solidFill>
                  <a:schemeClr val="tx1"/>
                </a:solidFill>
              </a:rPr>
              <a:t>Initial Project Plan:</a:t>
            </a:r>
          </a:p>
        </p:txBody>
      </p:sp>
      <p:sp>
        <p:nvSpPr>
          <p:cNvPr id="3" name="Subtitle 2"/>
          <p:cNvSpPr>
            <a:spLocks noGrp="1"/>
          </p:cNvSpPr>
          <p:nvPr>
            <p:ph type="subTitle" idx="1"/>
          </p:nvPr>
        </p:nvSpPr>
        <p:spPr>
          <a:xfrm>
            <a:off x="0" y="1214651"/>
            <a:ext cx="12192000" cy="5643349"/>
          </a:xfrm>
        </p:spPr>
        <p:txBody>
          <a:bodyPr>
            <a:normAutofit fontScale="92500" lnSpcReduction="10000"/>
          </a:bodyPr>
          <a:lstStyle/>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1.	To find the best possible execution date and place for the project.</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2.	Accommodate the stuffs and man power to some different positions. </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3.	Step by step take the deliverables and timing for the project. </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4.	Discussing project’s key components with the investors those who are going to invest their money in the project.</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5.	Define the scope of the statement that will elaborate the overall purpose of the project.</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6.	Discussing and consulting with suppliers and vendors.</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7.	Ensuring the initial design of the project.</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8.	Doing a secure and safe agreement with the vendors and suppliers.</a:t>
            </a:r>
          </a:p>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9.	Managing and handling the issues of the projects.</a:t>
            </a:r>
          </a:p>
          <a:p>
            <a:pPr algn="l"/>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790939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a:solidFill>
                  <a:schemeClr val="tx1"/>
                </a:solidFill>
              </a:rPr>
              <a:t>Schedule:</a:t>
            </a:r>
          </a:p>
        </p:txBody>
      </p:sp>
      <p:sp>
        <p:nvSpPr>
          <p:cNvPr id="3" name="Subtitle 2"/>
          <p:cNvSpPr>
            <a:spLocks noGrp="1"/>
          </p:cNvSpPr>
          <p:nvPr>
            <p:ph type="subTitle" idx="1"/>
          </p:nvPr>
        </p:nvSpPr>
        <p:spPr>
          <a:xfrm>
            <a:off x="-1" y="1214651"/>
            <a:ext cx="6296025" cy="5643349"/>
          </a:xfrm>
        </p:spPr>
        <p:txBody>
          <a:bodyPr>
            <a:normAutofit/>
          </a:bodyPr>
          <a:lstStyle/>
          <a:p>
            <a:pPr algn="l"/>
            <a:r>
              <a:rPr lang="en-US" sz="3200" dirty="0">
                <a:solidFill>
                  <a:schemeClr val="tx1">
                    <a:lumMod val="95000"/>
                    <a:lumOff val="5000"/>
                  </a:schemeClr>
                </a:solidFill>
                <a:latin typeface="Times New Roman" panose="02020603050405020304" pitchFamily="18" charset="0"/>
                <a:cs typeface="Times New Roman" panose="02020603050405020304" pitchFamily="18" charset="0"/>
              </a:rPr>
              <a:t>Here the chart shows that for starting, our assets and investment will be higher. As we have some relatives and friends for our financial support for the project, so we will take any loans from the banks. But if there is any problem or any inconveniences occurs in the future then we will take only a small amount of money ($20,000</a:t>
            </a:r>
            <a:r>
              <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rPr>
              <a:t>).</a:t>
            </a:r>
          </a:p>
        </p:txBody>
      </p:sp>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6296025" y="-1"/>
            <a:ext cx="5895975" cy="3930555"/>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3592463650"/>
              </p:ext>
            </p:extLst>
          </p:nvPr>
        </p:nvGraphicFramePr>
        <p:xfrm>
          <a:off x="6414448" y="3930554"/>
          <a:ext cx="5777552" cy="2927448"/>
        </p:xfrm>
        <a:graphic>
          <a:graphicData uri="http://schemas.openxmlformats.org/drawingml/2006/table">
            <a:tbl>
              <a:tblPr firstRow="1" firstCol="1" bandRow="1">
                <a:tableStyleId>{5C22544A-7EE6-4342-B048-85BDC9FD1C3A}</a:tableStyleId>
              </a:tblPr>
              <a:tblGrid>
                <a:gridCol w="2888776"/>
                <a:gridCol w="2888776"/>
              </a:tblGrid>
              <a:tr h="731862">
                <a:tc>
                  <a:txBody>
                    <a:bodyPr/>
                    <a:lstStyle/>
                    <a:p>
                      <a:pPr marL="0" marR="0" algn="ctr">
                        <a:lnSpc>
                          <a:spcPct val="150000"/>
                        </a:lnSpc>
                        <a:spcBef>
                          <a:spcPts val="0"/>
                        </a:spcBef>
                        <a:spcAft>
                          <a:spcPts val="0"/>
                        </a:spcAft>
                      </a:pPr>
                      <a:r>
                        <a:rPr lang="en-US" sz="1200">
                          <a:effectLst/>
                        </a:rPr>
                        <a:t>Assets (Fixed+Current)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$1,40,000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731862">
                <a:tc>
                  <a:txBody>
                    <a:bodyPr/>
                    <a:lstStyle/>
                    <a:p>
                      <a:pPr marL="0" marR="0" algn="ctr">
                        <a:lnSpc>
                          <a:spcPct val="150000"/>
                        </a:lnSpc>
                        <a:spcBef>
                          <a:spcPts val="0"/>
                        </a:spcBef>
                        <a:spcAft>
                          <a:spcPts val="0"/>
                        </a:spcAft>
                      </a:pPr>
                      <a:r>
                        <a:rPr lang="en-US" sz="1200">
                          <a:effectLst/>
                        </a:rPr>
                        <a:t>Investment (Own+Family)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$1,40,000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731862">
                <a:tc>
                  <a:txBody>
                    <a:bodyPr/>
                    <a:lstStyle/>
                    <a:p>
                      <a:pPr marL="0" marR="0" algn="ctr">
                        <a:lnSpc>
                          <a:spcPct val="150000"/>
                        </a:lnSpc>
                        <a:spcBef>
                          <a:spcPts val="0"/>
                        </a:spcBef>
                        <a:spcAft>
                          <a:spcPts val="0"/>
                        </a:spcAft>
                      </a:pPr>
                      <a:r>
                        <a:rPr lang="en-US" sz="1200">
                          <a:effectLst/>
                        </a:rPr>
                        <a:t>Expenses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$20,000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731862">
                <a:tc>
                  <a:txBody>
                    <a:bodyPr/>
                    <a:lstStyle/>
                    <a:p>
                      <a:pPr marL="0" marR="0" algn="ctr">
                        <a:lnSpc>
                          <a:spcPct val="150000"/>
                        </a:lnSpc>
                        <a:spcBef>
                          <a:spcPts val="0"/>
                        </a:spcBef>
                        <a:spcAft>
                          <a:spcPts val="0"/>
                        </a:spcAft>
                      </a:pPr>
                      <a:r>
                        <a:rPr lang="en-US" sz="1200">
                          <a:effectLst/>
                        </a:rPr>
                        <a:t>Loans (From bank only)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dirty="0">
                          <a:effectLst/>
                        </a:rPr>
                        <a:t>$20,000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8073520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1214651"/>
          </a:xfrm>
        </p:spPr>
        <p:txBody>
          <a:bodyPr/>
          <a:lstStyle/>
          <a:p>
            <a:pPr algn="l"/>
            <a:r>
              <a:rPr lang="en-US" sz="3200" b="1" dirty="0">
                <a:solidFill>
                  <a:schemeClr val="tx1"/>
                </a:solidFill>
              </a:rPr>
              <a:t>Reference:</a:t>
            </a:r>
          </a:p>
        </p:txBody>
      </p:sp>
      <p:sp>
        <p:nvSpPr>
          <p:cNvPr id="3" name="Subtitle 2"/>
          <p:cNvSpPr>
            <a:spLocks noGrp="1"/>
          </p:cNvSpPr>
          <p:nvPr>
            <p:ph type="subTitle" idx="1"/>
          </p:nvPr>
        </p:nvSpPr>
        <p:spPr>
          <a:xfrm>
            <a:off x="-1" y="1214651"/>
            <a:ext cx="12192001" cy="5643349"/>
          </a:xfrm>
        </p:spPr>
        <p:txBody>
          <a:bodyPr>
            <a:normAutofit/>
          </a:bodyPr>
          <a:lstStyle/>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1.	Cottrell (2010), Skills for the Employees, Digitalization of the World, 2nd edition, Pearson Publications.</a:t>
            </a:r>
          </a:p>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2.	Jennifer Bridges (2010), Project Planning; An Empirical Study of Employee Behavior, Volume 2, Edition 3, p67-89, </a:t>
            </a:r>
          </a:p>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3.	Mercer (2009), Business Analysis and Portfolios, For Research and Development of Projects Planning, An Article of Journal, https://doi.org/10.1016/0024-6301(77)90042-5.</a:t>
            </a:r>
          </a:p>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4.	</a:t>
            </a:r>
            <a:r>
              <a:rPr lang="en-US" sz="2400" dirty="0" err="1">
                <a:solidFill>
                  <a:schemeClr val="tx1">
                    <a:lumMod val="95000"/>
                    <a:lumOff val="5000"/>
                  </a:schemeClr>
                </a:solidFill>
                <a:latin typeface="Times New Roman" panose="02020603050405020304" pitchFamily="18" charset="0"/>
                <a:cs typeface="Times New Roman" panose="02020603050405020304" pitchFamily="18" charset="0"/>
              </a:rPr>
              <a:t>Nerlans</a:t>
            </a: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 (2012), Risk Management and Organizations, 3rd edition, Hudson Publications, 19th June, 2012.</a:t>
            </a:r>
          </a:p>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5.	Richard (2014), Risk Measurement and the Empirical Study of Project Planning, Volume 7, Edition 2, Gray Publications.</a:t>
            </a:r>
          </a:p>
          <a:p>
            <a:pPr algn="l"/>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6.	Timber (2012), Employee Performance and Job Motivation, p 45-67, Published on 23rd March, 2012.</a:t>
            </a:r>
          </a:p>
          <a:p>
            <a:pPr algn="l"/>
            <a:endParaRPr lang="en-US" sz="3200" dirty="0" smtClean="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942945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32</TotalTime>
  <Words>501</Words>
  <Application>Microsoft Office PowerPoint</Application>
  <PresentationFormat>Custom</PresentationFormat>
  <Paragraphs>61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Project Title, Background, Objectives:</vt:lpstr>
      <vt:lpstr>Deliverables, Constraints: </vt:lpstr>
      <vt:lpstr>Business Case:</vt:lpstr>
      <vt:lpstr>Cost/Benefit Analysis:</vt:lpstr>
      <vt:lpstr>Risk Analysis:</vt:lpstr>
      <vt:lpstr>Risk Prevention, Management and Monitoring:</vt:lpstr>
      <vt:lpstr>Roles and Responsibilities: </vt:lpstr>
      <vt:lpstr>Structured Diagram, Sponsor Name: </vt:lpstr>
      <vt:lpstr>Initial Project Plan:</vt:lpstr>
      <vt:lpstr>Schedule:</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Title, Background, Objectives:</dc:title>
  <dc:creator>KHAN</dc:creator>
  <cp:lastModifiedBy>lois</cp:lastModifiedBy>
  <cp:revision>8</cp:revision>
  <dcterms:created xsi:type="dcterms:W3CDTF">2017-12-23T21:20:19Z</dcterms:created>
  <dcterms:modified xsi:type="dcterms:W3CDTF">2018-01-03T22:15:26Z</dcterms:modified>
</cp:coreProperties>
</file>