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1" r:id="rId6"/>
    <p:sldId id="260" r:id="rId7"/>
    <p:sldId id="262"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240" autoAdjust="0"/>
    <p:restoredTop sz="94660"/>
  </p:normalViewPr>
  <p:slideViewPr>
    <p:cSldViewPr snapToGrid="0">
      <p:cViewPr varScale="1">
        <p:scale>
          <a:sx n="66" d="100"/>
          <a:sy n="66" d="100"/>
        </p:scale>
        <p:origin x="8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3461CB-1F6F-4F46-A4CD-E97D34C662A1}"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556F887F-F747-4CF6-9489-DF11647EC980}">
      <dgm:prSet/>
      <dgm:spPr/>
      <dgm:t>
        <a:bodyPr/>
        <a:lstStyle/>
        <a:p>
          <a:pPr>
            <a:lnSpc>
              <a:spcPct val="100000"/>
            </a:lnSpc>
          </a:pPr>
          <a:r>
            <a:rPr lang="en-GB" dirty="0"/>
            <a:t>Products/Services Offered</a:t>
          </a:r>
          <a:endParaRPr lang="en-US" dirty="0"/>
        </a:p>
      </dgm:t>
    </dgm:pt>
    <dgm:pt modelId="{C06D8B88-AC8B-4727-A646-60D28F39EEA6}" type="parTrans" cxnId="{AC4CAD30-54B2-4292-AD70-CDF34F5FE896}">
      <dgm:prSet/>
      <dgm:spPr/>
      <dgm:t>
        <a:bodyPr/>
        <a:lstStyle/>
        <a:p>
          <a:endParaRPr lang="en-US"/>
        </a:p>
      </dgm:t>
    </dgm:pt>
    <dgm:pt modelId="{C115376A-5CB7-4063-816B-BE94BE4DBC0F}" type="sibTrans" cxnId="{AC4CAD30-54B2-4292-AD70-CDF34F5FE896}">
      <dgm:prSet/>
      <dgm:spPr/>
      <dgm:t>
        <a:bodyPr/>
        <a:lstStyle/>
        <a:p>
          <a:pPr>
            <a:lnSpc>
              <a:spcPct val="100000"/>
            </a:lnSpc>
          </a:pPr>
          <a:endParaRPr lang="en-US"/>
        </a:p>
      </dgm:t>
    </dgm:pt>
    <dgm:pt modelId="{F6DF20BC-7097-4565-B5D2-9902FF15D877}">
      <dgm:prSet/>
      <dgm:spPr/>
      <dgm:t>
        <a:bodyPr/>
        <a:lstStyle/>
        <a:p>
          <a:pPr>
            <a:lnSpc>
              <a:spcPct val="100000"/>
            </a:lnSpc>
          </a:pPr>
          <a:r>
            <a:rPr lang="en-GB" dirty="0"/>
            <a:t>USP (Unique Selling Point)</a:t>
          </a:r>
          <a:endParaRPr lang="en-US" dirty="0"/>
        </a:p>
      </dgm:t>
    </dgm:pt>
    <dgm:pt modelId="{A5BC9A5C-900E-4562-B96F-91709667BE55}" type="parTrans" cxnId="{4C07C8D5-DF4C-41B4-93EE-C2E17AF4BE16}">
      <dgm:prSet/>
      <dgm:spPr/>
      <dgm:t>
        <a:bodyPr/>
        <a:lstStyle/>
        <a:p>
          <a:endParaRPr lang="en-US"/>
        </a:p>
      </dgm:t>
    </dgm:pt>
    <dgm:pt modelId="{F5226CF0-AF50-4B03-8C75-3A0AC28DFC2B}" type="sibTrans" cxnId="{4C07C8D5-DF4C-41B4-93EE-C2E17AF4BE16}">
      <dgm:prSet/>
      <dgm:spPr/>
      <dgm:t>
        <a:bodyPr/>
        <a:lstStyle/>
        <a:p>
          <a:endParaRPr lang="en-US"/>
        </a:p>
      </dgm:t>
    </dgm:pt>
    <dgm:pt modelId="{6028EFC7-A378-4784-B509-18F91691A0AF}" type="pres">
      <dgm:prSet presAssocID="{E53461CB-1F6F-4F46-A4CD-E97D34C662A1}" presName="root" presStyleCnt="0">
        <dgm:presLayoutVars>
          <dgm:dir/>
          <dgm:resizeHandles val="exact"/>
        </dgm:presLayoutVars>
      </dgm:prSet>
      <dgm:spPr/>
    </dgm:pt>
    <dgm:pt modelId="{9AF22B1F-9F7F-4AC9-91E3-FBF494315484}" type="pres">
      <dgm:prSet presAssocID="{E53461CB-1F6F-4F46-A4CD-E97D34C662A1}" presName="container" presStyleCnt="0">
        <dgm:presLayoutVars>
          <dgm:dir/>
          <dgm:resizeHandles val="exact"/>
        </dgm:presLayoutVars>
      </dgm:prSet>
      <dgm:spPr/>
    </dgm:pt>
    <dgm:pt modelId="{1641D920-CC94-44D5-952E-E26AA9538FF6}" type="pres">
      <dgm:prSet presAssocID="{556F887F-F747-4CF6-9489-DF11647EC980}" presName="compNode" presStyleCnt="0"/>
      <dgm:spPr/>
    </dgm:pt>
    <dgm:pt modelId="{70EE56DD-6E39-40E1-B8F5-B111EB20732E}" type="pres">
      <dgm:prSet presAssocID="{556F887F-F747-4CF6-9489-DF11647EC980}" presName="iconBgRect" presStyleLbl="bgShp" presStyleIdx="0" presStyleCnt="2"/>
      <dgm:spPr/>
    </dgm:pt>
    <dgm:pt modelId="{348C859F-4B61-42DF-8EFE-2982E18920D9}" type="pres">
      <dgm:prSet presAssocID="{556F887F-F747-4CF6-9489-DF11647EC9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C834202B-8895-4AE2-A507-DB4B6F976BDE}" type="pres">
      <dgm:prSet presAssocID="{556F887F-F747-4CF6-9489-DF11647EC980}" presName="spaceRect" presStyleCnt="0"/>
      <dgm:spPr/>
    </dgm:pt>
    <dgm:pt modelId="{B5A6728A-01BA-4FD0-A4CF-A4ACFAD31943}" type="pres">
      <dgm:prSet presAssocID="{556F887F-F747-4CF6-9489-DF11647EC980}" presName="textRect" presStyleLbl="revTx" presStyleIdx="0" presStyleCnt="2">
        <dgm:presLayoutVars>
          <dgm:chMax val="1"/>
          <dgm:chPref val="1"/>
        </dgm:presLayoutVars>
      </dgm:prSet>
      <dgm:spPr/>
    </dgm:pt>
    <dgm:pt modelId="{437ABAA2-BD96-4933-B2A5-B1195C8E1049}" type="pres">
      <dgm:prSet presAssocID="{C115376A-5CB7-4063-816B-BE94BE4DBC0F}" presName="sibTrans" presStyleLbl="sibTrans2D1" presStyleIdx="0" presStyleCnt="0"/>
      <dgm:spPr/>
    </dgm:pt>
    <dgm:pt modelId="{22F1551D-5075-4DB8-9189-1CADAC44CAEF}" type="pres">
      <dgm:prSet presAssocID="{F6DF20BC-7097-4565-B5D2-9902FF15D877}" presName="compNode" presStyleCnt="0"/>
      <dgm:spPr/>
    </dgm:pt>
    <dgm:pt modelId="{75BE818A-EC3A-4508-ADF1-82E3038F10A9}" type="pres">
      <dgm:prSet presAssocID="{F6DF20BC-7097-4565-B5D2-9902FF15D877}" presName="iconBgRect" presStyleLbl="bgShp" presStyleIdx="1" presStyleCnt="2"/>
      <dgm:spPr/>
    </dgm:pt>
    <dgm:pt modelId="{77BADF61-9C04-4868-ACCD-A66D3E408214}" type="pres">
      <dgm:prSet presAssocID="{F6DF20BC-7097-4565-B5D2-9902FF15D8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0BA00AB1-1A2F-4FA6-8763-C4B7B93C18FA}" type="pres">
      <dgm:prSet presAssocID="{F6DF20BC-7097-4565-B5D2-9902FF15D877}" presName="spaceRect" presStyleCnt="0"/>
      <dgm:spPr/>
    </dgm:pt>
    <dgm:pt modelId="{514F5628-4CA3-4BE0-9BB0-DDCAE56D9E83}" type="pres">
      <dgm:prSet presAssocID="{F6DF20BC-7097-4565-B5D2-9902FF15D877}" presName="textRect" presStyleLbl="revTx" presStyleIdx="1" presStyleCnt="2">
        <dgm:presLayoutVars>
          <dgm:chMax val="1"/>
          <dgm:chPref val="1"/>
        </dgm:presLayoutVars>
      </dgm:prSet>
      <dgm:spPr/>
    </dgm:pt>
  </dgm:ptLst>
  <dgm:cxnLst>
    <dgm:cxn modelId="{A81C7B14-9FFD-41EF-9188-0C372EFF283A}" type="presOf" srcId="{C115376A-5CB7-4063-816B-BE94BE4DBC0F}" destId="{437ABAA2-BD96-4933-B2A5-B1195C8E1049}" srcOrd="0" destOrd="0" presId="urn:microsoft.com/office/officeart/2018/2/layout/IconCircleList"/>
    <dgm:cxn modelId="{2186BC1D-AB7B-40B7-8D9D-B5CCC0DC84E1}" type="presOf" srcId="{556F887F-F747-4CF6-9489-DF11647EC980}" destId="{B5A6728A-01BA-4FD0-A4CF-A4ACFAD31943}" srcOrd="0" destOrd="0" presId="urn:microsoft.com/office/officeart/2018/2/layout/IconCircleList"/>
    <dgm:cxn modelId="{AC4CAD30-54B2-4292-AD70-CDF34F5FE896}" srcId="{E53461CB-1F6F-4F46-A4CD-E97D34C662A1}" destId="{556F887F-F747-4CF6-9489-DF11647EC980}" srcOrd="0" destOrd="0" parTransId="{C06D8B88-AC8B-4727-A646-60D28F39EEA6}" sibTransId="{C115376A-5CB7-4063-816B-BE94BE4DBC0F}"/>
    <dgm:cxn modelId="{5E41BA79-6370-4E7A-8A70-12E9B904E800}" type="presOf" srcId="{F6DF20BC-7097-4565-B5D2-9902FF15D877}" destId="{514F5628-4CA3-4BE0-9BB0-DDCAE56D9E83}" srcOrd="0" destOrd="0" presId="urn:microsoft.com/office/officeart/2018/2/layout/IconCircleList"/>
    <dgm:cxn modelId="{E48FF4B6-C21E-4E76-A919-99FAE9993C19}" type="presOf" srcId="{E53461CB-1F6F-4F46-A4CD-E97D34C662A1}" destId="{6028EFC7-A378-4784-B509-18F91691A0AF}" srcOrd="0" destOrd="0" presId="urn:microsoft.com/office/officeart/2018/2/layout/IconCircleList"/>
    <dgm:cxn modelId="{4C07C8D5-DF4C-41B4-93EE-C2E17AF4BE16}" srcId="{E53461CB-1F6F-4F46-A4CD-E97D34C662A1}" destId="{F6DF20BC-7097-4565-B5D2-9902FF15D877}" srcOrd="1" destOrd="0" parTransId="{A5BC9A5C-900E-4562-B96F-91709667BE55}" sibTransId="{F5226CF0-AF50-4B03-8C75-3A0AC28DFC2B}"/>
    <dgm:cxn modelId="{566A326A-1BAA-49A5-91E2-6F5BE366DAAF}" type="presParOf" srcId="{6028EFC7-A378-4784-B509-18F91691A0AF}" destId="{9AF22B1F-9F7F-4AC9-91E3-FBF494315484}" srcOrd="0" destOrd="0" presId="urn:microsoft.com/office/officeart/2018/2/layout/IconCircleList"/>
    <dgm:cxn modelId="{E3D0D8E6-491C-4A39-89BA-6B2A9BF5C34F}" type="presParOf" srcId="{9AF22B1F-9F7F-4AC9-91E3-FBF494315484}" destId="{1641D920-CC94-44D5-952E-E26AA9538FF6}" srcOrd="0" destOrd="0" presId="urn:microsoft.com/office/officeart/2018/2/layout/IconCircleList"/>
    <dgm:cxn modelId="{9CC26FB5-302F-4F89-A351-B1AC1788E7E2}" type="presParOf" srcId="{1641D920-CC94-44D5-952E-E26AA9538FF6}" destId="{70EE56DD-6E39-40E1-B8F5-B111EB20732E}" srcOrd="0" destOrd="0" presId="urn:microsoft.com/office/officeart/2018/2/layout/IconCircleList"/>
    <dgm:cxn modelId="{E7BBF55F-99F3-4FB3-AD05-59A4A0F24C6A}" type="presParOf" srcId="{1641D920-CC94-44D5-952E-E26AA9538FF6}" destId="{348C859F-4B61-42DF-8EFE-2982E18920D9}" srcOrd="1" destOrd="0" presId="urn:microsoft.com/office/officeart/2018/2/layout/IconCircleList"/>
    <dgm:cxn modelId="{8C31CDE9-4225-4AE9-8CBC-8B2DC61D04A2}" type="presParOf" srcId="{1641D920-CC94-44D5-952E-E26AA9538FF6}" destId="{C834202B-8895-4AE2-A507-DB4B6F976BDE}" srcOrd="2" destOrd="0" presId="urn:microsoft.com/office/officeart/2018/2/layout/IconCircleList"/>
    <dgm:cxn modelId="{07AF6976-4BB1-4F95-BB14-4002A32D3FED}" type="presParOf" srcId="{1641D920-CC94-44D5-952E-E26AA9538FF6}" destId="{B5A6728A-01BA-4FD0-A4CF-A4ACFAD31943}" srcOrd="3" destOrd="0" presId="urn:microsoft.com/office/officeart/2018/2/layout/IconCircleList"/>
    <dgm:cxn modelId="{7DB92546-D4B6-49FD-8A65-81254FB2B3FB}" type="presParOf" srcId="{9AF22B1F-9F7F-4AC9-91E3-FBF494315484}" destId="{437ABAA2-BD96-4933-B2A5-B1195C8E1049}" srcOrd="1" destOrd="0" presId="urn:microsoft.com/office/officeart/2018/2/layout/IconCircleList"/>
    <dgm:cxn modelId="{C2ED6017-7E11-48F7-92DD-152E402838BB}" type="presParOf" srcId="{9AF22B1F-9F7F-4AC9-91E3-FBF494315484}" destId="{22F1551D-5075-4DB8-9189-1CADAC44CAEF}" srcOrd="2" destOrd="0" presId="urn:microsoft.com/office/officeart/2018/2/layout/IconCircleList"/>
    <dgm:cxn modelId="{87F6A5DB-961D-49A3-9630-27DAC226B8C3}" type="presParOf" srcId="{22F1551D-5075-4DB8-9189-1CADAC44CAEF}" destId="{75BE818A-EC3A-4508-ADF1-82E3038F10A9}" srcOrd="0" destOrd="0" presId="urn:microsoft.com/office/officeart/2018/2/layout/IconCircleList"/>
    <dgm:cxn modelId="{76E62DD2-FF08-452D-BD5E-69E721E0DDA5}" type="presParOf" srcId="{22F1551D-5075-4DB8-9189-1CADAC44CAEF}" destId="{77BADF61-9C04-4868-ACCD-A66D3E408214}" srcOrd="1" destOrd="0" presId="urn:microsoft.com/office/officeart/2018/2/layout/IconCircleList"/>
    <dgm:cxn modelId="{5BEA59CF-11F8-41B9-9DAA-67671EE1653B}" type="presParOf" srcId="{22F1551D-5075-4DB8-9189-1CADAC44CAEF}" destId="{0BA00AB1-1A2F-4FA6-8763-C4B7B93C18FA}" srcOrd="2" destOrd="0" presId="urn:microsoft.com/office/officeart/2018/2/layout/IconCircleList"/>
    <dgm:cxn modelId="{254E7BEF-C074-4E45-8C9D-57A3A5CC83AB}" type="presParOf" srcId="{22F1551D-5075-4DB8-9189-1CADAC44CAEF}" destId="{514F5628-4CA3-4BE0-9BB0-DDCAE56D9E83}"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E56DD-6E39-40E1-B8F5-B111EB20732E}">
      <dsp:nvSpPr>
        <dsp:cNvPr id="0" name=""/>
        <dsp:cNvSpPr/>
      </dsp:nvSpPr>
      <dsp:spPr>
        <a:xfrm>
          <a:off x="47284" y="909723"/>
          <a:ext cx="723887" cy="72388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C859F-4B61-42DF-8EFE-2982E18920D9}">
      <dsp:nvSpPr>
        <dsp:cNvPr id="0" name=""/>
        <dsp:cNvSpPr/>
      </dsp:nvSpPr>
      <dsp:spPr>
        <a:xfrm>
          <a:off x="199301" y="1061739"/>
          <a:ext cx="419854" cy="4198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A6728A-01BA-4FD0-A4CF-A4ACFAD31943}">
      <dsp:nvSpPr>
        <dsp:cNvPr id="0" name=""/>
        <dsp:cNvSpPr/>
      </dsp:nvSpPr>
      <dsp:spPr>
        <a:xfrm>
          <a:off x="926291" y="909723"/>
          <a:ext cx="1706306" cy="723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Products/Services Offered</a:t>
          </a:r>
          <a:endParaRPr lang="en-US" sz="1800" kern="1200" dirty="0"/>
        </a:p>
      </dsp:txBody>
      <dsp:txXfrm>
        <a:off x="926291" y="909723"/>
        <a:ext cx="1706306" cy="723887"/>
      </dsp:txXfrm>
    </dsp:sp>
    <dsp:sp modelId="{75BE818A-EC3A-4508-ADF1-82E3038F10A9}">
      <dsp:nvSpPr>
        <dsp:cNvPr id="0" name=""/>
        <dsp:cNvSpPr/>
      </dsp:nvSpPr>
      <dsp:spPr>
        <a:xfrm>
          <a:off x="2929909" y="909723"/>
          <a:ext cx="723887" cy="723887"/>
        </a:xfrm>
        <a:prstGeom prst="ellipse">
          <a:avLst/>
        </a:prstGeom>
        <a:solidFill>
          <a:schemeClr val="accent5">
            <a:hueOff val="-1684631"/>
            <a:satOff val="-7944"/>
            <a:lumOff val="1960"/>
            <a:alphaOff val="0"/>
          </a:schemeClr>
        </a:solidFill>
        <a:ln>
          <a:noFill/>
        </a:ln>
        <a:effectLst/>
      </dsp:spPr>
      <dsp:style>
        <a:lnRef idx="0">
          <a:scrgbClr r="0" g="0" b="0"/>
        </a:lnRef>
        <a:fillRef idx="1">
          <a:scrgbClr r="0" g="0" b="0"/>
        </a:fillRef>
        <a:effectRef idx="0">
          <a:scrgbClr r="0" g="0" b="0"/>
        </a:effectRef>
        <a:fontRef idx="minor"/>
      </dsp:style>
    </dsp:sp>
    <dsp:sp modelId="{77BADF61-9C04-4868-ACCD-A66D3E408214}">
      <dsp:nvSpPr>
        <dsp:cNvPr id="0" name=""/>
        <dsp:cNvSpPr/>
      </dsp:nvSpPr>
      <dsp:spPr>
        <a:xfrm>
          <a:off x="3081925" y="1061739"/>
          <a:ext cx="419854" cy="4198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4F5628-4CA3-4BE0-9BB0-DDCAE56D9E83}">
      <dsp:nvSpPr>
        <dsp:cNvPr id="0" name=""/>
        <dsp:cNvSpPr/>
      </dsp:nvSpPr>
      <dsp:spPr>
        <a:xfrm>
          <a:off x="3808915" y="909723"/>
          <a:ext cx="1706306" cy="723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USP (Unique Selling Point)</a:t>
          </a:r>
          <a:endParaRPr lang="en-US" sz="1800" kern="1200" dirty="0"/>
        </a:p>
      </dsp:txBody>
      <dsp:txXfrm>
        <a:off x="3808915" y="909723"/>
        <a:ext cx="1706306" cy="72388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1575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6360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08264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4059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252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2041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7758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5646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10/25/19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2872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7417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17574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10/25/19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00765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jp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yourpocket.com/bucharest/therme-bucuresti_142138v" TargetMode="External"/><Relationship Id="rId2" Type="http://schemas.openxmlformats.org/officeDocument/2006/relationships/hyperlink" Target="https://therme.r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8681-ED13-4BEA-B55F-345D56616504}"/>
              </a:ext>
            </a:extLst>
          </p:cNvPr>
          <p:cNvSpPr>
            <a:spLocks noGrp="1"/>
          </p:cNvSpPr>
          <p:nvPr>
            <p:ph type="ctrTitle"/>
          </p:nvPr>
        </p:nvSpPr>
        <p:spPr>
          <a:xfrm>
            <a:off x="1876424" y="866775"/>
            <a:ext cx="8791575" cy="1733550"/>
          </a:xfrm>
        </p:spPr>
        <p:txBody>
          <a:bodyPr/>
          <a:lstStyle/>
          <a:p>
            <a:r>
              <a:rPr lang="en-GB" dirty="0"/>
              <a:t>                                                                </a:t>
            </a:r>
          </a:p>
        </p:txBody>
      </p:sp>
      <p:sp>
        <p:nvSpPr>
          <p:cNvPr id="3" name="Subtitle 2">
            <a:extLst>
              <a:ext uri="{FF2B5EF4-FFF2-40B4-BE49-F238E27FC236}">
                <a16:creationId xmlns:a16="http://schemas.microsoft.com/office/drawing/2014/main" id="{AD87D182-0DED-47C3-8139-67FCDBCB828F}"/>
              </a:ext>
            </a:extLst>
          </p:cNvPr>
          <p:cNvSpPr>
            <a:spLocks noGrp="1"/>
          </p:cNvSpPr>
          <p:nvPr>
            <p:ph type="subTitle" idx="1"/>
          </p:nvPr>
        </p:nvSpPr>
        <p:spPr>
          <a:xfrm>
            <a:off x="365759" y="389254"/>
            <a:ext cx="8791575" cy="3207386"/>
          </a:xfrm>
        </p:spPr>
        <p:txBody>
          <a:bodyPr>
            <a:normAutofit fontScale="92500" lnSpcReduction="20000"/>
          </a:bodyPr>
          <a:lstStyle/>
          <a:p>
            <a:r>
              <a:rPr lang="en-GB" sz="2400" b="1" i="1" dirty="0">
                <a:solidFill>
                  <a:srgbClr val="002060"/>
                </a:solidFill>
              </a:rPr>
              <a:t>An appraisal of a guest service experience a </a:t>
            </a:r>
            <a:r>
              <a:rPr lang="en-GB" sz="2400" b="1" i="1" dirty="0" err="1">
                <a:solidFill>
                  <a:srgbClr val="002060"/>
                </a:solidFill>
              </a:rPr>
              <a:t>therme</a:t>
            </a:r>
            <a:r>
              <a:rPr lang="en-GB" sz="2400" b="1" i="1" dirty="0">
                <a:solidFill>
                  <a:srgbClr val="002060"/>
                </a:solidFill>
              </a:rPr>
              <a:t> Bucharest </a:t>
            </a:r>
          </a:p>
          <a:p>
            <a:r>
              <a:rPr lang="en-GB" dirty="0" err="1"/>
              <a:t>Andreea</a:t>
            </a:r>
            <a:r>
              <a:rPr lang="en-GB" dirty="0"/>
              <a:t> Ionela moldoveanu-1815215</a:t>
            </a:r>
          </a:p>
          <a:p>
            <a:r>
              <a:rPr lang="en-GB" dirty="0"/>
              <a:t>Livia </a:t>
            </a:r>
            <a:r>
              <a:rPr lang="en-GB" dirty="0" err="1"/>
              <a:t>nicoleta</a:t>
            </a:r>
            <a:r>
              <a:rPr lang="en-GB" dirty="0"/>
              <a:t> cocirlau-1815460</a:t>
            </a:r>
          </a:p>
          <a:p>
            <a:r>
              <a:rPr lang="en-GB" dirty="0" err="1"/>
              <a:t>Dorina</a:t>
            </a:r>
            <a:r>
              <a:rPr lang="en-GB" dirty="0"/>
              <a:t> Ionela mirea-1815458</a:t>
            </a:r>
          </a:p>
          <a:p>
            <a:r>
              <a:rPr lang="en-GB" dirty="0" err="1"/>
              <a:t>Claudiu</a:t>
            </a:r>
            <a:r>
              <a:rPr lang="en-GB" dirty="0"/>
              <a:t> </a:t>
            </a:r>
            <a:r>
              <a:rPr lang="en-GB" dirty="0" err="1"/>
              <a:t>radu</a:t>
            </a:r>
            <a:r>
              <a:rPr lang="en-GB" dirty="0"/>
              <a:t> giuroiu-1815441</a:t>
            </a:r>
          </a:p>
          <a:p>
            <a:endParaRPr lang="en-GB" dirty="0"/>
          </a:p>
          <a:p>
            <a:r>
              <a:rPr lang="en-GB" dirty="0" err="1"/>
              <a:t>Olu</a:t>
            </a:r>
            <a:r>
              <a:rPr lang="en-GB" dirty="0"/>
              <a:t> </a:t>
            </a:r>
            <a:r>
              <a:rPr lang="en-GB" dirty="0" err="1"/>
              <a:t>Adegbite</a:t>
            </a:r>
            <a:endParaRPr lang="en-GB" dirty="0"/>
          </a:p>
        </p:txBody>
      </p:sp>
    </p:spTree>
    <p:extLst>
      <p:ext uri="{BB962C8B-B14F-4D97-AF65-F5344CB8AC3E}">
        <p14:creationId xmlns:p14="http://schemas.microsoft.com/office/powerpoint/2010/main" val="2008136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072F6-F638-4D2B-A249-1EA2B45E790E}"/>
              </a:ext>
            </a:extLst>
          </p:cNvPr>
          <p:cNvSpPr>
            <a:spLocks noGrp="1"/>
          </p:cNvSpPr>
          <p:nvPr>
            <p:ph type="title"/>
          </p:nvPr>
        </p:nvSpPr>
        <p:spPr>
          <a:xfrm>
            <a:off x="1451579" y="804519"/>
            <a:ext cx="9603275" cy="1049235"/>
          </a:xfrm>
        </p:spPr>
        <p:txBody>
          <a:bodyPr>
            <a:normAutofit fontScale="90000"/>
          </a:bodyPr>
          <a:lstStyle/>
          <a:p>
            <a:r>
              <a:rPr lang="en-GB" sz="3100" dirty="0"/>
              <a:t>The Sector within the Hospitality and Tourism Industry</a:t>
            </a:r>
            <a:br>
              <a:rPr lang="en-GB" dirty="0"/>
            </a:br>
            <a:endParaRPr lang="en-GB" dirty="0"/>
          </a:p>
        </p:txBody>
      </p:sp>
      <p:sp>
        <p:nvSpPr>
          <p:cNvPr id="3" name="Content Placeholder 2">
            <a:extLst>
              <a:ext uri="{FF2B5EF4-FFF2-40B4-BE49-F238E27FC236}">
                <a16:creationId xmlns:a16="http://schemas.microsoft.com/office/drawing/2014/main" id="{96BC4A73-0986-4CF2-81DF-98E5718FA119}"/>
              </a:ext>
            </a:extLst>
          </p:cNvPr>
          <p:cNvSpPr>
            <a:spLocks noGrp="1"/>
          </p:cNvSpPr>
          <p:nvPr>
            <p:ph idx="1"/>
          </p:nvPr>
        </p:nvSpPr>
        <p:spPr>
          <a:xfrm>
            <a:off x="1451579" y="2034782"/>
            <a:ext cx="9603275" cy="3450613"/>
          </a:xfrm>
        </p:spPr>
        <p:txBody>
          <a:bodyPr>
            <a:normAutofit/>
          </a:bodyPr>
          <a:lstStyle/>
          <a:p>
            <a:pPr marL="0" indent="0">
              <a:buNone/>
            </a:pPr>
            <a:r>
              <a:rPr lang="en-GB" sz="2400" dirty="0" err="1"/>
              <a:t>Therme</a:t>
            </a:r>
            <a:r>
              <a:rPr lang="en-GB" sz="2400" dirty="0"/>
              <a:t> Bucharest</a:t>
            </a:r>
          </a:p>
          <a:p>
            <a:pPr marL="0" indent="0">
              <a:buNone/>
            </a:pPr>
            <a:r>
              <a:rPr lang="en-GB" dirty="0" err="1"/>
              <a:t>Therme</a:t>
            </a:r>
            <a:r>
              <a:rPr lang="en-GB" dirty="0"/>
              <a:t> Bucharest, the largest wellness, relaxation and entertainment complex with thermal water in Europe. After an investment of tens of millions of euros, this complex is built on the basis of a concept, it is clearly delimited, paying attention to comfort, bringing to Romania a lot of tourists every year.</a:t>
            </a:r>
          </a:p>
          <a:p>
            <a:pPr marL="0" indent="0">
              <a:buNone/>
            </a:pPr>
            <a:endParaRPr lang="en-GB" dirty="0"/>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15964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9233-3B1D-4BE9-B11B-4673600F2260}"/>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357A17CF-D453-41BA-9166-6D62D453420B}"/>
              </a:ext>
            </a:extLst>
          </p:cNvPr>
          <p:cNvSpPr>
            <a:spLocks noGrp="1"/>
          </p:cNvSpPr>
          <p:nvPr>
            <p:ph idx="1"/>
          </p:nvPr>
        </p:nvSpPr>
        <p:spPr>
          <a:xfrm>
            <a:off x="558265" y="2015732"/>
            <a:ext cx="11718997" cy="3450613"/>
          </a:xfrm>
        </p:spPr>
        <p:txBody>
          <a:bodyPr/>
          <a:lstStyle/>
          <a:p>
            <a:r>
              <a:rPr lang="en-GB" dirty="0"/>
              <a:t>The </a:t>
            </a:r>
            <a:r>
              <a:rPr lang="en-GB" dirty="0" err="1"/>
              <a:t>Organisation:WELLNESS</a:t>
            </a:r>
            <a:endParaRPr lang="en-GB" dirty="0"/>
          </a:p>
          <a:p>
            <a:r>
              <a:rPr lang="en-GB" dirty="0" err="1"/>
              <a:t>Name:Therme</a:t>
            </a:r>
            <a:r>
              <a:rPr lang="en-GB" dirty="0"/>
              <a:t> Bucharest</a:t>
            </a:r>
          </a:p>
          <a:p>
            <a:r>
              <a:rPr lang="en-GB" dirty="0"/>
              <a:t>What are they known for? </a:t>
            </a:r>
          </a:p>
          <a:p>
            <a:r>
              <a:rPr lang="en-GB" dirty="0"/>
              <a:t> The agitation of slides and artificial waves is replaced by relaxing in one of the largest outdoor pools in the </a:t>
            </a:r>
            <a:r>
              <a:rPr lang="en-GB" dirty="0" err="1"/>
              <a:t>Therme</a:t>
            </a:r>
            <a:r>
              <a:rPr lang="en-GB" dirty="0"/>
              <a:t> Bucharest complex, with a total surface of 550 square meters and with a dedicated pool bar. Here you can retreat to enjoy the </a:t>
            </a:r>
            <a:r>
              <a:rPr lang="en-GB" dirty="0" err="1"/>
              <a:t>revitalizing</a:t>
            </a:r>
            <a:r>
              <a:rPr lang="en-GB" dirty="0"/>
              <a:t> drinks at the pool bar, in a relaxing atmosphere, with music in the mute. Hundreds of </a:t>
            </a:r>
            <a:r>
              <a:rPr lang="en-GB" dirty="0" err="1"/>
              <a:t>sunbeds</a:t>
            </a:r>
            <a:r>
              <a:rPr lang="en-GB" dirty="0"/>
              <a:t> await you for relaxation, surrounded by over 100 palm trees.</a:t>
            </a:r>
          </a:p>
        </p:txBody>
      </p:sp>
    </p:spTree>
    <p:extLst>
      <p:ext uri="{BB962C8B-B14F-4D97-AF65-F5344CB8AC3E}">
        <p14:creationId xmlns:p14="http://schemas.microsoft.com/office/powerpoint/2010/main" val="3959661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 name="Rectangle 41">
            <a:extLst>
              <a:ext uri="{FF2B5EF4-FFF2-40B4-BE49-F238E27FC236}">
                <a16:creationId xmlns:a16="http://schemas.microsoft.com/office/drawing/2014/main" id="{AF38CBB2-04B5-4ED2-92CA-ABA779049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43">
            <a:extLst>
              <a:ext uri="{FF2B5EF4-FFF2-40B4-BE49-F238E27FC236}">
                <a16:creationId xmlns:a16="http://schemas.microsoft.com/office/drawing/2014/main" id="{99ECE436-E5C5-4600-9DAE-6A66A788E0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ED32C0F-DE64-4E78-BF5E-27EF2975698F}"/>
              </a:ext>
            </a:extLst>
          </p:cNvPr>
          <p:cNvSpPr>
            <a:spLocks noGrp="1"/>
          </p:cNvSpPr>
          <p:nvPr>
            <p:ph type="title"/>
          </p:nvPr>
        </p:nvSpPr>
        <p:spPr>
          <a:xfrm>
            <a:off x="951264" y="2008046"/>
            <a:ext cx="6161755" cy="4096627"/>
          </a:xfrm>
        </p:spPr>
        <p:txBody>
          <a:bodyPr>
            <a:normAutofit/>
          </a:bodyPr>
          <a:lstStyle/>
          <a:p>
            <a:pPr marL="285750" indent="-285750">
              <a:buClr>
                <a:srgbClr val="C00000"/>
              </a:buClr>
              <a:buFont typeface="Wingdings" pitchFamily="2" charset="2"/>
              <a:buChar char="v"/>
            </a:pPr>
            <a:r>
              <a:rPr lang="en-GB" sz="1600" b="1" dirty="0">
                <a:latin typeface="Arial" panose="020B0604020202020204" pitchFamily="34" charset="0"/>
                <a:cs typeface="Arial" panose="020B0604020202020204" pitchFamily="34" charset="0"/>
              </a:rPr>
              <a:t>aqua park</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restaurants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pool bar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saunas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yoga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massage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pilates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live concert</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hydro massage beds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aqua gym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pool party </a:t>
            </a:r>
            <a:br>
              <a:rPr lang="en-GB" sz="1600" b="1" dirty="0">
                <a:latin typeface="Arial" panose="020B0604020202020204" pitchFamily="34" charset="0"/>
                <a:cs typeface="Arial" panose="020B0604020202020204" pitchFamily="34" charset="0"/>
              </a:rPr>
            </a:br>
            <a:r>
              <a:rPr lang="en-GB" sz="1600" b="1" dirty="0" err="1">
                <a:latin typeface="Arial" panose="020B0604020202020204" pitchFamily="34" charset="0"/>
                <a:cs typeface="Arial" panose="020B0604020202020204" pitchFamily="34" charset="0"/>
              </a:rPr>
              <a:t>therme</a:t>
            </a:r>
            <a:r>
              <a:rPr lang="en-GB" sz="1600" b="1" dirty="0">
                <a:latin typeface="Arial" panose="020B0604020202020204" pitchFamily="34" charset="0"/>
                <a:cs typeface="Arial" panose="020B0604020202020204" pitchFamily="34" charset="0"/>
              </a:rPr>
              <a:t> Bucharest is divided into three essentials areas: galaxy, the palm, Elysium.</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endParaRPr lang="en-GB" sz="1600" b="1" dirty="0">
              <a:latin typeface="Arial" panose="020B0604020202020204" pitchFamily="34" charset="0"/>
              <a:cs typeface="Arial" panose="020B0604020202020204" pitchFamily="34" charset="0"/>
            </a:endParaRPr>
          </a:p>
        </p:txBody>
      </p:sp>
      <p:sp>
        <p:nvSpPr>
          <p:cNvPr id="46" name="Rectangle 45">
            <a:extLst>
              <a:ext uri="{FF2B5EF4-FFF2-40B4-BE49-F238E27FC236}">
                <a16:creationId xmlns:a16="http://schemas.microsoft.com/office/drawing/2014/main" id="{A81BF76C-52E4-494B-86F2-4CBAC20E3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48" name="Group 47">
            <a:extLst>
              <a:ext uri="{FF2B5EF4-FFF2-40B4-BE49-F238E27FC236}">
                <a16:creationId xmlns:a16="http://schemas.microsoft.com/office/drawing/2014/main" id="{CD0703AE-95DE-4C43-8272-BB33A5AD46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49" name="Rectangle 48">
              <a:extLst>
                <a:ext uri="{FF2B5EF4-FFF2-40B4-BE49-F238E27FC236}">
                  <a16:creationId xmlns:a16="http://schemas.microsoft.com/office/drawing/2014/main" id="{2FF4B413-F360-4A9A-8F55-79C3961709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129C2B7-6BA1-4DC0-8ED1-044AFBE47E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9" name="Picture 18" descr="A picture containing building, table, sitting, wooden&#10;&#10;Description automatically generated">
            <a:extLst>
              <a:ext uri="{FF2B5EF4-FFF2-40B4-BE49-F238E27FC236}">
                <a16:creationId xmlns:a16="http://schemas.microsoft.com/office/drawing/2014/main" id="{0071BBBB-A06A-48C1-B278-43075EC07331}"/>
              </a:ext>
            </a:extLst>
          </p:cNvPr>
          <p:cNvPicPr>
            <a:picLocks noChangeAspect="1"/>
          </p:cNvPicPr>
          <p:nvPr/>
        </p:nvPicPr>
        <p:blipFill rotWithShape="1">
          <a:blip r:embed="rId2"/>
          <a:srcRect r="3" b="946"/>
          <a:stretch/>
        </p:blipFill>
        <p:spPr>
          <a:xfrm>
            <a:off x="8116373" y="1116344"/>
            <a:ext cx="2799103" cy="1850789"/>
          </a:xfrm>
          <a:prstGeom prst="rect">
            <a:avLst/>
          </a:prstGeom>
        </p:spPr>
      </p:pic>
      <p:pic>
        <p:nvPicPr>
          <p:cNvPr id="15" name="Picture 14" descr="A picture containing person, bench, sitting, man&#10;&#10;Description automatically generated">
            <a:extLst>
              <a:ext uri="{FF2B5EF4-FFF2-40B4-BE49-F238E27FC236}">
                <a16:creationId xmlns:a16="http://schemas.microsoft.com/office/drawing/2014/main" id="{2286BAE3-5E57-49A3-8D84-56E0C753195F}"/>
              </a:ext>
            </a:extLst>
          </p:cNvPr>
          <p:cNvPicPr>
            <a:picLocks noChangeAspect="1"/>
          </p:cNvPicPr>
          <p:nvPr/>
        </p:nvPicPr>
        <p:blipFill rotWithShape="1">
          <a:blip r:embed="rId3"/>
          <a:srcRect l="14820" r="10696" b="1"/>
          <a:stretch/>
        </p:blipFill>
        <p:spPr>
          <a:xfrm>
            <a:off x="8116373" y="3131726"/>
            <a:ext cx="2799103" cy="1850790"/>
          </a:xfrm>
          <a:prstGeom prst="rect">
            <a:avLst/>
          </a:prstGeom>
        </p:spPr>
      </p:pic>
      <p:pic>
        <p:nvPicPr>
          <p:cNvPr id="52" name="Picture 51">
            <a:extLst>
              <a:ext uri="{FF2B5EF4-FFF2-40B4-BE49-F238E27FC236}">
                <a16:creationId xmlns:a16="http://schemas.microsoft.com/office/drawing/2014/main" id="{0C24E7C2-F39B-4280-9B81-F15BBD93C3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4" name="Straight Connector 53">
            <a:extLst>
              <a:ext uri="{FF2B5EF4-FFF2-40B4-BE49-F238E27FC236}">
                <a16:creationId xmlns:a16="http://schemas.microsoft.com/office/drawing/2014/main" id="{F381DAA9-C4BA-4BB3-8F4B-3BC4B43EB3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82BB335B-0D6D-4D6D-95E6-37AEE55B1AE3}"/>
              </a:ext>
            </a:extLst>
          </p:cNvPr>
          <p:cNvGraphicFramePr>
            <a:graphicFrameLocks noGrp="1"/>
          </p:cNvGraphicFramePr>
          <p:nvPr>
            <p:ph idx="1"/>
            <p:extLst>
              <p:ext uri="{D42A27DB-BD31-4B8C-83A1-F6EECF244321}">
                <p14:modId xmlns:p14="http://schemas.microsoft.com/office/powerpoint/2010/main" val="3892575014"/>
              </p:ext>
            </p:extLst>
          </p:nvPr>
        </p:nvGraphicFramePr>
        <p:xfrm>
          <a:off x="1550512" y="-261929"/>
          <a:ext cx="5562507" cy="25433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27434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7E2EB-FECD-412E-B241-39A01ACAEBD2}"/>
              </a:ext>
            </a:extLst>
          </p:cNvPr>
          <p:cNvSpPr>
            <a:spLocks noGrp="1"/>
          </p:cNvSpPr>
          <p:nvPr>
            <p:ph type="title"/>
          </p:nvPr>
        </p:nvSpPr>
        <p:spPr>
          <a:xfrm>
            <a:off x="1726174" y="717082"/>
            <a:ext cx="9603275" cy="1049235"/>
          </a:xfrm>
        </p:spPr>
        <p:txBody>
          <a:bodyPr>
            <a:noAutofit/>
          </a:bodyPr>
          <a:lstStyle/>
          <a:p>
            <a:r>
              <a:rPr lang="ro-RO" sz="2400" dirty="0"/>
              <a:t>Service Quality</a:t>
            </a:r>
            <a:br>
              <a:rPr lang="en-GB" sz="2400" dirty="0"/>
            </a:br>
            <a:endParaRPr lang="en-GB" sz="2400" dirty="0"/>
          </a:p>
        </p:txBody>
      </p:sp>
      <p:sp>
        <p:nvSpPr>
          <p:cNvPr id="3" name="Content Placeholder 2">
            <a:extLst>
              <a:ext uri="{FF2B5EF4-FFF2-40B4-BE49-F238E27FC236}">
                <a16:creationId xmlns:a16="http://schemas.microsoft.com/office/drawing/2014/main" id="{50C6D5E1-786A-4CD7-BBD8-A5C327A191B9}"/>
              </a:ext>
            </a:extLst>
          </p:cNvPr>
          <p:cNvSpPr>
            <a:spLocks noGrp="1"/>
          </p:cNvSpPr>
          <p:nvPr>
            <p:ph idx="1"/>
          </p:nvPr>
        </p:nvSpPr>
        <p:spPr>
          <a:xfrm>
            <a:off x="1237529" y="1484697"/>
            <a:ext cx="9716942" cy="3888606"/>
          </a:xfrm>
        </p:spPr>
        <p:txBody>
          <a:bodyPr>
            <a:normAutofit/>
          </a:bodyPr>
          <a:lstStyle/>
          <a:p>
            <a:endParaRPr lang="en-US" altLang="en-US" sz="1900" dirty="0">
              <a:latin typeface="Arial" panose="020B0604020202020204" pitchFamily="34" charset="0"/>
              <a:cs typeface="Arial" panose="020B0604020202020204" pitchFamily="34" charset="0"/>
            </a:endParaRPr>
          </a:p>
          <a:p>
            <a:r>
              <a:rPr lang="ro-RO" sz="1900" dirty="0">
                <a:latin typeface="Arial" panose="020B0604020202020204" pitchFamily="34" charset="0"/>
                <a:cs typeface="Arial" panose="020B0604020202020204" pitchFamily="34" charset="0"/>
              </a:rPr>
              <a:t>The</a:t>
            </a:r>
            <a:r>
              <a:rPr lang="en-GB" sz="1900" dirty="0">
                <a:latin typeface="Arial" panose="020B0604020202020204" pitchFamily="34" charset="0"/>
                <a:cs typeface="Arial" panose="020B0604020202020204" pitchFamily="34" charset="0"/>
              </a:rPr>
              <a:t> quality of the materials and finishes, the interior design, the lighting schemes, the super-technological system of access to changing rooms and in the various areas of the </a:t>
            </a:r>
            <a:r>
              <a:rPr lang="en-GB" sz="1900" dirty="0" err="1">
                <a:latin typeface="Arial" panose="020B0604020202020204" pitchFamily="34" charset="0"/>
                <a:cs typeface="Arial" panose="020B0604020202020204" pitchFamily="34" charset="0"/>
              </a:rPr>
              <a:t>center</a:t>
            </a:r>
            <a:r>
              <a:rPr lang="en-GB" sz="1900" dirty="0">
                <a:latin typeface="Arial" panose="020B0604020202020204" pitchFamily="34" charset="0"/>
                <a:cs typeface="Arial" panose="020B0604020202020204" pitchFamily="34" charset="0"/>
              </a:rPr>
              <a:t>, the variety of swimming pools and slides, the impeccable ventilation system;  last but not least, an internal regulation that will exclude the scandal from </a:t>
            </a:r>
            <a:r>
              <a:rPr lang="en-GB" sz="1900" dirty="0" err="1">
                <a:latin typeface="Arial" panose="020B0604020202020204" pitchFamily="34" charset="0"/>
                <a:cs typeface="Arial" panose="020B0604020202020204" pitchFamily="34" charset="0"/>
              </a:rPr>
              <a:t>Therme</a:t>
            </a:r>
            <a:r>
              <a:rPr lang="en-GB" sz="1900" dirty="0">
                <a:latin typeface="Arial" panose="020B0604020202020204" pitchFamily="34" charset="0"/>
                <a:cs typeface="Arial" panose="020B0604020202020204" pitchFamily="34" charset="0"/>
              </a:rPr>
              <a:t> Bucuresti.</a:t>
            </a:r>
          </a:p>
          <a:p>
            <a:r>
              <a:rPr lang="ro-RO" sz="1900" dirty="0">
                <a:solidFill>
                  <a:srgbClr val="3C4043"/>
                </a:solidFill>
                <a:latin typeface="Arial" panose="020B0604020202020204" pitchFamily="34" charset="0"/>
                <a:cs typeface="Arial" panose="020B0604020202020204" pitchFamily="34" charset="0"/>
              </a:rPr>
              <a:t>The bracelet in your hand not only gives you access to the areas, but you can also use it to buy anything from the bars and restaurants inside. The purchase goes on the bracelet, and when you go home you hand it over and you are told how much you have to pay.</a:t>
            </a:r>
            <a:endParaRPr lang="en-GB" sz="1900" dirty="0">
              <a:latin typeface="Arial" panose="020B0604020202020204" pitchFamily="34" charset="0"/>
              <a:cs typeface="Arial" panose="020B0604020202020204" pitchFamily="34" charset="0"/>
            </a:endParaRPr>
          </a:p>
        </p:txBody>
      </p:sp>
      <p:sp>
        <p:nvSpPr>
          <p:cNvPr id="11" name="Rectangle 8">
            <a:extLst>
              <a:ext uri="{FF2B5EF4-FFF2-40B4-BE49-F238E27FC236}">
                <a16:creationId xmlns:a16="http://schemas.microsoft.com/office/drawing/2014/main" id="{835D9CDE-170F-414B-AC7C-8700FEA45B4F}"/>
              </a:ext>
            </a:extLst>
          </p:cNvPr>
          <p:cNvSpPr>
            <a:spLocks noChangeArrowheads="1"/>
          </p:cNvSpPr>
          <p:nvPr/>
        </p:nvSpPr>
        <p:spPr bwMode="auto">
          <a:xfrm>
            <a:off x="152400" y="26721"/>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40451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6FF04-0A6F-4A8E-99B1-1C405638BA15}"/>
              </a:ext>
            </a:extLst>
          </p:cNvPr>
          <p:cNvSpPr>
            <a:spLocks noGrp="1"/>
          </p:cNvSpPr>
          <p:nvPr>
            <p:ph type="title"/>
          </p:nvPr>
        </p:nvSpPr>
        <p:spPr>
          <a:xfrm>
            <a:off x="1294362" y="426711"/>
            <a:ext cx="9603275" cy="1049235"/>
          </a:xfrm>
        </p:spPr>
        <p:txBody>
          <a:bodyPr/>
          <a:lstStyle/>
          <a:p>
            <a:r>
              <a:rPr lang="en-GB" i="1" dirty="0"/>
              <a:t>Strategies for Appraising guest service experience</a:t>
            </a:r>
          </a:p>
        </p:txBody>
      </p:sp>
      <p:sp>
        <p:nvSpPr>
          <p:cNvPr id="3" name="Content Placeholder 2">
            <a:extLst>
              <a:ext uri="{FF2B5EF4-FFF2-40B4-BE49-F238E27FC236}">
                <a16:creationId xmlns:a16="http://schemas.microsoft.com/office/drawing/2014/main" id="{9AAEA772-AD93-49F6-80CE-51C880A4D6BC}"/>
              </a:ext>
            </a:extLst>
          </p:cNvPr>
          <p:cNvSpPr>
            <a:spLocks noGrp="1"/>
          </p:cNvSpPr>
          <p:nvPr>
            <p:ph idx="1"/>
          </p:nvPr>
        </p:nvSpPr>
        <p:spPr>
          <a:xfrm>
            <a:off x="1294362" y="2114907"/>
            <a:ext cx="10141525" cy="2478815"/>
          </a:xfrm>
        </p:spPr>
        <p:txBody>
          <a:bodyPr/>
          <a:lstStyle/>
          <a:p>
            <a:r>
              <a:rPr lang="en-GB" dirty="0"/>
              <a:t>The attractions that </a:t>
            </a:r>
            <a:r>
              <a:rPr lang="en-GB" dirty="0" err="1"/>
              <a:t>Therme</a:t>
            </a:r>
            <a:r>
              <a:rPr lang="en-GB" dirty="0"/>
              <a:t> Bucharest offers its clients are numerous from the first step you took entering this complex until the end of this wonderful experience.  I can say that it attracted me in a special way the way the employees greeted me, they are very kind, guidance, ready to help you anytime.  It's all </a:t>
            </a:r>
            <a:r>
              <a:rPr lang="en-GB" dirty="0" err="1"/>
              <a:t>organized</a:t>
            </a:r>
            <a:r>
              <a:rPr lang="en-GB" dirty="0"/>
              <a:t>, they know how to attract all ages by giving them what they need.  I don't think there is another better place to relax, or a vacation for a day.</a:t>
            </a:r>
          </a:p>
        </p:txBody>
      </p:sp>
    </p:spTree>
    <p:extLst>
      <p:ext uri="{BB962C8B-B14F-4D97-AF65-F5344CB8AC3E}">
        <p14:creationId xmlns:p14="http://schemas.microsoft.com/office/powerpoint/2010/main" val="28635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7111-9D5E-4062-B288-65D0581ED183}"/>
              </a:ext>
            </a:extLst>
          </p:cNvPr>
          <p:cNvSpPr>
            <a:spLocks noGrp="1"/>
          </p:cNvSpPr>
          <p:nvPr>
            <p:ph type="title"/>
          </p:nvPr>
        </p:nvSpPr>
        <p:spPr>
          <a:xfrm>
            <a:off x="2138066" y="652163"/>
            <a:ext cx="9603275" cy="725011"/>
          </a:xfrm>
        </p:spPr>
        <p:txBody>
          <a:bodyPr/>
          <a:lstStyle/>
          <a:p>
            <a:r>
              <a:rPr lang="en-GB" i="1" dirty="0"/>
              <a:t>Guest service experience</a:t>
            </a:r>
          </a:p>
        </p:txBody>
      </p:sp>
      <p:sp>
        <p:nvSpPr>
          <p:cNvPr id="3" name="Content Placeholder 2">
            <a:extLst>
              <a:ext uri="{FF2B5EF4-FFF2-40B4-BE49-F238E27FC236}">
                <a16:creationId xmlns:a16="http://schemas.microsoft.com/office/drawing/2014/main" id="{461FAADE-7D44-4700-90B1-67EC218D0F05}"/>
              </a:ext>
            </a:extLst>
          </p:cNvPr>
          <p:cNvSpPr>
            <a:spLocks noGrp="1"/>
          </p:cNvSpPr>
          <p:nvPr>
            <p:ph idx="1"/>
          </p:nvPr>
        </p:nvSpPr>
        <p:spPr>
          <a:xfrm>
            <a:off x="916794" y="2030213"/>
            <a:ext cx="9603275" cy="3450613"/>
          </a:xfrm>
        </p:spPr>
        <p:txBody>
          <a:bodyPr/>
          <a:lstStyle/>
          <a:p>
            <a:r>
              <a:rPr lang="en-GB" dirty="0"/>
              <a:t>Flexible in approach to check in times  Friendly, attentive and empowered staff. </a:t>
            </a:r>
            <a:r>
              <a:rPr lang="en-GB" dirty="0" err="1"/>
              <a:t>Personalized</a:t>
            </a:r>
            <a:r>
              <a:rPr lang="en-GB" dirty="0"/>
              <a:t> customer experience and attention to detail. Clean, tidy comfortable rooms. Being treated as you would like to be treated yourself.</a:t>
            </a:r>
          </a:p>
        </p:txBody>
      </p:sp>
    </p:spTree>
    <p:extLst>
      <p:ext uri="{BB962C8B-B14F-4D97-AF65-F5344CB8AC3E}">
        <p14:creationId xmlns:p14="http://schemas.microsoft.com/office/powerpoint/2010/main" val="1090860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DAA94-EF4E-4ED3-9F57-F0A1FB5C12C5}"/>
              </a:ext>
            </a:extLst>
          </p:cNvPr>
          <p:cNvSpPr>
            <a:spLocks noGrp="1"/>
          </p:cNvSpPr>
          <p:nvPr>
            <p:ph type="title"/>
          </p:nvPr>
        </p:nvSpPr>
        <p:spPr/>
        <p:txBody>
          <a:bodyPr/>
          <a:lstStyle/>
          <a:p>
            <a:r>
              <a:rPr lang="en-GB" dirty="0"/>
              <a:t>Your Appraisal…</a:t>
            </a:r>
          </a:p>
        </p:txBody>
      </p:sp>
      <p:sp>
        <p:nvSpPr>
          <p:cNvPr id="3" name="Content Placeholder 2">
            <a:extLst>
              <a:ext uri="{FF2B5EF4-FFF2-40B4-BE49-F238E27FC236}">
                <a16:creationId xmlns:a16="http://schemas.microsoft.com/office/drawing/2014/main" id="{D975D6A2-CD87-4F23-B312-2CAD42CE5772}"/>
              </a:ext>
            </a:extLst>
          </p:cNvPr>
          <p:cNvSpPr>
            <a:spLocks noGrp="1"/>
          </p:cNvSpPr>
          <p:nvPr>
            <p:ph idx="1"/>
          </p:nvPr>
        </p:nvSpPr>
        <p:spPr/>
        <p:txBody>
          <a:bodyPr/>
          <a:lstStyle/>
          <a:p>
            <a:r>
              <a:rPr lang="en-GB" dirty="0"/>
              <a:t>My experience at </a:t>
            </a:r>
            <a:r>
              <a:rPr lang="en-GB" dirty="0" err="1"/>
              <a:t>Therme</a:t>
            </a:r>
            <a:r>
              <a:rPr lang="en-GB" dirty="0"/>
              <a:t> Bucharest was a pleasant one and </a:t>
            </a:r>
            <a:r>
              <a:rPr lang="en-GB" dirty="0" err="1"/>
              <a:t>impressed,sometimes</a:t>
            </a:r>
            <a:r>
              <a:rPr lang="en-GB" dirty="0"/>
              <a:t> the </a:t>
            </a:r>
            <a:r>
              <a:rPr lang="en-GB" dirty="0" err="1"/>
              <a:t>staf</a:t>
            </a:r>
            <a:r>
              <a:rPr lang="en-GB" dirty="0"/>
              <a:t> were very welcoming. Ever since we arrived at this spa, those at the entrance have invited us and guided to the reception, they have served us beautifully.</a:t>
            </a:r>
          </a:p>
          <a:p>
            <a:r>
              <a:rPr lang="en-GB" dirty="0"/>
              <a:t>It was a wonderful experience from where I have been to other places, where we are equally welcomed with warmth and love.</a:t>
            </a:r>
          </a:p>
        </p:txBody>
      </p:sp>
    </p:spTree>
    <p:extLst>
      <p:ext uri="{BB962C8B-B14F-4D97-AF65-F5344CB8AC3E}">
        <p14:creationId xmlns:p14="http://schemas.microsoft.com/office/powerpoint/2010/main" val="257361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79D36-7DC0-4453-BBF9-A02E11B49F90}"/>
              </a:ext>
            </a:extLst>
          </p:cNvPr>
          <p:cNvSpPr>
            <a:spLocks noGrp="1"/>
          </p:cNvSpPr>
          <p:nvPr>
            <p:ph type="title"/>
          </p:nvPr>
        </p:nvSpPr>
        <p:spPr/>
        <p:txBody>
          <a:bodyPr/>
          <a:lstStyle/>
          <a:p>
            <a:r>
              <a:rPr lang="en-GB" dirty="0"/>
              <a:t>Your appraisal…</a:t>
            </a:r>
          </a:p>
        </p:txBody>
      </p:sp>
      <p:sp>
        <p:nvSpPr>
          <p:cNvPr id="3" name="Content Placeholder 2">
            <a:extLst>
              <a:ext uri="{FF2B5EF4-FFF2-40B4-BE49-F238E27FC236}">
                <a16:creationId xmlns:a16="http://schemas.microsoft.com/office/drawing/2014/main" id="{F0718ABA-C6BF-41D3-BE77-20D2F89B496B}"/>
              </a:ext>
            </a:extLst>
          </p:cNvPr>
          <p:cNvSpPr>
            <a:spLocks noGrp="1"/>
          </p:cNvSpPr>
          <p:nvPr>
            <p:ph idx="1"/>
          </p:nvPr>
        </p:nvSpPr>
        <p:spPr>
          <a:xfrm>
            <a:off x="1000785" y="1853754"/>
            <a:ext cx="10054070" cy="3612591"/>
          </a:xfrm>
        </p:spPr>
        <p:txBody>
          <a:bodyPr/>
          <a:lstStyle/>
          <a:p>
            <a:r>
              <a:rPr lang="en-GB" dirty="0"/>
              <a:t>Overall the experience was exactly as I expected.  Quiet, airy, </a:t>
            </a:r>
            <a:r>
              <a:rPr lang="en-GB" dirty="0" err="1"/>
              <a:t>civilized</a:t>
            </a:r>
            <a:r>
              <a:rPr lang="en-GB" dirty="0"/>
              <a:t>, clean feeling.  I went to the restaurant where I found different dishes, as for the Pool bar, which I can say is amazing.  All day long enough to relax here and forget about everything, actually the stress disappears.  I will definitely be back.</a:t>
            </a:r>
          </a:p>
        </p:txBody>
      </p:sp>
    </p:spTree>
    <p:extLst>
      <p:ext uri="{BB962C8B-B14F-4D97-AF65-F5344CB8AC3E}">
        <p14:creationId xmlns:p14="http://schemas.microsoft.com/office/powerpoint/2010/main" val="724544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0020F-E1C4-4C0D-B220-316FD1DEFA2C}"/>
              </a:ext>
            </a:extLst>
          </p:cNvPr>
          <p:cNvSpPr>
            <a:spLocks noGrp="1"/>
          </p:cNvSpPr>
          <p:nvPr>
            <p:ph type="title"/>
          </p:nvPr>
        </p:nvSpPr>
        <p:spPr>
          <a:xfrm>
            <a:off x="1811985" y="707625"/>
            <a:ext cx="9603275" cy="1049235"/>
          </a:xfrm>
        </p:spPr>
        <p:txBody>
          <a:bodyPr/>
          <a:lstStyle/>
          <a:p>
            <a:r>
              <a:rPr lang="en-GB" dirty="0"/>
              <a:t>Conclusion </a:t>
            </a:r>
          </a:p>
        </p:txBody>
      </p:sp>
      <p:sp>
        <p:nvSpPr>
          <p:cNvPr id="3" name="Content Placeholder 2">
            <a:extLst>
              <a:ext uri="{FF2B5EF4-FFF2-40B4-BE49-F238E27FC236}">
                <a16:creationId xmlns:a16="http://schemas.microsoft.com/office/drawing/2014/main" id="{294E32BF-F841-46B3-9D94-36C982D13CB5}"/>
              </a:ext>
            </a:extLst>
          </p:cNvPr>
          <p:cNvSpPr>
            <a:spLocks noGrp="1"/>
          </p:cNvSpPr>
          <p:nvPr>
            <p:ph idx="1"/>
          </p:nvPr>
        </p:nvSpPr>
        <p:spPr>
          <a:xfrm>
            <a:off x="1294362" y="2175144"/>
            <a:ext cx="9603275" cy="3450613"/>
          </a:xfrm>
        </p:spPr>
        <p:txBody>
          <a:bodyPr/>
          <a:lstStyle/>
          <a:p>
            <a:r>
              <a:rPr lang="en-GB" dirty="0"/>
              <a:t>In Conclusion </a:t>
            </a:r>
            <a:r>
              <a:rPr lang="en-GB" dirty="0" err="1"/>
              <a:t>Therme</a:t>
            </a:r>
            <a:r>
              <a:rPr lang="en-GB" dirty="0"/>
              <a:t> Bucharest, is the largest wellness, entertainment and relaxation </a:t>
            </a:r>
            <a:r>
              <a:rPr lang="en-GB" dirty="0" err="1"/>
              <a:t>center</a:t>
            </a:r>
            <a:r>
              <a:rPr lang="en-GB" dirty="0"/>
              <a:t>, built from scratch, with pools, slides, more precisely the largest indoor aqua park</a:t>
            </a:r>
          </a:p>
          <a:p>
            <a:r>
              <a:rPr lang="en-GB" dirty="0"/>
              <a:t>. Therefore, </a:t>
            </a:r>
            <a:r>
              <a:rPr lang="en-GB" dirty="0" err="1"/>
              <a:t>Therme</a:t>
            </a:r>
            <a:r>
              <a:rPr lang="en-GB" dirty="0"/>
              <a:t> Bucharest has provided the opportunity for all people to enjoy a luxurious and relaxing place, being accessible to all pockets.</a:t>
            </a:r>
          </a:p>
        </p:txBody>
      </p:sp>
    </p:spTree>
    <p:extLst>
      <p:ext uri="{BB962C8B-B14F-4D97-AF65-F5344CB8AC3E}">
        <p14:creationId xmlns:p14="http://schemas.microsoft.com/office/powerpoint/2010/main" val="3115748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C4B1-231D-48A5-870C-7242DC0091B6}"/>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83351C1E-D807-472F-B01B-86E63A660C32}"/>
              </a:ext>
            </a:extLst>
          </p:cNvPr>
          <p:cNvSpPr>
            <a:spLocks noGrp="1"/>
          </p:cNvSpPr>
          <p:nvPr>
            <p:ph idx="1"/>
          </p:nvPr>
        </p:nvSpPr>
        <p:spPr>
          <a:xfrm>
            <a:off x="880079" y="2402790"/>
            <a:ext cx="9603275" cy="3447045"/>
          </a:xfrm>
        </p:spPr>
        <p:txBody>
          <a:bodyPr/>
          <a:lstStyle/>
          <a:p>
            <a:r>
              <a:rPr lang="en-GB" dirty="0"/>
              <a:t>I have discovered beautiful people, ready to help you anytime.  That bracelet is amazing, you don't need anything, it does everything, which means that the technology is very advanced and not only, the place is extraordinary, it is equipped with everything you need.</a:t>
            </a:r>
          </a:p>
        </p:txBody>
      </p:sp>
    </p:spTree>
    <p:extLst>
      <p:ext uri="{BB962C8B-B14F-4D97-AF65-F5344CB8AC3E}">
        <p14:creationId xmlns:p14="http://schemas.microsoft.com/office/powerpoint/2010/main" val="2754085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866F8-A11C-495F-872B-C9F856FB04A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ABFC941-A18F-4213-8727-503242D13BD4}"/>
              </a:ext>
            </a:extLst>
          </p:cNvPr>
          <p:cNvSpPr>
            <a:spLocks noGrp="1"/>
          </p:cNvSpPr>
          <p:nvPr>
            <p:ph idx="1"/>
          </p:nvPr>
        </p:nvSpPr>
        <p:spPr>
          <a:xfrm>
            <a:off x="1451579" y="2015732"/>
            <a:ext cx="9603275" cy="4037749"/>
          </a:xfrm>
        </p:spPr>
        <p:txBody>
          <a:bodyPr/>
          <a:lstStyle/>
          <a:p>
            <a:r>
              <a:rPr lang="en-GB" dirty="0" err="1"/>
              <a:t>Therme</a:t>
            </a:r>
            <a:r>
              <a:rPr lang="en-GB" dirty="0"/>
              <a:t> Bucharest Online page from</a:t>
            </a:r>
          </a:p>
          <a:p>
            <a:r>
              <a:rPr lang="ro-RO" sz="1800" b="0" i="0" dirty="0">
                <a:effectLst/>
                <a:latin typeface="Helvetica" pitchFamily="2" charset="0"/>
                <a:hlinkClick r:id="rId2"/>
              </a:rPr>
              <a:t>https://therme.ro/</a:t>
            </a:r>
            <a:endParaRPr lang="en-GB" sz="1800" b="0" i="0" dirty="0">
              <a:effectLst/>
              <a:latin typeface="Helvetica" pitchFamily="2" charset="0"/>
            </a:endParaRPr>
          </a:p>
          <a:p>
            <a:r>
              <a:rPr lang="en-GB" sz="1800" dirty="0" err="1">
                <a:latin typeface="Helvetica" pitchFamily="2" charset="0"/>
              </a:rPr>
              <a:t>Therme</a:t>
            </a:r>
            <a:r>
              <a:rPr lang="en-GB" sz="1800" dirty="0">
                <a:latin typeface="Helvetica" pitchFamily="2" charset="0"/>
              </a:rPr>
              <a:t> Bucureşti everything you need to know from</a:t>
            </a:r>
          </a:p>
          <a:p>
            <a:r>
              <a:rPr lang="ro-RO" sz="1800" b="0" i="0" dirty="0">
                <a:effectLst/>
                <a:latin typeface="Helvetica" pitchFamily="2" charset="0"/>
              </a:rPr>
              <a:t>https://www.tripadvisor.co.uk/Attraction_Review-g4324155-d9594371-Reviews-Therme_Bucuresti-Balotesti_Ilfov_County_Southern_Romania.html</a:t>
            </a:r>
            <a:endParaRPr lang="ro-RO" dirty="0">
              <a:effectLst/>
            </a:endParaRPr>
          </a:p>
          <a:p>
            <a:r>
              <a:rPr lang="en-GB" dirty="0" err="1"/>
              <a:t>Therme</a:t>
            </a:r>
            <a:r>
              <a:rPr lang="en-GB" dirty="0"/>
              <a:t> Bucureşti Activities and Leisure from</a:t>
            </a:r>
          </a:p>
          <a:p>
            <a:r>
              <a:rPr lang="ro-RO" sz="1800" b="0" i="0" dirty="0">
                <a:effectLst/>
                <a:latin typeface="Helvetica" pitchFamily="2" charset="0"/>
                <a:hlinkClick r:id="rId3"/>
              </a:rPr>
              <a:t>https://www.inyourpocket.com/bucharest/therme-bucuresti_142138v</a:t>
            </a:r>
            <a:endParaRPr lang="en-GB" sz="1800" b="0" i="0" dirty="0">
              <a:effectLst/>
              <a:latin typeface="Helvetica" pitchFamily="2" charset="0"/>
            </a:endParaRPr>
          </a:p>
          <a:p>
            <a:r>
              <a:rPr lang="en-GB" sz="1800" dirty="0" err="1">
                <a:latin typeface="Helvetica" pitchFamily="2" charset="0"/>
              </a:rPr>
              <a:t>Therme</a:t>
            </a:r>
            <a:r>
              <a:rPr lang="en-GB" sz="1800" dirty="0">
                <a:latin typeface="Helvetica" pitchFamily="2" charset="0"/>
              </a:rPr>
              <a:t> </a:t>
            </a:r>
            <a:r>
              <a:rPr lang="en-GB" sz="1800" dirty="0" err="1">
                <a:latin typeface="Helvetica" pitchFamily="2" charset="0"/>
              </a:rPr>
              <a:t>Bucureşti-Bucharest</a:t>
            </a:r>
            <a:r>
              <a:rPr lang="en-GB" sz="1800" dirty="0">
                <a:latin typeface="Helvetica" pitchFamily="2" charset="0"/>
              </a:rPr>
              <a:t> best kept secret from</a:t>
            </a:r>
          </a:p>
          <a:p>
            <a:r>
              <a:rPr lang="ro-RO" sz="1800" b="0" i="0" dirty="0">
                <a:effectLst/>
                <a:latin typeface="Helvetica" pitchFamily="2" charset="0"/>
              </a:rPr>
              <a:t>https://maketimetoseetheworld.com/therme-bucharest/</a:t>
            </a:r>
            <a:endParaRPr lang="ro-RO" dirty="0">
              <a:effectLst/>
            </a:endParaRPr>
          </a:p>
          <a:p>
            <a:endParaRPr lang="ro-RO" dirty="0">
              <a:effectLst/>
            </a:endParaRPr>
          </a:p>
          <a:p>
            <a:endParaRPr lang="ro-RO" dirty="0">
              <a:effectLst/>
            </a:endParaRPr>
          </a:p>
          <a:p>
            <a:endParaRPr lang="en-GB" dirty="0"/>
          </a:p>
        </p:txBody>
      </p:sp>
    </p:spTree>
    <p:extLst>
      <p:ext uri="{BB962C8B-B14F-4D97-AF65-F5344CB8AC3E}">
        <p14:creationId xmlns:p14="http://schemas.microsoft.com/office/powerpoint/2010/main" val="417705221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61</TotalTime>
  <Words>247</Words>
  <Application>Microsoft Office PowerPoint</Application>
  <PresentationFormat>Ecran lat</PresentationFormat>
  <Paragraphs>31</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Gallery</vt:lpstr>
      <vt:lpstr>                                                                </vt:lpstr>
      <vt:lpstr>The Sector within the Hospitality and Tourism Industry </vt:lpstr>
      <vt:lpstr>`</vt:lpstr>
      <vt:lpstr>aqua park restaurants pool bar  saunas  yoga  massage  pilates live concert hydro massage beds aqua gym  pool party  therme Bucharest is divided into three essentials areas: galaxy, the palm, Elysium.     </vt:lpstr>
      <vt:lpstr>Service Quality </vt:lpstr>
      <vt:lpstr>Strategies for Appraising guest service experience</vt:lpstr>
      <vt:lpstr>Guest service experience</vt:lpstr>
      <vt:lpstr>Your Appraisal…</vt:lpstr>
      <vt:lpstr>Your appraisal…</vt:lpstr>
      <vt:lpstr>Conclusion </vt:lpstr>
      <vt:lpstr>Findings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gunifrate@yahoo.com</dc:creator>
  <cp:lastModifiedBy>Dorina Mirea</cp:lastModifiedBy>
  <cp:revision>7</cp:revision>
  <dcterms:created xsi:type="dcterms:W3CDTF">2019-10-23T14:32:50Z</dcterms:created>
  <dcterms:modified xsi:type="dcterms:W3CDTF">2019-10-25T22:14:11Z</dcterms:modified>
</cp:coreProperties>
</file>