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3A9A12-FEE6-E6E8-B8E7-E632F98A9515}" v="1425" dt="2026-07-20T23:59:13.8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wayne Murray (2432292)" userId="S::2432292@student.uwtsd.ac.uk::2ec9c393-3325-418a-b77a-28b90a0e7f0c" providerId="AD" clId="Web-{903A9A12-FEE6-E6E8-B8E7-E632F98A9515}"/>
    <pc:docChg chg="modSld">
      <pc:chgData name="Dwayne Murray (2432292)" userId="S::2432292@student.uwtsd.ac.uk::2ec9c393-3325-418a-b77a-28b90a0e7f0c" providerId="AD" clId="Web-{903A9A12-FEE6-E6E8-B8E7-E632F98A9515}" dt="2026-07-20T23:59:13.889" v="1559" actId="20577"/>
      <pc:docMkLst>
        <pc:docMk/>
      </pc:docMkLst>
      <pc:sldChg chg="modSp modNotes">
        <pc:chgData name="Dwayne Murray (2432292)" userId="S::2432292@student.uwtsd.ac.uk::2ec9c393-3325-418a-b77a-28b90a0e7f0c" providerId="AD" clId="Web-{903A9A12-FEE6-E6E8-B8E7-E632F98A9515}" dt="2026-07-20T23:35:08.934" v="1508" actId="20577"/>
        <pc:sldMkLst>
          <pc:docMk/>
          <pc:sldMk cId="109857222" sldId="256"/>
        </pc:sldMkLst>
        <pc:spChg chg="mod">
          <ac:chgData name="Dwayne Murray (2432292)" userId="S::2432292@student.uwtsd.ac.uk::2ec9c393-3325-418a-b77a-28b90a0e7f0c" providerId="AD" clId="Web-{903A9A12-FEE6-E6E8-B8E7-E632F98A9515}" dt="2026-07-20T23:35:08.934" v="1508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wayne Murray (2432292)" userId="S::2432292@student.uwtsd.ac.uk::2ec9c393-3325-418a-b77a-28b90a0e7f0c" providerId="AD" clId="Web-{903A9A12-FEE6-E6E8-B8E7-E632F98A9515}" dt="2026-07-20T23:34:51.512" v="150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modNotes">
        <pc:chgData name="Dwayne Murray (2432292)" userId="S::2432292@student.uwtsd.ac.uk::2ec9c393-3325-418a-b77a-28b90a0e7f0c" providerId="AD" clId="Web-{903A9A12-FEE6-E6E8-B8E7-E632F98A9515}" dt="2026-07-20T23:36:11.640" v="1512" actId="20577"/>
        <pc:sldMkLst>
          <pc:docMk/>
          <pc:sldMk cId="2795370785" sldId="257"/>
        </pc:sldMkLst>
        <pc:spChg chg="mod">
          <ac:chgData name="Dwayne Murray (2432292)" userId="S::2432292@student.uwtsd.ac.uk::2ec9c393-3325-418a-b77a-28b90a0e7f0c" providerId="AD" clId="Web-{903A9A12-FEE6-E6E8-B8E7-E632F98A9515}" dt="2026-07-20T23:36:00.077" v="1511" actId="20577"/>
          <ac:spMkLst>
            <pc:docMk/>
            <pc:sldMk cId="2795370785" sldId="257"/>
            <ac:spMk id="2" creationId="{FCA50AC9-5AB1-61FD-24D5-98226F9F04F1}"/>
          </ac:spMkLst>
        </pc:spChg>
        <pc:spChg chg="mod">
          <ac:chgData name="Dwayne Murray (2432292)" userId="S::2432292@student.uwtsd.ac.uk::2ec9c393-3325-418a-b77a-28b90a0e7f0c" providerId="AD" clId="Web-{903A9A12-FEE6-E6E8-B8E7-E632F98A9515}" dt="2026-07-20T23:36:11.640" v="1512" actId="20577"/>
          <ac:spMkLst>
            <pc:docMk/>
            <pc:sldMk cId="2795370785" sldId="257"/>
            <ac:spMk id="3" creationId="{5C6C04DE-F6B5-FB22-FF42-CB5AAC91EDD8}"/>
          </ac:spMkLst>
        </pc:spChg>
      </pc:sldChg>
      <pc:sldChg chg="modSp modNotes">
        <pc:chgData name="Dwayne Murray (2432292)" userId="S::2432292@student.uwtsd.ac.uk::2ec9c393-3325-418a-b77a-28b90a0e7f0c" providerId="AD" clId="Web-{903A9A12-FEE6-E6E8-B8E7-E632F98A9515}" dt="2026-07-20T23:58:24.512" v="1555" actId="20577"/>
        <pc:sldMkLst>
          <pc:docMk/>
          <pc:sldMk cId="4168048477" sldId="258"/>
        </pc:sldMkLst>
        <pc:spChg chg="mod">
          <ac:chgData name="Dwayne Murray (2432292)" userId="S::2432292@student.uwtsd.ac.uk::2ec9c393-3325-418a-b77a-28b90a0e7f0c" providerId="AD" clId="Web-{903A9A12-FEE6-E6E8-B8E7-E632F98A9515}" dt="2026-07-20T23:36:26.390" v="1513" actId="20577"/>
          <ac:spMkLst>
            <pc:docMk/>
            <pc:sldMk cId="4168048477" sldId="258"/>
            <ac:spMk id="2" creationId="{1BC0823C-FF1D-A4A8-815A-06D0215459D7}"/>
          </ac:spMkLst>
        </pc:spChg>
        <pc:spChg chg="mod">
          <ac:chgData name="Dwayne Murray (2432292)" userId="S::2432292@student.uwtsd.ac.uk::2ec9c393-3325-418a-b77a-28b90a0e7f0c" providerId="AD" clId="Web-{903A9A12-FEE6-E6E8-B8E7-E632F98A9515}" dt="2026-07-20T23:58:24.512" v="1555" actId="20577"/>
          <ac:spMkLst>
            <pc:docMk/>
            <pc:sldMk cId="4168048477" sldId="258"/>
            <ac:spMk id="3" creationId="{6084A5BF-2AB4-AD73-8403-49D34120F808}"/>
          </ac:spMkLst>
        </pc:spChg>
      </pc:sldChg>
      <pc:sldChg chg="modSp modNotes">
        <pc:chgData name="Dwayne Murray (2432292)" userId="S::2432292@student.uwtsd.ac.uk::2ec9c393-3325-418a-b77a-28b90a0e7f0c" providerId="AD" clId="Web-{903A9A12-FEE6-E6E8-B8E7-E632F98A9515}" dt="2026-07-20T23:38:56.068" v="1542" actId="20577"/>
        <pc:sldMkLst>
          <pc:docMk/>
          <pc:sldMk cId="1428995177" sldId="259"/>
        </pc:sldMkLst>
        <pc:spChg chg="mod">
          <ac:chgData name="Dwayne Murray (2432292)" userId="S::2432292@student.uwtsd.ac.uk::2ec9c393-3325-418a-b77a-28b90a0e7f0c" providerId="AD" clId="Web-{903A9A12-FEE6-E6E8-B8E7-E632F98A9515}" dt="2026-07-20T23:38:43.521" v="1540" actId="20577"/>
          <ac:spMkLst>
            <pc:docMk/>
            <pc:sldMk cId="1428995177" sldId="259"/>
            <ac:spMk id="2" creationId="{2126CB94-C023-E693-F8A6-43952665E4F9}"/>
          </ac:spMkLst>
        </pc:spChg>
        <pc:spChg chg="mod">
          <ac:chgData name="Dwayne Murray (2432292)" userId="S::2432292@student.uwtsd.ac.uk::2ec9c393-3325-418a-b77a-28b90a0e7f0c" providerId="AD" clId="Web-{903A9A12-FEE6-E6E8-B8E7-E632F98A9515}" dt="2026-07-20T23:38:56.068" v="1542" actId="20577"/>
          <ac:spMkLst>
            <pc:docMk/>
            <pc:sldMk cId="1428995177" sldId="259"/>
            <ac:spMk id="3" creationId="{D4EE7BAE-D554-0F71-C13B-B9CEEBC94DCC}"/>
          </ac:spMkLst>
        </pc:spChg>
      </pc:sldChg>
      <pc:sldChg chg="addSp delSp modSp modNotes">
        <pc:chgData name="Dwayne Murray (2432292)" userId="S::2432292@student.uwtsd.ac.uk::2ec9c393-3325-418a-b77a-28b90a0e7f0c" providerId="AD" clId="Web-{903A9A12-FEE6-E6E8-B8E7-E632F98A9515}" dt="2026-07-20T23:59:13.889" v="1559" actId="20577"/>
        <pc:sldMkLst>
          <pc:docMk/>
          <pc:sldMk cId="3006213946" sldId="260"/>
        </pc:sldMkLst>
        <pc:spChg chg="mod">
          <ac:chgData name="Dwayne Murray (2432292)" userId="S::2432292@student.uwtsd.ac.uk::2ec9c393-3325-418a-b77a-28b90a0e7f0c" providerId="AD" clId="Web-{903A9A12-FEE6-E6E8-B8E7-E632F98A9515}" dt="2026-07-20T23:39:09.256" v="1545" actId="20577"/>
          <ac:spMkLst>
            <pc:docMk/>
            <pc:sldMk cId="3006213946" sldId="260"/>
            <ac:spMk id="2" creationId="{0F930BFE-8FDE-D84D-36C9-77362687E9CC}"/>
          </ac:spMkLst>
        </pc:spChg>
        <pc:spChg chg="add del">
          <ac:chgData name="Dwayne Murray (2432292)" userId="S::2432292@student.uwtsd.ac.uk::2ec9c393-3325-418a-b77a-28b90a0e7f0c" providerId="AD" clId="Web-{903A9A12-FEE6-E6E8-B8E7-E632F98A9515}" dt="2026-07-20T23:09:24.670" v="750"/>
          <ac:spMkLst>
            <pc:docMk/>
            <pc:sldMk cId="3006213946" sldId="260"/>
            <ac:spMk id="3" creationId="{F0B76233-2502-4365-23D1-D71562D27D35}"/>
          </ac:spMkLst>
        </pc:spChg>
        <pc:spChg chg="add">
          <ac:chgData name="Dwayne Murray (2432292)" userId="S::2432292@student.uwtsd.ac.uk::2ec9c393-3325-418a-b77a-28b90a0e7f0c" providerId="AD" clId="Web-{903A9A12-FEE6-E6E8-B8E7-E632F98A9515}" dt="2026-07-20T23:09:41.624" v="753"/>
          <ac:spMkLst>
            <pc:docMk/>
            <pc:sldMk cId="3006213946" sldId="260"/>
            <ac:spMk id="4" creationId="{1F155355-C406-D0A2-B9DC-457214808514}"/>
          </ac:spMkLst>
        </pc:spChg>
        <pc:spChg chg="add mod">
          <ac:chgData name="Dwayne Murray (2432292)" userId="S::2432292@student.uwtsd.ac.uk::2ec9c393-3325-418a-b77a-28b90a0e7f0c" providerId="AD" clId="Web-{903A9A12-FEE6-E6E8-B8E7-E632F98A9515}" dt="2026-07-20T23:59:13.889" v="1559" actId="20577"/>
          <ac:spMkLst>
            <pc:docMk/>
            <pc:sldMk cId="3006213946" sldId="260"/>
            <ac:spMk id="5" creationId="{DEC7F09D-7FBD-B6BD-C195-4DB0E3931A2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05ED71-6B8B-48EA-AA93-CEF662705B06}" type="datetimeFigureOut">
              <a:t>7/20/2026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8ABBCA-2559-4277-B22B-5C6D2CB2D4D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2749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Introdu</a:t>
            </a:r>
            <a:r>
              <a:rPr lang="en-US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ce</a:t>
            </a:r>
            <a:r>
              <a:rPr lang="en-US">
                <a:ea typeface="Calibri"/>
                <a:cs typeface="Calibri"/>
              </a:rPr>
              <a:t> myself, along with student number, course name and presentation title.</a:t>
            </a:r>
          </a:p>
          <a:p>
            <a:r>
              <a:rPr lang="en-US" dirty="0">
                <a:ea typeface="Calibri"/>
                <a:cs typeface="Calibri"/>
              </a:rPr>
              <a:t>Good afternoon, today I will be doing a short presentation on commun</a:t>
            </a:r>
            <a:r>
              <a:rPr lang="en-US">
                <a:ea typeface="Calibri"/>
                <a:cs typeface="Calibri"/>
              </a:rPr>
              <a:t>ication, I will explain what it is and  why communication skills</a:t>
            </a:r>
            <a:r>
              <a:rPr lang="en-US"/>
              <a:t> is important and relevant to professional practice in health and social care.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8ABBCA-2559-4277-B22B-5C6D2CB2D4D2}" type="slidenum"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21494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The exchange of information from one </a:t>
            </a:r>
            <a:r>
              <a:rPr lang="en-US">
                <a:ea typeface="Calibri"/>
                <a:cs typeface="Calibri"/>
              </a:rPr>
              <a:t>person to another is called communication.</a:t>
            </a:r>
          </a:p>
          <a:p>
            <a:r>
              <a:rPr lang="en-US" dirty="0">
                <a:ea typeface="Calibri"/>
                <a:cs typeface="Calibri"/>
              </a:rPr>
              <a:t>Explain </a:t>
            </a:r>
            <a:r>
              <a:rPr lang="en-US" dirty="0" err="1">
                <a:ea typeface="Calibri"/>
                <a:cs typeface="Calibri"/>
              </a:rPr>
              <a:t>th</a:t>
            </a:r>
            <a:r>
              <a:rPr lang="en-US" dirty="0">
                <a:ea typeface="Calibri"/>
                <a:cs typeface="Calibri"/>
              </a:rPr>
              <a:t>e different forms of communication and the </a:t>
            </a:r>
            <a:r>
              <a:rPr lang="en-US" dirty="0" err="1">
                <a:ea typeface="Calibri"/>
                <a:cs typeface="Calibri"/>
              </a:rPr>
              <a:t>the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catergories</a:t>
            </a:r>
            <a:r>
              <a:rPr lang="en-US" dirty="0">
                <a:ea typeface="Calibri"/>
                <a:cs typeface="Calibri"/>
              </a:rPr>
              <a:t> that they are in.</a:t>
            </a:r>
          </a:p>
          <a:p>
            <a:r>
              <a:rPr lang="en-US" dirty="0">
                <a:ea typeface="Calibri"/>
                <a:cs typeface="Calibri"/>
              </a:rPr>
              <a:t>You see communication is more than talking, listening is also essential as well as </a:t>
            </a:r>
            <a:r>
              <a:rPr lang="en-US">
                <a:ea typeface="Calibri"/>
                <a:cs typeface="Calibri"/>
              </a:rPr>
              <a:t>observing at times.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8ABBCA-2559-4277-B22B-5C6D2CB2D4D2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353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Explain</a:t>
            </a:r>
            <a:r>
              <a:rPr lang="en-US" dirty="0">
                <a:ea typeface="Calibri"/>
                <a:cs typeface="Calibri"/>
              </a:rPr>
              <a:t> the good points of communication</a:t>
            </a:r>
          </a:p>
          <a:p>
            <a:r>
              <a:rPr lang="en-US" dirty="0">
                <a:ea typeface="Calibri"/>
                <a:cs typeface="Calibri"/>
              </a:rPr>
              <a:t>Conclude how to overcome barriers to communication </a:t>
            </a:r>
            <a:r>
              <a:rPr lang="en-US" dirty="0" err="1">
                <a:ea typeface="Calibri"/>
                <a:cs typeface="Calibri"/>
              </a:rPr>
              <a:t>i.e</a:t>
            </a:r>
            <a:r>
              <a:rPr lang="en-US" dirty="0">
                <a:ea typeface="Calibri"/>
                <a:cs typeface="Calibri"/>
              </a:rPr>
              <a:t> different languages</a:t>
            </a: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8ABBCA-2559-4277-B22B-5C6D2CB2D4D2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83765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Explain what poor communication can lead to</a:t>
            </a:r>
          </a:p>
          <a:p>
            <a:r>
              <a:rPr lang="en-US" dirty="0" err="1">
                <a:ea typeface="Calibri"/>
                <a:cs typeface="Calibri"/>
              </a:rPr>
              <a:t>Sumarising</a:t>
            </a:r>
            <a:r>
              <a:rPr lang="en-US" dirty="0">
                <a:ea typeface="Calibri"/>
                <a:cs typeface="Calibri"/>
              </a:rPr>
              <a:t> that even the smallest medical error could be fatal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8ABBCA-2559-4277-B22B-5C6D2CB2D4D2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09694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Here I will discuss the </a:t>
            </a:r>
            <a:r>
              <a:rPr lang="en-US">
                <a:ea typeface="Calibri"/>
                <a:cs typeface="Calibri"/>
              </a:rPr>
              <a:t>importance</a:t>
            </a:r>
            <a:r>
              <a:rPr lang="en-US" dirty="0">
                <a:ea typeface="Calibri"/>
                <a:cs typeface="Calibri"/>
              </a:rPr>
              <a:t> of handovers </a:t>
            </a:r>
          </a:p>
          <a:p>
            <a:r>
              <a:rPr lang="en-US" dirty="0">
                <a:ea typeface="Calibri"/>
                <a:cs typeface="Calibri"/>
              </a:rPr>
              <a:t>If myself is filling in a handover, making sure the information is </a:t>
            </a:r>
            <a:r>
              <a:rPr lang="en-US">
                <a:ea typeface="Calibri"/>
                <a:cs typeface="Calibri"/>
              </a:rPr>
              <a:t>accurate</a:t>
            </a:r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If going from somebody else's handover, checking it over and question anything un ordinary</a:t>
            </a: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8ABBCA-2559-4277-B22B-5C6D2CB2D4D2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6974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mdu.com/guidance-and-advice/guides/good-communication-in-healthcare" TargetMode="External"/><Relationship Id="rId2" Type="http://schemas.openxmlformats.org/officeDocument/2006/relationships/hyperlink" Target="https://bcphr.org/23-article-ratna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91014" y="871842"/>
            <a:ext cx="9144000" cy="1688231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rial"/>
                <a:cs typeface="Arial"/>
              </a:rPr>
              <a:t>Dwayne </a:t>
            </a:r>
            <a:r>
              <a:rPr lang="en-US" sz="4000" dirty="0" err="1">
                <a:latin typeface="Arial"/>
                <a:cs typeface="Arial"/>
              </a:rPr>
              <a:t>murray</a:t>
            </a:r>
            <a:r>
              <a:rPr lang="en-US" sz="4000" dirty="0">
                <a:latin typeface="Arial"/>
                <a:cs typeface="Arial"/>
              </a:rPr>
              <a:t> </a:t>
            </a:r>
            <a:br>
              <a:rPr lang="en-US" sz="4000" dirty="0">
                <a:latin typeface="Arial"/>
                <a:cs typeface="Arial"/>
              </a:rPr>
            </a:br>
            <a:r>
              <a:rPr lang="en-US" sz="4000" dirty="0">
                <a:latin typeface="Arial"/>
                <a:cs typeface="Arial"/>
              </a:rPr>
              <a:t>2432292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954860"/>
            <a:ext cx="9144000" cy="31631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/>
                <a:ea typeface="Calibri"/>
                <a:cs typeface="Arial"/>
              </a:rPr>
              <a:t>Professional Development within Health and Social Care</a:t>
            </a:r>
            <a:br>
              <a:rPr lang="en-US" dirty="0">
                <a:latin typeface="Arial"/>
                <a:ea typeface="Calibri"/>
                <a:cs typeface="Arial"/>
              </a:rPr>
            </a:br>
            <a:r>
              <a:rPr lang="en-US">
                <a:latin typeface="Arial"/>
                <a:ea typeface="Calibri"/>
                <a:cs typeface="Arial"/>
              </a:rPr>
              <a:t>Self-Awareness Presentation</a:t>
            </a:r>
            <a:endParaRPr lang="en-US" dirty="0">
              <a:latin typeface="Arial"/>
              <a:ea typeface="Calibri"/>
              <a:cs typeface="Arial"/>
            </a:endParaRPr>
          </a:p>
          <a:p>
            <a:r>
              <a:rPr lang="en-US" dirty="0">
                <a:latin typeface="Arial"/>
                <a:ea typeface="Calibri"/>
                <a:cs typeface="Arial"/>
              </a:rPr>
              <a:t>Communication: a key skill in </a:t>
            </a:r>
            <a:r>
              <a:rPr lang="en-US">
                <a:latin typeface="Arial"/>
                <a:ea typeface="Calibri"/>
                <a:cs typeface="Arial"/>
              </a:rPr>
              <a:t>Health</a:t>
            </a:r>
            <a:r>
              <a:rPr lang="en-US" dirty="0">
                <a:latin typeface="Arial"/>
                <a:ea typeface="Calibri"/>
                <a:cs typeface="Arial"/>
              </a:rPr>
              <a:t> and Social Care</a:t>
            </a:r>
            <a:br>
              <a:rPr lang="en-US" dirty="0">
                <a:latin typeface="Arial"/>
                <a:ea typeface="Calibri"/>
                <a:cs typeface="Arial"/>
              </a:rPr>
            </a:br>
            <a:r>
              <a:rPr lang="en-US" dirty="0">
                <a:latin typeface="Arial"/>
                <a:ea typeface="Calibri"/>
                <a:cs typeface="Arial"/>
              </a:rPr>
              <a:t>LCHS4009</a:t>
            </a:r>
            <a:endParaRPr lang="en-US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50AC9-5AB1-61FD-24D5-98226F9F0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>
                <a:latin typeface="Arial"/>
                <a:cs typeface="Arial"/>
              </a:rPr>
              <a:t>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6C04DE-F6B5-FB22-FF42-CB5AAC91ED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US" sz="2400">
                <a:latin typeface="Arial"/>
                <a:cs typeface="Arial"/>
              </a:rPr>
              <a:t>Communication comes in many forms such as sign language, email, phone call, letters, signage</a:t>
            </a:r>
            <a:endParaRPr lang="en-US" sz="2400" dirty="0">
              <a:latin typeface="Arial"/>
              <a:cs typeface="Arial"/>
            </a:endParaRPr>
          </a:p>
          <a:p>
            <a:pPr algn="ctr">
              <a:buNone/>
            </a:pPr>
            <a:r>
              <a:rPr lang="en-US" sz="2400" dirty="0">
                <a:latin typeface="Arial"/>
                <a:cs typeface="Arial"/>
              </a:rPr>
              <a:t>Communication skills are </a:t>
            </a:r>
            <a:r>
              <a:rPr lang="en-US" sz="2400">
                <a:latin typeface="Arial"/>
                <a:cs typeface="Arial"/>
              </a:rPr>
              <a:t>categorized</a:t>
            </a:r>
            <a:r>
              <a:rPr lang="en-US" sz="2400" dirty="0">
                <a:latin typeface="Arial"/>
                <a:cs typeface="Arial"/>
              </a:rPr>
              <a:t> : written, verbal, </a:t>
            </a:r>
            <a:r>
              <a:rPr lang="en-US" sz="2400">
                <a:latin typeface="Arial"/>
                <a:cs typeface="Arial"/>
              </a:rPr>
              <a:t>non-verbal</a:t>
            </a:r>
            <a:r>
              <a:rPr lang="en-US" sz="2400" dirty="0">
                <a:latin typeface="Arial"/>
                <a:cs typeface="Arial"/>
              </a:rPr>
              <a:t>, listening</a:t>
            </a:r>
          </a:p>
          <a:p>
            <a:pPr marL="0" indent="0" algn="ctr">
              <a:buNone/>
            </a:pPr>
            <a:br>
              <a:rPr lang="en-US" dirty="0"/>
            </a:br>
            <a:br>
              <a:rPr lang="en-US" dirty="0"/>
            </a:b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65BA32-35E5-6573-16E9-66FFD08D20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2582" y="3194136"/>
            <a:ext cx="2499987" cy="16075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0B15A8E-F331-7260-2D0B-8DE2C52A2D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4927" y="3893506"/>
            <a:ext cx="2583108" cy="200416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D8CAD8F-7EC3-9DD4-498F-3321DA774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47536" y="3204573"/>
            <a:ext cx="2348245" cy="1586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53707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0823C-FF1D-A4A8-815A-06D021545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>
                <a:latin typeface="Arial"/>
                <a:cs typeface="Arial"/>
              </a:rPr>
              <a:t>Good Communi</a:t>
            </a:r>
            <a:r>
              <a:rPr lang="en-US" sz="4000">
                <a:latin typeface="Arial"/>
                <a:cs typeface="Arial"/>
              </a:rPr>
              <a:t>cation</a:t>
            </a:r>
            <a:endParaRPr lang="en-US" sz="4000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4A5BF-2AB4-AD73-8403-49D34120F8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343" y="2268113"/>
            <a:ext cx="10203543" cy="3798005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>
              <a:lnSpc>
                <a:spcPct val="120000"/>
              </a:lnSpc>
              <a:spcAft>
                <a:spcPts val="200"/>
              </a:spcAft>
            </a:pPr>
            <a:r>
              <a:rPr lang="en-US" sz="5400" dirty="0">
                <a:latin typeface="Arial"/>
                <a:cs typeface="Arial"/>
              </a:rPr>
              <a:t>Builds trust within a team of professionals as well other </a:t>
            </a:r>
            <a:r>
              <a:rPr lang="en-US" sz="5400">
                <a:latin typeface="Arial"/>
                <a:cs typeface="Arial"/>
              </a:rPr>
              <a:t>departments,and</a:t>
            </a:r>
            <a:r>
              <a:rPr lang="en-US" sz="5400" dirty="0">
                <a:latin typeface="Arial"/>
                <a:cs typeface="Arial"/>
              </a:rPr>
              <a:t> agencies</a:t>
            </a:r>
          </a:p>
          <a:p>
            <a:pPr>
              <a:lnSpc>
                <a:spcPct val="120000"/>
              </a:lnSpc>
              <a:spcAft>
                <a:spcPts val="200"/>
              </a:spcAft>
            </a:pPr>
            <a:r>
              <a:rPr lang="en-US" sz="5400">
                <a:latin typeface="Arial"/>
                <a:cs typeface="Arial"/>
              </a:rPr>
              <a:t>In health and social care, professionals communicating effectively with service users builds trust. </a:t>
            </a:r>
            <a:endParaRPr lang="en-US" sz="5400" dirty="0">
              <a:latin typeface="Arial"/>
              <a:cs typeface="Arial"/>
            </a:endParaRPr>
          </a:p>
          <a:p>
            <a:pPr>
              <a:lnSpc>
                <a:spcPct val="170000"/>
              </a:lnSpc>
              <a:spcAft>
                <a:spcPts val="200"/>
              </a:spcAft>
            </a:pPr>
            <a:r>
              <a:rPr lang="en-US" sz="5400">
                <a:latin typeface="Arial"/>
                <a:cs typeface="Arial"/>
              </a:rPr>
              <a:t>Being able to speak openly on one side and being able to show symphony and provide clear </a:t>
            </a:r>
            <a:r>
              <a:rPr lang="en-US" sz="5400" dirty="0">
                <a:latin typeface="Arial"/>
                <a:cs typeface="Arial"/>
              </a:rPr>
              <a:t>information on the other side is vital to be able to build that trust and rapport which will enable better </a:t>
            </a:r>
            <a:r>
              <a:rPr lang="en-US" sz="5400">
                <a:latin typeface="Arial"/>
                <a:cs typeface="Arial"/>
              </a:rPr>
              <a:t>planning</a:t>
            </a:r>
            <a:r>
              <a:rPr lang="en-US" sz="5400" dirty="0">
                <a:latin typeface="Arial"/>
                <a:cs typeface="Arial"/>
              </a:rPr>
              <a:t> and negotiations</a:t>
            </a:r>
          </a:p>
          <a:p>
            <a:pPr>
              <a:lnSpc>
                <a:spcPct val="120000"/>
              </a:lnSpc>
              <a:spcAft>
                <a:spcPts val="200"/>
              </a:spcAft>
            </a:pPr>
            <a:r>
              <a:rPr lang="en-US" sz="5400">
                <a:latin typeface="Arial"/>
                <a:cs typeface="Arial"/>
              </a:rPr>
              <a:t>Clear communication Prevents any errors or false data, reduces risk of harm and accidents</a:t>
            </a:r>
            <a:endParaRPr lang="en-US" sz="5400" dirty="0">
              <a:latin typeface="Arial"/>
              <a:cs typeface="Arial"/>
            </a:endParaRPr>
          </a:p>
          <a:p>
            <a:pPr>
              <a:lnSpc>
                <a:spcPct val="120000"/>
              </a:lnSpc>
              <a:spcAft>
                <a:spcPts val="200"/>
              </a:spcAft>
            </a:pPr>
            <a:r>
              <a:rPr lang="en-US" sz="5400">
                <a:latin typeface="Arial"/>
                <a:cs typeface="Arial"/>
              </a:rPr>
              <a:t>Enables clear understandings and reduced misunderstandings</a:t>
            </a:r>
            <a:endParaRPr lang="en-US" sz="5400" dirty="0">
              <a:latin typeface="Arial"/>
              <a:cs typeface="Arial"/>
            </a:endParaRPr>
          </a:p>
          <a:p>
            <a:pPr>
              <a:lnSpc>
                <a:spcPct val="120000"/>
              </a:lnSpc>
              <a:spcAft>
                <a:spcPts val="200"/>
              </a:spcAft>
            </a:pPr>
            <a:r>
              <a:rPr lang="en-US" sz="5400">
                <a:latin typeface="Arial"/>
                <a:cs typeface="Arial"/>
              </a:rPr>
              <a:t>Essential for exact</a:t>
            </a:r>
            <a:r>
              <a:rPr lang="en-US" sz="5400" dirty="0">
                <a:latin typeface="Arial"/>
                <a:cs typeface="Arial"/>
              </a:rPr>
              <a:t> record keeping and care planning</a:t>
            </a:r>
          </a:p>
          <a:p>
            <a:pPr>
              <a:lnSpc>
                <a:spcPct val="120000"/>
              </a:lnSpc>
              <a:spcAft>
                <a:spcPts val="200"/>
              </a:spcAft>
            </a:pPr>
            <a:r>
              <a:rPr lang="en-US" sz="5400">
                <a:latin typeface="Arial"/>
                <a:cs typeface="Arial"/>
              </a:rPr>
              <a:t>Effective</a:t>
            </a:r>
            <a:r>
              <a:rPr lang="en-US" sz="5400" dirty="0">
                <a:latin typeface="Arial"/>
                <a:cs typeface="Arial"/>
              </a:rPr>
              <a:t> communication enables everyone to feel understood, respected  and involved.</a:t>
            </a:r>
          </a:p>
          <a:p>
            <a:pPr>
              <a:lnSpc>
                <a:spcPct val="120000"/>
              </a:lnSpc>
              <a:spcAft>
                <a:spcPts val="200"/>
              </a:spcAft>
            </a:pPr>
            <a:r>
              <a:rPr lang="en-US" sz="5400">
                <a:latin typeface="Arial"/>
                <a:cs typeface="Arial"/>
              </a:rPr>
              <a:t>Builds a strong link within a team, provides better care planning/handovers and in general have improved positive patient results.</a:t>
            </a:r>
            <a:endParaRPr lang="en-US" sz="5400" dirty="0">
              <a:latin typeface="Arial"/>
              <a:cs typeface="Arial"/>
            </a:endParaRPr>
          </a:p>
          <a:p>
            <a:pPr>
              <a:lnSpc>
                <a:spcPct val="120000"/>
              </a:lnSpc>
            </a:pPr>
            <a:br>
              <a:rPr lang="en-US" dirty="0"/>
            </a:br>
            <a:endParaRPr lang="en-US" sz="5400" dirty="0">
              <a:latin typeface="Arial"/>
              <a:cs typeface="Arial"/>
            </a:endParaRPr>
          </a:p>
          <a:p>
            <a:pPr>
              <a:lnSpc>
                <a:spcPct val="120000"/>
              </a:lnSpc>
              <a:buNone/>
            </a:pPr>
            <a:br>
              <a:rPr lang="en-US" dirty="0"/>
            </a:br>
            <a:endParaRPr lang="en-US" sz="5400"/>
          </a:p>
          <a:p>
            <a:pPr>
              <a:buNone/>
            </a:pPr>
            <a:endParaRPr lang="en-US" sz="5400" dirty="0">
              <a:latin typeface="Arial"/>
              <a:cs typeface="Arial"/>
            </a:endParaRPr>
          </a:p>
          <a:p>
            <a:pPr>
              <a:buNone/>
            </a:pPr>
            <a:br>
              <a:rPr lang="en-US" dirty="0"/>
            </a:br>
            <a:endParaRPr lang="en-US" sz="5400"/>
          </a:p>
          <a:p>
            <a:pPr>
              <a:buNone/>
            </a:pPr>
            <a:br>
              <a:rPr lang="en-US" dirty="0"/>
            </a:br>
            <a:endParaRPr lang="en-US" dirty="0"/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8048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6CB94-C023-E693-F8A6-43952665E4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Poor </a:t>
            </a:r>
            <a:r>
              <a:rPr lang="en-US" sz="4000"/>
              <a:t>Communication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E7BAE-D554-0F71-C13B-B9CEEBC94D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latin typeface="Arial"/>
                <a:cs typeface="Arial"/>
              </a:rPr>
              <a:t>Inaccurate</a:t>
            </a:r>
            <a:r>
              <a:rPr lang="en-US" sz="2400" dirty="0">
                <a:latin typeface="Arial"/>
                <a:cs typeface="Arial"/>
              </a:rPr>
              <a:t> data</a:t>
            </a:r>
          </a:p>
          <a:p>
            <a:r>
              <a:rPr lang="en-US" sz="2400" dirty="0">
                <a:latin typeface="Arial"/>
                <a:cs typeface="Arial"/>
              </a:rPr>
              <a:t>Poor communication can </a:t>
            </a:r>
            <a:r>
              <a:rPr lang="en-US" sz="2400">
                <a:latin typeface="Arial"/>
                <a:cs typeface="Arial"/>
              </a:rPr>
              <a:t>lead to accidents even emergencies</a:t>
            </a:r>
          </a:p>
          <a:p>
            <a:r>
              <a:rPr lang="en-US" sz="2400">
                <a:latin typeface="Arial"/>
                <a:cs typeface="Arial"/>
              </a:rPr>
              <a:t>Can Increase stress/mental health</a:t>
            </a:r>
            <a:endParaRPr lang="en-US" sz="2400" dirty="0">
              <a:latin typeface="Arial"/>
              <a:cs typeface="Arial"/>
            </a:endParaRPr>
          </a:p>
          <a:p>
            <a:r>
              <a:rPr lang="en-US" sz="2400" dirty="0">
                <a:latin typeface="Arial"/>
                <a:cs typeface="Arial"/>
              </a:rPr>
              <a:t>Increases poor health/complica</a:t>
            </a:r>
            <a:r>
              <a:rPr lang="en-US" sz="2400">
                <a:latin typeface="Arial"/>
                <a:cs typeface="Arial"/>
              </a:rPr>
              <a:t>tions</a:t>
            </a:r>
          </a:p>
          <a:p>
            <a:r>
              <a:rPr lang="en-US" sz="2400">
                <a:latin typeface="Arial"/>
                <a:cs typeface="Arial"/>
              </a:rPr>
              <a:t>Creates complaints and tension</a:t>
            </a:r>
          </a:p>
          <a:p>
            <a:r>
              <a:rPr lang="en-US" sz="2400">
                <a:latin typeface="Arial"/>
                <a:cs typeface="Arial"/>
              </a:rPr>
              <a:t>Can Increase the number of service users passing away</a:t>
            </a:r>
          </a:p>
          <a:p>
            <a:r>
              <a:rPr lang="en-US" sz="2400">
                <a:latin typeface="Arial"/>
                <a:cs typeface="Arial"/>
              </a:rPr>
              <a:t>Can result in negative patient Outcomes</a:t>
            </a:r>
          </a:p>
        </p:txBody>
      </p:sp>
    </p:spTree>
    <p:extLst>
      <p:ext uri="{BB962C8B-B14F-4D97-AF65-F5344CB8AC3E}">
        <p14:creationId xmlns:p14="http://schemas.microsoft.com/office/powerpoint/2010/main" val="14289951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30BFE-8FDE-D84D-36C9-77362687E9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117600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000">
                <a:latin typeface="Arial"/>
                <a:ea typeface="+mj-lt"/>
                <a:cs typeface="Arial"/>
              </a:rPr>
              <a:t>Applying</a:t>
            </a:r>
            <a:r>
              <a:rPr lang="en-US" sz="4000" dirty="0">
                <a:latin typeface="Arial"/>
                <a:ea typeface="+mj-lt"/>
                <a:cs typeface="Arial"/>
              </a:rPr>
              <a:t> this skill in a real health and social care setting.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155355-C406-D0A2-B9DC-457214808514}"/>
              </a:ext>
            </a:extLst>
          </p:cNvPr>
          <p:cNvSpPr txBox="1"/>
          <p:nvPr/>
        </p:nvSpPr>
        <p:spPr>
          <a:xfrm>
            <a:off x="1397000" y="2841625"/>
            <a:ext cx="9683750" cy="36830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C7F09D-7FBD-B6BD-C195-4DB0E3931A20}"/>
              </a:ext>
            </a:extLst>
          </p:cNvPr>
          <p:cNvSpPr txBox="1"/>
          <p:nvPr/>
        </p:nvSpPr>
        <p:spPr>
          <a:xfrm>
            <a:off x="1519916" y="2698749"/>
            <a:ext cx="10005333" cy="437042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latin typeface="Arial"/>
                <a:cs typeface="Arial"/>
              </a:rPr>
              <a:t>Communication within handovers is very important as the </a:t>
            </a:r>
            <a:r>
              <a:rPr lang="en-US" sz="2000">
                <a:latin typeface="Arial"/>
                <a:cs typeface="Arial"/>
              </a:rPr>
              <a:t>information being logged need to be very accurate. </a:t>
            </a:r>
            <a:endParaRPr lang="en-US" sz="2000" dirty="0">
              <a:latin typeface="Arial"/>
              <a:cs typeface="Arial"/>
            </a:endParaRPr>
          </a:p>
          <a:p>
            <a:r>
              <a:rPr lang="en-US" sz="2000" dirty="0">
                <a:latin typeface="Arial"/>
                <a:cs typeface="Arial"/>
              </a:rPr>
              <a:t>If a new member of staff is working in accordance with the handover log  any </a:t>
            </a:r>
            <a:r>
              <a:rPr lang="en-US" sz="2000">
                <a:latin typeface="Arial"/>
                <a:cs typeface="Arial"/>
              </a:rPr>
              <a:t>inaccurate</a:t>
            </a:r>
            <a:r>
              <a:rPr lang="en-US" sz="2000" dirty="0">
                <a:latin typeface="Arial"/>
                <a:cs typeface="Arial"/>
              </a:rPr>
              <a:t> information could lead to vital accidents or emergencies.</a:t>
            </a:r>
          </a:p>
          <a:p>
            <a:r>
              <a:rPr lang="en-US" sz="2000" dirty="0">
                <a:latin typeface="Arial"/>
                <a:cs typeface="Arial"/>
              </a:rPr>
              <a:t>A handover log can be a timed days </a:t>
            </a:r>
            <a:r>
              <a:rPr lang="en-US" sz="2000">
                <a:latin typeface="Arial"/>
                <a:cs typeface="Arial"/>
              </a:rPr>
              <a:t>running's</a:t>
            </a:r>
            <a:r>
              <a:rPr lang="en-US" sz="2000" dirty="0">
                <a:latin typeface="Arial"/>
                <a:cs typeface="Arial"/>
              </a:rPr>
              <a:t> or even a weekly one, a typical one would usually consist of :</a:t>
            </a:r>
          </a:p>
          <a:p>
            <a:r>
              <a:rPr lang="en-US" sz="2000">
                <a:latin typeface="Arial"/>
                <a:cs typeface="Arial"/>
              </a:rPr>
              <a:t>Wake up times</a:t>
            </a:r>
            <a:endParaRPr lang="en-US" sz="2000" dirty="0">
              <a:latin typeface="Arial"/>
              <a:cs typeface="Arial"/>
            </a:endParaRPr>
          </a:p>
          <a:p>
            <a:r>
              <a:rPr lang="en-US" sz="2000" dirty="0">
                <a:latin typeface="Arial"/>
                <a:cs typeface="Arial"/>
              </a:rPr>
              <a:t>What was consumed for breakfast, </a:t>
            </a:r>
            <a:r>
              <a:rPr lang="en-US" sz="2000">
                <a:latin typeface="Arial"/>
                <a:cs typeface="Arial"/>
              </a:rPr>
              <a:t>lunch and dinner along with the times</a:t>
            </a:r>
            <a:endParaRPr lang="en-US" sz="2000" dirty="0">
              <a:latin typeface="Arial"/>
              <a:cs typeface="Arial"/>
            </a:endParaRPr>
          </a:p>
          <a:p>
            <a:r>
              <a:rPr lang="en-US" sz="2000" err="1">
                <a:latin typeface="Arial"/>
                <a:cs typeface="Arial"/>
              </a:rPr>
              <a:t>Toliet</a:t>
            </a:r>
            <a:r>
              <a:rPr lang="en-US" sz="2000">
                <a:latin typeface="Arial"/>
                <a:cs typeface="Arial"/>
              </a:rPr>
              <a:t> breaks</a:t>
            </a:r>
            <a:endParaRPr lang="en-US" sz="2000" dirty="0">
              <a:latin typeface="Arial"/>
              <a:cs typeface="Arial"/>
            </a:endParaRPr>
          </a:p>
          <a:p>
            <a:r>
              <a:rPr lang="en-US" sz="2000">
                <a:latin typeface="Arial"/>
                <a:cs typeface="Arial"/>
              </a:rPr>
              <a:t>Bath/shower times along with the duration</a:t>
            </a:r>
            <a:endParaRPr lang="en-US" sz="2000" dirty="0">
              <a:latin typeface="Arial"/>
              <a:cs typeface="Arial"/>
            </a:endParaRPr>
          </a:p>
          <a:p>
            <a:r>
              <a:rPr lang="en-US" sz="2000" dirty="0">
                <a:latin typeface="Arial"/>
                <a:cs typeface="Arial"/>
              </a:rPr>
              <a:t>Medication- the type, the quantity,</a:t>
            </a:r>
            <a:r>
              <a:rPr lang="en-US" sz="2000">
                <a:latin typeface="Arial"/>
                <a:cs typeface="Arial"/>
              </a:rPr>
              <a:t> at which time.</a:t>
            </a:r>
            <a:endParaRPr lang="en-US" sz="2000" dirty="0">
              <a:latin typeface="Arial"/>
              <a:cs typeface="Arial"/>
            </a:endParaRPr>
          </a:p>
          <a:p>
            <a:r>
              <a:rPr lang="en-US" sz="2000" dirty="0">
                <a:latin typeface="Arial"/>
                <a:cs typeface="Arial"/>
              </a:rPr>
              <a:t>If for a service user- their </a:t>
            </a:r>
            <a:r>
              <a:rPr lang="en-US" sz="2000">
                <a:latin typeface="Arial"/>
                <a:cs typeface="Arial"/>
              </a:rPr>
              <a:t>wellbeing</a:t>
            </a:r>
            <a:r>
              <a:rPr lang="en-US" sz="2000" dirty="0">
                <a:latin typeface="Arial"/>
                <a:cs typeface="Arial"/>
              </a:rPr>
              <a:t> for the day</a:t>
            </a:r>
          </a:p>
          <a:p>
            <a:endParaRPr lang="en-US" sz="2000" dirty="0">
              <a:latin typeface="Arial"/>
              <a:cs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62139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604BA-ABCE-3CD5-5F8D-0881E49D0C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"/>
                <a:cs typeface="Arial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337C11-5784-EB34-C7CD-3829001FC9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>
                <a:latin typeface="Calibri"/>
                <a:ea typeface="Calibri"/>
                <a:cs typeface="Calibri"/>
              </a:rPr>
              <a:t>Ratna, H. (2019). </a:t>
            </a:r>
            <a:r>
              <a:rPr lang="en-US" sz="1600" i="1">
                <a:latin typeface="Calibri"/>
                <a:ea typeface="Calibri"/>
                <a:cs typeface="Calibri"/>
              </a:rPr>
              <a:t>The Importance of Effective Communication in Healthcare Practice - BCPHR Journal</a:t>
            </a:r>
            <a:r>
              <a:rPr lang="en-US" sz="1600">
                <a:latin typeface="Calibri"/>
                <a:ea typeface="Calibri"/>
                <a:cs typeface="Calibri"/>
              </a:rPr>
              <a:t>. [online] BCPHR.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2"/>
              </a:rPr>
              <a:t>https://bcphr.org/23-article-ratna/</a:t>
            </a:r>
            <a:r>
              <a:rPr lang="en-US" sz="1600" dirty="0">
                <a:latin typeface="Calibri"/>
                <a:ea typeface="Calibri"/>
                <a:cs typeface="Calibri"/>
              </a:rPr>
              <a:t>.</a:t>
            </a:r>
            <a:endParaRPr lang="en-US" sz="1600"/>
          </a:p>
          <a:p>
            <a:r>
              <a:rPr lang="en-US" sz="1600" dirty="0">
                <a:latin typeface="Calibri"/>
                <a:ea typeface="Calibri"/>
                <a:cs typeface="Calibri"/>
              </a:rPr>
              <a:t>‌MDU (2025). </a:t>
            </a:r>
            <a:r>
              <a:rPr lang="en-US" sz="1600" i="1" dirty="0">
                <a:latin typeface="Calibri"/>
                <a:ea typeface="Calibri"/>
                <a:cs typeface="Calibri"/>
              </a:rPr>
              <a:t>Good communication in healthcare: why it matters - The MDU</a:t>
            </a:r>
            <a:r>
              <a:rPr lang="en-US" sz="1600" dirty="0">
                <a:latin typeface="Calibri"/>
                <a:ea typeface="Calibri"/>
                <a:cs typeface="Calibri"/>
              </a:rPr>
              <a:t>. [online] Themdu.com.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3"/>
              </a:rPr>
              <a:t>https://www.themdu.com/guidance-and-advice/guides/good-communication-in-healthcare</a:t>
            </a:r>
            <a:r>
              <a:rPr lang="en-US" sz="1600" dirty="0">
                <a:latin typeface="Calibri"/>
                <a:ea typeface="Calibri"/>
                <a:cs typeface="Calibri"/>
              </a:rPr>
              <a:t>.</a:t>
            </a:r>
            <a:endParaRPr lang="en-US" sz="1600">
              <a:latin typeface="Aptos" panose="020B0004020202020204"/>
              <a:ea typeface="Calibri"/>
              <a:cs typeface="Calibri"/>
            </a:endParaRPr>
          </a:p>
          <a:p>
            <a:r>
              <a:rPr lang="en-US" sz="1600">
                <a:latin typeface="Calibri"/>
                <a:ea typeface="Calibri"/>
                <a:cs typeface="Calibri"/>
              </a:rPr>
              <a:t>‌</a:t>
            </a:r>
            <a:endParaRPr lang="en-US" sz="1600"/>
          </a:p>
          <a:p>
            <a:endParaRPr lang="en-US" sz="1600" dirty="0">
              <a:latin typeface="Calibri"/>
              <a:ea typeface="Calibri"/>
              <a:cs typeface="Calibri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54315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Dwayne murray  2432292</vt:lpstr>
      <vt:lpstr>Communication</vt:lpstr>
      <vt:lpstr>Good Communication</vt:lpstr>
      <vt:lpstr>Poor Communication</vt:lpstr>
      <vt:lpstr>Applying this skill in a real health and social care setting.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575</cp:revision>
  <dcterms:created xsi:type="dcterms:W3CDTF">2026-02-24T00:36:54Z</dcterms:created>
  <dcterms:modified xsi:type="dcterms:W3CDTF">2026-07-20T23:59:15Z</dcterms:modified>
</cp:coreProperties>
</file>