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8" r:id="rId6"/>
    <p:sldId id="264" r:id="rId7"/>
    <p:sldId id="260" r:id="rId8"/>
    <p:sldId id="259" r:id="rId9"/>
    <p:sldId id="269" r:id="rId10"/>
    <p:sldId id="265" r:id="rId11"/>
    <p:sldId id="263" r:id="rId12"/>
    <p:sldId id="267"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68207" autoAdjust="0"/>
  </p:normalViewPr>
  <p:slideViewPr>
    <p:cSldViewPr snapToGrid="0">
      <p:cViewPr>
        <p:scale>
          <a:sx n="80" d="100"/>
          <a:sy n="80" d="100"/>
        </p:scale>
        <p:origin x="1608" y="60"/>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0C9CA4-1B63-4E7D-98CD-EBE06931E65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B6049D18-6B6F-48AF-A4E3-F2315AE52EE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B4A98-7A72-440A-A53B-C96F1EF0466F}" type="datetimeFigureOut">
              <a:rPr lang="en-GB" smtClean="0"/>
              <a:t>24/07/2022</a:t>
            </a:fld>
            <a:endParaRPr lang="en-GB" dirty="0"/>
          </a:p>
        </p:txBody>
      </p:sp>
      <p:sp>
        <p:nvSpPr>
          <p:cNvPr id="4" name="Slide Image Placeholder 3">
            <a:extLst>
              <a:ext uri="{FF2B5EF4-FFF2-40B4-BE49-F238E27FC236}">
                <a16:creationId xmlns:a16="http://schemas.microsoft.com/office/drawing/2014/main" id="{E1197D42-E5AE-4AF4-95EF-60FC48A33AE2}"/>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a:extLst>
              <a:ext uri="{FF2B5EF4-FFF2-40B4-BE49-F238E27FC236}">
                <a16:creationId xmlns:a16="http://schemas.microsoft.com/office/drawing/2014/main" id="{9F92A6F5-6916-4A23-9BC5-9490FC836F6F}"/>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79731C0-CBE6-4F2F-AE22-757BC71D996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a:extLst>
              <a:ext uri="{FF2B5EF4-FFF2-40B4-BE49-F238E27FC236}">
                <a16:creationId xmlns:a16="http://schemas.microsoft.com/office/drawing/2014/main" id="{65E552E9-E1E7-41D0-B551-8797C374C2D2}"/>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F6FB80-2490-4B93-99F3-3947144F048F}"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F6FB80-2490-4B93-99F3-3947144F048F}" type="slidenum">
              <a:rPr lang="en-GB" smtClean="0"/>
              <a:t>1</a:t>
            </a:fld>
            <a:endParaRPr lang="en-GB" dirty="0"/>
          </a:p>
        </p:txBody>
      </p:sp>
    </p:spTree>
    <p:extLst>
      <p:ext uri="{BB962C8B-B14F-4D97-AF65-F5344CB8AC3E}">
        <p14:creationId xmlns:p14="http://schemas.microsoft.com/office/powerpoint/2010/main" val="2695569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Police legitimacy – is a concept that is well established in the UK as ‘policing by consent’.</a:t>
            </a:r>
          </a:p>
          <a:p>
            <a:endParaRPr lang="en-GB" sz="1600" dirty="0"/>
          </a:p>
          <a:p>
            <a:r>
              <a:rPr lang="en-GB" sz="1600" dirty="0"/>
              <a:t>Looking at the definition provided by Bolger and Walters – key words are ‘belief’  ‘moral right’ and ‘obligated’.   </a:t>
            </a:r>
          </a:p>
          <a:p>
            <a:endParaRPr lang="en-GB" sz="1600" dirty="0"/>
          </a:p>
          <a:p>
            <a:r>
              <a:rPr lang="en-GB" sz="1600" dirty="0"/>
              <a:t>Therefore with policing have unique powers to act in ways that would be considered illegal by any other member of the public (for example, when using force or depriving people of their liberty)  it is therefore vital that powers are used fairly, and that people are treated with respect as they carry out their duties. </a:t>
            </a:r>
          </a:p>
          <a:p>
            <a:endParaRPr lang="en-GB" sz="1600" dirty="0"/>
          </a:p>
          <a:p>
            <a:r>
              <a:rPr lang="en-GB" sz="1600" dirty="0"/>
              <a:t>Police legitimacy is also required for the police to be effective and efficient: as well as motivating the public to co-operate with the police and respect the law. Acting legitimately also encourages the public to become more socially responsible. </a:t>
            </a:r>
          </a:p>
          <a:p>
            <a:endParaRPr lang="en-GB" sz="1600" dirty="0"/>
          </a:p>
          <a:p>
            <a:r>
              <a:rPr lang="en-GB" sz="1600" dirty="0"/>
              <a:t>Quite simply - The more the public supports the police by providing information or by becoming more involved in policing activities, the greater the reduction in demand on police forces.</a:t>
            </a:r>
          </a:p>
          <a:p>
            <a:endParaRPr lang="en-GB" sz="1600" dirty="0"/>
          </a:p>
          <a:p>
            <a:r>
              <a:rPr lang="en-GB" sz="1600" dirty="0"/>
              <a:t>When considering then why we the public give police consent to carry out their duties it is worth considering why people actually allow this to happen.  Tom Tyler is leading academic and within his book – similarly titled ‘Why People obey the law’ he describes two reasons. </a:t>
            </a:r>
          </a:p>
          <a:p>
            <a:r>
              <a:rPr lang="en-GB" sz="1600" dirty="0"/>
              <a:t>Instrumental compliance or deterrence models are based on  the premise that </a:t>
            </a:r>
            <a:r>
              <a:rPr lang="en-GB" sz="2400" dirty="0"/>
              <a:t>before committing a crime, people will make a rational decision of balancing the benefits of committing a crime versus the risk of being caught and punished. </a:t>
            </a:r>
          </a:p>
          <a:p>
            <a:endParaRPr lang="en-GB" sz="2400" dirty="0"/>
          </a:p>
          <a:p>
            <a:r>
              <a:rPr lang="en-GB" sz="2400" dirty="0"/>
              <a:t>In contrast however Tyler suggests that most people however most people obey most laws most of the time because it is the ‘right thing to do.’ This is because they overtime through socialisation, psychological development, moral reasoning, community context -  social norms and networks all sustain the routine compliance that is ingrained in everyday life.</a:t>
            </a:r>
          </a:p>
          <a:p>
            <a:endParaRPr lang="en-GB" sz="2400" dirty="0"/>
          </a:p>
          <a:p>
            <a:r>
              <a:rPr lang="en-GB" sz="2400" dirty="0"/>
              <a:t>The principle of policing by consent has thankfully become accepted and ingrained into UK society by the unique style of policing adopted since the 1800s. Here I have made reference to one of Sir Robert Peels principles of law enforcement which talks about police maintaining their respect which was achieved via the first constables who walked their beats and knew their communities. </a:t>
            </a:r>
          </a:p>
          <a:p>
            <a:endParaRPr lang="en-GB" sz="2400" dirty="0"/>
          </a:p>
          <a:p>
            <a:endParaRPr lang="en-GB" sz="1600" dirty="0"/>
          </a:p>
          <a:p>
            <a:endParaRPr lang="en-GB" dirty="0"/>
          </a:p>
        </p:txBody>
      </p:sp>
      <p:sp>
        <p:nvSpPr>
          <p:cNvPr id="4" name="Slide Number Placeholder 3"/>
          <p:cNvSpPr>
            <a:spLocks noGrp="1"/>
          </p:cNvSpPr>
          <p:nvPr>
            <p:ph type="sldNum" sz="quarter" idx="5"/>
          </p:nvPr>
        </p:nvSpPr>
        <p:spPr/>
        <p:txBody>
          <a:bodyPr/>
          <a:lstStyle/>
          <a:p>
            <a:fld id="{55F6FB80-2490-4B93-99F3-3947144F048F}" type="slidenum">
              <a:rPr lang="en-GB" smtClean="0"/>
              <a:t>3</a:t>
            </a:fld>
            <a:endParaRPr lang="en-GB" dirty="0"/>
          </a:p>
        </p:txBody>
      </p:sp>
    </p:spTree>
    <p:extLst>
      <p:ext uri="{BB962C8B-B14F-4D97-AF65-F5344CB8AC3E}">
        <p14:creationId xmlns:p14="http://schemas.microsoft.com/office/powerpoint/2010/main" val="1044085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Golden era – post second world war – economy grew – post war rationing ended – increased car ownership (The Metropolitan Police established a Traffic Squad and more widely traditional foot patrols were being replaced by mechanised beats.)  cultural changes – new waves of youth culture – Teddy boys – gang fights /  PC George Dixon – familiar face – always there on his beat. </a:t>
            </a:r>
          </a:p>
          <a:p>
            <a:endParaRPr lang="en-GB" dirty="0"/>
          </a:p>
          <a:p>
            <a:r>
              <a:rPr lang="en-GB" dirty="0"/>
              <a:t>Beat Unit Policing –  Bobby on the Beat removed and put into cars – introduction of improved radio communications – daily interactions with public diminished</a:t>
            </a:r>
          </a:p>
          <a:p>
            <a:endParaRPr lang="en-GB" dirty="0"/>
          </a:p>
          <a:p>
            <a:r>
              <a:rPr lang="en-GB" dirty="0"/>
              <a:t>CC John Alderson – D&amp;C CC – 1978 - </a:t>
            </a:r>
            <a:r>
              <a:rPr lang="en-GB" b="0" i="0" dirty="0">
                <a:solidFill>
                  <a:srgbClr val="121212"/>
                </a:solidFill>
                <a:effectLst/>
                <a:latin typeface="GuardianTextEgyptian"/>
              </a:rPr>
              <a:t>In 1978, after his force had received numerous calls from mothers on an estate in Exeter saying they were worried about their children, he tried out a community policing experiment. With police guidance, mothers on the estate ran a play scheme for 100 young people aged between five and 15 in the summer holidays. Vandalism and petty crime on the estate had been common the previous summer holiday; in 1978, no such crimes were reported.</a:t>
            </a:r>
            <a:endParaRPr lang="en-GB" dirty="0"/>
          </a:p>
          <a:p>
            <a:endParaRPr lang="en-GB" dirty="0"/>
          </a:p>
          <a:p>
            <a:r>
              <a:rPr lang="en-GB" dirty="0"/>
              <a:t>Scarman Report – 1982 – following the street riots in Brixton in 1981 the Scarman report of 1982 highlighted the fundamental failures of using oppressive powers above communication and responsiveness to communities – especially those of colour which held similar in the MacPherson report of 1999 following the death of Stephen Lawrence in 1993</a:t>
            </a:r>
          </a:p>
          <a:p>
            <a:endParaRPr lang="en-GB" dirty="0"/>
          </a:p>
          <a:p>
            <a:r>
              <a:rPr lang="en-GB" dirty="0"/>
              <a:t>Reassurance gap – relating to falling rates of crime compared to growing perceptions that it was still climbing. Discussion that blossomed as well from the then CC of surrey Denis O’Connor and the Assistant Commissioner of the time for the Met – Tim Godwin – both experienced negative feedback from public when they reported crime was down!</a:t>
            </a:r>
          </a:p>
          <a:p>
            <a:endParaRPr lang="en-GB" dirty="0"/>
          </a:p>
          <a:p>
            <a:r>
              <a:rPr lang="en-GB" dirty="0"/>
              <a:t>PCSOs – 2002 – 20 years since their arrival. Introduced by the Labour Govt to help relieve pressure from front line officers by carrying out basic high visible patrols in communities to deal with ASB. They could issue FPNs, seize alcohol and tobacco from a minor and enforce no drinking zones. Powers given to them where different from force to force.  In 2007/2008 there were 16000 PCSOs in England &amp; Wales</a:t>
            </a:r>
          </a:p>
          <a:p>
            <a:endParaRPr lang="en-GB" dirty="0"/>
          </a:p>
          <a:p>
            <a:r>
              <a:rPr lang="en-GB" dirty="0"/>
              <a:t>NRRP – 2003 – two year pilot which set out a more structured and systematic approach to community policing across 16 trial sites across 8n forces  –Aim - provide visible, accessible and familiar policing presence, target signal crimes and  to coproduce local social control by communities and partners problem solving together.  Deemed to be a success – in terms of reducing crime, </a:t>
            </a:r>
            <a:r>
              <a:rPr lang="en-GB" dirty="0" err="1"/>
              <a:t>asb</a:t>
            </a:r>
            <a:r>
              <a:rPr lang="en-GB" dirty="0"/>
              <a:t>, improving feelings of safety after dark, and general public confidence in the police.</a:t>
            </a:r>
          </a:p>
          <a:p>
            <a:endParaRPr lang="en-GB" dirty="0"/>
          </a:p>
          <a:p>
            <a:r>
              <a:rPr lang="en-GB" dirty="0"/>
              <a:t>Due to the success of the NRRP a decision was made to roll out the NP programme across  the UK – substantial investment of money and a long term commitment to the future of NP</a:t>
            </a:r>
          </a:p>
          <a:p>
            <a:endParaRPr lang="en-GB" dirty="0"/>
          </a:p>
          <a:p>
            <a:r>
              <a:rPr lang="en-GB" dirty="0"/>
              <a:t>After the financial crash of 2007-2008 – pressures to the pubic  where subsequently felt throughout all public services none more so than the police service. As such some of the investments made so recently into NP were slowly over the coming years stripped away as establishment figures for UK policing fell. NP officers were re-deployed to meet demand in other areas of policing  – whilst the numbers of PCSOs began to dramatically fall from a high point of 16,000 to just over 9000 today.  Tereasa May also did away with the policing pledge and confidence target and of course came out with that infamous saying about cutting crime – which in itself is an interesting conundrum when you consider that roughly over 80% of what police deal with is non crime related. </a:t>
            </a:r>
          </a:p>
          <a:p>
            <a:endParaRPr lang="en-GB" dirty="0"/>
          </a:p>
          <a:p>
            <a:r>
              <a:rPr lang="en-GB" dirty="0"/>
              <a:t>Finally there was as Martin Innes may say a ‘reprise’ for NP when the College of Policing launched the 2018 NP Guidelines which refocused NP the delivery of NP in the UK once again. </a:t>
            </a:r>
          </a:p>
          <a:p>
            <a:endParaRPr lang="en-GB" dirty="0"/>
          </a:p>
          <a:p>
            <a:r>
              <a:rPr lang="en-GB" dirty="0"/>
              <a:t>As can be seen from the next slide – NP as a concept is a real political football so to speak in terms of a vote winner and is often kicked around by government during times of elections and often appears on manifestos – especially when referring almost ironically to putting more Bobbies – back on the beat.</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5F6FB80-2490-4B93-99F3-3947144F048F}" type="slidenum">
              <a:rPr lang="en-GB" smtClean="0"/>
              <a:t>4</a:t>
            </a:fld>
            <a:endParaRPr lang="en-GB" dirty="0"/>
          </a:p>
        </p:txBody>
      </p:sp>
    </p:spTree>
    <p:extLst>
      <p:ext uri="{BB962C8B-B14F-4D97-AF65-F5344CB8AC3E}">
        <p14:creationId xmlns:p14="http://schemas.microsoft.com/office/powerpoint/2010/main" val="670560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a:p>
            <a:pPr algn="l" fontAlgn="base"/>
            <a:r>
              <a:rPr lang="en-GB" dirty="0"/>
              <a:t>I’ve made brief reference here on this slide firstly to a Labour Party document from 2008 which features the thought of  Jacqui Smith who was the Home Secretary of the Day.  Following the successful pilot of the National Reassurance Programme between 2003 and 2005  introduction within this document talks about evidence from across the country whereby feedback from the public showed that their interactions with the police had often fell short of what they were used to in other public and private services. </a:t>
            </a:r>
          </a:p>
          <a:p>
            <a:pPr algn="l" fontAlgn="base"/>
            <a:endParaRPr lang="en-GB" dirty="0"/>
          </a:p>
          <a:p>
            <a:pPr algn="l" fontAlgn="base"/>
            <a:r>
              <a:rPr lang="en-GB" dirty="0"/>
              <a:t>As such the government of the time with Tony Blair as PM acknowledged this to be one of the reasons why the police did perhaps did not have higher public satisfaction and confidence ratings whilst noting that sometimes they perhaps did not receive the credit they deserved for their successes in reducing crime and tackling offenders. This is referring to of course – the reassurance gap.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Jacqui Smith makes reference to Neighbourhood policing  starting to have a positive effect making reference to innovative pilot work of the National reassurance policing programme which had – and I quote </a:t>
            </a:r>
            <a:r>
              <a:rPr lang="en-GB" b="1" i="1" dirty="0"/>
              <a:t>‘shown how forces can rethink their business to be more efficient and give the public a more personalised service, for example by making appointments at a time convenient to the individual. </a:t>
            </a:r>
            <a:endParaRPr lang="en-GB" dirty="0"/>
          </a:p>
          <a:p>
            <a:pPr algn="l" fontAlgn="base"/>
            <a:endParaRPr lang="en-GB" dirty="0"/>
          </a:p>
          <a:p>
            <a:pPr marL="0" marR="0" lvl="0" indent="0" algn="l" defTabSz="914400" rtl="0" eaLnBrk="1" fontAlgn="base" latinLnBrk="0" hangingPunct="1">
              <a:lnSpc>
                <a:spcPct val="100000"/>
              </a:lnSpc>
              <a:spcBef>
                <a:spcPts val="0"/>
              </a:spcBef>
              <a:spcAft>
                <a:spcPts val="0"/>
              </a:spcAft>
              <a:buClrTx/>
              <a:buSzTx/>
              <a:buFontTx/>
              <a:buNone/>
              <a:tabLst/>
              <a:defRPr/>
            </a:pPr>
            <a:r>
              <a:rPr lang="en-GB" dirty="0"/>
              <a:t>As can be seen on this slide – NP as a concept is a real political football in terms of a vote winner and is often kicked around by government during times of elections and often appears on manifestos – especially when referring almost ironically to putting more Bobbies – back on the beat. As we will see later in a later slide NP in terms of vits visibility is a very emotive topic for the public which is linked to public confidence. </a:t>
            </a:r>
            <a:r>
              <a:rPr lang="en-GB" b="0" dirty="0">
                <a:solidFill>
                  <a:srgbClr val="000000"/>
                </a:solidFill>
                <a:effectLst/>
                <a:latin typeface="Open Sans" panose="020B0606030504020204" pitchFamily="34" charset="0"/>
              </a:rPr>
              <a:t> These headlines certainly depict this. </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0" dirty="0">
              <a:solidFill>
                <a:srgbClr val="000000"/>
              </a:solidFill>
              <a:effectLst/>
              <a:latin typeface="Open Sans" panose="020B0606030504020204" pitchFamily="34" charset="0"/>
            </a:endParaRPr>
          </a:p>
          <a:p>
            <a:pPr algn="l" fontAlgn="base"/>
            <a:r>
              <a:rPr lang="en-GB" b="0" dirty="0">
                <a:solidFill>
                  <a:srgbClr val="000000"/>
                </a:solidFill>
                <a:effectLst/>
                <a:latin typeface="Open Sans" panose="020B0606030504020204" pitchFamily="34" charset="0"/>
              </a:rPr>
              <a:t>In the first BBC headline which can be seen - The then Shadow Home Secretary Nick Thomas-Symonds set out a vision for a national roll-out of “police hubs” with their own neighbourhood crime prevention teams to crack down on anti-social behaviour. He also talks about A “next generation neighbourhood watch” using technology including video doorbells and WhatsApp groups would be tasked with bringing people together to share information to tackle crime.</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b="0" dirty="0">
              <a:solidFill>
                <a:srgbClr val="000000"/>
              </a:solidFill>
              <a:effectLst/>
              <a:latin typeface="Open Sans" panose="020B0606030504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b="0" dirty="0">
                <a:solidFill>
                  <a:srgbClr val="000000"/>
                </a:solidFill>
                <a:effectLst/>
                <a:latin typeface="Open Sans" panose="020B0606030504020204" pitchFamily="34" charset="0"/>
              </a:rPr>
              <a:t>Mr Thomas-Symonds also accused the Tories of being  “soft on crime and soft on causes on crime” </a:t>
            </a:r>
            <a:r>
              <a:rPr lang="en-GB" dirty="0"/>
              <a:t>‘ which was obviously resurrecting Mr Blairs legacy phrase ‘ tough on crime – tough on the causes of crime’. As politicians do – they pull on the heartstrings of the public as can be seen by the rhetoric of this stance Mr Thomas Symonds took at their annual conference - </a:t>
            </a:r>
            <a:endParaRPr lang="en-GB" b="0" dirty="0">
              <a:solidFill>
                <a:srgbClr val="000000"/>
              </a:solidFill>
              <a:effectLst/>
              <a:latin typeface="Open Sans" panose="020B0606030504020204" pitchFamily="34" charset="0"/>
            </a:endParaRPr>
          </a:p>
          <a:p>
            <a:pPr algn="l" fontAlgn="base"/>
            <a:endParaRPr lang="en-GB" b="0" dirty="0">
              <a:solidFill>
                <a:srgbClr val="000000"/>
              </a:solidFill>
              <a:effectLst/>
              <a:latin typeface="Open Sans" panose="020B0606030504020204" pitchFamily="34" charset="0"/>
            </a:endParaRPr>
          </a:p>
          <a:p>
            <a:pPr algn="l" fontAlgn="base"/>
            <a:r>
              <a:rPr lang="en-GB" b="0" dirty="0">
                <a:solidFill>
                  <a:srgbClr val="000000"/>
                </a:solidFill>
                <a:effectLst/>
                <a:latin typeface="Open Sans" panose="020B0606030504020204" pitchFamily="34" charset="0"/>
              </a:rPr>
              <a:t> </a:t>
            </a:r>
            <a:r>
              <a:rPr lang="en-GB" b="1" i="1" dirty="0">
                <a:solidFill>
                  <a:srgbClr val="000000"/>
                </a:solidFill>
                <a:effectLst/>
                <a:latin typeface="Open Sans" panose="020B0606030504020204" pitchFamily="34" charset="0"/>
              </a:rPr>
              <a:t>“In Tory Britain, people say you never see police on the beat any more. That school children feel afraid at the bus stop. That people feel unsafe going out after dark, - This is the price of years of Tory cuts to neighbourhood policing. With me as Home Secretary, if there is trouble on your street Labour will make sure that someone is there. You will see officers on the beat.”</a:t>
            </a:r>
          </a:p>
          <a:p>
            <a:pPr algn="l" fontAlgn="base"/>
            <a:endParaRPr lang="en-GB" b="0" dirty="0">
              <a:solidFill>
                <a:srgbClr val="000000"/>
              </a:solidFill>
              <a:effectLst/>
              <a:latin typeface="Open Sans" panose="020B0606030504020204" pitchFamily="34" charset="0"/>
            </a:endParaRPr>
          </a:p>
          <a:p>
            <a:r>
              <a:rPr lang="en-GB" dirty="0"/>
              <a:t>Mention other two snippets?</a:t>
            </a:r>
          </a:p>
        </p:txBody>
      </p:sp>
      <p:sp>
        <p:nvSpPr>
          <p:cNvPr id="4" name="Slide Number Placeholder 3"/>
          <p:cNvSpPr>
            <a:spLocks noGrp="1"/>
          </p:cNvSpPr>
          <p:nvPr>
            <p:ph type="sldNum" sz="quarter" idx="5"/>
          </p:nvPr>
        </p:nvSpPr>
        <p:spPr/>
        <p:txBody>
          <a:bodyPr/>
          <a:lstStyle/>
          <a:p>
            <a:fld id="{5638A57D-5C16-4E76-BC64-E7830CD8F651}" type="slidenum">
              <a:rPr lang="en-GB" smtClean="0"/>
              <a:t>5</a:t>
            </a:fld>
            <a:endParaRPr lang="en-GB" dirty="0"/>
          </a:p>
        </p:txBody>
      </p:sp>
    </p:spTree>
    <p:extLst>
      <p:ext uri="{BB962C8B-B14F-4D97-AF65-F5344CB8AC3E}">
        <p14:creationId xmlns:p14="http://schemas.microsoft.com/office/powerpoint/2010/main" val="1693242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first graph here shows figures from the Crime Survey for England and Wales indicate a rise in public confidence between 2006 and 2012, followed by stabilisation and then a decline after 2016.</a:t>
            </a:r>
          </a:p>
          <a:p>
            <a:endParaRPr lang="en-GB" dirty="0"/>
          </a:p>
          <a:p>
            <a:r>
              <a:rPr lang="en-GB" dirty="0"/>
              <a:t>What is the best explanation for these trends?  The Strategic Review for Policing has highlighted that the rise and fall of these perception indicators are in line with the rise and fall of the numbers of officers in neighbourhood policing roles. </a:t>
            </a:r>
          </a:p>
          <a:p>
            <a:endParaRPr lang="en-GB" dirty="0"/>
          </a:p>
          <a:p>
            <a:r>
              <a:rPr lang="en-GB" dirty="0"/>
              <a:t>Broadly speaking as the National Neighbourhood Policing Programme was rolled out after 2008 indicators of police visibility rose and so too did public confidence. Once neighbourhood policing numbers started to decline then as the austerity measures began to bite after 2010 we see a fall in visibility and public confidence.</a:t>
            </a:r>
          </a:p>
          <a:p>
            <a:endParaRPr lang="en-GB" dirty="0"/>
          </a:p>
          <a:p>
            <a:r>
              <a:rPr lang="en-GB" dirty="0"/>
              <a:t>I think here the figures speak for themselves – there is a definite correlation between public confidence and police visibility.  </a:t>
            </a:r>
          </a:p>
          <a:p>
            <a:endParaRPr lang="en-GB" dirty="0"/>
          </a:p>
        </p:txBody>
      </p:sp>
      <p:sp>
        <p:nvSpPr>
          <p:cNvPr id="4" name="Slide Number Placeholder 3"/>
          <p:cNvSpPr>
            <a:spLocks noGrp="1"/>
          </p:cNvSpPr>
          <p:nvPr>
            <p:ph type="sldNum" sz="quarter" idx="5"/>
          </p:nvPr>
        </p:nvSpPr>
        <p:spPr/>
        <p:txBody>
          <a:bodyPr/>
          <a:lstStyle/>
          <a:p>
            <a:fld id="{55F6FB80-2490-4B93-99F3-3947144F048F}" type="slidenum">
              <a:rPr lang="en-GB" smtClean="0"/>
              <a:t>6</a:t>
            </a:fld>
            <a:endParaRPr lang="en-GB" dirty="0"/>
          </a:p>
        </p:txBody>
      </p:sp>
    </p:spTree>
    <p:extLst>
      <p:ext uri="{BB962C8B-B14F-4D97-AF65-F5344CB8AC3E}">
        <p14:creationId xmlns:p14="http://schemas.microsoft.com/office/powerpoint/2010/main" val="719140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Open Sans" panose="020B0606030504020204" pitchFamily="34" charset="0"/>
              </a:rPr>
              <a:t>There is much research which demonstrates the importance of procedural justice in shaping the legitimacy of police in the eyes of the public.</a:t>
            </a:r>
          </a:p>
          <a:p>
            <a:endParaRPr lang="en-GB" b="0" i="0" dirty="0">
              <a:solidFill>
                <a:srgbClr val="444444"/>
              </a:solidFill>
              <a:effectLst/>
              <a:latin typeface="Open Sans" panose="020B0606030504020204" pitchFamily="34" charset="0"/>
            </a:endParaRPr>
          </a:p>
          <a:p>
            <a:r>
              <a:rPr lang="en-GB" b="0" i="0" dirty="0">
                <a:solidFill>
                  <a:srgbClr val="444444"/>
                </a:solidFill>
                <a:effectLst/>
                <a:latin typeface="Open Sans" panose="020B0606030504020204" pitchFamily="34" charset="0"/>
              </a:rPr>
              <a:t>To recap from my supporting paper - Procedural justice is the degree to which someone perceives people in authority to apply processes, or make decisions about them, in a fair and just way (HMP, 2019).</a:t>
            </a:r>
          </a:p>
          <a:p>
            <a:endParaRPr lang="en-GB" b="0" i="0" dirty="0">
              <a:solidFill>
                <a:srgbClr val="444444"/>
              </a:solidFill>
              <a:effectLst/>
              <a:latin typeface="Open Sans" panose="020B0606030504020204" pitchFamily="34" charset="0"/>
            </a:endParaRPr>
          </a:p>
          <a:p>
            <a:r>
              <a:rPr lang="en-GB" b="0" i="0" dirty="0">
                <a:solidFill>
                  <a:srgbClr val="444444"/>
                </a:solidFill>
                <a:effectLst/>
                <a:latin typeface="Open Sans" panose="020B0606030504020204" pitchFamily="34" charset="0"/>
              </a:rPr>
              <a:t>Procedural justice policing is a theoretical perspective that focuses on those informal, day-to-day interactions between the police and the public, and perhaps more importantly the ‘quality’ of these interactions</a:t>
            </a:r>
          </a:p>
          <a:p>
            <a:endParaRPr lang="en-GB" b="0" i="0" dirty="0">
              <a:solidFill>
                <a:srgbClr val="444444"/>
              </a:solidFill>
              <a:effectLst/>
              <a:latin typeface="Open Sans" panose="020B0606030504020204" pitchFamily="34" charset="0"/>
            </a:endParaRPr>
          </a:p>
          <a:p>
            <a:r>
              <a:rPr lang="en-GB" b="0" i="0" dirty="0">
                <a:solidFill>
                  <a:srgbClr val="444444"/>
                </a:solidFill>
                <a:effectLst/>
                <a:latin typeface="Open Sans" panose="020B0606030504020204" pitchFamily="34" charset="0"/>
              </a:rPr>
              <a:t>Whilst all who work in public services (and for that in any line of business) should apply these principles in all aspects of their work – consistency of delivery is often difficult due to the very challenging nature of policing. </a:t>
            </a:r>
          </a:p>
          <a:p>
            <a:endParaRPr lang="en-GB" b="0" i="0" dirty="0">
              <a:solidFill>
                <a:srgbClr val="444444"/>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44444"/>
                </a:solidFill>
                <a:effectLst/>
                <a:latin typeface="Open Sans" panose="020B0606030504020204" pitchFamily="34" charset="0"/>
              </a:rPr>
              <a:t>There is no doubt that the majority of officers and staff will strive to adhere to all of the simple principles. As police leaders we know that it is in the hands of all police officers &amp; staff to maintain and secure public support, by engaging with the public in a way that follows the four key components of procedural justice as outlined above.  Whilst policing knows the benefits of PJ there will be times when officers will stray from applying the four steps – sometimes as we have seen recently – unethically and deliberately - but more often than not – perhaps more innocently due to the pressure of their role. </a:t>
            </a:r>
          </a:p>
          <a:p>
            <a:endParaRPr lang="en-GB" b="0" i="0" dirty="0">
              <a:solidFill>
                <a:srgbClr val="444444"/>
              </a:solidFill>
              <a:effectLst/>
              <a:latin typeface="Open Sans" panose="020B0606030504020204" pitchFamily="34" charset="0"/>
            </a:endParaRPr>
          </a:p>
          <a:p>
            <a:r>
              <a:rPr lang="en-GB" b="0" i="0" dirty="0">
                <a:solidFill>
                  <a:srgbClr val="444444"/>
                </a:solidFill>
                <a:effectLst/>
                <a:latin typeface="Open Sans" panose="020B0606030504020204" pitchFamily="34" charset="0"/>
              </a:rPr>
              <a:t>However when looking again at the four components making up PJ (say these) - when applying a neighbourhood policing lens – it can be seen by the very nature and ethos of NP teams being the regular, more visible, accessible and approachable presence within communities – that PJ will be more likely to be delivered enhancing the trust and confidence of the public as can be seen by the comments made by Carina O’Reilly who notes the fragility of confidence.  </a:t>
            </a:r>
          </a:p>
          <a:p>
            <a:endParaRPr lang="en-GB" b="0" i="0" dirty="0">
              <a:solidFill>
                <a:srgbClr val="444444"/>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55F6FB80-2490-4B93-99F3-3947144F048F}" type="slidenum">
              <a:rPr lang="en-GB" smtClean="0"/>
              <a:t>7</a:t>
            </a:fld>
            <a:endParaRPr lang="en-GB"/>
          </a:p>
        </p:txBody>
      </p:sp>
    </p:spTree>
    <p:extLst>
      <p:ext uri="{BB962C8B-B14F-4D97-AF65-F5344CB8AC3E}">
        <p14:creationId xmlns:p14="http://schemas.microsoft.com/office/powerpoint/2010/main" val="4253655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recent paper describes community policing as a possible policy tool to begin to repair the ‘contemporary crisis of police legitimacy’ caused by ‘aggressive policing’ in the US.  </a:t>
            </a:r>
          </a:p>
          <a:p>
            <a:r>
              <a:rPr lang="en-GB" dirty="0"/>
              <a:t>Authors state that there are very few studies that have looked at the random assignment of police-public contact to identify the causal effect of such interactions on individual-level attitudes to the police?</a:t>
            </a:r>
          </a:p>
          <a:p>
            <a:endParaRPr lang="en-GB" dirty="0"/>
          </a:p>
          <a:p>
            <a:endParaRPr lang="en-GB" dirty="0"/>
          </a:p>
          <a:p>
            <a:r>
              <a:rPr lang="en-GB" dirty="0"/>
              <a:t>Authors do note however that community policing is not the panacea to all solving all the issues considered with legitimacy. What they do note that past research into Community Policing is very limited with limited rigorous evaluation of well defined strategies.  </a:t>
            </a:r>
          </a:p>
          <a:p>
            <a:endParaRPr lang="en-GB" dirty="0"/>
          </a:p>
          <a:p>
            <a:r>
              <a:rPr lang="en-GB" dirty="0"/>
              <a:t>This has meant that due to this many police chiefs in the US are sceptical of the value of CoP – meaning they limit their investment.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Overall therefore the results provide a clear empirical support for the efficacy of supporting community police strategies which enhance police legitimacy. </a:t>
            </a:r>
          </a:p>
          <a:p>
            <a:endParaRPr lang="en-GB" dirty="0"/>
          </a:p>
          <a:p>
            <a:endParaRPr lang="en-GB" dirty="0"/>
          </a:p>
        </p:txBody>
      </p:sp>
      <p:sp>
        <p:nvSpPr>
          <p:cNvPr id="4" name="Slide Number Placeholder 3"/>
          <p:cNvSpPr>
            <a:spLocks noGrp="1"/>
          </p:cNvSpPr>
          <p:nvPr>
            <p:ph type="sldNum" sz="quarter" idx="5"/>
          </p:nvPr>
        </p:nvSpPr>
        <p:spPr/>
        <p:txBody>
          <a:bodyPr/>
          <a:lstStyle/>
          <a:p>
            <a:fld id="{55F6FB80-2490-4B93-99F3-3947144F048F}" type="slidenum">
              <a:rPr lang="en-GB" smtClean="0"/>
              <a:t>8</a:t>
            </a:fld>
            <a:endParaRPr lang="en-GB" dirty="0"/>
          </a:p>
        </p:txBody>
      </p:sp>
    </p:spTree>
    <p:extLst>
      <p:ext uri="{BB962C8B-B14F-4D97-AF65-F5344CB8AC3E}">
        <p14:creationId xmlns:p14="http://schemas.microsoft.com/office/powerpoint/2010/main" val="623271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a:t>
            </a:r>
          </a:p>
          <a:p>
            <a:endParaRPr lang="en-GB" dirty="0"/>
          </a:p>
          <a:p>
            <a:r>
              <a:rPr lang="en-GB" dirty="0"/>
              <a:t>I find this study really interesting as I as a young Sgt in the MPS was involved in many ward panel meetings as a SNT </a:t>
            </a:r>
            <a:r>
              <a:rPr lang="en-GB" dirty="0" err="1"/>
              <a:t>Sgt.</a:t>
            </a:r>
            <a:r>
              <a:rPr lang="en-GB" dirty="0"/>
              <a:t> </a:t>
            </a:r>
          </a:p>
          <a:p>
            <a:endParaRPr lang="en-GB" dirty="0"/>
          </a:p>
          <a:p>
            <a:r>
              <a:rPr lang="en-GB" dirty="0"/>
              <a:t> Carried out in a diverse London Borough – O’Reilly observed a number of ward panels held and interviewed panel chairs, members and police officers and staff who were involved. </a:t>
            </a:r>
          </a:p>
          <a:p>
            <a:endParaRPr lang="en-GB" dirty="0"/>
          </a:p>
          <a:p>
            <a:endParaRPr lang="en-GB" dirty="0"/>
          </a:p>
          <a:p>
            <a:endParaRPr lang="en-GB" dirty="0"/>
          </a:p>
          <a:p>
            <a:r>
              <a:rPr lang="en-GB" b="1" dirty="0"/>
              <a:t>Considering individual vs collective understandings of security  </a:t>
            </a:r>
            <a:r>
              <a:rPr lang="en-GB" dirty="0"/>
              <a:t>- people would arrive with issues to discuss about individual security (</a:t>
            </a:r>
            <a:r>
              <a:rPr lang="en-GB" dirty="0" err="1"/>
              <a:t>e.g</a:t>
            </a:r>
            <a:r>
              <a:rPr lang="en-GB" dirty="0"/>
              <a:t> child </a:t>
            </a:r>
            <a:r>
              <a:rPr lang="en-GB" dirty="0" err="1"/>
              <a:t>asb</a:t>
            </a:r>
            <a:r>
              <a:rPr lang="en-GB" dirty="0"/>
              <a:t> – football on a wall) but when they heard other more pressing issues which were close by (e.g. drugs / knife sweeps) – this may put there concerns into context. It also was a way for police to show that not all low level concerns can be responded to and that not all problem can be solved.</a:t>
            </a:r>
          </a:p>
          <a:p>
            <a:endParaRPr lang="en-GB" dirty="0"/>
          </a:p>
          <a:p>
            <a:r>
              <a:rPr lang="en-GB" dirty="0"/>
              <a:t>Considering PJ and the voice element – it was also a way of NP providing a bridge that sometimes individual concerns can be converted into community priorities. </a:t>
            </a:r>
          </a:p>
        </p:txBody>
      </p:sp>
      <p:sp>
        <p:nvSpPr>
          <p:cNvPr id="4" name="Slide Number Placeholder 3"/>
          <p:cNvSpPr>
            <a:spLocks noGrp="1"/>
          </p:cNvSpPr>
          <p:nvPr>
            <p:ph type="sldNum" sz="quarter" idx="5"/>
          </p:nvPr>
        </p:nvSpPr>
        <p:spPr/>
        <p:txBody>
          <a:bodyPr/>
          <a:lstStyle/>
          <a:p>
            <a:fld id="{55F6FB80-2490-4B93-99F3-3947144F048F}" type="slidenum">
              <a:rPr lang="en-GB" smtClean="0"/>
              <a:t>9</a:t>
            </a:fld>
            <a:endParaRPr lang="en-GB" dirty="0"/>
          </a:p>
        </p:txBody>
      </p:sp>
    </p:spTree>
    <p:extLst>
      <p:ext uri="{BB962C8B-B14F-4D97-AF65-F5344CB8AC3E}">
        <p14:creationId xmlns:p14="http://schemas.microsoft.com/office/powerpoint/2010/main" val="1023090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I thought I would add a quote from Dr Martin Innes who is in my opinion one of the leading authorities in neighbourhood policing matters in the UK. He says and I quote - *** </a:t>
            </a:r>
          </a:p>
          <a:p>
            <a:endParaRPr lang="en-GB" dirty="0"/>
          </a:p>
          <a:p>
            <a:r>
              <a:rPr lang="en-GB" dirty="0"/>
              <a:t>Quite rightly – I think we should be proud of how we approach neighbourhood policing in the UK.</a:t>
            </a:r>
          </a:p>
          <a:p>
            <a:endParaRPr lang="en-GB" dirty="0"/>
          </a:p>
          <a:p>
            <a:r>
              <a:rPr lang="en-GB" dirty="0"/>
              <a:t>As the two case very recent and current studies have shown – there is both empirical and qualitative data to show the benefits that neighbourhood policing can bring to enhancing public confidence and police legitimacy.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Of note is one of the key recommendations that came from the recent Strategic Review for Policing in England &amp; Wales which is that the Home Office should direct police leaders to deliver a substantial uplift in neighbourhood policing numbers from the additional numbers offered via Operation Uplift. This is to help to build and sustain police legitimacy, public confidence, and community resilience. Importantly these additional neighbourhood officers should be concentrated where legitimacy is most challenged and assessed against the objectives of improving legitimacy, confidence and resilience – not perhaps where the worried well may think according to Ian Loader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Policing also needs to continually remind its officers and staff of the benefits of procedural justice. This should be incorporated into all CPD </a:t>
            </a:r>
          </a:p>
          <a:p>
            <a:endParaRPr lang="en-GB" dirty="0"/>
          </a:p>
          <a:p>
            <a:r>
              <a:rPr lang="en-GB" dirty="0"/>
              <a:t>Perhaps it is worth considering the final thoughts of Carina O’Reilly’s 2022 research where she aptly states that ‘there needs to be an organisational commitment to neighbourhood policing rooted in an understanding of why confidence matters. Only when this is achieved  will policing begin to reclaim public confidence as a national priority. </a:t>
            </a:r>
          </a:p>
        </p:txBody>
      </p:sp>
      <p:sp>
        <p:nvSpPr>
          <p:cNvPr id="4" name="Slide Number Placeholder 3"/>
          <p:cNvSpPr>
            <a:spLocks noGrp="1"/>
          </p:cNvSpPr>
          <p:nvPr>
            <p:ph type="sldNum" sz="quarter" idx="5"/>
          </p:nvPr>
        </p:nvSpPr>
        <p:spPr/>
        <p:txBody>
          <a:bodyPr/>
          <a:lstStyle/>
          <a:p>
            <a:fld id="{55F6FB80-2490-4B93-99F3-3947144F048F}" type="slidenum">
              <a:rPr lang="en-GB" smtClean="0"/>
              <a:t>10</a:t>
            </a:fld>
            <a:endParaRPr lang="en-GB" dirty="0"/>
          </a:p>
        </p:txBody>
      </p:sp>
    </p:spTree>
    <p:extLst>
      <p:ext uri="{BB962C8B-B14F-4D97-AF65-F5344CB8AC3E}">
        <p14:creationId xmlns:p14="http://schemas.microsoft.com/office/powerpoint/2010/main" val="2314166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8FA5D-F148-489D-A0A8-E18B50324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7CCE5-680B-44CD-A03C-8B7CF473E5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0F9D7F-100A-44E7-B832-78CF3A5E1FC0}"/>
              </a:ext>
            </a:extLst>
          </p:cNvPr>
          <p:cNvSpPr>
            <a:spLocks noGrp="1"/>
          </p:cNvSpPr>
          <p:nvPr>
            <p:ph type="dt" sz="half" idx="10"/>
          </p:nvPr>
        </p:nvSpPr>
        <p:spPr/>
        <p:txBody>
          <a:bodyPr/>
          <a:lstStyle/>
          <a:p>
            <a:fld id="{CAAE74AD-83A3-4124-8189-3CE0A5506996}" type="datetime1">
              <a:rPr lang="en-GB" smtClean="0"/>
              <a:t>24/07/2022</a:t>
            </a:fld>
            <a:endParaRPr lang="en-GB" dirty="0"/>
          </a:p>
        </p:txBody>
      </p:sp>
      <p:sp>
        <p:nvSpPr>
          <p:cNvPr id="5" name="Footer Placeholder 4">
            <a:extLst>
              <a:ext uri="{FF2B5EF4-FFF2-40B4-BE49-F238E27FC236}">
                <a16:creationId xmlns:a16="http://schemas.microsoft.com/office/drawing/2014/main" id="{D2BC651D-DB48-4024-AC15-0D4F6E917A66}"/>
              </a:ext>
            </a:extLst>
          </p:cNvPr>
          <p:cNvSpPr>
            <a:spLocks noGrp="1"/>
          </p:cNvSpPr>
          <p:nvPr>
            <p:ph type="ftr" sz="quarter" idx="11"/>
          </p:nvPr>
        </p:nvSpPr>
        <p:spPr/>
        <p:txBody>
          <a:body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71367155-F064-4999-918C-C2E8EE662457}"/>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984565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467F-C571-4179-8047-6E92AF3C5C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69203-1A71-42EA-91AC-AA3B55A45F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A542B9-E2B0-483C-A610-245A9A4A894A}"/>
              </a:ext>
            </a:extLst>
          </p:cNvPr>
          <p:cNvSpPr>
            <a:spLocks noGrp="1"/>
          </p:cNvSpPr>
          <p:nvPr>
            <p:ph type="dt" sz="half" idx="10"/>
          </p:nvPr>
        </p:nvSpPr>
        <p:spPr/>
        <p:txBody>
          <a:bodyPr/>
          <a:lstStyle/>
          <a:p>
            <a:fld id="{A7EA08E8-ACE5-49FF-945F-E7856FECCB7D}" type="datetime1">
              <a:rPr lang="en-GB" smtClean="0"/>
              <a:t>24/07/2022</a:t>
            </a:fld>
            <a:endParaRPr lang="en-GB" dirty="0"/>
          </a:p>
        </p:txBody>
      </p:sp>
      <p:sp>
        <p:nvSpPr>
          <p:cNvPr id="5" name="Footer Placeholder 4">
            <a:extLst>
              <a:ext uri="{FF2B5EF4-FFF2-40B4-BE49-F238E27FC236}">
                <a16:creationId xmlns:a16="http://schemas.microsoft.com/office/drawing/2014/main" id="{E61B3E3B-1245-4E5F-B277-792FFE65DD04}"/>
              </a:ext>
            </a:extLst>
          </p:cNvPr>
          <p:cNvSpPr>
            <a:spLocks noGrp="1"/>
          </p:cNvSpPr>
          <p:nvPr>
            <p:ph type="ftr" sz="quarter" idx="11"/>
          </p:nvPr>
        </p:nvSpPr>
        <p:spPr/>
        <p:txBody>
          <a:body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F8C7F417-6556-4074-89B8-1420EC0D7649}"/>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1390450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DC6A-D51C-44C8-B39C-791F7C69C0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BD5181-6B85-4A43-8E06-4B6B34EBBD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016464-1F1C-429C-B49D-29D1A977C732}"/>
              </a:ext>
            </a:extLst>
          </p:cNvPr>
          <p:cNvSpPr>
            <a:spLocks noGrp="1"/>
          </p:cNvSpPr>
          <p:nvPr>
            <p:ph type="dt" sz="half" idx="10"/>
          </p:nvPr>
        </p:nvSpPr>
        <p:spPr/>
        <p:txBody>
          <a:bodyPr/>
          <a:lstStyle/>
          <a:p>
            <a:fld id="{B5DF7CAB-9747-4419-981D-5AA615E4FA75}" type="datetime1">
              <a:rPr lang="en-GB" smtClean="0"/>
              <a:t>24/07/2022</a:t>
            </a:fld>
            <a:endParaRPr lang="en-GB" dirty="0"/>
          </a:p>
        </p:txBody>
      </p:sp>
      <p:sp>
        <p:nvSpPr>
          <p:cNvPr id="5" name="Footer Placeholder 4">
            <a:extLst>
              <a:ext uri="{FF2B5EF4-FFF2-40B4-BE49-F238E27FC236}">
                <a16:creationId xmlns:a16="http://schemas.microsoft.com/office/drawing/2014/main" id="{F48911AD-58EB-4461-B814-F82A2E27F7A1}"/>
              </a:ext>
            </a:extLst>
          </p:cNvPr>
          <p:cNvSpPr>
            <a:spLocks noGrp="1"/>
          </p:cNvSpPr>
          <p:nvPr>
            <p:ph type="ftr" sz="quarter" idx="11"/>
          </p:nvPr>
        </p:nvSpPr>
        <p:spPr/>
        <p:txBody>
          <a:body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79DE9A39-B2FA-452A-A882-AC189B685069}"/>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1240494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B029-3CD1-4AD7-A13A-7B195BCA4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6D4E09-F505-467C-A344-6205FB4719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99754D-57E9-47AA-97A7-1E10C3F0B5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277382-9B6C-423C-9F5E-DB0B55A6D657}"/>
              </a:ext>
            </a:extLst>
          </p:cNvPr>
          <p:cNvSpPr>
            <a:spLocks noGrp="1"/>
          </p:cNvSpPr>
          <p:nvPr>
            <p:ph type="dt" sz="half" idx="10"/>
          </p:nvPr>
        </p:nvSpPr>
        <p:spPr/>
        <p:txBody>
          <a:bodyPr/>
          <a:lstStyle/>
          <a:p>
            <a:fld id="{92FCFBFA-C5FF-4314-97D1-15515FE2D443}" type="datetime1">
              <a:rPr lang="en-GB" smtClean="0"/>
              <a:t>24/07/2022</a:t>
            </a:fld>
            <a:endParaRPr lang="en-GB" dirty="0"/>
          </a:p>
        </p:txBody>
      </p:sp>
      <p:sp>
        <p:nvSpPr>
          <p:cNvPr id="6" name="Footer Placeholder 5">
            <a:extLst>
              <a:ext uri="{FF2B5EF4-FFF2-40B4-BE49-F238E27FC236}">
                <a16:creationId xmlns:a16="http://schemas.microsoft.com/office/drawing/2014/main" id="{8699A8E3-7B57-453D-89F1-DB4EC9106F14}"/>
              </a:ext>
            </a:extLst>
          </p:cNvPr>
          <p:cNvSpPr>
            <a:spLocks noGrp="1"/>
          </p:cNvSpPr>
          <p:nvPr>
            <p:ph type="ftr" sz="quarter" idx="11"/>
          </p:nvPr>
        </p:nvSpPr>
        <p:spPr/>
        <p:txBody>
          <a:bodyPr/>
          <a:lstStyle/>
          <a:p>
            <a:r>
              <a:rPr lang="en-GB" dirty="0"/>
              <a:t>Police Legitimacy and Neighbourhood Policing - Mark McSweeney</a:t>
            </a:r>
          </a:p>
        </p:txBody>
      </p:sp>
      <p:sp>
        <p:nvSpPr>
          <p:cNvPr id="7" name="Slide Number Placeholder 6">
            <a:extLst>
              <a:ext uri="{FF2B5EF4-FFF2-40B4-BE49-F238E27FC236}">
                <a16:creationId xmlns:a16="http://schemas.microsoft.com/office/drawing/2014/main" id="{D6B3BCCC-F325-4FD0-AA06-4D533361F14E}"/>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418070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7CE8F-DB43-4FAC-87B4-FDC338CD82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73F82F-0591-4B48-A538-D544D6A70B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174B76-10CD-4793-B3B0-8E7223DCFE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6A664C1-CACC-4087-987C-3BFB8930C7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AE421D-D7FE-4D1F-AA54-08FCF22224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34B708-211E-4F74-AF99-5D2C88676054}"/>
              </a:ext>
            </a:extLst>
          </p:cNvPr>
          <p:cNvSpPr>
            <a:spLocks noGrp="1"/>
          </p:cNvSpPr>
          <p:nvPr>
            <p:ph type="dt" sz="half" idx="10"/>
          </p:nvPr>
        </p:nvSpPr>
        <p:spPr/>
        <p:txBody>
          <a:bodyPr/>
          <a:lstStyle/>
          <a:p>
            <a:fld id="{1C6668BA-D671-4283-B1AB-09D68833D6A3}" type="datetime1">
              <a:rPr lang="en-GB" smtClean="0"/>
              <a:t>24/07/2022</a:t>
            </a:fld>
            <a:endParaRPr lang="en-GB" dirty="0"/>
          </a:p>
        </p:txBody>
      </p:sp>
      <p:sp>
        <p:nvSpPr>
          <p:cNvPr id="8" name="Footer Placeholder 7">
            <a:extLst>
              <a:ext uri="{FF2B5EF4-FFF2-40B4-BE49-F238E27FC236}">
                <a16:creationId xmlns:a16="http://schemas.microsoft.com/office/drawing/2014/main" id="{02B3C49F-C85B-4946-95E6-3AF8DB712D42}"/>
              </a:ext>
            </a:extLst>
          </p:cNvPr>
          <p:cNvSpPr>
            <a:spLocks noGrp="1"/>
          </p:cNvSpPr>
          <p:nvPr>
            <p:ph type="ftr" sz="quarter" idx="11"/>
          </p:nvPr>
        </p:nvSpPr>
        <p:spPr/>
        <p:txBody>
          <a:bodyPr/>
          <a:lstStyle/>
          <a:p>
            <a:r>
              <a:rPr lang="en-GB" dirty="0"/>
              <a:t>Police Legitimacy and Neighbourhood Policing - Mark McSweeney</a:t>
            </a:r>
          </a:p>
        </p:txBody>
      </p:sp>
      <p:sp>
        <p:nvSpPr>
          <p:cNvPr id="9" name="Slide Number Placeholder 8">
            <a:extLst>
              <a:ext uri="{FF2B5EF4-FFF2-40B4-BE49-F238E27FC236}">
                <a16:creationId xmlns:a16="http://schemas.microsoft.com/office/drawing/2014/main" id="{82EAB045-474D-4B2C-BA09-02DFF042B412}"/>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276573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9EA3-2EF0-49A9-A885-E352381F4D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3BA150-37E3-41BA-B1E1-690B2F757E25}"/>
              </a:ext>
            </a:extLst>
          </p:cNvPr>
          <p:cNvSpPr>
            <a:spLocks noGrp="1"/>
          </p:cNvSpPr>
          <p:nvPr>
            <p:ph type="dt" sz="half" idx="10"/>
          </p:nvPr>
        </p:nvSpPr>
        <p:spPr/>
        <p:txBody>
          <a:bodyPr/>
          <a:lstStyle/>
          <a:p>
            <a:fld id="{2C5C7F16-8272-40DC-B3A3-B80DA34A7ECD}" type="datetime1">
              <a:rPr lang="en-GB" smtClean="0"/>
              <a:t>24/07/2022</a:t>
            </a:fld>
            <a:endParaRPr lang="en-GB" dirty="0"/>
          </a:p>
        </p:txBody>
      </p:sp>
      <p:sp>
        <p:nvSpPr>
          <p:cNvPr id="4" name="Footer Placeholder 3">
            <a:extLst>
              <a:ext uri="{FF2B5EF4-FFF2-40B4-BE49-F238E27FC236}">
                <a16:creationId xmlns:a16="http://schemas.microsoft.com/office/drawing/2014/main" id="{4A500EB0-7B1E-4F4A-8B56-D8D7D72D7931}"/>
              </a:ext>
            </a:extLst>
          </p:cNvPr>
          <p:cNvSpPr>
            <a:spLocks noGrp="1"/>
          </p:cNvSpPr>
          <p:nvPr>
            <p:ph type="ftr" sz="quarter" idx="11"/>
          </p:nvPr>
        </p:nvSpPr>
        <p:spPr/>
        <p:txBody>
          <a:bodyPr/>
          <a:lstStyle/>
          <a:p>
            <a:r>
              <a:rPr lang="en-GB" dirty="0"/>
              <a:t>Police Legitimacy and Neighbourhood Policing - Mark McSweeney</a:t>
            </a:r>
          </a:p>
        </p:txBody>
      </p:sp>
      <p:sp>
        <p:nvSpPr>
          <p:cNvPr id="5" name="Slide Number Placeholder 4">
            <a:extLst>
              <a:ext uri="{FF2B5EF4-FFF2-40B4-BE49-F238E27FC236}">
                <a16:creationId xmlns:a16="http://schemas.microsoft.com/office/drawing/2014/main" id="{1F32FFD5-6235-4939-85E1-5B10A0E73468}"/>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67168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80D165-8735-46DA-A719-CEAC72F01FDC}"/>
              </a:ext>
            </a:extLst>
          </p:cNvPr>
          <p:cNvSpPr>
            <a:spLocks noGrp="1"/>
          </p:cNvSpPr>
          <p:nvPr>
            <p:ph type="dt" sz="half" idx="10"/>
          </p:nvPr>
        </p:nvSpPr>
        <p:spPr/>
        <p:txBody>
          <a:bodyPr/>
          <a:lstStyle/>
          <a:p>
            <a:fld id="{A0A14899-698A-45CC-A56C-A11AA299D08C}" type="datetime1">
              <a:rPr lang="en-GB" smtClean="0"/>
              <a:t>24/07/2022</a:t>
            </a:fld>
            <a:endParaRPr lang="en-GB" dirty="0"/>
          </a:p>
        </p:txBody>
      </p:sp>
      <p:sp>
        <p:nvSpPr>
          <p:cNvPr id="3" name="Footer Placeholder 2">
            <a:extLst>
              <a:ext uri="{FF2B5EF4-FFF2-40B4-BE49-F238E27FC236}">
                <a16:creationId xmlns:a16="http://schemas.microsoft.com/office/drawing/2014/main" id="{39E3C514-DE55-430A-863F-CCB299E190A5}"/>
              </a:ext>
            </a:extLst>
          </p:cNvPr>
          <p:cNvSpPr>
            <a:spLocks noGrp="1"/>
          </p:cNvSpPr>
          <p:nvPr>
            <p:ph type="ftr" sz="quarter" idx="11"/>
          </p:nvPr>
        </p:nvSpPr>
        <p:spPr/>
        <p:txBody>
          <a:bodyPr/>
          <a:lstStyle/>
          <a:p>
            <a:r>
              <a:rPr lang="en-GB" dirty="0"/>
              <a:t>Police Legitimacy and Neighbourhood Policing - Mark McSweeney</a:t>
            </a:r>
          </a:p>
        </p:txBody>
      </p:sp>
      <p:sp>
        <p:nvSpPr>
          <p:cNvPr id="4" name="Slide Number Placeholder 3">
            <a:extLst>
              <a:ext uri="{FF2B5EF4-FFF2-40B4-BE49-F238E27FC236}">
                <a16:creationId xmlns:a16="http://schemas.microsoft.com/office/drawing/2014/main" id="{2772DD42-2B76-419F-9D35-D9861F4FA1A0}"/>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3402499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2B2C3-3271-458C-ACEB-5486CF3ECC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78FC8B-10A2-4473-A224-51B5A30368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C58D20-9FA8-4D4D-A522-0B2C34B130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B28684-A2E0-48DC-A24C-2886AB5D865D}"/>
              </a:ext>
            </a:extLst>
          </p:cNvPr>
          <p:cNvSpPr>
            <a:spLocks noGrp="1"/>
          </p:cNvSpPr>
          <p:nvPr>
            <p:ph type="dt" sz="half" idx="10"/>
          </p:nvPr>
        </p:nvSpPr>
        <p:spPr/>
        <p:txBody>
          <a:bodyPr/>
          <a:lstStyle/>
          <a:p>
            <a:fld id="{049E5DD7-26DB-4857-8B9F-58FA7FB200A5}" type="datetime1">
              <a:rPr lang="en-GB" smtClean="0"/>
              <a:t>24/07/2022</a:t>
            </a:fld>
            <a:endParaRPr lang="en-GB" dirty="0"/>
          </a:p>
        </p:txBody>
      </p:sp>
      <p:sp>
        <p:nvSpPr>
          <p:cNvPr id="6" name="Footer Placeholder 5">
            <a:extLst>
              <a:ext uri="{FF2B5EF4-FFF2-40B4-BE49-F238E27FC236}">
                <a16:creationId xmlns:a16="http://schemas.microsoft.com/office/drawing/2014/main" id="{A0AF1E97-9EC8-4A98-AB9B-CD9BCCCFCAF1}"/>
              </a:ext>
            </a:extLst>
          </p:cNvPr>
          <p:cNvSpPr>
            <a:spLocks noGrp="1"/>
          </p:cNvSpPr>
          <p:nvPr>
            <p:ph type="ftr" sz="quarter" idx="11"/>
          </p:nvPr>
        </p:nvSpPr>
        <p:spPr/>
        <p:txBody>
          <a:bodyPr/>
          <a:lstStyle/>
          <a:p>
            <a:r>
              <a:rPr lang="en-GB" dirty="0"/>
              <a:t>Police Legitimacy and Neighbourhood Policing - Mark McSweeney</a:t>
            </a:r>
          </a:p>
        </p:txBody>
      </p:sp>
      <p:sp>
        <p:nvSpPr>
          <p:cNvPr id="7" name="Slide Number Placeholder 6">
            <a:extLst>
              <a:ext uri="{FF2B5EF4-FFF2-40B4-BE49-F238E27FC236}">
                <a16:creationId xmlns:a16="http://schemas.microsoft.com/office/drawing/2014/main" id="{98B5BE7A-621B-48C2-A27D-A5A4BD669776}"/>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1774153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18B15-82E7-476B-A91C-D8CE404BA1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E699CD-F949-456E-9F0E-130549FB4A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D699A45-9E6E-4A4C-95CF-3978E80D9E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449E2C-8125-4B83-9217-1C12A1FBF511}"/>
              </a:ext>
            </a:extLst>
          </p:cNvPr>
          <p:cNvSpPr>
            <a:spLocks noGrp="1"/>
          </p:cNvSpPr>
          <p:nvPr>
            <p:ph type="dt" sz="half" idx="10"/>
          </p:nvPr>
        </p:nvSpPr>
        <p:spPr/>
        <p:txBody>
          <a:bodyPr/>
          <a:lstStyle/>
          <a:p>
            <a:fld id="{B1D6E669-CB08-4F65-84D2-F16D173B4CED}" type="datetime1">
              <a:rPr lang="en-GB" smtClean="0"/>
              <a:t>24/07/2022</a:t>
            </a:fld>
            <a:endParaRPr lang="en-GB" dirty="0"/>
          </a:p>
        </p:txBody>
      </p:sp>
      <p:sp>
        <p:nvSpPr>
          <p:cNvPr id="6" name="Footer Placeholder 5">
            <a:extLst>
              <a:ext uri="{FF2B5EF4-FFF2-40B4-BE49-F238E27FC236}">
                <a16:creationId xmlns:a16="http://schemas.microsoft.com/office/drawing/2014/main" id="{18683CD8-4F2F-469B-A992-20AC16B9196A}"/>
              </a:ext>
            </a:extLst>
          </p:cNvPr>
          <p:cNvSpPr>
            <a:spLocks noGrp="1"/>
          </p:cNvSpPr>
          <p:nvPr>
            <p:ph type="ftr" sz="quarter" idx="11"/>
          </p:nvPr>
        </p:nvSpPr>
        <p:spPr/>
        <p:txBody>
          <a:bodyPr/>
          <a:lstStyle/>
          <a:p>
            <a:r>
              <a:rPr lang="en-GB" dirty="0"/>
              <a:t>Police Legitimacy and Neighbourhood Policing - Mark McSweeney</a:t>
            </a:r>
          </a:p>
        </p:txBody>
      </p:sp>
      <p:sp>
        <p:nvSpPr>
          <p:cNvPr id="7" name="Slide Number Placeholder 6">
            <a:extLst>
              <a:ext uri="{FF2B5EF4-FFF2-40B4-BE49-F238E27FC236}">
                <a16:creationId xmlns:a16="http://schemas.microsoft.com/office/drawing/2014/main" id="{7C39BD8F-EC66-4FDF-BD1E-0B4D44007BA1}"/>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1152610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B882C-A9BD-4D13-A09E-676D19201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56B3C7-EA78-4C3A-8D8E-49F9EED04E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E272C4-8E5A-47CA-90B6-5F60DD1D7D95}"/>
              </a:ext>
            </a:extLst>
          </p:cNvPr>
          <p:cNvSpPr>
            <a:spLocks noGrp="1"/>
          </p:cNvSpPr>
          <p:nvPr>
            <p:ph type="dt" sz="half" idx="10"/>
          </p:nvPr>
        </p:nvSpPr>
        <p:spPr/>
        <p:txBody>
          <a:bodyPr/>
          <a:lstStyle/>
          <a:p>
            <a:fld id="{93ACFFA8-1310-43D5-9543-3453121DE664}" type="datetime1">
              <a:rPr lang="en-GB" smtClean="0"/>
              <a:t>24/07/2022</a:t>
            </a:fld>
            <a:endParaRPr lang="en-GB" dirty="0"/>
          </a:p>
        </p:txBody>
      </p:sp>
      <p:sp>
        <p:nvSpPr>
          <p:cNvPr id="5" name="Footer Placeholder 4">
            <a:extLst>
              <a:ext uri="{FF2B5EF4-FFF2-40B4-BE49-F238E27FC236}">
                <a16:creationId xmlns:a16="http://schemas.microsoft.com/office/drawing/2014/main" id="{D9CE2DF3-C575-4CC4-9C9F-44269197DCAD}"/>
              </a:ext>
            </a:extLst>
          </p:cNvPr>
          <p:cNvSpPr>
            <a:spLocks noGrp="1"/>
          </p:cNvSpPr>
          <p:nvPr>
            <p:ph type="ftr" sz="quarter" idx="11"/>
          </p:nvPr>
        </p:nvSpPr>
        <p:spPr/>
        <p:txBody>
          <a:body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1EDF7547-2EDF-4D5E-97AB-C4BDA1C4CC55}"/>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318638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AEBABA-C8F8-4FBB-87BC-1EB68DDB34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681431-B642-415C-ADBA-6F6ECD97C5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34D92F-C50C-4987-A590-EEA379A87FB2}"/>
              </a:ext>
            </a:extLst>
          </p:cNvPr>
          <p:cNvSpPr>
            <a:spLocks noGrp="1"/>
          </p:cNvSpPr>
          <p:nvPr>
            <p:ph type="dt" sz="half" idx="10"/>
          </p:nvPr>
        </p:nvSpPr>
        <p:spPr/>
        <p:txBody>
          <a:bodyPr/>
          <a:lstStyle/>
          <a:p>
            <a:fld id="{FC39A41C-5988-41DD-8CC6-2137253F9F95}" type="datetime1">
              <a:rPr lang="en-GB" smtClean="0"/>
              <a:t>24/07/2022</a:t>
            </a:fld>
            <a:endParaRPr lang="en-GB" dirty="0"/>
          </a:p>
        </p:txBody>
      </p:sp>
      <p:sp>
        <p:nvSpPr>
          <p:cNvPr id="5" name="Footer Placeholder 4">
            <a:extLst>
              <a:ext uri="{FF2B5EF4-FFF2-40B4-BE49-F238E27FC236}">
                <a16:creationId xmlns:a16="http://schemas.microsoft.com/office/drawing/2014/main" id="{B65BCEBE-C4C2-4C48-BFAF-424FF5668399}"/>
              </a:ext>
            </a:extLst>
          </p:cNvPr>
          <p:cNvSpPr>
            <a:spLocks noGrp="1"/>
          </p:cNvSpPr>
          <p:nvPr>
            <p:ph type="ftr" sz="quarter" idx="11"/>
          </p:nvPr>
        </p:nvSpPr>
        <p:spPr/>
        <p:txBody>
          <a:body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6D3548F8-3415-49AD-8C42-238B32C719D2}"/>
              </a:ext>
            </a:extLst>
          </p:cNvPr>
          <p:cNvSpPr>
            <a:spLocks noGrp="1"/>
          </p:cNvSpPr>
          <p:nvPr>
            <p:ph type="sldNum" sz="quarter" idx="12"/>
          </p:nvPr>
        </p:nvSpPr>
        <p:spPr/>
        <p:txBody>
          <a:bodyPr/>
          <a:lstStyle/>
          <a:p>
            <a:fld id="{693AB200-3DE1-4A55-BFCF-E23C4EEA20D5}" type="slidenum">
              <a:rPr lang="en-GB" smtClean="0"/>
              <a:t>‹#›</a:t>
            </a:fld>
            <a:endParaRPr lang="en-GB" dirty="0"/>
          </a:p>
        </p:txBody>
      </p:sp>
    </p:spTree>
    <p:extLst>
      <p:ext uri="{BB962C8B-B14F-4D97-AF65-F5344CB8AC3E}">
        <p14:creationId xmlns:p14="http://schemas.microsoft.com/office/powerpoint/2010/main" val="4112556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171E13-8F32-470A-84DD-F3BBABEF10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8E03FE-7D39-48C1-805E-12FADFBB01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89AF68-5B6F-427F-B36A-50414179F7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D32F1C-BBB1-4B20-AA94-D740E05FEA10}" type="datetime1">
              <a:rPr lang="en-GB" smtClean="0"/>
              <a:t>24/07/2022</a:t>
            </a:fld>
            <a:endParaRPr lang="en-GB" dirty="0"/>
          </a:p>
        </p:txBody>
      </p:sp>
      <p:sp>
        <p:nvSpPr>
          <p:cNvPr id="5" name="Footer Placeholder 4">
            <a:extLst>
              <a:ext uri="{FF2B5EF4-FFF2-40B4-BE49-F238E27FC236}">
                <a16:creationId xmlns:a16="http://schemas.microsoft.com/office/drawing/2014/main" id="{20F10442-EA37-4767-BD78-0BA876CDAA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Police Legitimacy and Neighbourhood Policing - Mark McSweeney</a:t>
            </a:r>
          </a:p>
        </p:txBody>
      </p:sp>
      <p:sp>
        <p:nvSpPr>
          <p:cNvPr id="6" name="Slide Number Placeholder 5">
            <a:extLst>
              <a:ext uri="{FF2B5EF4-FFF2-40B4-BE49-F238E27FC236}">
                <a16:creationId xmlns:a16="http://schemas.microsoft.com/office/drawing/2014/main" id="{08C8FD67-F0D4-412D-AC04-1648715BF1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3AB200-3DE1-4A55-BFCF-E23C4EEA20D5}" type="slidenum">
              <a:rPr lang="en-GB" smtClean="0"/>
              <a:t>‹#›</a:t>
            </a:fld>
            <a:endParaRPr lang="en-GB" dirty="0"/>
          </a:p>
        </p:txBody>
      </p:sp>
    </p:spTree>
    <p:extLst>
      <p:ext uri="{BB962C8B-B14F-4D97-AF65-F5344CB8AC3E}">
        <p14:creationId xmlns:p14="http://schemas.microsoft.com/office/powerpoint/2010/main" val="42549613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hyperlink" Target="https://www.bbc.co.uk/news/uk-politics-60947149" TargetMode="External"/><Relationship Id="rId3" Type="http://schemas.openxmlformats.org/officeDocument/2006/relationships/audio" Target="../media/media5.m4a"/><Relationship Id="rId7" Type="http://schemas.openxmlformats.org/officeDocument/2006/relationships/hyperlink" Target="https://www.bbc.co.uk/news/uk-42403590" TargetMode="External"/><Relationship Id="rId12" Type="http://schemas.openxmlformats.org/officeDocument/2006/relationships/image" Target="../media/image1.png"/><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hyperlink" Target="https://www.bbc.co.uk/news/uk-politics-58708723" TargetMode="External"/><Relationship Id="rId11" Type="http://schemas.openxmlformats.org/officeDocument/2006/relationships/image" Target="../media/image8.png"/><Relationship Id="rId5" Type="http://schemas.openxmlformats.org/officeDocument/2006/relationships/notesSlide" Target="../notesSlides/notesSlide4.xml"/><Relationship Id="rId10" Type="http://schemas.openxmlformats.org/officeDocument/2006/relationships/image" Target="../media/image7.png"/><Relationship Id="rId4" Type="http://schemas.openxmlformats.org/officeDocument/2006/relationships/slideLayout" Target="../slideLayouts/slideLayout3.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hyperlink" Target="https://www.bbc.co.uk/news/uk-42403590" TargetMode="External"/><Relationship Id="rId3" Type="http://schemas.openxmlformats.org/officeDocument/2006/relationships/slideLayout" Target="../slideLayouts/slideLayout7.xml"/><Relationship Id="rId7" Type="http://schemas.openxmlformats.org/officeDocument/2006/relationships/image" Target="../media/image10.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policingreview.org.uk/wp-content/uploads/srpew_final_report.pdf" TargetMode="External"/><Relationship Id="rId11" Type="http://schemas.openxmlformats.org/officeDocument/2006/relationships/image" Target="../media/image1.png"/><Relationship Id="rId5" Type="http://schemas.openxmlformats.org/officeDocument/2006/relationships/image" Target="../media/image9.png"/><Relationship Id="rId10" Type="http://schemas.openxmlformats.org/officeDocument/2006/relationships/image" Target="../media/image12.png"/><Relationship Id="rId4" Type="http://schemas.openxmlformats.org/officeDocument/2006/relationships/notesSlide" Target="../notesSlides/notesSlide5.xml"/><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1.png"/><Relationship Id="rId2" Type="http://schemas.microsoft.com/office/2007/relationships/media" Target="../media/media7.m4a"/><Relationship Id="rId1" Type="http://schemas.openxmlformats.org/officeDocument/2006/relationships/tags" Target="../tags/tag2.xml"/><Relationship Id="rId6" Type="http://schemas.openxmlformats.org/officeDocument/2006/relationships/image" Target="../media/image13.png"/><Relationship Id="rId5" Type="http://schemas.openxmlformats.org/officeDocument/2006/relationships/notesSlide" Target="../notesSlides/notesSlide6.xml"/><Relationship Id="rId4"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1016/j.jcrimjus.2019.01.00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B4CF-E23E-4047-AA2E-2B3DAD2303C9}"/>
              </a:ext>
            </a:extLst>
          </p:cNvPr>
          <p:cNvSpPr>
            <a:spLocks noGrp="1"/>
          </p:cNvSpPr>
          <p:nvPr>
            <p:ph type="ctrTitle"/>
          </p:nvPr>
        </p:nvSpPr>
        <p:spPr>
          <a:xfrm>
            <a:off x="1524000" y="1122363"/>
            <a:ext cx="8559800" cy="1172104"/>
          </a:xfrm>
        </p:spPr>
        <p:txBody>
          <a:bodyPr>
            <a:normAutofit/>
          </a:bodyPr>
          <a:lstStyle/>
          <a:p>
            <a:pPr algn="l"/>
            <a:r>
              <a:rPr lang="en-GB" sz="3600" b="1" dirty="0">
                <a:latin typeface="Arial" panose="020B0604020202020204" pitchFamily="34" charset="0"/>
                <a:cs typeface="Arial" panose="020B0604020202020204" pitchFamily="34" charset="0"/>
              </a:rPr>
              <a:t>Police Legitimacy and Neighbourhood Policing</a:t>
            </a:r>
          </a:p>
        </p:txBody>
      </p:sp>
      <p:sp>
        <p:nvSpPr>
          <p:cNvPr id="3" name="Subtitle 2">
            <a:extLst>
              <a:ext uri="{FF2B5EF4-FFF2-40B4-BE49-F238E27FC236}">
                <a16:creationId xmlns:a16="http://schemas.microsoft.com/office/drawing/2014/main" id="{2378EB91-A6E6-482E-93B6-7896DBA0F2CA}"/>
              </a:ext>
            </a:extLst>
          </p:cNvPr>
          <p:cNvSpPr>
            <a:spLocks noGrp="1"/>
          </p:cNvSpPr>
          <p:nvPr>
            <p:ph type="subTitle" idx="1"/>
          </p:nvPr>
        </p:nvSpPr>
        <p:spPr/>
        <p:txBody>
          <a:bodyPr/>
          <a:lstStyle/>
          <a:p>
            <a:pPr algn="r">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Contemporary Issues in Policing (Module BMP0 7006)</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r"/>
            <a:r>
              <a:rPr lang="en-GB" sz="1800" dirty="0">
                <a:solidFill>
                  <a:srgbClr val="404040"/>
                </a:solidFill>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MSc Policing (Operational and Strategic Leadership)</a:t>
            </a:r>
          </a:p>
          <a:p>
            <a:pPr algn="r"/>
            <a:r>
              <a:rPr lang="en-GB" sz="1600" dirty="0">
                <a:latin typeface="Arial" panose="020B0604020202020204" pitchFamily="34" charset="0"/>
                <a:cs typeface="Arial" panose="020B0604020202020204" pitchFamily="34" charset="0"/>
              </a:rPr>
              <a:t>Student 2011772 Mark McSweeney</a:t>
            </a:r>
          </a:p>
        </p:txBody>
      </p:sp>
      <p:sp>
        <p:nvSpPr>
          <p:cNvPr id="4" name="Footer Placeholder 3">
            <a:extLst>
              <a:ext uri="{FF2B5EF4-FFF2-40B4-BE49-F238E27FC236}">
                <a16:creationId xmlns:a16="http://schemas.microsoft.com/office/drawing/2014/main" id="{E046066C-E9B2-4A31-A0BE-A34537878F56}"/>
              </a:ext>
            </a:extLst>
          </p:cNvPr>
          <p:cNvSpPr>
            <a:spLocks noGrp="1"/>
          </p:cNvSpPr>
          <p:nvPr>
            <p:ph type="ftr" sz="quarter" idx="11"/>
          </p:nvPr>
        </p:nvSpPr>
        <p:spPr>
          <a:xfrm>
            <a:off x="5346797" y="6356350"/>
            <a:ext cx="5570744" cy="365125"/>
          </a:xfrm>
        </p:spPr>
        <p:txBody>
          <a:bodyPr/>
          <a:lstStyle/>
          <a:p>
            <a:r>
              <a:rPr lang="en-GB" dirty="0"/>
              <a:t>Police Legitimacy and Neighbourhood Policing - Mark McSweeney</a:t>
            </a:r>
          </a:p>
        </p:txBody>
      </p:sp>
      <p:sp>
        <p:nvSpPr>
          <p:cNvPr id="5" name="Slide Number Placeholder 4">
            <a:extLst>
              <a:ext uri="{FF2B5EF4-FFF2-40B4-BE49-F238E27FC236}">
                <a16:creationId xmlns:a16="http://schemas.microsoft.com/office/drawing/2014/main" id="{D47E61DC-BF5F-4BA1-9855-9268C99823BD}"/>
              </a:ext>
            </a:extLst>
          </p:cNvPr>
          <p:cNvSpPr>
            <a:spLocks noGrp="1"/>
          </p:cNvSpPr>
          <p:nvPr>
            <p:ph type="sldNum" sz="quarter" idx="12"/>
          </p:nvPr>
        </p:nvSpPr>
        <p:spPr/>
        <p:txBody>
          <a:bodyPr/>
          <a:lstStyle/>
          <a:p>
            <a:fld id="{693AB200-3DE1-4A55-BFCF-E23C4EEA20D5}" type="slidenum">
              <a:rPr lang="en-GB" smtClean="0"/>
              <a:t>1</a:t>
            </a:fld>
            <a:endParaRPr lang="en-GB" dirty="0"/>
          </a:p>
        </p:txBody>
      </p:sp>
      <p:pic>
        <p:nvPicPr>
          <p:cNvPr id="7" name="Audio 6">
            <a:hlinkClick r:id="" action="ppaction://media"/>
            <a:extLst>
              <a:ext uri="{FF2B5EF4-FFF2-40B4-BE49-F238E27FC236}">
                <a16:creationId xmlns:a16="http://schemas.microsoft.com/office/drawing/2014/main" id="{CB9E8614-81ED-3782-5876-6BF7798006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1265854"/>
      </p:ext>
    </p:extLst>
  </p:cSld>
  <p:clrMapOvr>
    <a:masterClrMapping/>
  </p:clrMapOvr>
  <mc:AlternateContent xmlns:mc="http://schemas.openxmlformats.org/markup-compatibility/2006">
    <mc:Choice xmlns:p14="http://schemas.microsoft.com/office/powerpoint/2010/main" Requires="p14">
      <p:transition spd="slow" p14:dur="2000" advTm="14499"/>
    </mc:Choice>
    <mc:Fallback>
      <p:transition spd="slow" advTm="14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50794F2-7033-4ACF-AE95-A2A5B486202A}"/>
              </a:ext>
            </a:extLst>
          </p:cNvPr>
          <p:cNvSpPr>
            <a:spLocks noGrp="1"/>
          </p:cNvSpPr>
          <p:nvPr>
            <p:ph type="body" idx="1"/>
          </p:nvPr>
        </p:nvSpPr>
        <p:spPr>
          <a:xfrm>
            <a:off x="887061" y="557565"/>
            <a:ext cx="10515600" cy="1500187"/>
          </a:xfrm>
        </p:spPr>
        <p:txBody>
          <a:bodyPr>
            <a:normAutofit fontScale="25000" lnSpcReduction="20000"/>
          </a:bodyPr>
          <a:lstStyle/>
          <a:p>
            <a:endParaRPr lang="en-GB" dirty="0"/>
          </a:p>
          <a:p>
            <a:pPr marL="1371600" indent="-1371600">
              <a:buAutoNum type="arabicPeriod"/>
            </a:pPr>
            <a:r>
              <a:rPr lang="en-GB" sz="8000" b="1" dirty="0">
                <a:solidFill>
                  <a:schemeClr val="tx1"/>
                </a:solidFill>
                <a:latin typeface="Arial" panose="020B0604020202020204" pitchFamily="34" charset="0"/>
                <a:cs typeface="Arial" panose="020B0604020202020204" pitchFamily="34" charset="0"/>
              </a:rPr>
              <a:t>Context</a:t>
            </a:r>
            <a:r>
              <a:rPr lang="en-GB" sz="8000" dirty="0">
                <a:solidFill>
                  <a:schemeClr val="tx1"/>
                </a:solidFill>
                <a:latin typeface="Arial" panose="020B0604020202020204" pitchFamily="34" charset="0"/>
                <a:cs typeface="Arial" panose="020B0604020202020204" pitchFamily="34" charset="0"/>
              </a:rPr>
              <a:t>; </a:t>
            </a:r>
          </a:p>
          <a:p>
            <a:pPr marL="1371600" indent="-13716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Brief introduction to concept of police legitimacy </a:t>
            </a:r>
          </a:p>
          <a:p>
            <a:pPr marL="1371600" indent="-13716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Short overview of the origins of neighbourhood policing in the UK.</a:t>
            </a:r>
          </a:p>
          <a:p>
            <a:pPr marL="1371600" indent="-1371600">
              <a:buAutoNum type="arabicPeriod"/>
            </a:pPr>
            <a:endParaRPr lang="en-GB" sz="8000" dirty="0">
              <a:solidFill>
                <a:schemeClr val="tx1"/>
              </a:solidFill>
              <a:latin typeface="Arial" panose="020B0604020202020204" pitchFamily="34" charset="0"/>
              <a:cs typeface="Arial" panose="020B0604020202020204" pitchFamily="34" charset="0"/>
            </a:endParaRPr>
          </a:p>
          <a:p>
            <a:pPr marL="1371600" indent="-1371600">
              <a:buAutoNum type="arabicPeriod" startAt="2"/>
            </a:pPr>
            <a:r>
              <a:rPr lang="en-GB" sz="8000" b="1" dirty="0">
                <a:solidFill>
                  <a:schemeClr val="tx1"/>
                </a:solidFill>
                <a:latin typeface="Arial" panose="020B0604020202020204" pitchFamily="34" charset="0"/>
                <a:cs typeface="Arial" panose="020B0604020202020204" pitchFamily="34" charset="0"/>
              </a:rPr>
              <a:t>Critical issues</a:t>
            </a:r>
            <a:r>
              <a:rPr lang="en-GB" sz="8000" dirty="0">
                <a:solidFill>
                  <a:schemeClr val="tx1"/>
                </a:solidFill>
                <a:latin typeface="Arial" panose="020B0604020202020204" pitchFamily="34" charset="0"/>
                <a:cs typeface="Arial" panose="020B0604020202020204" pitchFamily="34" charset="0"/>
              </a:rPr>
              <a:t>; </a:t>
            </a:r>
          </a:p>
          <a:p>
            <a:pPr marL="1143000" indent="-11430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Why the erosion of neighbourhood policing is a challenge for maintaining the future trust and confidence of the public.</a:t>
            </a:r>
          </a:p>
          <a:p>
            <a:endParaRPr lang="en-GB" sz="8000" dirty="0">
              <a:solidFill>
                <a:schemeClr val="tx1"/>
              </a:solidFill>
              <a:latin typeface="Arial" panose="020B0604020202020204" pitchFamily="34" charset="0"/>
              <a:cs typeface="Arial" panose="020B0604020202020204" pitchFamily="34" charset="0"/>
            </a:endParaRPr>
          </a:p>
          <a:p>
            <a:pPr marL="1371600" indent="-1371600">
              <a:buAutoNum type="arabicPeriod" startAt="3"/>
            </a:pPr>
            <a:r>
              <a:rPr lang="en-GB" sz="8000" b="1" dirty="0">
                <a:solidFill>
                  <a:schemeClr val="tx1"/>
                </a:solidFill>
                <a:latin typeface="Arial" panose="020B0604020202020204" pitchFamily="34" charset="0"/>
                <a:cs typeface="Arial" panose="020B0604020202020204" pitchFamily="34" charset="0"/>
              </a:rPr>
              <a:t>Theory</a:t>
            </a:r>
            <a:r>
              <a:rPr lang="en-GB" sz="8000" dirty="0">
                <a:solidFill>
                  <a:schemeClr val="tx1"/>
                </a:solidFill>
                <a:latin typeface="Arial" panose="020B0604020202020204" pitchFamily="34" charset="0"/>
                <a:cs typeface="Arial" panose="020B0604020202020204" pitchFamily="34" charset="0"/>
              </a:rPr>
              <a:t> </a:t>
            </a:r>
          </a:p>
          <a:p>
            <a:pPr marL="1143000" indent="-11430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Procedural Justice  </a:t>
            </a:r>
          </a:p>
          <a:p>
            <a:pPr marL="1143000" indent="-11430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Two case studies which highlight the positive benefits that neighbourhood    policing can bring towards enhancing police legitimacy.</a:t>
            </a:r>
          </a:p>
          <a:p>
            <a:pPr marL="1371600" indent="-1371600">
              <a:buFont typeface="Courier New" panose="02070309020205020404" pitchFamily="49" charset="0"/>
              <a:buChar char="o"/>
            </a:pPr>
            <a:endParaRPr lang="en-GB" sz="8000" dirty="0">
              <a:solidFill>
                <a:schemeClr val="tx1"/>
              </a:solidFill>
              <a:latin typeface="Arial" panose="020B0604020202020204" pitchFamily="34" charset="0"/>
              <a:cs typeface="Arial" panose="020B0604020202020204" pitchFamily="34" charset="0"/>
            </a:endParaRPr>
          </a:p>
          <a:p>
            <a:pPr marL="1371600" indent="-1371600">
              <a:buAutoNum type="arabicPeriod" startAt="4"/>
            </a:pPr>
            <a:r>
              <a:rPr lang="en-GB" sz="8000" b="1" dirty="0">
                <a:solidFill>
                  <a:schemeClr val="tx1"/>
                </a:solidFill>
                <a:latin typeface="Arial" panose="020B0604020202020204" pitchFamily="34" charset="0"/>
                <a:cs typeface="Arial" panose="020B0604020202020204" pitchFamily="34" charset="0"/>
              </a:rPr>
              <a:t>Critical analysis and conclusion</a:t>
            </a:r>
          </a:p>
          <a:p>
            <a:pPr marL="1143000" indent="-1143000">
              <a:buFont typeface="Courier New" panose="02070309020205020404" pitchFamily="49" charset="0"/>
              <a:buChar char="o"/>
            </a:pPr>
            <a:r>
              <a:rPr lang="en-GB" sz="8000" dirty="0">
                <a:solidFill>
                  <a:schemeClr val="tx1"/>
                </a:solidFill>
                <a:latin typeface="Arial" panose="020B0604020202020204" pitchFamily="34" charset="0"/>
                <a:cs typeface="Arial" panose="020B0604020202020204" pitchFamily="34" charset="0"/>
              </a:rPr>
              <a:t>What does policing need to do to address these challenges </a:t>
            </a:r>
          </a:p>
          <a:p>
            <a:pPr marL="1371600" indent="-1371600">
              <a:buAutoNum type="arabicPeriod" startAt="4"/>
            </a:pPr>
            <a:endParaRPr lang="en-GB" sz="8000" dirty="0">
              <a:solidFill>
                <a:schemeClr val="tx1"/>
              </a:solidFill>
              <a:latin typeface="Arial" panose="020B0604020202020204" pitchFamily="34" charset="0"/>
              <a:cs typeface="Arial" panose="020B0604020202020204" pitchFamily="34" charset="0"/>
            </a:endParaRPr>
          </a:p>
          <a:p>
            <a:endParaRPr lang="en-GB" dirty="0">
              <a:solidFill>
                <a:schemeClr val="tx1"/>
              </a:solidFill>
            </a:endParaRPr>
          </a:p>
        </p:txBody>
      </p:sp>
      <p:sp>
        <p:nvSpPr>
          <p:cNvPr id="2" name="Footer Placeholder 1">
            <a:extLst>
              <a:ext uri="{FF2B5EF4-FFF2-40B4-BE49-F238E27FC236}">
                <a16:creationId xmlns:a16="http://schemas.microsoft.com/office/drawing/2014/main" id="{A6053A29-275B-4A4B-AF0D-1CF53E4CE1C1}"/>
              </a:ext>
            </a:extLst>
          </p:cNvPr>
          <p:cNvSpPr>
            <a:spLocks noGrp="1"/>
          </p:cNvSpPr>
          <p:nvPr>
            <p:ph type="ftr" sz="quarter" idx="11"/>
          </p:nvPr>
        </p:nvSpPr>
        <p:spPr>
          <a:xfrm>
            <a:off x="-180474" y="6356350"/>
            <a:ext cx="4844716" cy="365125"/>
          </a:xfrm>
        </p:spPr>
        <p:txBody>
          <a:bodyPr/>
          <a:lstStyle/>
          <a:p>
            <a:r>
              <a:rPr lang="en-GB" dirty="0"/>
              <a:t>Police Legitimacy and Neighbourhood Policing - Mark McSweeney</a:t>
            </a:r>
          </a:p>
        </p:txBody>
      </p:sp>
      <p:sp>
        <p:nvSpPr>
          <p:cNvPr id="4" name="Slide Number Placeholder 3">
            <a:extLst>
              <a:ext uri="{FF2B5EF4-FFF2-40B4-BE49-F238E27FC236}">
                <a16:creationId xmlns:a16="http://schemas.microsoft.com/office/drawing/2014/main" id="{A9021260-AD10-4E56-B0FA-61B0D60C35E0}"/>
              </a:ext>
            </a:extLst>
          </p:cNvPr>
          <p:cNvSpPr>
            <a:spLocks noGrp="1"/>
          </p:cNvSpPr>
          <p:nvPr>
            <p:ph type="sldNum" sz="quarter" idx="12"/>
          </p:nvPr>
        </p:nvSpPr>
        <p:spPr/>
        <p:txBody>
          <a:bodyPr/>
          <a:lstStyle/>
          <a:p>
            <a:fld id="{693AB200-3DE1-4A55-BFCF-E23C4EEA20D5}" type="slidenum">
              <a:rPr lang="en-GB" smtClean="0"/>
              <a:t>2</a:t>
            </a:fld>
            <a:endParaRPr lang="en-GB" dirty="0"/>
          </a:p>
        </p:txBody>
      </p:sp>
      <p:pic>
        <p:nvPicPr>
          <p:cNvPr id="9" name="Audio 8">
            <a:hlinkClick r:id="" action="ppaction://media"/>
            <a:extLst>
              <a:ext uri="{FF2B5EF4-FFF2-40B4-BE49-F238E27FC236}">
                <a16:creationId xmlns:a16="http://schemas.microsoft.com/office/drawing/2014/main" id="{74720E82-E974-C361-972D-E97B2FF66E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30956892"/>
      </p:ext>
    </p:extLst>
  </p:cSld>
  <p:clrMapOvr>
    <a:masterClrMapping/>
  </p:clrMapOvr>
  <mc:AlternateContent xmlns:mc="http://schemas.openxmlformats.org/markup-compatibility/2006">
    <mc:Choice xmlns:p14="http://schemas.microsoft.com/office/powerpoint/2010/main" Requires="p14">
      <p:transition spd="slow" p14:dur="2000" advTm="31865"/>
    </mc:Choice>
    <mc:Fallback>
      <p:transition spd="slow" advTm="31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8585C2B-7CC3-4611-BF11-CB7D7EA6E47C}"/>
              </a:ext>
            </a:extLst>
          </p:cNvPr>
          <p:cNvSpPr>
            <a:spLocks noGrp="1"/>
          </p:cNvSpPr>
          <p:nvPr>
            <p:ph type="body" idx="1"/>
          </p:nvPr>
        </p:nvSpPr>
        <p:spPr>
          <a:xfrm>
            <a:off x="442030" y="1342484"/>
            <a:ext cx="8863581" cy="1406488"/>
          </a:xfr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p>
            <a:pPr>
              <a:lnSpc>
                <a:spcPct val="150000"/>
              </a:lnSpc>
            </a:pPr>
            <a:r>
              <a:rPr lang="en-GB" sz="1800" dirty="0">
                <a:solidFill>
                  <a:schemeClr val="tx1"/>
                </a:solidFill>
                <a:effectLst/>
                <a:latin typeface="Arial" panose="020B0604020202020204" pitchFamily="34" charset="0"/>
                <a:ea typeface="Calibri" panose="020F0502020204030204" pitchFamily="34" charset="0"/>
              </a:rPr>
              <a:t>Legitimacy is ‘the belief that legal authorities have the moral right to administer and </a:t>
            </a:r>
          </a:p>
          <a:p>
            <a:pPr>
              <a:lnSpc>
                <a:spcPct val="150000"/>
              </a:lnSpc>
            </a:pPr>
            <a:r>
              <a:rPr lang="en-GB" sz="1800" dirty="0">
                <a:solidFill>
                  <a:schemeClr val="tx1"/>
                </a:solidFill>
                <a:effectLst/>
                <a:latin typeface="Arial" panose="020B0604020202020204" pitchFamily="34" charset="0"/>
                <a:ea typeface="Calibri" panose="020F0502020204030204" pitchFamily="34" charset="0"/>
              </a:rPr>
              <a:t>enforce the law and that people are obligated to obey the law ’ </a:t>
            </a:r>
          </a:p>
          <a:p>
            <a:r>
              <a:rPr lang="en-GB" sz="1400" dirty="0">
                <a:solidFill>
                  <a:schemeClr val="tx1"/>
                </a:solidFill>
                <a:effectLst/>
                <a:latin typeface="Arial" panose="020B0604020202020204" pitchFamily="34" charset="0"/>
                <a:ea typeface="Calibri" panose="020F0502020204030204" pitchFamily="34" charset="0"/>
              </a:rPr>
              <a:t>(Bolger &amp; Walters 2019, P.63). </a:t>
            </a:r>
          </a:p>
          <a:p>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D5C59BC-9933-478E-B391-A738ADAB2780}"/>
              </a:ext>
            </a:extLst>
          </p:cNvPr>
          <p:cNvSpPr>
            <a:spLocks noGrp="1"/>
          </p:cNvSpPr>
          <p:nvPr>
            <p:ph type="ftr" sz="quarter" idx="11"/>
          </p:nvPr>
        </p:nvSpPr>
        <p:spPr>
          <a:xfrm>
            <a:off x="-316832" y="6391914"/>
            <a:ext cx="4985084" cy="365125"/>
          </a:xfrm>
        </p:spPr>
        <p:txBody>
          <a:bodyPr/>
          <a:lstStyle/>
          <a:p>
            <a:r>
              <a:rPr lang="en-GB" dirty="0"/>
              <a:t>Police Legitimacy and Neighbourhood Policing - Mark McSweeney</a:t>
            </a:r>
          </a:p>
        </p:txBody>
      </p:sp>
      <p:sp>
        <p:nvSpPr>
          <p:cNvPr id="5" name="Slide Number Placeholder 4">
            <a:extLst>
              <a:ext uri="{FF2B5EF4-FFF2-40B4-BE49-F238E27FC236}">
                <a16:creationId xmlns:a16="http://schemas.microsoft.com/office/drawing/2014/main" id="{715FA499-D24D-4EF1-8119-351CC43C565B}"/>
              </a:ext>
            </a:extLst>
          </p:cNvPr>
          <p:cNvSpPr>
            <a:spLocks noGrp="1"/>
          </p:cNvSpPr>
          <p:nvPr>
            <p:ph type="sldNum" sz="quarter" idx="12"/>
          </p:nvPr>
        </p:nvSpPr>
        <p:spPr/>
        <p:txBody>
          <a:bodyPr/>
          <a:lstStyle/>
          <a:p>
            <a:fld id="{693AB200-3DE1-4A55-BFCF-E23C4EEA20D5}" type="slidenum">
              <a:rPr lang="en-GB" smtClean="0"/>
              <a:t>3</a:t>
            </a:fld>
            <a:endParaRPr lang="en-GB" dirty="0"/>
          </a:p>
        </p:txBody>
      </p:sp>
      <p:pic>
        <p:nvPicPr>
          <p:cNvPr id="6" name="Picture 5">
            <a:extLst>
              <a:ext uri="{FF2B5EF4-FFF2-40B4-BE49-F238E27FC236}">
                <a16:creationId xmlns:a16="http://schemas.microsoft.com/office/drawing/2014/main" id="{6CBB013C-C917-4916-808A-FC12F419C879}"/>
              </a:ext>
            </a:extLst>
          </p:cNvPr>
          <p:cNvPicPr>
            <a:picLocks noChangeAspect="1"/>
          </p:cNvPicPr>
          <p:nvPr/>
        </p:nvPicPr>
        <p:blipFill>
          <a:blip r:embed="rId5"/>
          <a:stretch>
            <a:fillRect/>
          </a:stretch>
        </p:blipFill>
        <p:spPr>
          <a:xfrm>
            <a:off x="9846931" y="2558802"/>
            <a:ext cx="1572904" cy="1566808"/>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4DD7505A-944F-4541-88A8-F758D2F2708B}"/>
              </a:ext>
            </a:extLst>
          </p:cNvPr>
          <p:cNvSpPr txBox="1"/>
          <p:nvPr/>
        </p:nvSpPr>
        <p:spPr>
          <a:xfrm>
            <a:off x="418932" y="3757743"/>
            <a:ext cx="8863580" cy="1554272"/>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a:spAutoFit/>
          </a:bodyPr>
          <a:lstStyle/>
          <a:p>
            <a:pPr>
              <a:lnSpc>
                <a:spcPct val="150000"/>
              </a:lnSpc>
            </a:pPr>
            <a:r>
              <a:rPr lang="en-GB" dirty="0">
                <a:latin typeface="Arial" panose="020B0604020202020204" pitchFamily="34" charset="0"/>
                <a:cs typeface="Arial" panose="020B0604020202020204" pitchFamily="34" charset="0"/>
              </a:rPr>
              <a:t>The ability of the police to perform their duties is dependent upon public approval of police existence, actions, behaviour and the ability of the police to secure and maintain public respect.  </a:t>
            </a:r>
          </a:p>
          <a:p>
            <a:r>
              <a:rPr lang="en-GB" sz="1400" dirty="0">
                <a:latin typeface="Arial" panose="020B0604020202020204" pitchFamily="34" charset="0"/>
                <a:cs typeface="Arial" panose="020B0604020202020204" pitchFamily="34" charset="0"/>
              </a:rPr>
              <a:t>(Principle two - Sir Robert Peel’s Principles of Law Enforcement 1829)</a:t>
            </a:r>
          </a:p>
        </p:txBody>
      </p:sp>
      <p:sp>
        <p:nvSpPr>
          <p:cNvPr id="7" name="TextBox 6">
            <a:extLst>
              <a:ext uri="{FF2B5EF4-FFF2-40B4-BE49-F238E27FC236}">
                <a16:creationId xmlns:a16="http://schemas.microsoft.com/office/drawing/2014/main" id="{9DAB23A0-C3BF-F88A-A8D0-F68D2C63C775}"/>
              </a:ext>
            </a:extLst>
          </p:cNvPr>
          <p:cNvSpPr txBox="1"/>
          <p:nvPr/>
        </p:nvSpPr>
        <p:spPr>
          <a:xfrm>
            <a:off x="442030" y="2873692"/>
            <a:ext cx="8909778"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Policing by consent. Why do people obey the law?  Instrumental compliance vs Normative behaviour </a:t>
            </a:r>
            <a:r>
              <a:rPr lang="en-GB" sz="1400" dirty="0">
                <a:latin typeface="Arial" panose="020B0604020202020204" pitchFamily="34" charset="0"/>
                <a:cs typeface="Arial" panose="020B0604020202020204" pitchFamily="34" charset="0"/>
              </a:rPr>
              <a:t>(Tyler 2006)</a:t>
            </a:r>
          </a:p>
        </p:txBody>
      </p:sp>
      <p:sp>
        <p:nvSpPr>
          <p:cNvPr id="10" name="Title 9">
            <a:extLst>
              <a:ext uri="{FF2B5EF4-FFF2-40B4-BE49-F238E27FC236}">
                <a16:creationId xmlns:a16="http://schemas.microsoft.com/office/drawing/2014/main" id="{38BA10D8-A3B6-DD7A-3F5D-05D866584F3A}"/>
              </a:ext>
            </a:extLst>
          </p:cNvPr>
          <p:cNvSpPr>
            <a:spLocks noGrp="1"/>
          </p:cNvSpPr>
          <p:nvPr>
            <p:ph type="title"/>
          </p:nvPr>
        </p:nvSpPr>
        <p:spPr>
          <a:xfrm>
            <a:off x="418931" y="990881"/>
            <a:ext cx="8863581" cy="157162"/>
          </a:xfrm>
        </p:spPr>
        <p:txBody>
          <a:bodyPr>
            <a:normAutofit fontScale="90000"/>
          </a:bodyPr>
          <a:lstStyle/>
          <a:p>
            <a:r>
              <a:rPr lang="en-GB" sz="2800" b="1" dirty="0">
                <a:latin typeface="Arial" panose="020B0604020202020204" pitchFamily="34" charset="0"/>
                <a:cs typeface="Arial" panose="020B0604020202020204" pitchFamily="34" charset="0"/>
              </a:rPr>
              <a:t>Context – Police legitimacy</a:t>
            </a:r>
          </a:p>
        </p:txBody>
      </p:sp>
      <p:pic>
        <p:nvPicPr>
          <p:cNvPr id="15" name="Audio 14">
            <a:hlinkClick r:id="" action="ppaction://media"/>
            <a:extLst>
              <a:ext uri="{FF2B5EF4-FFF2-40B4-BE49-F238E27FC236}">
                <a16:creationId xmlns:a16="http://schemas.microsoft.com/office/drawing/2014/main" id="{F42188B4-303C-9A60-C651-6C193B0F61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74919973"/>
      </p:ext>
    </p:extLst>
  </p:cSld>
  <p:clrMapOvr>
    <a:masterClrMapping/>
  </p:clrMapOvr>
  <mc:AlternateContent xmlns:mc="http://schemas.openxmlformats.org/markup-compatibility/2006">
    <mc:Choice xmlns:p14="http://schemas.microsoft.com/office/powerpoint/2010/main" Requires="p14">
      <p:transition spd="slow" p14:dur="2000" advTm="72308"/>
    </mc:Choice>
    <mc:Fallback>
      <p:transition spd="slow" advTm="72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E3227D-39FD-4638-B6ED-71E2F8F5A7CD}"/>
              </a:ext>
            </a:extLst>
          </p:cNvPr>
          <p:cNvPicPr>
            <a:picLocks noChangeAspect="1"/>
          </p:cNvPicPr>
          <p:nvPr/>
        </p:nvPicPr>
        <p:blipFill>
          <a:blip r:embed="rId5"/>
          <a:stretch>
            <a:fillRect/>
          </a:stretch>
        </p:blipFill>
        <p:spPr>
          <a:xfrm>
            <a:off x="9632543" y="289831"/>
            <a:ext cx="1576353" cy="1771260"/>
          </a:xfrm>
          <a:prstGeom prst="rect">
            <a:avLst/>
          </a:prstGeom>
          <a:effectLst>
            <a:outerShdw blurRad="50800" dist="38100" dir="5400000" algn="t" rotWithShape="0">
              <a:prstClr val="black">
                <a:alpha val="40000"/>
              </a:prstClr>
            </a:outerShdw>
          </a:effectLst>
        </p:spPr>
      </p:pic>
      <p:pic>
        <p:nvPicPr>
          <p:cNvPr id="8" name="Picture 7">
            <a:extLst>
              <a:ext uri="{FF2B5EF4-FFF2-40B4-BE49-F238E27FC236}">
                <a16:creationId xmlns:a16="http://schemas.microsoft.com/office/drawing/2014/main" id="{6E20891E-9C66-489D-9ECB-ED475CB84755}"/>
              </a:ext>
            </a:extLst>
          </p:cNvPr>
          <p:cNvPicPr>
            <a:picLocks noChangeAspect="1"/>
          </p:cNvPicPr>
          <p:nvPr/>
        </p:nvPicPr>
        <p:blipFill>
          <a:blip r:embed="rId6"/>
          <a:stretch>
            <a:fillRect/>
          </a:stretch>
        </p:blipFill>
        <p:spPr>
          <a:xfrm>
            <a:off x="8296611" y="2293529"/>
            <a:ext cx="2124108" cy="1554298"/>
          </a:xfrm>
          <a:prstGeom prst="rect">
            <a:avLst/>
          </a:prstGeom>
          <a:effectLst>
            <a:outerShdw blurRad="50800" dist="38100" dir="5400000" algn="t" rotWithShape="0">
              <a:prstClr val="black">
                <a:alpha val="40000"/>
              </a:prstClr>
            </a:outerShdw>
          </a:effectLst>
        </p:spPr>
      </p:pic>
      <p:sp>
        <p:nvSpPr>
          <p:cNvPr id="9" name="Footer Placeholder 8">
            <a:extLst>
              <a:ext uri="{FF2B5EF4-FFF2-40B4-BE49-F238E27FC236}">
                <a16:creationId xmlns:a16="http://schemas.microsoft.com/office/drawing/2014/main" id="{1829ED8B-F401-4B7B-ABBA-657F7E71CFFF}"/>
              </a:ext>
            </a:extLst>
          </p:cNvPr>
          <p:cNvSpPr>
            <a:spLocks noGrp="1"/>
          </p:cNvSpPr>
          <p:nvPr>
            <p:ph type="ftr" sz="quarter" idx="11"/>
          </p:nvPr>
        </p:nvSpPr>
        <p:spPr>
          <a:xfrm>
            <a:off x="-186267" y="6478085"/>
            <a:ext cx="4902200" cy="365125"/>
          </a:xfrm>
        </p:spPr>
        <p:txBody>
          <a:bodyPr/>
          <a:lstStyle/>
          <a:p>
            <a:r>
              <a:rPr lang="en-GB" dirty="0"/>
              <a:t>Police Legitimacy and Neighbourhood Policing - Mark McSweeney</a:t>
            </a:r>
          </a:p>
        </p:txBody>
      </p:sp>
      <p:sp>
        <p:nvSpPr>
          <p:cNvPr id="10" name="Slide Number Placeholder 9">
            <a:extLst>
              <a:ext uri="{FF2B5EF4-FFF2-40B4-BE49-F238E27FC236}">
                <a16:creationId xmlns:a16="http://schemas.microsoft.com/office/drawing/2014/main" id="{CD3FA305-DA47-40CD-A10C-0DB659BFF655}"/>
              </a:ext>
            </a:extLst>
          </p:cNvPr>
          <p:cNvSpPr>
            <a:spLocks noGrp="1"/>
          </p:cNvSpPr>
          <p:nvPr>
            <p:ph type="sldNum" sz="quarter" idx="12"/>
          </p:nvPr>
        </p:nvSpPr>
        <p:spPr/>
        <p:txBody>
          <a:bodyPr/>
          <a:lstStyle/>
          <a:p>
            <a:fld id="{693AB200-3DE1-4A55-BFCF-E23C4EEA20D5}" type="slidenum">
              <a:rPr lang="en-GB" smtClean="0"/>
              <a:t>4</a:t>
            </a:fld>
            <a:endParaRPr lang="en-GB" dirty="0"/>
          </a:p>
        </p:txBody>
      </p:sp>
      <p:sp>
        <p:nvSpPr>
          <p:cNvPr id="15" name="TextBox 14">
            <a:extLst>
              <a:ext uri="{FF2B5EF4-FFF2-40B4-BE49-F238E27FC236}">
                <a16:creationId xmlns:a16="http://schemas.microsoft.com/office/drawing/2014/main" id="{C859E9EB-9F35-4DD5-939A-C28F21E19744}"/>
              </a:ext>
            </a:extLst>
          </p:cNvPr>
          <p:cNvSpPr txBox="1"/>
          <p:nvPr/>
        </p:nvSpPr>
        <p:spPr>
          <a:xfrm>
            <a:off x="391968" y="778832"/>
            <a:ext cx="739896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The ‘golden era’ of policing and PC George Dixon</a:t>
            </a:r>
          </a:p>
        </p:txBody>
      </p:sp>
      <p:sp>
        <p:nvSpPr>
          <p:cNvPr id="11" name="TextBox 10">
            <a:extLst>
              <a:ext uri="{FF2B5EF4-FFF2-40B4-BE49-F238E27FC236}">
                <a16:creationId xmlns:a16="http://schemas.microsoft.com/office/drawing/2014/main" id="{4C606BF6-79B4-C4DD-5C58-C48F6D3531BE}"/>
              </a:ext>
            </a:extLst>
          </p:cNvPr>
          <p:cNvSpPr txBox="1"/>
          <p:nvPr/>
        </p:nvSpPr>
        <p:spPr>
          <a:xfrm>
            <a:off x="391968" y="1315725"/>
            <a:ext cx="7398962"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Introduction of the Beat Unit Policing system – 1966</a:t>
            </a:r>
          </a:p>
        </p:txBody>
      </p:sp>
      <p:sp>
        <p:nvSpPr>
          <p:cNvPr id="12" name="TextBox 11">
            <a:extLst>
              <a:ext uri="{FF2B5EF4-FFF2-40B4-BE49-F238E27FC236}">
                <a16:creationId xmlns:a16="http://schemas.microsoft.com/office/drawing/2014/main" id="{1B50AB95-E6F7-2CD4-8BA9-7016F60C396C}"/>
              </a:ext>
            </a:extLst>
          </p:cNvPr>
          <p:cNvSpPr txBox="1"/>
          <p:nvPr/>
        </p:nvSpPr>
        <p:spPr>
          <a:xfrm>
            <a:off x="391968" y="2363034"/>
            <a:ext cx="7398962"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Scarman Report 1982 – Brixton riots </a:t>
            </a:r>
          </a:p>
        </p:txBody>
      </p:sp>
      <p:sp>
        <p:nvSpPr>
          <p:cNvPr id="16" name="TextBox 15">
            <a:extLst>
              <a:ext uri="{FF2B5EF4-FFF2-40B4-BE49-F238E27FC236}">
                <a16:creationId xmlns:a16="http://schemas.microsoft.com/office/drawing/2014/main" id="{EFAE9F98-C8B7-10EE-67DE-42DB9DB0D934}"/>
              </a:ext>
            </a:extLst>
          </p:cNvPr>
          <p:cNvSpPr txBox="1"/>
          <p:nvPr/>
        </p:nvSpPr>
        <p:spPr>
          <a:xfrm>
            <a:off x="391968" y="1872065"/>
            <a:ext cx="739896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Chief Constable John Alderson – 1970s </a:t>
            </a:r>
            <a:r>
              <a:rPr lang="en-GB" sz="1400" i="1" dirty="0">
                <a:latin typeface="Arial" panose="020B0604020202020204" pitchFamily="34" charset="0"/>
                <a:cs typeface="Arial" panose="020B0604020202020204" pitchFamily="34" charset="0"/>
              </a:rPr>
              <a:t>Father of community policing UK  </a:t>
            </a:r>
          </a:p>
        </p:txBody>
      </p:sp>
      <p:sp>
        <p:nvSpPr>
          <p:cNvPr id="17" name="TextBox 16">
            <a:extLst>
              <a:ext uri="{FF2B5EF4-FFF2-40B4-BE49-F238E27FC236}">
                <a16:creationId xmlns:a16="http://schemas.microsoft.com/office/drawing/2014/main" id="{63E76F2C-B3B1-B24D-E8B0-85112AAA03CD}"/>
              </a:ext>
            </a:extLst>
          </p:cNvPr>
          <p:cNvSpPr txBox="1"/>
          <p:nvPr/>
        </p:nvSpPr>
        <p:spPr>
          <a:xfrm>
            <a:off x="391968" y="2896227"/>
            <a:ext cx="7398962"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 Police Community Support Officers 2002</a:t>
            </a:r>
          </a:p>
        </p:txBody>
      </p:sp>
      <p:sp>
        <p:nvSpPr>
          <p:cNvPr id="19" name="TextBox 18">
            <a:extLst>
              <a:ext uri="{FF2B5EF4-FFF2-40B4-BE49-F238E27FC236}">
                <a16:creationId xmlns:a16="http://schemas.microsoft.com/office/drawing/2014/main" id="{1015EF7E-90EF-271F-83BF-EA999EBB17D6}"/>
              </a:ext>
            </a:extLst>
          </p:cNvPr>
          <p:cNvSpPr txBox="1"/>
          <p:nvPr/>
        </p:nvSpPr>
        <p:spPr>
          <a:xfrm>
            <a:off x="391968" y="3417675"/>
            <a:ext cx="7398962"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The reassurance gap – ‘</a:t>
            </a:r>
            <a:r>
              <a:rPr lang="en-GB" sz="1400" i="1" dirty="0">
                <a:latin typeface="Arial" panose="020B0604020202020204" pitchFamily="34" charset="0"/>
                <a:cs typeface="Arial" panose="020B0604020202020204" pitchFamily="34" charset="0"/>
              </a:rPr>
              <a:t>Tough on crime, tough on the causes of crime’  </a:t>
            </a:r>
          </a:p>
        </p:txBody>
      </p:sp>
      <p:sp>
        <p:nvSpPr>
          <p:cNvPr id="20" name="TextBox 19">
            <a:extLst>
              <a:ext uri="{FF2B5EF4-FFF2-40B4-BE49-F238E27FC236}">
                <a16:creationId xmlns:a16="http://schemas.microsoft.com/office/drawing/2014/main" id="{70BF8346-064E-1342-C05B-2EDA22CB833C}"/>
              </a:ext>
            </a:extLst>
          </p:cNvPr>
          <p:cNvSpPr txBox="1"/>
          <p:nvPr/>
        </p:nvSpPr>
        <p:spPr>
          <a:xfrm>
            <a:off x="391968" y="3896709"/>
            <a:ext cx="739896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National Reassurance Policing Programme (NRRP) 2003   2005</a:t>
            </a:r>
          </a:p>
        </p:txBody>
      </p:sp>
      <p:sp>
        <p:nvSpPr>
          <p:cNvPr id="21" name="TextBox 20">
            <a:extLst>
              <a:ext uri="{FF2B5EF4-FFF2-40B4-BE49-F238E27FC236}">
                <a16:creationId xmlns:a16="http://schemas.microsoft.com/office/drawing/2014/main" id="{6FD4F3D3-D6E0-94BE-4732-C20D589A0473}"/>
              </a:ext>
            </a:extLst>
          </p:cNvPr>
          <p:cNvSpPr txBox="1"/>
          <p:nvPr/>
        </p:nvSpPr>
        <p:spPr>
          <a:xfrm>
            <a:off x="391968" y="4390408"/>
            <a:ext cx="7398962"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Neighbourhood Policing rolled out across E&amp;W - 2008  </a:t>
            </a:r>
          </a:p>
        </p:txBody>
      </p:sp>
      <p:sp>
        <p:nvSpPr>
          <p:cNvPr id="23" name="TextBox 22">
            <a:extLst>
              <a:ext uri="{FF2B5EF4-FFF2-40B4-BE49-F238E27FC236}">
                <a16:creationId xmlns:a16="http://schemas.microsoft.com/office/drawing/2014/main" id="{06E95D48-81D6-C649-FC28-DC36434D6EE5}"/>
              </a:ext>
            </a:extLst>
          </p:cNvPr>
          <p:cNvSpPr txBox="1"/>
          <p:nvPr/>
        </p:nvSpPr>
        <p:spPr>
          <a:xfrm>
            <a:off x="391968" y="4863391"/>
            <a:ext cx="739896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Austerity 2010 – </a:t>
            </a:r>
            <a:r>
              <a:rPr lang="en-GB" sz="1400" i="1" dirty="0">
                <a:latin typeface="Arial" panose="020B0604020202020204" pitchFamily="34" charset="0"/>
                <a:cs typeface="Arial" panose="020B0604020202020204" pitchFamily="34" charset="0"/>
              </a:rPr>
              <a:t>‘</a:t>
            </a:r>
            <a:r>
              <a:rPr lang="en-GB" sz="1400" i="1" dirty="0">
                <a:solidFill>
                  <a:srgbClr val="0B0C0C"/>
                </a:solidFill>
                <a:latin typeface="GDS Transport"/>
                <a:cs typeface="Arial" panose="020B0604020202020204" pitchFamily="34" charset="0"/>
              </a:rPr>
              <a:t>I</a:t>
            </a:r>
            <a:r>
              <a:rPr lang="en-GB" sz="1400" b="0" i="1" dirty="0">
                <a:solidFill>
                  <a:srgbClr val="0B0C0C"/>
                </a:solidFill>
                <a:effectLst/>
                <a:latin typeface="GDS Transport"/>
              </a:rPr>
              <a:t>t isn’t a thirty-point plan; it is to cut crime.  No more, and no less.’</a:t>
            </a:r>
            <a:r>
              <a:rPr lang="en-GB" sz="1400" i="1" dirty="0">
                <a:latin typeface="Arial" panose="020B0604020202020204" pitchFamily="34" charset="0"/>
                <a:cs typeface="Arial" panose="020B0604020202020204" pitchFamily="34" charset="0"/>
              </a:rPr>
              <a:t> </a:t>
            </a:r>
          </a:p>
        </p:txBody>
      </p:sp>
      <p:sp>
        <p:nvSpPr>
          <p:cNvPr id="24" name="TextBox 23">
            <a:extLst>
              <a:ext uri="{FF2B5EF4-FFF2-40B4-BE49-F238E27FC236}">
                <a16:creationId xmlns:a16="http://schemas.microsoft.com/office/drawing/2014/main" id="{28CE8190-E4C9-F103-795C-8F1E84359476}"/>
              </a:ext>
            </a:extLst>
          </p:cNvPr>
          <p:cNvSpPr txBox="1"/>
          <p:nvPr/>
        </p:nvSpPr>
        <p:spPr>
          <a:xfrm>
            <a:off x="391968" y="5338005"/>
            <a:ext cx="7398962"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 Neighbourhood Police Guidelines – College of Policing 2018</a:t>
            </a:r>
          </a:p>
        </p:txBody>
      </p:sp>
      <p:pic>
        <p:nvPicPr>
          <p:cNvPr id="4" name="Picture 3">
            <a:extLst>
              <a:ext uri="{FF2B5EF4-FFF2-40B4-BE49-F238E27FC236}">
                <a16:creationId xmlns:a16="http://schemas.microsoft.com/office/drawing/2014/main" id="{28C70341-124C-E8AF-90D9-922132E2CF4E}"/>
              </a:ext>
            </a:extLst>
          </p:cNvPr>
          <p:cNvPicPr>
            <a:picLocks noChangeAspect="1"/>
          </p:cNvPicPr>
          <p:nvPr/>
        </p:nvPicPr>
        <p:blipFill>
          <a:blip r:embed="rId7"/>
          <a:stretch>
            <a:fillRect/>
          </a:stretch>
        </p:blipFill>
        <p:spPr>
          <a:xfrm>
            <a:off x="7974102" y="4058178"/>
            <a:ext cx="3825930" cy="2357600"/>
          </a:xfrm>
          <a:prstGeom prst="rect">
            <a:avLst/>
          </a:prstGeom>
        </p:spPr>
      </p:pic>
      <p:sp>
        <p:nvSpPr>
          <p:cNvPr id="25" name="TextBox 24">
            <a:extLst>
              <a:ext uri="{FF2B5EF4-FFF2-40B4-BE49-F238E27FC236}">
                <a16:creationId xmlns:a16="http://schemas.microsoft.com/office/drawing/2014/main" id="{9843BD40-8048-A93F-14F7-BA754EE410EB}"/>
              </a:ext>
            </a:extLst>
          </p:cNvPr>
          <p:cNvSpPr txBox="1"/>
          <p:nvPr/>
        </p:nvSpPr>
        <p:spPr>
          <a:xfrm>
            <a:off x="7626969" y="6485026"/>
            <a:ext cx="6189132" cy="246221"/>
          </a:xfrm>
          <a:prstGeom prst="rect">
            <a:avLst/>
          </a:prstGeom>
          <a:noFill/>
        </p:spPr>
        <p:txBody>
          <a:bodyPr wrap="square">
            <a:spAutoFit/>
          </a:bodyPr>
          <a:lstStyle/>
          <a:p>
            <a:r>
              <a:rPr lang="en-GB" sz="1000" dirty="0"/>
              <a:t>http://news.bbc.co.uk/1/hi/england/2016200.stm</a:t>
            </a:r>
          </a:p>
        </p:txBody>
      </p:sp>
      <p:sp>
        <p:nvSpPr>
          <p:cNvPr id="3" name="Title 2">
            <a:extLst>
              <a:ext uri="{FF2B5EF4-FFF2-40B4-BE49-F238E27FC236}">
                <a16:creationId xmlns:a16="http://schemas.microsoft.com/office/drawing/2014/main" id="{E2783930-586F-34A3-FF04-22EBBBD9855E}"/>
              </a:ext>
            </a:extLst>
          </p:cNvPr>
          <p:cNvSpPr>
            <a:spLocks noGrp="1"/>
          </p:cNvSpPr>
          <p:nvPr>
            <p:ph type="title"/>
          </p:nvPr>
        </p:nvSpPr>
        <p:spPr>
          <a:xfrm>
            <a:off x="391968" y="268885"/>
            <a:ext cx="9251950" cy="258374"/>
          </a:xfrm>
        </p:spPr>
        <p:txBody>
          <a:bodyPr>
            <a:normAutofit fontScale="90000"/>
          </a:bodyPr>
          <a:lstStyle/>
          <a:p>
            <a:r>
              <a:rPr lang="en-GB" sz="2800" b="1" dirty="0">
                <a:latin typeface="Arial" panose="020B0604020202020204" pitchFamily="34" charset="0"/>
                <a:cs typeface="Arial" panose="020B0604020202020204" pitchFamily="34" charset="0"/>
              </a:rPr>
              <a:t>Context – Neighbourhood police – a timeline</a:t>
            </a:r>
          </a:p>
        </p:txBody>
      </p:sp>
      <p:pic>
        <p:nvPicPr>
          <p:cNvPr id="36" name="Audio 35">
            <a:hlinkClick r:id="" action="ppaction://media"/>
            <a:extLst>
              <a:ext uri="{FF2B5EF4-FFF2-40B4-BE49-F238E27FC236}">
                <a16:creationId xmlns:a16="http://schemas.microsoft.com/office/drawing/2014/main" id="{BECE20F1-058B-06B8-E874-6D0A15493D2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16435160"/>
      </p:ext>
    </p:extLst>
  </p:cSld>
  <p:clrMapOvr>
    <a:masterClrMapping/>
  </p:clrMapOvr>
  <mc:AlternateContent xmlns:mc="http://schemas.openxmlformats.org/markup-compatibility/2006">
    <mc:Choice xmlns:p14="http://schemas.microsoft.com/office/powerpoint/2010/main" Requires="p14">
      <p:transition spd="slow" p14:dur="2000" advTm="155489"/>
    </mc:Choice>
    <mc:Fallback>
      <p:transition spd="slow" advTm="15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339B636-E16A-41E5-8BE8-77A32101E193}"/>
              </a:ext>
            </a:extLst>
          </p:cNvPr>
          <p:cNvSpPr>
            <a:spLocks noGrp="1"/>
          </p:cNvSpPr>
          <p:nvPr>
            <p:ph type="body" idx="1"/>
          </p:nvPr>
        </p:nvSpPr>
        <p:spPr>
          <a:xfrm>
            <a:off x="240379" y="5703238"/>
            <a:ext cx="10515600" cy="1500187"/>
          </a:xfrm>
        </p:spPr>
        <p:txBody>
          <a:bodyPr>
            <a:normAutofit/>
          </a:bodyPr>
          <a:lstStyle/>
          <a:p>
            <a:r>
              <a:rPr lang="en-GB" sz="800" dirty="0">
                <a:solidFill>
                  <a:schemeClr val="tx1"/>
                </a:solidFill>
                <a:latin typeface="Arial" panose="020B0604020202020204" pitchFamily="34" charset="0"/>
                <a:cs typeface="Arial" panose="020B0604020202020204" pitchFamily="34" charset="0"/>
              </a:rPr>
              <a:t>Home Office (2008) (ISBN: 978-0-10-174482-9)</a:t>
            </a:r>
          </a:p>
          <a:p>
            <a:r>
              <a:rPr lang="en-GB" sz="800" dirty="0">
                <a:solidFill>
                  <a:schemeClr val="tx1"/>
                </a:solidFill>
                <a:latin typeface="Arial" panose="020B0604020202020204" pitchFamily="34" charset="0"/>
                <a:cs typeface="Arial" panose="020B0604020202020204" pitchFamily="34" charset="0"/>
              </a:rPr>
              <a:t>BBC News (2021) </a:t>
            </a:r>
            <a:r>
              <a:rPr lang="en-GB" sz="800" dirty="0">
                <a:solidFill>
                  <a:schemeClr val="tx1"/>
                </a:solidFill>
                <a:latin typeface="Arial" panose="020B0604020202020204" pitchFamily="34" charset="0"/>
                <a:cs typeface="Arial" panose="020B0604020202020204" pitchFamily="34" charset="0"/>
                <a:hlinkClick r:id="rId6"/>
              </a:rPr>
              <a:t>https://www.bbc.co.uk/news/uk-politics-58708723</a:t>
            </a:r>
            <a:r>
              <a:rPr lang="en-GB" sz="800" dirty="0">
                <a:solidFill>
                  <a:schemeClr val="tx1"/>
                </a:solidFill>
                <a:latin typeface="Arial" panose="020B0604020202020204" pitchFamily="34" charset="0"/>
                <a:cs typeface="Arial" panose="020B0604020202020204" pitchFamily="34" charset="0"/>
              </a:rPr>
              <a:t> Jennifer Scott</a:t>
            </a:r>
          </a:p>
          <a:p>
            <a:r>
              <a:rPr lang="en-GB" sz="800" dirty="0">
                <a:solidFill>
                  <a:schemeClr val="tx1"/>
                </a:solidFill>
                <a:latin typeface="Arial" panose="020B0604020202020204" pitchFamily="34" charset="0"/>
                <a:cs typeface="Arial" panose="020B0604020202020204" pitchFamily="34" charset="0"/>
              </a:rPr>
              <a:t>BBC News (2018) </a:t>
            </a:r>
            <a:r>
              <a:rPr lang="en-GB" sz="800" dirty="0">
                <a:solidFill>
                  <a:schemeClr val="tx1"/>
                </a:solidFill>
                <a:latin typeface="Arial" panose="020B0604020202020204" pitchFamily="34" charset="0"/>
                <a:cs typeface="Arial" panose="020B0604020202020204" pitchFamily="34" charset="0"/>
                <a:hlinkClick r:id="rId7"/>
              </a:rPr>
              <a:t>https://www.bbc.co.uk/news/uk-42403590</a:t>
            </a:r>
            <a:r>
              <a:rPr lang="en-GB" sz="800" dirty="0">
                <a:solidFill>
                  <a:schemeClr val="tx1"/>
                </a:solidFill>
                <a:latin typeface="Arial" panose="020B0604020202020204" pitchFamily="34" charset="0"/>
                <a:cs typeface="Arial" panose="020B0604020202020204" pitchFamily="34" charset="0"/>
              </a:rPr>
              <a:t> Alex Homer </a:t>
            </a:r>
          </a:p>
          <a:p>
            <a:r>
              <a:rPr lang="en-GB" sz="800" dirty="0">
                <a:solidFill>
                  <a:schemeClr val="tx1"/>
                </a:solidFill>
                <a:latin typeface="Arial" panose="020B0604020202020204" pitchFamily="34" charset="0"/>
                <a:cs typeface="Arial" panose="020B0604020202020204" pitchFamily="34" charset="0"/>
              </a:rPr>
              <a:t>BBC online (2022) </a:t>
            </a:r>
            <a:r>
              <a:rPr lang="en-GB" sz="800" dirty="0">
                <a:latin typeface="Arial" panose="020B0604020202020204" pitchFamily="34" charset="0"/>
                <a:cs typeface="Arial" panose="020B0604020202020204" pitchFamily="34" charset="0"/>
                <a:hlinkClick r:id="rId8"/>
              </a:rPr>
              <a:t>https://www.bbc.co.uk/news/uk-politics-60947149</a:t>
            </a:r>
            <a:endParaRPr lang="en-GB" sz="8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4AE90A0-B76F-424A-9FFB-179E5EF05996}"/>
              </a:ext>
            </a:extLst>
          </p:cNvPr>
          <p:cNvPicPr>
            <a:picLocks noChangeAspect="1"/>
          </p:cNvPicPr>
          <p:nvPr/>
        </p:nvPicPr>
        <p:blipFill>
          <a:blip r:embed="rId9"/>
          <a:stretch>
            <a:fillRect/>
          </a:stretch>
        </p:blipFill>
        <p:spPr>
          <a:xfrm>
            <a:off x="331905" y="1001412"/>
            <a:ext cx="2888603" cy="4052018"/>
          </a:xfrm>
          <a:prstGeom prst="rect">
            <a:avLst/>
          </a:prstGeom>
          <a:ln>
            <a:solidFill>
              <a:schemeClr val="tx1"/>
            </a:solidFill>
          </a:ln>
          <a:effectLst>
            <a:outerShdw blurRad="50800" dist="38100" dir="2700000" algn="tl" rotWithShape="0">
              <a:prstClr val="black">
                <a:alpha val="40000"/>
              </a:prstClr>
            </a:outerShdw>
          </a:effectLst>
        </p:spPr>
      </p:pic>
      <p:pic>
        <p:nvPicPr>
          <p:cNvPr id="7" name="Picture 6">
            <a:extLst>
              <a:ext uri="{FF2B5EF4-FFF2-40B4-BE49-F238E27FC236}">
                <a16:creationId xmlns:a16="http://schemas.microsoft.com/office/drawing/2014/main" id="{DEA5C5BF-469C-48D3-8F24-D5C6397ED6B6}"/>
              </a:ext>
            </a:extLst>
          </p:cNvPr>
          <p:cNvPicPr>
            <a:picLocks noChangeAspect="1"/>
          </p:cNvPicPr>
          <p:nvPr/>
        </p:nvPicPr>
        <p:blipFill>
          <a:blip r:embed="rId10"/>
          <a:stretch>
            <a:fillRect/>
          </a:stretch>
        </p:blipFill>
        <p:spPr>
          <a:xfrm>
            <a:off x="3462233" y="995984"/>
            <a:ext cx="2035946" cy="2627673"/>
          </a:xfrm>
          <a:prstGeom prst="rect">
            <a:avLst/>
          </a:prstGeom>
          <a:effectLst>
            <a:outerShdw blurRad="50800" dist="38100" dir="2700000" algn="tl" rotWithShape="0">
              <a:prstClr val="black">
                <a:alpha val="40000"/>
              </a:prstClr>
            </a:outerShdw>
          </a:effectLst>
        </p:spPr>
      </p:pic>
      <p:sp>
        <p:nvSpPr>
          <p:cNvPr id="10" name="TextBox 9">
            <a:extLst>
              <a:ext uri="{FF2B5EF4-FFF2-40B4-BE49-F238E27FC236}">
                <a16:creationId xmlns:a16="http://schemas.microsoft.com/office/drawing/2014/main" id="{8677E2E9-D5B4-41A3-89B4-B5DDBC28BEF1}"/>
              </a:ext>
            </a:extLst>
          </p:cNvPr>
          <p:cNvSpPr txBox="1"/>
          <p:nvPr/>
        </p:nvSpPr>
        <p:spPr>
          <a:xfrm>
            <a:off x="421418" y="326003"/>
            <a:ext cx="10932382" cy="477054"/>
          </a:xfrm>
          <a:prstGeom prst="rect">
            <a:avLst/>
          </a:prstGeom>
          <a:noFill/>
        </p:spPr>
        <p:txBody>
          <a:bodyPr wrap="square" rtlCol="0">
            <a:spAutoFit/>
          </a:bodyPr>
          <a:lstStyle/>
          <a:p>
            <a:r>
              <a:rPr lang="en-GB" sz="2500" b="1" dirty="0">
                <a:latin typeface="Arial" panose="020B0604020202020204" pitchFamily="34" charset="0"/>
                <a:cs typeface="Arial" panose="020B0604020202020204" pitchFamily="34" charset="0"/>
              </a:rPr>
              <a:t>Critical issues – The erosion of neighbourhood policing</a:t>
            </a:r>
            <a:endParaRPr lang="en-GB" sz="2500" b="1" dirty="0"/>
          </a:p>
        </p:txBody>
      </p:sp>
      <p:sp>
        <p:nvSpPr>
          <p:cNvPr id="4" name="Slide Number Placeholder 3">
            <a:extLst>
              <a:ext uri="{FF2B5EF4-FFF2-40B4-BE49-F238E27FC236}">
                <a16:creationId xmlns:a16="http://schemas.microsoft.com/office/drawing/2014/main" id="{52F95D7C-8FCB-4102-8CDA-34D59471C9CA}"/>
              </a:ext>
            </a:extLst>
          </p:cNvPr>
          <p:cNvSpPr>
            <a:spLocks noGrp="1"/>
          </p:cNvSpPr>
          <p:nvPr>
            <p:ph type="sldNum" sz="quarter" idx="12"/>
          </p:nvPr>
        </p:nvSpPr>
        <p:spPr/>
        <p:txBody>
          <a:bodyPr/>
          <a:lstStyle/>
          <a:p>
            <a:fld id="{693AB200-3DE1-4A55-BFCF-E23C4EEA20D5}" type="slidenum">
              <a:rPr lang="en-GB" smtClean="0"/>
              <a:t>5</a:t>
            </a:fld>
            <a:endParaRPr lang="en-GB" dirty="0"/>
          </a:p>
        </p:txBody>
      </p:sp>
      <p:pic>
        <p:nvPicPr>
          <p:cNvPr id="6" name="Picture 5">
            <a:extLst>
              <a:ext uri="{FF2B5EF4-FFF2-40B4-BE49-F238E27FC236}">
                <a16:creationId xmlns:a16="http://schemas.microsoft.com/office/drawing/2014/main" id="{4430C8DF-AA09-A608-7C93-DD02C3A70556}"/>
              </a:ext>
            </a:extLst>
          </p:cNvPr>
          <p:cNvPicPr>
            <a:picLocks noChangeAspect="1"/>
          </p:cNvPicPr>
          <p:nvPr/>
        </p:nvPicPr>
        <p:blipFill>
          <a:blip r:embed="rId11"/>
          <a:stretch>
            <a:fillRect/>
          </a:stretch>
        </p:blipFill>
        <p:spPr>
          <a:xfrm>
            <a:off x="5800144" y="1939311"/>
            <a:ext cx="2094873" cy="2627673"/>
          </a:xfrm>
          <a:prstGeom prst="rect">
            <a:avLst/>
          </a:prstGeom>
          <a:effectLst>
            <a:outerShdw blurRad="50800" dist="38100" dir="2700000" algn="tl" rotWithShape="0">
              <a:prstClr val="black">
                <a:alpha val="40000"/>
              </a:prstClr>
            </a:outerShdw>
          </a:effectLst>
        </p:spPr>
      </p:pic>
      <p:sp>
        <p:nvSpPr>
          <p:cNvPr id="11" name="TextBox 10">
            <a:extLst>
              <a:ext uri="{FF2B5EF4-FFF2-40B4-BE49-F238E27FC236}">
                <a16:creationId xmlns:a16="http://schemas.microsoft.com/office/drawing/2014/main" id="{2A76B3D7-9F35-2774-5515-DA880191F7B8}"/>
              </a:ext>
            </a:extLst>
          </p:cNvPr>
          <p:cNvSpPr txBox="1"/>
          <p:nvPr/>
        </p:nvSpPr>
        <p:spPr>
          <a:xfrm>
            <a:off x="8610597" y="902036"/>
            <a:ext cx="2888603" cy="304698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600" dirty="0">
                <a:latin typeface="Arial" panose="020B0604020202020204" pitchFamily="34" charset="0"/>
                <a:cs typeface="Arial" panose="020B0604020202020204" pitchFamily="34" charset="0"/>
              </a:rPr>
              <a:t>Shift in the type of crime police are investigating – hidden harm -  public to private space.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There are significant pressures on police leaders regarding allocation of resourcing based on threat, risk and vulnerability. Brave to argue this – these are moral issues. </a:t>
            </a:r>
            <a:r>
              <a:rPr lang="en-GB" sz="1000" dirty="0">
                <a:latin typeface="Arial" panose="020B0604020202020204" pitchFamily="34" charset="0"/>
                <a:cs typeface="Arial" panose="020B0604020202020204" pitchFamily="34" charset="0"/>
              </a:rPr>
              <a:t>(O’Reilly 2022)</a:t>
            </a:r>
          </a:p>
        </p:txBody>
      </p:sp>
      <p:sp>
        <p:nvSpPr>
          <p:cNvPr id="13" name="TextBox 12">
            <a:extLst>
              <a:ext uri="{FF2B5EF4-FFF2-40B4-BE49-F238E27FC236}">
                <a16:creationId xmlns:a16="http://schemas.microsoft.com/office/drawing/2014/main" id="{CF56D354-60A9-259A-A110-63BE84795EEF}"/>
              </a:ext>
            </a:extLst>
          </p:cNvPr>
          <p:cNvSpPr txBox="1"/>
          <p:nvPr/>
        </p:nvSpPr>
        <p:spPr>
          <a:xfrm>
            <a:off x="8610597" y="4121778"/>
            <a:ext cx="2888603" cy="95410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400" dirty="0">
                <a:latin typeface="Arial" panose="020B0604020202020204" pitchFamily="34" charset="0"/>
                <a:cs typeface="Arial" panose="020B0604020202020204" pitchFamily="34" charset="0"/>
              </a:rPr>
              <a:t>What is the core role of the police?  A wide mandate.  84% of police demand is non-crime related (Loader 2020) </a:t>
            </a:r>
          </a:p>
        </p:txBody>
      </p:sp>
      <p:pic>
        <p:nvPicPr>
          <p:cNvPr id="24" name="Audio 23">
            <a:hlinkClick r:id="" action="ppaction://media"/>
            <a:extLst>
              <a:ext uri="{FF2B5EF4-FFF2-40B4-BE49-F238E27FC236}">
                <a16:creationId xmlns:a16="http://schemas.microsoft.com/office/drawing/2014/main" id="{7C03BF16-F0ED-AFEF-F024-8AED25B32128}"/>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813771279"/>
      </p:ext>
    </p:extLst>
  </p:cSld>
  <p:clrMapOvr>
    <a:masterClrMapping/>
  </p:clrMapOvr>
  <mc:AlternateContent xmlns:mc="http://schemas.openxmlformats.org/markup-compatibility/2006">
    <mc:Choice xmlns:p14="http://schemas.microsoft.com/office/powerpoint/2010/main" Requires="p14">
      <p:transition spd="slow" p14:dur="2000" advTm="97255"/>
    </mc:Choice>
    <mc:Fallback>
      <p:transition spd="slow" advTm="97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anim calcmode="lin" valueType="num">
                                      <p:cBhvr>
                                        <p:cTn id="19" dur="1000" fill="hold"/>
                                        <p:tgtEl>
                                          <p:spTgt spid="13"/>
                                        </p:tgtEl>
                                        <p:attrNameLst>
                                          <p:attrName>ppt_x</p:attrName>
                                        </p:attrNameLst>
                                      </p:cBhvr>
                                      <p:tavLst>
                                        <p:tav tm="0">
                                          <p:val>
                                            <p:strVal val="#ppt_x"/>
                                          </p:val>
                                        </p:tav>
                                        <p:tav tm="100000">
                                          <p:val>
                                            <p:strVal val="#ppt_x"/>
                                          </p:val>
                                        </p:tav>
                                      </p:tavLst>
                                    </p:anim>
                                    <p:anim calcmode="lin" valueType="num">
                                      <p:cBhvr>
                                        <p:cTn id="2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4"/>
                </p:tgtEl>
              </p:cMediaNode>
            </p:audio>
          </p:childTnLst>
        </p:cTn>
      </p:par>
    </p:tnLst>
    <p:bldLst>
      <p:bldP spid="11"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62EC8C9-467B-3BA7-BDB6-646F11226660}"/>
              </a:ext>
            </a:extLst>
          </p:cNvPr>
          <p:cNvSpPr>
            <a:spLocks noGrp="1"/>
          </p:cNvSpPr>
          <p:nvPr>
            <p:ph type="sldNum" sz="quarter" idx="12"/>
          </p:nvPr>
        </p:nvSpPr>
        <p:spPr/>
        <p:txBody>
          <a:bodyPr/>
          <a:lstStyle/>
          <a:p>
            <a:fld id="{693AB200-3DE1-4A55-BFCF-E23C4EEA20D5}" type="slidenum">
              <a:rPr lang="en-GB" smtClean="0"/>
              <a:t>6</a:t>
            </a:fld>
            <a:endParaRPr lang="en-GB" dirty="0"/>
          </a:p>
        </p:txBody>
      </p:sp>
      <p:sp>
        <p:nvSpPr>
          <p:cNvPr id="4" name="TextBox 3">
            <a:extLst>
              <a:ext uri="{FF2B5EF4-FFF2-40B4-BE49-F238E27FC236}">
                <a16:creationId xmlns:a16="http://schemas.microsoft.com/office/drawing/2014/main" id="{318BD39C-077D-70B3-EA87-5D942CBB04FE}"/>
              </a:ext>
            </a:extLst>
          </p:cNvPr>
          <p:cNvSpPr txBox="1"/>
          <p:nvPr/>
        </p:nvSpPr>
        <p:spPr>
          <a:xfrm>
            <a:off x="696483" y="12948"/>
            <a:ext cx="9600041" cy="477054"/>
          </a:xfrm>
          <a:prstGeom prst="rect">
            <a:avLst/>
          </a:prstGeom>
          <a:noFill/>
          <a:effectLst>
            <a:outerShdw blurRad="50800" dist="38100" dir="2700000" algn="tl" rotWithShape="0">
              <a:prstClr val="black">
                <a:alpha val="40000"/>
              </a:prstClr>
            </a:outerShdw>
          </a:effectLst>
        </p:spPr>
        <p:txBody>
          <a:bodyPr wrap="square">
            <a:spAutoFit/>
          </a:bodyPr>
          <a:lstStyle/>
          <a:p>
            <a:r>
              <a:rPr lang="en-GB" sz="2500" b="1" dirty="0">
                <a:latin typeface="Arial" panose="020B0604020202020204" pitchFamily="34" charset="0"/>
                <a:cs typeface="Arial" panose="020B0604020202020204" pitchFamily="34" charset="0"/>
              </a:rPr>
              <a:t>Critical issues – Public confidence and reducing numbers</a:t>
            </a:r>
            <a:endParaRPr lang="en-GB" dirty="0"/>
          </a:p>
        </p:txBody>
      </p:sp>
      <p:pic>
        <p:nvPicPr>
          <p:cNvPr id="6" name="Picture 5">
            <a:extLst>
              <a:ext uri="{FF2B5EF4-FFF2-40B4-BE49-F238E27FC236}">
                <a16:creationId xmlns:a16="http://schemas.microsoft.com/office/drawing/2014/main" id="{3FA1FB8C-463C-B8DB-9CAF-9686473C58C4}"/>
              </a:ext>
            </a:extLst>
          </p:cNvPr>
          <p:cNvPicPr>
            <a:picLocks noChangeAspect="1"/>
          </p:cNvPicPr>
          <p:nvPr/>
        </p:nvPicPr>
        <p:blipFill>
          <a:blip r:embed="rId5"/>
          <a:stretch>
            <a:fillRect/>
          </a:stretch>
        </p:blipFill>
        <p:spPr>
          <a:xfrm>
            <a:off x="748761" y="3554220"/>
            <a:ext cx="5910113" cy="2577118"/>
          </a:xfrm>
          <a:prstGeom prst="rect">
            <a:avLst/>
          </a:prstGeom>
          <a:ln w="6350">
            <a:solidFill>
              <a:schemeClr val="tx1"/>
            </a:solidFill>
          </a:ln>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83D7E729-0FC0-1898-0502-FD39B3FC5D99}"/>
              </a:ext>
            </a:extLst>
          </p:cNvPr>
          <p:cNvSpPr txBox="1"/>
          <p:nvPr/>
        </p:nvSpPr>
        <p:spPr>
          <a:xfrm>
            <a:off x="649713" y="2855792"/>
            <a:ext cx="6405474"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Confidence in local police, police visibility and police officers and PCSOs in ‘Neighbourhood Policing’ roles (years ending March 2008 to March 2020. (Crime Survey for England and Wales.  (</a:t>
            </a:r>
            <a:r>
              <a:rPr lang="en-GB" sz="800" dirty="0">
                <a:latin typeface="Arial" panose="020B0604020202020204" pitchFamily="34" charset="0"/>
                <a:cs typeface="Arial" panose="020B0604020202020204" pitchFamily="34" charset="0"/>
                <a:hlinkClick r:id="rId6"/>
              </a:rPr>
              <a:t>https://www.policingreview.org.uk/wp-content/uploads/srpew_final_report.pdf</a:t>
            </a:r>
            <a:r>
              <a:rPr lang="en-GB" sz="800" dirty="0">
                <a:latin typeface="Arial" panose="020B0604020202020204" pitchFamily="34" charset="0"/>
                <a:cs typeface="Arial" panose="020B0604020202020204" pitchFamily="34" charset="0"/>
              </a:rPr>
              <a:t> - Police Foundation (2022, p51)</a:t>
            </a:r>
          </a:p>
        </p:txBody>
      </p:sp>
      <p:pic>
        <p:nvPicPr>
          <p:cNvPr id="8" name="Picture 7">
            <a:extLst>
              <a:ext uri="{FF2B5EF4-FFF2-40B4-BE49-F238E27FC236}">
                <a16:creationId xmlns:a16="http://schemas.microsoft.com/office/drawing/2014/main" id="{647FB4CB-8712-DC5D-3A9D-A5FE6E95F6B6}"/>
              </a:ext>
            </a:extLst>
          </p:cNvPr>
          <p:cNvPicPr>
            <a:picLocks noChangeAspect="1"/>
          </p:cNvPicPr>
          <p:nvPr/>
        </p:nvPicPr>
        <p:blipFill>
          <a:blip r:embed="rId7"/>
          <a:stretch>
            <a:fillRect/>
          </a:stretch>
        </p:blipFill>
        <p:spPr>
          <a:xfrm>
            <a:off x="7008900" y="1310561"/>
            <a:ext cx="1739754" cy="2122689"/>
          </a:xfrm>
          <a:prstGeom prst="rect">
            <a:avLst/>
          </a:prstGeom>
          <a:ln>
            <a:solidFill>
              <a:schemeClr val="tx1"/>
            </a:solidFill>
          </a:ln>
        </p:spPr>
      </p:pic>
      <p:sp>
        <p:nvSpPr>
          <p:cNvPr id="9" name="TextBox 8">
            <a:extLst>
              <a:ext uri="{FF2B5EF4-FFF2-40B4-BE49-F238E27FC236}">
                <a16:creationId xmlns:a16="http://schemas.microsoft.com/office/drawing/2014/main" id="{C791F19D-B026-CF2D-FC14-73D3E33E1473}"/>
              </a:ext>
            </a:extLst>
          </p:cNvPr>
          <p:cNvSpPr txBox="1"/>
          <p:nvPr/>
        </p:nvSpPr>
        <p:spPr>
          <a:xfrm>
            <a:off x="5868424" y="629512"/>
            <a:ext cx="4833369"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400" dirty="0">
                <a:latin typeface="Arial" panose="020B0604020202020204" pitchFamily="34" charset="0"/>
                <a:cs typeface="Arial" panose="020B0604020202020204" pitchFamily="34" charset="0"/>
              </a:rPr>
              <a:t>Steady decline in number of officers and staff carrying out neighbourhood policing since 2008.</a:t>
            </a:r>
          </a:p>
        </p:txBody>
      </p:sp>
      <p:sp>
        <p:nvSpPr>
          <p:cNvPr id="11" name="TextBox 10">
            <a:extLst>
              <a:ext uri="{FF2B5EF4-FFF2-40B4-BE49-F238E27FC236}">
                <a16:creationId xmlns:a16="http://schemas.microsoft.com/office/drawing/2014/main" id="{C7DA2131-3FE4-08D1-1E88-1ABB15DDAC88}"/>
              </a:ext>
            </a:extLst>
          </p:cNvPr>
          <p:cNvSpPr txBox="1"/>
          <p:nvPr/>
        </p:nvSpPr>
        <p:spPr>
          <a:xfrm>
            <a:off x="6934200" y="3539097"/>
            <a:ext cx="6096000" cy="215444"/>
          </a:xfrm>
          <a:prstGeom prst="rect">
            <a:avLst/>
          </a:prstGeom>
          <a:noFill/>
        </p:spPr>
        <p:txBody>
          <a:bodyPr wrap="square">
            <a:spAutoFit/>
          </a:bodyPr>
          <a:lstStyle/>
          <a:p>
            <a:r>
              <a:rPr lang="en-GB" sz="800" dirty="0">
                <a:solidFill>
                  <a:schemeClr val="tx1"/>
                </a:solidFill>
                <a:latin typeface="Arial" panose="020B0604020202020204" pitchFamily="34" charset="0"/>
                <a:cs typeface="Arial" panose="020B0604020202020204" pitchFamily="34" charset="0"/>
              </a:rPr>
              <a:t>BBC News (2018) </a:t>
            </a:r>
            <a:r>
              <a:rPr lang="en-GB" sz="800" dirty="0">
                <a:solidFill>
                  <a:schemeClr val="tx1"/>
                </a:solidFill>
                <a:latin typeface="Arial" panose="020B0604020202020204" pitchFamily="34" charset="0"/>
                <a:cs typeface="Arial" panose="020B0604020202020204" pitchFamily="34" charset="0"/>
                <a:hlinkClick r:id="rId8"/>
              </a:rPr>
              <a:t>https://www.bbc.co.uk/news/uk-42403590</a:t>
            </a:r>
            <a:r>
              <a:rPr lang="en-GB" sz="800" dirty="0">
                <a:solidFill>
                  <a:schemeClr val="tx1"/>
                </a:solidFill>
                <a:latin typeface="Arial" panose="020B0604020202020204" pitchFamily="34" charset="0"/>
                <a:cs typeface="Arial" panose="020B0604020202020204" pitchFamily="34" charset="0"/>
              </a:rPr>
              <a:t> Alex Homer </a:t>
            </a:r>
          </a:p>
        </p:txBody>
      </p:sp>
      <p:sp>
        <p:nvSpPr>
          <p:cNvPr id="14" name="TextBox 13">
            <a:extLst>
              <a:ext uri="{FF2B5EF4-FFF2-40B4-BE49-F238E27FC236}">
                <a16:creationId xmlns:a16="http://schemas.microsoft.com/office/drawing/2014/main" id="{4A391AEA-90AB-DABD-9EB7-FDA811A8159F}"/>
              </a:ext>
            </a:extLst>
          </p:cNvPr>
          <p:cNvSpPr txBox="1"/>
          <p:nvPr/>
        </p:nvSpPr>
        <p:spPr>
          <a:xfrm>
            <a:off x="649713" y="6200358"/>
            <a:ext cx="6405474" cy="33855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Police officers and PCSOs in Neighbourhood Policing roles and foot patrol visibility (Crime Survey for England and Wales.  (</a:t>
            </a:r>
            <a:r>
              <a:rPr lang="en-GB" sz="800" dirty="0">
                <a:latin typeface="Arial" panose="020B0604020202020204" pitchFamily="34" charset="0"/>
                <a:cs typeface="Arial" panose="020B0604020202020204" pitchFamily="34" charset="0"/>
                <a:hlinkClick r:id="rId6"/>
              </a:rPr>
              <a:t>https://www.policingreview.org.uk/wp-content/uploads/srpew_final_report.pdf</a:t>
            </a:r>
            <a:r>
              <a:rPr lang="en-GB" sz="800" dirty="0">
                <a:latin typeface="Arial" panose="020B0604020202020204" pitchFamily="34" charset="0"/>
                <a:cs typeface="Arial" panose="020B0604020202020204" pitchFamily="34" charset="0"/>
              </a:rPr>
              <a:t> - Police Foundation (2022 p87)</a:t>
            </a:r>
          </a:p>
        </p:txBody>
      </p:sp>
      <p:pic>
        <p:nvPicPr>
          <p:cNvPr id="17" name="Picture 16">
            <a:extLst>
              <a:ext uri="{FF2B5EF4-FFF2-40B4-BE49-F238E27FC236}">
                <a16:creationId xmlns:a16="http://schemas.microsoft.com/office/drawing/2014/main" id="{D3E665DC-5461-FA44-CFE7-B9CF4910B55D}"/>
              </a:ext>
            </a:extLst>
          </p:cNvPr>
          <p:cNvPicPr>
            <a:picLocks noChangeAspect="1"/>
          </p:cNvPicPr>
          <p:nvPr/>
        </p:nvPicPr>
        <p:blipFill>
          <a:blip r:embed="rId9"/>
          <a:stretch>
            <a:fillRect/>
          </a:stretch>
        </p:blipFill>
        <p:spPr>
          <a:xfrm>
            <a:off x="752313" y="636482"/>
            <a:ext cx="4660020" cy="2199908"/>
          </a:xfrm>
          <a:prstGeom prst="rect">
            <a:avLst/>
          </a:prstGeom>
          <a:ln>
            <a:solidFill>
              <a:schemeClr val="tx1"/>
            </a:solidFill>
          </a:ln>
          <a:effectLst>
            <a:outerShdw blurRad="50800" dist="38100" dir="2700000" algn="tl" rotWithShape="0">
              <a:prstClr val="black">
                <a:alpha val="40000"/>
              </a:prstClr>
            </a:outerShdw>
          </a:effectLst>
        </p:spPr>
      </p:pic>
      <p:pic>
        <p:nvPicPr>
          <p:cNvPr id="20" name="Picture 19">
            <a:extLst>
              <a:ext uri="{FF2B5EF4-FFF2-40B4-BE49-F238E27FC236}">
                <a16:creationId xmlns:a16="http://schemas.microsoft.com/office/drawing/2014/main" id="{D0498E7C-1B4F-26AD-368D-EF9851AAE908}"/>
              </a:ext>
            </a:extLst>
          </p:cNvPr>
          <p:cNvPicPr>
            <a:picLocks noChangeAspect="1"/>
          </p:cNvPicPr>
          <p:nvPr/>
        </p:nvPicPr>
        <p:blipFill>
          <a:blip r:embed="rId10"/>
          <a:stretch>
            <a:fillRect/>
          </a:stretch>
        </p:blipFill>
        <p:spPr>
          <a:xfrm>
            <a:off x="7055187" y="3866345"/>
            <a:ext cx="2984652" cy="2308343"/>
          </a:xfrm>
          <a:prstGeom prst="rect">
            <a:avLst/>
          </a:prstGeom>
          <a:ln>
            <a:solidFill>
              <a:schemeClr val="tx1"/>
            </a:solidFill>
          </a:ln>
          <a:effectLst>
            <a:outerShdw blurRad="50800" dist="38100" dir="2700000" algn="tl" rotWithShape="0">
              <a:prstClr val="black">
                <a:alpha val="40000"/>
              </a:prstClr>
            </a:outerShdw>
          </a:effectLst>
        </p:spPr>
      </p:pic>
      <p:sp>
        <p:nvSpPr>
          <p:cNvPr id="22" name="TextBox 21">
            <a:extLst>
              <a:ext uri="{FF2B5EF4-FFF2-40B4-BE49-F238E27FC236}">
                <a16:creationId xmlns:a16="http://schemas.microsoft.com/office/drawing/2014/main" id="{1429B7E6-7164-4CA8-A0EB-6EF82A475237}"/>
              </a:ext>
            </a:extLst>
          </p:cNvPr>
          <p:cNvSpPr txBox="1"/>
          <p:nvPr/>
        </p:nvSpPr>
        <p:spPr>
          <a:xfrm>
            <a:off x="6934200" y="6199792"/>
            <a:ext cx="8934450"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https://www.theguardian.com/uk-news/2017/oct/19/norfolk-police-plan-to-axe-all-community-support-officers</a:t>
            </a:r>
          </a:p>
        </p:txBody>
      </p:sp>
      <p:pic>
        <p:nvPicPr>
          <p:cNvPr id="23" name="Audio 22">
            <a:hlinkClick r:id="" action="ppaction://media"/>
            <a:extLst>
              <a:ext uri="{FF2B5EF4-FFF2-40B4-BE49-F238E27FC236}">
                <a16:creationId xmlns:a16="http://schemas.microsoft.com/office/drawing/2014/main" id="{505A0706-B285-1ADE-ABA5-9345A035FAD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7842255"/>
      </p:ext>
    </p:extLst>
  </p:cSld>
  <p:clrMapOvr>
    <a:masterClrMapping/>
  </p:clrMapOvr>
  <mc:AlternateContent xmlns:mc="http://schemas.openxmlformats.org/markup-compatibility/2006">
    <mc:Choice xmlns:p14="http://schemas.microsoft.com/office/powerpoint/2010/main" Requires="p14">
      <p:transition spd="slow" p14:dur="2000" advTm="63562"/>
    </mc:Choice>
    <mc:Fallback>
      <p:transition spd="slow" advTm="63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23"/>
                </p:tgtEl>
              </p:cMediaNode>
            </p:audio>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D66BAF0-4F48-480C-9D03-117FC5F7F206}"/>
              </a:ext>
            </a:extLst>
          </p:cNvPr>
          <p:cNvSpPr>
            <a:spLocks noGrp="1"/>
          </p:cNvSpPr>
          <p:nvPr>
            <p:ph type="ftr" sz="quarter" idx="11"/>
          </p:nvPr>
        </p:nvSpPr>
        <p:spPr>
          <a:xfrm>
            <a:off x="-285750" y="6448425"/>
            <a:ext cx="4972050" cy="365125"/>
          </a:xfrm>
        </p:spPr>
        <p:txBody>
          <a:bodyPr/>
          <a:lstStyle/>
          <a:p>
            <a:r>
              <a:rPr lang="en-GB" dirty="0"/>
              <a:t>Police Legitimacy and Neighbourhood Policing - Mark McSweeney</a:t>
            </a:r>
          </a:p>
        </p:txBody>
      </p:sp>
      <p:sp>
        <p:nvSpPr>
          <p:cNvPr id="3" name="Slide Number Placeholder 2">
            <a:extLst>
              <a:ext uri="{FF2B5EF4-FFF2-40B4-BE49-F238E27FC236}">
                <a16:creationId xmlns:a16="http://schemas.microsoft.com/office/drawing/2014/main" id="{0AE9EE70-B6E8-4537-8944-E68489C9F4A5}"/>
              </a:ext>
            </a:extLst>
          </p:cNvPr>
          <p:cNvSpPr>
            <a:spLocks noGrp="1"/>
          </p:cNvSpPr>
          <p:nvPr>
            <p:ph type="sldNum" sz="quarter" idx="12"/>
          </p:nvPr>
        </p:nvSpPr>
        <p:spPr/>
        <p:txBody>
          <a:bodyPr/>
          <a:lstStyle/>
          <a:p>
            <a:fld id="{693AB200-3DE1-4A55-BFCF-E23C4EEA20D5}" type="slidenum">
              <a:rPr lang="en-GB" smtClean="0"/>
              <a:t>7</a:t>
            </a:fld>
            <a:endParaRPr lang="en-GB" dirty="0"/>
          </a:p>
        </p:txBody>
      </p:sp>
      <p:sp>
        <p:nvSpPr>
          <p:cNvPr id="4" name="Title 1">
            <a:extLst>
              <a:ext uri="{FF2B5EF4-FFF2-40B4-BE49-F238E27FC236}">
                <a16:creationId xmlns:a16="http://schemas.microsoft.com/office/drawing/2014/main" id="{FB59C9CB-20E5-489F-A515-6E0B47EB12C1}"/>
              </a:ext>
            </a:extLst>
          </p:cNvPr>
          <p:cNvSpPr txBox="1">
            <a:spLocks/>
          </p:cNvSpPr>
          <p:nvPr/>
        </p:nvSpPr>
        <p:spPr>
          <a:xfrm>
            <a:off x="350801" y="136525"/>
            <a:ext cx="11252965" cy="681510"/>
          </a:xfrm>
          <a:prstGeom prst="rect">
            <a:avLst/>
          </a:prstGeom>
          <a:effectLst>
            <a:outerShdw blurRad="50800" dist="38100" dir="2700000" algn="tl" rotWithShape="0">
              <a:prstClr val="black">
                <a:alpha val="40000"/>
              </a:prstClr>
            </a:outerShdw>
          </a:effectLst>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500" b="1" dirty="0">
                <a:latin typeface="Arial" panose="020B0604020202020204" pitchFamily="34" charset="0"/>
                <a:cs typeface="Arial" panose="020B0604020202020204" pitchFamily="34" charset="0"/>
              </a:rPr>
              <a:t>Theory – Is there a link between procedural justice and neighbourhood policing?</a:t>
            </a:r>
          </a:p>
        </p:txBody>
      </p:sp>
      <p:sp>
        <p:nvSpPr>
          <p:cNvPr id="6" name="TextBox 5">
            <a:extLst>
              <a:ext uri="{FF2B5EF4-FFF2-40B4-BE49-F238E27FC236}">
                <a16:creationId xmlns:a16="http://schemas.microsoft.com/office/drawing/2014/main" id="{03E957FE-74C7-4CDE-B46D-C743B917B6B6}"/>
              </a:ext>
            </a:extLst>
          </p:cNvPr>
          <p:cNvSpPr txBox="1"/>
          <p:nvPr/>
        </p:nvSpPr>
        <p:spPr>
          <a:xfrm>
            <a:off x="514787" y="1017949"/>
            <a:ext cx="6097162" cy="341632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Procedural Justice (PJ) consists of four components: </a:t>
            </a:r>
          </a:p>
          <a:p>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b="1" dirty="0">
                <a:latin typeface="Arial" panose="020B0604020202020204" pitchFamily="34" charset="0"/>
                <a:cs typeface="Arial" panose="020B0604020202020204" pitchFamily="34" charset="0"/>
              </a:rPr>
              <a:t>Voice – </a:t>
            </a:r>
            <a:r>
              <a:rPr lang="en-GB" dirty="0">
                <a:latin typeface="Arial" panose="020B0604020202020204" pitchFamily="34" charset="0"/>
                <a:cs typeface="Arial" panose="020B0604020202020204" pitchFamily="34" charset="0"/>
              </a:rPr>
              <a:t>being</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friendly and approachable </a:t>
            </a:r>
            <a:endParaRPr lang="en-GB" b="1" dirty="0">
              <a:latin typeface="Arial" panose="020B0604020202020204" pitchFamily="34" charset="0"/>
              <a:cs typeface="Arial" panose="020B0604020202020204" pitchFamily="34" charset="0"/>
            </a:endParaRPr>
          </a:p>
          <a:p>
            <a:pPr marL="342900" indent="-342900">
              <a:buFont typeface="+mj-lt"/>
              <a:buAutoNum type="arabicPeriod"/>
            </a:pPr>
            <a:endParaRPr lang="en-GB" b="1" dirty="0">
              <a:latin typeface="Arial" panose="020B0604020202020204" pitchFamily="34" charset="0"/>
              <a:cs typeface="Arial" panose="020B0604020202020204" pitchFamily="34" charset="0"/>
            </a:endParaRPr>
          </a:p>
          <a:p>
            <a:pPr marL="342900" indent="-342900">
              <a:buFont typeface="+mj-lt"/>
              <a:buAutoNum type="arabicPeriod"/>
            </a:pPr>
            <a:r>
              <a:rPr lang="en-GB" b="1" dirty="0">
                <a:latin typeface="Arial" panose="020B0604020202020204" pitchFamily="34" charset="0"/>
                <a:cs typeface="Arial" panose="020B0604020202020204" pitchFamily="34" charset="0"/>
              </a:rPr>
              <a:t>Neutrality – </a:t>
            </a:r>
            <a:r>
              <a:rPr lang="en-GB" dirty="0">
                <a:latin typeface="Arial" panose="020B0604020202020204" pitchFamily="34" charset="0"/>
                <a:cs typeface="Arial" panose="020B0604020202020204" pitchFamily="34" charset="0"/>
              </a:rPr>
              <a:t>making fair decisions</a:t>
            </a:r>
          </a:p>
          <a:p>
            <a:pPr marL="342900" indent="-342900">
              <a:buFont typeface="+mj-lt"/>
              <a:buAutoNum type="arabicPeriod"/>
            </a:pPr>
            <a:endParaRPr lang="en-GB" b="1" dirty="0">
              <a:latin typeface="Arial" panose="020B0604020202020204" pitchFamily="34" charset="0"/>
              <a:cs typeface="Arial" panose="020B0604020202020204" pitchFamily="34" charset="0"/>
            </a:endParaRPr>
          </a:p>
          <a:p>
            <a:pPr marL="342900" indent="-342900">
              <a:buFont typeface="+mj-lt"/>
              <a:buAutoNum type="arabicPeriod"/>
            </a:pPr>
            <a:r>
              <a:rPr lang="en-GB" b="1" dirty="0">
                <a:latin typeface="Arial" panose="020B0604020202020204" pitchFamily="34" charset="0"/>
                <a:cs typeface="Arial" panose="020B0604020202020204" pitchFamily="34" charset="0"/>
              </a:rPr>
              <a:t>Respect - </a:t>
            </a:r>
            <a:r>
              <a:rPr lang="en-GB" dirty="0">
                <a:latin typeface="Arial" panose="020B0604020202020204" pitchFamily="34" charset="0"/>
                <a:cs typeface="Arial" panose="020B0604020202020204" pitchFamily="34" charset="0"/>
              </a:rPr>
              <a:t>taking time to explain decisions</a:t>
            </a:r>
          </a:p>
          <a:p>
            <a:pPr marL="342900" indent="-342900">
              <a:buFont typeface="+mj-lt"/>
              <a:buAutoNum type="arabicPeriod"/>
            </a:pPr>
            <a:endParaRPr lang="en-GB" b="1" dirty="0">
              <a:latin typeface="Arial" panose="020B0604020202020204" pitchFamily="34" charset="0"/>
              <a:cs typeface="Arial" panose="020B0604020202020204" pitchFamily="34" charset="0"/>
            </a:endParaRPr>
          </a:p>
          <a:p>
            <a:pPr marL="342900" indent="-342900">
              <a:buFont typeface="+mj-lt"/>
              <a:buAutoNum type="arabicPeriod"/>
            </a:pPr>
            <a:r>
              <a:rPr lang="en-GB" b="1" dirty="0">
                <a:latin typeface="Arial" panose="020B0604020202020204" pitchFamily="34" charset="0"/>
                <a:cs typeface="Arial" panose="020B0604020202020204" pitchFamily="34" charset="0"/>
              </a:rPr>
              <a:t>Trustworthiness – </a:t>
            </a:r>
            <a:r>
              <a:rPr lang="en-GB" dirty="0">
                <a:latin typeface="Arial" panose="020B0604020202020204" pitchFamily="34" charset="0"/>
                <a:cs typeface="Arial" panose="020B0604020202020204" pitchFamily="34" charset="0"/>
              </a:rPr>
              <a:t>as it reads</a:t>
            </a:r>
          </a:p>
          <a:p>
            <a:endParaRPr lang="en-GB"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Myhill</a:t>
            </a:r>
            <a:r>
              <a:rPr lang="en-GB" sz="1400" dirty="0">
                <a:latin typeface="Arial" panose="020B0604020202020204" pitchFamily="34" charset="0"/>
                <a:cs typeface="Arial" panose="020B0604020202020204" pitchFamily="34" charset="0"/>
              </a:rPr>
              <a:t> &amp; Quinton (2011, p.6)</a:t>
            </a:r>
          </a:p>
          <a:p>
            <a:endParaRPr lang="en-GB" dirty="0"/>
          </a:p>
        </p:txBody>
      </p:sp>
      <p:pic>
        <p:nvPicPr>
          <p:cNvPr id="7" name="Picture 6">
            <a:extLst>
              <a:ext uri="{FF2B5EF4-FFF2-40B4-BE49-F238E27FC236}">
                <a16:creationId xmlns:a16="http://schemas.microsoft.com/office/drawing/2014/main" id="{0DBBB243-8267-B965-CA11-B5D719BED2F2}"/>
              </a:ext>
            </a:extLst>
          </p:cNvPr>
          <p:cNvPicPr>
            <a:picLocks noChangeAspect="1"/>
          </p:cNvPicPr>
          <p:nvPr/>
        </p:nvPicPr>
        <p:blipFill>
          <a:blip r:embed="rId6"/>
          <a:stretch>
            <a:fillRect/>
          </a:stretch>
        </p:blipFill>
        <p:spPr>
          <a:xfrm>
            <a:off x="7318175" y="776583"/>
            <a:ext cx="4285591" cy="3632328"/>
          </a:xfrm>
          <a:prstGeom prst="rect">
            <a:avLst/>
          </a:prstGeom>
          <a:ln w="6350">
            <a:solidFill>
              <a:schemeClr val="tx1"/>
            </a:solidFill>
          </a:ln>
          <a:effectLst>
            <a:outerShdw blurRad="50800" dist="38100" dir="2700000" algn="tl" rotWithShape="0">
              <a:prstClr val="black">
                <a:alpha val="40000"/>
              </a:prstClr>
            </a:outerShdw>
            <a:softEdge rad="152400"/>
          </a:effectLst>
        </p:spPr>
      </p:pic>
      <p:sp>
        <p:nvSpPr>
          <p:cNvPr id="9" name="TextBox 8">
            <a:extLst>
              <a:ext uri="{FF2B5EF4-FFF2-40B4-BE49-F238E27FC236}">
                <a16:creationId xmlns:a16="http://schemas.microsoft.com/office/drawing/2014/main" id="{0A69AE62-AB1C-3317-F6AF-9AB32757719A}"/>
              </a:ext>
            </a:extLst>
          </p:cNvPr>
          <p:cNvSpPr txBox="1"/>
          <p:nvPr/>
        </p:nvSpPr>
        <p:spPr>
          <a:xfrm>
            <a:off x="7482483" y="4224330"/>
            <a:ext cx="3496865"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https://law.yale.edu/justice-collaboratory/procedural-justice</a:t>
            </a:r>
          </a:p>
        </p:txBody>
      </p:sp>
      <p:sp>
        <p:nvSpPr>
          <p:cNvPr id="10" name="TextBox 9">
            <a:extLst>
              <a:ext uri="{FF2B5EF4-FFF2-40B4-BE49-F238E27FC236}">
                <a16:creationId xmlns:a16="http://schemas.microsoft.com/office/drawing/2014/main" id="{EED1E1F1-70E1-9775-F077-F239A06BA64F}"/>
              </a:ext>
            </a:extLst>
          </p:cNvPr>
          <p:cNvSpPr txBox="1"/>
          <p:nvPr/>
        </p:nvSpPr>
        <p:spPr>
          <a:xfrm>
            <a:off x="521796" y="4554091"/>
            <a:ext cx="10839013"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‘Confidence appears  fragile; it tends to be damaged by any police contact (Skogan 2006, Bradford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2009). However, the police can undertake activities which increase confidence. These include high-quality community engagement; neighbourhood or community policing; local communications; restorative justice (Rix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2009); as well as increased visibility through foot patrol, and problem solving (Tuffin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2006)    </a:t>
            </a:r>
            <a:r>
              <a:rPr lang="en-GB" b="1" dirty="0">
                <a:latin typeface="Arial" panose="020B0604020202020204" pitchFamily="34" charset="0"/>
                <a:cs typeface="Arial" panose="020B0604020202020204" pitchFamily="34" charset="0"/>
              </a:rPr>
              <a:t>O’Reilly (2022, p.3)</a:t>
            </a:r>
          </a:p>
        </p:txBody>
      </p:sp>
      <p:pic>
        <p:nvPicPr>
          <p:cNvPr id="11" name="Audio 10">
            <a:hlinkClick r:id="" action="ppaction://media"/>
            <a:extLst>
              <a:ext uri="{FF2B5EF4-FFF2-40B4-BE49-F238E27FC236}">
                <a16:creationId xmlns:a16="http://schemas.microsoft.com/office/drawing/2014/main" id="{FCEC872A-D506-4119-701E-2984424CAF6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1505414002"/>
      </p:ext>
    </p:extLst>
  </p:cSld>
  <p:clrMapOvr>
    <a:masterClrMapping/>
  </p:clrMapOvr>
  <mc:AlternateContent xmlns:mc="http://schemas.openxmlformats.org/markup-compatibility/2006">
    <mc:Choice xmlns:p14="http://schemas.microsoft.com/office/powerpoint/2010/main" Requires="p14">
      <p:transition spd="slow" p14:dur="2000" advTm="86958"/>
    </mc:Choice>
    <mc:Fallback>
      <p:transition spd="slow" advTm="86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1000"/>
                                        <p:tgtEl>
                                          <p:spTgt spid="10"/>
                                        </p:tgtEl>
                                      </p:cBhvr>
                                    </p:animEffect>
                                    <p:anim calcmode="lin" valueType="num">
                                      <p:cBhvr>
                                        <p:cTn id="12" dur="1000" fill="hold"/>
                                        <p:tgtEl>
                                          <p:spTgt spid="10"/>
                                        </p:tgtEl>
                                        <p:attrNameLst>
                                          <p:attrName>ppt_x</p:attrName>
                                        </p:attrNameLst>
                                      </p:cBhvr>
                                      <p:tavLst>
                                        <p:tav tm="0">
                                          <p:val>
                                            <p:strVal val="#ppt_x"/>
                                          </p:val>
                                        </p:tav>
                                        <p:tav tm="100000">
                                          <p:val>
                                            <p:strVal val="#ppt_x"/>
                                          </p:val>
                                        </p:tav>
                                      </p:tavLst>
                                    </p:anim>
                                    <p:anim calcmode="lin" valueType="num">
                                      <p:cBhvr>
                                        <p:cTn id="1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11"/>
                </p:tgtEl>
              </p:cMediaNode>
            </p:audio>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F7E4FE6-99AA-4F89-B46E-6B3FF3181A10}"/>
              </a:ext>
            </a:extLst>
          </p:cNvPr>
          <p:cNvSpPr>
            <a:spLocks noGrp="1"/>
          </p:cNvSpPr>
          <p:nvPr>
            <p:ph type="body" idx="1"/>
          </p:nvPr>
        </p:nvSpPr>
        <p:spPr>
          <a:xfrm>
            <a:off x="493184" y="373065"/>
            <a:ext cx="10949516" cy="211135"/>
          </a:xfrm>
          <a:effectLst>
            <a:outerShdw blurRad="50800" dist="38100" dir="2700000" algn="tl" rotWithShape="0">
              <a:prstClr val="black">
                <a:alpha val="40000"/>
              </a:prstClr>
            </a:outerShdw>
          </a:effectLst>
        </p:spPr>
        <p:txBody>
          <a:bodyPr>
            <a:normAutofit fontScale="25000" lnSpcReduction="20000"/>
          </a:bodyPr>
          <a:lstStyle/>
          <a:p>
            <a:r>
              <a:rPr lang="en-GB" sz="10000" b="1" dirty="0">
                <a:solidFill>
                  <a:schemeClr val="tx1"/>
                </a:solidFill>
                <a:latin typeface="Arial" panose="020B0604020202020204" pitchFamily="34" charset="0"/>
                <a:cs typeface="Arial" panose="020B0604020202020204" pitchFamily="34" charset="0"/>
              </a:rPr>
              <a:t>Case Study 1 – Does a neighbourhood policing style improve police legitimacy?</a:t>
            </a:r>
          </a:p>
          <a:p>
            <a:endParaRPr lang="en-GB" sz="2000" dirty="0">
              <a:solidFill>
                <a:schemeClr val="tx1"/>
              </a:solidFill>
              <a:latin typeface="Arial" panose="020B0604020202020204" pitchFamily="34" charset="0"/>
              <a:cs typeface="Arial" panose="020B0604020202020204" pitchFamily="34" charset="0"/>
            </a:endParaRPr>
          </a:p>
          <a:p>
            <a:pPr marL="857250" indent="-857250" algn="just">
              <a:lnSpc>
                <a:spcPct val="120000"/>
              </a:lnSpc>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Peyton et al (2019) – conducted a survey in New Haven </a:t>
            </a:r>
            <a:r>
              <a:rPr lang="en-GB" sz="6400" dirty="0" err="1">
                <a:solidFill>
                  <a:schemeClr val="tx1"/>
                </a:solidFill>
                <a:latin typeface="Arial" panose="020B0604020202020204" pitchFamily="34" charset="0"/>
                <a:cs typeface="Arial" panose="020B0604020202020204" pitchFamily="34" charset="0"/>
              </a:rPr>
              <a:t>Conneticut</a:t>
            </a:r>
            <a:r>
              <a:rPr lang="en-GB" sz="6400" dirty="0">
                <a:solidFill>
                  <a:schemeClr val="tx1"/>
                </a:solidFill>
                <a:latin typeface="Arial" panose="020B0604020202020204" pitchFamily="34" charset="0"/>
                <a:cs typeface="Arial" panose="020B0604020202020204" pitchFamily="34" charset="0"/>
              </a:rPr>
              <a:t> (US) involving </a:t>
            </a:r>
            <a:r>
              <a:rPr lang="en-GB" sz="6400" b="1" dirty="0">
                <a:solidFill>
                  <a:schemeClr val="tx1"/>
                </a:solidFill>
                <a:latin typeface="Arial" panose="020B0604020202020204" pitchFamily="34" charset="0"/>
                <a:cs typeface="Arial" panose="020B0604020202020204" pitchFamily="34" charset="0"/>
              </a:rPr>
              <a:t>1800 households </a:t>
            </a:r>
            <a:r>
              <a:rPr lang="en-GB" sz="6400" dirty="0">
                <a:solidFill>
                  <a:schemeClr val="tx1"/>
                </a:solidFill>
                <a:latin typeface="Arial" panose="020B0604020202020204" pitchFamily="34" charset="0"/>
                <a:cs typeface="Arial" panose="020B0604020202020204" pitchFamily="34" charset="0"/>
              </a:rPr>
              <a:t>and over </a:t>
            </a:r>
            <a:r>
              <a:rPr lang="en-GB" sz="6400" b="1" dirty="0">
                <a:solidFill>
                  <a:schemeClr val="tx1"/>
                </a:solidFill>
                <a:latin typeface="Arial" panose="020B0604020202020204" pitchFamily="34" charset="0"/>
                <a:cs typeface="Arial" panose="020B0604020202020204" pitchFamily="34" charset="0"/>
              </a:rPr>
              <a:t>2000 individuals</a:t>
            </a:r>
            <a:r>
              <a:rPr lang="en-GB" sz="6400" dirty="0">
                <a:solidFill>
                  <a:schemeClr val="tx1"/>
                </a:solidFill>
                <a:latin typeface="Arial" panose="020B0604020202020204" pitchFamily="34" charset="0"/>
                <a:cs typeface="Arial" panose="020B0604020202020204" pitchFamily="34" charset="0"/>
              </a:rPr>
              <a:t>. Of the survey size, 926 houses received a personal random visit from a uniformed officer compared to a control sample of 926 houses which did not. </a:t>
            </a:r>
          </a:p>
          <a:p>
            <a:pPr marL="857250" indent="-857250" algn="just">
              <a:lnSpc>
                <a:spcPct val="120000"/>
              </a:lnSpc>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Method - Officers offered a formal greeting – opening with “Everything is ok, no-one is in trouble and everyone is safe” They then engaged in 10 min conversation with occupant  emphasising that the visit was an ‘equal status engagement’ with a shared goal of improving the community, encouraging residents to provide feedback about local policing and any neighbourhood issues they wanted to discuss. Officers then left a business card with a personal handwritten work mobile number on.</a:t>
            </a:r>
          </a:p>
          <a:p>
            <a:pPr marL="857250" indent="-857250" algn="just">
              <a:lnSpc>
                <a:spcPct val="120000"/>
              </a:lnSpc>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All participants of the baseline intervention then received two follow up online survey 3 days and 21 days after the initial visit. The surveys explored respondents value based beliefs (normative values) concerned with legitimacy and police effectiveness and secondly, their feelings about future cooperation and compliance – e.g. their behavioural legitimacy – willingness to act in a manner that aids future law enforcement.  </a:t>
            </a:r>
          </a:p>
          <a:p>
            <a:pPr marL="857250" indent="-857250" algn="just">
              <a:lnSpc>
                <a:spcPct val="120000"/>
              </a:lnSpc>
              <a:buFont typeface="Wingdings" panose="05000000000000000000" pitchFamily="2" charset="2"/>
              <a:buChar char="ü"/>
            </a:pPr>
            <a:r>
              <a:rPr lang="en-GB" sz="6400" dirty="0">
                <a:solidFill>
                  <a:schemeClr val="tx1"/>
                </a:solidFill>
                <a:latin typeface="Arial" panose="020B0604020202020204" pitchFamily="34" charset="0"/>
                <a:cs typeface="Arial" panose="020B0604020202020204" pitchFamily="34" charset="0"/>
              </a:rPr>
              <a:t>Results showed that the broad effects of the ‘non-enforcement’ brief home visits positively influenced both values based and behavioural legitimacy of the respondents for up to 21 days. </a:t>
            </a:r>
          </a:p>
          <a:p>
            <a:pPr marL="857250" indent="-857250" algn="just">
              <a:lnSpc>
                <a:spcPct val="120000"/>
              </a:lnSpc>
              <a:buFont typeface="Wingdings" panose="05000000000000000000" pitchFamily="2" charset="2"/>
              <a:buChar char="ü"/>
            </a:pPr>
            <a:r>
              <a:rPr lang="en-GB" sz="6400" dirty="0">
                <a:solidFill>
                  <a:schemeClr val="tx1"/>
                </a:solidFill>
                <a:latin typeface="Arial" panose="020B0604020202020204" pitchFamily="34" charset="0"/>
                <a:cs typeface="Arial" panose="020B0604020202020204" pitchFamily="34" charset="0"/>
              </a:rPr>
              <a:t>Results also highlighted that the largest attitudinal improvements occurred among racial minorities and those who held the most negative views towards police.</a:t>
            </a:r>
          </a:p>
          <a:p>
            <a:pPr marL="857250" indent="-857250" algn="just">
              <a:lnSpc>
                <a:spcPct val="120000"/>
              </a:lnSpc>
              <a:buFont typeface="Wingdings" panose="05000000000000000000" pitchFamily="2" charset="2"/>
              <a:buChar char="v"/>
            </a:pPr>
            <a:r>
              <a:rPr lang="en-GB" sz="6400" dirty="0">
                <a:solidFill>
                  <a:schemeClr val="tx1"/>
                </a:solidFill>
                <a:latin typeface="Arial" panose="020B0604020202020204" pitchFamily="34" charset="0"/>
                <a:cs typeface="Arial" panose="020B0604020202020204" pitchFamily="34" charset="0"/>
              </a:rPr>
              <a:t>Interesting to consider and compare the findings of Skogan (2006) with this study. </a:t>
            </a:r>
          </a:p>
        </p:txBody>
      </p:sp>
      <p:sp>
        <p:nvSpPr>
          <p:cNvPr id="4" name="Footer Placeholder 3">
            <a:extLst>
              <a:ext uri="{FF2B5EF4-FFF2-40B4-BE49-F238E27FC236}">
                <a16:creationId xmlns:a16="http://schemas.microsoft.com/office/drawing/2014/main" id="{0A89417D-F86F-49D6-A7B8-DE876DCBDED1}"/>
              </a:ext>
            </a:extLst>
          </p:cNvPr>
          <p:cNvSpPr>
            <a:spLocks noGrp="1"/>
          </p:cNvSpPr>
          <p:nvPr>
            <p:ph type="ftr" sz="quarter" idx="11"/>
          </p:nvPr>
        </p:nvSpPr>
        <p:spPr>
          <a:xfrm>
            <a:off x="171450" y="6356349"/>
            <a:ext cx="4572000" cy="365125"/>
          </a:xfrm>
        </p:spPr>
        <p:txBody>
          <a:bodyPr/>
          <a:lstStyle/>
          <a:p>
            <a:r>
              <a:rPr lang="en-GB" dirty="0"/>
              <a:t>Police Legitimacy and Neighbourhood Policing - Mark McSweeney</a:t>
            </a:r>
          </a:p>
        </p:txBody>
      </p:sp>
      <p:sp>
        <p:nvSpPr>
          <p:cNvPr id="5" name="Slide Number Placeholder 4">
            <a:extLst>
              <a:ext uri="{FF2B5EF4-FFF2-40B4-BE49-F238E27FC236}">
                <a16:creationId xmlns:a16="http://schemas.microsoft.com/office/drawing/2014/main" id="{E1C8D877-23E4-4E0F-BE3E-A99730E359A8}"/>
              </a:ext>
            </a:extLst>
          </p:cNvPr>
          <p:cNvSpPr>
            <a:spLocks noGrp="1"/>
          </p:cNvSpPr>
          <p:nvPr>
            <p:ph type="sldNum" sz="quarter" idx="12"/>
          </p:nvPr>
        </p:nvSpPr>
        <p:spPr/>
        <p:txBody>
          <a:bodyPr/>
          <a:lstStyle/>
          <a:p>
            <a:fld id="{693AB200-3DE1-4A55-BFCF-E23C4EEA20D5}" type="slidenum">
              <a:rPr lang="en-GB" smtClean="0"/>
              <a:t>8</a:t>
            </a:fld>
            <a:endParaRPr lang="en-GB" dirty="0"/>
          </a:p>
        </p:txBody>
      </p:sp>
      <p:pic>
        <p:nvPicPr>
          <p:cNvPr id="9" name="Audio 8">
            <a:hlinkClick r:id="" action="ppaction://media"/>
            <a:extLst>
              <a:ext uri="{FF2B5EF4-FFF2-40B4-BE49-F238E27FC236}">
                <a16:creationId xmlns:a16="http://schemas.microsoft.com/office/drawing/2014/main" id="{5A3A2ED3-AE68-99A2-3DE9-1566731998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13712637"/>
      </p:ext>
    </p:extLst>
  </p:cSld>
  <p:clrMapOvr>
    <a:masterClrMapping/>
  </p:clrMapOvr>
  <mc:AlternateContent xmlns:mc="http://schemas.openxmlformats.org/markup-compatibility/2006">
    <mc:Choice xmlns:p14="http://schemas.microsoft.com/office/powerpoint/2010/main" Requires="p14">
      <p:transition spd="slow" p14:dur="2000" advTm="117487"/>
    </mc:Choice>
    <mc:Fallback>
      <p:transition spd="slow" advTm="117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7338C-355B-5C4B-5C83-9CD61E413983}"/>
              </a:ext>
            </a:extLst>
          </p:cNvPr>
          <p:cNvSpPr>
            <a:spLocks noGrp="1"/>
          </p:cNvSpPr>
          <p:nvPr>
            <p:ph type="title"/>
          </p:nvPr>
        </p:nvSpPr>
        <p:spPr>
          <a:xfrm>
            <a:off x="1219200" y="209854"/>
            <a:ext cx="8111067" cy="490008"/>
          </a:xfrm>
          <a:effectLst>
            <a:outerShdw blurRad="50800" dist="38100" dir="2700000" algn="tl" rotWithShape="0">
              <a:prstClr val="black">
                <a:alpha val="40000"/>
              </a:prstClr>
            </a:outerShdw>
          </a:effectLst>
        </p:spPr>
        <p:txBody>
          <a:bodyPr>
            <a:normAutofit/>
          </a:bodyPr>
          <a:lstStyle/>
          <a:p>
            <a:r>
              <a:rPr lang="en-GB" sz="2400" b="1" dirty="0">
                <a:latin typeface="Arial" panose="020B0604020202020204" pitchFamily="34" charset="0"/>
                <a:cs typeface="Arial" panose="020B0604020202020204" pitchFamily="34" charset="0"/>
              </a:rPr>
              <a:t>Case study 2  – Value conflicts – UK  </a:t>
            </a:r>
          </a:p>
        </p:txBody>
      </p:sp>
      <p:sp>
        <p:nvSpPr>
          <p:cNvPr id="3" name="Footer Placeholder 2">
            <a:extLst>
              <a:ext uri="{FF2B5EF4-FFF2-40B4-BE49-F238E27FC236}">
                <a16:creationId xmlns:a16="http://schemas.microsoft.com/office/drawing/2014/main" id="{ECE4C9B2-097D-C4FA-CE21-96942618E372}"/>
              </a:ext>
            </a:extLst>
          </p:cNvPr>
          <p:cNvSpPr>
            <a:spLocks noGrp="1"/>
          </p:cNvSpPr>
          <p:nvPr>
            <p:ph type="ftr" sz="quarter" idx="11"/>
          </p:nvPr>
        </p:nvSpPr>
        <p:spPr>
          <a:xfrm>
            <a:off x="-4233" y="6446082"/>
            <a:ext cx="4792133" cy="365125"/>
          </a:xfrm>
        </p:spPr>
        <p:txBody>
          <a:bodyPr/>
          <a:lstStyle/>
          <a:p>
            <a:r>
              <a:rPr lang="en-GB" dirty="0"/>
              <a:t>Police Legitimacy and Neighbourhood Policing - Mark McSweeney</a:t>
            </a:r>
          </a:p>
        </p:txBody>
      </p:sp>
      <p:sp>
        <p:nvSpPr>
          <p:cNvPr id="4" name="Slide Number Placeholder 3">
            <a:extLst>
              <a:ext uri="{FF2B5EF4-FFF2-40B4-BE49-F238E27FC236}">
                <a16:creationId xmlns:a16="http://schemas.microsoft.com/office/drawing/2014/main" id="{A6498FA8-C2E7-0EA9-CB3D-8A012157C04C}"/>
              </a:ext>
            </a:extLst>
          </p:cNvPr>
          <p:cNvSpPr>
            <a:spLocks noGrp="1"/>
          </p:cNvSpPr>
          <p:nvPr>
            <p:ph type="sldNum" sz="quarter" idx="12"/>
          </p:nvPr>
        </p:nvSpPr>
        <p:spPr/>
        <p:txBody>
          <a:bodyPr/>
          <a:lstStyle/>
          <a:p>
            <a:fld id="{693AB200-3DE1-4A55-BFCF-E23C4EEA20D5}" type="slidenum">
              <a:rPr lang="en-GB" smtClean="0"/>
              <a:t>9</a:t>
            </a:fld>
            <a:endParaRPr lang="en-GB" dirty="0"/>
          </a:p>
        </p:txBody>
      </p:sp>
      <p:sp>
        <p:nvSpPr>
          <p:cNvPr id="6" name="TextBox 5">
            <a:extLst>
              <a:ext uri="{FF2B5EF4-FFF2-40B4-BE49-F238E27FC236}">
                <a16:creationId xmlns:a16="http://schemas.microsoft.com/office/drawing/2014/main" id="{70B8FA1D-A667-ED3B-A01C-41183CBC11CF}"/>
              </a:ext>
            </a:extLst>
          </p:cNvPr>
          <p:cNvSpPr txBox="1"/>
          <p:nvPr/>
        </p:nvSpPr>
        <p:spPr>
          <a:xfrm>
            <a:off x="688474" y="675784"/>
            <a:ext cx="10456333" cy="5755422"/>
          </a:xfrm>
          <a:prstGeom prst="rect">
            <a:avLst/>
          </a:prstGeom>
          <a:noFill/>
        </p:spPr>
        <p:txBody>
          <a:bodyPr wrap="square" rtlCol="0">
            <a:spAutoFit/>
          </a:bodyPr>
          <a:lstStyle/>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O’Reilly (2022) explores how differing values between police and communities are negotiated using procedural justice through the process of ward panel meetings and they can enhance public confidence and legitimacy.</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She links austerity and changing nature of demand such as child sexual exploitation and online crime (referred to as ‘hidden harms’ (ibid,p5) happening in private, have meant that police have to an extent had to shift their values towards dealing to crimes which focus more on harm, risk and vulnerability rather than those of the ‘worried well’ </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O’Reilly considered how four perspectives from a police / public perspective were negotiated via ward panels -  individual vs collective understandings of security; participation vs representativeness in public engagement; community vs police expertise; and  - different conceptions of justice.</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Largely what the research showed that even when police and community values differed, by applying the components of procedural justice through this type of engagement – e.g. by giving people a voice, listening to their concerns and then being honest about what police could help with and realistically could</a:t>
            </a:r>
            <a:r>
              <a:rPr lang="en-GB" sz="1600" u="sng" dirty="0">
                <a:latin typeface="Arial" panose="020B0604020202020204" pitchFamily="34" charset="0"/>
                <a:cs typeface="Arial" panose="020B0604020202020204" pitchFamily="34" charset="0"/>
              </a:rPr>
              <a:t> not </a:t>
            </a:r>
            <a:r>
              <a:rPr lang="en-GB" sz="1600" dirty="0">
                <a:latin typeface="Arial" panose="020B0604020202020204" pitchFamily="34" charset="0"/>
                <a:cs typeface="Arial" panose="020B0604020202020204" pitchFamily="34" charset="0"/>
              </a:rPr>
              <a:t>– improved trust and confidence and as such police legitimacy. </a:t>
            </a:r>
            <a:endParaRPr lang="en-GB"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O’Reilly found that the component of procedural justice relating to ‘voice’ was especially important as being given the chance to be heard was a way of reducing tension between police and communities.</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Importantly findings also suggested that where panels were more representative of the community – officers were better engaged viewing them as a legitimate way of listening to real community concerns. Where they were not – officers would withdraw their efforts – weakening the conduit between police and communities.</a:t>
            </a:r>
          </a:p>
        </p:txBody>
      </p:sp>
      <p:pic>
        <p:nvPicPr>
          <p:cNvPr id="15" name="Audio 14">
            <a:hlinkClick r:id="" action="ppaction://media"/>
            <a:extLst>
              <a:ext uri="{FF2B5EF4-FFF2-40B4-BE49-F238E27FC236}">
                <a16:creationId xmlns:a16="http://schemas.microsoft.com/office/drawing/2014/main" id="{51112405-5136-F859-1937-018445C82B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47393064"/>
      </p:ext>
    </p:extLst>
  </p:cSld>
  <p:clrMapOvr>
    <a:masterClrMapping/>
  </p:clrMapOvr>
  <mc:AlternateContent xmlns:mc="http://schemas.openxmlformats.org/markup-compatibility/2006">
    <mc:Choice xmlns:p14="http://schemas.microsoft.com/office/powerpoint/2010/main" Requires="p14">
      <p:transition spd="slow" p14:dur="2000" advTm="101958"/>
    </mc:Choice>
    <mc:Fallback>
      <p:transition spd="slow" advTm="101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4DB0CBE3-F522-7178-6F88-892F5E0D6597}"/>
              </a:ext>
            </a:extLst>
          </p:cNvPr>
          <p:cNvSpPr>
            <a:spLocks noGrp="1"/>
          </p:cNvSpPr>
          <p:nvPr>
            <p:ph type="ftr" sz="quarter" idx="11"/>
          </p:nvPr>
        </p:nvSpPr>
        <p:spPr>
          <a:xfrm>
            <a:off x="-66675" y="6356350"/>
            <a:ext cx="4572000" cy="365125"/>
          </a:xfrm>
        </p:spPr>
        <p:txBody>
          <a:bodyPr/>
          <a:lstStyle/>
          <a:p>
            <a:r>
              <a:rPr lang="en-GB" dirty="0"/>
              <a:t>Police Legitimacy and Neighbourhood Policing - Mark McSweeney</a:t>
            </a:r>
          </a:p>
        </p:txBody>
      </p:sp>
      <p:sp>
        <p:nvSpPr>
          <p:cNvPr id="4" name="Slide Number Placeholder 3">
            <a:extLst>
              <a:ext uri="{FF2B5EF4-FFF2-40B4-BE49-F238E27FC236}">
                <a16:creationId xmlns:a16="http://schemas.microsoft.com/office/drawing/2014/main" id="{3FF631D4-A101-0592-61CB-33C43884B31F}"/>
              </a:ext>
            </a:extLst>
          </p:cNvPr>
          <p:cNvSpPr>
            <a:spLocks noGrp="1"/>
          </p:cNvSpPr>
          <p:nvPr>
            <p:ph type="sldNum" sz="quarter" idx="12"/>
          </p:nvPr>
        </p:nvSpPr>
        <p:spPr/>
        <p:txBody>
          <a:bodyPr/>
          <a:lstStyle/>
          <a:p>
            <a:fld id="{693AB200-3DE1-4A55-BFCF-E23C4EEA20D5}" type="slidenum">
              <a:rPr lang="en-GB" smtClean="0"/>
              <a:t>10</a:t>
            </a:fld>
            <a:endParaRPr lang="en-GB" dirty="0"/>
          </a:p>
        </p:txBody>
      </p:sp>
      <p:sp>
        <p:nvSpPr>
          <p:cNvPr id="5" name="TextBox 4">
            <a:extLst>
              <a:ext uri="{FF2B5EF4-FFF2-40B4-BE49-F238E27FC236}">
                <a16:creationId xmlns:a16="http://schemas.microsoft.com/office/drawing/2014/main" id="{81C1AE2F-E520-D66C-27A1-2DA22804DF34}"/>
              </a:ext>
            </a:extLst>
          </p:cNvPr>
          <p:cNvSpPr txBox="1"/>
          <p:nvPr/>
        </p:nvSpPr>
        <p:spPr>
          <a:xfrm>
            <a:off x="371477" y="136525"/>
            <a:ext cx="6096000" cy="861774"/>
          </a:xfrm>
          <a:prstGeom prst="rect">
            <a:avLst/>
          </a:prstGeom>
          <a:noFill/>
          <a:effectLst>
            <a:outerShdw blurRad="50800" dist="38100" dir="2700000" algn="tl" rotWithShape="0">
              <a:prstClr val="black">
                <a:alpha val="40000"/>
              </a:prstClr>
            </a:outerShdw>
          </a:effectLst>
        </p:spPr>
        <p:txBody>
          <a:bodyPr wrap="square">
            <a:spAutoFit/>
          </a:bodyPr>
          <a:lstStyle/>
          <a:p>
            <a:r>
              <a:rPr lang="en-GB" sz="2500" b="1" dirty="0">
                <a:latin typeface="Arial" panose="020B0604020202020204" pitchFamily="34" charset="0"/>
                <a:cs typeface="Arial" panose="020B0604020202020204" pitchFamily="34" charset="0"/>
              </a:rPr>
              <a:t>The future and conclusion – The cornerstone of British Policing.</a:t>
            </a:r>
            <a:r>
              <a:rPr lang="en-GB" dirty="0"/>
              <a:t> </a:t>
            </a:r>
          </a:p>
        </p:txBody>
      </p:sp>
      <p:pic>
        <p:nvPicPr>
          <p:cNvPr id="7" name="Picture 6">
            <a:extLst>
              <a:ext uri="{FF2B5EF4-FFF2-40B4-BE49-F238E27FC236}">
                <a16:creationId xmlns:a16="http://schemas.microsoft.com/office/drawing/2014/main" id="{87E72929-574D-E7C2-86B0-D10286083414}"/>
              </a:ext>
            </a:extLst>
          </p:cNvPr>
          <p:cNvPicPr>
            <a:picLocks noChangeAspect="1"/>
          </p:cNvPicPr>
          <p:nvPr/>
        </p:nvPicPr>
        <p:blipFill>
          <a:blip r:embed="rId5"/>
          <a:stretch>
            <a:fillRect/>
          </a:stretch>
        </p:blipFill>
        <p:spPr>
          <a:xfrm>
            <a:off x="233370" y="1475164"/>
            <a:ext cx="5514987" cy="3060790"/>
          </a:xfrm>
          <a:prstGeom prst="rect">
            <a:avLst/>
          </a:prstGeom>
          <a:ln>
            <a:solidFill>
              <a:schemeClr val="tx1"/>
            </a:solidFill>
          </a:ln>
          <a:effectLst>
            <a:outerShdw blurRad="254000" dist="38100" dir="2700000" algn="tl" rotWithShape="0">
              <a:prstClr val="black">
                <a:alpha val="40000"/>
              </a:prstClr>
            </a:outerShdw>
            <a:softEdge rad="63500"/>
          </a:effectLst>
        </p:spPr>
      </p:pic>
      <p:sp>
        <p:nvSpPr>
          <p:cNvPr id="8" name="TextBox 7">
            <a:extLst>
              <a:ext uri="{FF2B5EF4-FFF2-40B4-BE49-F238E27FC236}">
                <a16:creationId xmlns:a16="http://schemas.microsoft.com/office/drawing/2014/main" id="{88561CDB-5CAC-6EF2-EBF9-D023119DC152}"/>
              </a:ext>
            </a:extLst>
          </p:cNvPr>
          <p:cNvSpPr txBox="1"/>
          <p:nvPr/>
        </p:nvSpPr>
        <p:spPr>
          <a:xfrm>
            <a:off x="6329369" y="2084486"/>
            <a:ext cx="4943475" cy="4093428"/>
          </a:xfrm>
          <a:prstGeom prst="rect">
            <a:avLst/>
          </a:prstGeom>
          <a:noFill/>
          <a:ln w="6350">
            <a:solidFill>
              <a:schemeClr val="tx1"/>
            </a:solidFill>
          </a:ln>
          <a:effectLst>
            <a:outerShdw blurRad="50800" dist="38100" dir="2700000" algn="tl" rotWithShape="0">
              <a:prstClr val="black">
                <a:alpha val="40000"/>
              </a:prstClr>
            </a:outerShdw>
          </a:effectLst>
        </p:spPr>
        <p:txBody>
          <a:bodyPr wrap="square" rtlCol="0">
            <a:spAutoFit/>
          </a:bodyPr>
          <a:lstStyle/>
          <a:p>
            <a:pPr marL="285750" indent="-285750" algn="just">
              <a:buFont typeface="Wingdings" panose="05000000000000000000" pitchFamily="2" charset="2"/>
              <a:buChar char="ü"/>
            </a:pPr>
            <a:r>
              <a:rPr lang="en-GB" sz="1400" dirty="0">
                <a:latin typeface="Arial" panose="020B0604020202020204" pitchFamily="34" charset="0"/>
                <a:cs typeface="Arial" panose="020B0604020202020204" pitchFamily="34" charset="0"/>
              </a:rPr>
              <a:t>Ringfenced funding for neighbourhood policing – similar to Welsh Government?</a:t>
            </a:r>
          </a:p>
          <a:p>
            <a:pPr marL="285750" indent="-285750" algn="just">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ü"/>
            </a:pPr>
            <a:r>
              <a:rPr lang="en-GB" sz="1400" dirty="0">
                <a:latin typeface="Arial" panose="020B0604020202020204" pitchFamily="34" charset="0"/>
                <a:cs typeface="Arial" panose="020B0604020202020204" pitchFamily="34" charset="0"/>
              </a:rPr>
              <a:t>Further academic research is needed to highlight the positive effects between sustained delivery of neighbourhood policing and the impact it has on public trust &amp; confidence and legitimacy.  </a:t>
            </a:r>
          </a:p>
          <a:p>
            <a:pPr marL="285750" indent="-285750" algn="just">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ü"/>
            </a:pPr>
            <a:r>
              <a:rPr lang="en-GB" sz="1400" dirty="0">
                <a:latin typeface="Arial" panose="020B0604020202020204" pitchFamily="34" charset="0"/>
                <a:cs typeface="Arial" panose="020B0604020202020204" pitchFamily="34" charset="0"/>
              </a:rPr>
              <a:t>Forces need to believe and invest in neighbourhood policing even though it is ‘resource hungry’ activity </a:t>
            </a:r>
            <a:r>
              <a:rPr lang="en-GB" sz="800" dirty="0">
                <a:latin typeface="Arial" panose="020B0604020202020204" pitchFamily="34" charset="0"/>
                <a:cs typeface="Arial" panose="020B0604020202020204" pitchFamily="34" charset="0"/>
              </a:rPr>
              <a:t>(Innes et al 2020, p204)</a:t>
            </a:r>
          </a:p>
          <a:p>
            <a:pPr marL="285750" indent="-285750" algn="just">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ü"/>
            </a:pPr>
            <a:r>
              <a:rPr lang="en-GB" sz="1400" dirty="0">
                <a:latin typeface="Arial" panose="020B0604020202020204" pitchFamily="34" charset="0"/>
                <a:cs typeface="Arial" panose="020B0604020202020204" pitchFamily="34" charset="0"/>
              </a:rPr>
              <a:t>Give neighbourhood policing the time and space it needs to deliver</a:t>
            </a:r>
          </a:p>
          <a:p>
            <a:pPr marL="285750" indent="-285750" algn="just">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ü"/>
            </a:pPr>
            <a:r>
              <a:rPr lang="en-GB" sz="1400" dirty="0">
                <a:latin typeface="Arial" panose="020B0604020202020204" pitchFamily="34" charset="0"/>
                <a:cs typeface="Arial" panose="020B0604020202020204" pitchFamily="34" charset="0"/>
              </a:rPr>
              <a:t>Professionalise the neighbourhood role and provide more regular procedural justice training for all officers and staff</a:t>
            </a:r>
          </a:p>
          <a:p>
            <a:pPr marL="285750" indent="-285750" algn="just">
              <a:buFont typeface="Wingdings" panose="05000000000000000000" pitchFamily="2" charset="2"/>
              <a:buChar char="ü"/>
            </a:pPr>
            <a:endParaRPr lang="en-GB"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CEB9CAD-8503-A714-4F0D-51E1F84F8773}"/>
              </a:ext>
            </a:extLst>
          </p:cNvPr>
          <p:cNvSpPr txBox="1"/>
          <p:nvPr/>
        </p:nvSpPr>
        <p:spPr>
          <a:xfrm>
            <a:off x="137117" y="4747348"/>
            <a:ext cx="6096000" cy="400110"/>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https://www.dyfed-powys.police.uk/news/dyfed-powys/news/2021/march-2021/police-community-support-officers--at-the-heart-of-our-communities/</a:t>
            </a:r>
          </a:p>
        </p:txBody>
      </p:sp>
      <p:sp>
        <p:nvSpPr>
          <p:cNvPr id="11" name="TextBox 10">
            <a:extLst>
              <a:ext uri="{FF2B5EF4-FFF2-40B4-BE49-F238E27FC236}">
                <a16:creationId xmlns:a16="http://schemas.microsoft.com/office/drawing/2014/main" id="{1127036B-C8FA-D787-D517-BAB4E5348294}"/>
              </a:ext>
            </a:extLst>
          </p:cNvPr>
          <p:cNvSpPr txBox="1"/>
          <p:nvPr/>
        </p:nvSpPr>
        <p:spPr>
          <a:xfrm>
            <a:off x="6329370" y="1044277"/>
            <a:ext cx="4943475" cy="861774"/>
          </a:xfrm>
          <a:prstGeom prst="rect">
            <a:avLst/>
          </a:prstGeom>
          <a:effectLst>
            <a:outerShdw blurRad="50800" dist="38100" dir="2700000" algn="tl" rotWithShape="0">
              <a:prstClr val="black">
                <a:alpha val="40000"/>
              </a:prst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r>
              <a:rPr lang="en-GB" sz="1600" dirty="0">
                <a:latin typeface="Arial" panose="020B0604020202020204" pitchFamily="34" charset="0"/>
                <a:cs typeface="Arial" panose="020B0604020202020204" pitchFamily="34" charset="0"/>
              </a:rPr>
              <a:t>‘Neighbourhood Policing has been one of the most significant and high-profile innovations in UK policing of recent times’.</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Innes et al. (2020, p196)</a:t>
            </a:r>
          </a:p>
        </p:txBody>
      </p:sp>
      <p:pic>
        <p:nvPicPr>
          <p:cNvPr id="16" name="Audio 15">
            <a:hlinkClick r:id="" action="ppaction://media"/>
            <a:extLst>
              <a:ext uri="{FF2B5EF4-FFF2-40B4-BE49-F238E27FC236}">
                <a16:creationId xmlns:a16="http://schemas.microsoft.com/office/drawing/2014/main" id="{EC783E59-49F9-BE57-790D-C2C5D34C09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4717624"/>
      </p:ext>
    </p:extLst>
  </p:cSld>
  <p:clrMapOvr>
    <a:masterClrMapping/>
  </p:clrMapOvr>
  <mc:AlternateContent xmlns:mc="http://schemas.openxmlformats.org/markup-compatibility/2006">
    <mc:Choice xmlns:p14="http://schemas.microsoft.com/office/powerpoint/2010/main" Requires="p14">
      <p:transition spd="slow" p14:dur="2000" advTm="146342"/>
    </mc:Choice>
    <mc:Fallback>
      <p:transition spd="slow" advTm="146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88A6DD1-75D3-BFF1-BD90-A19B8B8C34B5}"/>
              </a:ext>
            </a:extLst>
          </p:cNvPr>
          <p:cNvSpPr>
            <a:spLocks noGrp="1"/>
          </p:cNvSpPr>
          <p:nvPr>
            <p:ph type="ftr" sz="quarter" idx="11"/>
          </p:nvPr>
        </p:nvSpPr>
        <p:spPr/>
        <p:txBody>
          <a:bodyPr/>
          <a:lstStyle/>
          <a:p>
            <a:r>
              <a:rPr lang="en-GB"/>
              <a:t>Police Legitimacy and Neighbourhood Policing - Mark McSweeney</a:t>
            </a:r>
            <a:endParaRPr lang="en-GB" dirty="0"/>
          </a:p>
        </p:txBody>
      </p:sp>
      <p:sp>
        <p:nvSpPr>
          <p:cNvPr id="3" name="Slide Number Placeholder 2">
            <a:extLst>
              <a:ext uri="{FF2B5EF4-FFF2-40B4-BE49-F238E27FC236}">
                <a16:creationId xmlns:a16="http://schemas.microsoft.com/office/drawing/2014/main" id="{C008D95C-EA91-EF16-B914-57D76DD2A4E0}"/>
              </a:ext>
            </a:extLst>
          </p:cNvPr>
          <p:cNvSpPr>
            <a:spLocks noGrp="1"/>
          </p:cNvSpPr>
          <p:nvPr>
            <p:ph type="sldNum" sz="quarter" idx="12"/>
          </p:nvPr>
        </p:nvSpPr>
        <p:spPr/>
        <p:txBody>
          <a:bodyPr/>
          <a:lstStyle/>
          <a:p>
            <a:fld id="{693AB200-3DE1-4A55-BFCF-E23C4EEA20D5}" type="slidenum">
              <a:rPr lang="en-GB" smtClean="0"/>
              <a:t>11</a:t>
            </a:fld>
            <a:endParaRPr lang="en-GB" dirty="0"/>
          </a:p>
        </p:txBody>
      </p:sp>
      <p:sp>
        <p:nvSpPr>
          <p:cNvPr id="5" name="TextBox 4">
            <a:extLst>
              <a:ext uri="{FF2B5EF4-FFF2-40B4-BE49-F238E27FC236}">
                <a16:creationId xmlns:a16="http://schemas.microsoft.com/office/drawing/2014/main" id="{45A5B66F-5173-9195-784C-706E1D26E756}"/>
              </a:ext>
            </a:extLst>
          </p:cNvPr>
          <p:cNvSpPr txBox="1"/>
          <p:nvPr/>
        </p:nvSpPr>
        <p:spPr>
          <a:xfrm>
            <a:off x="704850" y="158750"/>
            <a:ext cx="6096000" cy="477054"/>
          </a:xfrm>
          <a:prstGeom prst="rect">
            <a:avLst/>
          </a:prstGeom>
          <a:noFill/>
          <a:effectLst>
            <a:outerShdw blurRad="50800" dist="38100" dir="2700000" algn="tl" rotWithShape="0">
              <a:prstClr val="black">
                <a:alpha val="40000"/>
              </a:prstClr>
            </a:outerShdw>
          </a:effectLst>
        </p:spPr>
        <p:txBody>
          <a:bodyPr wrap="square">
            <a:spAutoFit/>
          </a:bodyPr>
          <a:lstStyle/>
          <a:p>
            <a:r>
              <a:rPr lang="en-GB" sz="2500" b="1" dirty="0">
                <a:latin typeface="Arial" panose="020B0604020202020204" pitchFamily="34" charset="0"/>
                <a:cs typeface="Arial" panose="020B0604020202020204" pitchFamily="34" charset="0"/>
              </a:rPr>
              <a:t>References</a:t>
            </a:r>
            <a:r>
              <a:rPr lang="en-GB" dirty="0"/>
              <a:t> </a:t>
            </a:r>
          </a:p>
        </p:txBody>
      </p:sp>
      <p:sp>
        <p:nvSpPr>
          <p:cNvPr id="7" name="TextBox 6">
            <a:extLst>
              <a:ext uri="{FF2B5EF4-FFF2-40B4-BE49-F238E27FC236}">
                <a16:creationId xmlns:a16="http://schemas.microsoft.com/office/drawing/2014/main" id="{60ECDFAA-CE08-E99E-2A0A-C187CBEA112A}"/>
              </a:ext>
            </a:extLst>
          </p:cNvPr>
          <p:cNvSpPr txBox="1"/>
          <p:nvPr/>
        </p:nvSpPr>
        <p:spPr>
          <a:xfrm>
            <a:off x="704850" y="775811"/>
            <a:ext cx="11325225" cy="3416320"/>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Bolger, P. C., &amp; Walters, G. D. (2019). The relationship between police procedural justice, police legitimacy, and people's willingness to cooperate with law enforcement: A meta-analysis. Journal of Criminal Justice, 60, 93–99. </a:t>
            </a:r>
            <a:r>
              <a:rPr lang="en-GB" sz="1200" dirty="0">
                <a:latin typeface="Arial" panose="020B0604020202020204" pitchFamily="34" charset="0"/>
                <a:cs typeface="Arial" panose="020B0604020202020204" pitchFamily="34" charset="0"/>
                <a:hlinkClick r:id="rId2"/>
              </a:rPr>
              <a:t>https://doi.org/10.1016/j.jcrimjus.2019.01.001</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Innes, M., Roberts, C., Lowe, T., &amp; Innes, H. (2020). Neighbourhood Policing - The Rise and Fall of a Policing Model (First ed.). Oxford, UK: Oxford University Press.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Loader, I. (2020). The Strategic Review of Policing in England and Wales; Revisiting the Police Mission. London: The Police Foundation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O'Reilly, C. (2022). Doing the right thing? value conflicts and community policing. Policing and Society, p 2 -17.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Peyton, K., Sierra-Arevalo, M., &amp; Rand, D. G. (2019). A field experiment on community policing and police legitimacy. PNAS, Vol. 116 no.40.</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Skogan</a:t>
            </a:r>
            <a:r>
              <a:rPr lang="en-GB" sz="1200" dirty="0">
                <a:latin typeface="Arial" panose="020B0604020202020204" pitchFamily="34" charset="0"/>
                <a:cs typeface="Arial" panose="020B0604020202020204" pitchFamily="34" charset="0"/>
              </a:rPr>
              <a:t> , W. (2006). Asymmetry in the Impact of Encounters with Police. Policing &amp; Society, 16:02, PP99-126.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Tyler, T. (2006). Why People Obey the Law. New Jersey: Princeton University Press.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Police Foundation. (2022). A New Mode Of Protection - Redesigning policing and public safety for the 21st century - The Final Report of the Strategic Review of Policing in England and Wales. . London: Police Foundation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93340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6.6|22.1"/>
</p:tagLst>
</file>

<file path=ppt/tags/tag2.xml><?xml version="1.0" encoding="utf-8"?>
<p:tagLst xmlns:a="http://schemas.openxmlformats.org/drawingml/2006/main" xmlns:r="http://schemas.openxmlformats.org/officeDocument/2006/relationships" xmlns:p="http://schemas.openxmlformats.org/presentationml/2006/main">
  <p:tag name="TIMING" val="|55.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20B857626A6D54A9E4B2881EB1E2B94" ma:contentTypeVersion="7" ma:contentTypeDescription="Create a new document." ma:contentTypeScope="" ma:versionID="de2869fa2a0593f703fd21e8c7440bce">
  <xsd:schema xmlns:xsd="http://www.w3.org/2001/XMLSchema" xmlns:xs="http://www.w3.org/2001/XMLSchema" xmlns:p="http://schemas.microsoft.com/office/2006/metadata/properties" xmlns:ns3="b73b854b-d2e8-4eb8-9d79-546c82cf6ab8" xmlns:ns4="66edc500-2fd9-4635-b108-8eb8de665c61" targetNamespace="http://schemas.microsoft.com/office/2006/metadata/properties" ma:root="true" ma:fieldsID="b510247607bdb891958acd587f76a6f4" ns3:_="" ns4:_="">
    <xsd:import namespace="b73b854b-d2e8-4eb8-9d79-546c82cf6ab8"/>
    <xsd:import namespace="66edc500-2fd9-4635-b108-8eb8de665c6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3b854b-d2e8-4eb8-9d79-546c82cf6a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6edc500-2fd9-4635-b108-8eb8de665c6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9307A0-2F50-464B-A9FF-C3A81DAC0162}">
  <ds:schemaRefs>
    <ds:schemaRef ds:uri="http://schemas.microsoft.com/office/2006/documentManagement/types"/>
    <ds:schemaRef ds:uri="http://schemas.microsoft.com/office/infopath/2007/PartnerControls"/>
    <ds:schemaRef ds:uri="b73b854b-d2e8-4eb8-9d79-546c82cf6ab8"/>
    <ds:schemaRef ds:uri="http://purl.org/dc/elements/1.1/"/>
    <ds:schemaRef ds:uri="http://schemas.microsoft.com/office/2006/metadata/properties"/>
    <ds:schemaRef ds:uri="http://purl.org/dc/terms/"/>
    <ds:schemaRef ds:uri="http://schemas.openxmlformats.org/package/2006/metadata/core-properties"/>
    <ds:schemaRef ds:uri="66edc500-2fd9-4635-b108-8eb8de665c61"/>
    <ds:schemaRef ds:uri="http://www.w3.org/XML/1998/namespace"/>
    <ds:schemaRef ds:uri="http://purl.org/dc/dcmitype/"/>
  </ds:schemaRefs>
</ds:datastoreItem>
</file>

<file path=customXml/itemProps2.xml><?xml version="1.0" encoding="utf-8"?>
<ds:datastoreItem xmlns:ds="http://schemas.openxmlformats.org/officeDocument/2006/customXml" ds:itemID="{54827590-AE9A-4996-AC6C-50998DF549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3b854b-d2e8-4eb8-9d79-546c82cf6ab8"/>
    <ds:schemaRef ds:uri="66edc500-2fd9-4635-b108-8eb8de665c6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B93885-1970-4A61-8F79-BAE26ABC03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1632</TotalTime>
  <Words>4728</Words>
  <Application>Microsoft Office PowerPoint</Application>
  <PresentationFormat>Widescreen</PresentationFormat>
  <Paragraphs>250</Paragraphs>
  <Slides>11</Slides>
  <Notes>9</Notes>
  <HiddenSlides>0</HiddenSlides>
  <MMClips>10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Calibri</vt:lpstr>
      <vt:lpstr>Calibri Light</vt:lpstr>
      <vt:lpstr>Courier New</vt:lpstr>
      <vt:lpstr>GDS Transport</vt:lpstr>
      <vt:lpstr>GuardianTextEgyptian</vt:lpstr>
      <vt:lpstr>Open Sans</vt:lpstr>
      <vt:lpstr>Wingdings</vt:lpstr>
      <vt:lpstr>Office Theme</vt:lpstr>
      <vt:lpstr>Police Legitimacy and Neighbourhood Policing</vt:lpstr>
      <vt:lpstr>PowerPoint Presentation</vt:lpstr>
      <vt:lpstr>Context – Police legitimacy</vt:lpstr>
      <vt:lpstr>Context – Neighbourhood police – a timeline</vt:lpstr>
      <vt:lpstr>PowerPoint Presentation</vt:lpstr>
      <vt:lpstr>PowerPoint Presentation</vt:lpstr>
      <vt:lpstr>PowerPoint Presentation</vt:lpstr>
      <vt:lpstr>PowerPoint Presentation</vt:lpstr>
      <vt:lpstr>Case study 2  – Value conflicts – UK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dc:title>
  <dc:creator>Mark McSweeney</dc:creator>
  <cp:lastModifiedBy>L McSweeney (Fenton CP School)</cp:lastModifiedBy>
  <cp:revision>130</cp:revision>
  <dcterms:created xsi:type="dcterms:W3CDTF">2022-07-23T09:57:03Z</dcterms:created>
  <dcterms:modified xsi:type="dcterms:W3CDTF">2022-07-24T18:13:19Z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0x010100F20B857626A6D54A9E4B2881EB1E2B94</vt:lpwstr>
  </property>
</Properties>
</file>