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64" r:id="rId3"/>
    <p:sldId id="283" r:id="rId4"/>
    <p:sldId id="284" r:id="rId5"/>
    <p:sldId id="285" r:id="rId6"/>
    <p:sldId id="288" r:id="rId7"/>
    <p:sldId id="289" r:id="rId8"/>
    <p:sldId id="290" r:id="rId9"/>
    <p:sldId id="292" r:id="rId10"/>
    <p:sldId id="293" r:id="rId11"/>
    <p:sldId id="291" r:id="rId12"/>
    <p:sldId id="286" r:id="rId13"/>
    <p:sldId id="287" r:id="rId14"/>
    <p:sldId id="269" r:id="rId15"/>
    <p:sldId id="273" r:id="rId16"/>
    <p:sldId id="267" r:id="rId17"/>
    <p:sldId id="275" r:id="rId18"/>
    <p:sldId id="276" r:id="rId19"/>
    <p:sldId id="277" r:id="rId20"/>
    <p:sldId id="278" r:id="rId21"/>
    <p:sldId id="279" r:id="rId22"/>
    <p:sldId id="280" r:id="rId23"/>
    <p:sldId id="281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77" autoAdjust="0"/>
    <p:restoredTop sz="94660"/>
  </p:normalViewPr>
  <p:slideViewPr>
    <p:cSldViewPr>
      <p:cViewPr varScale="1">
        <p:scale>
          <a:sx n="63" d="100"/>
          <a:sy n="63" d="100"/>
        </p:scale>
        <p:origin x="45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hse.gov.uk/risk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MANAGEMENT OF THE INTEGRATED WORK ENVIRONMENT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907704" y="2852936"/>
            <a:ext cx="5081391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RISK ASSESSMENT </a:t>
            </a:r>
          </a:p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&amp; </a:t>
            </a:r>
          </a:p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MANAGEMENT </a:t>
            </a: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1124744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ASSESSMENT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584" y="1988840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dirty="0" err="1" smtClean="0"/>
              <a:t>Process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analyzing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potential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loss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from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given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hazard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using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combination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known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information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about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situation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knowledge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about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underlying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process</a:t>
            </a:r>
            <a:r>
              <a:rPr lang="es-ES_tradnl" sz="2400" dirty="0" smtClean="0"/>
              <a:t>, and </a:t>
            </a:r>
            <a:r>
              <a:rPr lang="es-ES_tradnl" sz="2400" dirty="0" err="1" smtClean="0"/>
              <a:t>judgement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about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information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known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well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understood</a:t>
            </a:r>
            <a:r>
              <a:rPr lang="es-ES_tradnl" sz="2400" dirty="0" smtClean="0"/>
              <a:t>.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502914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1124744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ASSESSMENT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584" y="1988840"/>
            <a:ext cx="7704856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dirty="0" smtClean="0"/>
              <a:t>4 general </a:t>
            </a:r>
            <a:r>
              <a:rPr lang="es-ES_tradnl" sz="2400" dirty="0" err="1" smtClean="0"/>
              <a:t>steps</a:t>
            </a:r>
            <a:r>
              <a:rPr lang="es-ES_tradnl" sz="2400" dirty="0" smtClean="0"/>
              <a:t>:</a:t>
            </a:r>
          </a:p>
          <a:p>
            <a:pPr marL="457200" indent="-457200">
              <a:spcAft>
                <a:spcPts val="1200"/>
              </a:spcAft>
              <a:buAutoNum type="arabicPeriod"/>
            </a:pPr>
            <a:r>
              <a:rPr lang="es-ES_tradnl" sz="2400" dirty="0" err="1" smtClean="0"/>
              <a:t>Hazard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identification</a:t>
            </a:r>
            <a:endParaRPr lang="es-ES_tradnl" sz="2400" dirty="0" smtClean="0"/>
          </a:p>
          <a:p>
            <a:pPr marL="457200" indent="-457200">
              <a:spcAft>
                <a:spcPts val="1200"/>
              </a:spcAft>
              <a:buAutoNum type="arabicPeriod"/>
            </a:pPr>
            <a:r>
              <a:rPr lang="es-ES_tradnl" sz="2400" dirty="0" err="1" smtClean="0"/>
              <a:t>Evaluating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exposure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risk</a:t>
            </a:r>
            <a:r>
              <a:rPr lang="es-ES_tradnl" sz="2400" dirty="0" smtClean="0"/>
              <a:t> and adverse </a:t>
            </a:r>
            <a:r>
              <a:rPr lang="es-ES_tradnl" sz="2400" dirty="0" err="1" smtClean="0"/>
              <a:t>effects</a:t>
            </a:r>
            <a:endParaRPr lang="es-ES_tradnl" sz="2400" dirty="0" smtClean="0"/>
          </a:p>
          <a:p>
            <a:pPr marL="457200" indent="-457200">
              <a:spcAft>
                <a:spcPts val="1200"/>
              </a:spcAft>
              <a:buAutoNum type="arabicPeriod"/>
            </a:pPr>
            <a:r>
              <a:rPr lang="es-ES_tradnl" sz="2400" dirty="0" err="1" smtClean="0"/>
              <a:t>Exposure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assessment</a:t>
            </a:r>
            <a:r>
              <a:rPr lang="es-ES_tradnl" sz="2400" dirty="0" smtClean="0"/>
              <a:t> – </a:t>
            </a:r>
            <a:r>
              <a:rPr lang="es-ES_tradnl" sz="2400" dirty="0" err="1" smtClean="0"/>
              <a:t>evaluation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conditions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lead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exposure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risk</a:t>
            </a:r>
            <a:endParaRPr lang="es-ES_tradnl" sz="2400" dirty="0" smtClean="0"/>
          </a:p>
          <a:p>
            <a:pPr marL="457200" indent="-457200">
              <a:spcAft>
                <a:spcPts val="1200"/>
              </a:spcAft>
              <a:buAutoNum type="arabicPeriod"/>
            </a:pPr>
            <a:r>
              <a:rPr lang="es-ES_tradnl" sz="2400" dirty="0" err="1" smtClean="0"/>
              <a:t>Risk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characterization</a:t>
            </a:r>
            <a:r>
              <a:rPr lang="es-ES_tradnl" sz="2400" dirty="0" smtClean="0"/>
              <a:t> – adverse </a:t>
            </a:r>
            <a:r>
              <a:rPr lang="es-ES_tradnl" sz="2400" dirty="0" err="1" smtClean="0"/>
              <a:t>effects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likelihood</a:t>
            </a:r>
            <a:r>
              <a:rPr lang="es-ES_tradnl" sz="2400" dirty="0" smtClean="0"/>
              <a:t>, and </a:t>
            </a:r>
            <a:r>
              <a:rPr lang="es-ES_tradnl" sz="2400" dirty="0" err="1" smtClean="0"/>
              <a:t>strength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evidence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e.g.</a:t>
            </a:r>
            <a:r>
              <a:rPr lang="es-ES_tradnl" sz="2400" dirty="0" smtClean="0"/>
              <a:t> use of </a:t>
            </a:r>
            <a:r>
              <a:rPr lang="es-ES_tradnl" sz="2400" dirty="0" err="1" smtClean="0"/>
              <a:t>probability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statistics</a:t>
            </a:r>
            <a:r>
              <a:rPr lang="es-ES_tradnl" sz="2400" dirty="0" smtClean="0"/>
              <a:t>)</a:t>
            </a:r>
            <a:endParaRPr lang="en-GB" sz="2400" dirty="0" smtClean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02914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1124744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HOW  CAN WE ESTIMATE RISK?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2348880"/>
            <a:ext cx="77048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Historical</a:t>
            </a:r>
            <a:r>
              <a:rPr lang="es-ES_tradnl" sz="2400" dirty="0" smtClean="0"/>
              <a:t> data</a:t>
            </a:r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By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modeling</a:t>
            </a:r>
            <a:endParaRPr lang="es-ES_tradnl" sz="2400" dirty="0" smtClean="0"/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Breaking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down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system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event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trees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fault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trees</a:t>
            </a:r>
            <a:r>
              <a:rPr lang="es-ES_tradnl" sz="2400" dirty="0" smtClean="0"/>
              <a:t>)</a:t>
            </a:r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Analogy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similar </a:t>
            </a:r>
            <a:r>
              <a:rPr lang="es-ES_tradnl" sz="2400" dirty="0" err="1" smtClean="0"/>
              <a:t>situations</a:t>
            </a:r>
            <a:endParaRPr lang="es-ES_tradnl" sz="2400" dirty="0" smtClean="0"/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Combination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methods</a:t>
            </a:r>
            <a:endParaRPr lang="en-GB" sz="2400" dirty="0" smtClean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02914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8367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ASSESSMENT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1" name="10 Imagen" descr="Risk-matrix-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844824"/>
            <a:ext cx="9144000" cy="4594662"/>
          </a:xfrm>
          <a:prstGeom prst="rect">
            <a:avLst/>
          </a:prstGeom>
        </p:spPr>
      </p:pic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827584" y="1422310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SCORE BOARD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638660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1124744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TECHNIQUES FOR RISK ASSESSMENT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2348880"/>
            <a:ext cx="77048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What-if</a:t>
            </a:r>
            <a:r>
              <a:rPr lang="es-ES_tradnl" sz="2400" dirty="0" smtClean="0"/>
              <a:t>  </a:t>
            </a:r>
            <a:r>
              <a:rPr lang="es-ES_tradnl" sz="2400" dirty="0" err="1" smtClean="0"/>
              <a:t>analysis</a:t>
            </a:r>
            <a:endParaRPr lang="es-ES_tradnl" sz="2400" dirty="0" smtClean="0"/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Check-list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known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threats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hazards</a:t>
            </a:r>
            <a:endParaRPr lang="es-ES_tradnl" sz="2400" dirty="0" smtClean="0"/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Hazard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operability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study</a:t>
            </a:r>
            <a:r>
              <a:rPr lang="es-ES_tradnl" sz="2400" dirty="0" smtClean="0"/>
              <a:t> (HAZOP)</a:t>
            </a:r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Failure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mode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effect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analysis</a:t>
            </a:r>
            <a:r>
              <a:rPr lang="es-ES_tradnl" sz="2400" dirty="0" smtClean="0"/>
              <a:t> (FMEA)</a:t>
            </a:r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Fault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tree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analysis</a:t>
            </a:r>
            <a:r>
              <a:rPr lang="es-ES_tradnl" sz="2400" dirty="0" smtClean="0"/>
              <a:t> (FTA)</a:t>
            </a:r>
            <a:endParaRPr lang="en-GB" sz="2400" dirty="0" smtClean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49711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1124744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TECHNIQUES FOR RISK ASSESSMENT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1916832"/>
            <a:ext cx="7704856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b="1" dirty="0" err="1" smtClean="0"/>
              <a:t>What-if</a:t>
            </a:r>
            <a:r>
              <a:rPr lang="es-ES_tradnl" sz="2400" b="1" dirty="0" smtClean="0"/>
              <a:t>  </a:t>
            </a:r>
            <a:r>
              <a:rPr lang="es-ES_tradnl" sz="2400" b="1" dirty="0" err="1" smtClean="0"/>
              <a:t>analysis</a:t>
            </a:r>
            <a:endParaRPr lang="es-ES_tradnl" sz="2400" b="1" dirty="0" smtClean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What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wrong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could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happen</a:t>
            </a:r>
            <a:r>
              <a:rPr lang="es-ES_tradnl" sz="2000" dirty="0"/>
              <a:t> </a:t>
            </a:r>
            <a:r>
              <a:rPr lang="es-ES_tradnl" sz="2000" dirty="0" err="1" smtClean="0"/>
              <a:t>if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does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wrong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Brainstorming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activity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Developed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people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Experience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area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processes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exposed</a:t>
            </a:r>
            <a:r>
              <a:rPr lang="es-ES_tradnl" sz="2000" dirty="0" smtClean="0"/>
              <a:t> to </a:t>
            </a:r>
            <a:r>
              <a:rPr lang="es-ES_tradnl" sz="2000" dirty="0" err="1" smtClean="0"/>
              <a:t>hazardous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events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conditions</a:t>
            </a:r>
            <a:endParaRPr lang="es-ES_tradnl" sz="2000" dirty="0" smtClean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6" name="TextBox 15"/>
          <p:cNvSpPr txBox="1"/>
          <p:nvPr/>
        </p:nvSpPr>
        <p:spPr>
          <a:xfrm>
            <a:off x="827584" y="4413151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b="1" dirty="0" err="1" smtClean="0"/>
              <a:t>Check-list</a:t>
            </a:r>
            <a:endParaRPr lang="es-ES_tradnl" sz="2400" b="1" dirty="0" smtClean="0"/>
          </a:p>
          <a:p>
            <a:pPr>
              <a:spcAft>
                <a:spcPts val="1200"/>
              </a:spcAft>
            </a:pPr>
            <a:r>
              <a:rPr lang="es-ES_tradnl" sz="2000" dirty="0" smtClean="0"/>
              <a:t>To </a:t>
            </a:r>
            <a:r>
              <a:rPr lang="es-ES_tradnl" sz="2000" dirty="0" err="1" smtClean="0"/>
              <a:t>ensure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what-if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questions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discussed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Creative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approach</a:t>
            </a:r>
            <a:r>
              <a:rPr lang="es-ES_tradnl" sz="2000" dirty="0" smtClean="0"/>
              <a:t> to </a:t>
            </a:r>
            <a:r>
              <a:rPr lang="es-ES_tradnl" sz="2000" dirty="0" err="1" smtClean="0"/>
              <a:t>risk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assessment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endParaRPr lang="es-ES_tradnl" sz="2000" dirty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Both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help</a:t>
            </a:r>
            <a:r>
              <a:rPr lang="es-ES_tradnl" sz="2000" dirty="0" smtClean="0"/>
              <a:t> to </a:t>
            </a:r>
            <a:r>
              <a:rPr lang="es-ES_tradnl" sz="2000" dirty="0" err="1" smtClean="0"/>
              <a:t>identify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threats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hazards</a:t>
            </a:r>
            <a:r>
              <a:rPr lang="es-ES_tradnl" sz="2000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827549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1124744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TECHNIQUES FOR RISK ASSESSMENT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2348880"/>
            <a:ext cx="799288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b="1" dirty="0" err="1" smtClean="0"/>
              <a:t>Hazard</a:t>
            </a:r>
            <a:r>
              <a:rPr lang="es-ES_tradnl" sz="2400" b="1" dirty="0" smtClean="0"/>
              <a:t> and </a:t>
            </a:r>
            <a:r>
              <a:rPr lang="es-ES_tradnl" sz="2400" b="1" dirty="0" err="1" smtClean="0"/>
              <a:t>operability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study</a:t>
            </a:r>
            <a:r>
              <a:rPr lang="es-ES_tradnl" sz="2400" b="1" dirty="0" smtClean="0"/>
              <a:t> (HAZOP)</a:t>
            </a:r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Thorough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analysis</a:t>
            </a:r>
            <a:r>
              <a:rPr lang="es-ES_tradnl" sz="2000" dirty="0" smtClean="0"/>
              <a:t>, time and </a:t>
            </a:r>
            <a:r>
              <a:rPr lang="es-ES_tradnl" sz="2000" dirty="0" err="1" smtClean="0"/>
              <a:t>cost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consuming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Adequate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repetitive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complex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processes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e.g</a:t>
            </a:r>
            <a:r>
              <a:rPr lang="es-ES_tradnl" sz="2000" dirty="0" smtClean="0"/>
              <a:t>. industrial)</a:t>
            </a:r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Identification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nodes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development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process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flow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diagrams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each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node</a:t>
            </a:r>
            <a:r>
              <a:rPr lang="es-ES_tradnl" sz="2000" dirty="0" smtClean="0"/>
              <a:t>, use of </a:t>
            </a:r>
            <a:r>
              <a:rPr lang="es-ES_tradnl" sz="2000" dirty="0" err="1" smtClean="0"/>
              <a:t>standardised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guide-words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process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parameters</a:t>
            </a:r>
            <a:r>
              <a:rPr lang="es-ES_tradnl" sz="2000" dirty="0" smtClean="0"/>
              <a:t> to </a:t>
            </a:r>
            <a:r>
              <a:rPr lang="es-ES_tradnl" sz="2000" dirty="0" err="1" smtClean="0"/>
              <a:t>identify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potential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deviations</a:t>
            </a:r>
            <a:r>
              <a:rPr lang="es-ES_tradnl" sz="2000" dirty="0" smtClean="0"/>
              <a:t> </a:t>
            </a:r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each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deviation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feasible</a:t>
            </a:r>
            <a:r>
              <a:rPr lang="es-ES_tradnl" sz="2000" dirty="0" smtClean="0"/>
              <a:t> causes and </a:t>
            </a:r>
            <a:r>
              <a:rPr lang="es-ES_tradnl" sz="2000" dirty="0" err="1" smtClean="0"/>
              <a:t>likely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consequences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identified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Decisions</a:t>
            </a:r>
            <a:r>
              <a:rPr lang="es-ES_tradnl" sz="2000" dirty="0"/>
              <a:t> </a:t>
            </a:r>
            <a:r>
              <a:rPr lang="es-ES_tradnl" sz="2000" dirty="0" err="1" smtClean="0"/>
              <a:t>wether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existing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safeguards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sufficient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needs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additional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action</a:t>
            </a:r>
            <a:r>
              <a:rPr lang="es-ES_tradnl" sz="2000" dirty="0" smtClean="0"/>
              <a:t> to reduce </a:t>
            </a:r>
            <a:r>
              <a:rPr lang="es-ES_tradnl" sz="2000" dirty="0" err="1" smtClean="0"/>
              <a:t>risk</a:t>
            </a:r>
            <a:r>
              <a:rPr lang="es-ES_tradnl" sz="2000" dirty="0" smtClean="0"/>
              <a:t> </a:t>
            </a:r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88355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1124744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TECHNIQUES FOR RISK ASSESSMENT</a:t>
            </a:r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16" name="Table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7272852"/>
              </p:ext>
            </p:extLst>
          </p:nvPr>
        </p:nvGraphicFramePr>
        <p:xfrm>
          <a:off x="1619672" y="1736338"/>
          <a:ext cx="5904656" cy="4544160"/>
        </p:xfrm>
        <a:graphic>
          <a:graphicData uri="http://schemas.openxmlformats.org/drawingml/2006/table">
            <a:tbl>
              <a:tblPr/>
              <a:tblGrid>
                <a:gridCol w="2214245">
                  <a:extLst>
                    <a:ext uri="{9D8B030D-6E8A-4147-A177-3AD203B41FA5}">
                      <a16:colId xmlns:a16="http://schemas.microsoft.com/office/drawing/2014/main" val="3869075177"/>
                    </a:ext>
                  </a:extLst>
                </a:gridCol>
                <a:gridCol w="3690411">
                  <a:extLst>
                    <a:ext uri="{9D8B030D-6E8A-4147-A177-3AD203B41FA5}">
                      <a16:colId xmlns:a16="http://schemas.microsoft.com/office/drawing/2014/main" val="4277824376"/>
                    </a:ext>
                  </a:extLst>
                </a:gridCol>
              </a:tblGrid>
              <a:tr h="221692"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Guide Word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Meaning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2433688"/>
                  </a:ext>
                </a:extLst>
              </a:tr>
              <a:tr h="428988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NO OR NOT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Complete negation of the design intent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688993"/>
                  </a:ext>
                </a:extLst>
              </a:tr>
              <a:tr h="221692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MORE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Quantitative increase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317922"/>
                  </a:ext>
                </a:extLst>
              </a:tr>
              <a:tr h="221692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LESS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Quantitative decrease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5094584"/>
                  </a:ext>
                </a:extLst>
              </a:tr>
              <a:tr h="428988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AS WELL AS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Qualitative modification/increase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2384342"/>
                  </a:ext>
                </a:extLst>
              </a:tr>
              <a:tr h="428988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PART OF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Qualitative modification/decrease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672581"/>
                  </a:ext>
                </a:extLst>
              </a:tr>
              <a:tr h="428988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REVERSE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Logical opposite of the design intent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557764"/>
                  </a:ext>
                </a:extLst>
              </a:tr>
              <a:tr h="428988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OTHER THAN / INSTEAD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Complete substitution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8051797"/>
                  </a:ext>
                </a:extLst>
              </a:tr>
              <a:tr h="428988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EARLY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Relative to the clock time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3074814"/>
                  </a:ext>
                </a:extLst>
              </a:tr>
              <a:tr h="428988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LATE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Relative to the clock time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3751429"/>
                  </a:ext>
                </a:extLst>
              </a:tr>
              <a:tr h="428988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BEFORE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Relating to order or sequence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7278207"/>
                  </a:ext>
                </a:extLst>
              </a:tr>
              <a:tr h="428988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AFTER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Relating to order or sequence</a:t>
                      </a:r>
                    </a:p>
                  </a:txBody>
                  <a:tcPr marL="7198" marR="7198" marT="7198" marB="7198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6434303"/>
                  </a:ext>
                </a:extLst>
              </a:tr>
            </a:tbl>
          </a:graphicData>
        </a:graphic>
      </p:graphicFrame>
      <p:sp>
        <p:nvSpPr>
          <p:cNvPr id="17" name="Rectangle 1"/>
          <p:cNvSpPr>
            <a:spLocks noChangeArrowheads="1"/>
          </p:cNvSpPr>
          <p:nvPr/>
        </p:nvSpPr>
        <p:spPr bwMode="auto">
          <a:xfrm>
            <a:off x="-2995943" y="1382570"/>
            <a:ext cx="1899044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915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7" name="Rectangle 1"/>
          <p:cNvSpPr>
            <a:spLocks noChangeArrowheads="1"/>
          </p:cNvSpPr>
          <p:nvPr/>
        </p:nvSpPr>
        <p:spPr bwMode="auto">
          <a:xfrm>
            <a:off x="-2995943" y="1382570"/>
            <a:ext cx="1899044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9349110"/>
              </p:ext>
            </p:extLst>
          </p:nvPr>
        </p:nvGraphicFramePr>
        <p:xfrm>
          <a:off x="323527" y="766046"/>
          <a:ext cx="8712250" cy="5837792"/>
        </p:xfrm>
        <a:graphic>
          <a:graphicData uri="http://schemas.openxmlformats.org/drawingml/2006/table">
            <a:tbl>
              <a:tblPr/>
              <a:tblGrid>
                <a:gridCol w="2613675">
                  <a:extLst>
                    <a:ext uri="{9D8B030D-6E8A-4147-A177-3AD203B41FA5}">
                      <a16:colId xmlns:a16="http://schemas.microsoft.com/office/drawing/2014/main" val="4190789821"/>
                    </a:ext>
                  </a:extLst>
                </a:gridCol>
                <a:gridCol w="871225">
                  <a:extLst>
                    <a:ext uri="{9D8B030D-6E8A-4147-A177-3AD203B41FA5}">
                      <a16:colId xmlns:a16="http://schemas.microsoft.com/office/drawing/2014/main" val="1534961956"/>
                    </a:ext>
                  </a:extLst>
                </a:gridCol>
                <a:gridCol w="871225">
                  <a:extLst>
                    <a:ext uri="{9D8B030D-6E8A-4147-A177-3AD203B41FA5}">
                      <a16:colId xmlns:a16="http://schemas.microsoft.com/office/drawing/2014/main" val="413410582"/>
                    </a:ext>
                  </a:extLst>
                </a:gridCol>
                <a:gridCol w="871225">
                  <a:extLst>
                    <a:ext uri="{9D8B030D-6E8A-4147-A177-3AD203B41FA5}">
                      <a16:colId xmlns:a16="http://schemas.microsoft.com/office/drawing/2014/main" val="3559042354"/>
                    </a:ext>
                  </a:extLst>
                </a:gridCol>
                <a:gridCol w="871225">
                  <a:extLst>
                    <a:ext uri="{9D8B030D-6E8A-4147-A177-3AD203B41FA5}">
                      <a16:colId xmlns:a16="http://schemas.microsoft.com/office/drawing/2014/main" val="3806088293"/>
                    </a:ext>
                  </a:extLst>
                </a:gridCol>
                <a:gridCol w="871225">
                  <a:extLst>
                    <a:ext uri="{9D8B030D-6E8A-4147-A177-3AD203B41FA5}">
                      <a16:colId xmlns:a16="http://schemas.microsoft.com/office/drawing/2014/main" val="3755619079"/>
                    </a:ext>
                  </a:extLst>
                </a:gridCol>
                <a:gridCol w="871225">
                  <a:extLst>
                    <a:ext uri="{9D8B030D-6E8A-4147-A177-3AD203B41FA5}">
                      <a16:colId xmlns:a16="http://schemas.microsoft.com/office/drawing/2014/main" val="746965682"/>
                    </a:ext>
                  </a:extLst>
                </a:gridCol>
                <a:gridCol w="871225">
                  <a:extLst>
                    <a:ext uri="{9D8B030D-6E8A-4147-A177-3AD203B41FA5}">
                      <a16:colId xmlns:a16="http://schemas.microsoft.com/office/drawing/2014/main" val="1445762364"/>
                    </a:ext>
                  </a:extLst>
                </a:gridCol>
              </a:tblGrid>
              <a:tr h="287087"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Parameter / Guide Word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effectLst/>
                        </a:rPr>
                        <a:t>More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Less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None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Reverse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As well as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Part of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Other than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8566902"/>
                  </a:ext>
                </a:extLst>
              </a:tr>
              <a:tr h="703268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Flow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high flow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low flow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no flow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reverse flow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deviating concentration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contamination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deviating material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9040331"/>
                  </a:ext>
                </a:extLst>
              </a:tr>
              <a:tr h="425814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Pressure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high pressure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low pressure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vacuum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delta-p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explosion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877757"/>
                  </a:ext>
                </a:extLst>
              </a:tr>
              <a:tr h="425814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Temperature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high temperature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low temperature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1862098"/>
                  </a:ext>
                </a:extLst>
              </a:tr>
              <a:tr h="425814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Level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high level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low level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no level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different level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5630251"/>
                  </a:ext>
                </a:extLst>
              </a:tr>
              <a:tr h="703268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Time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too long / too late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too short / too soon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sequence step skipped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backwards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missing actions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extra actions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wrong time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3123505"/>
                  </a:ext>
                </a:extLst>
              </a:tr>
              <a:tr h="287087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Agitation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fast mixing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slow mixing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no mixing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5039014"/>
                  </a:ext>
                </a:extLst>
              </a:tr>
              <a:tr h="703268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Reaction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fast reaction / runaway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slow reaction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no reaction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unwanted reaction</a:t>
                      </a:r>
                    </a:p>
                  </a:txBody>
                  <a:tcPr marL="4817" marR="4817" marT="4817" marB="4817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79832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8220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1124744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TECHNIQUES FOR RISK ASSESSMENT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2348880"/>
            <a:ext cx="7992888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b="1" dirty="0" err="1" smtClean="0"/>
              <a:t>Failure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mode</a:t>
            </a:r>
            <a:r>
              <a:rPr lang="es-ES_tradnl" sz="2400" b="1" dirty="0" smtClean="0"/>
              <a:t> and </a:t>
            </a:r>
            <a:r>
              <a:rPr lang="es-ES_tradnl" sz="2400" b="1" dirty="0" err="1" smtClean="0"/>
              <a:t>effect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analysis</a:t>
            </a:r>
            <a:r>
              <a:rPr lang="es-ES_tradnl" sz="2400" b="1" dirty="0" smtClean="0"/>
              <a:t> (FMEA)</a:t>
            </a:r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Identify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potential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failures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effect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failures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have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Inductive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reasoning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Select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system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analysis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then</a:t>
            </a:r>
            <a:r>
              <a:rPr lang="es-ES_tradnl" sz="2000" dirty="0" smtClean="0"/>
              <a:t> look at </a:t>
            </a:r>
            <a:r>
              <a:rPr lang="es-ES_tradnl" sz="2000" dirty="0" err="1" smtClean="0"/>
              <a:t>each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element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within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system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smtClean="0"/>
              <a:t>Try to </a:t>
            </a:r>
            <a:r>
              <a:rPr lang="es-ES_tradnl" sz="2000" dirty="0" err="1" smtClean="0"/>
              <a:t>predict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what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woudl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happen</a:t>
            </a:r>
            <a:r>
              <a:rPr lang="es-ES_tradnl" sz="2000" dirty="0" smtClean="0"/>
              <a:t> to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system</a:t>
            </a:r>
            <a:r>
              <a:rPr lang="es-ES_tradnl" sz="2000" dirty="0" smtClean="0"/>
              <a:t> as a </a:t>
            </a:r>
            <a:r>
              <a:rPr lang="es-ES_tradnl" sz="2000" dirty="0" err="1" smtClean="0"/>
              <a:t>whole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element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fails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err="1" smtClean="0"/>
              <a:t>Applicable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Enginnering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Often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hardware </a:t>
            </a:r>
            <a:r>
              <a:rPr lang="es-ES_tradnl" sz="2000" dirty="0" err="1" smtClean="0"/>
              <a:t>failures</a:t>
            </a:r>
            <a:endParaRPr lang="es-ES_tradnl" sz="2000" dirty="0" smtClean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63799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ASSESSMENT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26" name="AutoShape 2" descr="Imagen relacionad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" name="12 Imagen" descr="fmea_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24744"/>
            <a:ext cx="9144000" cy="5506332"/>
          </a:xfrm>
          <a:prstGeom prst="rect">
            <a:avLst/>
          </a:prstGeom>
        </p:spPr>
      </p:pic>
      <p:sp>
        <p:nvSpPr>
          <p:cNvPr id="14" name="13 CuadroTexto"/>
          <p:cNvSpPr txBox="1"/>
          <p:nvPr/>
        </p:nvSpPr>
        <p:spPr>
          <a:xfrm>
            <a:off x="4355976" y="54868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Fault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tree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analysis</a:t>
            </a:r>
            <a:endParaRPr lang="en-GB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386600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8367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7544" y="1700808"/>
            <a:ext cx="831641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dirty="0" err="1" smtClean="0"/>
              <a:t>Process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combining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risk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assessment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decisions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address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risk</a:t>
            </a:r>
            <a:r>
              <a:rPr lang="es-ES_tradnl" sz="2400" dirty="0" smtClean="0"/>
              <a:t>, and </a:t>
            </a:r>
            <a:r>
              <a:rPr lang="es-ES_tradnl" sz="2400" dirty="0" err="1" smtClean="0"/>
              <a:t>doing</a:t>
            </a:r>
            <a:r>
              <a:rPr lang="es-ES_tradnl" sz="2400" dirty="0" smtClean="0"/>
              <a:t> so in </a:t>
            </a:r>
            <a:r>
              <a:rPr lang="es-ES_tradnl" sz="2400" dirty="0" err="1" smtClean="0"/>
              <a:t>ways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consider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technical</a:t>
            </a:r>
            <a:r>
              <a:rPr lang="es-ES_tradnl" sz="2400" dirty="0" smtClean="0"/>
              <a:t> and social </a:t>
            </a:r>
            <a:r>
              <a:rPr lang="es-ES_tradnl" sz="2400" dirty="0" err="1" smtClean="0"/>
              <a:t>aspects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risk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assessment</a:t>
            </a:r>
            <a:r>
              <a:rPr lang="es-ES_tradnl" sz="2400" dirty="0" smtClean="0"/>
              <a:t>.</a:t>
            </a:r>
          </a:p>
          <a:p>
            <a:pPr>
              <a:spcAft>
                <a:spcPts val="1200"/>
              </a:spcAft>
            </a:pPr>
            <a:r>
              <a:rPr lang="es-ES_tradnl" sz="2400" dirty="0" err="1" smtClean="0"/>
              <a:t>Risk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assessments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provide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information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insight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those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make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decisions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about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manage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risk</a:t>
            </a:r>
            <a:r>
              <a:rPr lang="es-ES_tradnl" sz="2400" dirty="0" smtClean="0"/>
              <a:t>.</a:t>
            </a:r>
          </a:p>
          <a:p>
            <a:pPr>
              <a:spcAft>
                <a:spcPts val="1200"/>
              </a:spcAft>
            </a:pPr>
            <a:r>
              <a:rPr lang="es-ES_tradnl" sz="2400" b="1" dirty="0" err="1" smtClean="0">
                <a:solidFill>
                  <a:schemeClr val="tx2"/>
                </a:solidFill>
              </a:rPr>
              <a:t>Judgement</a:t>
            </a:r>
            <a:r>
              <a:rPr lang="es-ES_tradnl" sz="2400" b="1" dirty="0" smtClean="0">
                <a:solidFill>
                  <a:schemeClr val="tx2"/>
                </a:solidFill>
              </a:rPr>
              <a:t> and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values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risk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assessment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To</a:t>
            </a:r>
            <a:r>
              <a:rPr lang="es-ES_tradnl" sz="2400" dirty="0" smtClean="0"/>
              <a:t> decide </a:t>
            </a:r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techniques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should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b="1" dirty="0" smtClean="0"/>
              <a:t>describe and </a:t>
            </a:r>
            <a:r>
              <a:rPr lang="es-ES_tradnl" sz="2400" b="1" dirty="0" err="1" smtClean="0"/>
              <a:t>evaluate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risk</a:t>
            </a:r>
            <a:endParaRPr lang="es-ES_tradnl" sz="2400" b="1" dirty="0" smtClean="0"/>
          </a:p>
          <a:p>
            <a:pPr>
              <a:spcAft>
                <a:spcPts val="1200"/>
              </a:spcAft>
            </a:pPr>
            <a:r>
              <a:rPr lang="es-ES_tradnl" sz="2400" b="1" dirty="0" err="1" smtClean="0">
                <a:solidFill>
                  <a:schemeClr val="tx2"/>
                </a:solidFill>
              </a:rPr>
              <a:t>Judgement</a:t>
            </a:r>
            <a:r>
              <a:rPr lang="es-ES_tradnl" sz="2400" b="1" dirty="0" smtClean="0">
                <a:solidFill>
                  <a:schemeClr val="tx2"/>
                </a:solidFill>
              </a:rPr>
              <a:t> and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values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risk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management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decide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most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effective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socially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acceptable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solution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to</a:t>
            </a:r>
            <a:r>
              <a:rPr lang="es-ES_tradnl" sz="2400" b="1" dirty="0" smtClean="0"/>
              <a:t> reduce </a:t>
            </a:r>
            <a:r>
              <a:rPr lang="es-ES_tradnl" sz="2400" b="1" dirty="0" err="1" smtClean="0"/>
              <a:t>risk</a:t>
            </a:r>
            <a:r>
              <a:rPr lang="es-ES_tradnl" sz="2400" b="1" dirty="0" smtClean="0"/>
              <a:t> </a:t>
            </a:r>
            <a:endParaRPr lang="en-GB" sz="2400" b="1" dirty="0" smtClean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029147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10 CuadroTexto"/>
          <p:cNvSpPr txBox="1"/>
          <p:nvPr/>
        </p:nvSpPr>
        <p:spPr>
          <a:xfrm>
            <a:off x="899592" y="1628800"/>
            <a:ext cx="46805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es-ES_tradnl" b="1" dirty="0" smtClean="0"/>
              <a:t>1. </a:t>
            </a:r>
            <a:r>
              <a:rPr lang="es-ES_tradnl" b="1" dirty="0" err="1" smtClean="0"/>
              <a:t>Formulate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the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problem</a:t>
            </a:r>
            <a:r>
              <a:rPr lang="es-ES_tradnl" b="1" dirty="0" smtClean="0"/>
              <a:t> </a:t>
            </a:r>
          </a:p>
          <a:p>
            <a:pPr marL="342900" indent="-342900"/>
            <a:r>
              <a:rPr lang="es-ES_tradnl" dirty="0" smtClean="0"/>
              <a:t>(</a:t>
            </a:r>
            <a:r>
              <a:rPr lang="es-ES_tradnl" dirty="0" err="1" smtClean="0"/>
              <a:t>Identify</a:t>
            </a:r>
            <a:r>
              <a:rPr lang="es-ES_tradnl" dirty="0" smtClean="0"/>
              <a:t> </a:t>
            </a:r>
            <a:r>
              <a:rPr lang="es-ES_tradnl" dirty="0" err="1" smtClean="0"/>
              <a:t>risks</a:t>
            </a:r>
            <a:r>
              <a:rPr lang="es-ES_tradnl" dirty="0" smtClean="0"/>
              <a:t>, </a:t>
            </a:r>
            <a:r>
              <a:rPr lang="es-ES_tradnl" dirty="0" err="1" smtClean="0"/>
              <a:t>who</a:t>
            </a:r>
            <a:r>
              <a:rPr lang="es-ES_tradnl" dirty="0" smtClean="0"/>
              <a:t> </a:t>
            </a:r>
            <a:r>
              <a:rPr lang="es-ES_tradnl" dirty="0" err="1" smtClean="0"/>
              <a:t>is</a:t>
            </a:r>
            <a:r>
              <a:rPr lang="es-ES_tradnl" dirty="0" smtClean="0"/>
              <a:t> </a:t>
            </a:r>
            <a:r>
              <a:rPr lang="es-ES_tradnl" dirty="0" err="1" smtClean="0"/>
              <a:t>involved</a:t>
            </a:r>
            <a:r>
              <a:rPr lang="es-ES_tradnl" dirty="0" smtClean="0"/>
              <a:t>, in </a:t>
            </a:r>
            <a:r>
              <a:rPr lang="es-ES_tradnl" dirty="0" err="1" smtClean="0"/>
              <a:t>what</a:t>
            </a:r>
            <a:r>
              <a:rPr lang="es-ES_tradnl" dirty="0" smtClean="0"/>
              <a:t> </a:t>
            </a:r>
            <a:r>
              <a:rPr lang="es-ES_tradnl" dirty="0" err="1" smtClean="0"/>
              <a:t>context</a:t>
            </a:r>
            <a:r>
              <a:rPr lang="es-ES_tradnl" dirty="0" smtClean="0"/>
              <a:t>)</a:t>
            </a:r>
          </a:p>
          <a:p>
            <a:pPr marL="342900" indent="-342900"/>
            <a:endParaRPr lang="es-ES_tradnl" dirty="0" smtClean="0"/>
          </a:p>
          <a:p>
            <a:pPr marL="342900" indent="-342900"/>
            <a:r>
              <a:rPr lang="es-ES_tradnl" b="1" dirty="0" smtClean="0"/>
              <a:t>2. </a:t>
            </a:r>
            <a:r>
              <a:rPr lang="es-ES_tradnl" b="1" dirty="0" err="1" smtClean="0"/>
              <a:t>Perform</a:t>
            </a:r>
            <a:r>
              <a:rPr lang="es-ES_tradnl" b="1" dirty="0" smtClean="0"/>
              <a:t> </a:t>
            </a:r>
            <a:r>
              <a:rPr lang="es-ES_tradnl" b="1" dirty="0" err="1" smtClean="0"/>
              <a:t>the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risk</a:t>
            </a:r>
            <a:r>
              <a:rPr lang="es-ES_tradnl" b="1" dirty="0" smtClean="0"/>
              <a:t> </a:t>
            </a:r>
            <a:r>
              <a:rPr lang="es-ES_tradnl" b="1" dirty="0" err="1" smtClean="0"/>
              <a:t>analysis</a:t>
            </a:r>
            <a:endParaRPr lang="es-ES_tradnl" b="1" dirty="0" smtClean="0"/>
          </a:p>
          <a:p>
            <a:pPr marL="342900" indent="-342900"/>
            <a:r>
              <a:rPr lang="es-ES_tradnl" dirty="0" smtClean="0"/>
              <a:t>(</a:t>
            </a:r>
            <a:r>
              <a:rPr lang="es-ES_tradnl" dirty="0" err="1" smtClean="0"/>
              <a:t>likelihood</a:t>
            </a:r>
            <a:r>
              <a:rPr lang="es-ES_tradnl" dirty="0" smtClean="0"/>
              <a:t> and </a:t>
            </a:r>
            <a:r>
              <a:rPr lang="es-ES_tradnl" dirty="0" err="1" smtClean="0"/>
              <a:t>hazard</a:t>
            </a:r>
            <a:r>
              <a:rPr lang="es-ES_tradnl" dirty="0" smtClean="0"/>
              <a:t>)</a:t>
            </a:r>
          </a:p>
          <a:p>
            <a:pPr marL="342900" indent="-342900"/>
            <a:endParaRPr lang="es-ES_tradnl" dirty="0" smtClean="0"/>
          </a:p>
          <a:p>
            <a:pPr marL="342900" indent="-342900"/>
            <a:r>
              <a:rPr lang="es-ES_tradnl" b="1" dirty="0" smtClean="0"/>
              <a:t>3. Define </a:t>
            </a:r>
            <a:r>
              <a:rPr lang="es-ES_tradnl" b="1" dirty="0" err="1" smtClean="0"/>
              <a:t>the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options</a:t>
            </a:r>
            <a:endParaRPr lang="es-ES_tradnl" b="1" dirty="0" smtClean="0"/>
          </a:p>
          <a:p>
            <a:pPr marL="342900" indent="-342900"/>
            <a:r>
              <a:rPr lang="es-ES_tradnl" dirty="0" smtClean="0"/>
              <a:t>(</a:t>
            </a:r>
            <a:r>
              <a:rPr lang="es-ES_tradnl" dirty="0" err="1" smtClean="0"/>
              <a:t>What</a:t>
            </a:r>
            <a:r>
              <a:rPr lang="es-ES_tradnl" dirty="0" smtClean="0"/>
              <a:t> can </a:t>
            </a:r>
            <a:r>
              <a:rPr lang="es-ES_tradnl" dirty="0" err="1" smtClean="0"/>
              <a:t>be</a:t>
            </a:r>
            <a:r>
              <a:rPr lang="es-ES_tradnl" dirty="0" smtClean="0"/>
              <a:t> done </a:t>
            </a:r>
            <a:r>
              <a:rPr lang="es-ES_tradnl" dirty="0" err="1" smtClean="0"/>
              <a:t>to</a:t>
            </a:r>
            <a:r>
              <a:rPr lang="es-ES_tradnl" dirty="0" smtClean="0"/>
              <a:t> reduce </a:t>
            </a:r>
            <a:r>
              <a:rPr lang="es-ES_tradnl" dirty="0" err="1" smtClean="0"/>
              <a:t>risk</a:t>
            </a:r>
            <a:r>
              <a:rPr lang="es-ES_tradnl" dirty="0" smtClean="0"/>
              <a:t>)</a:t>
            </a:r>
          </a:p>
          <a:p>
            <a:pPr marL="342900" indent="-342900"/>
            <a:endParaRPr lang="es-ES_tradnl" dirty="0" smtClean="0"/>
          </a:p>
          <a:p>
            <a:pPr marL="342900" indent="-342900"/>
            <a:r>
              <a:rPr lang="es-ES_tradnl" b="1" dirty="0" smtClean="0"/>
              <a:t>4. </a:t>
            </a:r>
            <a:r>
              <a:rPr lang="es-ES_tradnl" b="1" dirty="0" err="1" smtClean="0"/>
              <a:t>Make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sound</a:t>
            </a:r>
            <a:r>
              <a:rPr lang="es-ES_tradnl" b="1" dirty="0" smtClean="0"/>
              <a:t> </a:t>
            </a:r>
            <a:r>
              <a:rPr lang="es-ES_tradnl" b="1" dirty="0" err="1" smtClean="0"/>
              <a:t>decisions</a:t>
            </a:r>
            <a:endParaRPr lang="es-ES_tradnl" b="1" dirty="0" smtClean="0"/>
          </a:p>
          <a:p>
            <a:pPr marL="342900" indent="-342900"/>
            <a:r>
              <a:rPr lang="es-ES_tradnl" dirty="0" smtClean="0"/>
              <a:t>(</a:t>
            </a:r>
            <a:r>
              <a:rPr lang="es-ES_tradnl" dirty="0" err="1" smtClean="0"/>
              <a:t>Best</a:t>
            </a:r>
            <a:r>
              <a:rPr lang="es-ES_tradnl" dirty="0" smtClean="0"/>
              <a:t> </a:t>
            </a:r>
            <a:r>
              <a:rPr lang="es-ES_tradnl" dirty="0" err="1" smtClean="0"/>
              <a:t>solutions</a:t>
            </a:r>
            <a:r>
              <a:rPr lang="es-ES_tradnl" dirty="0" smtClean="0"/>
              <a:t> and </a:t>
            </a:r>
            <a:r>
              <a:rPr lang="es-ES_tradnl" dirty="0" err="1" smtClean="0"/>
              <a:t>how</a:t>
            </a:r>
            <a:r>
              <a:rPr lang="es-ES_tradnl" dirty="0" smtClean="0"/>
              <a:t> </a:t>
            </a:r>
            <a:r>
              <a:rPr lang="es-ES_tradnl" dirty="0" err="1" smtClean="0"/>
              <a:t>to</a:t>
            </a:r>
            <a:r>
              <a:rPr lang="es-ES_tradnl" dirty="0" smtClean="0"/>
              <a:t> </a:t>
            </a:r>
            <a:r>
              <a:rPr lang="es-ES_tradnl" dirty="0" err="1" smtClean="0"/>
              <a:t>implement</a:t>
            </a:r>
            <a:r>
              <a:rPr lang="es-ES_tradnl" dirty="0" smtClean="0"/>
              <a:t>)</a:t>
            </a:r>
          </a:p>
          <a:p>
            <a:pPr marL="342900" indent="-342900"/>
            <a:endParaRPr lang="es-ES_tradnl" dirty="0" smtClean="0"/>
          </a:p>
          <a:p>
            <a:pPr marL="342900" indent="-342900"/>
            <a:r>
              <a:rPr lang="es-ES_tradnl" b="1" dirty="0" smtClean="0"/>
              <a:t>5. </a:t>
            </a:r>
            <a:r>
              <a:rPr lang="es-ES_tradnl" b="1" dirty="0" err="1" smtClean="0"/>
              <a:t>Implement</a:t>
            </a:r>
            <a:r>
              <a:rPr lang="es-ES_tradnl" b="1" dirty="0" smtClean="0"/>
              <a:t> </a:t>
            </a:r>
            <a:r>
              <a:rPr lang="es-ES_tradnl" b="1" dirty="0" err="1" smtClean="0"/>
              <a:t>decisions</a:t>
            </a:r>
            <a:endParaRPr lang="es-ES_tradnl" b="1" dirty="0" smtClean="0"/>
          </a:p>
          <a:p>
            <a:pPr marL="342900" indent="-342900"/>
            <a:endParaRPr lang="es-ES_tradnl" dirty="0" smtClean="0"/>
          </a:p>
          <a:p>
            <a:pPr marL="342900" indent="-342900"/>
            <a:endParaRPr lang="es-ES_tradnl" dirty="0" smtClean="0"/>
          </a:p>
          <a:p>
            <a:pPr marL="342900" indent="-342900"/>
            <a:r>
              <a:rPr lang="es-ES_tradnl" b="1" dirty="0" smtClean="0"/>
              <a:t>6. </a:t>
            </a:r>
            <a:r>
              <a:rPr lang="es-ES_tradnl" b="1" dirty="0" err="1" smtClean="0"/>
              <a:t>Evaluate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actions</a:t>
            </a:r>
            <a:r>
              <a:rPr lang="es-ES_tradnl" b="1" dirty="0" smtClean="0"/>
              <a:t> </a:t>
            </a:r>
            <a:r>
              <a:rPr lang="es-ES_tradnl" b="1" dirty="0" err="1" smtClean="0"/>
              <a:t>taken</a:t>
            </a:r>
            <a:endParaRPr lang="en-GB" b="1" dirty="0"/>
          </a:p>
        </p:txBody>
      </p:sp>
      <p:sp>
        <p:nvSpPr>
          <p:cNvPr id="12" name="11 Cerrar llave"/>
          <p:cNvSpPr/>
          <p:nvPr/>
        </p:nvSpPr>
        <p:spPr>
          <a:xfrm>
            <a:off x="5508104" y="1700808"/>
            <a:ext cx="288032" cy="216024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12 Cerrar llave"/>
          <p:cNvSpPr/>
          <p:nvPr/>
        </p:nvSpPr>
        <p:spPr>
          <a:xfrm>
            <a:off x="5508104" y="4005064"/>
            <a:ext cx="288032" cy="216024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13 CuadroTexto"/>
          <p:cNvSpPr txBox="1"/>
          <p:nvPr/>
        </p:nvSpPr>
        <p:spPr>
          <a:xfrm>
            <a:off x="6228184" y="2420888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RISK ASSESSMENT</a:t>
            </a:r>
            <a:endParaRPr lang="en-GB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6300192" y="4653136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RISK MANAGEMENT</a:t>
            </a:r>
            <a:endParaRPr lang="en-GB" sz="2400" b="1" dirty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46026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584" y="1682925"/>
            <a:ext cx="77048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UNCERTAINTY</a:t>
            </a:r>
          </a:p>
          <a:p>
            <a:pPr>
              <a:spcAft>
                <a:spcPts val="1200"/>
              </a:spcAft>
            </a:pPr>
            <a:endParaRPr lang="en-GB" sz="2000" dirty="0" smtClean="0"/>
          </a:p>
          <a:p>
            <a:pPr>
              <a:spcAft>
                <a:spcPts val="1200"/>
              </a:spcAft>
            </a:pPr>
            <a:r>
              <a:rPr lang="en-GB" sz="2000" dirty="0" smtClean="0"/>
              <a:t>Not always risk can  be under control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There are unforeseen situations that happen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This is residual risk or uncertainty</a:t>
            </a:r>
          </a:p>
          <a:p>
            <a:pPr>
              <a:spcAft>
                <a:spcPts val="1200"/>
              </a:spcAft>
            </a:pPr>
            <a:endParaRPr lang="en-GB" sz="2000" dirty="0"/>
          </a:p>
          <a:p>
            <a:pPr>
              <a:spcAft>
                <a:spcPts val="1200"/>
              </a:spcAft>
            </a:pPr>
            <a:r>
              <a:rPr lang="en-GB" sz="2000" dirty="0" smtClean="0"/>
              <a:t>The objective of risk management is to reduce uncertainty as much as possible</a:t>
            </a:r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12720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 PROJECT RISK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1088349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Risk Management Process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563888" y="1550014"/>
            <a:ext cx="2088232" cy="366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RISK ASSESSMENT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3563888" y="2348880"/>
            <a:ext cx="2088232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Identify hazard</a:t>
            </a:r>
          </a:p>
          <a:p>
            <a:r>
              <a:rPr lang="en-GB" dirty="0" smtClean="0"/>
              <a:t>Assess probability and consequence</a:t>
            </a:r>
          </a:p>
          <a:p>
            <a:r>
              <a:rPr lang="en-GB" dirty="0" smtClean="0"/>
              <a:t>Prioritise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563888" y="3717032"/>
            <a:ext cx="2088232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Risk control measures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563888" y="4809643"/>
            <a:ext cx="2088232" cy="175432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Risk</a:t>
            </a:r>
          </a:p>
          <a:p>
            <a:pPr algn="ctr"/>
            <a:r>
              <a:rPr lang="en-GB" dirty="0" smtClean="0"/>
              <a:t> Reduction</a:t>
            </a:r>
          </a:p>
          <a:p>
            <a:pPr algn="ctr"/>
            <a:r>
              <a:rPr lang="en-GB" dirty="0" smtClean="0"/>
              <a:t>Elimination</a:t>
            </a:r>
          </a:p>
          <a:p>
            <a:pPr algn="ctr"/>
            <a:r>
              <a:rPr lang="en-GB" dirty="0" smtClean="0"/>
              <a:t>Substitution</a:t>
            </a:r>
          </a:p>
          <a:p>
            <a:pPr algn="ctr"/>
            <a:r>
              <a:rPr lang="es-ES_tradnl" dirty="0" err="1" smtClean="0"/>
              <a:t>Limit</a:t>
            </a:r>
            <a:r>
              <a:rPr lang="es-ES_tradnl" dirty="0" smtClean="0"/>
              <a:t> </a:t>
            </a:r>
            <a:r>
              <a:rPr lang="es-ES_tradnl" dirty="0" err="1" smtClean="0"/>
              <a:t>interaction</a:t>
            </a:r>
            <a:endParaRPr lang="es-ES_tradnl" dirty="0" smtClean="0"/>
          </a:p>
          <a:p>
            <a:pPr algn="ctr"/>
            <a:r>
              <a:rPr lang="es-ES_tradnl" dirty="0" smtClean="0"/>
              <a:t>…</a:t>
            </a:r>
            <a:endParaRPr lang="en-GB" dirty="0" smtClean="0"/>
          </a:p>
        </p:txBody>
      </p:sp>
      <p:sp>
        <p:nvSpPr>
          <p:cNvPr id="17" name="TextBox 16"/>
          <p:cNvSpPr txBox="1"/>
          <p:nvPr/>
        </p:nvSpPr>
        <p:spPr>
          <a:xfrm>
            <a:off x="683568" y="6165304"/>
            <a:ext cx="208823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Residual risk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6444208" y="3861048"/>
            <a:ext cx="2232248" cy="366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RISK MANAGEMENT</a:t>
            </a:r>
            <a:endParaRPr lang="en-GB" b="1" dirty="0"/>
          </a:p>
        </p:txBody>
      </p:sp>
      <p:cxnSp>
        <p:nvCxnSpPr>
          <p:cNvPr id="20" name="Straight Arrow Connector 19"/>
          <p:cNvCxnSpPr>
            <a:stCxn id="12" idx="2"/>
            <a:endCxn id="13" idx="0"/>
          </p:cNvCxnSpPr>
          <p:nvPr/>
        </p:nvCxnSpPr>
        <p:spPr>
          <a:xfrm>
            <a:off x="4608004" y="3549209"/>
            <a:ext cx="0" cy="1678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  <a:endCxn id="14" idx="0"/>
          </p:cNvCxnSpPr>
          <p:nvPr/>
        </p:nvCxnSpPr>
        <p:spPr>
          <a:xfrm>
            <a:off x="4608004" y="4363363"/>
            <a:ext cx="0" cy="446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endCxn id="17" idx="3"/>
          </p:cNvCxnSpPr>
          <p:nvPr/>
        </p:nvCxnSpPr>
        <p:spPr>
          <a:xfrm flipH="1" flipV="1">
            <a:off x="2771800" y="6349970"/>
            <a:ext cx="720080" cy="31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Down Arrow 31"/>
          <p:cNvSpPr/>
          <p:nvPr/>
        </p:nvSpPr>
        <p:spPr>
          <a:xfrm>
            <a:off x="4499992" y="1916832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27 Flecha derecha"/>
          <p:cNvSpPr/>
          <p:nvPr/>
        </p:nvSpPr>
        <p:spPr>
          <a:xfrm flipH="1">
            <a:off x="5724128" y="3933056"/>
            <a:ext cx="64807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4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623000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Rectangle 9"/>
          <p:cNvSpPr/>
          <p:nvPr/>
        </p:nvSpPr>
        <p:spPr>
          <a:xfrm>
            <a:off x="827584" y="847944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RISK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Rectangle 9"/>
          <p:cNvSpPr/>
          <p:nvPr/>
        </p:nvSpPr>
        <p:spPr>
          <a:xfrm>
            <a:off x="827584" y="2355420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EXAMPLES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17 Rectángulo">
            <a:hlinkClick r:id="rId4"/>
          </p:cNvPr>
          <p:cNvSpPr/>
          <p:nvPr/>
        </p:nvSpPr>
        <p:spPr>
          <a:xfrm>
            <a:off x="2627784" y="4293096"/>
            <a:ext cx="37303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/>
              <a:t>http://www.hse.gov.uk/risk/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086741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 SUMMARY…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71600" y="1844824"/>
            <a:ext cx="6048242" cy="3744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200"/>
              </a:spcBef>
              <a:buAutoNum type="arabicPeriod"/>
            </a:pPr>
            <a:r>
              <a:rPr lang="en-GB" sz="2400" b="1" dirty="0" smtClean="0"/>
              <a:t>Identify the hazards</a:t>
            </a:r>
          </a:p>
          <a:p>
            <a:pPr marL="457200" indent="-457200">
              <a:spcBef>
                <a:spcPts val="200"/>
              </a:spcBef>
              <a:buAutoNum type="arabicPeriod"/>
            </a:pP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Walk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around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think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possible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hazards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smtClean="0"/>
              <a:t>Ask </a:t>
            </a:r>
            <a:r>
              <a:rPr lang="es-ES_tradnl" sz="2000" dirty="0" err="1" smtClean="0"/>
              <a:t>your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employees</a:t>
            </a:r>
            <a:r>
              <a:rPr lang="es-ES_tradnl" sz="2000" dirty="0" smtClean="0"/>
              <a:t>/</a:t>
            </a:r>
            <a:r>
              <a:rPr lang="es-ES_tradnl" sz="2000" dirty="0" err="1" smtClean="0"/>
              <a:t>users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Check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manufacturers</a:t>
            </a:r>
            <a:r>
              <a:rPr lang="es-ES_tradnl" sz="2000" dirty="0" smtClean="0"/>
              <a:t>’ </a:t>
            </a:r>
            <a:r>
              <a:rPr lang="es-ES_tradnl" sz="2000" dirty="0" err="1" smtClean="0"/>
              <a:t>instructions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smtClean="0"/>
              <a:t>Look back at </a:t>
            </a:r>
            <a:r>
              <a:rPr lang="es-ES_tradnl" sz="2000" dirty="0" err="1" smtClean="0"/>
              <a:t>your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accident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ill-health</a:t>
            </a:r>
            <a:r>
              <a:rPr lang="es-ES_tradnl" sz="2000" dirty="0" smtClean="0"/>
              <a:t> records</a:t>
            </a:r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Take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account</a:t>
            </a:r>
            <a:r>
              <a:rPr lang="es-ES_tradnl" sz="2000" dirty="0" smtClean="0"/>
              <a:t> of non-</a:t>
            </a:r>
            <a:r>
              <a:rPr lang="es-ES_tradnl" sz="2000" dirty="0" err="1" smtClean="0"/>
              <a:t>routine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operations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Remember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think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about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long-term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hazards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health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Visit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HSE </a:t>
            </a:r>
            <a:r>
              <a:rPr lang="es-ES_tradnl" sz="2000" dirty="0" err="1" smtClean="0"/>
              <a:t>website</a:t>
            </a:r>
            <a:r>
              <a:rPr lang="es-ES_tradnl" sz="2000" dirty="0" smtClean="0"/>
              <a:t> (www.hse.gov.uk)</a:t>
            </a:r>
            <a:endParaRPr lang="en-GB" sz="2000" dirty="0"/>
          </a:p>
        </p:txBody>
      </p:sp>
      <p:sp>
        <p:nvSpPr>
          <p:cNvPr id="11" name="Rectangle 9"/>
          <p:cNvSpPr/>
          <p:nvPr/>
        </p:nvSpPr>
        <p:spPr>
          <a:xfrm>
            <a:off x="827584" y="1052736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BASIC STEPS TO MAKE YOUR RISK ASSESSMENT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386600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971600" y="1844824"/>
            <a:ext cx="6912768" cy="2975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400"/>
              </a:spcBef>
              <a:buFont typeface="+mj-lt"/>
              <a:buAutoNum type="arabicPeriod" startAt="2"/>
            </a:pPr>
            <a:r>
              <a:rPr lang="en-GB" sz="2400" b="1" dirty="0" smtClean="0"/>
              <a:t>Identify who is at risk</a:t>
            </a:r>
          </a:p>
          <a:p>
            <a:pPr marL="457200" indent="-457200">
              <a:spcBef>
                <a:spcPts val="400"/>
              </a:spcBef>
              <a:buAutoNum type="arabicPeriod" startAt="2"/>
            </a:pPr>
            <a:endParaRPr lang="es-ES_tradnl" sz="2000" dirty="0" smtClean="0"/>
          </a:p>
          <a:p>
            <a:pPr marL="914400" lvl="1" indent="-457200">
              <a:spcBef>
                <a:spcPts val="4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Identify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groups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people</a:t>
            </a:r>
            <a:endParaRPr lang="es-ES_tradnl" sz="2000" dirty="0" smtClean="0"/>
          </a:p>
          <a:p>
            <a:pPr marL="914400" lvl="1" indent="-457200">
              <a:spcBef>
                <a:spcPts val="4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Think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how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employees</a:t>
            </a:r>
            <a:r>
              <a:rPr lang="es-ES_tradnl" sz="2000" dirty="0" smtClean="0"/>
              <a:t>/</a:t>
            </a:r>
            <a:r>
              <a:rPr lang="es-ES_tradnl" sz="2000" dirty="0" err="1" smtClean="0"/>
              <a:t>users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might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harmed</a:t>
            </a:r>
            <a:endParaRPr lang="es-ES_tradnl" sz="2000" dirty="0" smtClean="0"/>
          </a:p>
          <a:p>
            <a:pPr marL="914400" lvl="1" indent="-457200">
              <a:spcBef>
                <a:spcPts val="4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Some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workers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need</a:t>
            </a:r>
            <a:r>
              <a:rPr lang="es-ES_tradnl" sz="2000" dirty="0" smtClean="0"/>
              <a:t> particular </a:t>
            </a:r>
            <a:r>
              <a:rPr lang="es-ES_tradnl" sz="2000" dirty="0" err="1" smtClean="0"/>
              <a:t>requirements</a:t>
            </a:r>
            <a:endParaRPr lang="es-ES_tradnl" sz="2000" dirty="0" smtClean="0"/>
          </a:p>
          <a:p>
            <a:pPr marL="914400" lvl="1" indent="-457200">
              <a:spcBef>
                <a:spcPts val="4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Identify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people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might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not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all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time</a:t>
            </a:r>
          </a:p>
          <a:p>
            <a:pPr marL="914400" lvl="1" indent="-457200">
              <a:spcBef>
                <a:spcPts val="400"/>
              </a:spcBef>
              <a:buFont typeface="Arial" pitchFamily="34" charset="0"/>
              <a:buChar char="•"/>
            </a:pPr>
            <a:r>
              <a:rPr lang="es-ES_tradnl" sz="2000" dirty="0" smtClean="0"/>
              <a:t>Look back at </a:t>
            </a:r>
            <a:r>
              <a:rPr lang="es-ES_tradnl" sz="2000" dirty="0" err="1" smtClean="0"/>
              <a:t>your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accident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ill-health</a:t>
            </a:r>
            <a:r>
              <a:rPr lang="es-ES_tradnl" sz="2000" dirty="0" smtClean="0"/>
              <a:t> records</a:t>
            </a:r>
          </a:p>
          <a:p>
            <a:pPr marL="914400" lvl="1" indent="-457200">
              <a:spcBef>
                <a:spcPts val="4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Aware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shared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spaces</a:t>
            </a:r>
            <a:r>
              <a:rPr lang="es-ES_tradnl" sz="2000" dirty="0" smtClean="0"/>
              <a:t>/</a:t>
            </a:r>
            <a:r>
              <a:rPr lang="es-ES_tradnl" sz="2000" dirty="0" err="1" smtClean="0"/>
              <a:t>multiple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activities</a:t>
            </a:r>
            <a:endParaRPr lang="en-GB" sz="2000" dirty="0"/>
          </a:p>
        </p:txBody>
      </p:sp>
      <p:sp>
        <p:nvSpPr>
          <p:cNvPr id="11" name="Rectangle 9"/>
          <p:cNvSpPr/>
          <p:nvPr/>
        </p:nvSpPr>
        <p:spPr>
          <a:xfrm>
            <a:off x="827584" y="1052736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BASIC STEPS TO MAKE YOUR RISK ASSESSMENT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386600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971600" y="1844824"/>
            <a:ext cx="6984776" cy="34368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200"/>
              </a:spcBef>
              <a:buFont typeface="+mj-lt"/>
              <a:buAutoNum type="arabicPeriod" startAt="3"/>
            </a:pPr>
            <a:r>
              <a:rPr lang="en-GB" sz="2400" b="1" dirty="0" smtClean="0"/>
              <a:t>Evaluate the risks</a:t>
            </a:r>
          </a:p>
          <a:p>
            <a:pPr marL="457200" indent="-457200">
              <a:spcBef>
                <a:spcPts val="200"/>
              </a:spcBef>
              <a:buAutoNum type="arabicPeriod" startAt="3"/>
            </a:pP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Level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risk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Likelyhood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harm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caused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Main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risks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reduce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eliminate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smtClean="0"/>
              <a:t>Look at </a:t>
            </a:r>
            <a:r>
              <a:rPr lang="es-ES_tradnl" sz="2000" dirty="0" err="1" smtClean="0"/>
              <a:t>what</a:t>
            </a:r>
            <a:r>
              <a:rPr lang="es-ES_tradnl" sz="2000" dirty="0" smtClean="0"/>
              <a:t> control </a:t>
            </a:r>
            <a:r>
              <a:rPr lang="es-ES_tradnl" sz="2000" dirty="0" err="1" smtClean="0"/>
              <a:t>measures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you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already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have</a:t>
            </a:r>
            <a:r>
              <a:rPr lang="es-ES_tradnl" sz="2000" dirty="0" smtClean="0"/>
              <a:t> in place</a:t>
            </a:r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Solutions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must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reasonably</a:t>
            </a:r>
            <a:r>
              <a:rPr lang="es-ES_tradnl" sz="2000" dirty="0" smtClean="0"/>
              <a:t> practicable</a:t>
            </a:r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smtClean="0"/>
              <a:t>Balance in </a:t>
            </a:r>
            <a:r>
              <a:rPr lang="es-ES_tradnl" sz="2000" dirty="0" err="1" smtClean="0"/>
              <a:t>terms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money</a:t>
            </a:r>
            <a:r>
              <a:rPr lang="es-ES_tradnl" sz="2000" dirty="0" smtClean="0"/>
              <a:t>, time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trouble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smtClean="0"/>
              <a:t>No </a:t>
            </a:r>
            <a:r>
              <a:rPr lang="es-ES_tradnl" sz="2000" dirty="0" err="1" smtClean="0"/>
              <a:t>action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take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if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grossly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disproportionate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level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risk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You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not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expected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anticipate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unforeseeable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risks</a:t>
            </a:r>
            <a:endParaRPr lang="en-GB" sz="2000" dirty="0"/>
          </a:p>
        </p:txBody>
      </p:sp>
      <p:sp>
        <p:nvSpPr>
          <p:cNvPr id="11" name="Rectangle 9"/>
          <p:cNvSpPr/>
          <p:nvPr/>
        </p:nvSpPr>
        <p:spPr>
          <a:xfrm>
            <a:off x="827584" y="1052736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BASIC STEPS TO MAKE YOUR RISK ASSESSMENT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386600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971600" y="1844824"/>
            <a:ext cx="7632848" cy="31290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200"/>
              </a:spcBef>
              <a:buFont typeface="+mj-lt"/>
              <a:buAutoNum type="arabicPeriod" startAt="3"/>
            </a:pPr>
            <a:r>
              <a:rPr lang="en-GB" sz="2400" b="1" dirty="0" smtClean="0"/>
              <a:t>Evaluate the risks</a:t>
            </a:r>
          </a:p>
          <a:p>
            <a:pPr marL="457200" indent="-457200">
              <a:spcBef>
                <a:spcPts val="200"/>
              </a:spcBef>
              <a:buAutoNum type="arabicPeriod" startAt="3"/>
            </a:pP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Some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practical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steps</a:t>
            </a:r>
            <a:r>
              <a:rPr lang="es-ES_tradnl" sz="2000" dirty="0" smtClean="0"/>
              <a:t>:</a:t>
            </a:r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Trying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less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risky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option</a:t>
            </a:r>
            <a:endParaRPr lang="es-ES_tradnl" sz="2000" dirty="0" smtClean="0"/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Preventing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access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hazards</a:t>
            </a:r>
            <a:endParaRPr lang="es-ES_tradnl" sz="2000" dirty="0" smtClean="0"/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Organising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your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work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reduce </a:t>
            </a:r>
            <a:r>
              <a:rPr lang="es-ES_tradnl" sz="2000" dirty="0" err="1" smtClean="0"/>
              <a:t>exposure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hazard</a:t>
            </a:r>
            <a:endParaRPr lang="es-ES_tradnl" sz="2000" dirty="0" smtClean="0"/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Issuing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protective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equipment</a:t>
            </a:r>
            <a:endParaRPr lang="es-ES_tradnl" sz="2000" dirty="0" smtClean="0"/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Providing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welfare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facilities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first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aid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washing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facilities</a:t>
            </a:r>
            <a:r>
              <a:rPr lang="es-ES_tradnl" sz="2000" dirty="0" smtClean="0"/>
              <a:t>, etc.)</a:t>
            </a:r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Involving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consulting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workers</a:t>
            </a:r>
            <a:endParaRPr lang="en-GB" sz="2000" dirty="0"/>
          </a:p>
        </p:txBody>
      </p:sp>
      <p:sp>
        <p:nvSpPr>
          <p:cNvPr id="11" name="Rectangle 9"/>
          <p:cNvSpPr/>
          <p:nvPr/>
        </p:nvSpPr>
        <p:spPr>
          <a:xfrm>
            <a:off x="827584" y="1052736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BASIC STEPS TO MAKE YOUR RISK ASSESSMENT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386600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971600" y="1844824"/>
            <a:ext cx="7560840" cy="4437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200"/>
              </a:spcBef>
              <a:buFont typeface="+mj-lt"/>
              <a:buAutoNum type="arabicPeriod" startAt="4"/>
            </a:pPr>
            <a:r>
              <a:rPr lang="en-GB" sz="2400" b="1" dirty="0" smtClean="0"/>
              <a:t>Record your significant findings</a:t>
            </a:r>
          </a:p>
          <a:p>
            <a:pPr marL="457200" indent="-457200">
              <a:spcBef>
                <a:spcPts val="200"/>
              </a:spcBef>
              <a:buAutoNum type="arabicPeriod" startAt="4"/>
            </a:pP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Any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paperwork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you</a:t>
            </a:r>
            <a:r>
              <a:rPr lang="es-ES_tradnl" sz="2000" dirty="0" smtClean="0"/>
              <a:t> produce </a:t>
            </a:r>
            <a:r>
              <a:rPr lang="es-ES_tradnl" sz="2000" dirty="0" err="1" smtClean="0"/>
              <a:t>should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help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communicate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manage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risks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smtClean="0"/>
              <a:t>Use a </a:t>
            </a:r>
            <a:r>
              <a:rPr lang="es-ES_tradnl" sz="2000" dirty="0" err="1" smtClean="0"/>
              <a:t>template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Keep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it</a:t>
            </a:r>
            <a:r>
              <a:rPr lang="es-ES_tradnl" sz="2000" dirty="0" smtClean="0"/>
              <a:t> simple </a:t>
            </a:r>
            <a:r>
              <a:rPr lang="es-ES_tradnl" sz="2000" dirty="0" err="1" smtClean="0"/>
              <a:t>when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writing</a:t>
            </a: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should</a:t>
            </a:r>
            <a:r>
              <a:rPr lang="es-ES_tradnl" sz="2000" dirty="0" smtClean="0"/>
              <a:t> show:</a:t>
            </a:r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smtClean="0"/>
              <a:t>A </a:t>
            </a:r>
            <a:r>
              <a:rPr lang="es-ES_tradnl" sz="2000" dirty="0" err="1" smtClean="0"/>
              <a:t>proper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check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made</a:t>
            </a:r>
            <a:endParaRPr lang="es-ES_tradnl" sz="2000" dirty="0" smtClean="0"/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You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identified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you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might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affected</a:t>
            </a:r>
            <a:endParaRPr lang="es-ES_tradnl" sz="2000" dirty="0" smtClean="0"/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You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dealt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main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hazards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people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involved</a:t>
            </a:r>
            <a:endParaRPr lang="es-ES_tradnl" sz="2000" dirty="0" smtClean="0"/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Precautions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taken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reasonable</a:t>
            </a:r>
            <a:endParaRPr lang="es-ES_tradnl" sz="2000" dirty="0" smtClean="0"/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remaining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risk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reasonable</a:t>
            </a:r>
            <a:endParaRPr lang="es-ES_tradnl" sz="2000" dirty="0" smtClean="0"/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Employees</a:t>
            </a:r>
            <a:r>
              <a:rPr lang="es-ES_tradnl" sz="2000" dirty="0" smtClean="0"/>
              <a:t>/</a:t>
            </a:r>
            <a:r>
              <a:rPr lang="es-ES_tradnl" sz="2000" dirty="0" err="1" smtClean="0"/>
              <a:t>users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where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involved</a:t>
            </a:r>
            <a:endParaRPr lang="en-GB" sz="2000" dirty="0"/>
          </a:p>
        </p:txBody>
      </p:sp>
      <p:sp>
        <p:nvSpPr>
          <p:cNvPr id="11" name="Rectangle 9"/>
          <p:cNvSpPr/>
          <p:nvPr/>
        </p:nvSpPr>
        <p:spPr>
          <a:xfrm>
            <a:off x="827584" y="1052736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BASIC STEPS TO MAKE YOUR RISK ASSESSMENT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386600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971600" y="1844824"/>
            <a:ext cx="7704856" cy="2795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200"/>
              </a:spcBef>
              <a:buFont typeface="+mj-lt"/>
              <a:buAutoNum type="arabicPeriod" startAt="5"/>
            </a:pPr>
            <a:r>
              <a:rPr lang="en-GB" sz="2400" b="1" dirty="0" smtClean="0"/>
              <a:t>Regularly review your risk assessment</a:t>
            </a:r>
          </a:p>
          <a:p>
            <a:pPr marL="457200" indent="-457200">
              <a:spcBef>
                <a:spcPts val="200"/>
              </a:spcBef>
              <a:buAutoNum type="arabicPeriod" startAt="5"/>
            </a:pPr>
            <a:endParaRPr lang="es-ES_tradnl" sz="2000" dirty="0" smtClean="0"/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From</a:t>
            </a:r>
            <a:r>
              <a:rPr lang="es-ES_tradnl" sz="2000" dirty="0" smtClean="0"/>
              <a:t> time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time, </a:t>
            </a:r>
            <a:r>
              <a:rPr lang="es-ES_tradnl" sz="2000" dirty="0" err="1" smtClean="0"/>
              <a:t>ask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yourself</a:t>
            </a:r>
            <a:r>
              <a:rPr lang="es-ES_tradnl" sz="2000" dirty="0" smtClean="0"/>
              <a:t>:</a:t>
            </a:r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Have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significant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changes</a:t>
            </a:r>
            <a:r>
              <a:rPr lang="es-ES_tradnl" sz="2000" dirty="0" smtClean="0"/>
              <a:t>?</a:t>
            </a:r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smtClean="0"/>
              <a:t>Are </a:t>
            </a:r>
            <a:r>
              <a:rPr lang="es-ES_tradnl" sz="2000" dirty="0" err="1" smtClean="0"/>
              <a:t>there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improvements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you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still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need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make</a:t>
            </a:r>
            <a:r>
              <a:rPr lang="es-ES_tradnl" sz="2000" dirty="0" smtClean="0"/>
              <a:t>?</a:t>
            </a:r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Have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employees</a:t>
            </a:r>
            <a:r>
              <a:rPr lang="es-ES_tradnl" sz="2000" dirty="0" smtClean="0"/>
              <a:t>/</a:t>
            </a:r>
            <a:r>
              <a:rPr lang="es-ES_tradnl" sz="2000" dirty="0" err="1" smtClean="0"/>
              <a:t>users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spotted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problem</a:t>
            </a:r>
            <a:r>
              <a:rPr lang="es-ES_tradnl" sz="2000" dirty="0" smtClean="0"/>
              <a:t>?</a:t>
            </a:r>
          </a:p>
          <a:p>
            <a:pPr marL="1371600" lvl="2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Have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you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learnt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anything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from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accidents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near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misses</a:t>
            </a:r>
            <a:r>
              <a:rPr lang="es-ES_tradnl" sz="2000" dirty="0" smtClean="0"/>
              <a:t>?</a:t>
            </a:r>
          </a:p>
          <a:p>
            <a:pPr marL="914400" lvl="1" indent="-457200">
              <a:spcBef>
                <a:spcPts val="200"/>
              </a:spcBef>
              <a:buFont typeface="Arial" pitchFamily="34" charset="0"/>
              <a:buChar char="•"/>
            </a:pPr>
            <a:r>
              <a:rPr lang="es-ES_tradnl" sz="2000" dirty="0" err="1" smtClean="0"/>
              <a:t>Keep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risk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assessment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updated</a:t>
            </a:r>
            <a:endParaRPr lang="en-GB" sz="2000" dirty="0"/>
          </a:p>
        </p:txBody>
      </p:sp>
      <p:sp>
        <p:nvSpPr>
          <p:cNvPr id="11" name="Rectangle 9"/>
          <p:cNvSpPr/>
          <p:nvPr/>
        </p:nvSpPr>
        <p:spPr>
          <a:xfrm>
            <a:off x="827584" y="1052736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BASIC STEPS TO MAKE YOUR RISK ASSESSMENT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RISK ASSESSMENT &amp; RISK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386600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1078</TotalTime>
  <Words>1246</Words>
  <Application>Microsoft Office PowerPoint</Application>
  <PresentationFormat>On-screen Show (4:3)</PresentationFormat>
  <Paragraphs>287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36</cp:revision>
  <dcterms:created xsi:type="dcterms:W3CDTF">2015-09-15T12:16:09Z</dcterms:created>
  <dcterms:modified xsi:type="dcterms:W3CDTF">2020-02-04T13:43:56Z</dcterms:modified>
</cp:coreProperties>
</file>