
<file path=[Content_Types].xml><?xml version="1.0" encoding="utf-8"?>
<Types xmlns="http://schemas.openxmlformats.org/package/2006/content-types">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rts/chart1.xml" ContentType="application/vnd.openxmlformats-officedocument.drawingml.chart+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p:scale>
          <a:sx n="58" d="100"/>
          <a:sy n="58" d="100"/>
        </p:scale>
        <p:origin x="648" y="-14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autoTitleDeleted val="1"/>
    <c:plotArea>
      <c:layout/>
      <c:barChart>
        <c:barDir val="col"/>
        <c:grouping val="clustered"/>
        <c:varyColors val="0"/>
        <c:ser>
          <c:idx val="0"/>
          <c:order val="0"/>
          <c:tx>
            <c:strRef>
              <c:f>Sheet1!$B$1</c:f>
              <c:strCache>
                <c:ptCount val="1"/>
                <c:pt idx="0">
                  <c:v>Pre-HIVE (%)</c:v>
                </c:pt>
              </c:strCache>
            </c:strRef>
          </c:tx>
          <c:spPr>
            <a:solidFill>
              <a:srgbClr val="00A896"/>
            </a:solidFill>
            <a:effectLst/>
          </c:spPr>
          <c:invertIfNegative val="0"/>
          <c:dLbls>
            <c:numFmt formatCode="#,##0" sourceLinked="0"/>
            <c:spPr>
              <a:noFill/>
              <a:ln>
                <a:noFill/>
              </a:ln>
              <a:effectLst/>
            </c:spPr>
            <c:txPr>
              <a:bodyPr/>
              <a:lstStyle/>
              <a:p>
                <a:pPr>
                  <a:defRPr sz="900" b="0" i="0" u="none" strike="noStrike">
                    <a:solidFill>
                      <a:srgbClr val="1B2B2E"/>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Sheet1!$A$2:$A$5</c:f>
              <c:strCache>
                <c:ptCount val="4"/>
                <c:pt idx="0">
                  <c:v>Primary
Diagnosis</c:v>
                </c:pt>
                <c:pt idx="1">
                  <c:v>Secondary
Diagnosis</c:v>
                </c:pt>
                <c:pt idx="2">
                  <c:v>Primary
Procedure</c:v>
                </c:pt>
                <c:pt idx="3">
                  <c:v>Secondary
Procedure</c:v>
                </c:pt>
              </c:strCache>
            </c:strRef>
          </c:cat>
          <c:val>
            <c:numRef>
              <c:f>Sheet1!$B$2:$B$5</c:f>
              <c:numCache>
                <c:formatCode>General</c:formatCode>
                <c:ptCount val="4"/>
                <c:pt idx="0">
                  <c:v>76</c:v>
                </c:pt>
                <c:pt idx="1">
                  <c:v>71.62</c:v>
                </c:pt>
                <c:pt idx="2">
                  <c:v>91.43</c:v>
                </c:pt>
                <c:pt idx="3">
                  <c:v>79.55</c:v>
                </c:pt>
              </c:numCache>
            </c:numRef>
          </c:val>
          <c:extLst>
            <c:ext xmlns:c16="http://schemas.microsoft.com/office/drawing/2014/chart" uri="{C3380CC4-5D6E-409C-BE32-E72D297353CC}">
              <c16:uniqueId val="{00000000-0803-4AD5-9147-F178F5001E0B}"/>
            </c:ext>
          </c:extLst>
        </c:ser>
        <c:ser>
          <c:idx val="1"/>
          <c:order val="1"/>
          <c:tx>
            <c:strRef>
              <c:f>Sheet1!$C$1</c:f>
              <c:strCache>
                <c:ptCount val="1"/>
                <c:pt idx="0">
                  <c:v>Post-HIVE (%)</c:v>
                </c:pt>
              </c:strCache>
            </c:strRef>
          </c:tx>
          <c:spPr>
            <a:solidFill>
              <a:srgbClr val="028090"/>
            </a:solidFill>
            <a:effectLst/>
          </c:spPr>
          <c:invertIfNegative val="0"/>
          <c:dLbls>
            <c:numFmt formatCode="#,##0" sourceLinked="0"/>
            <c:spPr>
              <a:noFill/>
              <a:ln>
                <a:noFill/>
              </a:ln>
              <a:effectLst/>
            </c:spPr>
            <c:txPr>
              <a:bodyPr/>
              <a:lstStyle/>
              <a:p>
                <a:pPr>
                  <a:defRPr sz="900" b="0" i="0" u="none" strike="noStrike">
                    <a:solidFill>
                      <a:srgbClr val="1B2B2E"/>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Sheet1!$A$2:$A$5</c:f>
              <c:strCache>
                <c:ptCount val="4"/>
                <c:pt idx="0">
                  <c:v>Primary
Diagnosis</c:v>
                </c:pt>
                <c:pt idx="1">
                  <c:v>Secondary
Diagnosis</c:v>
                </c:pt>
                <c:pt idx="2">
                  <c:v>Primary
Procedure</c:v>
                </c:pt>
                <c:pt idx="3">
                  <c:v>Secondary
Procedure</c:v>
                </c:pt>
              </c:strCache>
            </c:strRef>
          </c:cat>
          <c:val>
            <c:numRef>
              <c:f>Sheet1!$C$2:$C$5</c:f>
              <c:numCache>
                <c:formatCode>General</c:formatCode>
                <c:ptCount val="4"/>
                <c:pt idx="0">
                  <c:v>78</c:v>
                </c:pt>
                <c:pt idx="1">
                  <c:v>77.41</c:v>
                </c:pt>
                <c:pt idx="2">
                  <c:v>62</c:v>
                </c:pt>
                <c:pt idx="3">
                  <c:v>55.56</c:v>
                </c:pt>
              </c:numCache>
            </c:numRef>
          </c:val>
          <c:extLst>
            <c:ext xmlns:c16="http://schemas.microsoft.com/office/drawing/2014/chart" uri="{C3380CC4-5D6E-409C-BE32-E72D297353CC}">
              <c16:uniqueId val="{00000001-0803-4AD5-9147-F178F5001E0B}"/>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000" b="0" i="0" u="none" strike="noStrike">
                <a:solidFill>
                  <a:srgbClr val="1B2B2E"/>
                </a:solidFill>
                <a:latin typeface="Arial"/>
              </a:defRPr>
            </a:pPr>
            <a:endParaRPr lang="en-US"/>
          </a:p>
        </c:txPr>
        <c:crossAx val="2094734552"/>
        <c:crosses val="autoZero"/>
        <c:auto val="1"/>
        <c:lblAlgn val="ctr"/>
        <c:lblOffset val="100"/>
        <c:noMultiLvlLbl val="1"/>
      </c:catAx>
      <c:valAx>
        <c:axId val="2094734552"/>
        <c:scaling>
          <c:orientation val="minMax"/>
          <c:max val="100"/>
          <c:min val="0"/>
        </c:scaling>
        <c:delete val="0"/>
        <c:axPos val="l"/>
        <c:majorGridlines>
          <c:spPr>
            <a:ln w="12700" cap="flat">
              <a:solidFill>
                <a:srgbClr val="E0E0E0"/>
              </a:solidFill>
              <a:prstDash val="solid"/>
              <a:round/>
            </a:ln>
          </c:spPr>
        </c:majorGridlines>
        <c:title>
          <c:tx>
            <c:rich>
              <a:bodyPr/>
              <a:lstStyle/>
              <a:p>
                <a:pPr>
                  <a:defRPr sz="1100" b="0" i="0" u="none" strike="noStrike">
                    <a:solidFill>
                      <a:srgbClr val="5A6B6E"/>
                    </a:solidFill>
                    <a:latin typeface="Arial"/>
                  </a:defRPr>
                </a:pPr>
                <a:r>
                  <a:rPr lang="en-GB" sz="1100" b="0" i="0" u="none" strike="noStrike">
                    <a:solidFill>
                      <a:srgbClr val="5A6B6E"/>
                    </a:solidFill>
                    <a:latin typeface="Arial"/>
                  </a:rPr>
                  <a:t>% correct</a:t>
                </a:r>
              </a:p>
            </c:rich>
          </c:tx>
          <c:overlay val="0"/>
        </c:title>
        <c:numFmt formatCode="General" sourceLinked="0"/>
        <c:majorTickMark val="out"/>
        <c:minorTickMark val="none"/>
        <c:tickLblPos val="nextTo"/>
        <c:spPr>
          <a:ln w="12700" cap="flat">
            <a:solidFill>
              <a:srgbClr val="888888"/>
            </a:solidFill>
            <a:prstDash val="solid"/>
            <a:round/>
          </a:ln>
        </c:spPr>
        <c:txPr>
          <a:bodyPr/>
          <a:lstStyle/>
          <a:p>
            <a:pPr>
              <a:defRPr sz="1000" b="0" i="0" u="none" strike="noStrike">
                <a:solidFill>
                  <a:srgbClr val="1B2B2E"/>
                </a:solidFill>
                <a:latin typeface="Arial"/>
              </a:defRPr>
            </a:pPr>
            <a:endParaRPr lang="en-US"/>
          </a:p>
        </c:txPr>
        <c:crossAx val="2094734554"/>
        <c:crosses val="autoZero"/>
        <c:crossBetween val="between"/>
      </c:valAx>
      <c:spPr>
        <a:noFill/>
        <a:ln>
          <a:noFill/>
        </a:ln>
        <a:effectLst/>
      </c:spPr>
    </c:plotArea>
    <c:legend>
      <c:legendPos val="b"/>
      <c:overlay val="0"/>
      <c:txPr>
        <a:bodyPr/>
        <a:lstStyle/>
        <a:p>
          <a:pPr>
            <a:defRPr sz="1100">
              <a:solidFill>
                <a:srgbClr val="1B2B2E"/>
              </a:solidFill>
            </a:defRPr>
          </a:pPr>
          <a:endParaRPr lang="en-US"/>
        </a:p>
      </c:txPr>
    </c:legend>
    <c:plotVisOnly val="1"/>
    <c:dispBlanksAs val="span"/>
    <c:showDLblsOverMax val="1"/>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3914687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A2E36"/>
        </a:solidFill>
        <a:effectLst/>
      </p:bgPr>
    </p:bg>
    <p:spTree>
      <p:nvGrpSpPr>
        <p:cNvPr id="1" name=""/>
        <p:cNvGrpSpPr/>
        <p:nvPr/>
      </p:nvGrpSpPr>
      <p:grpSpPr>
        <a:xfrm>
          <a:off x="0" y="0"/>
          <a:ext cx="0" cy="0"/>
          <a:chOff x="0" y="0"/>
          <a:chExt cx="0" cy="0"/>
        </a:xfrm>
      </p:grpSpPr>
      <p:sp>
        <p:nvSpPr>
          <p:cNvPr id="2" name="Shape 0"/>
          <p:cNvSpPr/>
          <p:nvPr/>
        </p:nvSpPr>
        <p:spPr>
          <a:xfrm>
            <a:off x="11069748" y="502920"/>
            <a:ext cx="4572000" cy="4572000"/>
          </a:xfrm>
          <a:prstGeom prst="ellipse">
            <a:avLst/>
          </a:prstGeom>
          <a:solidFill>
            <a:srgbClr val="028090">
              <a:alpha val="45000"/>
            </a:srgbClr>
          </a:solidFill>
          <a:ln/>
        </p:spPr>
        <p:txBody>
          <a:bodyPr/>
          <a:lstStyle/>
          <a:p>
            <a:endParaRPr lang="en-GB" dirty="0"/>
          </a:p>
        </p:txBody>
      </p:sp>
      <p:sp>
        <p:nvSpPr>
          <p:cNvPr id="3" name="Shape 1"/>
          <p:cNvSpPr/>
          <p:nvPr/>
        </p:nvSpPr>
        <p:spPr>
          <a:xfrm>
            <a:off x="-1097280" y="4754880"/>
            <a:ext cx="3291840" cy="3291840"/>
          </a:xfrm>
          <a:prstGeom prst="ellipse">
            <a:avLst/>
          </a:prstGeom>
          <a:solidFill>
            <a:srgbClr val="00A896">
              <a:alpha val="35000"/>
            </a:srgbClr>
          </a:solidFill>
          <a:ln/>
        </p:spPr>
        <p:txBody>
          <a:bodyPr/>
          <a:lstStyle/>
          <a:p>
            <a:endParaRPr lang="en-GB"/>
          </a:p>
        </p:txBody>
      </p:sp>
      <p:sp>
        <p:nvSpPr>
          <p:cNvPr id="4" name="Text 2"/>
          <p:cNvSpPr txBox="1"/>
          <p:nvPr/>
        </p:nvSpPr>
        <p:spPr>
          <a:xfrm>
            <a:off x="822960" y="502920"/>
            <a:ext cx="10058400" cy="365760"/>
          </a:xfrm>
          <a:prstGeom prst="rect">
            <a:avLst/>
          </a:prstGeom>
          <a:noFill/>
          <a:ln/>
        </p:spPr>
        <p:txBody>
          <a:bodyPr wrap="square" rtlCol="0" anchor="ctr"/>
          <a:lstStyle/>
          <a:p>
            <a:pPr marL="0" indent="0">
              <a:buNone/>
            </a:pPr>
            <a:endParaRPr lang="en-US" b="1" kern="0" spc="200" dirty="0">
              <a:solidFill>
                <a:srgbClr val="02C39A"/>
              </a:solidFill>
              <a:latin typeface="Calibri" pitchFamily="34" charset="0"/>
              <a:ea typeface="Calibri" pitchFamily="34" charset="-122"/>
              <a:cs typeface="Calibri" pitchFamily="34" charset="-120"/>
            </a:endParaRPr>
          </a:p>
          <a:p>
            <a:pPr marL="0" indent="0">
              <a:buNone/>
            </a:pPr>
            <a:endParaRPr lang="en-US" b="1" kern="0" spc="200" dirty="0">
              <a:solidFill>
                <a:srgbClr val="02C39A"/>
              </a:solidFill>
              <a:latin typeface="Calibri" pitchFamily="34" charset="0"/>
              <a:ea typeface="Calibri" pitchFamily="34" charset="-122"/>
              <a:cs typeface="Calibri" pitchFamily="34" charset="-120"/>
            </a:endParaRPr>
          </a:p>
          <a:p>
            <a:pPr marL="0" indent="0">
              <a:buNone/>
            </a:pPr>
            <a:endParaRPr lang="en-US" b="1" kern="0" spc="200" dirty="0">
              <a:solidFill>
                <a:srgbClr val="02C39A"/>
              </a:solidFill>
              <a:latin typeface="Calibri" pitchFamily="34" charset="0"/>
              <a:ea typeface="Calibri" pitchFamily="34" charset="-122"/>
              <a:cs typeface="Calibri" pitchFamily="34" charset="-120"/>
            </a:endParaRPr>
          </a:p>
          <a:p>
            <a:pPr marL="0" indent="0">
              <a:buNone/>
            </a:pPr>
            <a:endParaRPr lang="en-US" b="1" kern="0" spc="200" dirty="0">
              <a:solidFill>
                <a:srgbClr val="02C39A"/>
              </a:solidFill>
              <a:latin typeface="Calibri" pitchFamily="34" charset="0"/>
              <a:ea typeface="Calibri" pitchFamily="34" charset="-122"/>
              <a:cs typeface="Calibri" pitchFamily="34" charset="-120"/>
            </a:endParaRPr>
          </a:p>
          <a:p>
            <a:pPr marL="0" indent="0">
              <a:buNone/>
            </a:pPr>
            <a:endParaRPr lang="en-US" b="1" kern="0" spc="200" dirty="0">
              <a:solidFill>
                <a:srgbClr val="02C39A"/>
              </a:solidFill>
              <a:latin typeface="Calibri" pitchFamily="34" charset="0"/>
              <a:ea typeface="Calibri" pitchFamily="34" charset="-122"/>
              <a:cs typeface="Calibri" pitchFamily="34" charset="-120"/>
            </a:endParaRPr>
          </a:p>
          <a:p>
            <a:pPr marL="0" indent="0">
              <a:buNone/>
            </a:pPr>
            <a:r>
              <a:rPr lang="en-US" b="1" kern="0" spc="200" dirty="0">
                <a:solidFill>
                  <a:srgbClr val="02C39A"/>
                </a:solidFill>
                <a:latin typeface="Calibri" pitchFamily="34" charset="0"/>
                <a:ea typeface="Calibri" pitchFamily="34" charset="-122"/>
                <a:cs typeface="Calibri" pitchFamily="34" charset="-120"/>
              </a:rPr>
              <a:t> </a:t>
            </a:r>
          </a:p>
          <a:p>
            <a:pPr marL="0" indent="0">
              <a:buNone/>
            </a:pPr>
            <a:endParaRPr lang="en-US" b="1" kern="0" spc="200" dirty="0">
              <a:solidFill>
                <a:srgbClr val="02C39A"/>
              </a:solidFill>
              <a:latin typeface="Calibri" pitchFamily="34" charset="0"/>
              <a:ea typeface="Calibri" pitchFamily="34" charset="-122"/>
              <a:cs typeface="Calibri" pitchFamily="34" charset="-120"/>
            </a:endParaRPr>
          </a:p>
          <a:p>
            <a:pPr marL="0" indent="0">
              <a:buNone/>
            </a:pPr>
            <a:endParaRPr lang="en-US" b="1" kern="0" spc="200" dirty="0">
              <a:solidFill>
                <a:srgbClr val="02C39A"/>
              </a:solidFill>
              <a:latin typeface="Calibri" pitchFamily="34" charset="0"/>
              <a:ea typeface="Calibri" pitchFamily="34" charset="-122"/>
              <a:cs typeface="Calibri" pitchFamily="34" charset="-120"/>
            </a:endParaRPr>
          </a:p>
          <a:p>
            <a:pPr marL="0" indent="0">
              <a:buNone/>
            </a:pPr>
            <a:endParaRPr lang="en-US" b="1" kern="0" spc="200" dirty="0">
              <a:solidFill>
                <a:srgbClr val="02C39A"/>
              </a:solidFill>
              <a:latin typeface="Calibri" pitchFamily="34" charset="0"/>
              <a:ea typeface="Calibri" pitchFamily="34" charset="-122"/>
              <a:cs typeface="Calibri" pitchFamily="34" charset="-120"/>
            </a:endParaRPr>
          </a:p>
          <a:p>
            <a:pPr marL="0" indent="0">
              <a:buNone/>
            </a:pPr>
            <a:endParaRPr lang="en-US" b="1" kern="0" spc="200" dirty="0">
              <a:solidFill>
                <a:srgbClr val="02C39A"/>
              </a:solidFill>
              <a:latin typeface="Calibri" pitchFamily="34" charset="0"/>
              <a:ea typeface="Calibri" pitchFamily="34" charset="-122"/>
              <a:cs typeface="Calibri" pitchFamily="34" charset="-120"/>
            </a:endParaRPr>
          </a:p>
          <a:p>
            <a:pPr marL="0" indent="0">
              <a:buNone/>
            </a:pPr>
            <a:endParaRPr lang="en-US" b="1" kern="0" spc="200" dirty="0">
              <a:solidFill>
                <a:srgbClr val="02C39A"/>
              </a:solidFill>
              <a:latin typeface="Calibri" pitchFamily="34" charset="0"/>
              <a:ea typeface="Calibri" pitchFamily="34" charset="-122"/>
              <a:cs typeface="Calibri" pitchFamily="34" charset="-120"/>
            </a:endParaRPr>
          </a:p>
          <a:p>
            <a:pPr marL="0" indent="0">
              <a:buNone/>
            </a:pPr>
            <a:endParaRPr lang="en-US" b="1" kern="0" spc="200" dirty="0">
              <a:solidFill>
                <a:srgbClr val="02C39A"/>
              </a:solidFill>
              <a:latin typeface="Calibri" pitchFamily="34" charset="0"/>
              <a:ea typeface="Calibri" pitchFamily="34" charset="-122"/>
              <a:cs typeface="Calibri" pitchFamily="34" charset="-120"/>
            </a:endParaRPr>
          </a:p>
          <a:p>
            <a:pPr marL="0" indent="0">
              <a:buNone/>
            </a:pPr>
            <a:endParaRPr lang="en-US" b="1" kern="0" spc="200" dirty="0">
              <a:solidFill>
                <a:srgbClr val="02C39A"/>
              </a:solidFill>
              <a:latin typeface="Calibri" pitchFamily="34" charset="0"/>
              <a:ea typeface="Calibri" pitchFamily="34" charset="-122"/>
              <a:cs typeface="Calibri" pitchFamily="34" charset="-120"/>
            </a:endParaRPr>
          </a:p>
          <a:p>
            <a:pPr marL="0" indent="0">
              <a:buNone/>
            </a:pPr>
            <a:r>
              <a:rPr lang="en-US" b="1" kern="0" spc="200" dirty="0">
                <a:solidFill>
                  <a:srgbClr val="02C39A"/>
                </a:solidFill>
                <a:latin typeface="Calibri" pitchFamily="34" charset="0"/>
                <a:ea typeface="Calibri" pitchFamily="34" charset="-122"/>
                <a:cs typeface="Calibri" pitchFamily="34" charset="-120"/>
              </a:rPr>
              <a:t> </a:t>
            </a:r>
            <a:r>
              <a:rPr lang="en-US" sz="2800" b="1" kern="0" spc="200" dirty="0">
                <a:solidFill>
                  <a:srgbClr val="02C39A"/>
                </a:solidFill>
                <a:latin typeface="Calibri" pitchFamily="34" charset="0"/>
                <a:ea typeface="Calibri" pitchFamily="34" charset="-122"/>
                <a:cs typeface="Calibri" pitchFamily="34" charset="-120"/>
              </a:rPr>
              <a:t>NAME : CHINAEMEREM IHENACHO</a:t>
            </a:r>
          </a:p>
          <a:p>
            <a:pPr marL="0" indent="0">
              <a:buNone/>
            </a:pPr>
            <a:r>
              <a:rPr lang="en-US" sz="2800" b="1" kern="0" spc="200" dirty="0">
                <a:solidFill>
                  <a:srgbClr val="02C39A"/>
                </a:solidFill>
                <a:latin typeface="Calibri" pitchFamily="34" charset="0"/>
                <a:ea typeface="Calibri" pitchFamily="34" charset="-122"/>
                <a:cs typeface="Calibri" pitchFamily="34" charset="-120"/>
              </a:rPr>
              <a:t>S/N  :  2311669</a:t>
            </a:r>
          </a:p>
          <a:p>
            <a:pPr marL="0" indent="0">
              <a:buNone/>
            </a:pPr>
            <a:r>
              <a:rPr lang="en-US" sz="2800" b="1" kern="0" spc="200" dirty="0">
                <a:solidFill>
                  <a:srgbClr val="02C39A"/>
                </a:solidFill>
                <a:latin typeface="Calibri" pitchFamily="34" charset="0"/>
                <a:ea typeface="Calibri" pitchFamily="34" charset="-122"/>
                <a:cs typeface="Calibri" pitchFamily="34" charset="-120"/>
              </a:rPr>
              <a:t> COURSE CODE : BMHP6026</a:t>
            </a:r>
          </a:p>
          <a:p>
            <a:pPr marL="0" indent="0">
              <a:buNone/>
            </a:pPr>
            <a:r>
              <a:rPr lang="en-US" sz="2800" b="1" kern="0" spc="200" dirty="0">
                <a:solidFill>
                  <a:srgbClr val="02C39A"/>
                </a:solidFill>
                <a:latin typeface="Calibri" pitchFamily="34" charset="0"/>
                <a:ea typeface="Calibri" pitchFamily="34" charset="-122"/>
                <a:cs typeface="Calibri" pitchFamily="34" charset="-120"/>
              </a:rPr>
              <a:t>COURSE : DIGITAL TRANSFORMATION IN HEALTH AND CARE PROFESSIONS.</a:t>
            </a:r>
          </a:p>
          <a:p>
            <a:pPr marL="0" indent="0">
              <a:buNone/>
            </a:pPr>
            <a:r>
              <a:rPr lang="en-US" sz="2800" b="1" kern="0" spc="200" dirty="0">
                <a:solidFill>
                  <a:srgbClr val="02C39A"/>
                </a:solidFill>
                <a:latin typeface="Calibri" pitchFamily="34" charset="0"/>
                <a:ea typeface="Calibri" pitchFamily="34" charset="-122"/>
                <a:cs typeface="Calibri" pitchFamily="34" charset="-120"/>
              </a:rPr>
              <a:t>LECTURER:  TOMY ADATTU CHACKO</a:t>
            </a:r>
          </a:p>
          <a:p>
            <a:pPr marL="0" indent="0">
              <a:buNone/>
            </a:pPr>
            <a:endParaRPr lang="en-US" b="1" kern="0" spc="200" dirty="0">
              <a:solidFill>
                <a:srgbClr val="02C39A"/>
              </a:solidFill>
              <a:latin typeface="Calibri" pitchFamily="34" charset="0"/>
              <a:ea typeface="Calibri" pitchFamily="34" charset="-122"/>
              <a:cs typeface="Calibri" pitchFamily="34" charset="-120"/>
            </a:endParaRPr>
          </a:p>
        </p:txBody>
      </p:sp>
      <p:sp>
        <p:nvSpPr>
          <p:cNvPr id="6" name="Text 4"/>
          <p:cNvSpPr txBox="1"/>
          <p:nvPr/>
        </p:nvSpPr>
        <p:spPr>
          <a:xfrm>
            <a:off x="822960" y="2103120"/>
            <a:ext cx="10332720" cy="2377440"/>
          </a:xfrm>
          <a:prstGeom prst="rect">
            <a:avLst/>
          </a:prstGeom>
          <a:noFill/>
          <a:ln/>
        </p:spPr>
        <p:txBody>
          <a:bodyPr wrap="square" rtlCol="0" anchor="t"/>
          <a:lstStyle/>
          <a:p>
            <a:pPr marL="0" indent="0">
              <a:lnSpc>
                <a:spcPct val="108000"/>
              </a:lnSpc>
              <a:buNone/>
            </a:pPr>
            <a:endParaRPr lang="en-US" sz="3200" b="1" dirty="0">
              <a:solidFill>
                <a:srgbClr val="FFFFFF"/>
              </a:solidFill>
              <a:latin typeface="Cambria" pitchFamily="34" charset="0"/>
              <a:ea typeface="Cambria" pitchFamily="34" charset="-122"/>
              <a:cs typeface="Cambria" pitchFamily="34" charset="-120"/>
            </a:endParaRPr>
          </a:p>
          <a:p>
            <a:pPr marL="0" indent="0">
              <a:lnSpc>
                <a:spcPct val="108000"/>
              </a:lnSpc>
              <a:buNone/>
            </a:pPr>
            <a:endParaRPr lang="en-US" sz="3200" b="1" dirty="0">
              <a:solidFill>
                <a:srgbClr val="FFFFFF"/>
              </a:solidFill>
              <a:latin typeface="Cambria" pitchFamily="34" charset="0"/>
              <a:ea typeface="Cambria" pitchFamily="34" charset="-122"/>
              <a:cs typeface="Cambria" pitchFamily="34" charset="-120"/>
            </a:endParaRPr>
          </a:p>
          <a:p>
            <a:pPr marL="0" indent="0">
              <a:lnSpc>
                <a:spcPct val="108000"/>
              </a:lnSpc>
              <a:buNone/>
            </a:pPr>
            <a:endParaRPr lang="en-US" sz="3200" b="1" dirty="0">
              <a:solidFill>
                <a:srgbClr val="FFFFFF"/>
              </a:solidFill>
              <a:latin typeface="Cambria" pitchFamily="34" charset="0"/>
              <a:ea typeface="Cambria" pitchFamily="34" charset="-122"/>
              <a:cs typeface="Cambria" pitchFamily="34" charset="-120"/>
            </a:endParaRPr>
          </a:p>
          <a:p>
            <a:pPr marL="0" indent="0">
              <a:lnSpc>
                <a:spcPct val="108000"/>
              </a:lnSpc>
              <a:buNone/>
            </a:pPr>
            <a:endParaRPr lang="en-US" sz="3200" b="1" dirty="0">
              <a:solidFill>
                <a:srgbClr val="FFFFFF"/>
              </a:solidFill>
              <a:latin typeface="Cambria" pitchFamily="34" charset="0"/>
              <a:ea typeface="Cambria" pitchFamily="34" charset="-122"/>
              <a:cs typeface="Cambria" pitchFamily="34" charset="-120"/>
            </a:endParaRPr>
          </a:p>
          <a:p>
            <a:pPr marL="0" indent="0">
              <a:lnSpc>
                <a:spcPct val="108000"/>
              </a:lnSpc>
              <a:buNone/>
            </a:pPr>
            <a:r>
              <a:rPr lang="en-US" sz="3200" b="1" dirty="0">
                <a:solidFill>
                  <a:srgbClr val="FFFFFF"/>
                </a:solidFill>
                <a:latin typeface="Cambria" pitchFamily="34" charset="0"/>
                <a:ea typeface="Cambria" pitchFamily="34" charset="-122"/>
                <a:cs typeface="Cambria" pitchFamily="34" charset="-120"/>
              </a:rPr>
              <a:t>A Critical Evaluation of the Implementation of the Epic</a:t>
            </a:r>
            <a:endParaRPr lang="en-US" sz="3200" dirty="0"/>
          </a:p>
          <a:p>
            <a:pPr marL="0" indent="0">
              <a:lnSpc>
                <a:spcPct val="108000"/>
              </a:lnSpc>
              <a:buNone/>
            </a:pPr>
            <a:r>
              <a:rPr lang="en-US" sz="3200" b="1" dirty="0">
                <a:solidFill>
                  <a:srgbClr val="FFFFFF"/>
                </a:solidFill>
                <a:latin typeface="Cambria" pitchFamily="34" charset="0"/>
                <a:ea typeface="Cambria" pitchFamily="34" charset="-122"/>
                <a:cs typeface="Cambria" pitchFamily="34" charset="-120"/>
              </a:rPr>
              <a:t>Electronic Patient Record System (HIVE) at Manchester</a:t>
            </a:r>
            <a:endParaRPr lang="en-US" sz="3200" dirty="0"/>
          </a:p>
          <a:p>
            <a:pPr marL="0" indent="0">
              <a:lnSpc>
                <a:spcPct val="108000"/>
              </a:lnSpc>
              <a:buNone/>
            </a:pPr>
            <a:r>
              <a:rPr lang="en-US" sz="3200" b="1" dirty="0">
                <a:solidFill>
                  <a:srgbClr val="FFFFFF"/>
                </a:solidFill>
                <a:latin typeface="Cambria" pitchFamily="34" charset="0"/>
                <a:ea typeface="Cambria" pitchFamily="34" charset="-122"/>
                <a:cs typeface="Cambria" pitchFamily="34" charset="-120"/>
              </a:rPr>
              <a:t>University NHS Foundation Trust</a:t>
            </a:r>
            <a:endParaRPr lang="en-US" sz="3200" dirty="0"/>
          </a:p>
        </p:txBody>
      </p:sp>
      <p:sp>
        <p:nvSpPr>
          <p:cNvPr id="7" name="Shape 5"/>
          <p:cNvSpPr/>
          <p:nvPr/>
        </p:nvSpPr>
        <p:spPr>
          <a:xfrm>
            <a:off x="822960" y="4709160"/>
            <a:ext cx="2011680" cy="0"/>
          </a:xfrm>
          <a:prstGeom prst="line">
            <a:avLst/>
          </a:prstGeom>
          <a:noFill/>
          <a:ln w="25400">
            <a:solidFill>
              <a:srgbClr val="02C39A"/>
            </a:solidFill>
            <a:prstDash val="solid"/>
          </a:ln>
        </p:spPr>
        <p:txBody>
          <a:bodyPr/>
          <a:lstStyle/>
          <a:p>
            <a:endParaRPr lang="en-GB"/>
          </a:p>
        </p:txBody>
      </p:sp>
      <p:sp>
        <p:nvSpPr>
          <p:cNvPr id="10" name="Text 8"/>
          <p:cNvSpPr txBox="1"/>
          <p:nvPr/>
        </p:nvSpPr>
        <p:spPr>
          <a:xfrm>
            <a:off x="1051560" y="5623560"/>
            <a:ext cx="7315200" cy="365760"/>
          </a:xfrm>
          <a:prstGeom prst="rect">
            <a:avLst/>
          </a:prstGeom>
          <a:noFill/>
          <a:ln/>
        </p:spPr>
        <p:txBody>
          <a:bodyPr wrap="square" rtlCol="0" anchor="ctr"/>
          <a:lstStyle/>
          <a:p>
            <a:endParaRPr lang="en-US" sz="1250" dirty="0">
              <a:solidFill>
                <a:schemeClr val="bg1"/>
              </a:solidFill>
            </a:endParaRPr>
          </a:p>
        </p:txBody>
      </p:sp>
      <p:sp>
        <p:nvSpPr>
          <p:cNvPr id="11" name="Text 9"/>
          <p:cNvSpPr txBox="1"/>
          <p:nvPr/>
        </p:nvSpPr>
        <p:spPr>
          <a:xfrm>
            <a:off x="1051560" y="6035040"/>
            <a:ext cx="7315200" cy="365760"/>
          </a:xfrm>
          <a:prstGeom prst="rect">
            <a:avLst/>
          </a:prstGeom>
          <a:noFill/>
          <a:ln/>
        </p:spPr>
        <p:txBody>
          <a:bodyPr wrap="square" rtlCol="0" anchor="ctr"/>
          <a:lstStyle/>
          <a:p>
            <a:r>
              <a:rPr lang="en-US" sz="2000" dirty="0">
                <a:solidFill>
                  <a:schemeClr val="bg1"/>
                </a:solidFill>
                <a:latin typeface="Calibri" pitchFamily="34" charset="0"/>
                <a:ea typeface="Calibri" pitchFamily="34" charset="-122"/>
                <a:cs typeface="Calibri" pitchFamily="34" charset="-120"/>
              </a:rPr>
              <a:t> </a:t>
            </a:r>
            <a:endParaRPr lang="en-US" sz="2000" dirty="0">
              <a:solidFill>
                <a:schemeClr val="bg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61520" cy="1234440"/>
          </a:xfrm>
          <a:prstGeom prst="rect">
            <a:avLst/>
          </a:prstGeom>
          <a:solidFill>
            <a:srgbClr val="F4F8F7"/>
          </a:solidFill>
          <a:ln/>
        </p:spPr>
        <p:txBody>
          <a:bodyPr/>
          <a:lstStyle/>
          <a:p>
            <a:endParaRPr lang="en-GB"/>
          </a:p>
        </p:txBody>
      </p:sp>
      <p:sp>
        <p:nvSpPr>
          <p:cNvPr id="3" name="Shape 1"/>
          <p:cNvSpPr/>
          <p:nvPr/>
        </p:nvSpPr>
        <p:spPr>
          <a:xfrm>
            <a:off x="502920" y="292608"/>
            <a:ext cx="640080" cy="640080"/>
          </a:xfrm>
          <a:prstGeom prst="ellipse">
            <a:avLst/>
          </a:prstGeom>
          <a:solidFill>
            <a:srgbClr val="028090"/>
          </a:solidFill>
          <a:ln/>
        </p:spPr>
        <p:txBody>
          <a:bodyPr/>
          <a:lstStyle/>
          <a:p>
            <a:endParaRPr lang="en-GB"/>
          </a:p>
        </p:txBody>
      </p:sp>
      <p:sp>
        <p:nvSpPr>
          <p:cNvPr id="4" name="Text 2"/>
          <p:cNvSpPr txBox="1"/>
          <p:nvPr/>
        </p:nvSpPr>
        <p:spPr>
          <a:xfrm>
            <a:off x="502920" y="292608"/>
            <a:ext cx="640080" cy="640080"/>
          </a:xfrm>
          <a:prstGeom prst="rect">
            <a:avLst/>
          </a:prstGeom>
          <a:noFill/>
          <a:ln/>
        </p:spPr>
        <p:txBody>
          <a:bodyPr wrap="square" rtlCol="0" anchor="ctr"/>
          <a:lstStyle/>
          <a:p>
            <a:pPr marL="0" indent="0" algn="ctr">
              <a:buNone/>
            </a:pPr>
            <a:r>
              <a:rPr lang="en-US" sz="2000" b="1" dirty="0">
                <a:solidFill>
                  <a:srgbClr val="FFFFFF"/>
                </a:solidFill>
                <a:latin typeface="Calibri" pitchFamily="34" charset="0"/>
                <a:ea typeface="Calibri" pitchFamily="34" charset="-122"/>
                <a:cs typeface="Calibri" pitchFamily="34" charset="-120"/>
              </a:rPr>
              <a:t>1</a:t>
            </a:r>
            <a:endParaRPr lang="en-US" sz="2000" dirty="0"/>
          </a:p>
        </p:txBody>
      </p:sp>
      <p:sp>
        <p:nvSpPr>
          <p:cNvPr id="5" name="Text 3"/>
          <p:cNvSpPr txBox="1"/>
          <p:nvPr/>
        </p:nvSpPr>
        <p:spPr>
          <a:xfrm>
            <a:off x="1417320" y="274320"/>
            <a:ext cx="10058400" cy="685800"/>
          </a:xfrm>
          <a:prstGeom prst="rect">
            <a:avLst/>
          </a:prstGeom>
          <a:noFill/>
          <a:ln/>
        </p:spPr>
        <p:txBody>
          <a:bodyPr wrap="square" rtlCol="0" anchor="ctr"/>
          <a:lstStyle/>
          <a:p>
            <a:pPr marL="0" indent="0">
              <a:buNone/>
            </a:pPr>
            <a:r>
              <a:rPr lang="en-US" sz="2800" b="1" dirty="0">
                <a:solidFill>
                  <a:srgbClr val="0A2E36"/>
                </a:solidFill>
                <a:latin typeface="Cambria" pitchFamily="34" charset="0"/>
                <a:ea typeface="Cambria" pitchFamily="34" charset="-122"/>
                <a:cs typeface="Cambria" pitchFamily="34" charset="-120"/>
              </a:rPr>
              <a:t>Introduction: Context for HIVE at MFT</a:t>
            </a:r>
            <a:endParaRPr lang="en-US" sz="2800" dirty="0"/>
          </a:p>
        </p:txBody>
      </p:sp>
      <p:sp>
        <p:nvSpPr>
          <p:cNvPr id="6" name="Text 4"/>
          <p:cNvSpPr txBox="1"/>
          <p:nvPr/>
        </p:nvSpPr>
        <p:spPr>
          <a:xfrm>
            <a:off x="548640" y="1554480"/>
            <a:ext cx="6492240" cy="4754880"/>
          </a:xfrm>
          <a:prstGeom prst="rect">
            <a:avLst/>
          </a:prstGeom>
          <a:noFill/>
          <a:ln/>
        </p:spPr>
        <p:txBody>
          <a:bodyPr wrap="square" rtlCol="0" anchor="t"/>
          <a:lstStyle/>
          <a:p>
            <a:pPr marL="228600" indent="-228600">
              <a:lnSpc>
                <a:spcPct val="105000"/>
              </a:lnSpc>
              <a:spcAft>
                <a:spcPts val="1000"/>
              </a:spcAft>
              <a:buSzPct val="100000"/>
              <a:buChar char="●"/>
            </a:pPr>
            <a:r>
              <a:rPr lang="en-US" sz="1400" dirty="0">
                <a:solidFill>
                  <a:srgbClr val="1B2B2E"/>
                </a:solidFill>
                <a:latin typeface="Calibri" pitchFamily="34" charset="0"/>
                <a:ea typeface="Calibri" pitchFamily="34" charset="-122"/>
                <a:cs typeface="Calibri" pitchFamily="34" charset="-120"/>
              </a:rPr>
              <a:t>EPRs are central to NHS digital transformation, reshaping care and supporting the shift from analogue to digital, sickness to prevention, and hospital to home (Lawrence et al., 2025).</a:t>
            </a:r>
            <a:endParaRPr lang="en-US" sz="1400" dirty="0"/>
          </a:p>
          <a:p>
            <a:pPr marL="228600" indent="-228600">
              <a:lnSpc>
                <a:spcPct val="105000"/>
              </a:lnSpc>
              <a:spcAft>
                <a:spcPts val="1000"/>
              </a:spcAft>
              <a:buSzPct val="100000"/>
              <a:buChar char="●"/>
            </a:pPr>
            <a:r>
              <a:rPr lang="en-US" sz="1400" dirty="0">
                <a:solidFill>
                  <a:srgbClr val="1B2B2E"/>
                </a:solidFill>
                <a:latin typeface="Calibri" pitchFamily="34" charset="0"/>
                <a:ea typeface="Calibri" pitchFamily="34" charset="-122"/>
                <a:cs typeface="Calibri" pitchFamily="34" charset="-120"/>
              </a:rPr>
              <a:t>As of May 2025, 91% of secondary care NHS trusts have an EPR system (THF, 2025).</a:t>
            </a:r>
            <a:endParaRPr lang="en-US" sz="1400" dirty="0"/>
          </a:p>
          <a:p>
            <a:pPr marL="228600" indent="-228600">
              <a:lnSpc>
                <a:spcPct val="105000"/>
              </a:lnSpc>
              <a:spcAft>
                <a:spcPts val="1000"/>
              </a:spcAft>
              <a:buSzPct val="100000"/>
              <a:buChar char="●"/>
            </a:pPr>
            <a:r>
              <a:rPr lang="en-US" sz="1400" dirty="0">
                <a:solidFill>
                  <a:srgbClr val="1B2B2E"/>
                </a:solidFill>
                <a:latin typeface="Calibri" pitchFamily="34" charset="0"/>
                <a:ea typeface="Calibri" pitchFamily="34" charset="-122"/>
                <a:cs typeface="Calibri" pitchFamily="34" charset="-120"/>
              </a:rPr>
              <a:t>MFT previously ran a hybrid record system across 10 hospitals, 2 community care organisations and 3,000 beds that included paper, "paper-light" scanned records, and a partial EPR (MFT, 2023; NHS, 2026).</a:t>
            </a:r>
            <a:endParaRPr lang="en-US" sz="1400" dirty="0"/>
          </a:p>
          <a:p>
            <a:pPr marL="228600" indent="-228600">
              <a:lnSpc>
                <a:spcPct val="105000"/>
              </a:lnSpc>
              <a:spcAft>
                <a:spcPts val="1000"/>
              </a:spcAft>
              <a:buSzPct val="100000"/>
              <a:buChar char="●"/>
            </a:pPr>
            <a:r>
              <a:rPr lang="en-US" sz="1400" dirty="0">
                <a:solidFill>
                  <a:srgbClr val="1B2B2E"/>
                </a:solidFill>
                <a:latin typeface="Calibri" pitchFamily="34" charset="0"/>
                <a:ea typeface="Calibri" pitchFamily="34" charset="-122"/>
                <a:cs typeface="Calibri" pitchFamily="34" charset="-120"/>
              </a:rPr>
              <a:t>This hybrid system was inadequate for comprehensive clinical histories, data availability, and accurate reporting across multiple systems (Burns, 2024).</a:t>
            </a:r>
            <a:endParaRPr lang="en-US" sz="1400" dirty="0"/>
          </a:p>
          <a:p>
            <a:pPr marL="228600" indent="-228600">
              <a:lnSpc>
                <a:spcPct val="105000"/>
              </a:lnSpc>
              <a:spcAft>
                <a:spcPts val="1000"/>
              </a:spcAft>
              <a:buSzPct val="100000"/>
              <a:buChar char="●"/>
            </a:pPr>
            <a:r>
              <a:rPr lang="en-US" sz="1400" dirty="0">
                <a:solidFill>
                  <a:srgbClr val="1B2B2E"/>
                </a:solidFill>
                <a:latin typeface="Calibri" pitchFamily="34" charset="0"/>
                <a:ea typeface="Calibri" pitchFamily="34" charset="-122"/>
                <a:cs typeface="Calibri" pitchFamily="34" charset="-120"/>
              </a:rPr>
              <a:t>MFT went live with HIVE, a Trust-wide EPR, in September 2022 to meet complex, specialist needs and improve patient care across Greater Manchester (Burns, 2024).</a:t>
            </a:r>
            <a:endParaRPr lang="en-US" sz="1400" dirty="0"/>
          </a:p>
        </p:txBody>
      </p:sp>
      <p:sp>
        <p:nvSpPr>
          <p:cNvPr id="7" name="Shape 5"/>
          <p:cNvSpPr/>
          <p:nvPr/>
        </p:nvSpPr>
        <p:spPr>
          <a:xfrm>
            <a:off x="7360920" y="1600200"/>
            <a:ext cx="4251960" cy="4617720"/>
          </a:xfrm>
          <a:prstGeom prst="roundRect">
            <a:avLst>
              <a:gd name="adj" fmla="val 2151"/>
            </a:avLst>
          </a:prstGeom>
          <a:solidFill>
            <a:srgbClr val="F4F8F7"/>
          </a:solidFill>
          <a:ln/>
        </p:spPr>
        <p:txBody>
          <a:bodyPr/>
          <a:lstStyle/>
          <a:p>
            <a:endParaRPr lang="en-GB"/>
          </a:p>
        </p:txBody>
      </p:sp>
      <p:sp>
        <p:nvSpPr>
          <p:cNvPr id="8" name="Text 6"/>
          <p:cNvSpPr txBox="1"/>
          <p:nvPr/>
        </p:nvSpPr>
        <p:spPr>
          <a:xfrm>
            <a:off x="7589520" y="1783080"/>
            <a:ext cx="3840480" cy="457200"/>
          </a:xfrm>
          <a:prstGeom prst="rect">
            <a:avLst/>
          </a:prstGeom>
          <a:noFill/>
          <a:ln/>
        </p:spPr>
        <p:txBody>
          <a:bodyPr wrap="square" rtlCol="0" anchor="ctr"/>
          <a:lstStyle/>
          <a:p>
            <a:pPr marL="0" indent="0">
              <a:buNone/>
            </a:pPr>
            <a:r>
              <a:rPr lang="en-US" sz="1250" b="1" dirty="0">
                <a:solidFill>
                  <a:srgbClr val="0A2E36"/>
                </a:solidFill>
                <a:latin typeface="Calibri" pitchFamily="34" charset="0"/>
                <a:ea typeface="Calibri" pitchFamily="34" charset="-122"/>
                <a:cs typeface="Calibri" pitchFamily="34" charset="-120"/>
              </a:rPr>
              <a:t>This report evaluates HIVE across four areas:</a:t>
            </a:r>
            <a:endParaRPr lang="en-US" sz="1250" dirty="0"/>
          </a:p>
        </p:txBody>
      </p:sp>
      <p:sp>
        <p:nvSpPr>
          <p:cNvPr id="9" name="Shape 7"/>
          <p:cNvSpPr/>
          <p:nvPr/>
        </p:nvSpPr>
        <p:spPr>
          <a:xfrm>
            <a:off x="7589520" y="2377440"/>
            <a:ext cx="502920" cy="502920"/>
          </a:xfrm>
          <a:prstGeom prst="ellipse">
            <a:avLst/>
          </a:prstGeom>
          <a:solidFill>
            <a:srgbClr val="028090"/>
          </a:solidFill>
          <a:ln/>
        </p:spPr>
        <p:txBody>
          <a:bodyPr/>
          <a:lstStyle/>
          <a:p>
            <a:endParaRPr lang="en-GB"/>
          </a:p>
        </p:txBody>
      </p:sp>
      <p:sp>
        <p:nvSpPr>
          <p:cNvPr id="10" name="Text 8"/>
          <p:cNvSpPr txBox="1"/>
          <p:nvPr/>
        </p:nvSpPr>
        <p:spPr>
          <a:xfrm>
            <a:off x="7589520" y="2377440"/>
            <a:ext cx="502920" cy="502920"/>
          </a:xfrm>
          <a:prstGeom prst="rect">
            <a:avLst/>
          </a:prstGeom>
          <a:noFill/>
          <a:ln/>
        </p:spPr>
        <p:txBody>
          <a:bodyPr wrap="square"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1</a:t>
            </a:r>
            <a:endParaRPr lang="en-US" sz="1600" dirty="0"/>
          </a:p>
        </p:txBody>
      </p:sp>
      <p:sp>
        <p:nvSpPr>
          <p:cNvPr id="11" name="Text 9"/>
          <p:cNvSpPr txBox="1"/>
          <p:nvPr/>
        </p:nvSpPr>
        <p:spPr>
          <a:xfrm>
            <a:off x="8229600" y="2377440"/>
            <a:ext cx="3246120" cy="502920"/>
          </a:xfrm>
          <a:prstGeom prst="rect">
            <a:avLst/>
          </a:prstGeom>
          <a:noFill/>
          <a:ln/>
        </p:spPr>
        <p:txBody>
          <a:bodyPr wrap="square" rtlCol="0" anchor="ctr"/>
          <a:lstStyle/>
          <a:p>
            <a:pPr marL="0" indent="0">
              <a:buNone/>
            </a:pPr>
            <a:r>
              <a:rPr lang="en-US" sz="1400" b="1" dirty="0">
                <a:solidFill>
                  <a:srgbClr val="1B2B2E"/>
                </a:solidFill>
                <a:latin typeface="Calibri" pitchFamily="34" charset="0"/>
                <a:ea typeface="Calibri" pitchFamily="34" charset="-122"/>
                <a:cs typeface="Calibri" pitchFamily="34" charset="-120"/>
              </a:rPr>
              <a:t>Workforce</a:t>
            </a:r>
            <a:endParaRPr lang="en-US" sz="1400" dirty="0"/>
          </a:p>
        </p:txBody>
      </p:sp>
      <p:sp>
        <p:nvSpPr>
          <p:cNvPr id="12" name="Shape 10"/>
          <p:cNvSpPr/>
          <p:nvPr/>
        </p:nvSpPr>
        <p:spPr>
          <a:xfrm>
            <a:off x="7589520" y="3291840"/>
            <a:ext cx="502920" cy="502920"/>
          </a:xfrm>
          <a:prstGeom prst="ellipse">
            <a:avLst/>
          </a:prstGeom>
          <a:solidFill>
            <a:srgbClr val="00A896"/>
          </a:solidFill>
          <a:ln/>
        </p:spPr>
        <p:txBody>
          <a:bodyPr/>
          <a:lstStyle/>
          <a:p>
            <a:endParaRPr lang="en-GB"/>
          </a:p>
        </p:txBody>
      </p:sp>
      <p:sp>
        <p:nvSpPr>
          <p:cNvPr id="13" name="Text 11"/>
          <p:cNvSpPr txBox="1"/>
          <p:nvPr/>
        </p:nvSpPr>
        <p:spPr>
          <a:xfrm>
            <a:off x="7589520" y="3291840"/>
            <a:ext cx="502920" cy="502920"/>
          </a:xfrm>
          <a:prstGeom prst="rect">
            <a:avLst/>
          </a:prstGeom>
          <a:noFill/>
          <a:ln/>
        </p:spPr>
        <p:txBody>
          <a:bodyPr wrap="square"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2</a:t>
            </a:r>
            <a:endParaRPr lang="en-US" sz="1600" dirty="0"/>
          </a:p>
        </p:txBody>
      </p:sp>
      <p:sp>
        <p:nvSpPr>
          <p:cNvPr id="14" name="Text 12"/>
          <p:cNvSpPr txBox="1"/>
          <p:nvPr/>
        </p:nvSpPr>
        <p:spPr>
          <a:xfrm>
            <a:off x="8229600" y="3291840"/>
            <a:ext cx="3246120" cy="502920"/>
          </a:xfrm>
          <a:prstGeom prst="rect">
            <a:avLst/>
          </a:prstGeom>
          <a:noFill/>
          <a:ln/>
        </p:spPr>
        <p:txBody>
          <a:bodyPr wrap="square" rtlCol="0" anchor="ctr"/>
          <a:lstStyle/>
          <a:p>
            <a:pPr marL="0" indent="0">
              <a:buNone/>
            </a:pPr>
            <a:r>
              <a:rPr lang="en-US" sz="1400" b="1" dirty="0">
                <a:solidFill>
                  <a:srgbClr val="1B2B2E"/>
                </a:solidFill>
                <a:latin typeface="Calibri" pitchFamily="34" charset="0"/>
                <a:ea typeface="Calibri" pitchFamily="34" charset="-122"/>
                <a:cs typeface="Calibri" pitchFamily="34" charset="-120"/>
              </a:rPr>
              <a:t>Service Delivery</a:t>
            </a:r>
            <a:endParaRPr lang="en-US" sz="1400" dirty="0"/>
          </a:p>
        </p:txBody>
      </p:sp>
      <p:sp>
        <p:nvSpPr>
          <p:cNvPr id="15" name="Shape 13"/>
          <p:cNvSpPr/>
          <p:nvPr/>
        </p:nvSpPr>
        <p:spPr>
          <a:xfrm>
            <a:off x="7589520" y="4206240"/>
            <a:ext cx="502920" cy="502920"/>
          </a:xfrm>
          <a:prstGeom prst="ellipse">
            <a:avLst/>
          </a:prstGeom>
          <a:solidFill>
            <a:srgbClr val="02C39A"/>
          </a:solidFill>
          <a:ln/>
        </p:spPr>
        <p:txBody>
          <a:bodyPr/>
          <a:lstStyle/>
          <a:p>
            <a:endParaRPr lang="en-GB"/>
          </a:p>
        </p:txBody>
      </p:sp>
      <p:sp>
        <p:nvSpPr>
          <p:cNvPr id="16" name="Text 14"/>
          <p:cNvSpPr txBox="1"/>
          <p:nvPr/>
        </p:nvSpPr>
        <p:spPr>
          <a:xfrm>
            <a:off x="7589520" y="4206240"/>
            <a:ext cx="502920" cy="502920"/>
          </a:xfrm>
          <a:prstGeom prst="rect">
            <a:avLst/>
          </a:prstGeom>
          <a:noFill/>
          <a:ln/>
        </p:spPr>
        <p:txBody>
          <a:bodyPr wrap="square"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3</a:t>
            </a:r>
            <a:endParaRPr lang="en-US" sz="1600" dirty="0"/>
          </a:p>
        </p:txBody>
      </p:sp>
      <p:sp>
        <p:nvSpPr>
          <p:cNvPr id="17" name="Text 15"/>
          <p:cNvSpPr txBox="1"/>
          <p:nvPr/>
        </p:nvSpPr>
        <p:spPr>
          <a:xfrm>
            <a:off x="8229600" y="4206240"/>
            <a:ext cx="3246120" cy="502920"/>
          </a:xfrm>
          <a:prstGeom prst="rect">
            <a:avLst/>
          </a:prstGeom>
          <a:noFill/>
          <a:ln/>
        </p:spPr>
        <p:txBody>
          <a:bodyPr wrap="square" rtlCol="0" anchor="ctr"/>
          <a:lstStyle/>
          <a:p>
            <a:pPr marL="0" indent="0">
              <a:buNone/>
            </a:pPr>
            <a:r>
              <a:rPr lang="en-US" sz="1400" b="1" dirty="0">
                <a:solidFill>
                  <a:srgbClr val="1B2B2E"/>
                </a:solidFill>
                <a:latin typeface="Calibri" pitchFamily="34" charset="0"/>
                <a:ea typeface="Calibri" pitchFamily="34" charset="-122"/>
                <a:cs typeface="Calibri" pitchFamily="34" charset="-120"/>
              </a:rPr>
              <a:t>Patient / Service User</a:t>
            </a:r>
            <a:endParaRPr lang="en-US" sz="1400" dirty="0"/>
          </a:p>
        </p:txBody>
      </p:sp>
      <p:sp>
        <p:nvSpPr>
          <p:cNvPr id="18" name="Shape 16"/>
          <p:cNvSpPr/>
          <p:nvPr/>
        </p:nvSpPr>
        <p:spPr>
          <a:xfrm>
            <a:off x="7589520" y="5120640"/>
            <a:ext cx="502920" cy="502920"/>
          </a:xfrm>
          <a:prstGeom prst="ellipse">
            <a:avLst/>
          </a:prstGeom>
          <a:solidFill>
            <a:srgbClr val="028090"/>
          </a:solidFill>
          <a:ln/>
        </p:spPr>
        <p:txBody>
          <a:bodyPr/>
          <a:lstStyle/>
          <a:p>
            <a:endParaRPr lang="en-GB"/>
          </a:p>
        </p:txBody>
      </p:sp>
      <p:sp>
        <p:nvSpPr>
          <p:cNvPr id="19" name="Text 17"/>
          <p:cNvSpPr txBox="1"/>
          <p:nvPr/>
        </p:nvSpPr>
        <p:spPr>
          <a:xfrm>
            <a:off x="7589520" y="5120640"/>
            <a:ext cx="502920" cy="502920"/>
          </a:xfrm>
          <a:prstGeom prst="rect">
            <a:avLst/>
          </a:prstGeom>
          <a:noFill/>
          <a:ln/>
        </p:spPr>
        <p:txBody>
          <a:bodyPr wrap="square"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4</a:t>
            </a:r>
            <a:endParaRPr lang="en-US" sz="1600" dirty="0"/>
          </a:p>
        </p:txBody>
      </p:sp>
      <p:sp>
        <p:nvSpPr>
          <p:cNvPr id="20" name="Text 18"/>
          <p:cNvSpPr txBox="1"/>
          <p:nvPr/>
        </p:nvSpPr>
        <p:spPr>
          <a:xfrm>
            <a:off x="8229600" y="5120640"/>
            <a:ext cx="3246120" cy="502920"/>
          </a:xfrm>
          <a:prstGeom prst="rect">
            <a:avLst/>
          </a:prstGeom>
          <a:noFill/>
          <a:ln/>
        </p:spPr>
        <p:txBody>
          <a:bodyPr wrap="square" rtlCol="0" anchor="ctr"/>
          <a:lstStyle/>
          <a:p>
            <a:pPr marL="0" indent="0">
              <a:buNone/>
            </a:pPr>
            <a:r>
              <a:rPr lang="en-US" sz="1400" b="1" dirty="0">
                <a:solidFill>
                  <a:srgbClr val="1B2B2E"/>
                </a:solidFill>
                <a:latin typeface="Calibri" pitchFamily="34" charset="0"/>
                <a:ea typeface="Calibri" pitchFamily="34" charset="-122"/>
                <a:cs typeface="Calibri" pitchFamily="34" charset="-120"/>
              </a:rPr>
              <a:t>Community</a:t>
            </a:r>
            <a:endParaRPr lang="en-US" sz="1400" dirty="0"/>
          </a:p>
        </p:txBody>
      </p:sp>
      <p:sp>
        <p:nvSpPr>
          <p:cNvPr id="21" name="Text 19"/>
          <p:cNvSpPr/>
          <p:nvPr/>
        </p:nvSpPr>
        <p:spPr>
          <a:xfrm>
            <a:off x="11521440" y="6400800"/>
            <a:ext cx="365760" cy="274320"/>
          </a:xfrm>
          <a:prstGeom prst="rect">
            <a:avLst/>
          </a:prstGeom>
          <a:noFill/>
          <a:ln/>
        </p:spPr>
        <p:txBody>
          <a:bodyPr wrap="square" rtlCol="0" anchor="ctr"/>
          <a:lstStyle/>
          <a:p>
            <a:pPr marL="0" indent="0" algn="r">
              <a:buNone/>
            </a:pPr>
            <a:r>
              <a:rPr lang="en-US" sz="1000" dirty="0">
                <a:solidFill>
                  <a:srgbClr val="5A6B6E"/>
                </a:solidFill>
                <a:latin typeface="Calibri" pitchFamily="34" charset="0"/>
                <a:ea typeface="Calibri" pitchFamily="34" charset="-122"/>
                <a:cs typeface="Calibri" pitchFamily="34" charset="-120"/>
              </a:rPr>
              <a:t>2</a:t>
            </a:r>
            <a:endParaRPr lang="en-US" sz="1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61520" cy="1234440"/>
          </a:xfrm>
          <a:prstGeom prst="rect">
            <a:avLst/>
          </a:prstGeom>
          <a:solidFill>
            <a:srgbClr val="F4F8F7"/>
          </a:solidFill>
          <a:ln/>
        </p:spPr>
        <p:txBody>
          <a:bodyPr/>
          <a:lstStyle/>
          <a:p>
            <a:endParaRPr lang="en-GB"/>
          </a:p>
        </p:txBody>
      </p:sp>
      <p:sp>
        <p:nvSpPr>
          <p:cNvPr id="3" name="Shape 1"/>
          <p:cNvSpPr/>
          <p:nvPr/>
        </p:nvSpPr>
        <p:spPr>
          <a:xfrm>
            <a:off x="502920" y="292608"/>
            <a:ext cx="640080" cy="640080"/>
          </a:xfrm>
          <a:prstGeom prst="ellipse">
            <a:avLst/>
          </a:prstGeom>
          <a:solidFill>
            <a:srgbClr val="028090"/>
          </a:solidFill>
          <a:ln/>
        </p:spPr>
        <p:txBody>
          <a:bodyPr/>
          <a:lstStyle/>
          <a:p>
            <a:endParaRPr lang="en-GB"/>
          </a:p>
        </p:txBody>
      </p:sp>
      <p:sp>
        <p:nvSpPr>
          <p:cNvPr id="4" name="Text 2"/>
          <p:cNvSpPr txBox="1"/>
          <p:nvPr/>
        </p:nvSpPr>
        <p:spPr>
          <a:xfrm>
            <a:off x="502920" y="292608"/>
            <a:ext cx="640080" cy="640080"/>
          </a:xfrm>
          <a:prstGeom prst="rect">
            <a:avLst/>
          </a:prstGeom>
          <a:noFill/>
          <a:ln/>
        </p:spPr>
        <p:txBody>
          <a:bodyPr wrap="square" rtlCol="0" anchor="ctr"/>
          <a:lstStyle/>
          <a:p>
            <a:pPr marL="0" indent="0" algn="ctr">
              <a:buNone/>
            </a:pPr>
            <a:r>
              <a:rPr lang="en-US" sz="2000" b="1" dirty="0">
                <a:solidFill>
                  <a:srgbClr val="FFFFFF"/>
                </a:solidFill>
                <a:latin typeface="Calibri" pitchFamily="34" charset="0"/>
                <a:ea typeface="Calibri" pitchFamily="34" charset="-122"/>
                <a:cs typeface="Calibri" pitchFamily="34" charset="-120"/>
              </a:rPr>
              <a:t>2</a:t>
            </a:r>
            <a:endParaRPr lang="en-US" sz="2000" dirty="0"/>
          </a:p>
        </p:txBody>
      </p:sp>
      <p:sp>
        <p:nvSpPr>
          <p:cNvPr id="5" name="Text 3"/>
          <p:cNvSpPr txBox="1"/>
          <p:nvPr/>
        </p:nvSpPr>
        <p:spPr>
          <a:xfrm>
            <a:off x="1417320" y="274320"/>
            <a:ext cx="10058400" cy="685800"/>
          </a:xfrm>
          <a:prstGeom prst="rect">
            <a:avLst/>
          </a:prstGeom>
          <a:noFill/>
          <a:ln/>
        </p:spPr>
        <p:txBody>
          <a:bodyPr wrap="square" rtlCol="0" anchor="ctr"/>
          <a:lstStyle/>
          <a:p>
            <a:pPr marL="0" indent="0">
              <a:buNone/>
            </a:pPr>
            <a:r>
              <a:rPr lang="en-US" sz="2800" b="1" dirty="0">
                <a:solidFill>
                  <a:srgbClr val="0A2E36"/>
                </a:solidFill>
                <a:latin typeface="Cambria" pitchFamily="34" charset="0"/>
                <a:ea typeface="Cambria" pitchFamily="34" charset="-122"/>
                <a:cs typeface="Cambria" pitchFamily="34" charset="-120"/>
              </a:rPr>
              <a:t>Workforce: Training &amp; Workflow Change</a:t>
            </a:r>
            <a:endParaRPr lang="en-US" sz="2800" dirty="0"/>
          </a:p>
        </p:txBody>
      </p:sp>
      <p:sp>
        <p:nvSpPr>
          <p:cNvPr id="6" name="Text 4"/>
          <p:cNvSpPr txBox="1"/>
          <p:nvPr/>
        </p:nvSpPr>
        <p:spPr>
          <a:xfrm>
            <a:off x="548640" y="1554480"/>
            <a:ext cx="6675120" cy="4754880"/>
          </a:xfrm>
          <a:prstGeom prst="rect">
            <a:avLst/>
          </a:prstGeom>
          <a:noFill/>
          <a:ln/>
        </p:spPr>
        <p:txBody>
          <a:bodyPr wrap="square" rtlCol="0" anchor="t"/>
          <a:lstStyle/>
          <a:p>
            <a:pPr marL="228600" indent="-228600">
              <a:lnSpc>
                <a:spcPct val="105000"/>
              </a:lnSpc>
              <a:spcAft>
                <a:spcPts val="1000"/>
              </a:spcAft>
              <a:buSzPct val="100000"/>
              <a:buChar char="●"/>
            </a:pPr>
            <a:r>
              <a:rPr lang="en-US" sz="1400" dirty="0">
                <a:solidFill>
                  <a:srgbClr val="1B2B2E"/>
                </a:solidFill>
                <a:latin typeface="Calibri" pitchFamily="34" charset="0"/>
                <a:ea typeface="Calibri" pitchFamily="34" charset="-122"/>
                <a:cs typeface="Calibri" pitchFamily="34" charset="-120"/>
              </a:rPr>
              <a:t>Implementing HIVE required transitioning from over 1,000 traditional systems to a single EPR (Burns, 2024).</a:t>
            </a:r>
            <a:endParaRPr lang="en-US" sz="1400" dirty="0"/>
          </a:p>
          <a:p>
            <a:pPr marL="228600" indent="-228600">
              <a:lnSpc>
                <a:spcPct val="105000"/>
              </a:lnSpc>
              <a:spcAft>
                <a:spcPts val="1000"/>
              </a:spcAft>
              <a:buSzPct val="100000"/>
              <a:buChar char="●"/>
            </a:pPr>
            <a:r>
              <a:rPr lang="en-US" sz="1400" dirty="0">
                <a:solidFill>
                  <a:srgbClr val="1B2B2E"/>
                </a:solidFill>
                <a:latin typeface="Calibri" pitchFamily="34" charset="0"/>
                <a:ea typeface="Calibri" pitchFamily="34" charset="-122"/>
                <a:cs typeface="Calibri" pitchFamily="34" charset="-120"/>
              </a:rPr>
              <a:t>MFT completed a 2-year readiness programme covering technical readiness, software development and migration planning.</a:t>
            </a:r>
            <a:endParaRPr lang="en-US" sz="1400" dirty="0"/>
          </a:p>
          <a:p>
            <a:pPr marL="228600" indent="-228600">
              <a:lnSpc>
                <a:spcPct val="105000"/>
              </a:lnSpc>
              <a:spcAft>
                <a:spcPts val="1000"/>
              </a:spcAft>
              <a:buSzPct val="100000"/>
              <a:buChar char="●"/>
            </a:pPr>
            <a:r>
              <a:rPr lang="en-US" sz="1400" dirty="0">
                <a:solidFill>
                  <a:srgbClr val="1B2B2E"/>
                </a:solidFill>
                <a:latin typeface="Calibri" pitchFamily="34" charset="0"/>
                <a:ea typeface="Calibri" pitchFamily="34" charset="-122"/>
                <a:cs typeface="Calibri" pitchFamily="34" charset="-120"/>
              </a:rPr>
              <a:t>An individual training needs analysis was carried out for all staff, and staff could repeat HIVE training multiple times before Go-Live (NHS, 2026).</a:t>
            </a:r>
            <a:endParaRPr lang="en-US" sz="1400" dirty="0"/>
          </a:p>
          <a:p>
            <a:pPr marL="228600" indent="-228600">
              <a:lnSpc>
                <a:spcPct val="105000"/>
              </a:lnSpc>
              <a:spcAft>
                <a:spcPts val="1000"/>
              </a:spcAft>
              <a:buSzPct val="100000"/>
              <a:buChar char="●"/>
            </a:pPr>
            <a:r>
              <a:rPr lang="en-US" sz="1400" dirty="0">
                <a:solidFill>
                  <a:srgbClr val="1B2B2E"/>
                </a:solidFill>
                <a:latin typeface="Calibri" pitchFamily="34" charset="0"/>
                <a:ea typeface="Calibri" pitchFamily="34" charset="-122"/>
                <a:cs typeface="Calibri" pitchFamily="34" charset="-120"/>
              </a:rPr>
              <a:t>Clinical coding shifted from work dependent on physical case notes to a digital work queue identifying discharged patients (Burns, 2024).</a:t>
            </a:r>
            <a:endParaRPr lang="en-US" sz="1400" dirty="0"/>
          </a:p>
          <a:p>
            <a:pPr marL="228600" indent="-228600">
              <a:lnSpc>
                <a:spcPct val="105000"/>
              </a:lnSpc>
              <a:spcAft>
                <a:spcPts val="1000"/>
              </a:spcAft>
              <a:buSzPct val="100000"/>
              <a:buChar char="●"/>
            </a:pPr>
            <a:r>
              <a:rPr lang="en-US" sz="1400" dirty="0">
                <a:solidFill>
                  <a:srgbClr val="1B2B2E"/>
                </a:solidFill>
                <a:latin typeface="Calibri" pitchFamily="34" charset="0"/>
                <a:ea typeface="Calibri" pitchFamily="34" charset="-122"/>
                <a:cs typeface="Calibri" pitchFamily="34" charset="-120"/>
              </a:rPr>
              <a:t>Routine case-note requests fell from 192 services before Go-Live to 130 at Go-Live.</a:t>
            </a:r>
            <a:endParaRPr lang="en-US" sz="1400" dirty="0"/>
          </a:p>
          <a:p>
            <a:pPr marL="228600" indent="-228600">
              <a:lnSpc>
                <a:spcPct val="105000"/>
              </a:lnSpc>
              <a:spcAft>
                <a:spcPts val="1000"/>
              </a:spcAft>
              <a:buSzPct val="100000"/>
              <a:buChar char="●"/>
            </a:pPr>
            <a:r>
              <a:rPr lang="en-US" sz="1400" dirty="0">
                <a:solidFill>
                  <a:srgbClr val="1B2B2E"/>
                </a:solidFill>
                <a:latin typeface="Calibri" pitchFamily="34" charset="0"/>
                <a:ea typeface="Calibri" pitchFamily="34" charset="-122"/>
                <a:cs typeface="Calibri" pitchFamily="34" charset="-120"/>
              </a:rPr>
              <a:t>A single EPR let coding be completed on the first attempt, since all required information was in one location, reducing partial coding and pauses (Burns, 2024).</a:t>
            </a:r>
            <a:endParaRPr lang="en-US" sz="1400" dirty="0"/>
          </a:p>
        </p:txBody>
      </p:sp>
      <p:sp>
        <p:nvSpPr>
          <p:cNvPr id="7" name="Shape 5"/>
          <p:cNvSpPr/>
          <p:nvPr/>
        </p:nvSpPr>
        <p:spPr>
          <a:xfrm>
            <a:off x="7452360" y="1737360"/>
            <a:ext cx="4160520" cy="1920240"/>
          </a:xfrm>
          <a:prstGeom prst="roundRect">
            <a:avLst>
              <a:gd name="adj" fmla="val 4762"/>
            </a:avLst>
          </a:prstGeom>
          <a:solidFill>
            <a:srgbClr val="028090"/>
          </a:solidFill>
          <a:ln/>
        </p:spPr>
        <p:txBody>
          <a:bodyPr/>
          <a:lstStyle/>
          <a:p>
            <a:endParaRPr lang="en-GB"/>
          </a:p>
        </p:txBody>
      </p:sp>
      <p:sp>
        <p:nvSpPr>
          <p:cNvPr id="8" name="Text 6"/>
          <p:cNvSpPr txBox="1"/>
          <p:nvPr/>
        </p:nvSpPr>
        <p:spPr>
          <a:xfrm>
            <a:off x="7452360" y="1874520"/>
            <a:ext cx="4160520" cy="914400"/>
          </a:xfrm>
          <a:prstGeom prst="rect">
            <a:avLst/>
          </a:prstGeom>
          <a:noFill/>
          <a:ln/>
        </p:spPr>
        <p:txBody>
          <a:bodyPr wrap="square" rtlCol="0" anchor="ctr"/>
          <a:lstStyle/>
          <a:p>
            <a:pPr marL="0" indent="0" algn="ctr">
              <a:buNone/>
            </a:pPr>
            <a:r>
              <a:rPr lang="en-US" sz="3400" b="1" dirty="0">
                <a:solidFill>
                  <a:srgbClr val="FFFFFF"/>
                </a:solidFill>
                <a:latin typeface="Cambria" pitchFamily="34" charset="0"/>
                <a:ea typeface="Cambria" pitchFamily="34" charset="-122"/>
                <a:cs typeface="Cambria" pitchFamily="34" charset="-120"/>
              </a:rPr>
              <a:t>192 → 130</a:t>
            </a:r>
            <a:endParaRPr lang="en-US" sz="3400" dirty="0"/>
          </a:p>
        </p:txBody>
      </p:sp>
      <p:sp>
        <p:nvSpPr>
          <p:cNvPr id="9" name="Text 7"/>
          <p:cNvSpPr txBox="1"/>
          <p:nvPr/>
        </p:nvSpPr>
        <p:spPr>
          <a:xfrm>
            <a:off x="7680960" y="2834640"/>
            <a:ext cx="3703320" cy="685800"/>
          </a:xfrm>
          <a:prstGeom prst="rect">
            <a:avLst/>
          </a:prstGeom>
          <a:noFill/>
          <a:ln/>
        </p:spPr>
        <p:txBody>
          <a:bodyPr wrap="square" rtlCol="0" anchor="ctr"/>
          <a:lstStyle/>
          <a:p>
            <a:pPr marL="0" indent="0" algn="ctr">
              <a:buNone/>
            </a:pPr>
            <a:r>
              <a:rPr lang="en-US" sz="1250" dirty="0">
                <a:solidFill>
                  <a:srgbClr val="E4F5F2"/>
                </a:solidFill>
                <a:latin typeface="Calibri" pitchFamily="34" charset="0"/>
                <a:ea typeface="Calibri" pitchFamily="34" charset="-122"/>
                <a:cs typeface="Calibri" pitchFamily="34" charset="-120"/>
              </a:rPr>
              <a:t>Routine case-note requests before vs. at Go-Live</a:t>
            </a:r>
            <a:endParaRPr lang="en-US" sz="1250" dirty="0"/>
          </a:p>
        </p:txBody>
      </p:sp>
      <p:sp>
        <p:nvSpPr>
          <p:cNvPr id="10" name="Shape 8"/>
          <p:cNvSpPr/>
          <p:nvPr/>
        </p:nvSpPr>
        <p:spPr>
          <a:xfrm>
            <a:off x="7452360" y="3886200"/>
            <a:ext cx="4160520" cy="2286000"/>
          </a:xfrm>
          <a:prstGeom prst="roundRect">
            <a:avLst>
              <a:gd name="adj" fmla="val 4000"/>
            </a:avLst>
          </a:prstGeom>
          <a:solidFill>
            <a:srgbClr val="F4F8F7"/>
          </a:solidFill>
          <a:ln/>
        </p:spPr>
        <p:txBody>
          <a:bodyPr/>
          <a:lstStyle/>
          <a:p>
            <a:endParaRPr lang="en-GB"/>
          </a:p>
        </p:txBody>
      </p:sp>
      <p:sp>
        <p:nvSpPr>
          <p:cNvPr id="11" name="Text 9"/>
          <p:cNvSpPr txBox="1"/>
          <p:nvPr/>
        </p:nvSpPr>
        <p:spPr>
          <a:xfrm>
            <a:off x="7680960" y="4023360"/>
            <a:ext cx="3703320" cy="365760"/>
          </a:xfrm>
          <a:prstGeom prst="rect">
            <a:avLst/>
          </a:prstGeom>
          <a:noFill/>
          <a:ln/>
        </p:spPr>
        <p:txBody>
          <a:bodyPr wrap="square" rtlCol="0" anchor="ctr"/>
          <a:lstStyle/>
          <a:p>
            <a:pPr marL="0" indent="0">
              <a:buNone/>
            </a:pPr>
            <a:r>
              <a:rPr lang="en-US" sz="1300" b="1" dirty="0">
                <a:solidFill>
                  <a:srgbClr val="0A2E36"/>
                </a:solidFill>
                <a:latin typeface="Calibri" pitchFamily="34" charset="0"/>
                <a:ea typeface="Calibri" pitchFamily="34" charset="-122"/>
                <a:cs typeface="Calibri" pitchFamily="34" charset="-120"/>
              </a:rPr>
              <a:t>2-year readiness programme</a:t>
            </a:r>
            <a:endParaRPr lang="en-US" sz="1300" dirty="0"/>
          </a:p>
        </p:txBody>
      </p:sp>
      <p:sp>
        <p:nvSpPr>
          <p:cNvPr id="12" name="Text 10"/>
          <p:cNvSpPr txBox="1"/>
          <p:nvPr/>
        </p:nvSpPr>
        <p:spPr>
          <a:xfrm>
            <a:off x="7680960" y="4434840"/>
            <a:ext cx="3749040" cy="1645920"/>
          </a:xfrm>
          <a:prstGeom prst="rect">
            <a:avLst/>
          </a:prstGeom>
          <a:noFill/>
          <a:ln/>
        </p:spPr>
        <p:txBody>
          <a:bodyPr wrap="square" rtlCol="0" anchor="t"/>
          <a:lstStyle/>
          <a:p>
            <a:pPr marL="228600" indent="-228600">
              <a:lnSpc>
                <a:spcPct val="105000"/>
              </a:lnSpc>
              <a:spcAft>
                <a:spcPts val="1000"/>
              </a:spcAft>
              <a:buSzPct val="100000"/>
              <a:buChar char="●"/>
            </a:pPr>
            <a:r>
              <a:rPr lang="en-US" sz="1250" dirty="0">
                <a:solidFill>
                  <a:srgbClr val="1B2B2E"/>
                </a:solidFill>
                <a:latin typeface="Calibri" pitchFamily="34" charset="0"/>
                <a:ea typeface="Calibri" pitchFamily="34" charset="-122"/>
                <a:cs typeface="Calibri" pitchFamily="34" charset="-120"/>
              </a:rPr>
              <a:t>Technical readiness</a:t>
            </a:r>
            <a:endParaRPr lang="en-US" sz="1250" dirty="0"/>
          </a:p>
          <a:p>
            <a:pPr marL="228600" indent="-228600">
              <a:lnSpc>
                <a:spcPct val="105000"/>
              </a:lnSpc>
              <a:spcAft>
                <a:spcPts val="1000"/>
              </a:spcAft>
              <a:buSzPct val="100000"/>
              <a:buChar char="●"/>
            </a:pPr>
            <a:r>
              <a:rPr lang="en-US" sz="1250" dirty="0">
                <a:solidFill>
                  <a:srgbClr val="1B2B2E"/>
                </a:solidFill>
                <a:latin typeface="Calibri" pitchFamily="34" charset="0"/>
                <a:ea typeface="Calibri" pitchFamily="34" charset="-122"/>
                <a:cs typeface="Calibri" pitchFamily="34" charset="-120"/>
              </a:rPr>
              <a:t>Software development &amp; migration planning</a:t>
            </a:r>
            <a:endParaRPr lang="en-US" sz="1250" dirty="0"/>
          </a:p>
          <a:p>
            <a:pPr marL="228600" indent="-228600">
              <a:lnSpc>
                <a:spcPct val="105000"/>
              </a:lnSpc>
              <a:spcAft>
                <a:spcPts val="1000"/>
              </a:spcAft>
              <a:buSzPct val="100000"/>
              <a:buChar char="●"/>
            </a:pPr>
            <a:r>
              <a:rPr lang="en-US" sz="1250" dirty="0">
                <a:solidFill>
                  <a:srgbClr val="1B2B2E"/>
                </a:solidFill>
                <a:latin typeface="Calibri" pitchFamily="34" charset="0"/>
                <a:ea typeface="Calibri" pitchFamily="34" charset="-122"/>
                <a:cs typeface="Calibri" pitchFamily="34" charset="-120"/>
              </a:rPr>
              <a:t>Individual training needs analysis for all staff</a:t>
            </a:r>
            <a:endParaRPr lang="en-US" sz="1250" dirty="0"/>
          </a:p>
        </p:txBody>
      </p:sp>
      <p:sp>
        <p:nvSpPr>
          <p:cNvPr id="13" name="Text 11"/>
          <p:cNvSpPr/>
          <p:nvPr/>
        </p:nvSpPr>
        <p:spPr>
          <a:xfrm>
            <a:off x="11521440" y="6400800"/>
            <a:ext cx="365760" cy="274320"/>
          </a:xfrm>
          <a:prstGeom prst="rect">
            <a:avLst/>
          </a:prstGeom>
          <a:noFill/>
          <a:ln/>
        </p:spPr>
        <p:txBody>
          <a:bodyPr wrap="square" rtlCol="0" anchor="ctr"/>
          <a:lstStyle/>
          <a:p>
            <a:pPr marL="0" indent="0" algn="r">
              <a:buNone/>
            </a:pPr>
            <a:r>
              <a:rPr lang="en-US" sz="1000" dirty="0">
                <a:solidFill>
                  <a:srgbClr val="5A6B6E"/>
                </a:solidFill>
                <a:latin typeface="Calibri" pitchFamily="34" charset="0"/>
                <a:ea typeface="Calibri" pitchFamily="34" charset="-122"/>
                <a:cs typeface="Calibri" pitchFamily="34" charset="-120"/>
              </a:rPr>
              <a:t>3</a:t>
            </a:r>
            <a:endParaRPr lang="en-US" sz="1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61520" cy="1234440"/>
          </a:xfrm>
          <a:prstGeom prst="rect">
            <a:avLst/>
          </a:prstGeom>
          <a:solidFill>
            <a:srgbClr val="F4F8F7"/>
          </a:solidFill>
          <a:ln/>
        </p:spPr>
        <p:txBody>
          <a:bodyPr/>
          <a:lstStyle/>
          <a:p>
            <a:endParaRPr lang="en-GB"/>
          </a:p>
        </p:txBody>
      </p:sp>
      <p:sp>
        <p:nvSpPr>
          <p:cNvPr id="3" name="Shape 1"/>
          <p:cNvSpPr/>
          <p:nvPr/>
        </p:nvSpPr>
        <p:spPr>
          <a:xfrm>
            <a:off x="502920" y="292608"/>
            <a:ext cx="640080" cy="640080"/>
          </a:xfrm>
          <a:prstGeom prst="ellipse">
            <a:avLst/>
          </a:prstGeom>
          <a:solidFill>
            <a:srgbClr val="028090"/>
          </a:solidFill>
          <a:ln/>
        </p:spPr>
        <p:txBody>
          <a:bodyPr/>
          <a:lstStyle/>
          <a:p>
            <a:endParaRPr lang="en-GB"/>
          </a:p>
        </p:txBody>
      </p:sp>
      <p:sp>
        <p:nvSpPr>
          <p:cNvPr id="4" name="Text 2"/>
          <p:cNvSpPr txBox="1"/>
          <p:nvPr/>
        </p:nvSpPr>
        <p:spPr>
          <a:xfrm>
            <a:off x="502920" y="292608"/>
            <a:ext cx="640080" cy="640080"/>
          </a:xfrm>
          <a:prstGeom prst="rect">
            <a:avLst/>
          </a:prstGeom>
          <a:noFill/>
          <a:ln/>
        </p:spPr>
        <p:txBody>
          <a:bodyPr wrap="square" rtlCol="0" anchor="ctr"/>
          <a:lstStyle/>
          <a:p>
            <a:pPr marL="0" indent="0" algn="ctr">
              <a:buNone/>
            </a:pPr>
            <a:r>
              <a:rPr lang="en-US" sz="2000" b="1" dirty="0">
                <a:solidFill>
                  <a:srgbClr val="FFFFFF"/>
                </a:solidFill>
                <a:latin typeface="Calibri" pitchFamily="34" charset="0"/>
                <a:ea typeface="Calibri" pitchFamily="34" charset="-122"/>
                <a:cs typeface="Calibri" pitchFamily="34" charset="-120"/>
              </a:rPr>
              <a:t>2</a:t>
            </a:r>
            <a:endParaRPr lang="en-US" sz="2000" dirty="0"/>
          </a:p>
        </p:txBody>
      </p:sp>
      <p:sp>
        <p:nvSpPr>
          <p:cNvPr id="5" name="Text 3"/>
          <p:cNvSpPr txBox="1"/>
          <p:nvPr/>
        </p:nvSpPr>
        <p:spPr>
          <a:xfrm>
            <a:off x="1417320" y="274320"/>
            <a:ext cx="10058400" cy="685800"/>
          </a:xfrm>
          <a:prstGeom prst="rect">
            <a:avLst/>
          </a:prstGeom>
          <a:noFill/>
          <a:ln/>
        </p:spPr>
        <p:txBody>
          <a:bodyPr wrap="square" rtlCol="0" anchor="ctr"/>
          <a:lstStyle/>
          <a:p>
            <a:pPr marL="0" indent="0">
              <a:buNone/>
            </a:pPr>
            <a:r>
              <a:rPr lang="en-US" sz="2800" b="1" dirty="0">
                <a:solidFill>
                  <a:srgbClr val="0A2E36"/>
                </a:solidFill>
                <a:latin typeface="Cambria" pitchFamily="34" charset="0"/>
                <a:ea typeface="Cambria" pitchFamily="34" charset="-122"/>
                <a:cs typeface="Cambria" pitchFamily="34" charset="-120"/>
              </a:rPr>
              <a:t>Workforce: Clinical Coding Accuracy</a:t>
            </a:r>
            <a:endParaRPr lang="en-US" sz="2800" dirty="0"/>
          </a:p>
        </p:txBody>
      </p:sp>
      <p:sp>
        <p:nvSpPr>
          <p:cNvPr id="6" name="Text 4"/>
          <p:cNvSpPr txBox="1"/>
          <p:nvPr/>
        </p:nvSpPr>
        <p:spPr>
          <a:xfrm>
            <a:off x="548640" y="1417320"/>
            <a:ext cx="7315200" cy="365760"/>
          </a:xfrm>
          <a:prstGeom prst="rect">
            <a:avLst/>
          </a:prstGeom>
          <a:noFill/>
          <a:ln/>
        </p:spPr>
        <p:txBody>
          <a:bodyPr wrap="square" rtlCol="0" anchor="ctr"/>
          <a:lstStyle/>
          <a:p>
            <a:pPr marL="0" indent="0">
              <a:buNone/>
            </a:pPr>
            <a:r>
              <a:rPr lang="en-US" sz="1250" i="1" dirty="0">
                <a:solidFill>
                  <a:srgbClr val="5A6B6E"/>
                </a:solidFill>
                <a:latin typeface="Calibri" pitchFamily="34" charset="0"/>
                <a:ea typeface="Calibri" pitchFamily="34" charset="-122"/>
                <a:cs typeface="Calibri" pitchFamily="34" charset="-120"/>
              </a:rPr>
              <a:t>% correct minus all errors, before vs. after HIVE Go-Live (Burns, 2024)</a:t>
            </a:r>
            <a:endParaRPr lang="en-US" sz="1250" dirty="0"/>
          </a:p>
        </p:txBody>
      </p:sp>
      <p:graphicFrame>
        <p:nvGraphicFramePr>
          <p:cNvPr id="7" name="Chart 0"/>
          <p:cNvGraphicFramePr/>
          <p:nvPr/>
        </p:nvGraphicFramePr>
        <p:xfrm>
          <a:off x="457200" y="1828800"/>
          <a:ext cx="7223760" cy="4480560"/>
        </p:xfrm>
        <a:graphic>
          <a:graphicData uri="http://schemas.openxmlformats.org/drawingml/2006/chart">
            <c:chart xmlns:c="http://schemas.openxmlformats.org/drawingml/2006/chart" xmlns:r="http://schemas.openxmlformats.org/officeDocument/2006/relationships" r:id="rId3"/>
          </a:graphicData>
        </a:graphic>
      </p:graphicFrame>
      <p:sp>
        <p:nvSpPr>
          <p:cNvPr id="8" name="Shape 5"/>
          <p:cNvSpPr/>
          <p:nvPr/>
        </p:nvSpPr>
        <p:spPr>
          <a:xfrm>
            <a:off x="7909560" y="1828800"/>
            <a:ext cx="3703320" cy="4480560"/>
          </a:xfrm>
          <a:prstGeom prst="roundRect">
            <a:avLst>
              <a:gd name="adj" fmla="val 2469"/>
            </a:avLst>
          </a:prstGeom>
          <a:solidFill>
            <a:srgbClr val="F4F8F7"/>
          </a:solidFill>
          <a:ln/>
        </p:spPr>
        <p:txBody>
          <a:bodyPr/>
          <a:lstStyle/>
          <a:p>
            <a:endParaRPr lang="en-GB"/>
          </a:p>
        </p:txBody>
      </p:sp>
      <p:sp>
        <p:nvSpPr>
          <p:cNvPr id="9" name="Text 6"/>
          <p:cNvSpPr txBox="1"/>
          <p:nvPr/>
        </p:nvSpPr>
        <p:spPr>
          <a:xfrm>
            <a:off x="8138160" y="2011680"/>
            <a:ext cx="3246120" cy="365760"/>
          </a:xfrm>
          <a:prstGeom prst="rect">
            <a:avLst/>
          </a:prstGeom>
          <a:noFill/>
          <a:ln/>
        </p:spPr>
        <p:txBody>
          <a:bodyPr wrap="square" rtlCol="0" anchor="ctr"/>
          <a:lstStyle/>
          <a:p>
            <a:pPr marL="0" indent="0">
              <a:buNone/>
            </a:pPr>
            <a:r>
              <a:rPr lang="en-US" sz="1300" b="1" dirty="0">
                <a:solidFill>
                  <a:srgbClr val="0A2E36"/>
                </a:solidFill>
                <a:latin typeface="Calibri" pitchFamily="34" charset="0"/>
                <a:ea typeface="Calibri" pitchFamily="34" charset="-122"/>
                <a:cs typeface="Calibri" pitchFamily="34" charset="-120"/>
              </a:rPr>
              <a:t>Reading the picture</a:t>
            </a:r>
            <a:endParaRPr lang="en-US" sz="1300" dirty="0"/>
          </a:p>
        </p:txBody>
      </p:sp>
      <p:sp>
        <p:nvSpPr>
          <p:cNvPr id="10" name="Text 7"/>
          <p:cNvSpPr txBox="1"/>
          <p:nvPr/>
        </p:nvSpPr>
        <p:spPr>
          <a:xfrm>
            <a:off x="8138160" y="2423160"/>
            <a:ext cx="3337560" cy="3749040"/>
          </a:xfrm>
          <a:prstGeom prst="rect">
            <a:avLst/>
          </a:prstGeom>
          <a:noFill/>
          <a:ln/>
        </p:spPr>
        <p:txBody>
          <a:bodyPr wrap="square" rtlCol="0" anchor="t"/>
          <a:lstStyle/>
          <a:p>
            <a:pPr marL="228600" indent="-228600">
              <a:lnSpc>
                <a:spcPct val="105000"/>
              </a:lnSpc>
              <a:spcAft>
                <a:spcPts val="1000"/>
              </a:spcAft>
              <a:buSzPct val="100000"/>
              <a:buChar char="●"/>
            </a:pPr>
            <a:r>
              <a:rPr lang="en-US" sz="1200" dirty="0">
                <a:solidFill>
                  <a:srgbClr val="1B2B2E"/>
                </a:solidFill>
                <a:latin typeface="Calibri" pitchFamily="34" charset="0"/>
                <a:ea typeface="Calibri" pitchFamily="34" charset="-122"/>
                <a:cs typeface="Calibri" pitchFamily="34" charset="-120"/>
              </a:rPr>
              <a:t>Diagnosis coding improved: primary 76%→78%, secondary 71.62%→77.41%.</a:t>
            </a:r>
            <a:endParaRPr lang="en-US" sz="1200" dirty="0"/>
          </a:p>
          <a:p>
            <a:pPr marL="228600" indent="-228600">
              <a:lnSpc>
                <a:spcPct val="105000"/>
              </a:lnSpc>
              <a:spcAft>
                <a:spcPts val="1000"/>
              </a:spcAft>
              <a:buSzPct val="100000"/>
              <a:buChar char="●"/>
            </a:pPr>
            <a:r>
              <a:rPr lang="en-US" sz="1200" dirty="0">
                <a:solidFill>
                  <a:srgbClr val="1B2B2E"/>
                </a:solidFill>
                <a:latin typeface="Calibri" pitchFamily="34" charset="0"/>
                <a:ea typeface="Calibri" pitchFamily="34" charset="-122"/>
                <a:cs typeface="Calibri" pitchFamily="34" charset="-120"/>
              </a:rPr>
              <a:t>Procedure coding fell: primary 91.43%→62%, secondary 79.55%→55.56%, dropping below mandatory targets.</a:t>
            </a:r>
            <a:endParaRPr lang="en-US" sz="1200" dirty="0"/>
          </a:p>
          <a:p>
            <a:pPr marL="228600" indent="-228600">
              <a:lnSpc>
                <a:spcPct val="105000"/>
              </a:lnSpc>
              <a:spcAft>
                <a:spcPts val="1000"/>
              </a:spcAft>
              <a:buSzPct val="100000"/>
              <a:buChar char="●"/>
            </a:pPr>
            <a:r>
              <a:rPr lang="en-US" sz="1200" dirty="0">
                <a:solidFill>
                  <a:srgbClr val="1B2B2E"/>
                </a:solidFill>
                <a:latin typeface="Calibri" pitchFamily="34" charset="0"/>
                <a:ea typeface="Calibri" pitchFamily="34" charset="-122"/>
                <a:cs typeface="Calibri" pitchFamily="34" charset="-120"/>
              </a:rPr>
              <a:t>Cause: reporting functionality was initially inadequate for clinical coding requirements, limiting staff's ability to perform duties competently (Burns, 2024).</a:t>
            </a:r>
            <a:endParaRPr lang="en-US" sz="1200" dirty="0"/>
          </a:p>
        </p:txBody>
      </p:sp>
      <p:sp>
        <p:nvSpPr>
          <p:cNvPr id="11" name="Text 8"/>
          <p:cNvSpPr/>
          <p:nvPr/>
        </p:nvSpPr>
        <p:spPr>
          <a:xfrm>
            <a:off x="11521440" y="6400800"/>
            <a:ext cx="365760" cy="274320"/>
          </a:xfrm>
          <a:prstGeom prst="rect">
            <a:avLst/>
          </a:prstGeom>
          <a:noFill/>
          <a:ln/>
        </p:spPr>
        <p:txBody>
          <a:bodyPr wrap="square" rtlCol="0" anchor="ctr"/>
          <a:lstStyle/>
          <a:p>
            <a:pPr marL="0" indent="0" algn="r">
              <a:buNone/>
            </a:pPr>
            <a:r>
              <a:rPr lang="en-US" sz="1000" dirty="0">
                <a:solidFill>
                  <a:srgbClr val="5A6B6E"/>
                </a:solidFill>
                <a:latin typeface="Calibri" pitchFamily="34" charset="0"/>
                <a:ea typeface="Calibri" pitchFamily="34" charset="-122"/>
                <a:cs typeface="Calibri" pitchFamily="34" charset="-120"/>
              </a:rPr>
              <a:t>4</a:t>
            </a:r>
            <a:endParaRPr lang="en-US" sz="1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61520" cy="1234440"/>
          </a:xfrm>
          <a:prstGeom prst="rect">
            <a:avLst/>
          </a:prstGeom>
          <a:solidFill>
            <a:srgbClr val="F4F8F7"/>
          </a:solidFill>
          <a:ln/>
        </p:spPr>
        <p:txBody>
          <a:bodyPr/>
          <a:lstStyle/>
          <a:p>
            <a:endParaRPr lang="en-GB"/>
          </a:p>
        </p:txBody>
      </p:sp>
      <p:sp>
        <p:nvSpPr>
          <p:cNvPr id="3" name="Shape 1"/>
          <p:cNvSpPr/>
          <p:nvPr/>
        </p:nvSpPr>
        <p:spPr>
          <a:xfrm>
            <a:off x="502920" y="292608"/>
            <a:ext cx="640080" cy="640080"/>
          </a:xfrm>
          <a:prstGeom prst="ellipse">
            <a:avLst/>
          </a:prstGeom>
          <a:solidFill>
            <a:srgbClr val="028090"/>
          </a:solidFill>
          <a:ln/>
        </p:spPr>
        <p:txBody>
          <a:bodyPr/>
          <a:lstStyle/>
          <a:p>
            <a:endParaRPr lang="en-GB"/>
          </a:p>
        </p:txBody>
      </p:sp>
      <p:sp>
        <p:nvSpPr>
          <p:cNvPr id="4" name="Text 2"/>
          <p:cNvSpPr txBox="1"/>
          <p:nvPr/>
        </p:nvSpPr>
        <p:spPr>
          <a:xfrm>
            <a:off x="502920" y="292608"/>
            <a:ext cx="640080" cy="640080"/>
          </a:xfrm>
          <a:prstGeom prst="rect">
            <a:avLst/>
          </a:prstGeom>
          <a:noFill/>
          <a:ln/>
        </p:spPr>
        <p:txBody>
          <a:bodyPr wrap="square" rtlCol="0" anchor="ctr"/>
          <a:lstStyle/>
          <a:p>
            <a:pPr marL="0" indent="0" algn="ctr">
              <a:buNone/>
            </a:pPr>
            <a:r>
              <a:rPr lang="en-US" sz="2000" b="1" dirty="0">
                <a:solidFill>
                  <a:srgbClr val="FFFFFF"/>
                </a:solidFill>
                <a:latin typeface="Calibri" pitchFamily="34" charset="0"/>
                <a:ea typeface="Calibri" pitchFamily="34" charset="-122"/>
                <a:cs typeface="Calibri" pitchFamily="34" charset="-120"/>
              </a:rPr>
              <a:t>3</a:t>
            </a:r>
            <a:endParaRPr lang="en-US" sz="2000" dirty="0"/>
          </a:p>
        </p:txBody>
      </p:sp>
      <p:sp>
        <p:nvSpPr>
          <p:cNvPr id="5" name="Text 3"/>
          <p:cNvSpPr txBox="1"/>
          <p:nvPr/>
        </p:nvSpPr>
        <p:spPr>
          <a:xfrm>
            <a:off x="1417320" y="274320"/>
            <a:ext cx="10058400" cy="685800"/>
          </a:xfrm>
          <a:prstGeom prst="rect">
            <a:avLst/>
          </a:prstGeom>
          <a:noFill/>
          <a:ln/>
        </p:spPr>
        <p:txBody>
          <a:bodyPr wrap="square" rtlCol="0" anchor="ctr"/>
          <a:lstStyle/>
          <a:p>
            <a:pPr marL="0" indent="0">
              <a:buNone/>
            </a:pPr>
            <a:r>
              <a:rPr lang="en-US" sz="2800" b="1" dirty="0">
                <a:solidFill>
                  <a:srgbClr val="0A2E36"/>
                </a:solidFill>
                <a:latin typeface="Cambria" pitchFamily="34" charset="0"/>
                <a:ea typeface="Cambria" pitchFamily="34" charset="-122"/>
                <a:cs typeface="Cambria" pitchFamily="34" charset="-120"/>
              </a:rPr>
              <a:t>Service Delivery: Consolidation &amp; Coordination</a:t>
            </a:r>
            <a:endParaRPr lang="en-US" sz="2800" dirty="0"/>
          </a:p>
        </p:txBody>
      </p:sp>
      <p:sp>
        <p:nvSpPr>
          <p:cNvPr id="6" name="Text 4"/>
          <p:cNvSpPr txBox="1"/>
          <p:nvPr/>
        </p:nvSpPr>
        <p:spPr>
          <a:xfrm>
            <a:off x="548640" y="1554480"/>
            <a:ext cx="6675120" cy="4754880"/>
          </a:xfrm>
          <a:prstGeom prst="rect">
            <a:avLst/>
          </a:prstGeom>
          <a:noFill/>
          <a:ln/>
        </p:spPr>
        <p:txBody>
          <a:bodyPr wrap="square" rtlCol="0" anchor="t"/>
          <a:lstStyle/>
          <a:p>
            <a:pPr marL="228600" indent="-228600">
              <a:lnSpc>
                <a:spcPct val="105000"/>
              </a:lnSpc>
              <a:spcAft>
                <a:spcPts val="1000"/>
              </a:spcAft>
              <a:buSzPct val="100000"/>
              <a:buChar char="●"/>
            </a:pPr>
            <a:r>
              <a:rPr lang="en-US" sz="1400" dirty="0">
                <a:solidFill>
                  <a:srgbClr val="1B2B2E"/>
                </a:solidFill>
                <a:latin typeface="Calibri" pitchFamily="34" charset="0"/>
                <a:ea typeface="Calibri" pitchFamily="34" charset="-122"/>
                <a:cs typeface="Calibri" pitchFamily="34" charset="-120"/>
              </a:rPr>
              <a:t>MFT consolidated over 1,000 systems into a single record using HIVE across all sites (Burns, 2024).</a:t>
            </a:r>
            <a:endParaRPr lang="en-US" sz="1400" dirty="0"/>
          </a:p>
          <a:p>
            <a:pPr marL="228600" indent="-228600">
              <a:lnSpc>
                <a:spcPct val="105000"/>
              </a:lnSpc>
              <a:spcAft>
                <a:spcPts val="1000"/>
              </a:spcAft>
              <a:buSzPct val="100000"/>
              <a:buChar char="●"/>
            </a:pPr>
            <a:r>
              <a:rPr lang="en-US" sz="1400" dirty="0">
                <a:solidFill>
                  <a:srgbClr val="1B2B2E"/>
                </a:solidFill>
                <a:latin typeface="Calibri" pitchFamily="34" charset="0"/>
                <a:ea typeface="Calibri" pitchFamily="34" charset="-122"/>
                <a:cs typeface="Calibri" pitchFamily="34" charset="-120"/>
              </a:rPr>
              <a:t>Epic EPR integrated with Hyland's OnBase enterprise content management platform, giving centralised access to records, referrals, previous visits, tests, images and clinical documentation across sites and departments (Hyland, 2026).</a:t>
            </a:r>
            <a:endParaRPr lang="en-US" sz="1400" dirty="0"/>
          </a:p>
          <a:p>
            <a:pPr marL="228600" indent="-228600">
              <a:lnSpc>
                <a:spcPct val="105000"/>
              </a:lnSpc>
              <a:spcAft>
                <a:spcPts val="1000"/>
              </a:spcAft>
              <a:buSzPct val="100000"/>
              <a:buChar char="●"/>
            </a:pPr>
            <a:r>
              <a:rPr lang="en-US" sz="1400" dirty="0">
                <a:solidFill>
                  <a:srgbClr val="1B2B2E"/>
                </a:solidFill>
                <a:latin typeface="Calibri" pitchFamily="34" charset="0"/>
                <a:ea typeface="Calibri" pitchFamily="34" charset="-122"/>
                <a:cs typeface="Calibri" pitchFamily="34" charset="-120"/>
              </a:rPr>
              <a:t>This streamlined workflows and eliminated data silos, and improved administrative and coding functions enhanced data accessibility and organisational coordination (Burns, 2024; Hyland, 2026).</a:t>
            </a:r>
            <a:endParaRPr lang="en-US" sz="1400" dirty="0"/>
          </a:p>
          <a:p>
            <a:pPr marL="228600" indent="-228600">
              <a:lnSpc>
                <a:spcPct val="105000"/>
              </a:lnSpc>
              <a:spcAft>
                <a:spcPts val="1000"/>
              </a:spcAft>
              <a:buSzPct val="100000"/>
              <a:buChar char="●"/>
            </a:pPr>
            <a:r>
              <a:rPr lang="en-US" sz="1400" dirty="0">
                <a:solidFill>
                  <a:srgbClr val="1B2B2E"/>
                </a:solidFill>
                <a:latin typeface="Calibri" pitchFamily="34" charset="0"/>
                <a:ea typeface="Calibri" pitchFamily="34" charset="-122"/>
                <a:cs typeface="Calibri" pitchFamily="34" charset="-120"/>
              </a:rPr>
              <a:t>Seamless access to patient information allows faster, better-informed decisions during multidisciplinary team (MDT) meetings, saving time and maximising the value of clinical discussions (Hyland, 2026).</a:t>
            </a:r>
            <a:endParaRPr lang="en-US" sz="1400" dirty="0"/>
          </a:p>
          <a:p>
            <a:pPr marL="228600" indent="-228600">
              <a:lnSpc>
                <a:spcPct val="105000"/>
              </a:lnSpc>
              <a:spcAft>
                <a:spcPts val="1000"/>
              </a:spcAft>
              <a:buSzPct val="100000"/>
              <a:buChar char="●"/>
            </a:pPr>
            <a:r>
              <a:rPr lang="en-US" sz="1400" dirty="0">
                <a:solidFill>
                  <a:srgbClr val="1B2B2E"/>
                </a:solidFill>
                <a:latin typeface="Calibri" pitchFamily="34" charset="0"/>
                <a:ea typeface="Calibri" pitchFamily="34" charset="-122"/>
                <a:cs typeface="Calibri" pitchFamily="34" charset="-120"/>
              </a:rPr>
              <a:t>Standardised clinical audits enabled seamless comparisons across sites, supporting knowledge sharing and staff gaining experience without moving between sites (NHS, 2022; Burns, 2024).</a:t>
            </a:r>
            <a:endParaRPr lang="en-US" sz="1400" dirty="0"/>
          </a:p>
        </p:txBody>
      </p:sp>
      <p:sp>
        <p:nvSpPr>
          <p:cNvPr id="7" name="Shape 5"/>
          <p:cNvSpPr/>
          <p:nvPr/>
        </p:nvSpPr>
        <p:spPr>
          <a:xfrm>
            <a:off x="7452360" y="1737360"/>
            <a:ext cx="4160520" cy="4480560"/>
          </a:xfrm>
          <a:prstGeom prst="roundRect">
            <a:avLst>
              <a:gd name="adj" fmla="val 2198"/>
            </a:avLst>
          </a:prstGeom>
          <a:solidFill>
            <a:srgbClr val="00A896"/>
          </a:solidFill>
          <a:ln/>
        </p:spPr>
        <p:txBody>
          <a:bodyPr/>
          <a:lstStyle/>
          <a:p>
            <a:endParaRPr lang="en-GB"/>
          </a:p>
        </p:txBody>
      </p:sp>
      <p:sp>
        <p:nvSpPr>
          <p:cNvPr id="8" name="Text 6"/>
          <p:cNvSpPr txBox="1"/>
          <p:nvPr/>
        </p:nvSpPr>
        <p:spPr>
          <a:xfrm>
            <a:off x="7452360" y="1920240"/>
            <a:ext cx="4160520" cy="914400"/>
          </a:xfrm>
          <a:prstGeom prst="rect">
            <a:avLst/>
          </a:prstGeom>
          <a:noFill/>
          <a:ln/>
        </p:spPr>
        <p:txBody>
          <a:bodyPr wrap="square" rtlCol="0" anchor="ctr"/>
          <a:lstStyle/>
          <a:p>
            <a:pPr marL="0" indent="0" algn="ctr">
              <a:buNone/>
            </a:pPr>
            <a:r>
              <a:rPr lang="en-US" sz="3000" b="1" dirty="0">
                <a:solidFill>
                  <a:srgbClr val="FFFFFF"/>
                </a:solidFill>
                <a:latin typeface="Cambria" pitchFamily="34" charset="0"/>
                <a:ea typeface="Cambria" pitchFamily="34" charset="-122"/>
                <a:cs typeface="Cambria" pitchFamily="34" charset="-120"/>
              </a:rPr>
              <a:t>1,000+ → 1</a:t>
            </a:r>
            <a:endParaRPr lang="en-US" sz="3000" dirty="0"/>
          </a:p>
        </p:txBody>
      </p:sp>
      <p:sp>
        <p:nvSpPr>
          <p:cNvPr id="9" name="Text 7"/>
          <p:cNvSpPr txBox="1"/>
          <p:nvPr/>
        </p:nvSpPr>
        <p:spPr>
          <a:xfrm>
            <a:off x="7680960" y="2788920"/>
            <a:ext cx="3703320" cy="640080"/>
          </a:xfrm>
          <a:prstGeom prst="rect">
            <a:avLst/>
          </a:prstGeom>
          <a:noFill/>
          <a:ln/>
        </p:spPr>
        <p:txBody>
          <a:bodyPr wrap="square" rtlCol="0" anchor="ctr"/>
          <a:lstStyle/>
          <a:p>
            <a:pPr marL="0" indent="0" algn="ctr">
              <a:buNone/>
            </a:pPr>
            <a:r>
              <a:rPr lang="en-US" sz="1200" dirty="0">
                <a:solidFill>
                  <a:srgbClr val="E9FBF7"/>
                </a:solidFill>
                <a:latin typeface="Calibri" pitchFamily="34" charset="0"/>
                <a:ea typeface="Calibri" pitchFamily="34" charset="-122"/>
                <a:cs typeface="Calibri" pitchFamily="34" charset="-120"/>
              </a:rPr>
              <a:t>legacy systems consolidated into a single Trust-wide EPR</a:t>
            </a:r>
            <a:endParaRPr lang="en-US" sz="1200" dirty="0"/>
          </a:p>
        </p:txBody>
      </p:sp>
      <p:sp>
        <p:nvSpPr>
          <p:cNvPr id="10" name="Shape 8"/>
          <p:cNvSpPr/>
          <p:nvPr/>
        </p:nvSpPr>
        <p:spPr>
          <a:xfrm>
            <a:off x="7818120" y="3611880"/>
            <a:ext cx="3520440" cy="0"/>
          </a:xfrm>
          <a:prstGeom prst="line">
            <a:avLst/>
          </a:prstGeom>
          <a:noFill/>
          <a:ln w="12700">
            <a:solidFill>
              <a:srgbClr val="FFFFFF">
                <a:alpha val="60000"/>
              </a:srgbClr>
            </a:solidFill>
            <a:prstDash val="solid"/>
          </a:ln>
        </p:spPr>
        <p:txBody>
          <a:bodyPr/>
          <a:lstStyle/>
          <a:p>
            <a:endParaRPr lang="en-GB"/>
          </a:p>
        </p:txBody>
      </p:sp>
      <p:sp>
        <p:nvSpPr>
          <p:cNvPr id="11" name="Text 9"/>
          <p:cNvSpPr txBox="1"/>
          <p:nvPr/>
        </p:nvSpPr>
        <p:spPr>
          <a:xfrm>
            <a:off x="7680960" y="3794760"/>
            <a:ext cx="3703320" cy="2286000"/>
          </a:xfrm>
          <a:prstGeom prst="rect">
            <a:avLst/>
          </a:prstGeom>
          <a:noFill/>
          <a:ln/>
        </p:spPr>
        <p:txBody>
          <a:bodyPr wrap="square" rtlCol="0" anchor="t"/>
          <a:lstStyle/>
          <a:p>
            <a:pPr marL="228600" indent="-228600">
              <a:lnSpc>
                <a:spcPct val="105000"/>
              </a:lnSpc>
              <a:spcAft>
                <a:spcPts val="1000"/>
              </a:spcAft>
              <a:buSzPct val="100000"/>
              <a:buChar char="●"/>
            </a:pPr>
            <a:r>
              <a:rPr lang="en-US" sz="1250" b="1" dirty="0">
                <a:solidFill>
                  <a:srgbClr val="0A2E36"/>
                </a:solidFill>
                <a:latin typeface="Calibri" pitchFamily="34" charset="0"/>
                <a:ea typeface="Calibri" pitchFamily="34" charset="-122"/>
                <a:cs typeface="Calibri" pitchFamily="34" charset="-120"/>
              </a:rPr>
              <a:t>Epic EPR + Hyland OnBase</a:t>
            </a:r>
            <a:endParaRPr lang="en-US" sz="1250" dirty="0"/>
          </a:p>
          <a:p>
            <a:pPr marL="457200" lvl="1" indent="-228600">
              <a:lnSpc>
                <a:spcPct val="105000"/>
              </a:lnSpc>
              <a:spcAft>
                <a:spcPts val="600"/>
              </a:spcAft>
              <a:buSzPct val="100000"/>
              <a:buChar char="–"/>
            </a:pPr>
            <a:r>
              <a:rPr lang="en-US" sz="1150" dirty="0">
                <a:solidFill>
                  <a:srgbClr val="1B2B2E"/>
                </a:solidFill>
                <a:latin typeface="Calibri" pitchFamily="34" charset="0"/>
                <a:ea typeface="Calibri" pitchFamily="34" charset="-122"/>
                <a:cs typeface="Calibri" pitchFamily="34" charset="-120"/>
              </a:rPr>
              <a:t>One record across all sites and departments</a:t>
            </a:r>
            <a:endParaRPr lang="en-US" sz="1250" dirty="0"/>
          </a:p>
          <a:p>
            <a:pPr marL="228600" indent="-228600">
              <a:lnSpc>
                <a:spcPct val="105000"/>
              </a:lnSpc>
              <a:spcAft>
                <a:spcPts val="1000"/>
              </a:spcAft>
              <a:buSzPct val="100000"/>
              <a:buChar char="●"/>
            </a:pPr>
            <a:r>
              <a:rPr lang="en-US" sz="1250" b="1" dirty="0">
                <a:solidFill>
                  <a:srgbClr val="0A2E36"/>
                </a:solidFill>
                <a:latin typeface="Calibri" pitchFamily="34" charset="0"/>
                <a:ea typeface="Calibri" pitchFamily="34" charset="-122"/>
                <a:cs typeface="Calibri" pitchFamily="34" charset="-120"/>
              </a:rPr>
              <a:t>Faster, better-informed MDT decisions</a:t>
            </a:r>
            <a:endParaRPr lang="en-US" sz="1250" dirty="0"/>
          </a:p>
          <a:p>
            <a:pPr marL="457200" lvl="1" indent="-228600">
              <a:lnSpc>
                <a:spcPct val="105000"/>
              </a:lnSpc>
              <a:spcAft>
                <a:spcPts val="600"/>
              </a:spcAft>
              <a:buSzPct val="100000"/>
              <a:buChar char="–"/>
            </a:pPr>
            <a:r>
              <a:rPr lang="en-US" sz="1150" dirty="0">
                <a:solidFill>
                  <a:srgbClr val="1B2B2E"/>
                </a:solidFill>
                <a:latin typeface="Calibri" pitchFamily="34" charset="0"/>
                <a:ea typeface="Calibri" pitchFamily="34" charset="-122"/>
                <a:cs typeface="Calibri" pitchFamily="34" charset="-120"/>
              </a:rPr>
              <a:t>All relevant information readily available</a:t>
            </a:r>
            <a:endParaRPr lang="en-US" sz="1250" dirty="0"/>
          </a:p>
        </p:txBody>
      </p:sp>
      <p:sp>
        <p:nvSpPr>
          <p:cNvPr id="12" name="Text 10"/>
          <p:cNvSpPr/>
          <p:nvPr/>
        </p:nvSpPr>
        <p:spPr>
          <a:xfrm>
            <a:off x="11521440" y="6400800"/>
            <a:ext cx="365760" cy="274320"/>
          </a:xfrm>
          <a:prstGeom prst="rect">
            <a:avLst/>
          </a:prstGeom>
          <a:noFill/>
          <a:ln/>
        </p:spPr>
        <p:txBody>
          <a:bodyPr wrap="square" rtlCol="0" anchor="ctr"/>
          <a:lstStyle/>
          <a:p>
            <a:pPr marL="0" indent="0" algn="r">
              <a:buNone/>
            </a:pPr>
            <a:r>
              <a:rPr lang="en-US" sz="1000" dirty="0">
                <a:solidFill>
                  <a:srgbClr val="5A6B6E"/>
                </a:solidFill>
                <a:latin typeface="Calibri" pitchFamily="34" charset="0"/>
                <a:ea typeface="Calibri" pitchFamily="34" charset="-122"/>
                <a:cs typeface="Calibri" pitchFamily="34" charset="-120"/>
              </a:rPr>
              <a:t>5</a:t>
            </a:r>
            <a:endParaRPr lang="en-US" sz="1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61520" cy="1234440"/>
          </a:xfrm>
          <a:prstGeom prst="rect">
            <a:avLst/>
          </a:prstGeom>
          <a:solidFill>
            <a:srgbClr val="F4F8F7"/>
          </a:solidFill>
          <a:ln/>
        </p:spPr>
        <p:txBody>
          <a:bodyPr/>
          <a:lstStyle/>
          <a:p>
            <a:endParaRPr lang="en-GB"/>
          </a:p>
        </p:txBody>
      </p:sp>
      <p:sp>
        <p:nvSpPr>
          <p:cNvPr id="3" name="Shape 1"/>
          <p:cNvSpPr/>
          <p:nvPr/>
        </p:nvSpPr>
        <p:spPr>
          <a:xfrm>
            <a:off x="502920" y="292608"/>
            <a:ext cx="640080" cy="640080"/>
          </a:xfrm>
          <a:prstGeom prst="ellipse">
            <a:avLst/>
          </a:prstGeom>
          <a:solidFill>
            <a:srgbClr val="028090"/>
          </a:solidFill>
          <a:ln/>
        </p:spPr>
        <p:txBody>
          <a:bodyPr/>
          <a:lstStyle/>
          <a:p>
            <a:endParaRPr lang="en-GB"/>
          </a:p>
        </p:txBody>
      </p:sp>
      <p:sp>
        <p:nvSpPr>
          <p:cNvPr id="4" name="Text 2"/>
          <p:cNvSpPr txBox="1"/>
          <p:nvPr/>
        </p:nvSpPr>
        <p:spPr>
          <a:xfrm>
            <a:off x="502920" y="292608"/>
            <a:ext cx="640080" cy="640080"/>
          </a:xfrm>
          <a:prstGeom prst="rect">
            <a:avLst/>
          </a:prstGeom>
          <a:noFill/>
          <a:ln/>
        </p:spPr>
        <p:txBody>
          <a:bodyPr wrap="square" rtlCol="0" anchor="ctr"/>
          <a:lstStyle/>
          <a:p>
            <a:pPr marL="0" indent="0" algn="ctr">
              <a:buNone/>
            </a:pPr>
            <a:r>
              <a:rPr lang="en-US" sz="2000" b="1" dirty="0">
                <a:solidFill>
                  <a:srgbClr val="FFFFFF"/>
                </a:solidFill>
                <a:latin typeface="Calibri" pitchFamily="34" charset="0"/>
                <a:ea typeface="Calibri" pitchFamily="34" charset="-122"/>
                <a:cs typeface="Calibri" pitchFamily="34" charset="-120"/>
              </a:rPr>
              <a:t>3</a:t>
            </a:r>
            <a:endParaRPr lang="en-US" sz="2000" dirty="0"/>
          </a:p>
        </p:txBody>
      </p:sp>
      <p:sp>
        <p:nvSpPr>
          <p:cNvPr id="5" name="Text 3"/>
          <p:cNvSpPr txBox="1"/>
          <p:nvPr/>
        </p:nvSpPr>
        <p:spPr>
          <a:xfrm>
            <a:off x="1417320" y="274320"/>
            <a:ext cx="10058400" cy="685800"/>
          </a:xfrm>
          <a:prstGeom prst="rect">
            <a:avLst/>
          </a:prstGeom>
          <a:noFill/>
          <a:ln/>
        </p:spPr>
        <p:txBody>
          <a:bodyPr wrap="square" rtlCol="0" anchor="ctr"/>
          <a:lstStyle/>
          <a:p>
            <a:pPr marL="0" indent="0">
              <a:buNone/>
            </a:pPr>
            <a:r>
              <a:rPr lang="en-US" sz="2800" b="1" dirty="0">
                <a:solidFill>
                  <a:srgbClr val="0A2E36"/>
                </a:solidFill>
                <a:latin typeface="Cambria" pitchFamily="34" charset="0"/>
                <a:ea typeface="Cambria" pitchFamily="34" charset="-122"/>
                <a:cs typeface="Cambria" pitchFamily="34" charset="-120"/>
              </a:rPr>
              <a:t>Service Delivery: Implementation Disruption</a:t>
            </a:r>
            <a:endParaRPr lang="en-US" sz="2800" dirty="0"/>
          </a:p>
        </p:txBody>
      </p:sp>
      <p:sp>
        <p:nvSpPr>
          <p:cNvPr id="6" name="Text 4"/>
          <p:cNvSpPr txBox="1"/>
          <p:nvPr/>
        </p:nvSpPr>
        <p:spPr>
          <a:xfrm>
            <a:off x="548640" y="1554480"/>
            <a:ext cx="6675120" cy="4572000"/>
          </a:xfrm>
          <a:prstGeom prst="rect">
            <a:avLst/>
          </a:prstGeom>
          <a:noFill/>
          <a:ln/>
        </p:spPr>
        <p:txBody>
          <a:bodyPr wrap="square" rtlCol="0" anchor="t"/>
          <a:lstStyle/>
          <a:p>
            <a:pPr marL="228600" indent="-228600">
              <a:lnSpc>
                <a:spcPct val="105000"/>
              </a:lnSpc>
              <a:spcAft>
                <a:spcPts val="1000"/>
              </a:spcAft>
              <a:buSzPct val="100000"/>
              <a:buChar char="●"/>
            </a:pPr>
            <a:r>
              <a:rPr lang="en-US" sz="1500" dirty="0">
                <a:solidFill>
                  <a:srgbClr val="1B2B2E"/>
                </a:solidFill>
                <a:latin typeface="Calibri" pitchFamily="34" charset="0"/>
                <a:ea typeface="Calibri" pitchFamily="34" charset="-122"/>
                <a:cs typeface="Calibri" pitchFamily="34" charset="-120"/>
              </a:rPr>
              <a:t>MFT reported temporary disruption after implementing HIVE: staff could not access health records for about 24 hours (Burns, 2024).</a:t>
            </a:r>
            <a:endParaRPr lang="en-US" sz="1500" dirty="0"/>
          </a:p>
          <a:p>
            <a:pPr marL="228600" indent="-228600">
              <a:lnSpc>
                <a:spcPct val="105000"/>
              </a:lnSpc>
              <a:spcAft>
                <a:spcPts val="1000"/>
              </a:spcAft>
              <a:buSzPct val="100000"/>
              <a:buChar char="●"/>
            </a:pPr>
            <a:r>
              <a:rPr lang="en-US" sz="1500" dirty="0">
                <a:solidFill>
                  <a:srgbClr val="1B2B2E"/>
                </a:solidFill>
                <a:latin typeface="Calibri" pitchFamily="34" charset="0"/>
                <a:ea typeface="Calibri" pitchFamily="34" charset="-122"/>
                <a:cs typeface="Calibri" pitchFamily="34" charset="-120"/>
              </a:rPr>
              <a:t>Staff reverted to paper records during the outage, which then had to be scanned back into HIVE once access was restored, disrupting record management and adding administrative tasks.</a:t>
            </a:r>
            <a:endParaRPr lang="en-US" sz="1500" dirty="0"/>
          </a:p>
          <a:p>
            <a:pPr marL="228600" indent="-228600">
              <a:lnSpc>
                <a:spcPct val="105000"/>
              </a:lnSpc>
              <a:spcAft>
                <a:spcPts val="1000"/>
              </a:spcAft>
              <a:buSzPct val="100000"/>
              <a:buChar char="●"/>
            </a:pPr>
            <a:r>
              <a:rPr lang="en-US" sz="1500" dirty="0">
                <a:solidFill>
                  <a:srgbClr val="1B2B2E"/>
                </a:solidFill>
                <a:latin typeface="Calibri" pitchFamily="34" charset="0"/>
                <a:ea typeface="Calibri" pitchFamily="34" charset="-122"/>
                <a:cs typeface="Calibri" pitchFamily="34" charset="-120"/>
              </a:rPr>
              <a:t>A similar pattern followed Epic's introduction at King's College Hospital NHS Foundation Trust in October 2023. The Trust fell from 11th-best nationally for diagnostic waits to 11th from the bottom (King's College Hospital NHS Foundation Trust, 2026).</a:t>
            </a:r>
            <a:endParaRPr lang="en-US" sz="1500" dirty="0"/>
          </a:p>
          <a:p>
            <a:pPr marL="228600" indent="-228600">
              <a:lnSpc>
                <a:spcPct val="105000"/>
              </a:lnSpc>
              <a:spcAft>
                <a:spcPts val="1000"/>
              </a:spcAft>
              <a:buSzPct val="100000"/>
              <a:buChar char="●"/>
            </a:pPr>
            <a:r>
              <a:rPr lang="en-US" sz="1500" dirty="0">
                <a:solidFill>
                  <a:srgbClr val="1B2B2E"/>
                </a:solidFill>
                <a:latin typeface="Calibri" pitchFamily="34" charset="0"/>
                <a:ea typeface="Calibri" pitchFamily="34" charset="-122"/>
                <a:cs typeface="Calibri" pitchFamily="34" charset="-120"/>
              </a:rPr>
              <a:t>Together, these cases show that while an Epic EPR can improve service delivery, it can also disrupt it and lead to poorer patient outcomes.</a:t>
            </a:r>
            <a:endParaRPr lang="en-US" sz="1500" dirty="0"/>
          </a:p>
        </p:txBody>
      </p:sp>
      <p:sp>
        <p:nvSpPr>
          <p:cNvPr id="7" name="Shape 5"/>
          <p:cNvSpPr/>
          <p:nvPr/>
        </p:nvSpPr>
        <p:spPr>
          <a:xfrm>
            <a:off x="7452360" y="1737360"/>
            <a:ext cx="4160520" cy="2011680"/>
          </a:xfrm>
          <a:prstGeom prst="roundRect">
            <a:avLst>
              <a:gd name="adj" fmla="val 4545"/>
            </a:avLst>
          </a:prstGeom>
          <a:solidFill>
            <a:srgbClr val="F4F8F7"/>
          </a:solidFill>
          <a:ln/>
        </p:spPr>
        <p:txBody>
          <a:bodyPr/>
          <a:lstStyle/>
          <a:p>
            <a:endParaRPr lang="en-GB"/>
          </a:p>
        </p:txBody>
      </p:sp>
      <p:sp>
        <p:nvSpPr>
          <p:cNvPr id="8" name="Text 6"/>
          <p:cNvSpPr txBox="1"/>
          <p:nvPr/>
        </p:nvSpPr>
        <p:spPr>
          <a:xfrm>
            <a:off x="7452360" y="1874520"/>
            <a:ext cx="4160520" cy="914400"/>
          </a:xfrm>
          <a:prstGeom prst="rect">
            <a:avLst/>
          </a:prstGeom>
          <a:noFill/>
          <a:ln/>
        </p:spPr>
        <p:txBody>
          <a:bodyPr wrap="square" rtlCol="0" anchor="ctr"/>
          <a:lstStyle/>
          <a:p>
            <a:pPr marL="0" indent="0" algn="ctr">
              <a:buNone/>
            </a:pPr>
            <a:r>
              <a:rPr lang="en-US" sz="3400" b="1" dirty="0">
                <a:solidFill>
                  <a:srgbClr val="028090"/>
                </a:solidFill>
                <a:latin typeface="Cambria" pitchFamily="34" charset="0"/>
                <a:ea typeface="Cambria" pitchFamily="34" charset="-122"/>
                <a:cs typeface="Cambria" pitchFamily="34" charset="-120"/>
              </a:rPr>
              <a:t>~24 hrs</a:t>
            </a:r>
            <a:endParaRPr lang="en-US" sz="3400" dirty="0"/>
          </a:p>
        </p:txBody>
      </p:sp>
      <p:sp>
        <p:nvSpPr>
          <p:cNvPr id="9" name="Text 7"/>
          <p:cNvSpPr txBox="1"/>
          <p:nvPr/>
        </p:nvSpPr>
        <p:spPr>
          <a:xfrm>
            <a:off x="7680960" y="2834640"/>
            <a:ext cx="3703320" cy="822960"/>
          </a:xfrm>
          <a:prstGeom prst="rect">
            <a:avLst/>
          </a:prstGeom>
          <a:noFill/>
          <a:ln/>
        </p:spPr>
        <p:txBody>
          <a:bodyPr wrap="square" rtlCol="0" anchor="ctr"/>
          <a:lstStyle/>
          <a:p>
            <a:pPr marL="0" indent="0" algn="ctr">
              <a:buNone/>
            </a:pPr>
            <a:r>
              <a:rPr lang="en-US" sz="1200" dirty="0">
                <a:solidFill>
                  <a:srgbClr val="5A6B6E"/>
                </a:solidFill>
                <a:latin typeface="Calibri" pitchFamily="34" charset="0"/>
                <a:ea typeface="Calibri" pitchFamily="34" charset="-122"/>
                <a:cs typeface="Calibri" pitchFamily="34" charset="-120"/>
              </a:rPr>
              <a:t>HIVE downtime at MFT caused staff to revert to paper records</a:t>
            </a:r>
            <a:endParaRPr lang="en-US" sz="1200" dirty="0"/>
          </a:p>
        </p:txBody>
      </p:sp>
      <p:sp>
        <p:nvSpPr>
          <p:cNvPr id="10" name="Shape 8"/>
          <p:cNvSpPr/>
          <p:nvPr/>
        </p:nvSpPr>
        <p:spPr>
          <a:xfrm>
            <a:off x="7452360" y="3931920"/>
            <a:ext cx="4160520" cy="2240280"/>
          </a:xfrm>
          <a:prstGeom prst="roundRect">
            <a:avLst>
              <a:gd name="adj" fmla="val 4082"/>
            </a:avLst>
          </a:prstGeom>
          <a:solidFill>
            <a:srgbClr val="0A2E36"/>
          </a:solidFill>
          <a:ln/>
        </p:spPr>
        <p:txBody>
          <a:bodyPr/>
          <a:lstStyle/>
          <a:p>
            <a:endParaRPr lang="en-GB"/>
          </a:p>
        </p:txBody>
      </p:sp>
      <p:sp>
        <p:nvSpPr>
          <p:cNvPr id="11" name="Text 9"/>
          <p:cNvSpPr txBox="1"/>
          <p:nvPr/>
        </p:nvSpPr>
        <p:spPr>
          <a:xfrm>
            <a:off x="7680960" y="4069080"/>
            <a:ext cx="3703320" cy="365760"/>
          </a:xfrm>
          <a:prstGeom prst="rect">
            <a:avLst/>
          </a:prstGeom>
          <a:noFill/>
          <a:ln/>
        </p:spPr>
        <p:txBody>
          <a:bodyPr wrap="square" rtlCol="0" anchor="ctr"/>
          <a:lstStyle/>
          <a:p>
            <a:pPr marL="0" indent="0">
              <a:buNone/>
            </a:pPr>
            <a:r>
              <a:rPr lang="en-US" sz="1250" b="1" dirty="0">
                <a:solidFill>
                  <a:srgbClr val="02C39A"/>
                </a:solidFill>
                <a:latin typeface="Calibri" pitchFamily="34" charset="0"/>
                <a:ea typeface="Calibri" pitchFamily="34" charset="-122"/>
                <a:cs typeface="Calibri" pitchFamily="34" charset="-120"/>
              </a:rPr>
              <a:t>King's College Hospital NHS FT</a:t>
            </a:r>
            <a:endParaRPr lang="en-US" sz="1250" dirty="0"/>
          </a:p>
        </p:txBody>
      </p:sp>
      <p:sp>
        <p:nvSpPr>
          <p:cNvPr id="12" name="Text 10"/>
          <p:cNvSpPr txBox="1"/>
          <p:nvPr/>
        </p:nvSpPr>
        <p:spPr>
          <a:xfrm>
            <a:off x="7680960" y="4434840"/>
            <a:ext cx="3703320" cy="640080"/>
          </a:xfrm>
          <a:prstGeom prst="rect">
            <a:avLst/>
          </a:prstGeom>
          <a:noFill/>
          <a:ln/>
        </p:spPr>
        <p:txBody>
          <a:bodyPr wrap="square" rtlCol="0" anchor="ctr"/>
          <a:lstStyle/>
          <a:p>
            <a:pPr marL="0" indent="0">
              <a:buNone/>
            </a:pPr>
            <a:r>
              <a:rPr lang="en-US" sz="1800" b="1" dirty="0">
                <a:solidFill>
                  <a:srgbClr val="FFFFFF"/>
                </a:solidFill>
                <a:latin typeface="Cambria" pitchFamily="34" charset="0"/>
                <a:ea typeface="Cambria" pitchFamily="34" charset="-122"/>
                <a:cs typeface="Cambria" pitchFamily="34" charset="-120"/>
              </a:rPr>
              <a:t>11th-best → 11th from the bottom</a:t>
            </a:r>
            <a:endParaRPr lang="en-US" sz="1800" dirty="0"/>
          </a:p>
        </p:txBody>
      </p:sp>
      <p:sp>
        <p:nvSpPr>
          <p:cNvPr id="13" name="Text 11"/>
          <p:cNvSpPr txBox="1"/>
          <p:nvPr/>
        </p:nvSpPr>
        <p:spPr>
          <a:xfrm>
            <a:off x="7680960" y="5074920"/>
            <a:ext cx="3703320" cy="914400"/>
          </a:xfrm>
          <a:prstGeom prst="rect">
            <a:avLst/>
          </a:prstGeom>
          <a:noFill/>
          <a:ln/>
        </p:spPr>
        <p:txBody>
          <a:bodyPr wrap="square" rtlCol="0" anchor="ctr"/>
          <a:lstStyle/>
          <a:p>
            <a:pPr marL="0" indent="0">
              <a:buNone/>
            </a:pPr>
            <a:r>
              <a:rPr lang="en-US" sz="1150" dirty="0">
                <a:solidFill>
                  <a:srgbClr val="CFE8E4"/>
                </a:solidFill>
                <a:latin typeface="Calibri" pitchFamily="34" charset="0"/>
                <a:ea typeface="Calibri" pitchFamily="34" charset="-122"/>
                <a:cs typeface="Calibri" pitchFamily="34" charset="-120"/>
              </a:rPr>
              <a:t>Nationally for diagnostic waits, after introducing Epic (Oct 2023)</a:t>
            </a:r>
            <a:endParaRPr lang="en-US" sz="1150" dirty="0"/>
          </a:p>
        </p:txBody>
      </p:sp>
      <p:sp>
        <p:nvSpPr>
          <p:cNvPr id="14" name="Text 12"/>
          <p:cNvSpPr/>
          <p:nvPr/>
        </p:nvSpPr>
        <p:spPr>
          <a:xfrm>
            <a:off x="11521440" y="6400800"/>
            <a:ext cx="365760" cy="274320"/>
          </a:xfrm>
          <a:prstGeom prst="rect">
            <a:avLst/>
          </a:prstGeom>
          <a:noFill/>
          <a:ln/>
        </p:spPr>
        <p:txBody>
          <a:bodyPr wrap="square" rtlCol="0" anchor="ctr"/>
          <a:lstStyle/>
          <a:p>
            <a:pPr marL="0" indent="0" algn="r">
              <a:buNone/>
            </a:pPr>
            <a:r>
              <a:rPr lang="en-US" sz="1000" dirty="0">
                <a:solidFill>
                  <a:srgbClr val="5A6B6E"/>
                </a:solidFill>
                <a:latin typeface="Calibri" pitchFamily="34" charset="0"/>
                <a:ea typeface="Calibri" pitchFamily="34" charset="-122"/>
                <a:cs typeface="Calibri" pitchFamily="34" charset="-120"/>
              </a:rPr>
              <a:t>6</a:t>
            </a:r>
            <a:endParaRPr lang="en-US" sz="1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61520" cy="1234440"/>
          </a:xfrm>
          <a:prstGeom prst="rect">
            <a:avLst/>
          </a:prstGeom>
          <a:solidFill>
            <a:srgbClr val="F4F8F7"/>
          </a:solidFill>
          <a:ln/>
        </p:spPr>
        <p:txBody>
          <a:bodyPr/>
          <a:lstStyle/>
          <a:p>
            <a:endParaRPr lang="en-GB"/>
          </a:p>
        </p:txBody>
      </p:sp>
      <p:sp>
        <p:nvSpPr>
          <p:cNvPr id="3" name="Shape 1"/>
          <p:cNvSpPr/>
          <p:nvPr/>
        </p:nvSpPr>
        <p:spPr>
          <a:xfrm>
            <a:off x="502920" y="292608"/>
            <a:ext cx="640080" cy="640080"/>
          </a:xfrm>
          <a:prstGeom prst="ellipse">
            <a:avLst/>
          </a:prstGeom>
          <a:solidFill>
            <a:srgbClr val="028090"/>
          </a:solidFill>
          <a:ln/>
        </p:spPr>
        <p:txBody>
          <a:bodyPr/>
          <a:lstStyle/>
          <a:p>
            <a:endParaRPr lang="en-GB"/>
          </a:p>
        </p:txBody>
      </p:sp>
      <p:sp>
        <p:nvSpPr>
          <p:cNvPr id="4" name="Text 2"/>
          <p:cNvSpPr txBox="1"/>
          <p:nvPr/>
        </p:nvSpPr>
        <p:spPr>
          <a:xfrm>
            <a:off x="502920" y="292608"/>
            <a:ext cx="640080" cy="640080"/>
          </a:xfrm>
          <a:prstGeom prst="rect">
            <a:avLst/>
          </a:prstGeom>
          <a:noFill/>
          <a:ln/>
        </p:spPr>
        <p:txBody>
          <a:bodyPr wrap="square" rtlCol="0" anchor="ctr"/>
          <a:lstStyle/>
          <a:p>
            <a:pPr marL="0" indent="0" algn="ctr">
              <a:buNone/>
            </a:pPr>
            <a:r>
              <a:rPr lang="en-US" sz="2000" b="1" dirty="0">
                <a:solidFill>
                  <a:srgbClr val="FFFFFF"/>
                </a:solidFill>
                <a:latin typeface="Calibri" pitchFamily="34" charset="0"/>
                <a:ea typeface="Calibri" pitchFamily="34" charset="-122"/>
                <a:cs typeface="Calibri" pitchFamily="34" charset="-120"/>
              </a:rPr>
              <a:t>4</a:t>
            </a:r>
            <a:endParaRPr lang="en-US" sz="2000" dirty="0"/>
          </a:p>
        </p:txBody>
      </p:sp>
      <p:sp>
        <p:nvSpPr>
          <p:cNvPr id="5" name="Text 3"/>
          <p:cNvSpPr txBox="1"/>
          <p:nvPr/>
        </p:nvSpPr>
        <p:spPr>
          <a:xfrm>
            <a:off x="1417320" y="274320"/>
            <a:ext cx="10058400" cy="685800"/>
          </a:xfrm>
          <a:prstGeom prst="rect">
            <a:avLst/>
          </a:prstGeom>
          <a:noFill/>
          <a:ln/>
        </p:spPr>
        <p:txBody>
          <a:bodyPr wrap="square" rtlCol="0" anchor="ctr"/>
          <a:lstStyle/>
          <a:p>
            <a:pPr marL="0" indent="0">
              <a:buNone/>
            </a:pPr>
            <a:r>
              <a:rPr lang="en-US" sz="2800" b="1" dirty="0">
                <a:solidFill>
                  <a:srgbClr val="0A2E36"/>
                </a:solidFill>
                <a:latin typeface="Cambria" pitchFamily="34" charset="0"/>
                <a:ea typeface="Cambria" pitchFamily="34" charset="-122"/>
                <a:cs typeface="Cambria" pitchFamily="34" charset="-120"/>
              </a:rPr>
              <a:t>Patient / Service User: The MyMFT Portal</a:t>
            </a:r>
            <a:endParaRPr lang="en-US" sz="2800" dirty="0"/>
          </a:p>
        </p:txBody>
      </p:sp>
      <p:sp>
        <p:nvSpPr>
          <p:cNvPr id="6" name="Text 4"/>
          <p:cNvSpPr txBox="1"/>
          <p:nvPr/>
        </p:nvSpPr>
        <p:spPr>
          <a:xfrm>
            <a:off x="548640" y="1554480"/>
            <a:ext cx="6675120" cy="4754880"/>
          </a:xfrm>
          <a:prstGeom prst="rect">
            <a:avLst/>
          </a:prstGeom>
          <a:noFill/>
          <a:ln/>
        </p:spPr>
        <p:txBody>
          <a:bodyPr wrap="square" rtlCol="0" anchor="t"/>
          <a:lstStyle/>
          <a:p>
            <a:pPr marL="228600" indent="-228600">
              <a:lnSpc>
                <a:spcPct val="105000"/>
              </a:lnSpc>
              <a:spcAft>
                <a:spcPts val="1000"/>
              </a:spcAft>
              <a:buSzPct val="100000"/>
              <a:buChar char="●"/>
            </a:pPr>
            <a:r>
              <a:rPr lang="en-US" sz="1400" dirty="0">
                <a:solidFill>
                  <a:srgbClr val="1B2B2E"/>
                </a:solidFill>
                <a:latin typeface="Calibri" pitchFamily="34" charset="0"/>
                <a:ea typeface="Calibri" pitchFamily="34" charset="-122"/>
                <a:cs typeface="Calibri" pitchFamily="34" charset="-120"/>
              </a:rPr>
              <a:t>Staff can access patients' records across the Trust at their fingertips, spending more time caring for patients (MFT, 2026).</a:t>
            </a:r>
            <a:endParaRPr lang="en-US" sz="1400" dirty="0"/>
          </a:p>
          <a:p>
            <a:pPr marL="228600" indent="-228600">
              <a:lnSpc>
                <a:spcPct val="105000"/>
              </a:lnSpc>
              <a:spcAft>
                <a:spcPts val="1000"/>
              </a:spcAft>
              <a:buSzPct val="100000"/>
              <a:buChar char="●"/>
            </a:pPr>
            <a:r>
              <a:rPr lang="en-US" sz="1400" dirty="0">
                <a:solidFill>
                  <a:srgbClr val="1B2B2E"/>
                </a:solidFill>
                <a:latin typeface="Calibri" pitchFamily="34" charset="0"/>
                <a:ea typeface="Calibri" pitchFamily="34" charset="-122"/>
                <a:cs typeface="Calibri" pitchFamily="34" charset="-120"/>
              </a:rPr>
              <a:t>Patients no longer repeat the same information to different staff and can receive the best possible care at all times (MFT, 2026).</a:t>
            </a:r>
            <a:endParaRPr lang="en-US" sz="1400" dirty="0"/>
          </a:p>
          <a:p>
            <a:pPr marL="228600" indent="-228600">
              <a:lnSpc>
                <a:spcPct val="105000"/>
              </a:lnSpc>
              <a:spcAft>
                <a:spcPts val="1000"/>
              </a:spcAft>
              <a:buSzPct val="100000"/>
              <a:buChar char="●"/>
            </a:pPr>
            <a:r>
              <a:rPr lang="en-US" sz="1400" dirty="0">
                <a:solidFill>
                  <a:srgbClr val="1B2B2E"/>
                </a:solidFill>
                <a:latin typeface="Calibri" pitchFamily="34" charset="0"/>
                <a:ea typeface="Calibri" pitchFamily="34" charset="-122"/>
                <a:cs typeface="Calibri" pitchFamily="34" charset="-120"/>
              </a:rPr>
              <a:t>HIVE introduced bespoke urgent care workflows improving patient transfers between Urgent and Emergency Care (Burns, 2024).</a:t>
            </a:r>
            <a:endParaRPr lang="en-US" sz="1400" dirty="0"/>
          </a:p>
          <a:p>
            <a:pPr marL="228600" indent="-228600">
              <a:lnSpc>
                <a:spcPct val="105000"/>
              </a:lnSpc>
              <a:spcAft>
                <a:spcPts val="1000"/>
              </a:spcAft>
              <a:buSzPct val="100000"/>
              <a:buChar char="●"/>
            </a:pPr>
            <a:r>
              <a:rPr lang="en-US" sz="1400" dirty="0">
                <a:solidFill>
                  <a:srgbClr val="1B2B2E"/>
                </a:solidFill>
                <a:latin typeface="Calibri" pitchFamily="34" charset="0"/>
                <a:ea typeface="Calibri" pitchFamily="34" charset="-122"/>
                <a:cs typeface="Calibri" pitchFamily="34" charset="-120"/>
              </a:rPr>
              <a:t>The MyMFT portal (web + app) lets patients access their appointments, clinical letters, test results and health information, join video consultations, complete pre-appointment questionnaires and request a copy of their full health record (Burns, 2024; MFT, 2026).</a:t>
            </a:r>
            <a:endParaRPr lang="en-US" sz="1400" dirty="0"/>
          </a:p>
          <a:p>
            <a:pPr marL="228600" indent="-228600">
              <a:lnSpc>
                <a:spcPct val="105000"/>
              </a:lnSpc>
              <a:spcAft>
                <a:spcPts val="1000"/>
              </a:spcAft>
              <a:buSzPct val="100000"/>
              <a:buChar char="●"/>
            </a:pPr>
            <a:r>
              <a:rPr lang="en-US" sz="1400" dirty="0">
                <a:solidFill>
                  <a:srgbClr val="1B2B2E"/>
                </a:solidFill>
                <a:latin typeface="Calibri" pitchFamily="34" charset="0"/>
                <a:ea typeface="Calibri" pitchFamily="34" charset="-122"/>
                <a:cs typeface="Calibri" pitchFamily="34" charset="-120"/>
              </a:rPr>
              <a:t>'Fast Pass' offers last-minute cancellation slots to patients with later appointments, enabling them to be seen an average of 10 days sooner (MFT, 2023).</a:t>
            </a:r>
            <a:endParaRPr lang="en-US" sz="1400" dirty="0"/>
          </a:p>
        </p:txBody>
      </p:sp>
      <p:sp>
        <p:nvSpPr>
          <p:cNvPr id="7" name="Shape 5"/>
          <p:cNvSpPr/>
          <p:nvPr/>
        </p:nvSpPr>
        <p:spPr>
          <a:xfrm>
            <a:off x="7452360" y="1737360"/>
            <a:ext cx="1965960" cy="1554480"/>
          </a:xfrm>
          <a:prstGeom prst="roundRect">
            <a:avLst>
              <a:gd name="adj" fmla="val 5882"/>
            </a:avLst>
          </a:prstGeom>
          <a:solidFill>
            <a:srgbClr val="F4F8F7"/>
          </a:solidFill>
          <a:ln/>
        </p:spPr>
        <p:txBody>
          <a:bodyPr/>
          <a:lstStyle/>
          <a:p>
            <a:endParaRPr lang="en-GB"/>
          </a:p>
        </p:txBody>
      </p:sp>
      <p:sp>
        <p:nvSpPr>
          <p:cNvPr id="8" name="Text 6"/>
          <p:cNvSpPr txBox="1"/>
          <p:nvPr/>
        </p:nvSpPr>
        <p:spPr>
          <a:xfrm>
            <a:off x="7452360" y="1847088"/>
            <a:ext cx="1965960" cy="1051560"/>
          </a:xfrm>
          <a:prstGeom prst="rect">
            <a:avLst/>
          </a:prstGeom>
          <a:noFill/>
          <a:ln/>
        </p:spPr>
        <p:txBody>
          <a:bodyPr wrap="square" rtlCol="0" anchor="b"/>
          <a:lstStyle/>
          <a:p>
            <a:pPr marL="0" indent="0" algn="ctr">
              <a:buNone/>
            </a:pPr>
            <a:r>
              <a:rPr lang="en-US" sz="3000" b="1" dirty="0">
                <a:solidFill>
                  <a:srgbClr val="028090"/>
                </a:solidFill>
                <a:latin typeface="Cambria" pitchFamily="34" charset="0"/>
                <a:ea typeface="Cambria" pitchFamily="34" charset="-122"/>
                <a:cs typeface="Cambria" pitchFamily="34" charset="-120"/>
              </a:rPr>
              <a:t>260,000+</a:t>
            </a:r>
            <a:endParaRPr lang="en-US" sz="3000" dirty="0"/>
          </a:p>
        </p:txBody>
      </p:sp>
      <p:sp>
        <p:nvSpPr>
          <p:cNvPr id="9" name="Text 7"/>
          <p:cNvSpPr txBox="1"/>
          <p:nvPr/>
        </p:nvSpPr>
        <p:spPr>
          <a:xfrm>
            <a:off x="7589520" y="2788920"/>
            <a:ext cx="1691640" cy="457200"/>
          </a:xfrm>
          <a:prstGeom prst="rect">
            <a:avLst/>
          </a:prstGeom>
          <a:noFill/>
          <a:ln/>
        </p:spPr>
        <p:txBody>
          <a:bodyPr wrap="square" rtlCol="0" anchor="t"/>
          <a:lstStyle/>
          <a:p>
            <a:pPr marL="0" indent="0" algn="ctr">
              <a:buNone/>
            </a:pPr>
            <a:r>
              <a:rPr lang="en-US" sz="1050" dirty="0">
                <a:solidFill>
                  <a:srgbClr val="5A6B6E"/>
                </a:solidFill>
                <a:latin typeface="Calibri" pitchFamily="34" charset="0"/>
                <a:ea typeface="Calibri" pitchFamily="34" charset="-122"/>
                <a:cs typeface="Calibri" pitchFamily="34" charset="-120"/>
              </a:rPr>
              <a:t>patients using MyMFT within one year (MFT, 2023)</a:t>
            </a:r>
            <a:endParaRPr lang="en-US" sz="1050" dirty="0"/>
          </a:p>
        </p:txBody>
      </p:sp>
      <p:sp>
        <p:nvSpPr>
          <p:cNvPr id="10" name="Shape 8"/>
          <p:cNvSpPr/>
          <p:nvPr/>
        </p:nvSpPr>
        <p:spPr>
          <a:xfrm>
            <a:off x="9646920" y="1737360"/>
            <a:ext cx="1965960" cy="1554480"/>
          </a:xfrm>
          <a:prstGeom prst="roundRect">
            <a:avLst>
              <a:gd name="adj" fmla="val 5882"/>
            </a:avLst>
          </a:prstGeom>
          <a:solidFill>
            <a:srgbClr val="F4F8F7"/>
          </a:solidFill>
          <a:ln/>
        </p:spPr>
        <p:txBody>
          <a:bodyPr/>
          <a:lstStyle/>
          <a:p>
            <a:endParaRPr lang="en-GB"/>
          </a:p>
        </p:txBody>
      </p:sp>
      <p:sp>
        <p:nvSpPr>
          <p:cNvPr id="11" name="Text 9"/>
          <p:cNvSpPr txBox="1"/>
          <p:nvPr/>
        </p:nvSpPr>
        <p:spPr>
          <a:xfrm>
            <a:off x="9646920" y="1847088"/>
            <a:ext cx="1965960" cy="1051560"/>
          </a:xfrm>
          <a:prstGeom prst="rect">
            <a:avLst/>
          </a:prstGeom>
          <a:noFill/>
          <a:ln/>
        </p:spPr>
        <p:txBody>
          <a:bodyPr wrap="square" rtlCol="0" anchor="b"/>
          <a:lstStyle/>
          <a:p>
            <a:pPr marL="0" indent="0" algn="ctr">
              <a:buNone/>
            </a:pPr>
            <a:r>
              <a:rPr lang="en-US" sz="3000" b="1" dirty="0">
                <a:solidFill>
                  <a:srgbClr val="00A896"/>
                </a:solidFill>
                <a:latin typeface="Cambria" pitchFamily="34" charset="0"/>
                <a:ea typeface="Cambria" pitchFamily="34" charset="-122"/>
                <a:cs typeface="Cambria" pitchFamily="34" charset="-120"/>
              </a:rPr>
              <a:t>10 days</a:t>
            </a:r>
            <a:endParaRPr lang="en-US" sz="3000" dirty="0"/>
          </a:p>
        </p:txBody>
      </p:sp>
      <p:sp>
        <p:nvSpPr>
          <p:cNvPr id="12" name="Text 10"/>
          <p:cNvSpPr txBox="1"/>
          <p:nvPr/>
        </p:nvSpPr>
        <p:spPr>
          <a:xfrm>
            <a:off x="9784080" y="2788920"/>
            <a:ext cx="1691640" cy="457200"/>
          </a:xfrm>
          <a:prstGeom prst="rect">
            <a:avLst/>
          </a:prstGeom>
          <a:noFill/>
          <a:ln/>
        </p:spPr>
        <p:txBody>
          <a:bodyPr wrap="square" rtlCol="0" anchor="t"/>
          <a:lstStyle/>
          <a:p>
            <a:pPr marL="0" indent="0" algn="ctr">
              <a:buNone/>
            </a:pPr>
            <a:r>
              <a:rPr lang="en-US" sz="1050" dirty="0">
                <a:solidFill>
                  <a:srgbClr val="5A6B6E"/>
                </a:solidFill>
                <a:latin typeface="Calibri" pitchFamily="34" charset="0"/>
                <a:ea typeface="Calibri" pitchFamily="34" charset="-122"/>
                <a:cs typeface="Calibri" pitchFamily="34" charset="-120"/>
              </a:rPr>
              <a:t>sooner seen via 'Fast Pass' (MFT, 2023)</a:t>
            </a:r>
            <a:endParaRPr lang="en-US" sz="1050" dirty="0"/>
          </a:p>
        </p:txBody>
      </p:sp>
      <p:sp>
        <p:nvSpPr>
          <p:cNvPr id="13" name="Shape 11"/>
          <p:cNvSpPr/>
          <p:nvPr/>
        </p:nvSpPr>
        <p:spPr>
          <a:xfrm>
            <a:off x="7452360" y="3474720"/>
            <a:ext cx="1965960" cy="1554480"/>
          </a:xfrm>
          <a:prstGeom prst="roundRect">
            <a:avLst>
              <a:gd name="adj" fmla="val 5882"/>
            </a:avLst>
          </a:prstGeom>
          <a:solidFill>
            <a:srgbClr val="F4F8F7"/>
          </a:solidFill>
          <a:ln/>
        </p:spPr>
        <p:txBody>
          <a:bodyPr/>
          <a:lstStyle/>
          <a:p>
            <a:endParaRPr lang="en-GB"/>
          </a:p>
        </p:txBody>
      </p:sp>
      <p:sp>
        <p:nvSpPr>
          <p:cNvPr id="14" name="Text 12"/>
          <p:cNvSpPr txBox="1"/>
          <p:nvPr/>
        </p:nvSpPr>
        <p:spPr>
          <a:xfrm>
            <a:off x="7452360" y="3584448"/>
            <a:ext cx="1965960" cy="1051560"/>
          </a:xfrm>
          <a:prstGeom prst="rect">
            <a:avLst/>
          </a:prstGeom>
          <a:noFill/>
          <a:ln/>
        </p:spPr>
        <p:txBody>
          <a:bodyPr wrap="square" rtlCol="0" anchor="b"/>
          <a:lstStyle/>
          <a:p>
            <a:pPr marL="0" indent="0" algn="ctr">
              <a:buNone/>
            </a:pPr>
            <a:r>
              <a:rPr lang="en-US" sz="3000" b="1" dirty="0">
                <a:solidFill>
                  <a:srgbClr val="02C39A"/>
                </a:solidFill>
                <a:latin typeface="Cambria" pitchFamily="34" charset="0"/>
                <a:ea typeface="Cambria" pitchFamily="34" charset="-122"/>
                <a:cs typeface="Cambria" pitchFamily="34" charset="-120"/>
              </a:rPr>
              <a:t>95%</a:t>
            </a:r>
            <a:endParaRPr lang="en-US" sz="3000" dirty="0"/>
          </a:p>
        </p:txBody>
      </p:sp>
      <p:sp>
        <p:nvSpPr>
          <p:cNvPr id="15" name="Text 13"/>
          <p:cNvSpPr txBox="1"/>
          <p:nvPr/>
        </p:nvSpPr>
        <p:spPr>
          <a:xfrm>
            <a:off x="7589520" y="4526280"/>
            <a:ext cx="1691640" cy="457200"/>
          </a:xfrm>
          <a:prstGeom prst="rect">
            <a:avLst/>
          </a:prstGeom>
          <a:noFill/>
          <a:ln/>
        </p:spPr>
        <p:txBody>
          <a:bodyPr wrap="square" rtlCol="0" anchor="t"/>
          <a:lstStyle/>
          <a:p>
            <a:pPr marL="0" indent="0" algn="ctr">
              <a:buNone/>
            </a:pPr>
            <a:r>
              <a:rPr lang="en-US" sz="1050" dirty="0">
                <a:solidFill>
                  <a:srgbClr val="5A6B6E"/>
                </a:solidFill>
                <a:latin typeface="Calibri" pitchFamily="34" charset="0"/>
                <a:ea typeface="Calibri" pitchFamily="34" charset="-122"/>
                <a:cs typeface="Calibri" pitchFamily="34" charset="-120"/>
              </a:rPr>
              <a:t>of portal users used messenger instead of calling (MFT, 2022)</a:t>
            </a:r>
            <a:endParaRPr lang="en-US" sz="1050" dirty="0"/>
          </a:p>
        </p:txBody>
      </p:sp>
      <p:sp>
        <p:nvSpPr>
          <p:cNvPr id="16" name="Shape 14"/>
          <p:cNvSpPr/>
          <p:nvPr/>
        </p:nvSpPr>
        <p:spPr>
          <a:xfrm>
            <a:off x="9646920" y="3474720"/>
            <a:ext cx="1965960" cy="1554480"/>
          </a:xfrm>
          <a:prstGeom prst="roundRect">
            <a:avLst>
              <a:gd name="adj" fmla="val 5882"/>
            </a:avLst>
          </a:prstGeom>
          <a:solidFill>
            <a:srgbClr val="F4F8F7"/>
          </a:solidFill>
          <a:ln/>
        </p:spPr>
        <p:txBody>
          <a:bodyPr/>
          <a:lstStyle/>
          <a:p>
            <a:endParaRPr lang="en-GB"/>
          </a:p>
        </p:txBody>
      </p:sp>
      <p:sp>
        <p:nvSpPr>
          <p:cNvPr id="17" name="Text 15"/>
          <p:cNvSpPr txBox="1"/>
          <p:nvPr/>
        </p:nvSpPr>
        <p:spPr>
          <a:xfrm>
            <a:off x="9646920" y="3584448"/>
            <a:ext cx="1965960" cy="1051560"/>
          </a:xfrm>
          <a:prstGeom prst="rect">
            <a:avLst/>
          </a:prstGeom>
          <a:noFill/>
          <a:ln/>
        </p:spPr>
        <p:txBody>
          <a:bodyPr wrap="square" rtlCol="0" anchor="b"/>
          <a:lstStyle/>
          <a:p>
            <a:pPr marL="0" indent="0" algn="ctr">
              <a:buNone/>
            </a:pPr>
            <a:r>
              <a:rPr lang="en-US" sz="3000" b="1" dirty="0">
                <a:solidFill>
                  <a:srgbClr val="028090"/>
                </a:solidFill>
                <a:latin typeface="Cambria" pitchFamily="34" charset="0"/>
                <a:ea typeface="Cambria" pitchFamily="34" charset="-122"/>
                <a:cs typeface="Cambria" pitchFamily="34" charset="-120"/>
              </a:rPr>
              <a:t>61%</a:t>
            </a:r>
            <a:endParaRPr lang="en-US" sz="3000" dirty="0"/>
          </a:p>
        </p:txBody>
      </p:sp>
      <p:sp>
        <p:nvSpPr>
          <p:cNvPr id="18" name="Text 16"/>
          <p:cNvSpPr txBox="1"/>
          <p:nvPr/>
        </p:nvSpPr>
        <p:spPr>
          <a:xfrm>
            <a:off x="9784080" y="4526280"/>
            <a:ext cx="1691640" cy="457200"/>
          </a:xfrm>
          <a:prstGeom prst="rect">
            <a:avLst/>
          </a:prstGeom>
          <a:noFill/>
          <a:ln/>
        </p:spPr>
        <p:txBody>
          <a:bodyPr wrap="square" rtlCol="0" anchor="t"/>
          <a:lstStyle/>
          <a:p>
            <a:pPr marL="0" indent="0" algn="ctr">
              <a:buNone/>
            </a:pPr>
            <a:r>
              <a:rPr lang="en-US" sz="1050" dirty="0">
                <a:solidFill>
                  <a:srgbClr val="5A6B6E"/>
                </a:solidFill>
                <a:latin typeface="Calibri" pitchFamily="34" charset="0"/>
                <a:ea typeface="Calibri" pitchFamily="34" charset="-122"/>
                <a:cs typeface="Calibri" pitchFamily="34" charset="-120"/>
              </a:rPr>
              <a:t>sent messages instead of an in-person visit (MFT, 2022)</a:t>
            </a:r>
            <a:endParaRPr lang="en-US" sz="1050" dirty="0"/>
          </a:p>
        </p:txBody>
      </p:sp>
      <p:sp>
        <p:nvSpPr>
          <p:cNvPr id="19" name="Shape 17"/>
          <p:cNvSpPr/>
          <p:nvPr/>
        </p:nvSpPr>
        <p:spPr>
          <a:xfrm>
            <a:off x="7452360" y="5212080"/>
            <a:ext cx="4160520" cy="960120"/>
          </a:xfrm>
          <a:prstGeom prst="roundRect">
            <a:avLst>
              <a:gd name="adj" fmla="val 9524"/>
            </a:avLst>
          </a:prstGeom>
          <a:solidFill>
            <a:srgbClr val="F4F8F7"/>
          </a:solidFill>
          <a:ln/>
        </p:spPr>
        <p:txBody>
          <a:bodyPr/>
          <a:lstStyle/>
          <a:p>
            <a:endParaRPr lang="en-GB"/>
          </a:p>
        </p:txBody>
      </p:sp>
      <p:sp>
        <p:nvSpPr>
          <p:cNvPr id="20" name="Text 18"/>
          <p:cNvSpPr txBox="1"/>
          <p:nvPr/>
        </p:nvSpPr>
        <p:spPr>
          <a:xfrm>
            <a:off x="7452360" y="5321808"/>
            <a:ext cx="4160520" cy="457200"/>
          </a:xfrm>
          <a:prstGeom prst="rect">
            <a:avLst/>
          </a:prstGeom>
          <a:noFill/>
          <a:ln/>
        </p:spPr>
        <p:txBody>
          <a:bodyPr wrap="square" rtlCol="0" anchor="b"/>
          <a:lstStyle/>
          <a:p>
            <a:pPr marL="0" indent="0" algn="ctr">
              <a:buNone/>
            </a:pPr>
            <a:r>
              <a:rPr lang="en-US" sz="3000" b="1" dirty="0">
                <a:solidFill>
                  <a:srgbClr val="00A896"/>
                </a:solidFill>
                <a:latin typeface="Cambria" pitchFamily="34" charset="0"/>
                <a:ea typeface="Cambria" pitchFamily="34" charset="-122"/>
                <a:cs typeface="Cambria" pitchFamily="34" charset="-120"/>
              </a:rPr>
              <a:t>73%</a:t>
            </a:r>
            <a:endParaRPr lang="en-US" sz="3000" dirty="0"/>
          </a:p>
        </p:txBody>
      </p:sp>
      <p:sp>
        <p:nvSpPr>
          <p:cNvPr id="21" name="Text 19"/>
          <p:cNvSpPr txBox="1"/>
          <p:nvPr/>
        </p:nvSpPr>
        <p:spPr>
          <a:xfrm>
            <a:off x="7589520" y="5669280"/>
            <a:ext cx="3886200" cy="457200"/>
          </a:xfrm>
          <a:prstGeom prst="rect">
            <a:avLst/>
          </a:prstGeom>
          <a:noFill/>
          <a:ln/>
        </p:spPr>
        <p:txBody>
          <a:bodyPr wrap="square" rtlCol="0" anchor="t"/>
          <a:lstStyle/>
          <a:p>
            <a:pPr marL="0" indent="0" algn="ctr">
              <a:buNone/>
            </a:pPr>
            <a:r>
              <a:rPr lang="en-US" sz="1050" dirty="0">
                <a:solidFill>
                  <a:srgbClr val="5A6B6E"/>
                </a:solidFill>
                <a:latin typeface="Calibri" pitchFamily="34" charset="0"/>
                <a:ea typeface="Calibri" pitchFamily="34" charset="-122"/>
                <a:cs typeface="Calibri" pitchFamily="34" charset="-120"/>
              </a:rPr>
              <a:t>of MFT clinicians agreed HIVE + MyMFT improved patient/clinician communication (MFT, 2026)</a:t>
            </a:r>
            <a:endParaRPr lang="en-US" sz="1050" dirty="0"/>
          </a:p>
        </p:txBody>
      </p:sp>
      <p:sp>
        <p:nvSpPr>
          <p:cNvPr id="22" name="Text 20"/>
          <p:cNvSpPr/>
          <p:nvPr/>
        </p:nvSpPr>
        <p:spPr>
          <a:xfrm>
            <a:off x="11521440" y="6400800"/>
            <a:ext cx="365760" cy="274320"/>
          </a:xfrm>
          <a:prstGeom prst="rect">
            <a:avLst/>
          </a:prstGeom>
          <a:noFill/>
          <a:ln/>
        </p:spPr>
        <p:txBody>
          <a:bodyPr wrap="square" rtlCol="0" anchor="ctr"/>
          <a:lstStyle/>
          <a:p>
            <a:pPr marL="0" indent="0" algn="r">
              <a:buNone/>
            </a:pPr>
            <a:r>
              <a:rPr lang="en-US" sz="1000" dirty="0">
                <a:solidFill>
                  <a:srgbClr val="5A6B6E"/>
                </a:solidFill>
                <a:latin typeface="Calibri" pitchFamily="34" charset="0"/>
                <a:ea typeface="Calibri" pitchFamily="34" charset="-122"/>
                <a:cs typeface="Calibri" pitchFamily="34" charset="-120"/>
              </a:rPr>
              <a:t>7</a:t>
            </a:r>
            <a:endParaRPr lang="en-US" sz="10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61520" cy="1234440"/>
          </a:xfrm>
          <a:prstGeom prst="rect">
            <a:avLst/>
          </a:prstGeom>
          <a:solidFill>
            <a:srgbClr val="F4F8F7"/>
          </a:solidFill>
          <a:ln/>
        </p:spPr>
        <p:txBody>
          <a:bodyPr/>
          <a:lstStyle/>
          <a:p>
            <a:endParaRPr lang="en-GB"/>
          </a:p>
        </p:txBody>
      </p:sp>
      <p:sp>
        <p:nvSpPr>
          <p:cNvPr id="3" name="Shape 1"/>
          <p:cNvSpPr/>
          <p:nvPr/>
        </p:nvSpPr>
        <p:spPr>
          <a:xfrm>
            <a:off x="502920" y="292608"/>
            <a:ext cx="640080" cy="640080"/>
          </a:xfrm>
          <a:prstGeom prst="ellipse">
            <a:avLst/>
          </a:prstGeom>
          <a:solidFill>
            <a:srgbClr val="028090"/>
          </a:solidFill>
          <a:ln/>
        </p:spPr>
        <p:txBody>
          <a:bodyPr/>
          <a:lstStyle/>
          <a:p>
            <a:endParaRPr lang="en-GB"/>
          </a:p>
        </p:txBody>
      </p:sp>
      <p:sp>
        <p:nvSpPr>
          <p:cNvPr id="4" name="Text 2"/>
          <p:cNvSpPr txBox="1"/>
          <p:nvPr/>
        </p:nvSpPr>
        <p:spPr>
          <a:xfrm>
            <a:off x="502920" y="292608"/>
            <a:ext cx="640080" cy="640080"/>
          </a:xfrm>
          <a:prstGeom prst="rect">
            <a:avLst/>
          </a:prstGeom>
          <a:noFill/>
          <a:ln/>
        </p:spPr>
        <p:txBody>
          <a:bodyPr wrap="square" rtlCol="0" anchor="ctr"/>
          <a:lstStyle/>
          <a:p>
            <a:pPr marL="0" indent="0" algn="ctr">
              <a:buNone/>
            </a:pPr>
            <a:r>
              <a:rPr lang="en-US" sz="2000" b="1" dirty="0">
                <a:solidFill>
                  <a:srgbClr val="FFFFFF"/>
                </a:solidFill>
                <a:latin typeface="Calibri" pitchFamily="34" charset="0"/>
                <a:ea typeface="Calibri" pitchFamily="34" charset="-122"/>
                <a:cs typeface="Calibri" pitchFamily="34" charset="-120"/>
              </a:rPr>
              <a:t>4</a:t>
            </a:r>
            <a:endParaRPr lang="en-US" sz="2000" dirty="0"/>
          </a:p>
        </p:txBody>
      </p:sp>
      <p:sp>
        <p:nvSpPr>
          <p:cNvPr id="5" name="Text 3"/>
          <p:cNvSpPr txBox="1"/>
          <p:nvPr/>
        </p:nvSpPr>
        <p:spPr>
          <a:xfrm>
            <a:off x="1417320" y="274320"/>
            <a:ext cx="10058400" cy="685800"/>
          </a:xfrm>
          <a:prstGeom prst="rect">
            <a:avLst/>
          </a:prstGeom>
          <a:noFill/>
          <a:ln/>
        </p:spPr>
        <p:txBody>
          <a:bodyPr wrap="square" rtlCol="0" anchor="ctr"/>
          <a:lstStyle/>
          <a:p>
            <a:pPr marL="0" indent="0">
              <a:buNone/>
            </a:pPr>
            <a:r>
              <a:rPr lang="en-US" sz="2800" b="1" dirty="0">
                <a:solidFill>
                  <a:srgbClr val="0A2E36"/>
                </a:solidFill>
                <a:latin typeface="Cambria" pitchFamily="34" charset="0"/>
                <a:ea typeface="Cambria" pitchFamily="34" charset="-122"/>
                <a:cs typeface="Cambria" pitchFamily="34" charset="-120"/>
              </a:rPr>
              <a:t>Patient / Service User: Limits of the Evidence</a:t>
            </a:r>
            <a:endParaRPr lang="en-US" sz="2800" dirty="0"/>
          </a:p>
        </p:txBody>
      </p:sp>
      <p:sp>
        <p:nvSpPr>
          <p:cNvPr id="6" name="Text 4"/>
          <p:cNvSpPr txBox="1"/>
          <p:nvPr/>
        </p:nvSpPr>
        <p:spPr>
          <a:xfrm>
            <a:off x="548640" y="1600200"/>
            <a:ext cx="10881360" cy="2011680"/>
          </a:xfrm>
          <a:prstGeom prst="rect">
            <a:avLst/>
          </a:prstGeom>
          <a:noFill/>
          <a:ln/>
        </p:spPr>
        <p:txBody>
          <a:bodyPr wrap="square" rtlCol="0" anchor="t"/>
          <a:lstStyle/>
          <a:p>
            <a:pPr marL="228600" indent="-228600">
              <a:lnSpc>
                <a:spcPct val="105000"/>
              </a:lnSpc>
              <a:spcAft>
                <a:spcPts val="1000"/>
              </a:spcAft>
              <a:buSzPct val="100000"/>
              <a:buChar char="●"/>
            </a:pPr>
            <a:r>
              <a:rPr lang="en-US" sz="1450" dirty="0">
                <a:solidFill>
                  <a:srgbClr val="1B2B2E"/>
                </a:solidFill>
                <a:latin typeface="Calibri" pitchFamily="34" charset="0"/>
                <a:ea typeface="Calibri" pitchFamily="34" charset="-122"/>
                <a:cs typeface="Calibri" pitchFamily="34" charset="-120"/>
              </a:rPr>
              <a:t>7–10% of portal users were less likely to schedule an office visit compared to non-users (MFT, 2022).</a:t>
            </a:r>
            <a:endParaRPr lang="en-US" sz="1450" dirty="0"/>
          </a:p>
          <a:p>
            <a:pPr marL="228600" indent="-228600">
              <a:lnSpc>
                <a:spcPct val="105000"/>
              </a:lnSpc>
              <a:spcAft>
                <a:spcPts val="1000"/>
              </a:spcAft>
              <a:buSzPct val="100000"/>
              <a:buChar char="●"/>
            </a:pPr>
            <a:r>
              <a:rPr lang="en-US" sz="1450" dirty="0">
                <a:solidFill>
                  <a:srgbClr val="1B2B2E"/>
                </a:solidFill>
                <a:latin typeface="Calibri" pitchFamily="34" charset="0"/>
                <a:ea typeface="Calibri" pitchFamily="34" charset="-122"/>
                <a:cs typeface="Calibri" pitchFamily="34" charset="-120"/>
              </a:rPr>
              <a:t>Digital convenience is supported by broader evidence that digital health solutions streamline healthcare processes and help overcome access barriers by reducing waiting times and enhancing the quality, accessibility and efficiency of medical services (Silva et al., 2025; Adebiyi and Olayinka, 2026).</a:t>
            </a:r>
            <a:endParaRPr lang="en-US" sz="1450" dirty="0"/>
          </a:p>
          <a:p>
            <a:pPr marL="228600" indent="-228600">
              <a:lnSpc>
                <a:spcPct val="105000"/>
              </a:lnSpc>
              <a:spcAft>
                <a:spcPts val="1000"/>
              </a:spcAft>
              <a:buSzPct val="100000"/>
              <a:buChar char="●"/>
            </a:pPr>
            <a:r>
              <a:rPr lang="en-US" sz="1450" dirty="0">
                <a:solidFill>
                  <a:srgbClr val="1B2B2E"/>
                </a:solidFill>
                <a:latin typeface="Calibri" pitchFamily="34" charset="0"/>
                <a:ea typeface="Calibri" pitchFamily="34" charset="-122"/>
                <a:cs typeface="Calibri" pitchFamily="34" charset="-120"/>
              </a:rPr>
              <a:t>However, the survey population consisted strictly of portal users and may not reflect the experience of patients facing barriers to digital engagement.</a:t>
            </a:r>
            <a:endParaRPr lang="en-US" sz="1450" dirty="0"/>
          </a:p>
        </p:txBody>
      </p:sp>
      <p:sp>
        <p:nvSpPr>
          <p:cNvPr id="7" name="Shape 5"/>
          <p:cNvSpPr/>
          <p:nvPr/>
        </p:nvSpPr>
        <p:spPr>
          <a:xfrm>
            <a:off x="548640" y="3840480"/>
            <a:ext cx="10881360" cy="2377440"/>
          </a:xfrm>
          <a:prstGeom prst="roundRect">
            <a:avLst>
              <a:gd name="adj" fmla="val 3846"/>
            </a:avLst>
          </a:prstGeom>
          <a:solidFill>
            <a:srgbClr val="F4F8F7"/>
          </a:solidFill>
          <a:ln/>
        </p:spPr>
        <p:txBody>
          <a:bodyPr/>
          <a:lstStyle/>
          <a:p>
            <a:endParaRPr lang="en-GB"/>
          </a:p>
        </p:txBody>
      </p:sp>
      <p:sp>
        <p:nvSpPr>
          <p:cNvPr id="8" name="Text 6"/>
          <p:cNvSpPr txBox="1"/>
          <p:nvPr/>
        </p:nvSpPr>
        <p:spPr>
          <a:xfrm>
            <a:off x="822960" y="4023360"/>
            <a:ext cx="10332720" cy="365760"/>
          </a:xfrm>
          <a:prstGeom prst="rect">
            <a:avLst/>
          </a:prstGeom>
          <a:noFill/>
          <a:ln/>
        </p:spPr>
        <p:txBody>
          <a:bodyPr wrap="square" rtlCol="0" anchor="ctr"/>
          <a:lstStyle/>
          <a:p>
            <a:pPr marL="0" indent="0">
              <a:buNone/>
            </a:pPr>
            <a:r>
              <a:rPr lang="en-US" sz="1400" b="1" dirty="0">
                <a:solidFill>
                  <a:srgbClr val="0A2E36"/>
                </a:solidFill>
                <a:latin typeface="Calibri" pitchFamily="34" charset="0"/>
                <a:ea typeface="Calibri" pitchFamily="34" charset="-122"/>
                <a:cs typeface="Calibri" pitchFamily="34" charset="-120"/>
              </a:rPr>
              <a:t>Digitalisation can also create barriers for disadvantaged groups</a:t>
            </a:r>
            <a:endParaRPr lang="en-US" sz="1400" dirty="0"/>
          </a:p>
        </p:txBody>
      </p:sp>
      <p:sp>
        <p:nvSpPr>
          <p:cNvPr id="9" name="Text 7"/>
          <p:cNvSpPr txBox="1"/>
          <p:nvPr/>
        </p:nvSpPr>
        <p:spPr>
          <a:xfrm>
            <a:off x="822960" y="4434840"/>
            <a:ext cx="10332720" cy="1691640"/>
          </a:xfrm>
          <a:prstGeom prst="rect">
            <a:avLst/>
          </a:prstGeom>
          <a:noFill/>
          <a:ln/>
        </p:spPr>
        <p:txBody>
          <a:bodyPr wrap="square" rtlCol="0" anchor="t"/>
          <a:lstStyle/>
          <a:p>
            <a:pPr marL="228600" indent="-228600">
              <a:lnSpc>
                <a:spcPct val="105000"/>
              </a:lnSpc>
              <a:spcAft>
                <a:spcPts val="1000"/>
              </a:spcAft>
              <a:buSzPct val="100000"/>
              <a:buChar char="●"/>
            </a:pPr>
            <a:r>
              <a:rPr lang="en-US" sz="1350" dirty="0">
                <a:solidFill>
                  <a:srgbClr val="1B2B2E"/>
                </a:solidFill>
                <a:latin typeface="Calibri" pitchFamily="34" charset="0"/>
                <a:ea typeface="Calibri" pitchFamily="34" charset="-122"/>
                <a:cs typeface="Calibri" pitchFamily="34" charset="-120"/>
              </a:rPr>
              <a:t>MFT retained non-digital alternatives integrated into HIVE for patients who have difficulty accessing MyMFT.</a:t>
            </a:r>
            <a:endParaRPr lang="en-US" sz="1350" dirty="0"/>
          </a:p>
          <a:p>
            <a:pPr marL="228600" indent="-228600">
              <a:lnSpc>
                <a:spcPct val="105000"/>
              </a:lnSpc>
              <a:spcAft>
                <a:spcPts val="1000"/>
              </a:spcAft>
              <a:buSzPct val="100000"/>
              <a:buChar char="●"/>
            </a:pPr>
            <a:r>
              <a:rPr lang="en-US" sz="1350" dirty="0">
                <a:solidFill>
                  <a:srgbClr val="1B2B2E"/>
                </a:solidFill>
                <a:latin typeface="Calibri" pitchFamily="34" charset="0"/>
                <a:ea typeface="Calibri" pitchFamily="34" charset="-122"/>
                <a:cs typeface="Calibri" pitchFamily="34" charset="-120"/>
              </a:rPr>
              <a:t>A proxy access feature lets patients consent to family members or caregivers managing their healthcare needs (NHS, 2022).</a:t>
            </a:r>
            <a:endParaRPr lang="en-US" sz="1350" dirty="0"/>
          </a:p>
        </p:txBody>
      </p:sp>
      <p:sp>
        <p:nvSpPr>
          <p:cNvPr id="10" name="Text 8"/>
          <p:cNvSpPr/>
          <p:nvPr/>
        </p:nvSpPr>
        <p:spPr>
          <a:xfrm>
            <a:off x="11521440" y="6400800"/>
            <a:ext cx="365760" cy="274320"/>
          </a:xfrm>
          <a:prstGeom prst="rect">
            <a:avLst/>
          </a:prstGeom>
          <a:noFill/>
          <a:ln/>
        </p:spPr>
        <p:txBody>
          <a:bodyPr wrap="square" rtlCol="0" anchor="ctr"/>
          <a:lstStyle/>
          <a:p>
            <a:pPr marL="0" indent="0" algn="r">
              <a:buNone/>
            </a:pPr>
            <a:r>
              <a:rPr lang="en-US" sz="1000" dirty="0">
                <a:solidFill>
                  <a:srgbClr val="5A6B6E"/>
                </a:solidFill>
                <a:latin typeface="Calibri" pitchFamily="34" charset="0"/>
                <a:ea typeface="Calibri" pitchFamily="34" charset="-122"/>
                <a:cs typeface="Calibri" pitchFamily="34" charset="-120"/>
              </a:rPr>
              <a:t>8</a:t>
            </a:r>
            <a:endParaRPr lang="en-US" sz="1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61520" cy="1234440"/>
          </a:xfrm>
          <a:prstGeom prst="rect">
            <a:avLst/>
          </a:prstGeom>
          <a:solidFill>
            <a:srgbClr val="F4F8F7"/>
          </a:solidFill>
          <a:ln/>
        </p:spPr>
        <p:txBody>
          <a:bodyPr/>
          <a:lstStyle/>
          <a:p>
            <a:endParaRPr lang="en-GB"/>
          </a:p>
        </p:txBody>
      </p:sp>
      <p:sp>
        <p:nvSpPr>
          <p:cNvPr id="3" name="Shape 1"/>
          <p:cNvSpPr/>
          <p:nvPr/>
        </p:nvSpPr>
        <p:spPr>
          <a:xfrm>
            <a:off x="502920" y="292608"/>
            <a:ext cx="640080" cy="640080"/>
          </a:xfrm>
          <a:prstGeom prst="ellipse">
            <a:avLst/>
          </a:prstGeom>
          <a:solidFill>
            <a:srgbClr val="028090"/>
          </a:solidFill>
          <a:ln/>
        </p:spPr>
        <p:txBody>
          <a:bodyPr/>
          <a:lstStyle/>
          <a:p>
            <a:endParaRPr lang="en-GB"/>
          </a:p>
        </p:txBody>
      </p:sp>
      <p:sp>
        <p:nvSpPr>
          <p:cNvPr id="4" name="Text 2"/>
          <p:cNvSpPr txBox="1"/>
          <p:nvPr/>
        </p:nvSpPr>
        <p:spPr>
          <a:xfrm>
            <a:off x="502920" y="292608"/>
            <a:ext cx="640080" cy="640080"/>
          </a:xfrm>
          <a:prstGeom prst="rect">
            <a:avLst/>
          </a:prstGeom>
          <a:noFill/>
          <a:ln/>
        </p:spPr>
        <p:txBody>
          <a:bodyPr wrap="square" rtlCol="0" anchor="ctr"/>
          <a:lstStyle/>
          <a:p>
            <a:pPr marL="0" indent="0" algn="ctr">
              <a:buNone/>
            </a:pPr>
            <a:r>
              <a:rPr lang="en-US" sz="2000" b="1" dirty="0">
                <a:solidFill>
                  <a:srgbClr val="FFFFFF"/>
                </a:solidFill>
                <a:latin typeface="Calibri" pitchFamily="34" charset="0"/>
                <a:ea typeface="Calibri" pitchFamily="34" charset="-122"/>
                <a:cs typeface="Calibri" pitchFamily="34" charset="-120"/>
              </a:rPr>
              <a:t>5</a:t>
            </a:r>
            <a:endParaRPr lang="en-US" sz="2000" dirty="0"/>
          </a:p>
        </p:txBody>
      </p:sp>
      <p:sp>
        <p:nvSpPr>
          <p:cNvPr id="5" name="Text 3"/>
          <p:cNvSpPr txBox="1"/>
          <p:nvPr/>
        </p:nvSpPr>
        <p:spPr>
          <a:xfrm>
            <a:off x="1417320" y="274320"/>
            <a:ext cx="10058400" cy="685800"/>
          </a:xfrm>
          <a:prstGeom prst="rect">
            <a:avLst/>
          </a:prstGeom>
          <a:noFill/>
          <a:ln/>
        </p:spPr>
        <p:txBody>
          <a:bodyPr wrap="square" rtlCol="0" anchor="ctr"/>
          <a:lstStyle/>
          <a:p>
            <a:pPr marL="0" indent="0">
              <a:buNone/>
            </a:pPr>
            <a:r>
              <a:rPr lang="en-US" sz="2800" b="1" dirty="0">
                <a:solidFill>
                  <a:srgbClr val="0A2E36"/>
                </a:solidFill>
                <a:latin typeface="Cambria" pitchFamily="34" charset="0"/>
                <a:ea typeface="Cambria" pitchFamily="34" charset="-122"/>
                <a:cs typeface="Cambria" pitchFamily="34" charset="-120"/>
              </a:rPr>
              <a:t>Community: Geographic Reach &amp; Integration</a:t>
            </a:r>
            <a:endParaRPr lang="en-US" sz="2800" dirty="0"/>
          </a:p>
        </p:txBody>
      </p:sp>
      <p:sp>
        <p:nvSpPr>
          <p:cNvPr id="6" name="Shape 4"/>
          <p:cNvSpPr/>
          <p:nvPr/>
        </p:nvSpPr>
        <p:spPr>
          <a:xfrm>
            <a:off x="548640" y="1554480"/>
            <a:ext cx="5349240" cy="2560320"/>
          </a:xfrm>
          <a:prstGeom prst="roundRect">
            <a:avLst>
              <a:gd name="adj" fmla="val 3571"/>
            </a:avLst>
          </a:prstGeom>
          <a:solidFill>
            <a:srgbClr val="F4F8F7"/>
          </a:solidFill>
          <a:ln/>
        </p:spPr>
        <p:txBody>
          <a:bodyPr/>
          <a:lstStyle/>
          <a:p>
            <a:endParaRPr lang="en-GB"/>
          </a:p>
        </p:txBody>
      </p:sp>
      <p:sp>
        <p:nvSpPr>
          <p:cNvPr id="7" name="Shape 5"/>
          <p:cNvSpPr/>
          <p:nvPr/>
        </p:nvSpPr>
        <p:spPr>
          <a:xfrm>
            <a:off x="822960" y="1810512"/>
            <a:ext cx="502920" cy="502920"/>
          </a:xfrm>
          <a:prstGeom prst="ellipse">
            <a:avLst/>
          </a:prstGeom>
          <a:solidFill>
            <a:srgbClr val="028090"/>
          </a:solidFill>
          <a:ln/>
        </p:spPr>
        <p:txBody>
          <a:bodyPr/>
          <a:lstStyle/>
          <a:p>
            <a:endParaRPr lang="en-GB"/>
          </a:p>
        </p:txBody>
      </p:sp>
      <p:sp>
        <p:nvSpPr>
          <p:cNvPr id="8" name="Text 6"/>
          <p:cNvSpPr txBox="1"/>
          <p:nvPr/>
        </p:nvSpPr>
        <p:spPr>
          <a:xfrm>
            <a:off x="822960" y="1810512"/>
            <a:ext cx="502920" cy="502920"/>
          </a:xfrm>
          <a:prstGeom prst="rect">
            <a:avLst/>
          </a:prstGeom>
          <a:noFill/>
          <a:ln/>
        </p:spPr>
        <p:txBody>
          <a:bodyPr wrap="square"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A</a:t>
            </a:r>
            <a:endParaRPr lang="en-US" sz="1600" dirty="0"/>
          </a:p>
        </p:txBody>
      </p:sp>
      <p:sp>
        <p:nvSpPr>
          <p:cNvPr id="9" name="Text 7"/>
          <p:cNvSpPr txBox="1"/>
          <p:nvPr/>
        </p:nvSpPr>
        <p:spPr>
          <a:xfrm>
            <a:off x="1463040" y="1810512"/>
            <a:ext cx="4160520" cy="502920"/>
          </a:xfrm>
          <a:prstGeom prst="rect">
            <a:avLst/>
          </a:prstGeom>
          <a:noFill/>
          <a:ln/>
        </p:spPr>
        <p:txBody>
          <a:bodyPr wrap="square" rtlCol="0" anchor="ctr"/>
          <a:lstStyle/>
          <a:p>
            <a:pPr marL="0" indent="0">
              <a:buNone/>
            </a:pPr>
            <a:r>
              <a:rPr lang="en-US" sz="1500" b="1" dirty="0">
                <a:solidFill>
                  <a:srgbClr val="0A2E36"/>
                </a:solidFill>
                <a:latin typeface="Calibri" pitchFamily="34" charset="0"/>
                <a:ea typeface="Calibri" pitchFamily="34" charset="-122"/>
                <a:cs typeface="Calibri" pitchFamily="34" charset="-120"/>
              </a:rPr>
              <a:t>Geographic reach</a:t>
            </a:r>
            <a:endParaRPr lang="en-US" sz="1500" dirty="0"/>
          </a:p>
        </p:txBody>
      </p:sp>
      <p:sp>
        <p:nvSpPr>
          <p:cNvPr id="10" name="Text 8"/>
          <p:cNvSpPr txBox="1"/>
          <p:nvPr/>
        </p:nvSpPr>
        <p:spPr>
          <a:xfrm>
            <a:off x="868680" y="2514600"/>
            <a:ext cx="4800600" cy="1463040"/>
          </a:xfrm>
          <a:prstGeom prst="rect">
            <a:avLst/>
          </a:prstGeom>
          <a:noFill/>
          <a:ln/>
        </p:spPr>
        <p:txBody>
          <a:bodyPr wrap="square" rtlCol="0" anchor="t"/>
          <a:lstStyle/>
          <a:p>
            <a:pPr marL="228600" indent="-228600">
              <a:lnSpc>
                <a:spcPct val="105000"/>
              </a:lnSpc>
              <a:spcAft>
                <a:spcPts val="1000"/>
              </a:spcAft>
              <a:buSzPct val="100000"/>
              <a:buChar char="●"/>
            </a:pPr>
            <a:r>
              <a:rPr lang="en-US" sz="1250" dirty="0">
                <a:solidFill>
                  <a:srgbClr val="1B2B2E"/>
                </a:solidFill>
                <a:latin typeface="Calibri" pitchFamily="34" charset="0"/>
                <a:ea typeface="Calibri" pitchFamily="34" charset="-122"/>
                <a:cs typeface="Calibri" pitchFamily="34" charset="-120"/>
              </a:rPr>
              <a:t>MFT implemented HIVE across all ten hospital sites (Burns, 2024).</a:t>
            </a:r>
            <a:endParaRPr lang="en-US" sz="1250" dirty="0"/>
          </a:p>
          <a:p>
            <a:pPr marL="228600" indent="-228600">
              <a:lnSpc>
                <a:spcPct val="105000"/>
              </a:lnSpc>
              <a:spcAft>
                <a:spcPts val="1000"/>
              </a:spcAft>
              <a:buSzPct val="100000"/>
              <a:buChar char="●"/>
            </a:pPr>
            <a:r>
              <a:rPr lang="en-US" sz="1250" dirty="0">
                <a:solidFill>
                  <a:srgbClr val="1B2B2E"/>
                </a:solidFill>
                <a:latin typeface="Calibri" pitchFamily="34" charset="0"/>
                <a:ea typeface="Calibri" pitchFamily="34" charset="-122"/>
                <a:cs typeface="Calibri" pitchFamily="34" charset="-120"/>
              </a:rPr>
              <a:t>MFT is the main provider of hospital care to about 750,000 people in Manchester and Trafford, and the biggest </a:t>
            </a:r>
            <a:r>
              <a:rPr lang="en-US" sz="1250" dirty="0" err="1">
                <a:solidFill>
                  <a:srgbClr val="1B2B2E"/>
                </a:solidFill>
                <a:latin typeface="Calibri" pitchFamily="34" charset="0"/>
                <a:ea typeface="Calibri" pitchFamily="34" charset="-122"/>
                <a:cs typeface="Calibri" pitchFamily="34" charset="-120"/>
              </a:rPr>
              <a:t>specialised</a:t>
            </a:r>
            <a:r>
              <a:rPr lang="en-US" sz="1250" dirty="0">
                <a:solidFill>
                  <a:srgbClr val="1B2B2E"/>
                </a:solidFill>
                <a:latin typeface="Calibri" pitchFamily="34" charset="0"/>
                <a:ea typeface="Calibri" pitchFamily="34" charset="-122"/>
                <a:cs typeface="Calibri" pitchFamily="34" charset="-120"/>
              </a:rPr>
              <a:t> services provider in the North West (MFT, 2018).</a:t>
            </a:r>
            <a:endParaRPr lang="en-US" sz="1250" dirty="0"/>
          </a:p>
          <a:p>
            <a:pPr marL="228600" indent="-228600">
              <a:lnSpc>
                <a:spcPct val="105000"/>
              </a:lnSpc>
              <a:spcAft>
                <a:spcPts val="1000"/>
              </a:spcAft>
              <a:buSzPct val="100000"/>
              <a:buChar char="●"/>
            </a:pPr>
            <a:r>
              <a:rPr lang="en-US" sz="1250" dirty="0">
                <a:solidFill>
                  <a:srgbClr val="1B2B2E"/>
                </a:solidFill>
                <a:latin typeface="Calibri" pitchFamily="34" charset="0"/>
                <a:ea typeface="Calibri" pitchFamily="34" charset="-122"/>
                <a:cs typeface="Calibri" pitchFamily="34" charset="-120"/>
              </a:rPr>
              <a:t>This benefit is primarily within the Trust and does not yet demonstrate HIVE's reach as an integrated record across Greater Manchester.</a:t>
            </a:r>
            <a:endParaRPr lang="en-US" sz="1250" dirty="0"/>
          </a:p>
        </p:txBody>
      </p:sp>
      <p:sp>
        <p:nvSpPr>
          <p:cNvPr id="11" name="Shape 9"/>
          <p:cNvSpPr/>
          <p:nvPr/>
        </p:nvSpPr>
        <p:spPr>
          <a:xfrm>
            <a:off x="6172200" y="1554480"/>
            <a:ext cx="5349240" cy="2560320"/>
          </a:xfrm>
          <a:prstGeom prst="roundRect">
            <a:avLst>
              <a:gd name="adj" fmla="val 3571"/>
            </a:avLst>
          </a:prstGeom>
          <a:solidFill>
            <a:srgbClr val="F4F8F7"/>
          </a:solidFill>
          <a:ln/>
        </p:spPr>
        <p:txBody>
          <a:bodyPr/>
          <a:lstStyle/>
          <a:p>
            <a:endParaRPr lang="en-GB"/>
          </a:p>
        </p:txBody>
      </p:sp>
      <p:sp>
        <p:nvSpPr>
          <p:cNvPr id="12" name="Shape 10"/>
          <p:cNvSpPr/>
          <p:nvPr/>
        </p:nvSpPr>
        <p:spPr>
          <a:xfrm>
            <a:off x="6446520" y="1810512"/>
            <a:ext cx="502920" cy="502920"/>
          </a:xfrm>
          <a:prstGeom prst="ellipse">
            <a:avLst/>
          </a:prstGeom>
          <a:solidFill>
            <a:srgbClr val="00A896"/>
          </a:solidFill>
          <a:ln/>
        </p:spPr>
        <p:txBody>
          <a:bodyPr/>
          <a:lstStyle/>
          <a:p>
            <a:endParaRPr lang="en-GB"/>
          </a:p>
        </p:txBody>
      </p:sp>
      <p:sp>
        <p:nvSpPr>
          <p:cNvPr id="13" name="Text 11"/>
          <p:cNvSpPr txBox="1"/>
          <p:nvPr/>
        </p:nvSpPr>
        <p:spPr>
          <a:xfrm>
            <a:off x="6446520" y="1810512"/>
            <a:ext cx="502920" cy="502920"/>
          </a:xfrm>
          <a:prstGeom prst="rect">
            <a:avLst/>
          </a:prstGeom>
          <a:noFill/>
          <a:ln/>
        </p:spPr>
        <p:txBody>
          <a:bodyPr wrap="square"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B</a:t>
            </a:r>
            <a:endParaRPr lang="en-US" sz="1600" dirty="0"/>
          </a:p>
        </p:txBody>
      </p:sp>
      <p:sp>
        <p:nvSpPr>
          <p:cNvPr id="14" name="Text 12"/>
          <p:cNvSpPr txBox="1"/>
          <p:nvPr/>
        </p:nvSpPr>
        <p:spPr>
          <a:xfrm>
            <a:off x="7086600" y="1810512"/>
            <a:ext cx="4160520" cy="502920"/>
          </a:xfrm>
          <a:prstGeom prst="rect">
            <a:avLst/>
          </a:prstGeom>
          <a:noFill/>
          <a:ln/>
        </p:spPr>
        <p:txBody>
          <a:bodyPr wrap="square" rtlCol="0" anchor="ctr"/>
          <a:lstStyle/>
          <a:p>
            <a:pPr marL="0" indent="0">
              <a:buNone/>
            </a:pPr>
            <a:r>
              <a:rPr lang="en-US" sz="1500" b="1" dirty="0">
                <a:solidFill>
                  <a:srgbClr val="0A2E36"/>
                </a:solidFill>
                <a:latin typeface="Calibri" pitchFamily="34" charset="0"/>
                <a:ea typeface="Calibri" pitchFamily="34" charset="-122"/>
                <a:cs typeface="Calibri" pitchFamily="34" charset="-120"/>
              </a:rPr>
              <a:t>Care-system integration</a:t>
            </a:r>
            <a:endParaRPr lang="en-US" sz="1500" dirty="0"/>
          </a:p>
        </p:txBody>
      </p:sp>
      <p:sp>
        <p:nvSpPr>
          <p:cNvPr id="15" name="Text 13"/>
          <p:cNvSpPr txBox="1"/>
          <p:nvPr/>
        </p:nvSpPr>
        <p:spPr>
          <a:xfrm>
            <a:off x="6492240" y="2514600"/>
            <a:ext cx="4800600" cy="1463040"/>
          </a:xfrm>
          <a:prstGeom prst="rect">
            <a:avLst/>
          </a:prstGeom>
          <a:noFill/>
          <a:ln/>
        </p:spPr>
        <p:txBody>
          <a:bodyPr wrap="square" rtlCol="0" anchor="t"/>
          <a:lstStyle/>
          <a:p>
            <a:pPr marL="228600" indent="-228600">
              <a:lnSpc>
                <a:spcPct val="105000"/>
              </a:lnSpc>
              <a:spcAft>
                <a:spcPts val="1000"/>
              </a:spcAft>
              <a:buSzPct val="100000"/>
              <a:buChar char="●"/>
            </a:pPr>
            <a:r>
              <a:rPr lang="en-US" sz="1250" dirty="0">
                <a:solidFill>
                  <a:srgbClr val="1B2B2E"/>
                </a:solidFill>
                <a:latin typeface="Calibri" pitchFamily="34" charset="0"/>
                <a:ea typeface="Calibri" pitchFamily="34" charset="-122"/>
                <a:cs typeface="Calibri" pitchFamily="34" charset="-120"/>
              </a:rPr>
              <a:t>HIVE addressed fragmented records between MFT's hospital systems; Manchester and Trafford local care organisations had not been integrated into acute services before HIVE (Burns, 2024).</a:t>
            </a:r>
            <a:endParaRPr lang="en-US" sz="1250" dirty="0"/>
          </a:p>
          <a:p>
            <a:pPr marL="228600" indent="-228600">
              <a:lnSpc>
                <a:spcPct val="105000"/>
              </a:lnSpc>
              <a:spcAft>
                <a:spcPts val="1000"/>
              </a:spcAft>
              <a:buSzPct val="100000"/>
              <a:buChar char="●"/>
            </a:pPr>
            <a:r>
              <a:rPr lang="en-US" sz="1250" dirty="0">
                <a:solidFill>
                  <a:srgbClr val="1B2B2E"/>
                </a:solidFill>
                <a:latin typeface="Calibri" pitchFamily="34" charset="0"/>
                <a:ea typeface="Calibri" pitchFamily="34" charset="-122"/>
                <a:cs typeface="Calibri" pitchFamily="34" charset="-120"/>
              </a:rPr>
              <a:t>New ways of working lay a foundation for future integration with community services, GPs and Greater Manchester (NHS, 2022).</a:t>
            </a:r>
            <a:endParaRPr lang="en-US" sz="1250" dirty="0"/>
          </a:p>
        </p:txBody>
      </p:sp>
      <p:sp>
        <p:nvSpPr>
          <p:cNvPr id="16" name="Text 14"/>
          <p:cNvSpPr/>
          <p:nvPr/>
        </p:nvSpPr>
        <p:spPr>
          <a:xfrm>
            <a:off x="11521440" y="6400800"/>
            <a:ext cx="365760" cy="274320"/>
          </a:xfrm>
          <a:prstGeom prst="rect">
            <a:avLst/>
          </a:prstGeom>
          <a:noFill/>
          <a:ln/>
        </p:spPr>
        <p:txBody>
          <a:bodyPr wrap="square" rtlCol="0" anchor="ctr"/>
          <a:lstStyle/>
          <a:p>
            <a:pPr marL="0" indent="0" algn="r">
              <a:buNone/>
            </a:pPr>
            <a:r>
              <a:rPr lang="en-US" sz="1000" dirty="0">
                <a:solidFill>
                  <a:srgbClr val="5A6B6E"/>
                </a:solidFill>
                <a:latin typeface="Calibri" pitchFamily="34" charset="0"/>
                <a:ea typeface="Calibri" pitchFamily="34" charset="-122"/>
                <a:cs typeface="Calibri" pitchFamily="34" charset="-120"/>
              </a:rPr>
              <a:t>9</a:t>
            </a:r>
            <a:endParaRPr lang="en-US" sz="1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61520" cy="1234440"/>
          </a:xfrm>
          <a:prstGeom prst="rect">
            <a:avLst/>
          </a:prstGeom>
          <a:solidFill>
            <a:srgbClr val="F4F8F7"/>
          </a:solidFill>
          <a:ln/>
        </p:spPr>
        <p:txBody>
          <a:bodyPr/>
          <a:lstStyle/>
          <a:p>
            <a:endParaRPr lang="en-GB"/>
          </a:p>
        </p:txBody>
      </p:sp>
      <p:sp>
        <p:nvSpPr>
          <p:cNvPr id="3" name="Shape 1"/>
          <p:cNvSpPr/>
          <p:nvPr/>
        </p:nvSpPr>
        <p:spPr>
          <a:xfrm>
            <a:off x="502920" y="292608"/>
            <a:ext cx="640080" cy="640080"/>
          </a:xfrm>
          <a:prstGeom prst="ellipse">
            <a:avLst/>
          </a:prstGeom>
          <a:solidFill>
            <a:srgbClr val="028090"/>
          </a:solidFill>
          <a:ln/>
        </p:spPr>
        <p:txBody>
          <a:bodyPr/>
          <a:lstStyle/>
          <a:p>
            <a:endParaRPr lang="en-GB"/>
          </a:p>
        </p:txBody>
      </p:sp>
      <p:sp>
        <p:nvSpPr>
          <p:cNvPr id="4" name="Text 2"/>
          <p:cNvSpPr txBox="1"/>
          <p:nvPr/>
        </p:nvSpPr>
        <p:spPr>
          <a:xfrm>
            <a:off x="502920" y="292608"/>
            <a:ext cx="640080" cy="640080"/>
          </a:xfrm>
          <a:prstGeom prst="rect">
            <a:avLst/>
          </a:prstGeom>
          <a:noFill/>
          <a:ln/>
        </p:spPr>
        <p:txBody>
          <a:bodyPr wrap="square" rtlCol="0" anchor="ctr"/>
          <a:lstStyle/>
          <a:p>
            <a:pPr marL="0" indent="0" algn="ctr">
              <a:buNone/>
            </a:pPr>
            <a:r>
              <a:rPr lang="en-US" sz="2000" b="1" dirty="0">
                <a:solidFill>
                  <a:srgbClr val="FFFFFF"/>
                </a:solidFill>
                <a:latin typeface="Calibri" pitchFamily="34" charset="0"/>
                <a:ea typeface="Calibri" pitchFamily="34" charset="-122"/>
                <a:cs typeface="Calibri" pitchFamily="34" charset="-120"/>
              </a:rPr>
              <a:t>5</a:t>
            </a:r>
            <a:endParaRPr lang="en-US" sz="2000" dirty="0"/>
          </a:p>
        </p:txBody>
      </p:sp>
      <p:sp>
        <p:nvSpPr>
          <p:cNvPr id="5" name="Text 3"/>
          <p:cNvSpPr txBox="1"/>
          <p:nvPr/>
        </p:nvSpPr>
        <p:spPr>
          <a:xfrm>
            <a:off x="1417320" y="274320"/>
            <a:ext cx="10058400" cy="685800"/>
          </a:xfrm>
          <a:prstGeom prst="rect">
            <a:avLst/>
          </a:prstGeom>
          <a:noFill/>
          <a:ln/>
        </p:spPr>
        <p:txBody>
          <a:bodyPr wrap="square" rtlCol="0" anchor="ctr"/>
          <a:lstStyle/>
          <a:p>
            <a:pPr marL="0" indent="0">
              <a:buNone/>
            </a:pPr>
            <a:r>
              <a:rPr lang="en-US" sz="2800" b="1" dirty="0">
                <a:solidFill>
                  <a:srgbClr val="0A2E36"/>
                </a:solidFill>
                <a:latin typeface="Cambria" pitchFamily="34" charset="0"/>
                <a:ea typeface="Cambria" pitchFamily="34" charset="-122"/>
                <a:cs typeface="Cambria" pitchFamily="34" charset="-120"/>
              </a:rPr>
              <a:t>Community: Inclusion &amp; Co-Production</a:t>
            </a:r>
            <a:endParaRPr lang="en-US" sz="2800" dirty="0"/>
          </a:p>
        </p:txBody>
      </p:sp>
      <p:sp>
        <p:nvSpPr>
          <p:cNvPr id="6" name="Shape 4"/>
          <p:cNvSpPr/>
          <p:nvPr/>
        </p:nvSpPr>
        <p:spPr>
          <a:xfrm>
            <a:off x="548640" y="1554480"/>
            <a:ext cx="5349240" cy="4663440"/>
          </a:xfrm>
          <a:prstGeom prst="roundRect">
            <a:avLst>
              <a:gd name="adj" fmla="val 1961"/>
            </a:avLst>
          </a:prstGeom>
          <a:solidFill>
            <a:srgbClr val="F4F8F7"/>
          </a:solidFill>
          <a:ln/>
        </p:spPr>
        <p:txBody>
          <a:bodyPr/>
          <a:lstStyle/>
          <a:p>
            <a:endParaRPr lang="en-GB"/>
          </a:p>
        </p:txBody>
      </p:sp>
      <p:sp>
        <p:nvSpPr>
          <p:cNvPr id="7" name="Shape 5"/>
          <p:cNvSpPr/>
          <p:nvPr/>
        </p:nvSpPr>
        <p:spPr>
          <a:xfrm>
            <a:off x="822960" y="1810512"/>
            <a:ext cx="502920" cy="502920"/>
          </a:xfrm>
          <a:prstGeom prst="ellipse">
            <a:avLst/>
          </a:prstGeom>
          <a:solidFill>
            <a:srgbClr val="02C39A"/>
          </a:solidFill>
          <a:ln/>
        </p:spPr>
        <p:txBody>
          <a:bodyPr/>
          <a:lstStyle/>
          <a:p>
            <a:endParaRPr lang="en-GB"/>
          </a:p>
        </p:txBody>
      </p:sp>
      <p:sp>
        <p:nvSpPr>
          <p:cNvPr id="8" name="Text 6"/>
          <p:cNvSpPr txBox="1"/>
          <p:nvPr/>
        </p:nvSpPr>
        <p:spPr>
          <a:xfrm>
            <a:off x="822960" y="1810512"/>
            <a:ext cx="502920" cy="502920"/>
          </a:xfrm>
          <a:prstGeom prst="rect">
            <a:avLst/>
          </a:prstGeom>
          <a:noFill/>
          <a:ln/>
        </p:spPr>
        <p:txBody>
          <a:bodyPr wrap="square"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A</a:t>
            </a:r>
            <a:endParaRPr lang="en-US" sz="1600" dirty="0"/>
          </a:p>
        </p:txBody>
      </p:sp>
      <p:sp>
        <p:nvSpPr>
          <p:cNvPr id="9" name="Text 7"/>
          <p:cNvSpPr txBox="1"/>
          <p:nvPr/>
        </p:nvSpPr>
        <p:spPr>
          <a:xfrm>
            <a:off x="1463040" y="1810512"/>
            <a:ext cx="4160520" cy="502920"/>
          </a:xfrm>
          <a:prstGeom prst="rect">
            <a:avLst/>
          </a:prstGeom>
          <a:noFill/>
          <a:ln/>
        </p:spPr>
        <p:txBody>
          <a:bodyPr wrap="square" rtlCol="0" anchor="ctr"/>
          <a:lstStyle/>
          <a:p>
            <a:pPr marL="0" indent="0">
              <a:buNone/>
            </a:pPr>
            <a:r>
              <a:rPr lang="en-US" sz="1500" b="1" dirty="0">
                <a:solidFill>
                  <a:srgbClr val="0A2E36"/>
                </a:solidFill>
                <a:latin typeface="Calibri" pitchFamily="34" charset="0"/>
                <a:ea typeface="Calibri" pitchFamily="34" charset="-122"/>
                <a:cs typeface="Calibri" pitchFamily="34" charset="-120"/>
              </a:rPr>
              <a:t>Digital inclusion</a:t>
            </a:r>
            <a:endParaRPr lang="en-US" sz="1500" dirty="0"/>
          </a:p>
        </p:txBody>
      </p:sp>
      <p:sp>
        <p:nvSpPr>
          <p:cNvPr id="10" name="Text 8"/>
          <p:cNvSpPr txBox="1"/>
          <p:nvPr/>
        </p:nvSpPr>
        <p:spPr>
          <a:xfrm>
            <a:off x="868680" y="2514600"/>
            <a:ext cx="4800600" cy="3566160"/>
          </a:xfrm>
          <a:prstGeom prst="rect">
            <a:avLst/>
          </a:prstGeom>
          <a:noFill/>
          <a:ln/>
        </p:spPr>
        <p:txBody>
          <a:bodyPr wrap="square" rtlCol="0" anchor="t"/>
          <a:lstStyle/>
          <a:p>
            <a:pPr marL="228600" indent="-228600">
              <a:lnSpc>
                <a:spcPct val="105000"/>
              </a:lnSpc>
              <a:spcAft>
                <a:spcPts val="1000"/>
              </a:spcAft>
              <a:buSzPct val="100000"/>
              <a:buChar char="●"/>
            </a:pPr>
            <a:r>
              <a:rPr lang="en-US" sz="1250" dirty="0">
                <a:solidFill>
                  <a:srgbClr val="1B2B2E"/>
                </a:solidFill>
                <a:latin typeface="Calibri" pitchFamily="34" charset="0"/>
                <a:ea typeface="Calibri" pitchFamily="34" charset="-122"/>
                <a:cs typeface="Calibri" pitchFamily="34" charset="-120"/>
              </a:rPr>
              <a:t>MFT retained and integrated non-digital alternatives</a:t>
            </a:r>
            <a:r>
              <a:rPr lang="en-GB" sz="1250" dirty="0">
                <a:solidFill>
                  <a:srgbClr val="1B2B2E"/>
                </a:solidFill>
                <a:latin typeface="Calibri" pitchFamily="34" charset="0"/>
                <a:ea typeface="Calibri" pitchFamily="34" charset="-122"/>
                <a:cs typeface="Calibri" pitchFamily="34" charset="-120"/>
              </a:rPr>
              <a:t>, including paper appointment letters and discharge summaries,</a:t>
            </a:r>
            <a:r>
              <a:rPr lang="en-US" sz="1250" dirty="0">
                <a:solidFill>
                  <a:srgbClr val="1B2B2E"/>
                </a:solidFill>
                <a:latin typeface="Calibri" pitchFamily="34" charset="0"/>
                <a:ea typeface="Calibri" pitchFamily="34" charset="-122"/>
                <a:cs typeface="Calibri" pitchFamily="34" charset="-120"/>
              </a:rPr>
              <a:t> into HIVE.</a:t>
            </a:r>
            <a:endParaRPr lang="en-US" sz="1250" dirty="0"/>
          </a:p>
          <a:p>
            <a:pPr marL="228600" indent="-228600">
              <a:lnSpc>
                <a:spcPct val="105000"/>
              </a:lnSpc>
              <a:spcAft>
                <a:spcPts val="1000"/>
              </a:spcAft>
              <a:buSzPct val="100000"/>
              <a:buChar char="●"/>
            </a:pPr>
            <a:r>
              <a:rPr lang="en-US" sz="1250" dirty="0">
                <a:solidFill>
                  <a:srgbClr val="1B2B2E"/>
                </a:solidFill>
                <a:latin typeface="Calibri" pitchFamily="34" charset="0"/>
                <a:ea typeface="Calibri" pitchFamily="34" charset="-122"/>
                <a:cs typeface="Calibri" pitchFamily="34" charset="-120"/>
              </a:rPr>
              <a:t>MyMFT is available in English and Arabic (NHS, 2022).</a:t>
            </a:r>
            <a:endParaRPr lang="en-US" sz="1250" dirty="0"/>
          </a:p>
          <a:p>
            <a:pPr marL="228600" indent="-228600">
              <a:lnSpc>
                <a:spcPct val="105000"/>
              </a:lnSpc>
              <a:spcAft>
                <a:spcPts val="1000"/>
              </a:spcAft>
              <a:buSzPct val="100000"/>
              <a:buChar char="●"/>
            </a:pPr>
            <a:r>
              <a:rPr lang="en-US" sz="1250" dirty="0">
                <a:solidFill>
                  <a:srgbClr val="1B2B2E"/>
                </a:solidFill>
                <a:latin typeface="Calibri" pitchFamily="34" charset="0"/>
                <a:ea typeface="Calibri" pitchFamily="34" charset="-122"/>
                <a:cs typeface="Calibri" pitchFamily="34" charset="-120"/>
              </a:rPr>
              <a:t>There is, however, limited evidence of HIVE's impact on improving access to care for disadvantaged groups.</a:t>
            </a:r>
            <a:endParaRPr lang="en-US" sz="1250" dirty="0"/>
          </a:p>
          <a:p>
            <a:pPr marL="228600" indent="-228600">
              <a:lnSpc>
                <a:spcPct val="105000"/>
              </a:lnSpc>
              <a:spcAft>
                <a:spcPts val="1000"/>
              </a:spcAft>
              <a:buSzPct val="100000"/>
              <a:buChar char="●"/>
            </a:pPr>
            <a:r>
              <a:rPr lang="en-US" sz="1250" dirty="0">
                <a:solidFill>
                  <a:srgbClr val="1B2B2E"/>
                </a:solidFill>
                <a:latin typeface="Calibri" pitchFamily="34" charset="0"/>
                <a:ea typeface="Calibri" pitchFamily="34" charset="-122"/>
                <a:cs typeface="Calibri" pitchFamily="34" charset="-120"/>
              </a:rPr>
              <a:t>HIVE can potentially enhance joined-up care and participation, but its capabilities alone do not evidence impact on public health and the wider community.</a:t>
            </a:r>
            <a:endParaRPr lang="en-US" sz="1250" dirty="0"/>
          </a:p>
        </p:txBody>
      </p:sp>
      <p:sp>
        <p:nvSpPr>
          <p:cNvPr id="11" name="Shape 9"/>
          <p:cNvSpPr/>
          <p:nvPr/>
        </p:nvSpPr>
        <p:spPr>
          <a:xfrm>
            <a:off x="6172200" y="1554480"/>
            <a:ext cx="5349240" cy="4663440"/>
          </a:xfrm>
          <a:prstGeom prst="roundRect">
            <a:avLst>
              <a:gd name="adj" fmla="val 1961"/>
            </a:avLst>
          </a:prstGeom>
          <a:solidFill>
            <a:srgbClr val="F4F8F7"/>
          </a:solidFill>
          <a:ln/>
        </p:spPr>
        <p:txBody>
          <a:bodyPr/>
          <a:lstStyle/>
          <a:p>
            <a:endParaRPr lang="en-GB"/>
          </a:p>
        </p:txBody>
      </p:sp>
      <p:sp>
        <p:nvSpPr>
          <p:cNvPr id="12" name="Shape 10"/>
          <p:cNvSpPr/>
          <p:nvPr/>
        </p:nvSpPr>
        <p:spPr>
          <a:xfrm>
            <a:off x="6446520" y="1810512"/>
            <a:ext cx="502920" cy="502920"/>
          </a:xfrm>
          <a:prstGeom prst="ellipse">
            <a:avLst/>
          </a:prstGeom>
          <a:solidFill>
            <a:srgbClr val="028090"/>
          </a:solidFill>
          <a:ln/>
        </p:spPr>
        <p:txBody>
          <a:bodyPr/>
          <a:lstStyle/>
          <a:p>
            <a:endParaRPr lang="en-GB"/>
          </a:p>
        </p:txBody>
      </p:sp>
      <p:sp>
        <p:nvSpPr>
          <p:cNvPr id="13" name="Text 11"/>
          <p:cNvSpPr txBox="1"/>
          <p:nvPr/>
        </p:nvSpPr>
        <p:spPr>
          <a:xfrm>
            <a:off x="6446520" y="1810512"/>
            <a:ext cx="502920" cy="502920"/>
          </a:xfrm>
          <a:prstGeom prst="rect">
            <a:avLst/>
          </a:prstGeom>
          <a:noFill/>
          <a:ln/>
        </p:spPr>
        <p:txBody>
          <a:bodyPr wrap="square"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B</a:t>
            </a:r>
            <a:endParaRPr lang="en-US" sz="1600" dirty="0"/>
          </a:p>
        </p:txBody>
      </p:sp>
      <p:sp>
        <p:nvSpPr>
          <p:cNvPr id="14" name="Text 12"/>
          <p:cNvSpPr txBox="1"/>
          <p:nvPr/>
        </p:nvSpPr>
        <p:spPr>
          <a:xfrm>
            <a:off x="7086600" y="1810512"/>
            <a:ext cx="4160520" cy="502920"/>
          </a:xfrm>
          <a:prstGeom prst="rect">
            <a:avLst/>
          </a:prstGeom>
          <a:noFill/>
          <a:ln/>
        </p:spPr>
        <p:txBody>
          <a:bodyPr wrap="square" rtlCol="0" anchor="ctr"/>
          <a:lstStyle/>
          <a:p>
            <a:pPr marL="0" indent="0">
              <a:buNone/>
            </a:pPr>
            <a:r>
              <a:rPr lang="en-US" sz="1500" b="1" dirty="0">
                <a:solidFill>
                  <a:srgbClr val="0A2E36"/>
                </a:solidFill>
                <a:latin typeface="Calibri" pitchFamily="34" charset="0"/>
                <a:ea typeface="Calibri" pitchFamily="34" charset="-122"/>
                <a:cs typeface="Calibri" pitchFamily="34" charset="-120"/>
              </a:rPr>
              <a:t>Family &amp; co-production</a:t>
            </a:r>
            <a:endParaRPr lang="en-US" sz="1500" dirty="0"/>
          </a:p>
        </p:txBody>
      </p:sp>
      <p:sp>
        <p:nvSpPr>
          <p:cNvPr id="15" name="Text 13"/>
          <p:cNvSpPr txBox="1"/>
          <p:nvPr/>
        </p:nvSpPr>
        <p:spPr>
          <a:xfrm>
            <a:off x="6492240" y="2514600"/>
            <a:ext cx="4800600" cy="3566160"/>
          </a:xfrm>
          <a:prstGeom prst="rect">
            <a:avLst/>
          </a:prstGeom>
          <a:noFill/>
          <a:ln/>
        </p:spPr>
        <p:txBody>
          <a:bodyPr wrap="square" rtlCol="0" anchor="t"/>
          <a:lstStyle/>
          <a:p>
            <a:pPr marL="228600" indent="-228600">
              <a:lnSpc>
                <a:spcPct val="105000"/>
              </a:lnSpc>
              <a:spcAft>
                <a:spcPts val="1000"/>
              </a:spcAft>
              <a:buSzPct val="100000"/>
              <a:buChar char="●"/>
            </a:pPr>
            <a:r>
              <a:rPr lang="en-US" sz="1250" dirty="0">
                <a:solidFill>
                  <a:srgbClr val="1B2B2E"/>
                </a:solidFill>
                <a:latin typeface="Calibri" pitchFamily="34" charset="0"/>
                <a:ea typeface="Calibri" pitchFamily="34" charset="-122"/>
                <a:cs typeface="Calibri" pitchFamily="34" charset="-120"/>
              </a:rPr>
              <a:t>MyMFT's proxy access feature lets patients authorise family members or caregivers to manage their healthcare (NHS, 2022).</a:t>
            </a:r>
          </a:p>
          <a:p>
            <a:pPr marL="228600" indent="-228600">
              <a:lnSpc>
                <a:spcPct val="105000"/>
              </a:lnSpc>
              <a:spcAft>
                <a:spcPts val="1000"/>
              </a:spcAft>
              <a:buSzPct val="100000"/>
              <a:buChar char="●"/>
            </a:pPr>
            <a:r>
              <a:rPr lang="en-US" sz="1250" dirty="0">
                <a:solidFill>
                  <a:srgbClr val="1B2B2E"/>
                </a:solidFill>
                <a:latin typeface="Calibri" pitchFamily="34" charset="0"/>
                <a:ea typeface="Calibri" pitchFamily="34" charset="-122"/>
                <a:cs typeface="Calibri" pitchFamily="34" charset="-120"/>
              </a:rPr>
              <a:t>This is especially important for supporting patients who depend on others for appointments, results and coordination.</a:t>
            </a:r>
            <a:endParaRPr lang="en-US" sz="1250" dirty="0"/>
          </a:p>
          <a:p>
            <a:pPr marL="228600" indent="-228600">
              <a:lnSpc>
                <a:spcPct val="105000"/>
              </a:lnSpc>
              <a:spcAft>
                <a:spcPts val="1000"/>
              </a:spcAft>
              <a:buSzPct val="100000"/>
              <a:buChar char="●"/>
            </a:pPr>
            <a:r>
              <a:rPr lang="en-US" sz="1250" dirty="0">
                <a:solidFill>
                  <a:srgbClr val="1B2B2E"/>
                </a:solidFill>
                <a:latin typeface="Calibri" pitchFamily="34" charset="0"/>
                <a:ea typeface="Calibri" pitchFamily="34" charset="-122"/>
                <a:cs typeface="Calibri" pitchFamily="34" charset="-120"/>
              </a:rPr>
              <a:t>MyMFT was co-designed with a dedicated 'Patient Experience' Rapid Decision Group, so its final design reflects clinical, non-clinical and patient-group leader input (Bridgewater and Eddleston, 2023).</a:t>
            </a:r>
            <a:endParaRPr lang="en-US" sz="1250" dirty="0"/>
          </a:p>
        </p:txBody>
      </p:sp>
      <p:sp>
        <p:nvSpPr>
          <p:cNvPr id="16" name="Text 14"/>
          <p:cNvSpPr/>
          <p:nvPr/>
        </p:nvSpPr>
        <p:spPr>
          <a:xfrm>
            <a:off x="11521440" y="6400800"/>
            <a:ext cx="365760" cy="274320"/>
          </a:xfrm>
          <a:prstGeom prst="rect">
            <a:avLst/>
          </a:prstGeom>
          <a:noFill/>
          <a:ln/>
        </p:spPr>
        <p:txBody>
          <a:bodyPr wrap="square" rtlCol="0" anchor="ctr"/>
          <a:lstStyle/>
          <a:p>
            <a:pPr marL="0" indent="0" algn="r">
              <a:buNone/>
            </a:pPr>
            <a:r>
              <a:rPr lang="en-US" sz="1000" dirty="0">
                <a:solidFill>
                  <a:srgbClr val="5A6B6E"/>
                </a:solidFill>
                <a:latin typeface="Calibri" pitchFamily="34" charset="0"/>
                <a:ea typeface="Calibri" pitchFamily="34" charset="-122"/>
                <a:cs typeface="Calibri" pitchFamily="34" charset="-120"/>
              </a:rPr>
              <a:t>10</a:t>
            </a:r>
            <a:endParaRPr lang="en-US" sz="10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0A2E36"/>
        </a:solidFill>
        <a:effectLst/>
      </p:bgPr>
    </p:bg>
    <p:spTree>
      <p:nvGrpSpPr>
        <p:cNvPr id="1" name=""/>
        <p:cNvGrpSpPr/>
        <p:nvPr/>
      </p:nvGrpSpPr>
      <p:grpSpPr>
        <a:xfrm>
          <a:off x="0" y="0"/>
          <a:ext cx="0" cy="0"/>
          <a:chOff x="0" y="0"/>
          <a:chExt cx="0" cy="0"/>
        </a:xfrm>
      </p:grpSpPr>
      <p:sp>
        <p:nvSpPr>
          <p:cNvPr id="2" name="Shape 0"/>
          <p:cNvSpPr/>
          <p:nvPr/>
        </p:nvSpPr>
        <p:spPr>
          <a:xfrm>
            <a:off x="9692640" y="-1188720"/>
            <a:ext cx="4572000" cy="4572000"/>
          </a:xfrm>
          <a:prstGeom prst="ellipse">
            <a:avLst/>
          </a:prstGeom>
          <a:solidFill>
            <a:srgbClr val="028090">
              <a:alpha val="45000"/>
            </a:srgbClr>
          </a:solidFill>
          <a:ln/>
        </p:spPr>
        <p:txBody>
          <a:bodyPr/>
          <a:lstStyle/>
          <a:p>
            <a:endParaRPr lang="en-GB"/>
          </a:p>
        </p:txBody>
      </p:sp>
      <p:sp>
        <p:nvSpPr>
          <p:cNvPr id="3" name="Shape 1"/>
          <p:cNvSpPr/>
          <p:nvPr/>
        </p:nvSpPr>
        <p:spPr>
          <a:xfrm>
            <a:off x="10607040" y="3931920"/>
            <a:ext cx="2743200" cy="2743200"/>
          </a:xfrm>
          <a:prstGeom prst="ellipse">
            <a:avLst/>
          </a:prstGeom>
          <a:solidFill>
            <a:srgbClr val="02C39A">
              <a:alpha val="30000"/>
            </a:srgbClr>
          </a:solidFill>
          <a:ln/>
        </p:spPr>
        <p:txBody>
          <a:bodyPr/>
          <a:lstStyle/>
          <a:p>
            <a:endParaRPr lang="en-GB"/>
          </a:p>
        </p:txBody>
      </p:sp>
      <p:sp>
        <p:nvSpPr>
          <p:cNvPr id="4" name="Text 2"/>
          <p:cNvSpPr txBox="1"/>
          <p:nvPr/>
        </p:nvSpPr>
        <p:spPr>
          <a:xfrm>
            <a:off x="731520" y="1828800"/>
            <a:ext cx="9144000" cy="457200"/>
          </a:xfrm>
          <a:prstGeom prst="rect">
            <a:avLst/>
          </a:prstGeom>
          <a:noFill/>
          <a:ln/>
        </p:spPr>
        <p:txBody>
          <a:bodyPr wrap="square" rtlCol="0" anchor="ctr"/>
          <a:lstStyle/>
          <a:p>
            <a:pPr marL="0" indent="0">
              <a:buNone/>
            </a:pPr>
            <a:r>
              <a:rPr lang="en-US" b="1" kern="0" spc="300" dirty="0">
                <a:solidFill>
                  <a:srgbClr val="02C39A"/>
                </a:solidFill>
                <a:latin typeface="Calibri" pitchFamily="34" charset="0"/>
                <a:ea typeface="Calibri" pitchFamily="34" charset="-122"/>
                <a:cs typeface="Calibri" pitchFamily="34" charset="-120"/>
              </a:rPr>
              <a:t>CONCLUSION</a:t>
            </a:r>
            <a:endParaRPr lang="en-US" dirty="0"/>
          </a:p>
        </p:txBody>
      </p:sp>
      <p:sp>
        <p:nvSpPr>
          <p:cNvPr id="6" name="Text 4"/>
          <p:cNvSpPr txBox="1"/>
          <p:nvPr/>
        </p:nvSpPr>
        <p:spPr>
          <a:xfrm>
            <a:off x="352313" y="2931459"/>
            <a:ext cx="10515600" cy="2697480"/>
          </a:xfrm>
          <a:prstGeom prst="rect">
            <a:avLst/>
          </a:prstGeom>
          <a:noFill/>
          <a:ln/>
        </p:spPr>
        <p:txBody>
          <a:bodyPr wrap="square" rtlCol="0" anchor="t"/>
          <a:lstStyle/>
          <a:p>
            <a:pPr marL="228600" indent="-228600">
              <a:lnSpc>
                <a:spcPct val="105000"/>
              </a:lnSpc>
              <a:spcAft>
                <a:spcPts val="1000"/>
              </a:spcAft>
              <a:buSzPct val="100000"/>
              <a:buChar char="●"/>
            </a:pPr>
            <a:r>
              <a:rPr lang="en-US" sz="1300" dirty="0">
                <a:solidFill>
                  <a:srgbClr val="E4F5F2"/>
                </a:solidFill>
                <a:latin typeface="Calibri" pitchFamily="34" charset="0"/>
                <a:ea typeface="Calibri" pitchFamily="34" charset="-122"/>
                <a:cs typeface="Calibri" pitchFamily="34" charset="-120"/>
              </a:rPr>
              <a:t>HIVE represents a significant change in how MFT records, accesses and shares patient information across its ten sites, replacing a fragmented legacy system that could not support comprehensive clinical histories or accurate reporting.</a:t>
            </a:r>
            <a:endParaRPr lang="en-US" sz="1300" dirty="0"/>
          </a:p>
          <a:p>
            <a:pPr marL="228600" indent="-228600">
              <a:lnSpc>
                <a:spcPct val="105000"/>
              </a:lnSpc>
              <a:spcAft>
                <a:spcPts val="1000"/>
              </a:spcAft>
              <a:buSzPct val="100000"/>
              <a:buChar char="●"/>
            </a:pPr>
            <a:r>
              <a:rPr lang="en-US" sz="1300" b="1" dirty="0">
                <a:solidFill>
                  <a:schemeClr val="accent4"/>
                </a:solidFill>
                <a:latin typeface="Calibri" pitchFamily="34" charset="0"/>
                <a:ea typeface="Calibri" pitchFamily="34" charset="-122"/>
                <a:cs typeface="Calibri" pitchFamily="34" charset="-120"/>
              </a:rPr>
              <a:t>Benefits</a:t>
            </a:r>
            <a:r>
              <a:rPr lang="en-US" sz="1300" dirty="0">
                <a:solidFill>
                  <a:srgbClr val="E4F5F2"/>
                </a:solidFill>
                <a:latin typeface="Calibri" pitchFamily="34" charset="0"/>
                <a:ea typeface="Calibri" pitchFamily="34" charset="-122"/>
                <a:cs typeface="Calibri" pitchFamily="34" charset="-120"/>
              </a:rPr>
              <a:t>: standardised workflows, knowledge sharing, improved results/records access, and the MyMFT portal giving patients access to their digital record.</a:t>
            </a:r>
            <a:endParaRPr lang="en-US" sz="1300" dirty="0"/>
          </a:p>
          <a:p>
            <a:pPr marL="228600" indent="-228600">
              <a:lnSpc>
                <a:spcPct val="105000"/>
              </a:lnSpc>
              <a:spcAft>
                <a:spcPts val="1000"/>
              </a:spcAft>
              <a:buSzPct val="100000"/>
              <a:buChar char="●"/>
            </a:pPr>
            <a:r>
              <a:rPr lang="en-US" sz="1300" b="1" dirty="0">
                <a:solidFill>
                  <a:schemeClr val="accent4"/>
                </a:solidFill>
                <a:latin typeface="Calibri" pitchFamily="34" charset="0"/>
                <a:ea typeface="Calibri" pitchFamily="34" charset="-122"/>
                <a:cs typeface="Calibri" pitchFamily="34" charset="-120"/>
              </a:rPr>
              <a:t>Caution</a:t>
            </a:r>
            <a:r>
              <a:rPr lang="en-US" sz="1300" dirty="0">
                <a:solidFill>
                  <a:srgbClr val="E4F5F2"/>
                </a:solidFill>
                <a:latin typeface="Calibri" pitchFamily="34" charset="0"/>
                <a:ea typeface="Calibri" pitchFamily="34" charset="-122"/>
                <a:cs typeface="Calibri" pitchFamily="34" charset="-120"/>
              </a:rPr>
              <a:t>: implementation challenges and potential digital exclusion of disadvantaged groups mean HIVE cannot be assumed to automatically improve service quality and patient experience.</a:t>
            </a:r>
            <a:endParaRPr lang="en-US" sz="1300" dirty="0"/>
          </a:p>
          <a:p>
            <a:pPr marL="228600" indent="-228600">
              <a:lnSpc>
                <a:spcPct val="105000"/>
              </a:lnSpc>
              <a:spcAft>
                <a:spcPts val="1000"/>
              </a:spcAft>
              <a:buSzPct val="100000"/>
              <a:buChar char="●"/>
            </a:pPr>
            <a:r>
              <a:rPr lang="en-US" sz="1300" dirty="0">
                <a:solidFill>
                  <a:srgbClr val="E4F5F2"/>
                </a:solidFill>
                <a:latin typeface="Calibri" pitchFamily="34" charset="0"/>
                <a:ea typeface="Calibri" pitchFamily="34" charset="-122"/>
                <a:cs typeface="Calibri" pitchFamily="34" charset="-120"/>
              </a:rPr>
              <a:t>HIVE's contribution to community integration remains largely confined to the Trust, with limited evidence yet of wider primary and community care integration across Greater Manchester.</a:t>
            </a:r>
            <a:endParaRPr lang="en-US" sz="1300" dirty="0"/>
          </a:p>
          <a:p>
            <a:pPr marL="228600" indent="-228600">
              <a:lnSpc>
                <a:spcPct val="105000"/>
              </a:lnSpc>
              <a:spcAft>
                <a:spcPts val="1000"/>
              </a:spcAft>
              <a:buSzPct val="100000"/>
              <a:buChar char="●"/>
            </a:pPr>
            <a:r>
              <a:rPr lang="en-US" sz="1300" dirty="0">
                <a:solidFill>
                  <a:srgbClr val="E4F5F2"/>
                </a:solidFill>
                <a:latin typeface="Calibri" pitchFamily="34" charset="0"/>
                <a:ea typeface="Calibri" pitchFamily="34" charset="-122"/>
                <a:cs typeface="Calibri" pitchFamily="34" charset="-120"/>
              </a:rPr>
              <a:t>Overall, HIVE's impact requires evaluating outcome data over time and the varying experiences of clinicians and patients.</a:t>
            </a:r>
            <a:endParaRPr lang="en-US" sz="1300" dirty="0"/>
          </a:p>
        </p:txBody>
      </p:sp>
      <p:sp>
        <p:nvSpPr>
          <p:cNvPr id="7" name="Text 5"/>
          <p:cNvSpPr/>
          <p:nvPr/>
        </p:nvSpPr>
        <p:spPr>
          <a:xfrm>
            <a:off x="11521440" y="6400800"/>
            <a:ext cx="365760" cy="274320"/>
          </a:xfrm>
          <a:prstGeom prst="rect">
            <a:avLst/>
          </a:prstGeom>
          <a:noFill/>
          <a:ln/>
        </p:spPr>
        <p:txBody>
          <a:bodyPr wrap="square" rtlCol="0" anchor="ctr"/>
          <a:lstStyle/>
          <a:p>
            <a:pPr marL="0" indent="0" algn="r">
              <a:buNone/>
            </a:pPr>
            <a:r>
              <a:rPr lang="en-US" sz="1000" dirty="0">
                <a:solidFill>
                  <a:srgbClr val="5A6B6E"/>
                </a:solidFill>
                <a:latin typeface="Calibri" pitchFamily="34" charset="0"/>
                <a:ea typeface="Calibri" pitchFamily="34" charset="-122"/>
                <a:cs typeface="Calibri" pitchFamily="34" charset="-120"/>
              </a:rPr>
              <a:t>11</a:t>
            </a:r>
            <a:endParaRPr lang="en-US" sz="10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61520" cy="1234440"/>
          </a:xfrm>
          <a:prstGeom prst="rect">
            <a:avLst/>
          </a:prstGeom>
          <a:solidFill>
            <a:srgbClr val="F4F8F7"/>
          </a:solidFill>
          <a:ln/>
        </p:spPr>
        <p:txBody>
          <a:bodyPr/>
          <a:lstStyle/>
          <a:p>
            <a:endParaRPr lang="en-GB"/>
          </a:p>
        </p:txBody>
      </p:sp>
      <p:sp>
        <p:nvSpPr>
          <p:cNvPr id="3" name="Shape 1"/>
          <p:cNvSpPr/>
          <p:nvPr/>
        </p:nvSpPr>
        <p:spPr>
          <a:xfrm>
            <a:off x="502920" y="292608"/>
            <a:ext cx="640080" cy="640080"/>
          </a:xfrm>
          <a:prstGeom prst="ellipse">
            <a:avLst/>
          </a:prstGeom>
          <a:solidFill>
            <a:srgbClr val="028090"/>
          </a:solidFill>
          <a:ln/>
        </p:spPr>
        <p:txBody>
          <a:bodyPr/>
          <a:lstStyle/>
          <a:p>
            <a:endParaRPr lang="en-GB"/>
          </a:p>
        </p:txBody>
      </p:sp>
      <p:sp>
        <p:nvSpPr>
          <p:cNvPr id="4" name="Text 2"/>
          <p:cNvSpPr txBox="1"/>
          <p:nvPr/>
        </p:nvSpPr>
        <p:spPr>
          <a:xfrm>
            <a:off x="502920" y="292608"/>
            <a:ext cx="640080" cy="640080"/>
          </a:xfrm>
          <a:prstGeom prst="rect">
            <a:avLst/>
          </a:prstGeom>
          <a:noFill/>
          <a:ln/>
        </p:spPr>
        <p:txBody>
          <a:bodyPr wrap="square" rtlCol="0" anchor="ctr"/>
          <a:lstStyle/>
          <a:p>
            <a:pPr marL="0" indent="0" algn="ctr">
              <a:buNone/>
            </a:pPr>
            <a:r>
              <a:rPr lang="en-US" sz="2000" b="1" dirty="0">
                <a:solidFill>
                  <a:srgbClr val="FFFFFF"/>
                </a:solidFill>
                <a:latin typeface="Calibri" pitchFamily="34" charset="0"/>
                <a:ea typeface="Calibri" pitchFamily="34" charset="-122"/>
                <a:cs typeface="Calibri" pitchFamily="34" charset="-120"/>
              </a:rPr>
              <a:t>R</a:t>
            </a:r>
            <a:endParaRPr lang="en-US" sz="2000" dirty="0"/>
          </a:p>
        </p:txBody>
      </p:sp>
      <p:sp>
        <p:nvSpPr>
          <p:cNvPr id="5" name="Text 3"/>
          <p:cNvSpPr txBox="1"/>
          <p:nvPr/>
        </p:nvSpPr>
        <p:spPr>
          <a:xfrm>
            <a:off x="1417320" y="274320"/>
            <a:ext cx="10058400" cy="685800"/>
          </a:xfrm>
          <a:prstGeom prst="rect">
            <a:avLst/>
          </a:prstGeom>
          <a:noFill/>
          <a:ln/>
        </p:spPr>
        <p:txBody>
          <a:bodyPr wrap="square" rtlCol="0" anchor="ctr"/>
          <a:lstStyle/>
          <a:p>
            <a:pPr marL="0" indent="0">
              <a:buNone/>
            </a:pPr>
            <a:r>
              <a:rPr lang="en-US" sz="2800" b="1" dirty="0">
                <a:solidFill>
                  <a:srgbClr val="0A2E36"/>
                </a:solidFill>
                <a:latin typeface="Cambria" pitchFamily="34" charset="0"/>
                <a:ea typeface="Cambria" pitchFamily="34" charset="-122"/>
                <a:cs typeface="Cambria" pitchFamily="34" charset="-120"/>
              </a:rPr>
              <a:t>References</a:t>
            </a:r>
            <a:endParaRPr lang="en-US" sz="2800" dirty="0"/>
          </a:p>
        </p:txBody>
      </p:sp>
      <p:sp>
        <p:nvSpPr>
          <p:cNvPr id="6" name="Text 4"/>
          <p:cNvSpPr txBox="1"/>
          <p:nvPr/>
        </p:nvSpPr>
        <p:spPr>
          <a:xfrm>
            <a:off x="548640" y="1417320"/>
            <a:ext cx="11064240" cy="5120640"/>
          </a:xfrm>
          <a:prstGeom prst="rect">
            <a:avLst/>
          </a:prstGeom>
          <a:noFill/>
          <a:ln/>
        </p:spPr>
        <p:txBody>
          <a:bodyPr wrap="square" rtlCol="0" anchor="t"/>
          <a:lstStyle/>
          <a:p>
            <a:pPr marL="0" indent="0">
              <a:lnSpc>
                <a:spcPct val="100000"/>
              </a:lnSpc>
              <a:spcAft>
                <a:spcPts val="700"/>
              </a:spcAft>
              <a:buNone/>
            </a:pPr>
            <a:r>
              <a:rPr lang="en-US" sz="1050" dirty="0">
                <a:solidFill>
                  <a:srgbClr val="1B2B2E"/>
                </a:solidFill>
                <a:latin typeface="Calibri" pitchFamily="34" charset="0"/>
                <a:ea typeface="Calibri" pitchFamily="34" charset="-122"/>
                <a:cs typeface="Calibri" pitchFamily="34" charset="-120"/>
              </a:rPr>
              <a:t>Adebiyi, B.O. and Olayinka, I. (2026) 'Leveraging digital innovation to advance universal health coverage in Africa: Opportunities and challenges,' SSM - Health Systems, 7, p.100230.</a:t>
            </a:r>
            <a:endParaRPr lang="en-US" sz="1050" dirty="0"/>
          </a:p>
          <a:p>
            <a:pPr marL="0" indent="0">
              <a:lnSpc>
                <a:spcPct val="100000"/>
              </a:lnSpc>
              <a:spcAft>
                <a:spcPts val="700"/>
              </a:spcAft>
              <a:buNone/>
            </a:pPr>
            <a:r>
              <a:rPr lang="en-US" sz="1050" dirty="0">
                <a:solidFill>
                  <a:srgbClr val="1B2B2E"/>
                </a:solidFill>
                <a:latin typeface="Calibri" pitchFamily="34" charset="0"/>
                <a:ea typeface="Calibri" pitchFamily="34" charset="-122"/>
                <a:cs typeface="Calibri" pitchFamily="34" charset="-120"/>
              </a:rPr>
              <a:t>Bridgewater, J. and Eddleston, J. (2023) </a:t>
            </a:r>
            <a:r>
              <a:rPr lang="en-US" sz="1050" i="1" dirty="0">
                <a:solidFill>
                  <a:srgbClr val="1B2B2E"/>
                </a:solidFill>
                <a:latin typeface="Calibri" pitchFamily="34" charset="0"/>
                <a:ea typeface="Calibri" pitchFamily="34" charset="-122"/>
                <a:cs typeface="Calibri" pitchFamily="34" charset="-120"/>
              </a:rPr>
              <a:t>Hive Powered by Epic EPR Insights and Benefits</a:t>
            </a:r>
            <a:r>
              <a:rPr lang="en-US" sz="1050" dirty="0">
                <a:solidFill>
                  <a:srgbClr val="1B2B2E"/>
                </a:solidFill>
                <a:latin typeface="Calibri" pitchFamily="34" charset="0"/>
                <a:ea typeface="Calibri" pitchFamily="34" charset="-122"/>
                <a:cs typeface="Calibri" pitchFamily="34" charset="-120"/>
              </a:rPr>
              <a:t>. Available at: mft.nhs.uk (Accessed 24 September 2026).</a:t>
            </a:r>
            <a:endParaRPr lang="en-US" sz="1050" dirty="0"/>
          </a:p>
          <a:p>
            <a:pPr marL="0" indent="0">
              <a:lnSpc>
                <a:spcPct val="100000"/>
              </a:lnSpc>
              <a:spcAft>
                <a:spcPts val="700"/>
              </a:spcAft>
              <a:buNone/>
            </a:pPr>
            <a:r>
              <a:rPr lang="en-US" sz="1050" dirty="0">
                <a:solidFill>
                  <a:srgbClr val="1B2B2E"/>
                </a:solidFill>
                <a:latin typeface="Calibri" pitchFamily="34" charset="0"/>
                <a:ea typeface="Calibri" pitchFamily="34" charset="-122"/>
                <a:cs typeface="Calibri" pitchFamily="34" charset="-120"/>
              </a:rPr>
              <a:t>Burns, M. (2024) </a:t>
            </a:r>
            <a:r>
              <a:rPr lang="en-US" sz="1050" i="1" dirty="0">
                <a:solidFill>
                  <a:srgbClr val="1B2B2E"/>
                </a:solidFill>
                <a:latin typeface="Calibri" pitchFamily="34" charset="0"/>
                <a:ea typeface="Calibri" pitchFamily="34" charset="-122"/>
                <a:cs typeface="Calibri" pitchFamily="34" charset="-120"/>
              </a:rPr>
              <a:t>Challenges and successes in implementing an integrated electronic patient record (HIVE) at the Manchester University National Health Service Foundation Trust, England. Health Information Management</a:t>
            </a:r>
            <a:r>
              <a:rPr lang="en-US" sz="1050" dirty="0">
                <a:solidFill>
                  <a:srgbClr val="1B2B2E"/>
                </a:solidFill>
                <a:latin typeface="Calibri" pitchFamily="34" charset="0"/>
                <a:ea typeface="Calibri" pitchFamily="34" charset="-122"/>
                <a:cs typeface="Calibri" pitchFamily="34" charset="-120"/>
              </a:rPr>
              <a:t>. Available at: pubmed.ncbi.nlm.nih.gov (Accessed 21 September 2026).</a:t>
            </a:r>
            <a:endParaRPr lang="en-US" sz="1050" dirty="0"/>
          </a:p>
          <a:p>
            <a:pPr marL="0" indent="0">
              <a:lnSpc>
                <a:spcPct val="100000"/>
              </a:lnSpc>
              <a:spcAft>
                <a:spcPts val="700"/>
              </a:spcAft>
              <a:buNone/>
            </a:pPr>
            <a:r>
              <a:rPr lang="en-US" sz="1050" dirty="0">
                <a:solidFill>
                  <a:srgbClr val="1B2B2E"/>
                </a:solidFill>
                <a:latin typeface="Calibri" pitchFamily="34" charset="0"/>
                <a:ea typeface="Calibri" pitchFamily="34" charset="-122"/>
                <a:cs typeface="Calibri" pitchFamily="34" charset="-120"/>
              </a:rPr>
              <a:t>Hyland Software, Inc. (2026) Manchester University NHS Foundation Trust Case Study | Hyland. Available at: hyland.com (Accessed 23 September 2026).</a:t>
            </a:r>
            <a:endParaRPr lang="en-US" sz="1050" dirty="0"/>
          </a:p>
          <a:p>
            <a:pPr marL="0" indent="0">
              <a:lnSpc>
                <a:spcPct val="100000"/>
              </a:lnSpc>
              <a:spcAft>
                <a:spcPts val="700"/>
              </a:spcAft>
              <a:buNone/>
            </a:pPr>
            <a:r>
              <a:rPr lang="en-US" sz="1050" dirty="0">
                <a:solidFill>
                  <a:srgbClr val="1B2B2E"/>
                </a:solidFill>
                <a:latin typeface="Calibri" pitchFamily="34" charset="0"/>
                <a:ea typeface="Calibri" pitchFamily="34" charset="-122"/>
                <a:cs typeface="Calibri" pitchFamily="34" charset="-120"/>
              </a:rPr>
              <a:t>King's College Hospital NHS Foundation Trust (2026) </a:t>
            </a:r>
            <a:r>
              <a:rPr lang="en-US" sz="1050" i="1" dirty="0">
                <a:solidFill>
                  <a:srgbClr val="1B2B2E"/>
                </a:solidFill>
                <a:latin typeface="Calibri" pitchFamily="34" charset="0"/>
                <a:ea typeface="Calibri" pitchFamily="34" charset="-122"/>
                <a:cs typeface="Calibri" pitchFamily="34" charset="-120"/>
              </a:rPr>
              <a:t>Epic - our new Electronic Health Record</a:t>
            </a:r>
            <a:r>
              <a:rPr lang="en-US" sz="1050" dirty="0">
                <a:solidFill>
                  <a:srgbClr val="1B2B2E"/>
                </a:solidFill>
                <a:latin typeface="Calibri" pitchFamily="34" charset="0"/>
                <a:ea typeface="Calibri" pitchFamily="34" charset="-122"/>
                <a:cs typeface="Calibri" pitchFamily="34" charset="-120"/>
              </a:rPr>
              <a:t>. Available at: kch.nhs.uk (Accessed 23 September 2026).</a:t>
            </a:r>
            <a:endParaRPr lang="en-US" sz="1050" dirty="0"/>
          </a:p>
          <a:p>
            <a:pPr marL="0" indent="0">
              <a:lnSpc>
                <a:spcPct val="100000"/>
              </a:lnSpc>
              <a:spcAft>
                <a:spcPts val="700"/>
              </a:spcAft>
              <a:buNone/>
            </a:pPr>
            <a:r>
              <a:rPr lang="en-US" sz="1050" dirty="0">
                <a:solidFill>
                  <a:srgbClr val="1B2B2E"/>
                </a:solidFill>
                <a:latin typeface="Calibri" pitchFamily="34" charset="0"/>
                <a:ea typeface="Calibri" pitchFamily="34" charset="-122"/>
                <a:cs typeface="Calibri" pitchFamily="34" charset="-120"/>
              </a:rPr>
              <a:t>Lawrence, A., Krelle, H., Horton, T. and Gerhold, M. (2025) </a:t>
            </a:r>
            <a:r>
              <a:rPr lang="en-US" sz="1050" i="1" dirty="0">
                <a:solidFill>
                  <a:srgbClr val="1B2B2E"/>
                </a:solidFill>
                <a:latin typeface="Calibri" pitchFamily="34" charset="0"/>
                <a:ea typeface="Calibri" pitchFamily="34" charset="-122"/>
                <a:cs typeface="Calibri" pitchFamily="34" charset="-120"/>
              </a:rPr>
              <a:t>Electronic patient records: why the NHS urgently needs a strategy to reap the benefits</a:t>
            </a:r>
            <a:r>
              <a:rPr lang="en-US" sz="1050" dirty="0">
                <a:solidFill>
                  <a:srgbClr val="1B2B2E"/>
                </a:solidFill>
                <a:latin typeface="Calibri" pitchFamily="34" charset="0"/>
                <a:ea typeface="Calibri" pitchFamily="34" charset="-122"/>
                <a:cs typeface="Calibri" pitchFamily="34" charset="-120"/>
              </a:rPr>
              <a:t>. Available at: health.org.uk (Accessed 20 September 2026).</a:t>
            </a:r>
            <a:endParaRPr lang="en-US" sz="1050" dirty="0"/>
          </a:p>
          <a:p>
            <a:pPr marL="0" indent="0">
              <a:lnSpc>
                <a:spcPct val="100000"/>
              </a:lnSpc>
              <a:spcAft>
                <a:spcPts val="700"/>
              </a:spcAft>
              <a:buNone/>
            </a:pPr>
            <a:r>
              <a:rPr lang="en-US" sz="1050" dirty="0">
                <a:solidFill>
                  <a:srgbClr val="1B2B2E"/>
                </a:solidFill>
                <a:latin typeface="Calibri" pitchFamily="34" charset="0"/>
                <a:ea typeface="Calibri" pitchFamily="34" charset="-122"/>
                <a:cs typeface="Calibri" pitchFamily="34" charset="-120"/>
              </a:rPr>
              <a:t>Manchester University NHS Foundation Trust (2023) </a:t>
            </a:r>
            <a:r>
              <a:rPr lang="en-US" sz="1050" i="1" dirty="0">
                <a:solidFill>
                  <a:srgbClr val="1B2B2E"/>
                </a:solidFill>
                <a:latin typeface="Calibri" pitchFamily="34" charset="0"/>
                <a:ea typeface="Calibri" pitchFamily="34" charset="-122"/>
                <a:cs typeface="Calibri" pitchFamily="34" charset="-120"/>
              </a:rPr>
              <a:t>The Trust</a:t>
            </a:r>
            <a:r>
              <a:rPr lang="en-US" sz="1050" dirty="0">
                <a:solidFill>
                  <a:srgbClr val="1B2B2E"/>
                </a:solidFill>
                <a:latin typeface="Calibri" pitchFamily="34" charset="0"/>
                <a:ea typeface="Calibri" pitchFamily="34" charset="-122"/>
                <a:cs typeface="Calibri" pitchFamily="34" charset="-120"/>
              </a:rPr>
              <a:t>. Available at: mft.nhs.uk (Accessed 21 September 2026).</a:t>
            </a:r>
            <a:endParaRPr lang="en-US" sz="1050" dirty="0"/>
          </a:p>
          <a:p>
            <a:pPr marL="0" indent="0">
              <a:lnSpc>
                <a:spcPct val="100000"/>
              </a:lnSpc>
              <a:spcAft>
                <a:spcPts val="700"/>
              </a:spcAft>
              <a:buNone/>
            </a:pPr>
            <a:r>
              <a:rPr lang="en-US" sz="1050" dirty="0">
                <a:solidFill>
                  <a:srgbClr val="1B2B2E"/>
                </a:solidFill>
                <a:latin typeface="Calibri" pitchFamily="34" charset="0"/>
                <a:ea typeface="Calibri" pitchFamily="34" charset="-122"/>
                <a:cs typeface="Calibri" pitchFamily="34" charset="-120"/>
              </a:rPr>
              <a:t>Manchester University NHS Foundation Trust (2026) </a:t>
            </a:r>
            <a:r>
              <a:rPr lang="en-US" sz="1050" i="1" dirty="0">
                <a:solidFill>
                  <a:srgbClr val="1B2B2E"/>
                </a:solidFill>
                <a:latin typeface="Calibri" pitchFamily="34" charset="0"/>
                <a:ea typeface="Calibri" pitchFamily="34" charset="-122"/>
                <a:cs typeface="Calibri" pitchFamily="34" charset="-120"/>
              </a:rPr>
              <a:t>Hive EPR</a:t>
            </a:r>
            <a:r>
              <a:rPr lang="en-US" sz="1050" dirty="0">
                <a:solidFill>
                  <a:srgbClr val="1B2B2E"/>
                </a:solidFill>
                <a:latin typeface="Calibri" pitchFamily="34" charset="0"/>
                <a:ea typeface="Calibri" pitchFamily="34" charset="-122"/>
                <a:cs typeface="Calibri" pitchFamily="34" charset="-120"/>
              </a:rPr>
              <a:t>. Available at: mft.nhs.uk (Accessed 22 September 2026).</a:t>
            </a:r>
            <a:endParaRPr lang="en-US" sz="1050" dirty="0"/>
          </a:p>
          <a:p>
            <a:pPr marL="0" indent="0">
              <a:lnSpc>
                <a:spcPct val="100000"/>
              </a:lnSpc>
              <a:spcAft>
                <a:spcPts val="700"/>
              </a:spcAft>
              <a:buNone/>
            </a:pPr>
            <a:r>
              <a:rPr lang="en-US" sz="1050" dirty="0">
                <a:solidFill>
                  <a:srgbClr val="1B2B2E"/>
                </a:solidFill>
                <a:latin typeface="Calibri" pitchFamily="34" charset="0"/>
                <a:ea typeface="Calibri" pitchFamily="34" charset="-122"/>
                <a:cs typeface="Calibri" pitchFamily="34" charset="-120"/>
              </a:rPr>
              <a:t>Maru, W., Derese, T.M., Sharew, M.M., Damtew, W.A. and Demsash, A. (2022) 'Knowledge sharing practice and its associated factors among health professionals in Ethiopia,' Informatics in Medicine Unlocked, 31, p.100967.</a:t>
            </a:r>
            <a:endParaRPr lang="en-US" sz="1050" dirty="0"/>
          </a:p>
          <a:p>
            <a:pPr marL="0" indent="0">
              <a:lnSpc>
                <a:spcPct val="100000"/>
              </a:lnSpc>
              <a:spcAft>
                <a:spcPts val="700"/>
              </a:spcAft>
              <a:buNone/>
            </a:pPr>
            <a:r>
              <a:rPr lang="en-US" sz="1050" dirty="0">
                <a:solidFill>
                  <a:srgbClr val="1B2B2E"/>
                </a:solidFill>
                <a:latin typeface="Calibri" pitchFamily="34" charset="0"/>
                <a:ea typeface="Calibri" pitchFamily="34" charset="-122"/>
                <a:cs typeface="Calibri" pitchFamily="34" charset="-120"/>
              </a:rPr>
              <a:t>MFT (2018) </a:t>
            </a:r>
            <a:r>
              <a:rPr lang="en-US" sz="1050" i="1" dirty="0">
                <a:solidFill>
                  <a:srgbClr val="1B2B2E"/>
                </a:solidFill>
                <a:latin typeface="Calibri" pitchFamily="34" charset="0"/>
                <a:ea typeface="Calibri" pitchFamily="34" charset="-122"/>
                <a:cs typeface="Calibri" pitchFamily="34" charset="-120"/>
              </a:rPr>
              <a:t>The Trust - Manchester University NHS Foundation Trust</a:t>
            </a:r>
            <a:r>
              <a:rPr lang="en-US" sz="1050" dirty="0">
                <a:solidFill>
                  <a:srgbClr val="1B2B2E"/>
                </a:solidFill>
                <a:latin typeface="Calibri" pitchFamily="34" charset="0"/>
                <a:ea typeface="Calibri" pitchFamily="34" charset="-122"/>
                <a:cs typeface="Calibri" pitchFamily="34" charset="-120"/>
              </a:rPr>
              <a:t>. Available at: mft.nhs.uk (Accessed 24 September 2026).</a:t>
            </a:r>
            <a:endParaRPr lang="en-US" sz="1050" dirty="0"/>
          </a:p>
          <a:p>
            <a:pPr marL="0" indent="0">
              <a:lnSpc>
                <a:spcPct val="100000"/>
              </a:lnSpc>
              <a:spcAft>
                <a:spcPts val="700"/>
              </a:spcAft>
              <a:buNone/>
            </a:pPr>
            <a:r>
              <a:rPr lang="en-US" sz="1050" dirty="0">
                <a:solidFill>
                  <a:srgbClr val="1B2B2E"/>
                </a:solidFill>
                <a:latin typeface="Calibri" pitchFamily="34" charset="0"/>
                <a:ea typeface="Calibri" pitchFamily="34" charset="-122"/>
                <a:cs typeface="Calibri" pitchFamily="34" charset="-120"/>
              </a:rPr>
              <a:t>NHS (2022) </a:t>
            </a:r>
            <a:r>
              <a:rPr lang="en-US" sz="1050" i="1" dirty="0">
                <a:solidFill>
                  <a:srgbClr val="1B2B2E"/>
                </a:solidFill>
                <a:latin typeface="Calibri" pitchFamily="34" charset="0"/>
                <a:ea typeface="Calibri" pitchFamily="34" charset="-122"/>
                <a:cs typeface="Calibri" pitchFamily="34" charset="-120"/>
              </a:rPr>
              <a:t>Equality, Diversity and Inclusion Annual Report</a:t>
            </a:r>
            <a:r>
              <a:rPr lang="en-US" sz="1050" dirty="0">
                <a:solidFill>
                  <a:srgbClr val="1B2B2E"/>
                </a:solidFill>
                <a:latin typeface="Calibri" pitchFamily="34" charset="0"/>
                <a:ea typeface="Calibri" pitchFamily="34" charset="-122"/>
                <a:cs typeface="Calibri" pitchFamily="34" charset="-120"/>
              </a:rPr>
              <a:t>. Available at: mft.nhs.uk (Accessed 24 September 2026).</a:t>
            </a:r>
            <a:endParaRPr lang="en-US" sz="1050" dirty="0"/>
          </a:p>
          <a:p>
            <a:pPr marL="0" indent="0">
              <a:lnSpc>
                <a:spcPct val="100000"/>
              </a:lnSpc>
              <a:spcAft>
                <a:spcPts val="700"/>
              </a:spcAft>
              <a:buNone/>
            </a:pPr>
            <a:r>
              <a:rPr lang="en-US" sz="1050" dirty="0">
                <a:solidFill>
                  <a:srgbClr val="1B2B2E"/>
                </a:solidFill>
                <a:latin typeface="Calibri" pitchFamily="34" charset="0"/>
                <a:ea typeface="Calibri" pitchFamily="34" charset="-122"/>
                <a:cs typeface="Calibri" pitchFamily="34" charset="-120"/>
              </a:rPr>
              <a:t>NHS (2022) </a:t>
            </a:r>
            <a:r>
              <a:rPr lang="en-US" sz="1050" i="1" dirty="0">
                <a:solidFill>
                  <a:srgbClr val="1B2B2E"/>
                </a:solidFill>
                <a:latin typeface="Calibri" pitchFamily="34" charset="0"/>
                <a:ea typeface="Calibri" pitchFamily="34" charset="-122"/>
                <a:cs typeface="Calibri" pitchFamily="34" charset="-120"/>
              </a:rPr>
              <a:t>Hive goes live – New patient record system launches at MFT</a:t>
            </a:r>
            <a:r>
              <a:rPr lang="en-US" sz="1050" dirty="0">
                <a:solidFill>
                  <a:srgbClr val="1B2B2E"/>
                </a:solidFill>
                <a:latin typeface="Calibri" pitchFamily="34" charset="0"/>
                <a:ea typeface="Calibri" pitchFamily="34" charset="-122"/>
                <a:cs typeface="Calibri" pitchFamily="34" charset="-120"/>
              </a:rPr>
              <a:t>. Available at: mft.nhs.uk (Accessed 23 September 2026).</a:t>
            </a:r>
            <a:endParaRPr lang="en-US" sz="1050" dirty="0"/>
          </a:p>
          <a:p>
            <a:pPr marL="0" indent="0">
              <a:lnSpc>
                <a:spcPct val="100000"/>
              </a:lnSpc>
              <a:spcAft>
                <a:spcPts val="700"/>
              </a:spcAft>
              <a:buNone/>
            </a:pPr>
            <a:r>
              <a:rPr lang="en-US" sz="1050" dirty="0">
                <a:solidFill>
                  <a:srgbClr val="1B2B2E"/>
                </a:solidFill>
                <a:latin typeface="Calibri" pitchFamily="34" charset="0"/>
                <a:ea typeface="Calibri" pitchFamily="34" charset="-122"/>
                <a:cs typeface="Calibri" pitchFamily="34" charset="-120"/>
              </a:rPr>
              <a:t>Silva, J.B. da, et al. (2025) 'Digital transformation to overcoming access barriers,' Revista Panamericana de Salud Pública, 49, p.1.</a:t>
            </a:r>
            <a:endParaRPr lang="en-US" sz="1050" dirty="0"/>
          </a:p>
          <a:p>
            <a:pPr marL="0" indent="0">
              <a:lnSpc>
                <a:spcPct val="100000"/>
              </a:lnSpc>
              <a:spcAft>
                <a:spcPts val="700"/>
              </a:spcAft>
              <a:buNone/>
            </a:pPr>
            <a:r>
              <a:rPr lang="en-US" sz="1050" dirty="0">
                <a:solidFill>
                  <a:srgbClr val="1B2B2E"/>
                </a:solidFill>
                <a:latin typeface="Calibri" pitchFamily="34" charset="0"/>
                <a:ea typeface="Calibri" pitchFamily="34" charset="-122"/>
                <a:cs typeface="Calibri" pitchFamily="34" charset="-120"/>
              </a:rPr>
              <a:t>The Health Foundation (2024) </a:t>
            </a:r>
            <a:r>
              <a:rPr lang="en-US" sz="1050" i="1" dirty="0">
                <a:solidFill>
                  <a:srgbClr val="1B2B2E"/>
                </a:solidFill>
                <a:latin typeface="Calibri" pitchFamily="34" charset="0"/>
                <a:ea typeface="Calibri" pitchFamily="34" charset="-122"/>
                <a:cs typeface="Calibri" pitchFamily="34" charset="-120"/>
              </a:rPr>
              <a:t>Electronic patient record systems in England: what do NHS staff think?</a:t>
            </a:r>
            <a:r>
              <a:rPr lang="en-US" sz="1050" dirty="0">
                <a:solidFill>
                  <a:srgbClr val="1B2B2E"/>
                </a:solidFill>
                <a:latin typeface="Calibri" pitchFamily="34" charset="0"/>
                <a:ea typeface="Calibri" pitchFamily="34" charset="-122"/>
                <a:cs typeface="Calibri" pitchFamily="34" charset="-120"/>
              </a:rPr>
              <a:t> Available at: health.org.uk (Accessed 21 September 2026).</a:t>
            </a:r>
            <a:endParaRPr lang="en-US" sz="1050" dirty="0"/>
          </a:p>
        </p:txBody>
      </p:sp>
      <p:sp>
        <p:nvSpPr>
          <p:cNvPr id="7" name="Text 5"/>
          <p:cNvSpPr/>
          <p:nvPr/>
        </p:nvSpPr>
        <p:spPr>
          <a:xfrm>
            <a:off x="11521440" y="6400800"/>
            <a:ext cx="365760" cy="274320"/>
          </a:xfrm>
          <a:prstGeom prst="rect">
            <a:avLst/>
          </a:prstGeom>
          <a:noFill/>
          <a:ln/>
        </p:spPr>
        <p:txBody>
          <a:bodyPr wrap="square" rtlCol="0" anchor="ctr"/>
          <a:lstStyle/>
          <a:p>
            <a:pPr marL="0" indent="0" algn="r">
              <a:buNone/>
            </a:pPr>
            <a:r>
              <a:rPr lang="en-US" sz="1000" dirty="0">
                <a:solidFill>
                  <a:srgbClr val="5A6B6E"/>
                </a:solidFill>
                <a:latin typeface="Calibri" pitchFamily="34" charset="0"/>
                <a:ea typeface="Calibri" pitchFamily="34" charset="-122"/>
                <a:cs typeface="Calibri" pitchFamily="34" charset="-120"/>
              </a:rPr>
              <a:t>12</a:t>
            </a:r>
            <a:endParaRPr lang="en-US" sz="10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2153</Words>
  <Application>Microsoft Office PowerPoint</Application>
  <PresentationFormat>Widescreen</PresentationFormat>
  <Paragraphs>182</Paragraphs>
  <Slides>12</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
  <cp:lastModifiedBy/>
  <cp:revision>2</cp:revision>
  <dcterms:created xsi:type="dcterms:W3CDTF">2026-09-28T12:25:12Z</dcterms:created>
  <dcterms:modified xsi:type="dcterms:W3CDTF">2026-10-22T05:03:57Z</dcterms:modified>
</cp:coreProperties>
</file>