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E43D10-4241-DA39-4C50-24E5905FF9D0}" v="73" dt="2023-10-27T01:00:50.1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57" d="100"/>
          <a:sy n="57" d="100"/>
        </p:scale>
        <p:origin x="46" y="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smin Begum (2209341)" userId="S::2209341@student.uwtsd.ac.uk::cad3b6b9-105f-4244-b500-2f8f6de966d7" providerId="AD" clId="Web-{68E43D10-4241-DA39-4C50-24E5905FF9D0}"/>
    <pc:docChg chg="modSld">
      <pc:chgData name="Jasmin Begum (2209341)" userId="S::2209341@student.uwtsd.ac.uk::cad3b6b9-105f-4244-b500-2f8f6de966d7" providerId="AD" clId="Web-{68E43D10-4241-DA39-4C50-24E5905FF9D0}" dt="2023-10-27T01:00:50.194" v="71" actId="20577"/>
      <pc:docMkLst>
        <pc:docMk/>
      </pc:docMkLst>
      <pc:sldChg chg="modSp">
        <pc:chgData name="Jasmin Begum (2209341)" userId="S::2209341@student.uwtsd.ac.uk::cad3b6b9-105f-4244-b500-2f8f6de966d7" providerId="AD" clId="Web-{68E43D10-4241-DA39-4C50-24E5905FF9D0}" dt="2023-10-27T01:00:50.194" v="71" actId="20577"/>
        <pc:sldMkLst>
          <pc:docMk/>
          <pc:sldMk cId="29726313" sldId="256"/>
        </pc:sldMkLst>
        <pc:spChg chg="mod">
          <ac:chgData name="Jasmin Begum (2209341)" userId="S::2209341@student.uwtsd.ac.uk::cad3b6b9-105f-4244-b500-2f8f6de966d7" providerId="AD" clId="Web-{68E43D10-4241-DA39-4C50-24E5905FF9D0}" dt="2023-10-27T01:00:50.194" v="71" actId="20577"/>
          <ac:spMkLst>
            <pc:docMk/>
            <pc:sldMk cId="29726313" sldId="256"/>
            <ac:spMk id="3" creationId="{7AA1257D-2C96-322B-DBB7-A1920012193C}"/>
          </ac:spMkLst>
        </pc:spChg>
      </pc:sldChg>
      <pc:sldChg chg="modSp">
        <pc:chgData name="Jasmin Begum (2209341)" userId="S::2209341@student.uwtsd.ac.uk::cad3b6b9-105f-4244-b500-2f8f6de966d7" providerId="AD" clId="Web-{68E43D10-4241-DA39-4C50-24E5905FF9D0}" dt="2023-10-27T00:29:59.528" v="66" actId="14100"/>
        <pc:sldMkLst>
          <pc:docMk/>
          <pc:sldMk cId="4194907360" sldId="262"/>
        </pc:sldMkLst>
        <pc:spChg chg="mod">
          <ac:chgData name="Jasmin Begum (2209341)" userId="S::2209341@student.uwtsd.ac.uk::cad3b6b9-105f-4244-b500-2f8f6de966d7" providerId="AD" clId="Web-{68E43D10-4241-DA39-4C50-24E5905FF9D0}" dt="2023-10-27T00:29:59.528" v="66" actId="14100"/>
          <ac:spMkLst>
            <pc:docMk/>
            <pc:sldMk cId="4194907360" sldId="262"/>
            <ac:spMk id="3" creationId="{560A222A-7650-21D7-2BA6-983129096ACE}"/>
          </ac:spMkLst>
        </pc:spChg>
      </pc:sldChg>
      <pc:sldChg chg="modSp">
        <pc:chgData name="Jasmin Begum (2209341)" userId="S::2209341@student.uwtsd.ac.uk::cad3b6b9-105f-4244-b500-2f8f6de966d7" providerId="AD" clId="Web-{68E43D10-4241-DA39-4C50-24E5905FF9D0}" dt="2023-10-27T00:28:43.428" v="36" actId="20577"/>
        <pc:sldMkLst>
          <pc:docMk/>
          <pc:sldMk cId="3436236993" sldId="263"/>
        </pc:sldMkLst>
        <pc:spChg chg="mod">
          <ac:chgData name="Jasmin Begum (2209341)" userId="S::2209341@student.uwtsd.ac.uk::cad3b6b9-105f-4244-b500-2f8f6de966d7" providerId="AD" clId="Web-{68E43D10-4241-DA39-4C50-24E5905FF9D0}" dt="2023-10-27T00:28:43.428" v="36" actId="20577"/>
          <ac:spMkLst>
            <pc:docMk/>
            <pc:sldMk cId="3436236993" sldId="263"/>
            <ac:spMk id="3" creationId="{70AB52AC-EA08-EAB5-30CB-3767E6C96CC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567FC-9831-430D-A2AD-4D743DA8AA60}" type="datetimeFigureOut">
              <a:rPr lang="en-US" smtClean="0"/>
              <a:t>10/26/2023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629CB-9B49-4CE5-842A-2DB2760034A0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9832755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567FC-9831-430D-A2AD-4D743DA8AA60}" type="datetimeFigureOut">
              <a:rPr lang="en-US" smtClean="0"/>
              <a:t>10/26/2023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629CB-9B49-4CE5-842A-2DB2760034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8890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 spc="3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567FC-9831-430D-A2AD-4D743DA8AA60}" type="datetimeFigureOut">
              <a:rPr lang="en-US" smtClean="0"/>
              <a:t>10/26/2023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629CB-9B49-4CE5-842A-2DB2760034A0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206441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567FC-9831-430D-A2AD-4D743DA8AA60}" type="datetimeFigureOut">
              <a:rPr lang="en-US" smtClean="0"/>
              <a:t>10/26/2023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629CB-9B49-4CE5-842A-2DB2760034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99382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21606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21606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567FC-9831-430D-A2AD-4D743DA8AA60}" type="datetimeFigureOut">
              <a:rPr lang="en-US" smtClean="0"/>
              <a:t>10/26/2023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629CB-9B49-4CE5-842A-2DB2760034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6831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567FC-9831-430D-A2AD-4D743DA8AA60}" type="datetimeFigureOut">
              <a:rPr lang="en-US" smtClean="0"/>
              <a:t>10/26/2023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629CB-9B49-4CE5-842A-2DB2760034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274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567FC-9831-430D-A2AD-4D743DA8AA60}" type="datetimeFigureOut">
              <a:rPr lang="en-US" smtClean="0"/>
              <a:t>10/26/2023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629CB-9B49-4CE5-842A-2DB2760034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6195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1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567FC-9831-430D-A2AD-4D743DA8AA60}" type="datetimeFigureOut">
              <a:rPr lang="en-US" smtClean="0"/>
              <a:t>10/26/2023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629CB-9B49-4CE5-842A-2DB2760034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6530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567FC-9831-430D-A2AD-4D743DA8AA60}" type="datetimeFigureOut">
              <a:rPr lang="en-US" smtClean="0"/>
              <a:t>10/26/2023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629CB-9B49-4CE5-842A-2DB2760034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19857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567FC-9831-430D-A2AD-4D743DA8AA60}" type="datetimeFigureOut">
              <a:rPr lang="en-US" smtClean="0"/>
              <a:t>10/26/2023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629CB-9B49-4CE5-842A-2DB2760034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81021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567FC-9831-430D-A2AD-4D743DA8AA60}" type="datetimeFigureOut">
              <a:rPr lang="en-US" smtClean="0"/>
              <a:t>10/26/2023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629CB-9B49-4CE5-842A-2DB2760034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8111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262393"/>
            <a:ext cx="9692640" cy="1428929"/>
          </a:xfrm>
          <a:prstGeom prst="rect">
            <a:avLst/>
          </a:prstGeom>
        </p:spPr>
        <p:txBody>
          <a:bodyPr vert="horz" lIns="91440" tIns="27432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fld id="{6EE567FC-9831-430D-A2AD-4D743DA8AA60}" type="datetimeFigureOut">
              <a:rPr lang="en-US" smtClean="0"/>
              <a:t>10/26/2023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fld id="{F7F629CB-9B49-4CE5-842A-2DB2760034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86536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 spc="-5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uowtsd-my.sharepoint.com/:v:/r/personal/2209341_student_uwtsd_ac_uk/Documents/Recording-20231027_015745.webm?csf=1&amp;web=1&amp;e=Lgd1oF&amp;nav=eyJyZWZlcnJhbEluZm8iOnsicmVmZXJyYWxBcHAiOiJTdHJlYW1XZWJBcHAiLCJyZWZlcnJhbFZpZXciOiJTaGFyZURpYWxvZyIsInJlZmVycmFsQXBwUGxhdGZvcm0iOiJXZWIiLCJyZWZlcnJhbE1vZGUiOiJ2aWV3In19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techopen.com/chapters/78628" TargetMode="External"/><Relationship Id="rId7" Type="http://schemas.openxmlformats.org/officeDocument/2006/relationships/image" Target="../media/image1.png"/><Relationship Id="rId2" Type="http://schemas.openxmlformats.org/officeDocument/2006/relationships/hyperlink" Target="https://www.marriott.com/diversity/corporate-diversity.m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abbelforbusiness.com/us/blog/why-babbel-is-a-must-in-the-hotel-amp-hospitality-industry/#:~:text=In%20essence%2C%20improving%20communication%20skills,success%20of%20the%20hotel%20business." TargetMode="External"/><Relationship Id="rId5" Type="http://schemas.openxmlformats.org/officeDocument/2006/relationships/hyperlink" Target="https://www.britannica.com/topic/Spanish-language" TargetMode="External"/><Relationship Id="rId4" Type="http://schemas.openxmlformats.org/officeDocument/2006/relationships/hyperlink" Target="https://www.speexx.com/speexx-blog/multilingualism-and-business-succes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D752A3-E2E1-FBB1-039B-F71A714505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65576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Multilingualism &amp; Language Awareness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A1257D-2C96-322B-DBB7-A192001219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80466" y="3670300"/>
            <a:ext cx="6765700" cy="1691640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/>
              <a:t>By Jasmin Begum</a:t>
            </a:r>
          </a:p>
          <a:p>
            <a:r>
              <a:rPr lang="en-GB" dirty="0"/>
              <a:t>BMIH5003- Foreign Language</a:t>
            </a:r>
          </a:p>
          <a:p>
            <a:r>
              <a:rPr lang="en-GB" dirty="0"/>
              <a:t>Heidi Prosser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Recording-20231027_015745.webm</a:t>
            </a:r>
            <a:endParaRPr lang="en-GB">
              <a:solidFill>
                <a:schemeClr val="accent6">
                  <a:lumMod val="75000"/>
                </a:schemeClr>
              </a:solidFill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0A74CE-6253-A791-F8DD-2EF9FCB939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96270" y="4019277"/>
            <a:ext cx="3395730" cy="2838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63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86D64-7945-8C29-4340-AA5BD796B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Contents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659AC9-BE65-4AB2-AB37-8BCAC3B852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Introduction</a:t>
            </a:r>
          </a:p>
          <a:p>
            <a:r>
              <a:rPr lang="en-GB" dirty="0">
                <a:solidFill>
                  <a:schemeClr val="tx1"/>
                </a:solidFill>
              </a:rPr>
              <a:t>Importance of multilingualism and language awareness skills</a:t>
            </a:r>
          </a:p>
          <a:p>
            <a:r>
              <a:rPr lang="en-GB" dirty="0">
                <a:solidFill>
                  <a:schemeClr val="tx1"/>
                </a:solidFill>
              </a:rPr>
              <a:t>Modern language</a:t>
            </a:r>
          </a:p>
          <a:p>
            <a:r>
              <a:rPr lang="en-GB" dirty="0">
                <a:solidFill>
                  <a:schemeClr val="tx1"/>
                </a:solidFill>
              </a:rPr>
              <a:t>Polite and Impolite Behaviours</a:t>
            </a:r>
          </a:p>
          <a:p>
            <a:r>
              <a:rPr lang="en-GB" dirty="0">
                <a:solidFill>
                  <a:schemeClr val="tx1"/>
                </a:solidFill>
              </a:rPr>
              <a:t>Conclusion</a:t>
            </a:r>
          </a:p>
          <a:p>
            <a:r>
              <a:rPr lang="en-GB" dirty="0">
                <a:solidFill>
                  <a:schemeClr val="tx1"/>
                </a:solidFill>
              </a:rPr>
              <a:t>References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2BBE7A-1F54-F1C5-82C2-89D81C4300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03516" y="5195690"/>
            <a:ext cx="1988484" cy="1662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3731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E044A-55F8-0926-B281-55EB72074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262393"/>
            <a:ext cx="9692640" cy="1028525"/>
          </a:xfrm>
        </p:spPr>
        <p:txBody>
          <a:bodyPr/>
          <a:lstStyle/>
          <a:p>
            <a:pPr algn="ctr"/>
            <a:r>
              <a:rPr lang="en-GB" dirty="0"/>
              <a:t>Introduction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59AB3-26AB-121C-44DA-A13D6F370A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2454" y="1674253"/>
            <a:ext cx="6980349" cy="4235428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Multilingualism and language awareness is very important to this industry.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Multilingualism is a skill that defines anyone who speaks more than 3 languages. 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Language Awareness skills allows one to understand another’s cultural values and religions.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Acquiring proficiency in a foreign language involves not just linguistic study but also cultural comprehension of the language. When people are receptive to new ideas and behaviours, they start to respect them (Al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Aqad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2021)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338B9B7-6368-6E34-BE38-58C2A9F23D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03516" y="5195690"/>
            <a:ext cx="1988484" cy="1662310"/>
          </a:xfrm>
          <a:prstGeom prst="rect">
            <a:avLst/>
          </a:prstGeom>
        </p:spPr>
      </p:pic>
      <p:sp>
        <p:nvSpPr>
          <p:cNvPr id="5" name="AutoShape 2" descr="Why Multilingualism is Crucial for Early Childhood Development: Benefits &amp;  Tips for Parents">
            <a:extLst>
              <a:ext uri="{FF2B5EF4-FFF2-40B4-BE49-F238E27FC236}">
                <a16:creationId xmlns:a16="http://schemas.microsoft.com/office/drawing/2014/main" id="{1733F989-3232-34F1-B7B2-6231B418993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28" name="Picture 4" descr="Why Multilingualism is Crucial for Early Childhood Development: Benefits &amp;  Tips for Parents">
            <a:extLst>
              <a:ext uri="{FF2B5EF4-FFF2-40B4-BE49-F238E27FC236}">
                <a16:creationId xmlns:a16="http://schemas.microsoft.com/office/drawing/2014/main" id="{632FC3A4-8B85-D072-FE83-F1809956A3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2955" y="2066522"/>
            <a:ext cx="2724955" cy="2724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473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85EEA2-1732-B7A1-25E3-F67A2BE88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597244"/>
            <a:ext cx="9692640" cy="90301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dirty="0"/>
              <a:t>Importance of Multilingualism &amp; Language Awareness Skills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E59B28-EEC6-588C-502E-B598C78B4E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0512" y="2137893"/>
            <a:ext cx="8595360" cy="4351337"/>
          </a:xfrm>
        </p:spPr>
        <p:txBody>
          <a:bodyPr/>
          <a:lstStyle/>
          <a:p>
            <a:r>
              <a:rPr lang="en-GB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hospitality industry is a globalised business.</a:t>
            </a:r>
          </a:p>
          <a:p>
            <a:r>
              <a:rPr lang="en-GB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Multilingualism is now a must for companies looking to thrive globally, rather than merely a competitive advantage.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Koblering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2023)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Improves knowledge and understanding.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Leslie &amp; Russel (2005) said that speaking a foreign language, particularly in the tourist and hospitality industries, facilitates effective communication, builds customer value and relationships, and increases a company's attractiveness.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719732C-5CA1-5E44-821B-BFEB70F725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03516" y="5195690"/>
            <a:ext cx="1988484" cy="1662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10299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BD38E-AE02-9A2F-DA25-26841AD18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3399" y="677863"/>
            <a:ext cx="9692640" cy="876124"/>
          </a:xfrm>
        </p:spPr>
        <p:txBody>
          <a:bodyPr/>
          <a:lstStyle/>
          <a:p>
            <a:pPr algn="ctr"/>
            <a:r>
              <a:rPr lang="en-GB" dirty="0"/>
              <a:t>Modern Languages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5E359-CB74-5B71-02FB-AD89BD1D6B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79562" y="2176530"/>
            <a:ext cx="8387594" cy="4003607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are over 300 languages spoken in England itself.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of them is Spanish.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Spanish is spoken by over 360 million people worldwide (Sala &amp; Posner, 2023)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the official language of 21 countries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Easiest language to learn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9A0A8FE-BDA0-0235-6A08-152DFBBFD5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03516" y="5195690"/>
            <a:ext cx="1988484" cy="1662310"/>
          </a:xfrm>
          <a:prstGeom prst="rect">
            <a:avLst/>
          </a:prstGeom>
        </p:spPr>
      </p:pic>
      <p:pic>
        <p:nvPicPr>
          <p:cNvPr id="2050" name="Picture 2" descr="Five interesting facts about the Spanish language - Matinee">
            <a:extLst>
              <a:ext uri="{FF2B5EF4-FFF2-40B4-BE49-F238E27FC236}">
                <a16:creationId xmlns:a16="http://schemas.microsoft.com/office/drawing/2014/main" id="{610D3B03-7B3A-AB56-5243-D48CD9838E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5768" y="4410170"/>
            <a:ext cx="2340925" cy="1769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94456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B82F3-8975-9EE8-A542-47FB50459C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262394"/>
            <a:ext cx="9692640" cy="986858"/>
          </a:xfrm>
        </p:spPr>
        <p:txBody>
          <a:bodyPr/>
          <a:lstStyle/>
          <a:p>
            <a:pPr algn="ctr"/>
            <a:r>
              <a:rPr lang="en-GB" dirty="0"/>
              <a:t>Polite and Impolite Behaviour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2C47532-1509-5671-9D99-CC3E0CB736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61872" y="1721606"/>
            <a:ext cx="4480560" cy="467802"/>
          </a:xfrm>
        </p:spPr>
        <p:txBody>
          <a:bodyPr>
            <a:normAutofit/>
          </a:bodyPr>
          <a:lstStyle/>
          <a:p>
            <a:pPr algn="ctr"/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Polite</a:t>
            </a:r>
            <a:endParaRPr lang="en-US" sz="2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AFFDF8-812B-461A-231D-171B57F979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214909" y="2507550"/>
            <a:ext cx="4480560" cy="3664650"/>
          </a:xfrm>
        </p:spPr>
        <p:txBody>
          <a:bodyPr/>
          <a:lstStyle/>
          <a:p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Greeting customers</a:t>
            </a:r>
          </a:p>
          <a:p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Speaking in their language</a:t>
            </a:r>
          </a:p>
          <a:p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Interaction</a:t>
            </a:r>
          </a:p>
          <a:p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Positive body posture</a:t>
            </a:r>
          </a:p>
          <a:p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Expressions</a:t>
            </a:r>
          </a:p>
          <a:p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2FE9B72-206E-043D-349A-A3E23DF22D0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26480" y="1721606"/>
            <a:ext cx="4480560" cy="467802"/>
          </a:xfrm>
        </p:spPr>
        <p:txBody>
          <a:bodyPr>
            <a:normAutofit/>
          </a:bodyPr>
          <a:lstStyle/>
          <a:p>
            <a:pPr algn="ctr"/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Impolite</a:t>
            </a:r>
            <a:endParaRPr lang="en-US" sz="2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340C5F1-101F-4F1C-AE51-EA94EC3D850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015122" y="2507550"/>
            <a:ext cx="4480560" cy="3664650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Yelling</a:t>
            </a:r>
          </a:p>
          <a:p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Disrespectful</a:t>
            </a:r>
          </a:p>
          <a:p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Ignorance</a:t>
            </a:r>
          </a:p>
          <a:p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Foul language</a:t>
            </a:r>
          </a:p>
          <a:p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Physical Gestures</a:t>
            </a: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5E534C-74E2-73ED-9063-2B1CB04869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03516" y="5195690"/>
            <a:ext cx="1988484" cy="1662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33218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DA4ED-D727-46C5-0198-AE0B7E098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9680" y="455577"/>
            <a:ext cx="9692640" cy="920948"/>
          </a:xfrm>
        </p:spPr>
        <p:txBody>
          <a:bodyPr/>
          <a:lstStyle/>
          <a:p>
            <a:pPr algn="ctr"/>
            <a:r>
              <a:rPr lang="en-GB" dirty="0"/>
              <a:t>Conclusion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A222A-7650-21D7-2BA6-983129096A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2294" y="1661643"/>
            <a:ext cx="7914937" cy="34813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Establishing</a:t>
            </a:r>
            <a:r>
              <a:rPr lang="en-GB" b="0" i="0" dirty="0">
                <a:solidFill>
                  <a:schemeClr val="tx1"/>
                </a:solidFill>
                <a:effectLst/>
                <a:latin typeface="Arial"/>
                <a:cs typeface="Arial"/>
              </a:rPr>
              <a:t> a great workplace culture, maintaining operational efficiency, and offering exceptional guest experiences all depend on strengthening communication skills in the hotel sector.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endParaRPr lang="en-US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b="0" i="0" dirty="0">
                <a:solidFill>
                  <a:schemeClr val="tx1"/>
                </a:solidFill>
                <a:effectLst/>
                <a:latin typeface="Arial"/>
                <a:cs typeface="Arial"/>
              </a:rPr>
              <a:t>Customer satisfaction, staff productivity, and the hotel industry's overall prosperity are all directly impacted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by this</a:t>
            </a:r>
            <a:r>
              <a:rPr lang="en-GB" b="0" i="0" dirty="0">
                <a:solidFill>
                  <a:schemeClr val="tx1"/>
                </a:solidFill>
                <a:effectLst/>
                <a:latin typeface="Arial"/>
                <a:cs typeface="Arial"/>
              </a:rPr>
              <a:t> (Wegner, 2023).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endParaRPr lang="en-GB" dirty="0">
              <a:solidFill>
                <a:schemeClr val="tx1"/>
              </a:solidFill>
              <a:latin typeface="Century Schoolbook" panose="02040604050505020304"/>
              <a:cs typeface="Arial"/>
            </a:endParaRPr>
          </a:p>
          <a:p>
            <a:pPr marL="0" indent="0">
              <a:buNone/>
            </a:pPr>
            <a:r>
              <a:rPr lang="en-GB" b="0" i="0" dirty="0">
                <a:solidFill>
                  <a:schemeClr val="tx1"/>
                </a:solidFill>
                <a:effectLst/>
                <a:latin typeface="Arial"/>
                <a:cs typeface="Arial"/>
              </a:rPr>
              <a:t>Marriott hotel has training programs in place to help </a:t>
            </a:r>
            <a:r>
              <a:rPr lang="en-GB" b="0" i="0" dirty="0">
                <a:solidFill>
                  <a:srgbClr val="1C1C1C"/>
                </a:solidFill>
                <a:effectLst/>
                <a:latin typeface="Arial"/>
                <a:cs typeface="Arial"/>
              </a:rPr>
              <a:t>Develop multicultural tools and resources that help their managers to</a:t>
            </a:r>
            <a:r>
              <a:rPr lang="en-GB" dirty="0">
                <a:solidFill>
                  <a:srgbClr val="1C1C1C"/>
                </a:solidFill>
                <a:latin typeface="Arial"/>
                <a:cs typeface="Arial"/>
              </a:rPr>
              <a:t> </a:t>
            </a:r>
            <a:r>
              <a:rPr lang="en-GB" b="0" i="0" dirty="0">
                <a:solidFill>
                  <a:srgbClr val="1C1C1C"/>
                </a:solidFill>
                <a:effectLst/>
                <a:latin typeface="Arial"/>
                <a:cs typeface="Arial"/>
              </a:rPr>
              <a:t>understand and build awareness about cultural differences</a:t>
            </a:r>
            <a:r>
              <a:rPr lang="en-GB" dirty="0">
                <a:solidFill>
                  <a:srgbClr val="1C1C1C"/>
                </a:solidFill>
                <a:latin typeface="Arial"/>
                <a:cs typeface="Arial"/>
              </a:rPr>
              <a:t> (Marriott, 2023). We want do this too. </a:t>
            </a:r>
            <a:endParaRPr lang="en-GB" dirty="0"/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AB6F68-1621-EA18-24A5-65737DAC08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03516" y="5195690"/>
            <a:ext cx="1988484" cy="1662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9073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5FC57-FE16-9C02-FA7D-AF50C3797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262393"/>
            <a:ext cx="9692640" cy="929913"/>
          </a:xfrm>
        </p:spPr>
        <p:txBody>
          <a:bodyPr/>
          <a:lstStyle/>
          <a:p>
            <a:pPr algn="ctr"/>
            <a:r>
              <a:rPr lang="en-GB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AB52AC-EA08-EAB5-30CB-3767E6C96C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2124" y="1764406"/>
            <a:ext cx="9791392" cy="4415731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1800" dirty="0">
                <a:solidFill>
                  <a:schemeClr val="tx1"/>
                </a:solidFill>
                <a:latin typeface="Arial"/>
                <a:cs typeface="Arial"/>
              </a:rPr>
              <a:t>(2023). Marriott: </a:t>
            </a:r>
            <a:r>
              <a:rPr lang="en-GB" sz="1800" dirty="0" err="1">
                <a:solidFill>
                  <a:schemeClr val="tx1"/>
                </a:solidFill>
                <a:latin typeface="Arial"/>
                <a:cs typeface="Arial"/>
              </a:rPr>
              <a:t>Dviersity</a:t>
            </a:r>
            <a:r>
              <a:rPr lang="en-GB" sz="1800" dirty="0">
                <a:solidFill>
                  <a:schemeClr val="tx1"/>
                </a:solidFill>
                <a:latin typeface="Arial"/>
                <a:cs typeface="Arial"/>
              </a:rPr>
              <a:t> and Inclusion. Available at: </a:t>
            </a:r>
            <a:r>
              <a:rPr lang="en-GB" sz="1800" dirty="0">
                <a:solidFill>
                  <a:srgbClr val="00B0F0"/>
                </a:solidFill>
                <a:latin typeface="Arial"/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Corporate Diversity in the Workplace | Marriott</a:t>
            </a:r>
            <a:r>
              <a:rPr lang="en-GB" sz="1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 </a:t>
            </a:r>
            <a:r>
              <a:rPr lang="en-GB" sz="18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[Accessed on: 25.10.2023]</a:t>
            </a:r>
            <a:endParaRPr lang="en-GB" sz="1800" dirty="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 sz="1800" dirty="0">
                <a:solidFill>
                  <a:schemeClr val="tx1"/>
                </a:solidFill>
                <a:latin typeface="Arial"/>
                <a:cs typeface="Arial"/>
              </a:rPr>
              <a:t>Al </a:t>
            </a:r>
            <a:r>
              <a:rPr lang="en-GB" sz="1800" dirty="0" err="1">
                <a:solidFill>
                  <a:schemeClr val="tx1"/>
                </a:solidFill>
                <a:latin typeface="Arial"/>
                <a:cs typeface="Arial"/>
              </a:rPr>
              <a:t>Aqad</a:t>
            </a:r>
            <a:r>
              <a:rPr lang="en-GB" sz="1800" dirty="0">
                <a:solidFill>
                  <a:schemeClr val="tx1"/>
                </a:solidFill>
                <a:latin typeface="Arial"/>
                <a:cs typeface="Arial"/>
              </a:rPr>
              <a:t>, M H. (2021) Intech Open: </a:t>
            </a:r>
            <a:r>
              <a:rPr lang="en-GB" sz="1800" i="1" dirty="0">
                <a:solidFill>
                  <a:schemeClr val="tx1"/>
                </a:solidFill>
                <a:latin typeface="Arial"/>
                <a:cs typeface="Arial"/>
              </a:rPr>
              <a:t>Multilingualism and Personal Health Benefits</a:t>
            </a:r>
            <a:r>
              <a:rPr lang="en-GB" sz="1800" dirty="0">
                <a:solidFill>
                  <a:schemeClr val="tx1"/>
                </a:solidFill>
                <a:latin typeface="Arial"/>
                <a:cs typeface="Arial"/>
              </a:rPr>
              <a:t>. Available at: </a:t>
            </a:r>
            <a:r>
              <a:rPr lang="en-GB" sz="1800" dirty="0">
                <a:latin typeface="Arial"/>
                <a:cs typeface="Arial"/>
                <a:hlinkClick r:id="rId3"/>
              </a:rPr>
              <a:t>Multilingualism and Personal Health Benefits: Connecting the Dots | IntechOpen</a:t>
            </a:r>
            <a:r>
              <a:rPr lang="en-GB" sz="1800" dirty="0">
                <a:latin typeface="Arial"/>
                <a:cs typeface="Arial"/>
              </a:rPr>
              <a:t> </a:t>
            </a:r>
            <a:r>
              <a:rPr lang="en-GB" sz="1800" dirty="0">
                <a:solidFill>
                  <a:schemeClr val="tx1"/>
                </a:solidFill>
                <a:latin typeface="Arial"/>
                <a:cs typeface="Arial"/>
              </a:rPr>
              <a:t>[Accessed on: 25.10.2023]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 sz="1800" dirty="0" err="1">
                <a:solidFill>
                  <a:schemeClr val="tx1"/>
                </a:solidFill>
                <a:latin typeface="Arial"/>
                <a:cs typeface="Arial"/>
              </a:rPr>
              <a:t>Koblering</a:t>
            </a:r>
            <a:r>
              <a:rPr lang="en-GB" sz="1800" dirty="0">
                <a:solidFill>
                  <a:schemeClr val="tx1"/>
                </a:solidFill>
                <a:latin typeface="Arial"/>
                <a:cs typeface="Arial"/>
              </a:rPr>
              <a:t>, L. (2023) </a:t>
            </a:r>
            <a:r>
              <a:rPr lang="en-GB" sz="1800" dirty="0" err="1">
                <a:solidFill>
                  <a:schemeClr val="tx1"/>
                </a:solidFill>
                <a:latin typeface="Arial"/>
                <a:cs typeface="Arial"/>
              </a:rPr>
              <a:t>Speexx</a:t>
            </a:r>
            <a:r>
              <a:rPr lang="en-GB" sz="1800" dirty="0">
                <a:solidFill>
                  <a:schemeClr val="tx1"/>
                </a:solidFill>
                <a:latin typeface="Arial"/>
                <a:cs typeface="Arial"/>
              </a:rPr>
              <a:t>: </a:t>
            </a:r>
            <a:r>
              <a:rPr lang="en-GB" sz="1800" i="1" dirty="0">
                <a:solidFill>
                  <a:schemeClr val="tx1"/>
                </a:solidFill>
                <a:latin typeface="Arial"/>
                <a:cs typeface="Arial"/>
              </a:rPr>
              <a:t>The Connection Between Multilingualism and Business Success. </a:t>
            </a:r>
            <a:r>
              <a:rPr lang="en-GB" sz="1800" dirty="0">
                <a:solidFill>
                  <a:schemeClr val="tx1"/>
                </a:solidFill>
                <a:latin typeface="Arial"/>
                <a:cs typeface="Arial"/>
              </a:rPr>
              <a:t>Available at</a:t>
            </a:r>
            <a:r>
              <a:rPr lang="en-GB" sz="1800" dirty="0">
                <a:latin typeface="Arial"/>
                <a:cs typeface="Arial"/>
              </a:rPr>
              <a:t>: </a:t>
            </a:r>
            <a:r>
              <a:rPr lang="en-GB" sz="1800" dirty="0">
                <a:latin typeface="Arial"/>
                <a:cs typeface="Arial"/>
                <a:hlinkClick r:id="rId4"/>
              </a:rPr>
              <a:t>The Connection Between Multilingualism and Business Success (speexx.com)</a:t>
            </a:r>
            <a:r>
              <a:rPr lang="en-GB" sz="1800" dirty="0">
                <a:latin typeface="Arial"/>
                <a:cs typeface="Arial"/>
              </a:rPr>
              <a:t> </a:t>
            </a:r>
            <a:r>
              <a:rPr lang="en-GB" sz="1800" dirty="0">
                <a:solidFill>
                  <a:schemeClr val="tx1"/>
                </a:solidFill>
                <a:latin typeface="Arial"/>
                <a:cs typeface="Arial"/>
              </a:rPr>
              <a:t>[Accessed on: 25.10.2023]</a:t>
            </a:r>
          </a:p>
          <a:p>
            <a:r>
              <a:rPr lang="en-GB" sz="1800" dirty="0">
                <a:solidFill>
                  <a:schemeClr val="tx1"/>
                </a:solidFill>
                <a:latin typeface="Arial"/>
                <a:cs typeface="Arial"/>
              </a:rPr>
              <a:t>Leslie, D. &amp; Russell, H. (2006). The Importance Of Foreign Language Skills In The Tourism Sector: </a:t>
            </a:r>
            <a:r>
              <a:rPr lang="en-GB" sz="1800" i="1" dirty="0">
                <a:solidFill>
                  <a:schemeClr val="tx1"/>
                </a:solidFill>
                <a:latin typeface="Arial"/>
                <a:cs typeface="Arial"/>
              </a:rPr>
              <a:t>A Comparative Study Of Student Perceptions In The UK And Continental Europe</a:t>
            </a:r>
            <a:r>
              <a:rPr lang="en-GB" sz="1800" dirty="0">
                <a:solidFill>
                  <a:schemeClr val="tx1"/>
                </a:solidFill>
                <a:latin typeface="Arial"/>
                <a:cs typeface="Arial"/>
              </a:rPr>
              <a:t>. Tourism Management, 27(6), pp1397-1407. </a:t>
            </a:r>
            <a:endParaRPr lang="en-GB" sz="18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1"/>
                </a:solidFill>
                <a:latin typeface="Arial"/>
                <a:cs typeface="Arial"/>
              </a:rPr>
              <a:t>Sala, M. &amp; Posner, R. (2023) Britannica: Spanish Language. Available at: </a:t>
            </a:r>
            <a:r>
              <a:rPr lang="en-GB" sz="1800" dirty="0">
                <a:latin typeface="Arial"/>
                <a:cs typeface="Arial"/>
                <a:hlinkClick r:id="rId5"/>
              </a:rPr>
              <a:t>Spanish language | History, Speakers, &amp; Dialects | Britannica</a:t>
            </a:r>
            <a:r>
              <a:rPr lang="en-GB" sz="1800" dirty="0">
                <a:latin typeface="Arial"/>
                <a:cs typeface="Arial"/>
              </a:rPr>
              <a:t> </a:t>
            </a:r>
            <a:r>
              <a:rPr lang="en-GB" sz="1800" dirty="0">
                <a:solidFill>
                  <a:schemeClr val="tx1"/>
                </a:solidFill>
                <a:latin typeface="Arial"/>
                <a:cs typeface="Arial"/>
              </a:rPr>
              <a:t>[Accessed on: 25.10.2023]</a:t>
            </a:r>
          </a:p>
          <a:p>
            <a:r>
              <a:rPr lang="en-US" sz="1800" dirty="0">
                <a:solidFill>
                  <a:schemeClr val="tx1"/>
                </a:solidFill>
                <a:latin typeface="Arial"/>
                <a:cs typeface="Arial"/>
              </a:rPr>
              <a:t>Wegner, A. (2023) Babbel For Business: </a:t>
            </a:r>
            <a:r>
              <a:rPr lang="en-US" sz="1800" i="1" dirty="0">
                <a:solidFill>
                  <a:schemeClr val="tx1"/>
                </a:solidFill>
                <a:latin typeface="Arial"/>
                <a:cs typeface="Arial"/>
              </a:rPr>
              <a:t>Why Language Learning Is A Must In The Hotel Industry. Available at: </a:t>
            </a:r>
            <a:r>
              <a:rPr lang="en-GB" sz="1800" dirty="0">
                <a:latin typeface="Arial"/>
                <a:cs typeface="Arial"/>
                <a:hlinkClick r:id="rId6"/>
              </a:rPr>
              <a:t>Why Language Learning Is a Must in the Hotel Industry | Babbel for Business</a:t>
            </a:r>
            <a:r>
              <a:rPr lang="en-GB" sz="1800" dirty="0">
                <a:latin typeface="Arial"/>
                <a:cs typeface="Arial"/>
              </a:rPr>
              <a:t> </a:t>
            </a:r>
            <a:r>
              <a:rPr lang="en-GB" sz="1800" dirty="0">
                <a:solidFill>
                  <a:schemeClr val="tx1"/>
                </a:solidFill>
                <a:latin typeface="Arial"/>
                <a:cs typeface="Arial"/>
              </a:rPr>
              <a:t>[Accessed on: 25.10.2023]</a:t>
            </a:r>
          </a:p>
          <a:p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86DC62D-0923-D1EC-C40B-F88216872B7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203516" y="5195690"/>
            <a:ext cx="1988484" cy="1662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236993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D70D5E"/>
      </a:accent2>
      <a:accent3>
        <a:srgbClr val="98037E"/>
      </a:accent3>
      <a:accent4>
        <a:srgbClr val="68027D"/>
      </a:accent4>
      <a:accent5>
        <a:srgbClr val="095ACA"/>
      </a:accent5>
      <a:accent6>
        <a:srgbClr val="063597"/>
      </a:accent6>
      <a:hlink>
        <a:srgbClr val="17BBFD"/>
      </a:hlink>
      <a:folHlink>
        <a:srgbClr val="FF79C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133</TotalTime>
  <Words>539</Words>
  <Application>Microsoft Office PowerPoint</Application>
  <PresentationFormat>Widescreen</PresentationFormat>
  <Paragraphs>49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View</vt:lpstr>
      <vt:lpstr>Multilingualism &amp; Language Awareness</vt:lpstr>
      <vt:lpstr>Contents</vt:lpstr>
      <vt:lpstr>Introduction</vt:lpstr>
      <vt:lpstr>Importance of Multilingualism &amp; Language Awareness Skills</vt:lpstr>
      <vt:lpstr>Modern Languages</vt:lpstr>
      <vt:lpstr>Polite and Impolite Behaviour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Jasmin Begum</dc:creator>
  <cp:lastModifiedBy>Jasmin Begum</cp:lastModifiedBy>
  <cp:revision>32</cp:revision>
  <dcterms:created xsi:type="dcterms:W3CDTF">2023-10-14T16:07:02Z</dcterms:created>
  <dcterms:modified xsi:type="dcterms:W3CDTF">2023-10-27T01:01:00Z</dcterms:modified>
</cp:coreProperties>
</file>