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8" autoAdjust="0"/>
    <p:restoredTop sz="94660"/>
  </p:normalViewPr>
  <p:slideViewPr>
    <p:cSldViewPr snapToGrid="0">
      <p:cViewPr varScale="1">
        <p:scale>
          <a:sx n="80" d="100"/>
          <a:sy n="80" d="100"/>
        </p:scale>
        <p:origin x="72" y="9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E2DNenQO2LY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E2DNenQO2LY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FBA89F-4854-4F52-87D6-63398C524B3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FBFEBB-9F11-49B1-976E-525840A2597D}">
      <dgm:prSet/>
      <dgm:spPr/>
      <dgm:t>
        <a:bodyPr/>
        <a:lstStyle/>
        <a:p>
          <a:r>
            <a:rPr lang="en-GB" b="0" i="0"/>
            <a:t>In 2023, influencer marketing is set to hit </a:t>
          </a:r>
          <a:r>
            <a:rPr lang="en-GB" b="1" i="0"/>
            <a:t>$21.1 billion</a:t>
          </a:r>
          <a:r>
            <a:rPr lang="en-GB" b="0" i="0"/>
            <a:t>, up </a:t>
          </a:r>
          <a:r>
            <a:rPr lang="en-GB" b="1" i="0"/>
            <a:t>29%</a:t>
          </a:r>
          <a:r>
            <a:rPr lang="en-GB" b="0" i="0"/>
            <a:t> from the prior year's </a:t>
          </a:r>
          <a:r>
            <a:rPr lang="en-GB" b="1" i="0"/>
            <a:t>$16.4 billion</a:t>
          </a:r>
          <a:r>
            <a:rPr lang="en-GB" b="0" i="0"/>
            <a:t>.</a:t>
          </a:r>
          <a:endParaRPr lang="en-US"/>
        </a:p>
      </dgm:t>
    </dgm:pt>
    <dgm:pt modelId="{62840E4C-503B-4054-9F4A-4CB4F8B0C27F}" type="parTrans" cxnId="{3F81B5F7-69A4-4D03-A240-270B687982AD}">
      <dgm:prSet/>
      <dgm:spPr/>
      <dgm:t>
        <a:bodyPr/>
        <a:lstStyle/>
        <a:p>
          <a:endParaRPr lang="en-US"/>
        </a:p>
      </dgm:t>
    </dgm:pt>
    <dgm:pt modelId="{DE4E3E7E-F52D-4961-81AB-E69288C1F964}" type="sibTrans" cxnId="{3F81B5F7-69A4-4D03-A240-270B687982AD}">
      <dgm:prSet/>
      <dgm:spPr/>
      <dgm:t>
        <a:bodyPr/>
        <a:lstStyle/>
        <a:p>
          <a:endParaRPr lang="en-US"/>
        </a:p>
      </dgm:t>
    </dgm:pt>
    <dgm:pt modelId="{34ED82C4-AC95-43C7-815C-147624DFB1B7}">
      <dgm:prSet/>
      <dgm:spPr/>
      <dgm:t>
        <a:bodyPr/>
        <a:lstStyle/>
        <a:p>
          <a:r>
            <a:rPr lang="en-GB" b="0" i="0"/>
            <a:t>Businesses are making </a:t>
          </a:r>
          <a:r>
            <a:rPr lang="en-GB" b="1" i="0"/>
            <a:t>$5.2 ROI</a:t>
          </a:r>
          <a:r>
            <a:rPr lang="en-GB" b="0" i="0"/>
            <a:t> for every $1 spent on influencer marketing, while the top </a:t>
          </a:r>
          <a:r>
            <a:rPr lang="en-GB" b="1" i="0"/>
            <a:t>13%</a:t>
          </a:r>
          <a:r>
            <a:rPr lang="en-GB" b="0" i="0"/>
            <a:t> of businesses are seeing a revenue of $20 or more for every $1 spent.</a:t>
          </a:r>
          <a:endParaRPr lang="en-US"/>
        </a:p>
      </dgm:t>
    </dgm:pt>
    <dgm:pt modelId="{9F5DAA44-14CC-4D45-B4B7-F0CEDB1452A0}" type="parTrans" cxnId="{08666B32-5BBF-49A6-B997-D9CE6BB76786}">
      <dgm:prSet/>
      <dgm:spPr/>
      <dgm:t>
        <a:bodyPr/>
        <a:lstStyle/>
        <a:p>
          <a:endParaRPr lang="en-US"/>
        </a:p>
      </dgm:t>
    </dgm:pt>
    <dgm:pt modelId="{E4FB8FF2-6A12-45B3-BC1A-E0F9B1E7D95E}" type="sibTrans" cxnId="{08666B32-5BBF-49A6-B997-D9CE6BB76786}">
      <dgm:prSet/>
      <dgm:spPr/>
      <dgm:t>
        <a:bodyPr/>
        <a:lstStyle/>
        <a:p>
          <a:endParaRPr lang="en-US"/>
        </a:p>
      </dgm:t>
    </dgm:pt>
    <dgm:pt modelId="{A3F04385-8F1D-4DD1-A8D8-490E52285748}">
      <dgm:prSet/>
      <dgm:spPr/>
      <dgm:t>
        <a:bodyPr/>
        <a:lstStyle/>
        <a:p>
          <a:r>
            <a:rPr lang="en-GB" b="0" i="0"/>
            <a:t>There has been a </a:t>
          </a:r>
          <a:r>
            <a:rPr lang="en-GB" b="1" i="0"/>
            <a:t>465% increase in searches</a:t>
          </a:r>
          <a:r>
            <a:rPr lang="en-GB" b="0" i="0"/>
            <a:t> for the phrase "influencer marketing" on Google alone since 2016.</a:t>
          </a:r>
          <a:endParaRPr lang="en-US"/>
        </a:p>
      </dgm:t>
    </dgm:pt>
    <dgm:pt modelId="{6D169876-A32F-4DB0-B988-F63C67588963}" type="parTrans" cxnId="{9B560E88-CD94-4E82-8499-17CA1B7A3778}">
      <dgm:prSet/>
      <dgm:spPr/>
      <dgm:t>
        <a:bodyPr/>
        <a:lstStyle/>
        <a:p>
          <a:endParaRPr lang="en-US"/>
        </a:p>
      </dgm:t>
    </dgm:pt>
    <dgm:pt modelId="{6E786A31-A24F-45D9-8FB5-C185187A4B23}" type="sibTrans" cxnId="{9B560E88-CD94-4E82-8499-17CA1B7A3778}">
      <dgm:prSet/>
      <dgm:spPr/>
      <dgm:t>
        <a:bodyPr/>
        <a:lstStyle/>
        <a:p>
          <a:endParaRPr lang="en-US"/>
        </a:p>
      </dgm:t>
    </dgm:pt>
    <dgm:pt modelId="{7288C2E3-C486-4D85-842A-77B147ECDC77}">
      <dgm:prSet/>
      <dgm:spPr/>
      <dgm:t>
        <a:bodyPr/>
        <a:lstStyle/>
        <a:p>
          <a:r>
            <a:rPr lang="en-GB" b="0" i="0"/>
            <a:t>90% of survey respondents believe influencer marketing to be an effective form of marketing.</a:t>
          </a:r>
          <a:endParaRPr lang="en-US"/>
        </a:p>
      </dgm:t>
    </dgm:pt>
    <dgm:pt modelId="{7668E3BC-6B01-43EC-B116-5297749BA487}" type="parTrans" cxnId="{B46B4326-B52C-41E8-A9A4-9DD0046C681C}">
      <dgm:prSet/>
      <dgm:spPr/>
      <dgm:t>
        <a:bodyPr/>
        <a:lstStyle/>
        <a:p>
          <a:endParaRPr lang="en-US"/>
        </a:p>
      </dgm:t>
    </dgm:pt>
    <dgm:pt modelId="{4AA35794-6F41-498D-95FD-3DA2158A3155}" type="sibTrans" cxnId="{B46B4326-B52C-41E8-A9A4-9DD0046C681C}">
      <dgm:prSet/>
      <dgm:spPr/>
      <dgm:t>
        <a:bodyPr/>
        <a:lstStyle/>
        <a:p>
          <a:endParaRPr lang="en-US"/>
        </a:p>
      </dgm:t>
    </dgm:pt>
    <dgm:pt modelId="{5785D8EE-8740-4A74-B746-AFFA92AC05D4}">
      <dgm:prSet/>
      <dgm:spPr/>
      <dgm:t>
        <a:bodyPr/>
        <a:lstStyle/>
        <a:p>
          <a:r>
            <a:rPr lang="en-GB" b="0" i="0"/>
            <a:t>67% of brands use Instagram for influencer marketing.</a:t>
          </a:r>
          <a:endParaRPr lang="en-US"/>
        </a:p>
      </dgm:t>
    </dgm:pt>
    <dgm:pt modelId="{A2DC82CE-0797-4F47-A8CE-D3EE93BCE4FC}" type="parTrans" cxnId="{4E7575D6-9F30-4BD6-B05A-56C6766B6C47}">
      <dgm:prSet/>
      <dgm:spPr/>
      <dgm:t>
        <a:bodyPr/>
        <a:lstStyle/>
        <a:p>
          <a:endParaRPr lang="en-US"/>
        </a:p>
      </dgm:t>
    </dgm:pt>
    <dgm:pt modelId="{52F568B3-4384-4F95-A175-C1E2098AC08F}" type="sibTrans" cxnId="{4E7575D6-9F30-4BD6-B05A-56C6766B6C47}">
      <dgm:prSet/>
      <dgm:spPr/>
      <dgm:t>
        <a:bodyPr/>
        <a:lstStyle/>
        <a:p>
          <a:endParaRPr lang="en-US"/>
        </a:p>
      </dgm:t>
    </dgm:pt>
    <dgm:pt modelId="{FA6E3A45-BB78-4BD5-9AAA-0305484C9505}">
      <dgm:prSet/>
      <dgm:spPr/>
      <dgm:t>
        <a:bodyPr/>
        <a:lstStyle/>
        <a:p>
          <a:r>
            <a:rPr lang="en-GB" b="1" i="0"/>
            <a:t>1360 Influencer marketing focused platforms and agencies</a:t>
          </a:r>
          <a:r>
            <a:rPr lang="en-GB" b="0" i="0"/>
            <a:t> entered the market in the last 5 years alone.</a:t>
          </a:r>
          <a:endParaRPr lang="en-US"/>
        </a:p>
      </dgm:t>
    </dgm:pt>
    <dgm:pt modelId="{60FCF4C9-003E-4095-8AC5-4D9D7D482F44}" type="parTrans" cxnId="{6C14270B-DF37-432C-AF1C-97B0AA8A3BD2}">
      <dgm:prSet/>
      <dgm:spPr/>
      <dgm:t>
        <a:bodyPr/>
        <a:lstStyle/>
        <a:p>
          <a:endParaRPr lang="en-US"/>
        </a:p>
      </dgm:t>
    </dgm:pt>
    <dgm:pt modelId="{1F6648D3-CC56-4E1A-8FA5-EFF47CCDAE6A}" type="sibTrans" cxnId="{6C14270B-DF37-432C-AF1C-97B0AA8A3BD2}">
      <dgm:prSet/>
      <dgm:spPr/>
      <dgm:t>
        <a:bodyPr/>
        <a:lstStyle/>
        <a:p>
          <a:endParaRPr lang="en-US"/>
        </a:p>
      </dgm:t>
    </dgm:pt>
    <dgm:pt modelId="{03D34657-C0F2-40BB-87CA-76816F82631C}" type="pres">
      <dgm:prSet presAssocID="{FAFBA89F-4854-4F52-87D6-63398C524B3F}" presName="linear" presStyleCnt="0">
        <dgm:presLayoutVars>
          <dgm:animLvl val="lvl"/>
          <dgm:resizeHandles val="exact"/>
        </dgm:presLayoutVars>
      </dgm:prSet>
      <dgm:spPr/>
    </dgm:pt>
    <dgm:pt modelId="{6EFCB2B8-4608-4628-AC64-A56B6355AB2F}" type="pres">
      <dgm:prSet presAssocID="{FFFBFEBB-9F11-49B1-976E-525840A2597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A628E4E-6CA7-4F49-A292-0D6CB3BBB13D}" type="pres">
      <dgm:prSet presAssocID="{DE4E3E7E-F52D-4961-81AB-E69288C1F964}" presName="spacer" presStyleCnt="0"/>
      <dgm:spPr/>
    </dgm:pt>
    <dgm:pt modelId="{D5B5B8C6-B23B-4913-9CC5-1A586561360C}" type="pres">
      <dgm:prSet presAssocID="{34ED82C4-AC95-43C7-815C-147624DFB1B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58464DE-F74C-4DCE-9408-F4E4EF6DF70A}" type="pres">
      <dgm:prSet presAssocID="{E4FB8FF2-6A12-45B3-BC1A-E0F9B1E7D95E}" presName="spacer" presStyleCnt="0"/>
      <dgm:spPr/>
    </dgm:pt>
    <dgm:pt modelId="{82D5BB2F-7F45-47B5-B496-26A5D74A86EC}" type="pres">
      <dgm:prSet presAssocID="{A3F04385-8F1D-4DD1-A8D8-490E5228574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5411B85-73EA-4654-B3EF-651D51B62D32}" type="pres">
      <dgm:prSet presAssocID="{6E786A31-A24F-45D9-8FB5-C185187A4B23}" presName="spacer" presStyleCnt="0"/>
      <dgm:spPr/>
    </dgm:pt>
    <dgm:pt modelId="{F9BBA352-466B-4321-874A-CAF15BA1A4E1}" type="pres">
      <dgm:prSet presAssocID="{7288C2E3-C486-4D85-842A-77B147ECDC7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2830A7E-D8E6-4037-9598-71CE9EEAE299}" type="pres">
      <dgm:prSet presAssocID="{4AA35794-6F41-498D-95FD-3DA2158A3155}" presName="spacer" presStyleCnt="0"/>
      <dgm:spPr/>
    </dgm:pt>
    <dgm:pt modelId="{6DE26B82-4D16-40DC-8B38-65D2C44CE80C}" type="pres">
      <dgm:prSet presAssocID="{5785D8EE-8740-4A74-B746-AFFA92AC05D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7A7CF1E-8CE2-42A8-B9AE-6CB21487422F}" type="pres">
      <dgm:prSet presAssocID="{52F568B3-4384-4F95-A175-C1E2098AC08F}" presName="spacer" presStyleCnt="0"/>
      <dgm:spPr/>
    </dgm:pt>
    <dgm:pt modelId="{60F84F91-34D4-47C1-BF07-E83AE9E11A63}" type="pres">
      <dgm:prSet presAssocID="{FA6E3A45-BB78-4BD5-9AAA-0305484C950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C14270B-DF37-432C-AF1C-97B0AA8A3BD2}" srcId="{FAFBA89F-4854-4F52-87D6-63398C524B3F}" destId="{FA6E3A45-BB78-4BD5-9AAA-0305484C9505}" srcOrd="5" destOrd="0" parTransId="{60FCF4C9-003E-4095-8AC5-4D9D7D482F44}" sibTransId="{1F6648D3-CC56-4E1A-8FA5-EFF47CCDAE6A}"/>
    <dgm:cxn modelId="{B46B4326-B52C-41E8-A9A4-9DD0046C681C}" srcId="{FAFBA89F-4854-4F52-87D6-63398C524B3F}" destId="{7288C2E3-C486-4D85-842A-77B147ECDC77}" srcOrd="3" destOrd="0" parTransId="{7668E3BC-6B01-43EC-B116-5297749BA487}" sibTransId="{4AA35794-6F41-498D-95FD-3DA2158A3155}"/>
    <dgm:cxn modelId="{11B26A31-1AC0-49AC-B400-C0FE92D50BEB}" type="presOf" srcId="{5785D8EE-8740-4A74-B746-AFFA92AC05D4}" destId="{6DE26B82-4D16-40DC-8B38-65D2C44CE80C}" srcOrd="0" destOrd="0" presId="urn:microsoft.com/office/officeart/2005/8/layout/vList2"/>
    <dgm:cxn modelId="{08666B32-5BBF-49A6-B997-D9CE6BB76786}" srcId="{FAFBA89F-4854-4F52-87D6-63398C524B3F}" destId="{34ED82C4-AC95-43C7-815C-147624DFB1B7}" srcOrd="1" destOrd="0" parTransId="{9F5DAA44-14CC-4D45-B4B7-F0CEDB1452A0}" sibTransId="{E4FB8FF2-6A12-45B3-BC1A-E0F9B1E7D95E}"/>
    <dgm:cxn modelId="{AADCE345-82FB-4AD0-9D54-3DD821AF0A80}" type="presOf" srcId="{FFFBFEBB-9F11-49B1-976E-525840A2597D}" destId="{6EFCB2B8-4608-4628-AC64-A56B6355AB2F}" srcOrd="0" destOrd="0" presId="urn:microsoft.com/office/officeart/2005/8/layout/vList2"/>
    <dgm:cxn modelId="{9D33E24E-241E-4F73-BA24-47D7687018F4}" type="presOf" srcId="{FAFBA89F-4854-4F52-87D6-63398C524B3F}" destId="{03D34657-C0F2-40BB-87CA-76816F82631C}" srcOrd="0" destOrd="0" presId="urn:microsoft.com/office/officeart/2005/8/layout/vList2"/>
    <dgm:cxn modelId="{085AEF73-4AE2-401A-BC3E-A3034F096FC8}" type="presOf" srcId="{FA6E3A45-BB78-4BD5-9AAA-0305484C9505}" destId="{60F84F91-34D4-47C1-BF07-E83AE9E11A63}" srcOrd="0" destOrd="0" presId="urn:microsoft.com/office/officeart/2005/8/layout/vList2"/>
    <dgm:cxn modelId="{8528CB83-3B53-4D36-BBBD-4F3E483161BD}" type="presOf" srcId="{7288C2E3-C486-4D85-842A-77B147ECDC77}" destId="{F9BBA352-466B-4321-874A-CAF15BA1A4E1}" srcOrd="0" destOrd="0" presId="urn:microsoft.com/office/officeart/2005/8/layout/vList2"/>
    <dgm:cxn modelId="{9B560E88-CD94-4E82-8499-17CA1B7A3778}" srcId="{FAFBA89F-4854-4F52-87D6-63398C524B3F}" destId="{A3F04385-8F1D-4DD1-A8D8-490E52285748}" srcOrd="2" destOrd="0" parTransId="{6D169876-A32F-4DB0-B988-F63C67588963}" sibTransId="{6E786A31-A24F-45D9-8FB5-C185187A4B23}"/>
    <dgm:cxn modelId="{ECA745A4-1B50-44D3-89D2-7A941775A242}" type="presOf" srcId="{34ED82C4-AC95-43C7-815C-147624DFB1B7}" destId="{D5B5B8C6-B23B-4913-9CC5-1A586561360C}" srcOrd="0" destOrd="0" presId="urn:microsoft.com/office/officeart/2005/8/layout/vList2"/>
    <dgm:cxn modelId="{4E7575D6-9F30-4BD6-B05A-56C6766B6C47}" srcId="{FAFBA89F-4854-4F52-87D6-63398C524B3F}" destId="{5785D8EE-8740-4A74-B746-AFFA92AC05D4}" srcOrd="4" destOrd="0" parTransId="{A2DC82CE-0797-4F47-A8CE-D3EE93BCE4FC}" sibTransId="{52F568B3-4384-4F95-A175-C1E2098AC08F}"/>
    <dgm:cxn modelId="{275FFAE1-3DD8-44DF-8641-4E257A77C166}" type="presOf" srcId="{A3F04385-8F1D-4DD1-A8D8-490E52285748}" destId="{82D5BB2F-7F45-47B5-B496-26A5D74A86EC}" srcOrd="0" destOrd="0" presId="urn:microsoft.com/office/officeart/2005/8/layout/vList2"/>
    <dgm:cxn modelId="{3F81B5F7-69A4-4D03-A240-270B687982AD}" srcId="{FAFBA89F-4854-4F52-87D6-63398C524B3F}" destId="{FFFBFEBB-9F11-49B1-976E-525840A2597D}" srcOrd="0" destOrd="0" parTransId="{62840E4C-503B-4054-9F4A-4CB4F8B0C27F}" sibTransId="{DE4E3E7E-F52D-4961-81AB-E69288C1F964}"/>
    <dgm:cxn modelId="{E9924097-3A80-4C58-AB7A-F512F2AE7AB1}" type="presParOf" srcId="{03D34657-C0F2-40BB-87CA-76816F82631C}" destId="{6EFCB2B8-4608-4628-AC64-A56B6355AB2F}" srcOrd="0" destOrd="0" presId="urn:microsoft.com/office/officeart/2005/8/layout/vList2"/>
    <dgm:cxn modelId="{67A01B6E-DF04-418F-B6A2-5689A9097985}" type="presParOf" srcId="{03D34657-C0F2-40BB-87CA-76816F82631C}" destId="{FA628E4E-6CA7-4F49-A292-0D6CB3BBB13D}" srcOrd="1" destOrd="0" presId="urn:microsoft.com/office/officeart/2005/8/layout/vList2"/>
    <dgm:cxn modelId="{A1F5020D-29F0-44E2-A2E2-C5C1BBD30AD1}" type="presParOf" srcId="{03D34657-C0F2-40BB-87CA-76816F82631C}" destId="{D5B5B8C6-B23B-4913-9CC5-1A586561360C}" srcOrd="2" destOrd="0" presId="urn:microsoft.com/office/officeart/2005/8/layout/vList2"/>
    <dgm:cxn modelId="{6D7ED40F-5383-4730-ACBF-5289004E316B}" type="presParOf" srcId="{03D34657-C0F2-40BB-87CA-76816F82631C}" destId="{558464DE-F74C-4DCE-9408-F4E4EF6DF70A}" srcOrd="3" destOrd="0" presId="urn:microsoft.com/office/officeart/2005/8/layout/vList2"/>
    <dgm:cxn modelId="{1C59E8E8-76E0-4C1D-8E62-E6FEB240400B}" type="presParOf" srcId="{03D34657-C0F2-40BB-87CA-76816F82631C}" destId="{82D5BB2F-7F45-47B5-B496-26A5D74A86EC}" srcOrd="4" destOrd="0" presId="urn:microsoft.com/office/officeart/2005/8/layout/vList2"/>
    <dgm:cxn modelId="{5F6802BD-4011-4D1E-80CB-29881ADB8B77}" type="presParOf" srcId="{03D34657-C0F2-40BB-87CA-76816F82631C}" destId="{25411B85-73EA-4654-B3EF-651D51B62D32}" srcOrd="5" destOrd="0" presId="urn:microsoft.com/office/officeart/2005/8/layout/vList2"/>
    <dgm:cxn modelId="{47273225-B713-4795-891A-251AF9D2BE36}" type="presParOf" srcId="{03D34657-C0F2-40BB-87CA-76816F82631C}" destId="{F9BBA352-466B-4321-874A-CAF15BA1A4E1}" srcOrd="6" destOrd="0" presId="urn:microsoft.com/office/officeart/2005/8/layout/vList2"/>
    <dgm:cxn modelId="{A1B91CC1-F79B-40B4-B889-CBE0EC1B2179}" type="presParOf" srcId="{03D34657-C0F2-40BB-87CA-76816F82631C}" destId="{A2830A7E-D8E6-4037-9598-71CE9EEAE299}" srcOrd="7" destOrd="0" presId="urn:microsoft.com/office/officeart/2005/8/layout/vList2"/>
    <dgm:cxn modelId="{67CEAB7D-600B-4223-87A5-774FAD31097F}" type="presParOf" srcId="{03D34657-C0F2-40BB-87CA-76816F82631C}" destId="{6DE26B82-4D16-40DC-8B38-65D2C44CE80C}" srcOrd="8" destOrd="0" presId="urn:microsoft.com/office/officeart/2005/8/layout/vList2"/>
    <dgm:cxn modelId="{C9076EDE-0C9C-44AB-AAFC-CF6C545B9174}" type="presParOf" srcId="{03D34657-C0F2-40BB-87CA-76816F82631C}" destId="{47A7CF1E-8CE2-42A8-B9AE-6CB21487422F}" srcOrd="9" destOrd="0" presId="urn:microsoft.com/office/officeart/2005/8/layout/vList2"/>
    <dgm:cxn modelId="{83ABD2BF-7BB8-4585-B7A2-870AA0DD49C0}" type="presParOf" srcId="{03D34657-C0F2-40BB-87CA-76816F82631C}" destId="{60F84F91-34D4-47C1-BF07-E83AE9E11A6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C2E407-B22D-430B-9FD9-EA0D3B70740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CC0424-4D6C-4E12-8B09-5B47181FF0EA}">
      <dgm:prSet/>
      <dgm:spPr/>
      <dgm:t>
        <a:bodyPr/>
        <a:lstStyle/>
        <a:p>
          <a:r>
            <a:rPr lang="en-GB" b="0" i="0"/>
            <a:t>Here are the key results from our Influencer Marketing Hub 2024 Study and a few other relevant recent statistics.</a:t>
          </a:r>
          <a:endParaRPr lang="en-US"/>
        </a:p>
      </dgm:t>
    </dgm:pt>
    <dgm:pt modelId="{26E73D74-2CBA-4EDB-9C90-D31E73858FA5}" type="parTrans" cxnId="{78CDC5E8-C1D1-4DE0-8752-43FF458CE0E3}">
      <dgm:prSet/>
      <dgm:spPr/>
      <dgm:t>
        <a:bodyPr/>
        <a:lstStyle/>
        <a:p>
          <a:endParaRPr lang="en-US"/>
        </a:p>
      </dgm:t>
    </dgm:pt>
    <dgm:pt modelId="{12507064-666F-48BE-B7BD-5AFE8B5B9E5A}" type="sibTrans" cxnId="{78CDC5E8-C1D1-4DE0-8752-43FF458CE0E3}">
      <dgm:prSet/>
      <dgm:spPr/>
      <dgm:t>
        <a:bodyPr/>
        <a:lstStyle/>
        <a:p>
          <a:endParaRPr lang="en-US"/>
        </a:p>
      </dgm:t>
    </dgm:pt>
    <dgm:pt modelId="{021D5146-1F30-4269-96B1-1BEDC78A6A6C}">
      <dgm:prSet/>
      <dgm:spPr/>
      <dgm:t>
        <a:bodyPr/>
        <a:lstStyle/>
        <a:p>
          <a:r>
            <a:rPr lang="en-GB" b="0" i="0"/>
            <a:t>There has been a 465% increase in searches for the phrase "influencer marketing" on Google alone since 2016.</a:t>
          </a:r>
          <a:endParaRPr lang="en-US"/>
        </a:p>
      </dgm:t>
    </dgm:pt>
    <dgm:pt modelId="{915EFC2F-9456-427D-AE35-155D5AE6D75D}" type="parTrans" cxnId="{FBE5637F-3951-448E-9A17-80D783B5DFFA}">
      <dgm:prSet/>
      <dgm:spPr/>
      <dgm:t>
        <a:bodyPr/>
        <a:lstStyle/>
        <a:p>
          <a:endParaRPr lang="en-US"/>
        </a:p>
      </dgm:t>
    </dgm:pt>
    <dgm:pt modelId="{C1CD081B-3D5B-48D8-AAFD-658120FFB64E}" type="sibTrans" cxnId="{FBE5637F-3951-448E-9A17-80D783B5DFFA}">
      <dgm:prSet/>
      <dgm:spPr/>
      <dgm:t>
        <a:bodyPr/>
        <a:lstStyle/>
        <a:p>
          <a:endParaRPr lang="en-US"/>
        </a:p>
      </dgm:t>
    </dgm:pt>
    <dgm:pt modelId="{B298E0E9-4E93-4414-B390-EFCE45600FAC}">
      <dgm:prSet/>
      <dgm:spPr/>
      <dgm:t>
        <a:bodyPr/>
        <a:lstStyle/>
        <a:p>
          <a:r>
            <a:rPr lang="en-GB" i="0"/>
            <a:t>Influencer Marketing Grows to $22.3 Billion in 2024</a:t>
          </a:r>
          <a:endParaRPr lang="en-US"/>
        </a:p>
      </dgm:t>
    </dgm:pt>
    <dgm:pt modelId="{FA269238-7323-4C86-A0BD-B4326D911071}" type="parTrans" cxnId="{70F48BC4-8634-4C45-9363-527B1DB757A0}">
      <dgm:prSet/>
      <dgm:spPr/>
      <dgm:t>
        <a:bodyPr/>
        <a:lstStyle/>
        <a:p>
          <a:endParaRPr lang="en-US"/>
        </a:p>
      </dgm:t>
    </dgm:pt>
    <dgm:pt modelId="{96D86274-9605-4D37-9136-F44BAD8A7F50}" type="sibTrans" cxnId="{70F48BC4-8634-4C45-9363-527B1DB757A0}">
      <dgm:prSet/>
      <dgm:spPr/>
      <dgm:t>
        <a:bodyPr/>
        <a:lstStyle/>
        <a:p>
          <a:endParaRPr lang="en-US"/>
        </a:p>
      </dgm:t>
    </dgm:pt>
    <dgm:pt modelId="{23D51127-8EB9-4905-8D3E-4018FC46FD11}">
      <dgm:prSet/>
      <dgm:spPr/>
      <dgm:t>
        <a:bodyPr/>
        <a:lstStyle/>
        <a:p>
          <a:r>
            <a:rPr lang="en-GB" i="0"/>
            <a:t>Influencer Marketing Focused Platforms and Agencies have more than Doubled in Two Years</a:t>
          </a:r>
          <a:endParaRPr lang="en-US"/>
        </a:p>
      </dgm:t>
    </dgm:pt>
    <dgm:pt modelId="{B0F9AEE5-8D56-4D50-8319-4BA2F19F3F3D}" type="parTrans" cxnId="{13DF4AD5-59FD-435E-BFBF-314171603F33}">
      <dgm:prSet/>
      <dgm:spPr/>
      <dgm:t>
        <a:bodyPr/>
        <a:lstStyle/>
        <a:p>
          <a:endParaRPr lang="en-US"/>
        </a:p>
      </dgm:t>
    </dgm:pt>
    <dgm:pt modelId="{2BFC6DD4-286D-4D0D-97F5-5715AD2B4205}" type="sibTrans" cxnId="{13DF4AD5-59FD-435E-BFBF-314171603F33}">
      <dgm:prSet/>
      <dgm:spPr/>
      <dgm:t>
        <a:bodyPr/>
        <a:lstStyle/>
        <a:p>
          <a:endParaRPr lang="en-US"/>
        </a:p>
      </dgm:t>
    </dgm:pt>
    <dgm:pt modelId="{4CD3FF2F-0872-47C4-8947-1013619DB00F}">
      <dgm:prSet/>
      <dgm:spPr/>
      <dgm:t>
        <a:bodyPr/>
        <a:lstStyle/>
        <a:p>
          <a:r>
            <a:rPr lang="en-GB" i="0"/>
            <a:t>High Average Earned Media Value per $1 Spent on Influencer Marketing</a:t>
          </a:r>
          <a:endParaRPr lang="en-US"/>
        </a:p>
      </dgm:t>
    </dgm:pt>
    <dgm:pt modelId="{57D1603E-D664-4FF2-86F8-98D2F6D7D57D}" type="parTrans" cxnId="{3FEE8E92-7132-446E-AB10-2D36BADD3B9E}">
      <dgm:prSet/>
      <dgm:spPr/>
      <dgm:t>
        <a:bodyPr/>
        <a:lstStyle/>
        <a:p>
          <a:endParaRPr lang="en-US"/>
        </a:p>
      </dgm:t>
    </dgm:pt>
    <dgm:pt modelId="{1789AE43-6106-416F-9F35-66BEF881144F}" type="sibTrans" cxnId="{3FEE8E92-7132-446E-AB10-2D36BADD3B9E}">
      <dgm:prSet/>
      <dgm:spPr/>
      <dgm:t>
        <a:bodyPr/>
        <a:lstStyle/>
        <a:p>
          <a:endParaRPr lang="en-US"/>
        </a:p>
      </dgm:t>
    </dgm:pt>
    <dgm:pt modelId="{51014228-B8A0-47BC-9051-F06131EF6E2E}">
      <dgm:prSet/>
      <dgm:spPr/>
      <dgm:t>
        <a:bodyPr/>
        <a:lstStyle/>
        <a:p>
          <a:r>
            <a:rPr lang="en-GB" i="0"/>
            <a:t>Many Firms Now Budget for both Influencer Marketing and Content Marketing</a:t>
          </a:r>
          <a:endParaRPr lang="en-US"/>
        </a:p>
      </dgm:t>
    </dgm:pt>
    <dgm:pt modelId="{7578E7F4-A417-4701-B4F9-E5B75C37D1A4}" type="parTrans" cxnId="{BD58E630-7FC3-4740-82A8-6520C9098DE0}">
      <dgm:prSet/>
      <dgm:spPr/>
      <dgm:t>
        <a:bodyPr/>
        <a:lstStyle/>
        <a:p>
          <a:endParaRPr lang="en-US"/>
        </a:p>
      </dgm:t>
    </dgm:pt>
    <dgm:pt modelId="{783EEAF6-D2D5-420A-93F3-754FBA54E84C}" type="sibTrans" cxnId="{BD58E630-7FC3-4740-82A8-6520C9098DE0}">
      <dgm:prSet/>
      <dgm:spPr/>
      <dgm:t>
        <a:bodyPr/>
        <a:lstStyle/>
        <a:p>
          <a:endParaRPr lang="en-US"/>
        </a:p>
      </dgm:t>
    </dgm:pt>
    <dgm:pt modelId="{A96D41FD-AF94-4CC1-9E1F-1AFE2A7E220A}">
      <dgm:prSet/>
      <dgm:spPr/>
      <dgm:t>
        <a:bodyPr/>
        <a:lstStyle/>
        <a:p>
          <a:r>
            <a:rPr lang="en-GB" i="0"/>
            <a:t>The Majority of Firms Intend to Increase their Influencer Marketing Budget</a:t>
          </a:r>
          <a:endParaRPr lang="en-US"/>
        </a:p>
      </dgm:t>
    </dgm:pt>
    <dgm:pt modelId="{48F5E15F-6027-480A-8269-C45E8C3C539B}" type="parTrans" cxnId="{AFD5B20B-DEE4-4CB1-BFB6-4E863DBC2A35}">
      <dgm:prSet/>
      <dgm:spPr/>
      <dgm:t>
        <a:bodyPr/>
        <a:lstStyle/>
        <a:p>
          <a:endParaRPr lang="en-US"/>
        </a:p>
      </dgm:t>
    </dgm:pt>
    <dgm:pt modelId="{9382D747-337C-41DE-A5D9-33F99A6FAF1D}" type="sibTrans" cxnId="{AFD5B20B-DEE4-4CB1-BFB6-4E863DBC2A35}">
      <dgm:prSet/>
      <dgm:spPr/>
      <dgm:t>
        <a:bodyPr/>
        <a:lstStyle/>
        <a:p>
          <a:endParaRPr lang="en-US"/>
        </a:p>
      </dgm:t>
    </dgm:pt>
    <dgm:pt modelId="{0316FE13-5AC8-4B9D-BDC0-03A8DDE0EE8C}">
      <dgm:prSet/>
      <dgm:spPr/>
      <dgm:t>
        <a:bodyPr/>
        <a:lstStyle/>
        <a:p>
          <a:r>
            <a:rPr lang="en-GB" i="0"/>
            <a:t>Most Marketers Judge Influencer Marketing to be Effective</a:t>
          </a:r>
          <a:endParaRPr lang="en-US"/>
        </a:p>
      </dgm:t>
    </dgm:pt>
    <dgm:pt modelId="{F64D1E02-10FF-42F8-A73D-4A7A57423DF5}" type="parTrans" cxnId="{324A939B-8A27-441B-9E00-1D030A48B42E}">
      <dgm:prSet/>
      <dgm:spPr/>
      <dgm:t>
        <a:bodyPr/>
        <a:lstStyle/>
        <a:p>
          <a:endParaRPr lang="en-US"/>
        </a:p>
      </dgm:t>
    </dgm:pt>
    <dgm:pt modelId="{0B6E5964-149A-4132-876A-75A3D7450BC7}" type="sibTrans" cxnId="{324A939B-8A27-441B-9E00-1D030A48B42E}">
      <dgm:prSet/>
      <dgm:spPr/>
      <dgm:t>
        <a:bodyPr/>
        <a:lstStyle/>
        <a:p>
          <a:endParaRPr lang="en-US"/>
        </a:p>
      </dgm:t>
    </dgm:pt>
    <dgm:pt modelId="{12A7DD7E-A0B6-44E6-A9F1-2628C7917BF1}" type="pres">
      <dgm:prSet presAssocID="{F8C2E407-B22D-430B-9FD9-EA0D3B70740F}" presName="linear" presStyleCnt="0">
        <dgm:presLayoutVars>
          <dgm:animLvl val="lvl"/>
          <dgm:resizeHandles val="exact"/>
        </dgm:presLayoutVars>
      </dgm:prSet>
      <dgm:spPr/>
    </dgm:pt>
    <dgm:pt modelId="{D8B8C424-3C71-4729-8846-B270DA8653EF}" type="pres">
      <dgm:prSet presAssocID="{1CCC0424-4D6C-4E12-8B09-5B47181FF0E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E6CD242-E009-412F-A828-A470EA190D85}" type="pres">
      <dgm:prSet presAssocID="{1CCC0424-4D6C-4E12-8B09-5B47181FF0E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FD5B20B-DEE4-4CB1-BFB6-4E863DBC2A35}" srcId="{1CCC0424-4D6C-4E12-8B09-5B47181FF0EA}" destId="{A96D41FD-AF94-4CC1-9E1F-1AFE2A7E220A}" srcOrd="5" destOrd="0" parTransId="{48F5E15F-6027-480A-8269-C45E8C3C539B}" sibTransId="{9382D747-337C-41DE-A5D9-33F99A6FAF1D}"/>
    <dgm:cxn modelId="{48A6011F-E316-4914-A866-53AFAE2322F5}" type="presOf" srcId="{A96D41FD-AF94-4CC1-9E1F-1AFE2A7E220A}" destId="{FE6CD242-E009-412F-A828-A470EA190D85}" srcOrd="0" destOrd="5" presId="urn:microsoft.com/office/officeart/2005/8/layout/vList2"/>
    <dgm:cxn modelId="{CC1FAD21-C840-456F-ABA0-990AEC9C8DB0}" type="presOf" srcId="{0316FE13-5AC8-4B9D-BDC0-03A8DDE0EE8C}" destId="{FE6CD242-E009-412F-A828-A470EA190D85}" srcOrd="0" destOrd="6" presId="urn:microsoft.com/office/officeart/2005/8/layout/vList2"/>
    <dgm:cxn modelId="{BD58E630-7FC3-4740-82A8-6520C9098DE0}" srcId="{1CCC0424-4D6C-4E12-8B09-5B47181FF0EA}" destId="{51014228-B8A0-47BC-9051-F06131EF6E2E}" srcOrd="4" destOrd="0" parTransId="{7578E7F4-A417-4701-B4F9-E5B75C37D1A4}" sibTransId="{783EEAF6-D2D5-420A-93F3-754FBA54E84C}"/>
    <dgm:cxn modelId="{7A857662-2265-44B0-BA0A-297FEDBB11A6}" type="presOf" srcId="{23D51127-8EB9-4905-8D3E-4018FC46FD11}" destId="{FE6CD242-E009-412F-A828-A470EA190D85}" srcOrd="0" destOrd="2" presId="urn:microsoft.com/office/officeart/2005/8/layout/vList2"/>
    <dgm:cxn modelId="{28C1BC69-E823-46AA-B5A6-444886CAFAD7}" type="presOf" srcId="{51014228-B8A0-47BC-9051-F06131EF6E2E}" destId="{FE6CD242-E009-412F-A828-A470EA190D85}" srcOrd="0" destOrd="4" presId="urn:microsoft.com/office/officeart/2005/8/layout/vList2"/>
    <dgm:cxn modelId="{53D90575-FEC6-4FB1-9DC8-51128CAF1625}" type="presOf" srcId="{1CCC0424-4D6C-4E12-8B09-5B47181FF0EA}" destId="{D8B8C424-3C71-4729-8846-B270DA8653EF}" srcOrd="0" destOrd="0" presId="urn:microsoft.com/office/officeart/2005/8/layout/vList2"/>
    <dgm:cxn modelId="{85FBD075-6970-45C3-9C9D-053CA2075128}" type="presOf" srcId="{B298E0E9-4E93-4414-B390-EFCE45600FAC}" destId="{FE6CD242-E009-412F-A828-A470EA190D85}" srcOrd="0" destOrd="1" presId="urn:microsoft.com/office/officeart/2005/8/layout/vList2"/>
    <dgm:cxn modelId="{FBE5637F-3951-448E-9A17-80D783B5DFFA}" srcId="{1CCC0424-4D6C-4E12-8B09-5B47181FF0EA}" destId="{021D5146-1F30-4269-96B1-1BEDC78A6A6C}" srcOrd="0" destOrd="0" parTransId="{915EFC2F-9456-427D-AE35-155D5AE6D75D}" sibTransId="{C1CD081B-3D5B-48D8-AAFD-658120FFB64E}"/>
    <dgm:cxn modelId="{59BFDB7F-C2FB-418B-8DF2-653B60EF314B}" type="presOf" srcId="{021D5146-1F30-4269-96B1-1BEDC78A6A6C}" destId="{FE6CD242-E009-412F-A828-A470EA190D85}" srcOrd="0" destOrd="0" presId="urn:microsoft.com/office/officeart/2005/8/layout/vList2"/>
    <dgm:cxn modelId="{3FEE8E92-7132-446E-AB10-2D36BADD3B9E}" srcId="{1CCC0424-4D6C-4E12-8B09-5B47181FF0EA}" destId="{4CD3FF2F-0872-47C4-8947-1013619DB00F}" srcOrd="3" destOrd="0" parTransId="{57D1603E-D664-4FF2-86F8-98D2F6D7D57D}" sibTransId="{1789AE43-6106-416F-9F35-66BEF881144F}"/>
    <dgm:cxn modelId="{324A939B-8A27-441B-9E00-1D030A48B42E}" srcId="{1CCC0424-4D6C-4E12-8B09-5B47181FF0EA}" destId="{0316FE13-5AC8-4B9D-BDC0-03A8DDE0EE8C}" srcOrd="6" destOrd="0" parTransId="{F64D1E02-10FF-42F8-A73D-4A7A57423DF5}" sibTransId="{0B6E5964-149A-4132-876A-75A3D7450BC7}"/>
    <dgm:cxn modelId="{F4B53BBD-B777-4251-BCF6-F57838F7E408}" type="presOf" srcId="{4CD3FF2F-0872-47C4-8947-1013619DB00F}" destId="{FE6CD242-E009-412F-A828-A470EA190D85}" srcOrd="0" destOrd="3" presId="urn:microsoft.com/office/officeart/2005/8/layout/vList2"/>
    <dgm:cxn modelId="{70F48BC4-8634-4C45-9363-527B1DB757A0}" srcId="{1CCC0424-4D6C-4E12-8B09-5B47181FF0EA}" destId="{B298E0E9-4E93-4414-B390-EFCE45600FAC}" srcOrd="1" destOrd="0" parTransId="{FA269238-7323-4C86-A0BD-B4326D911071}" sibTransId="{96D86274-9605-4D37-9136-F44BAD8A7F50}"/>
    <dgm:cxn modelId="{13DF4AD5-59FD-435E-BFBF-314171603F33}" srcId="{1CCC0424-4D6C-4E12-8B09-5B47181FF0EA}" destId="{23D51127-8EB9-4905-8D3E-4018FC46FD11}" srcOrd="2" destOrd="0" parTransId="{B0F9AEE5-8D56-4D50-8319-4BA2F19F3F3D}" sibTransId="{2BFC6DD4-286D-4D0D-97F5-5715AD2B4205}"/>
    <dgm:cxn modelId="{78CDC5E8-C1D1-4DE0-8752-43FF458CE0E3}" srcId="{F8C2E407-B22D-430B-9FD9-EA0D3B70740F}" destId="{1CCC0424-4D6C-4E12-8B09-5B47181FF0EA}" srcOrd="0" destOrd="0" parTransId="{26E73D74-2CBA-4EDB-9C90-D31E73858FA5}" sibTransId="{12507064-666F-48BE-B7BD-5AFE8B5B9E5A}"/>
    <dgm:cxn modelId="{D4CC8AFB-BBB8-4841-88D8-8CD8DB12F4E6}" type="presOf" srcId="{F8C2E407-B22D-430B-9FD9-EA0D3B70740F}" destId="{12A7DD7E-A0B6-44E6-A9F1-2628C7917BF1}" srcOrd="0" destOrd="0" presId="urn:microsoft.com/office/officeart/2005/8/layout/vList2"/>
    <dgm:cxn modelId="{64B67FEC-B9BE-4F42-A5A5-D85605948289}" type="presParOf" srcId="{12A7DD7E-A0B6-44E6-A9F1-2628C7917BF1}" destId="{D8B8C424-3C71-4729-8846-B270DA8653EF}" srcOrd="0" destOrd="0" presId="urn:microsoft.com/office/officeart/2005/8/layout/vList2"/>
    <dgm:cxn modelId="{06A42EA0-D21D-4F18-96C4-6DF2B8063A63}" type="presParOf" srcId="{12A7DD7E-A0B6-44E6-A9F1-2628C7917BF1}" destId="{FE6CD242-E009-412F-A828-A470EA190D8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5022B0-BB93-4A57-989E-1B1C3D4E906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636DED-FE04-477E-8E23-523FBA813F3C}">
      <dgm:prSet/>
      <dgm:spPr/>
      <dgm:t>
        <a:bodyPr/>
        <a:lstStyle/>
        <a:p>
          <a:r>
            <a:rPr lang="en-GB"/>
            <a:t>In pairs, create a list of Pro’s and con’s of Influencer marketing.</a:t>
          </a:r>
          <a:endParaRPr lang="en-US"/>
        </a:p>
      </dgm:t>
    </dgm:pt>
    <dgm:pt modelId="{8869EF6E-D9A4-4CE6-873E-D905043E38DE}" type="parTrans" cxnId="{5C06243C-8F49-413D-BE35-0BDD63DDFFE7}">
      <dgm:prSet/>
      <dgm:spPr/>
      <dgm:t>
        <a:bodyPr/>
        <a:lstStyle/>
        <a:p>
          <a:endParaRPr lang="en-US"/>
        </a:p>
      </dgm:t>
    </dgm:pt>
    <dgm:pt modelId="{24BBCCDC-3E5C-4E24-A67D-885E7DA0F385}" type="sibTrans" cxnId="{5C06243C-8F49-413D-BE35-0BDD63DDFFE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3A0C96C-CD7A-43A2-A5A9-A618C024F67C}">
      <dgm:prSet/>
      <dgm:spPr/>
      <dgm:t>
        <a:bodyPr/>
        <a:lstStyle/>
        <a:p>
          <a:r>
            <a:rPr lang="en-GB"/>
            <a:t>The we shall watch the </a:t>
          </a:r>
          <a:r>
            <a:rPr lang="en-GB">
              <a:hlinkClick xmlns:r="http://schemas.openxmlformats.org/officeDocument/2006/relationships" r:id="rId1"/>
            </a:rPr>
            <a:t>video </a:t>
          </a:r>
          <a:endParaRPr lang="en-US"/>
        </a:p>
      </dgm:t>
    </dgm:pt>
    <dgm:pt modelId="{AC2B143F-48A6-4E17-8C98-994EE2F10050}" type="parTrans" cxnId="{3B521235-EE62-4557-818B-BB3AEBD54C6A}">
      <dgm:prSet/>
      <dgm:spPr/>
      <dgm:t>
        <a:bodyPr/>
        <a:lstStyle/>
        <a:p>
          <a:endParaRPr lang="en-US"/>
        </a:p>
      </dgm:t>
    </dgm:pt>
    <dgm:pt modelId="{C92D4712-0555-4250-9726-9906A702248D}" type="sibTrans" cxnId="{3B521235-EE62-4557-818B-BB3AEBD54C6A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A92CF55-11D0-4FF7-BC7D-2BBE4611FC65}" type="pres">
      <dgm:prSet presAssocID="{F85022B0-BB93-4A57-989E-1B1C3D4E9064}" presName="Name0" presStyleCnt="0">
        <dgm:presLayoutVars>
          <dgm:animLvl val="lvl"/>
          <dgm:resizeHandles val="exact"/>
        </dgm:presLayoutVars>
      </dgm:prSet>
      <dgm:spPr/>
    </dgm:pt>
    <dgm:pt modelId="{57E71609-7208-417E-8952-255D9D8D2BC5}" type="pres">
      <dgm:prSet presAssocID="{1A636DED-FE04-477E-8E23-523FBA813F3C}" presName="compositeNode" presStyleCnt="0">
        <dgm:presLayoutVars>
          <dgm:bulletEnabled val="1"/>
        </dgm:presLayoutVars>
      </dgm:prSet>
      <dgm:spPr/>
    </dgm:pt>
    <dgm:pt modelId="{8D85C136-7230-4829-A325-48007150CA71}" type="pres">
      <dgm:prSet presAssocID="{1A636DED-FE04-477E-8E23-523FBA813F3C}" presName="bgRect" presStyleLbl="bgAccFollowNode1" presStyleIdx="0" presStyleCnt="2"/>
      <dgm:spPr/>
    </dgm:pt>
    <dgm:pt modelId="{93560F77-9314-4AEC-8A5E-E14C46D79380}" type="pres">
      <dgm:prSet presAssocID="{24BBCCDC-3E5C-4E24-A67D-885E7DA0F385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3D5F312B-A1F2-450A-A590-6EAC8CB15FD5}" type="pres">
      <dgm:prSet presAssocID="{1A636DED-FE04-477E-8E23-523FBA813F3C}" presName="bottomLine" presStyleLbl="alignNode1" presStyleIdx="1" presStyleCnt="4">
        <dgm:presLayoutVars/>
      </dgm:prSet>
      <dgm:spPr/>
    </dgm:pt>
    <dgm:pt modelId="{DDBBFD82-9C41-4669-A10F-966EC340364B}" type="pres">
      <dgm:prSet presAssocID="{1A636DED-FE04-477E-8E23-523FBA813F3C}" presName="nodeText" presStyleLbl="bgAccFollowNode1" presStyleIdx="0" presStyleCnt="2">
        <dgm:presLayoutVars>
          <dgm:bulletEnabled val="1"/>
        </dgm:presLayoutVars>
      </dgm:prSet>
      <dgm:spPr/>
    </dgm:pt>
    <dgm:pt modelId="{678EBA39-FB93-4B46-82F6-2B69B146157A}" type="pres">
      <dgm:prSet presAssocID="{24BBCCDC-3E5C-4E24-A67D-885E7DA0F385}" presName="sibTrans" presStyleCnt="0"/>
      <dgm:spPr/>
    </dgm:pt>
    <dgm:pt modelId="{6DBBD4E7-8F65-4505-9FB8-69E5425BD9D9}" type="pres">
      <dgm:prSet presAssocID="{83A0C96C-CD7A-43A2-A5A9-A618C024F67C}" presName="compositeNode" presStyleCnt="0">
        <dgm:presLayoutVars>
          <dgm:bulletEnabled val="1"/>
        </dgm:presLayoutVars>
      </dgm:prSet>
      <dgm:spPr/>
    </dgm:pt>
    <dgm:pt modelId="{AAD6D575-4EF2-4919-9438-1C2D64E04610}" type="pres">
      <dgm:prSet presAssocID="{83A0C96C-CD7A-43A2-A5A9-A618C024F67C}" presName="bgRect" presStyleLbl="bgAccFollowNode1" presStyleIdx="1" presStyleCnt="2"/>
      <dgm:spPr/>
    </dgm:pt>
    <dgm:pt modelId="{61729C8A-9A55-4C2D-9E0E-4F1DFE9666CE}" type="pres">
      <dgm:prSet presAssocID="{C92D4712-0555-4250-9726-9906A702248D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08B3B9B2-1CA9-4A5B-8984-B1BB8224E2BC}" type="pres">
      <dgm:prSet presAssocID="{83A0C96C-CD7A-43A2-A5A9-A618C024F67C}" presName="bottomLine" presStyleLbl="alignNode1" presStyleIdx="3" presStyleCnt="4">
        <dgm:presLayoutVars/>
      </dgm:prSet>
      <dgm:spPr/>
    </dgm:pt>
    <dgm:pt modelId="{8F26FFBD-00CC-4C2B-8DEC-869109490432}" type="pres">
      <dgm:prSet presAssocID="{83A0C96C-CD7A-43A2-A5A9-A618C024F67C}" presName="nodeText" presStyleLbl="bgAccFollowNode1" presStyleIdx="1" presStyleCnt="2">
        <dgm:presLayoutVars>
          <dgm:bulletEnabled val="1"/>
        </dgm:presLayoutVars>
      </dgm:prSet>
      <dgm:spPr/>
    </dgm:pt>
  </dgm:ptLst>
  <dgm:cxnLst>
    <dgm:cxn modelId="{3B521235-EE62-4557-818B-BB3AEBD54C6A}" srcId="{F85022B0-BB93-4A57-989E-1B1C3D4E9064}" destId="{83A0C96C-CD7A-43A2-A5A9-A618C024F67C}" srcOrd="1" destOrd="0" parTransId="{AC2B143F-48A6-4E17-8C98-994EE2F10050}" sibTransId="{C92D4712-0555-4250-9726-9906A702248D}"/>
    <dgm:cxn modelId="{5C06243C-8F49-413D-BE35-0BDD63DDFFE7}" srcId="{F85022B0-BB93-4A57-989E-1B1C3D4E9064}" destId="{1A636DED-FE04-477E-8E23-523FBA813F3C}" srcOrd="0" destOrd="0" parTransId="{8869EF6E-D9A4-4CE6-873E-D905043E38DE}" sibTransId="{24BBCCDC-3E5C-4E24-A67D-885E7DA0F385}"/>
    <dgm:cxn modelId="{2CB48645-A00F-4482-B6D1-296F9E317016}" type="presOf" srcId="{1A636DED-FE04-477E-8E23-523FBA813F3C}" destId="{DDBBFD82-9C41-4669-A10F-966EC340364B}" srcOrd="1" destOrd="0" presId="urn:microsoft.com/office/officeart/2016/7/layout/BasicLinearProcessNumbered"/>
    <dgm:cxn modelId="{E5A38C6A-9744-40AD-BABD-CE9119B4D112}" type="presOf" srcId="{F85022B0-BB93-4A57-989E-1B1C3D4E9064}" destId="{8A92CF55-11D0-4FF7-BC7D-2BBE4611FC65}" srcOrd="0" destOrd="0" presId="urn:microsoft.com/office/officeart/2016/7/layout/BasicLinearProcessNumbered"/>
    <dgm:cxn modelId="{CEBEA194-4577-4F32-9A3C-01268116B516}" type="presOf" srcId="{C92D4712-0555-4250-9726-9906A702248D}" destId="{61729C8A-9A55-4C2D-9E0E-4F1DFE9666CE}" srcOrd="0" destOrd="0" presId="urn:microsoft.com/office/officeart/2016/7/layout/BasicLinearProcessNumbered"/>
    <dgm:cxn modelId="{E12426A7-5D2A-45A0-A26B-2EA77A839CDF}" type="presOf" srcId="{83A0C96C-CD7A-43A2-A5A9-A618C024F67C}" destId="{8F26FFBD-00CC-4C2B-8DEC-869109490432}" srcOrd="1" destOrd="0" presId="urn:microsoft.com/office/officeart/2016/7/layout/BasicLinearProcessNumbered"/>
    <dgm:cxn modelId="{43948ACB-72B2-44BD-81DE-C1BB637FCE4B}" type="presOf" srcId="{1A636DED-FE04-477E-8E23-523FBA813F3C}" destId="{8D85C136-7230-4829-A325-48007150CA71}" srcOrd="0" destOrd="0" presId="urn:microsoft.com/office/officeart/2016/7/layout/BasicLinearProcessNumbered"/>
    <dgm:cxn modelId="{F0E57FEB-9FD8-410E-A4D3-E54142C6F15C}" type="presOf" srcId="{83A0C96C-CD7A-43A2-A5A9-A618C024F67C}" destId="{AAD6D575-4EF2-4919-9438-1C2D64E04610}" srcOrd="0" destOrd="0" presId="urn:microsoft.com/office/officeart/2016/7/layout/BasicLinearProcessNumbered"/>
    <dgm:cxn modelId="{6FBF2AF7-2872-4684-854A-E688B9AB9C84}" type="presOf" srcId="{24BBCCDC-3E5C-4E24-A67D-885E7DA0F385}" destId="{93560F77-9314-4AEC-8A5E-E14C46D79380}" srcOrd="0" destOrd="0" presId="urn:microsoft.com/office/officeart/2016/7/layout/BasicLinearProcessNumbered"/>
    <dgm:cxn modelId="{D57419A3-5B03-42AC-91B3-216175BDB5C6}" type="presParOf" srcId="{8A92CF55-11D0-4FF7-BC7D-2BBE4611FC65}" destId="{57E71609-7208-417E-8952-255D9D8D2BC5}" srcOrd="0" destOrd="0" presId="urn:microsoft.com/office/officeart/2016/7/layout/BasicLinearProcessNumbered"/>
    <dgm:cxn modelId="{A8C48F4C-B077-4503-866F-65127E4127B7}" type="presParOf" srcId="{57E71609-7208-417E-8952-255D9D8D2BC5}" destId="{8D85C136-7230-4829-A325-48007150CA71}" srcOrd="0" destOrd="0" presId="urn:microsoft.com/office/officeart/2016/7/layout/BasicLinearProcessNumbered"/>
    <dgm:cxn modelId="{26928030-CC08-4A44-A52F-77E5296C532D}" type="presParOf" srcId="{57E71609-7208-417E-8952-255D9D8D2BC5}" destId="{93560F77-9314-4AEC-8A5E-E14C46D79380}" srcOrd="1" destOrd="0" presId="urn:microsoft.com/office/officeart/2016/7/layout/BasicLinearProcessNumbered"/>
    <dgm:cxn modelId="{CA85C8BC-6F84-4A59-A71C-6172F1A36DCB}" type="presParOf" srcId="{57E71609-7208-417E-8952-255D9D8D2BC5}" destId="{3D5F312B-A1F2-450A-A590-6EAC8CB15FD5}" srcOrd="2" destOrd="0" presId="urn:microsoft.com/office/officeart/2016/7/layout/BasicLinearProcessNumbered"/>
    <dgm:cxn modelId="{5F9462A7-32AB-4080-B6E2-78D3BDB2C435}" type="presParOf" srcId="{57E71609-7208-417E-8952-255D9D8D2BC5}" destId="{DDBBFD82-9C41-4669-A10F-966EC340364B}" srcOrd="3" destOrd="0" presId="urn:microsoft.com/office/officeart/2016/7/layout/BasicLinearProcessNumbered"/>
    <dgm:cxn modelId="{BF68B487-10A5-4E31-BC4F-19E1114B613A}" type="presParOf" srcId="{8A92CF55-11D0-4FF7-BC7D-2BBE4611FC65}" destId="{678EBA39-FB93-4B46-82F6-2B69B146157A}" srcOrd="1" destOrd="0" presId="urn:microsoft.com/office/officeart/2016/7/layout/BasicLinearProcessNumbered"/>
    <dgm:cxn modelId="{C6E9656E-6F12-47F8-B770-E34E599071E2}" type="presParOf" srcId="{8A92CF55-11D0-4FF7-BC7D-2BBE4611FC65}" destId="{6DBBD4E7-8F65-4505-9FB8-69E5425BD9D9}" srcOrd="2" destOrd="0" presId="urn:microsoft.com/office/officeart/2016/7/layout/BasicLinearProcessNumbered"/>
    <dgm:cxn modelId="{6B52853B-ACD4-4845-BD6B-2B94DF4B5E7E}" type="presParOf" srcId="{6DBBD4E7-8F65-4505-9FB8-69E5425BD9D9}" destId="{AAD6D575-4EF2-4919-9438-1C2D64E04610}" srcOrd="0" destOrd="0" presId="urn:microsoft.com/office/officeart/2016/7/layout/BasicLinearProcessNumbered"/>
    <dgm:cxn modelId="{4119D489-F061-4AA1-9936-9CAEA1037644}" type="presParOf" srcId="{6DBBD4E7-8F65-4505-9FB8-69E5425BD9D9}" destId="{61729C8A-9A55-4C2D-9E0E-4F1DFE9666CE}" srcOrd="1" destOrd="0" presId="urn:microsoft.com/office/officeart/2016/7/layout/BasicLinearProcessNumbered"/>
    <dgm:cxn modelId="{DB95A2C7-A87F-46DA-BC58-7139F7A9C738}" type="presParOf" srcId="{6DBBD4E7-8F65-4505-9FB8-69E5425BD9D9}" destId="{08B3B9B2-1CA9-4A5B-8984-B1BB8224E2BC}" srcOrd="2" destOrd="0" presId="urn:microsoft.com/office/officeart/2016/7/layout/BasicLinearProcessNumbered"/>
    <dgm:cxn modelId="{2F3FFFA3-B3CA-40A6-8C9C-E616273D47C5}" type="presParOf" srcId="{6DBBD4E7-8F65-4505-9FB8-69E5425BD9D9}" destId="{8F26FFBD-00CC-4C2B-8DEC-86910949043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CB2B8-4608-4628-AC64-A56B6355AB2F}">
      <dsp:nvSpPr>
        <dsp:cNvPr id="0" name=""/>
        <dsp:cNvSpPr/>
      </dsp:nvSpPr>
      <dsp:spPr>
        <a:xfrm>
          <a:off x="0" y="128872"/>
          <a:ext cx="5762564" cy="8204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In 2023, influencer marketing is set to hit </a:t>
          </a:r>
          <a:r>
            <a:rPr lang="en-GB" sz="1500" b="1" i="0" kern="1200"/>
            <a:t>$21.1 billion</a:t>
          </a:r>
          <a:r>
            <a:rPr lang="en-GB" sz="1500" b="0" i="0" kern="1200"/>
            <a:t>, up </a:t>
          </a:r>
          <a:r>
            <a:rPr lang="en-GB" sz="1500" b="1" i="0" kern="1200"/>
            <a:t>29%</a:t>
          </a:r>
          <a:r>
            <a:rPr lang="en-GB" sz="1500" b="0" i="0" kern="1200"/>
            <a:t> from the prior year's </a:t>
          </a:r>
          <a:r>
            <a:rPr lang="en-GB" sz="1500" b="1" i="0" kern="1200"/>
            <a:t>$16.4 billion</a:t>
          </a:r>
          <a:r>
            <a:rPr lang="en-GB" sz="1500" b="0" i="0" kern="1200"/>
            <a:t>.</a:t>
          </a:r>
          <a:endParaRPr lang="en-US" sz="1500" kern="1200"/>
        </a:p>
      </dsp:txBody>
      <dsp:txXfrm>
        <a:off x="40052" y="168924"/>
        <a:ext cx="5682460" cy="740358"/>
      </dsp:txXfrm>
    </dsp:sp>
    <dsp:sp modelId="{D5B5B8C6-B23B-4913-9CC5-1A586561360C}">
      <dsp:nvSpPr>
        <dsp:cNvPr id="0" name=""/>
        <dsp:cNvSpPr/>
      </dsp:nvSpPr>
      <dsp:spPr>
        <a:xfrm>
          <a:off x="0" y="992534"/>
          <a:ext cx="5762564" cy="820462"/>
        </a:xfrm>
        <a:prstGeom prst="roundRect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Businesses are making </a:t>
          </a:r>
          <a:r>
            <a:rPr lang="en-GB" sz="1500" b="1" i="0" kern="1200"/>
            <a:t>$5.2 ROI</a:t>
          </a:r>
          <a:r>
            <a:rPr lang="en-GB" sz="1500" b="0" i="0" kern="1200"/>
            <a:t> for every $1 spent on influencer marketing, while the top </a:t>
          </a:r>
          <a:r>
            <a:rPr lang="en-GB" sz="1500" b="1" i="0" kern="1200"/>
            <a:t>13%</a:t>
          </a:r>
          <a:r>
            <a:rPr lang="en-GB" sz="1500" b="0" i="0" kern="1200"/>
            <a:t> of businesses are seeing a revenue of $20 or more for every $1 spent.</a:t>
          </a:r>
          <a:endParaRPr lang="en-US" sz="1500" kern="1200"/>
        </a:p>
      </dsp:txBody>
      <dsp:txXfrm>
        <a:off x="40052" y="1032586"/>
        <a:ext cx="5682460" cy="740358"/>
      </dsp:txXfrm>
    </dsp:sp>
    <dsp:sp modelId="{82D5BB2F-7F45-47B5-B496-26A5D74A86EC}">
      <dsp:nvSpPr>
        <dsp:cNvPr id="0" name=""/>
        <dsp:cNvSpPr/>
      </dsp:nvSpPr>
      <dsp:spPr>
        <a:xfrm>
          <a:off x="0" y="1856197"/>
          <a:ext cx="5762564" cy="820462"/>
        </a:xfrm>
        <a:prstGeom prst="roundRect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There has been a </a:t>
          </a:r>
          <a:r>
            <a:rPr lang="en-GB" sz="1500" b="1" i="0" kern="1200"/>
            <a:t>465% increase in searches</a:t>
          </a:r>
          <a:r>
            <a:rPr lang="en-GB" sz="1500" b="0" i="0" kern="1200"/>
            <a:t> for the phrase "influencer marketing" on Google alone since 2016.</a:t>
          </a:r>
          <a:endParaRPr lang="en-US" sz="1500" kern="1200"/>
        </a:p>
      </dsp:txBody>
      <dsp:txXfrm>
        <a:off x="40052" y="1896249"/>
        <a:ext cx="5682460" cy="740358"/>
      </dsp:txXfrm>
    </dsp:sp>
    <dsp:sp modelId="{F9BBA352-466B-4321-874A-CAF15BA1A4E1}">
      <dsp:nvSpPr>
        <dsp:cNvPr id="0" name=""/>
        <dsp:cNvSpPr/>
      </dsp:nvSpPr>
      <dsp:spPr>
        <a:xfrm>
          <a:off x="0" y="2719859"/>
          <a:ext cx="5762564" cy="820462"/>
        </a:xfrm>
        <a:prstGeom prst="roundRect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90% of survey respondents believe influencer marketing to be an effective form of marketing.</a:t>
          </a:r>
          <a:endParaRPr lang="en-US" sz="1500" kern="1200"/>
        </a:p>
      </dsp:txBody>
      <dsp:txXfrm>
        <a:off x="40052" y="2759911"/>
        <a:ext cx="5682460" cy="740358"/>
      </dsp:txXfrm>
    </dsp:sp>
    <dsp:sp modelId="{6DE26B82-4D16-40DC-8B38-65D2C44CE80C}">
      <dsp:nvSpPr>
        <dsp:cNvPr id="0" name=""/>
        <dsp:cNvSpPr/>
      </dsp:nvSpPr>
      <dsp:spPr>
        <a:xfrm>
          <a:off x="0" y="3583522"/>
          <a:ext cx="5762564" cy="820462"/>
        </a:xfrm>
        <a:prstGeom prst="roundRect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67% of brands use Instagram for influencer marketing.</a:t>
          </a:r>
          <a:endParaRPr lang="en-US" sz="1500" kern="1200"/>
        </a:p>
      </dsp:txBody>
      <dsp:txXfrm>
        <a:off x="40052" y="3623574"/>
        <a:ext cx="5682460" cy="740358"/>
      </dsp:txXfrm>
    </dsp:sp>
    <dsp:sp modelId="{60F84F91-34D4-47C1-BF07-E83AE9E11A63}">
      <dsp:nvSpPr>
        <dsp:cNvPr id="0" name=""/>
        <dsp:cNvSpPr/>
      </dsp:nvSpPr>
      <dsp:spPr>
        <a:xfrm>
          <a:off x="0" y="4447184"/>
          <a:ext cx="5762564" cy="820462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1360 Influencer marketing focused platforms and agencies</a:t>
          </a:r>
          <a:r>
            <a:rPr lang="en-GB" sz="1500" b="0" i="0" kern="1200"/>
            <a:t> entered the market in the last 5 years alone.</a:t>
          </a:r>
          <a:endParaRPr lang="en-US" sz="1500" kern="1200"/>
        </a:p>
      </dsp:txBody>
      <dsp:txXfrm>
        <a:off x="40052" y="4487236"/>
        <a:ext cx="5682460" cy="7403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8C424-3C71-4729-8846-B270DA8653EF}">
      <dsp:nvSpPr>
        <dsp:cNvPr id="0" name=""/>
        <dsp:cNvSpPr/>
      </dsp:nvSpPr>
      <dsp:spPr>
        <a:xfrm>
          <a:off x="0" y="58919"/>
          <a:ext cx="5762564" cy="1544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Here are the key results from our Influencer Marketing Hub 2024 Study and a few other relevant recent statistics.</a:t>
          </a:r>
          <a:endParaRPr lang="en-US" sz="2200" kern="1200"/>
        </a:p>
      </dsp:txBody>
      <dsp:txXfrm>
        <a:off x="75391" y="134310"/>
        <a:ext cx="5611782" cy="1393618"/>
      </dsp:txXfrm>
    </dsp:sp>
    <dsp:sp modelId="{FE6CD242-E009-412F-A828-A470EA190D85}">
      <dsp:nvSpPr>
        <dsp:cNvPr id="0" name=""/>
        <dsp:cNvSpPr/>
      </dsp:nvSpPr>
      <dsp:spPr>
        <a:xfrm>
          <a:off x="0" y="1603319"/>
          <a:ext cx="5762564" cy="3734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96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There has been a 465% increase in searches for the phrase "influencer marketing" on Google alone since 2016.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Influencer Marketing Grows to $22.3 Billion in 2024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Influencer Marketing Focused Platforms and Agencies have more than Doubled in Two Years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High Average Earned Media Value per $1 Spent on Influencer Marketing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Many Firms Now Budget for both Influencer Marketing and Content Marketing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The Majority of Firms Intend to Increase their Influencer Marketing Budget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Most Marketers Judge Influencer Marketing to be Effective</a:t>
          </a:r>
          <a:endParaRPr lang="en-US" sz="1700" kern="1200"/>
        </a:p>
      </dsp:txBody>
      <dsp:txXfrm>
        <a:off x="0" y="1603319"/>
        <a:ext cx="5762564" cy="3734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5C136-7230-4829-A325-48007150CA71}">
      <dsp:nvSpPr>
        <dsp:cNvPr id="0" name=""/>
        <dsp:cNvSpPr/>
      </dsp:nvSpPr>
      <dsp:spPr>
        <a:xfrm>
          <a:off x="1283" y="0"/>
          <a:ext cx="5006206" cy="373226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 pairs, create a list of Pro’s and con’s of Influencer marketing.</a:t>
          </a:r>
          <a:endParaRPr lang="en-US" sz="2600" kern="1200"/>
        </a:p>
      </dsp:txBody>
      <dsp:txXfrm>
        <a:off x="1283" y="1418259"/>
        <a:ext cx="5006206" cy="2239357"/>
      </dsp:txXfrm>
    </dsp:sp>
    <dsp:sp modelId="{93560F77-9314-4AEC-8A5E-E14C46D79380}">
      <dsp:nvSpPr>
        <dsp:cNvPr id="0" name=""/>
        <dsp:cNvSpPr/>
      </dsp:nvSpPr>
      <dsp:spPr>
        <a:xfrm>
          <a:off x="1944547" y="373226"/>
          <a:ext cx="1119678" cy="11196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295" tIns="12700" rIns="872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2108520" y="537199"/>
        <a:ext cx="791732" cy="791732"/>
      </dsp:txXfrm>
    </dsp:sp>
    <dsp:sp modelId="{3D5F312B-A1F2-450A-A590-6EAC8CB15FD5}">
      <dsp:nvSpPr>
        <dsp:cNvPr id="0" name=""/>
        <dsp:cNvSpPr/>
      </dsp:nvSpPr>
      <dsp:spPr>
        <a:xfrm>
          <a:off x="1283" y="3732191"/>
          <a:ext cx="5006206" cy="72"/>
        </a:xfrm>
        <a:prstGeom prst="rect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accent2">
              <a:hueOff val="-1978932"/>
              <a:satOff val="0"/>
              <a:lumOff val="-8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6D575-4EF2-4919-9438-1C2D64E04610}">
      <dsp:nvSpPr>
        <dsp:cNvPr id="0" name=""/>
        <dsp:cNvSpPr/>
      </dsp:nvSpPr>
      <dsp:spPr>
        <a:xfrm>
          <a:off x="5508110" y="0"/>
          <a:ext cx="5006206" cy="3732263"/>
        </a:xfrm>
        <a:prstGeom prst="rect">
          <a:avLst/>
        </a:prstGeom>
        <a:solidFill>
          <a:schemeClr val="accent2">
            <a:tint val="40000"/>
            <a:alpha val="90000"/>
            <a:hueOff val="-6472107"/>
            <a:satOff val="-49567"/>
            <a:lumOff val="-41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472107"/>
              <a:satOff val="-49567"/>
              <a:lumOff val="-41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we shall watch the </a:t>
          </a:r>
          <a:r>
            <a:rPr lang="en-GB" sz="2600" kern="1200">
              <a:hlinkClick xmlns:r="http://schemas.openxmlformats.org/officeDocument/2006/relationships" r:id="rId1"/>
            </a:rPr>
            <a:t>video </a:t>
          </a:r>
          <a:endParaRPr lang="en-US" sz="2600" kern="1200"/>
        </a:p>
      </dsp:txBody>
      <dsp:txXfrm>
        <a:off x="5508110" y="1418259"/>
        <a:ext cx="5006206" cy="2239357"/>
      </dsp:txXfrm>
    </dsp:sp>
    <dsp:sp modelId="{61729C8A-9A55-4C2D-9E0E-4F1DFE9666CE}">
      <dsp:nvSpPr>
        <dsp:cNvPr id="0" name=""/>
        <dsp:cNvSpPr/>
      </dsp:nvSpPr>
      <dsp:spPr>
        <a:xfrm>
          <a:off x="7451373" y="373226"/>
          <a:ext cx="1119678" cy="1119678"/>
        </a:xfrm>
        <a:prstGeom prst="ellipse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accent2">
              <a:hueOff val="-3957863"/>
              <a:satOff val="0"/>
              <a:lumOff val="-160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295" tIns="12700" rIns="872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7615346" y="537199"/>
        <a:ext cx="791732" cy="791732"/>
      </dsp:txXfrm>
    </dsp:sp>
    <dsp:sp modelId="{08B3B9B2-1CA9-4A5B-8984-B1BB8224E2BC}">
      <dsp:nvSpPr>
        <dsp:cNvPr id="0" name=""/>
        <dsp:cNvSpPr/>
      </dsp:nvSpPr>
      <dsp:spPr>
        <a:xfrm>
          <a:off x="5508110" y="3732191"/>
          <a:ext cx="5006206" cy="72"/>
        </a:xfrm>
        <a:prstGeom prst="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870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917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85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966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877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056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362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81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24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14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93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11/23/2023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839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1e9FwSrrs4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CED01-A8B9-1F5B-6E86-F3625CF724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96644"/>
            <a:ext cx="6319746" cy="196240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Influence Marketing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C842A5-BC76-0DA9-C1E8-07223BD1C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3992" y="596644"/>
            <a:ext cx="4024598" cy="1962406"/>
          </a:xfrm>
        </p:spPr>
        <p:txBody>
          <a:bodyPr anchor="ctr">
            <a:normAutofit/>
          </a:bodyPr>
          <a:lstStyle/>
          <a:p>
            <a:endParaRPr lang="en-GB" dirty="0"/>
          </a:p>
        </p:txBody>
      </p:sp>
      <p:pic>
        <p:nvPicPr>
          <p:cNvPr id="4" name="Picture 3" descr="One big red drawing pin in front of many smaller black drawing pins">
            <a:extLst>
              <a:ext uri="{FF2B5EF4-FFF2-40B4-BE49-F238E27FC236}">
                <a16:creationId xmlns:a16="http://schemas.microsoft.com/office/drawing/2014/main" id="{0EE70938-0718-4017-2F71-14FEC13E6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6614" y="2917927"/>
            <a:ext cx="4572063" cy="3337606"/>
          </a:xfrm>
          <a:prstGeom prst="rect">
            <a:avLst/>
          </a:prstGeom>
        </p:spPr>
      </p:pic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F1E6BF46-16F0-BF47-CC5E-42EE38E10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111" y="2917927"/>
            <a:ext cx="4572063" cy="333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900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8278-0CCC-3FA0-55EF-F8F5B1998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influence?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6151-0858-DE55-07FF-109CBC492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Influencing is often considered to be persuasion offered by advertisers to get consumers to purchase products.  However, it is a more complex term in reality that involves:</a:t>
            </a:r>
          </a:p>
          <a:p>
            <a:r>
              <a:rPr lang="en-GB" dirty="0"/>
              <a:t>Consumer Behaviour</a:t>
            </a:r>
          </a:p>
          <a:p>
            <a:r>
              <a:rPr lang="en-GB" dirty="0"/>
              <a:t>Health and Lifestyle</a:t>
            </a:r>
          </a:p>
          <a:p>
            <a:r>
              <a:rPr lang="en-GB" dirty="0"/>
              <a:t>Politics</a:t>
            </a:r>
          </a:p>
          <a:p>
            <a:r>
              <a:rPr lang="en-GB" dirty="0"/>
              <a:t>Financial Behaviours</a:t>
            </a:r>
          </a:p>
          <a:p>
            <a:r>
              <a:rPr lang="en-GB" dirty="0"/>
              <a:t>Interpersonal Behaviour such as affection or strife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(Plight &amp; </a:t>
            </a:r>
            <a:r>
              <a:rPr lang="en-GB" dirty="0" err="1"/>
              <a:t>Vliek</a:t>
            </a:r>
            <a:r>
              <a:rPr lang="en-GB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3366354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63AA5A-E6E1-46DA-AB40-C58233393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EFE5E-8E0E-5764-31CE-F2F84DD28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96644"/>
            <a:ext cx="10515600" cy="2053369"/>
          </a:xfrm>
        </p:spPr>
        <p:txBody>
          <a:bodyPr anchor="b">
            <a:normAutofit/>
          </a:bodyPr>
          <a:lstStyle/>
          <a:p>
            <a:r>
              <a:rPr lang="en-GB" dirty="0"/>
              <a:t>Influencing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6E0A5-B926-C557-2C0D-F2320499A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44023"/>
            <a:ext cx="4645696" cy="31103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Watch the video – </a:t>
            </a:r>
            <a:r>
              <a:rPr lang="en-GB" dirty="0">
                <a:hlinkClick r:id="rId2"/>
              </a:rPr>
              <a:t>Video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Whilst you are watching the video, create a spider diagram of all the important elements or factors that support or deliver influencing.  E.g. Social Media Platform.</a:t>
            </a:r>
          </a:p>
        </p:txBody>
      </p:sp>
      <p:pic>
        <p:nvPicPr>
          <p:cNvPr id="7" name="Graphic 6" descr="Video Generic">
            <a:extLst>
              <a:ext uri="{FF2B5EF4-FFF2-40B4-BE49-F238E27FC236}">
                <a16:creationId xmlns:a16="http://schemas.microsoft.com/office/drawing/2014/main" id="{D146B582-4312-BC91-B612-86EC36FA13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3044023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18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F6366-79C8-4274-217D-7A825CC2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82F5C-8BB1-E260-0C04-EC13E392D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F0F0F"/>
                </a:solidFill>
                <a:effectLst/>
                <a:latin typeface="ubuntu" panose="020F0502020204030204" pitchFamily="34" charset="0"/>
              </a:rPr>
              <a:t>Influencer Marketing is a hybrid of old and new marketing tools. It takes the idea of celebrity endorsement and places it into a modern-day content-driven marketing campaign. The main differentiator in the case of influencer marketing is that the results of the campaign are collaborations between brands and influencers.</a:t>
            </a:r>
          </a:p>
          <a:p>
            <a:pPr marL="0" indent="0">
              <a:buNone/>
            </a:pPr>
            <a:endParaRPr lang="en-GB" dirty="0">
              <a:solidFill>
                <a:srgbClr val="0F0F0F"/>
              </a:solidFill>
              <a:latin typeface="ubuntu" panose="020F0502020204030204" pitchFamily="34" charset="0"/>
            </a:endParaRPr>
          </a:p>
          <a:p>
            <a:pPr marL="0" indent="0" algn="l" fontAlgn="base">
              <a:buNone/>
            </a:pPr>
            <a:r>
              <a:rPr lang="en-GB" dirty="0">
                <a:solidFill>
                  <a:srgbClr val="0F0F0F"/>
                </a:solidFill>
                <a:latin typeface="ubuntu" panose="020B0504030602030204" pitchFamily="34" charset="0"/>
              </a:rPr>
              <a:t>A</a:t>
            </a:r>
            <a:r>
              <a:rPr lang="en-GB" b="0" i="0" dirty="0">
                <a:solidFill>
                  <a:srgbClr val="0F0F0F"/>
                </a:solidFill>
                <a:effectLst/>
                <a:latin typeface="ubuntu" panose="020B0504030602030204" pitchFamily="34" charset="0"/>
              </a:rPr>
              <a:t>n influencer is someone who has: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F0F0F"/>
                </a:solidFill>
                <a:effectLst/>
                <a:latin typeface="ubuntu" panose="020B0504030602030204" pitchFamily="34" charset="0"/>
              </a:rPr>
              <a:t>the power to affect the purchasing decisions of others because of his or her authority, knowledge, position, or relationship with his or her audience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F0F0F"/>
                </a:solidFill>
                <a:effectLst/>
                <a:latin typeface="ubuntu" panose="020B0504030602030204" pitchFamily="34" charset="0"/>
              </a:rPr>
              <a:t>a following in a distinct niche, with whom he or she actively engages. The size of the following depends on the size of his/her topic of the niche.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361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FB426-3717-0325-C228-F40FF1FEC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Size of the situation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BF83BD-1404-FBBE-1CE1-3F81FE7D54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704227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4000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9715F-CACB-6606-012F-F350D84E1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sz="5000"/>
              <a:t>The Remarkable Rise of Influencer Marketing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FDE3F-BB84-F4C8-DC2B-468A0767B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733609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0284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AA6D-1305-65C9-487D-C01B37A64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Influencing in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44F79-12B8-08E8-1CCA-D10256959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Activity</a:t>
            </a:r>
          </a:p>
          <a:p>
            <a:pPr marL="0" indent="0">
              <a:buNone/>
            </a:pPr>
            <a:r>
              <a:rPr lang="en-GB" dirty="0"/>
              <a:t>Get your phones out and conduct some research on your favourite influencer.  Answer the following questions and be prepared to discuss.</a:t>
            </a:r>
          </a:p>
          <a:p>
            <a:pPr marL="457200" indent="-457200">
              <a:buAutoNum type="arabicPeriod"/>
            </a:pPr>
            <a:r>
              <a:rPr lang="en-GB" dirty="0"/>
              <a:t>Who is your influencer?</a:t>
            </a:r>
          </a:p>
          <a:p>
            <a:pPr marL="457200" indent="-457200">
              <a:buAutoNum type="arabicPeriod"/>
            </a:pPr>
            <a:r>
              <a:rPr lang="en-GB" dirty="0"/>
              <a:t>How many followers do they have?</a:t>
            </a:r>
          </a:p>
          <a:p>
            <a:pPr marL="457200" indent="-457200">
              <a:buAutoNum type="arabicPeriod"/>
            </a:pPr>
            <a:r>
              <a:rPr lang="en-GB" dirty="0"/>
              <a:t>What do they sell/promote?</a:t>
            </a:r>
          </a:p>
          <a:p>
            <a:pPr marL="457200" indent="-457200">
              <a:buAutoNum type="arabicPeriod"/>
            </a:pPr>
            <a:r>
              <a:rPr lang="en-GB" dirty="0"/>
              <a:t>What medium do they use?</a:t>
            </a:r>
          </a:p>
          <a:p>
            <a:pPr marL="457200" indent="-457200">
              <a:buAutoNum type="arabicPeriod"/>
            </a:pPr>
            <a:r>
              <a:rPr lang="en-GB" dirty="0"/>
              <a:t>What is it that particularly attracts you to them?</a:t>
            </a:r>
          </a:p>
          <a:p>
            <a:pPr marL="0" indent="0">
              <a:buNone/>
            </a:pPr>
            <a:r>
              <a:rPr lang="en-GB" dirty="0"/>
              <a:t>Let’s discuss…</a:t>
            </a:r>
          </a:p>
        </p:txBody>
      </p:sp>
    </p:spTree>
    <p:extLst>
      <p:ext uri="{BB962C8B-B14F-4D97-AF65-F5344CB8AC3E}">
        <p14:creationId xmlns:p14="http://schemas.microsoft.com/office/powerpoint/2010/main" val="4098724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366BB0-BF67-4519-BA41-2F0021F5E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BF8AE-6CED-FF6C-5A9D-992AEDA88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85799"/>
            <a:ext cx="5257800" cy="2674767"/>
          </a:xfrm>
        </p:spPr>
        <p:txBody>
          <a:bodyPr anchor="b">
            <a:normAutofit/>
          </a:bodyPr>
          <a:lstStyle/>
          <a:p>
            <a:r>
              <a:rPr lang="en-GB" dirty="0"/>
              <a:t>Greta </a:t>
            </a:r>
            <a:r>
              <a:rPr lang="en-GB" dirty="0" err="1"/>
              <a:t>Thunburg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77450-E464-E90C-7D25-AEE956383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599357"/>
            <a:ext cx="5257800" cy="266166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/>
              <a:t>Climate Activist.  Vocal since very young.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14.6m followers on Instagram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Very clear message and consistent approach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I get to follow her life, follow her campaigns and watch her story.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Her approach tends to be video or imagery with hard hitting content or narrative attached.  It is aimed at shocking the audience into change.</a:t>
            </a:r>
          </a:p>
        </p:txBody>
      </p:sp>
      <p:pic>
        <p:nvPicPr>
          <p:cNvPr id="5" name="Picture 4" descr="A child speaking into a microphone&#10;&#10;Description automatically generated">
            <a:extLst>
              <a:ext uri="{FF2B5EF4-FFF2-40B4-BE49-F238E27FC236}">
                <a16:creationId xmlns:a16="http://schemas.microsoft.com/office/drawing/2014/main" id="{99503340-FC3D-A946-1A8C-73BBBD07A8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6" r="19528" b="1"/>
          <a:stretch/>
        </p:blipFill>
        <p:spPr>
          <a:xfrm>
            <a:off x="594068" y="596644"/>
            <a:ext cx="4990587" cy="566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937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C4C20D-92AE-442C-9948-4F85204D6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7E6CC-FC82-D5BE-E85C-1BDC2E94E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485815"/>
            <a:ext cx="10515599" cy="1588829"/>
          </a:xfrm>
        </p:spPr>
        <p:txBody>
          <a:bodyPr anchor="b">
            <a:normAutofit/>
          </a:bodyPr>
          <a:lstStyle/>
          <a:p>
            <a:r>
              <a:rPr lang="en-GB" dirty="0"/>
              <a:t>Pro’s and con’s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6200CA7-3F56-2021-D598-18B2FD268D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560924"/>
              </p:ext>
            </p:extLst>
          </p:nvPr>
        </p:nvGraphicFramePr>
        <p:xfrm>
          <a:off x="838198" y="471846"/>
          <a:ext cx="10515600" cy="3732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1034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8A8D11-DB51-43C0-8618-65C820DB4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13BF1-5C4C-33EB-361C-65F180612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59527"/>
            <a:ext cx="4638567" cy="3390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/>
              <a:t>Channels</a:t>
            </a:r>
          </a:p>
        </p:txBody>
      </p:sp>
      <p:pic>
        <p:nvPicPr>
          <p:cNvPr id="5" name="Content Placeholder 4" descr="A graph of a graph of a graph of a graph of a graph of a graph of a graph of a graph of a graph of a graph of a graph of a graph of a graph of&#10;&#10;Description automatically generated">
            <a:extLst>
              <a:ext uri="{FF2B5EF4-FFF2-40B4-BE49-F238E27FC236}">
                <a16:creationId xmlns:a16="http://schemas.microsoft.com/office/drawing/2014/main" id="{44E8251B-C705-2D13-AAAE-8114B87D39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723813"/>
            <a:ext cx="5492766" cy="541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89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ED17E-8D19-73A2-084E-F6F7FF862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217EF-6E40-557B-1DC0-6A52A8531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27486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610</Words>
  <Application>Microsoft Office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Aharoni</vt:lpstr>
      <vt:lpstr>Arial</vt:lpstr>
      <vt:lpstr>Avenir Next LT Pro</vt:lpstr>
      <vt:lpstr>ubuntu</vt:lpstr>
      <vt:lpstr>FadeVTI</vt:lpstr>
      <vt:lpstr>Influence Marketing</vt:lpstr>
      <vt:lpstr>What is influence?</vt:lpstr>
      <vt:lpstr>Influencing</vt:lpstr>
      <vt:lpstr>Hybrid</vt:lpstr>
      <vt:lpstr>Size of the situation</vt:lpstr>
      <vt:lpstr>The Remarkable Rise of Influencer Marketing</vt:lpstr>
      <vt:lpstr>Influencing in practise</vt:lpstr>
      <vt:lpstr>Greta Thunburg</vt:lpstr>
      <vt:lpstr>Pro’s and con’s </vt:lpstr>
      <vt:lpstr>Channels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Influence Marketing</dc:title>
  <dc:creator>Jessica Shore</dc:creator>
  <cp:lastModifiedBy>Jessica Shore</cp:lastModifiedBy>
  <cp:revision>2</cp:revision>
  <dcterms:created xsi:type="dcterms:W3CDTF">2023-11-23T18:36:01Z</dcterms:created>
  <dcterms:modified xsi:type="dcterms:W3CDTF">2023-11-23T22:49:31Z</dcterms:modified>
</cp:coreProperties>
</file>