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72" r:id="rId3"/>
    <p:sldId id="292" r:id="rId4"/>
    <p:sldId id="282" r:id="rId5"/>
    <p:sldId id="273" r:id="rId6"/>
    <p:sldId id="274" r:id="rId7"/>
    <p:sldId id="279" r:id="rId8"/>
    <p:sldId id="281" r:id="rId9"/>
    <p:sldId id="275" r:id="rId10"/>
    <p:sldId id="276" r:id="rId11"/>
    <p:sldId id="278" r:id="rId12"/>
    <p:sldId id="259" r:id="rId13"/>
    <p:sldId id="261" r:id="rId14"/>
    <p:sldId id="267" r:id="rId15"/>
    <p:sldId id="262" r:id="rId16"/>
    <p:sldId id="268" r:id="rId17"/>
    <p:sldId id="260" r:id="rId18"/>
    <p:sldId id="290" r:id="rId19"/>
    <p:sldId id="289" r:id="rId20"/>
    <p:sldId id="263" r:id="rId21"/>
    <p:sldId id="264" r:id="rId22"/>
    <p:sldId id="291" r:id="rId23"/>
    <p:sldId id="265" r:id="rId24"/>
    <p:sldId id="27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599" autoAdjust="0"/>
  </p:normalViewPr>
  <p:slideViewPr>
    <p:cSldViewPr>
      <p:cViewPr varScale="1">
        <p:scale>
          <a:sx n="50" d="100"/>
          <a:sy n="50" d="100"/>
        </p:scale>
        <p:origin x="-195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D0174D-8798-4465-ABD9-BAD70B49FE64}" type="datetimeFigureOut">
              <a:rPr lang="en-GB" smtClean="0"/>
              <a:t>05/11/2016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3695F0-97F2-40A7-866B-2A096E3DB981}" type="slidenum">
              <a:rPr lang="en-GB" smtClean="0"/>
              <a:t>‹#›</a:t>
            </a:fld>
            <a:endParaRPr lang="en-GB"/>
          </a:p>
        </p:txBody>
      </p:sp>
    </p:spTree>
    <p:extLst>
      <p:ext uri="{BB962C8B-B14F-4D97-AF65-F5344CB8AC3E}">
        <p14:creationId xmlns:p14="http://schemas.microsoft.com/office/powerpoint/2010/main" val="1459064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pioneers: e.g. Jenkins 2000; Knapp &amp; </a:t>
            </a:r>
            <a:r>
              <a:rPr lang="en-GB" dirty="0" err="1" smtClean="0"/>
              <a:t>Meierkord</a:t>
            </a:r>
            <a:r>
              <a:rPr lang="en-GB" dirty="0" smtClean="0"/>
              <a:t> 2002; </a:t>
            </a:r>
            <a:r>
              <a:rPr lang="en-GB" dirty="0" err="1" smtClean="0"/>
              <a:t>Mauranen</a:t>
            </a:r>
            <a:r>
              <a:rPr lang="en-GB" dirty="0" smtClean="0"/>
              <a:t> 2003; </a:t>
            </a:r>
            <a:r>
              <a:rPr lang="en-GB" dirty="0" err="1" smtClean="0"/>
              <a:t>Seidlhofer</a:t>
            </a:r>
            <a:r>
              <a:rPr lang="en-GB" dirty="0" smtClean="0"/>
              <a:t> 2004</a:t>
            </a:r>
          </a:p>
          <a:p>
            <a:r>
              <a:rPr lang="en-GB" dirty="0" smtClean="0"/>
              <a:t>–more recently: e.g. </a:t>
            </a:r>
            <a:r>
              <a:rPr lang="en-GB" dirty="0" err="1" smtClean="0"/>
              <a:t>Ljosland</a:t>
            </a:r>
            <a:r>
              <a:rPr lang="en-GB" dirty="0" smtClean="0"/>
              <a:t>, 2011; Dewey, 2007; </a:t>
            </a:r>
            <a:r>
              <a:rPr lang="en-GB" dirty="0" err="1" smtClean="0"/>
              <a:t>Björkman</a:t>
            </a:r>
            <a:r>
              <a:rPr lang="en-GB" dirty="0" smtClean="0"/>
              <a:t>, 2011; </a:t>
            </a:r>
            <a:r>
              <a:rPr lang="en-GB" dirty="0" err="1" smtClean="0"/>
              <a:t>Cogo</a:t>
            </a:r>
            <a:r>
              <a:rPr lang="en-GB" dirty="0" smtClean="0"/>
              <a:t>, 2009; Kirkpatrick, 2012 ; Jenkins et al 2011 (review)</a:t>
            </a:r>
          </a:p>
          <a:p>
            <a:endParaRPr lang="en-GB" dirty="0"/>
          </a:p>
        </p:txBody>
      </p:sp>
      <p:sp>
        <p:nvSpPr>
          <p:cNvPr id="4" name="Slide Number Placeholder 3"/>
          <p:cNvSpPr>
            <a:spLocks noGrp="1"/>
          </p:cNvSpPr>
          <p:nvPr>
            <p:ph type="sldNum" sz="quarter" idx="10"/>
          </p:nvPr>
        </p:nvSpPr>
        <p:spPr/>
        <p:txBody>
          <a:bodyPr/>
          <a:lstStyle/>
          <a:p>
            <a:fld id="{A83695F0-97F2-40A7-866B-2A096E3DB981}" type="slidenum">
              <a:rPr lang="en-GB" smtClean="0"/>
              <a:t>5</a:t>
            </a:fld>
            <a:endParaRPr lang="en-GB"/>
          </a:p>
        </p:txBody>
      </p:sp>
    </p:spTree>
    <p:extLst>
      <p:ext uri="{BB962C8B-B14F-4D97-AF65-F5344CB8AC3E}">
        <p14:creationId xmlns:p14="http://schemas.microsoft.com/office/powerpoint/2010/main" val="2949228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–ways of living, built up by a group of human beings, that are transmitted from one generation to another</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Arial" panose="020B0604020202020204" pitchFamily="34" charset="0"/>
              <a:ea typeface="ＭＳ Ｐゴシック" charset="0"/>
              <a:cs typeface="Arial" panose="020B0604020202020204" pitchFamily="34"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 has both conscious and unconscious values, ideas, attitudes, and symbols</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Arial" panose="020B0604020202020204" pitchFamily="34" charset="0"/>
              <a:ea typeface="ＭＳ Ｐゴシック" charset="0"/>
              <a:cs typeface="Arial" panose="020B0604020202020204" pitchFamily="34"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 is acted out in social institutions</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Arial" panose="020B0604020202020204" pitchFamily="34" charset="0"/>
              <a:ea typeface="ＭＳ Ｐゴシック" charset="0"/>
              <a:cs typeface="Arial" panose="020B0604020202020204" pitchFamily="34"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 is both physical (clothing and tools) and nonphysical (religion, attitudes, beliefs, and values)</a:t>
            </a:r>
          </a:p>
          <a:p>
            <a:endParaRPr lang="en-US" dirty="0"/>
          </a:p>
        </p:txBody>
      </p:sp>
      <p:sp>
        <p:nvSpPr>
          <p:cNvPr id="4" name="Slide Number Placeholder 3"/>
          <p:cNvSpPr>
            <a:spLocks noGrp="1"/>
          </p:cNvSpPr>
          <p:nvPr>
            <p:ph type="sldNum" sz="quarter" idx="10"/>
          </p:nvPr>
        </p:nvSpPr>
        <p:spPr/>
        <p:txBody>
          <a:bodyPr/>
          <a:lstStyle/>
          <a:p>
            <a:fld id="{C8EF2B0D-FE77-4F1A-BDF5-CCE38EF592B5}" type="slidenum">
              <a:rPr lang="en-GB" smtClean="0"/>
              <a:t>12</a:t>
            </a:fld>
            <a:endParaRPr lang="en-GB"/>
          </a:p>
        </p:txBody>
      </p:sp>
    </p:spTree>
    <p:extLst>
      <p:ext uri="{BB962C8B-B14F-4D97-AF65-F5344CB8AC3E}">
        <p14:creationId xmlns:p14="http://schemas.microsoft.com/office/powerpoint/2010/main" val="1355882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1" fontAlgn="auto" hangingPunct="1">
              <a:spcBef>
                <a:spcPts val="352"/>
              </a:spcBef>
              <a:spcAft>
                <a:spcPts val="0"/>
              </a:spcAft>
              <a:buFont typeface="Wingdings" panose="05000000000000000000" pitchFamily="2" charset="2"/>
              <a:buChar char="§"/>
              <a:defRPr/>
            </a:pPr>
            <a:r>
              <a:rPr lang="en-US" dirty="0" smtClean="0">
                <a:latin typeface="Tahoma" charset="0"/>
                <a:ea typeface="ＭＳ Ｐゴシック" charset="0"/>
                <a:cs typeface="ＭＳ Ｐゴシック" charset="0"/>
                <a:sym typeface="Arial"/>
              </a:rPr>
              <a:t>Attitude–learned tendency to respond in a consistent way to a given object or entity</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Tahoma" charset="0"/>
              <a:ea typeface="ＭＳ Ｐゴシック" charset="0"/>
              <a:cs typeface="ＭＳ Ｐゴシック"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dirty="0" smtClean="0">
                <a:latin typeface="Tahoma" charset="0"/>
                <a:ea typeface="ＭＳ Ｐゴシック" charset="0"/>
                <a:cs typeface="ＭＳ Ｐゴシック" charset="0"/>
                <a:sym typeface="Arial"/>
              </a:rPr>
              <a:t>Belief–an </a:t>
            </a:r>
            <a:r>
              <a:rPr lang="en-US" dirty="0" err="1" smtClean="0">
                <a:latin typeface="Tahoma" charset="0"/>
                <a:ea typeface="ＭＳ Ｐゴシック" charset="0"/>
                <a:cs typeface="ＭＳ Ｐゴシック" charset="0"/>
                <a:sym typeface="Arial"/>
              </a:rPr>
              <a:t>organised</a:t>
            </a:r>
            <a:r>
              <a:rPr lang="en-US" dirty="0" smtClean="0">
                <a:latin typeface="Tahoma" charset="0"/>
                <a:ea typeface="ＭＳ Ｐゴシック" charset="0"/>
                <a:cs typeface="ＭＳ Ｐゴシック" charset="0"/>
                <a:sym typeface="Arial"/>
              </a:rPr>
              <a:t> pattern of knowledge that an individual holds to be true about the world</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Tahoma" charset="0"/>
              <a:ea typeface="ＭＳ Ｐゴシック" charset="0"/>
              <a:cs typeface="ＭＳ Ｐゴシック"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dirty="0" smtClean="0">
                <a:latin typeface="Tahoma" charset="0"/>
                <a:ea typeface="ＭＳ Ｐゴシック" charset="0"/>
                <a:cs typeface="ＭＳ Ｐゴシック" charset="0"/>
                <a:sym typeface="Arial"/>
              </a:rPr>
              <a:t>Value–enduring belief or feeling that a specific mode of conduct is personally or socially preferable to another mode of conduct</a:t>
            </a:r>
          </a:p>
          <a:p>
            <a:pPr marL="457200" indent="-457200" eaLnBrk="1" fontAlgn="auto" hangingPunct="1">
              <a:spcBef>
                <a:spcPts val="352"/>
              </a:spcBef>
              <a:spcAft>
                <a:spcPts val="0"/>
              </a:spcAft>
              <a:buFont typeface="Wingdings" panose="05000000000000000000" pitchFamily="2" charset="2"/>
              <a:buChar char="§"/>
              <a:defRPr/>
            </a:pPr>
            <a:endParaRPr lang="en-US" dirty="0" smtClean="0">
              <a:sym typeface="Arial"/>
            </a:endParaRPr>
          </a:p>
          <a:p>
            <a:endParaRPr lang="en-US" dirty="0"/>
          </a:p>
        </p:txBody>
      </p:sp>
      <p:sp>
        <p:nvSpPr>
          <p:cNvPr id="4" name="Slide Number Placeholder 3"/>
          <p:cNvSpPr>
            <a:spLocks noGrp="1"/>
          </p:cNvSpPr>
          <p:nvPr>
            <p:ph type="sldNum" sz="quarter" idx="10"/>
          </p:nvPr>
        </p:nvSpPr>
        <p:spPr/>
        <p:txBody>
          <a:bodyPr/>
          <a:lstStyle/>
          <a:p>
            <a:fld id="{C8EF2B0D-FE77-4F1A-BDF5-CCE38EF592B5}" type="slidenum">
              <a:rPr lang="en-GB" smtClean="0"/>
              <a:t>13</a:t>
            </a:fld>
            <a:endParaRPr lang="en-GB"/>
          </a:p>
        </p:txBody>
      </p:sp>
    </p:spTree>
    <p:extLst>
      <p:ext uri="{BB962C8B-B14F-4D97-AF65-F5344CB8AC3E}">
        <p14:creationId xmlns:p14="http://schemas.microsoft.com/office/powerpoint/2010/main" val="3485073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4A3F11E6-3996-4B84-A5E5-711853B5FDBB}" type="slidenum">
              <a:rPr lang="en-US" altLang="en-US" sz="1200" smtClean="0">
                <a:ea typeface="Avenir Roman"/>
                <a:cs typeface="Avenir Roman"/>
              </a:rPr>
              <a:pPr eaLnBrk="1" hangingPunct="1">
                <a:spcBef>
                  <a:spcPct val="0"/>
                </a:spcBef>
              </a:pPr>
              <a:t>14</a:t>
            </a:fld>
            <a:endParaRPr lang="en-US" altLang="en-US" sz="1200" smtClean="0">
              <a:ea typeface="Avenir Roman"/>
              <a:cs typeface="Avenir Roman"/>
            </a:endParaRPr>
          </a:p>
        </p:txBody>
      </p:sp>
    </p:spTree>
    <p:extLst>
      <p:ext uri="{BB962C8B-B14F-4D97-AF65-F5344CB8AC3E}">
        <p14:creationId xmlns:p14="http://schemas.microsoft.com/office/powerpoint/2010/main" val="2701211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Tx/>
              <a:buNone/>
            </a:pPr>
            <a:r>
              <a:rPr lang="en-US" altLang="en-US" sz="2400" dirty="0" smtClean="0">
                <a:latin typeface="Tempus Sans ITC" panose="04020404030D07020202" pitchFamily="82" charset="0"/>
              </a:rPr>
              <a:t>Creates social structure by organizing its members into small units to meet basic needs</a:t>
            </a:r>
          </a:p>
          <a:p>
            <a:pPr eaLnBrk="1" hangingPunct="1">
              <a:lnSpc>
                <a:spcPct val="80000"/>
              </a:lnSpc>
              <a:buFontTx/>
              <a:buNone/>
            </a:pPr>
            <a:endParaRPr lang="en-US" altLang="en-US" sz="2400" dirty="0" smtClean="0">
              <a:latin typeface="Tempus Sans ITC" panose="04020404030D07020202" pitchFamily="82" charset="0"/>
            </a:endParaRPr>
          </a:p>
          <a:p>
            <a:pPr eaLnBrk="1" hangingPunct="1">
              <a:lnSpc>
                <a:spcPct val="80000"/>
              </a:lnSpc>
            </a:pPr>
            <a:r>
              <a:rPr lang="en-US" altLang="en-US" sz="2000" dirty="0" smtClean="0">
                <a:latin typeface="Tempus Sans ITC" panose="04020404030D07020202" pitchFamily="82" charset="0"/>
              </a:rPr>
              <a:t>Family Patterns: family is the most important unit of social organization.  Through the family children learn how they are expected to act and what to believe</a:t>
            </a:r>
          </a:p>
          <a:p>
            <a:pPr lvl="1" eaLnBrk="1" hangingPunct="1">
              <a:lnSpc>
                <a:spcPct val="80000"/>
              </a:lnSpc>
            </a:pPr>
            <a:r>
              <a:rPr lang="en-US" altLang="en-US" sz="1800" dirty="0" smtClean="0">
                <a:latin typeface="Tempus Sans ITC" panose="04020404030D07020202" pitchFamily="82" charset="0"/>
              </a:rPr>
              <a:t>Nuclear family: wife, husband, children</a:t>
            </a:r>
          </a:p>
          <a:p>
            <a:pPr lvl="2" eaLnBrk="1" hangingPunct="1">
              <a:lnSpc>
                <a:spcPct val="80000"/>
              </a:lnSpc>
            </a:pPr>
            <a:r>
              <a:rPr lang="en-US" altLang="en-US" sz="1600" dirty="0" smtClean="0">
                <a:latin typeface="Tempus Sans ITC" panose="04020404030D07020202" pitchFamily="82" charset="0"/>
              </a:rPr>
              <a:t>Typical family in an industrial society (US)</a:t>
            </a:r>
          </a:p>
          <a:p>
            <a:pPr lvl="2" eaLnBrk="1" hangingPunct="1">
              <a:lnSpc>
                <a:spcPct val="80000"/>
              </a:lnSpc>
            </a:pPr>
            <a:r>
              <a:rPr lang="en-US" altLang="en-US" sz="1600" dirty="0" smtClean="0">
                <a:latin typeface="Tempus Sans ITC" panose="04020404030D07020202" pitchFamily="82" charset="0"/>
              </a:rPr>
              <a:t>Does not have to be large to accomplish tasks of living</a:t>
            </a:r>
          </a:p>
          <a:p>
            <a:pPr lvl="1" eaLnBrk="1" hangingPunct="1">
              <a:lnSpc>
                <a:spcPct val="80000"/>
              </a:lnSpc>
            </a:pPr>
            <a:r>
              <a:rPr lang="en-US" altLang="en-US" sz="1800" dirty="0" smtClean="0">
                <a:latin typeface="Tempus Sans ITC" panose="04020404030D07020202" pitchFamily="82" charset="0"/>
              </a:rPr>
              <a:t>Extended family: Several generations living in one household, working and living together: grandparents, aunts and uncles, cousins</a:t>
            </a:r>
          </a:p>
          <a:p>
            <a:pPr lvl="2" eaLnBrk="1" hangingPunct="1">
              <a:lnSpc>
                <a:spcPct val="80000"/>
              </a:lnSpc>
            </a:pPr>
            <a:r>
              <a:rPr lang="en-US" altLang="en-US" sz="1600" dirty="0" smtClean="0">
                <a:latin typeface="Tempus Sans ITC" panose="04020404030D07020202" pitchFamily="82" charset="0"/>
              </a:rPr>
              <a:t>Respect for elders is strong</a:t>
            </a:r>
          </a:p>
          <a:p>
            <a:pPr eaLnBrk="1" hangingPunct="1">
              <a:lnSpc>
                <a:spcPct val="80000"/>
              </a:lnSpc>
            </a:pPr>
            <a:r>
              <a:rPr lang="en-US" altLang="en-US" sz="2000" dirty="0" smtClean="0">
                <a:latin typeface="Tempus Sans ITC" panose="04020404030D07020202" pitchFamily="82" charset="0"/>
              </a:rPr>
              <a:t>Social classes: rank people in order of status, depending on what is important to the culture (money, job, education, ancestry, etc.)</a:t>
            </a:r>
          </a:p>
          <a:p>
            <a:pPr marL="0" indent="0" eaLnBrk="1" hangingPunct="1"/>
            <a:r>
              <a:rPr lang="en-US" altLang="en-US" sz="2000" dirty="0" smtClean="0">
                <a:latin typeface="Arial" panose="020B0604020202020204" pitchFamily="34" charset="0"/>
                <a:ea typeface="MS PGothic" pitchFamily="34" charset="-128"/>
                <a:cs typeface="Arial" panose="020B0604020202020204" pitchFamily="34" charset="0"/>
              </a:rPr>
              <a:t>The world</a:t>
            </a:r>
            <a:r>
              <a:rPr lang="ja-JP" altLang="en-US" sz="2000" dirty="0" smtClean="0">
                <a:latin typeface="Arial" panose="020B0604020202020204" pitchFamily="34" charset="0"/>
                <a:ea typeface="MS PGothic" pitchFamily="34" charset="-128"/>
                <a:cs typeface="Arial" panose="020B0604020202020204" pitchFamily="34" charset="0"/>
              </a:rPr>
              <a:t>’</a:t>
            </a:r>
            <a:r>
              <a:rPr lang="en-US" altLang="en-US" sz="2000" dirty="0" smtClean="0">
                <a:latin typeface="Arial" panose="020B0604020202020204" pitchFamily="34" charset="0"/>
                <a:ea typeface="MS PGothic" pitchFamily="34" charset="-128"/>
                <a:cs typeface="Arial" panose="020B0604020202020204" pitchFamily="34" charset="0"/>
              </a:rPr>
              <a:t>s major religions include Buddhism, Christianity, Hinduism, Islam, and Judaism and are an important source of beliefs, attitudes, and values.</a:t>
            </a:r>
          </a:p>
          <a:p>
            <a:pPr marL="0" indent="0" eaLnBrk="1" hangingPunct="1"/>
            <a:endParaRPr lang="en-US" altLang="en-US" sz="2000" dirty="0" smtClean="0">
              <a:latin typeface="Arial" panose="020B0604020202020204" pitchFamily="34" charset="0"/>
              <a:ea typeface="MS PGothic" pitchFamily="34" charset="-128"/>
              <a:cs typeface="Arial" panose="020B0604020202020204" pitchFamily="34" charset="0"/>
            </a:endParaRPr>
          </a:p>
          <a:p>
            <a:pPr marL="0" indent="0" eaLnBrk="1" hangingPunct="1"/>
            <a:r>
              <a:rPr lang="en-US" altLang="en-US" sz="2000" dirty="0" smtClean="0">
                <a:latin typeface="Arial" panose="020B0604020202020204" pitchFamily="34" charset="0"/>
                <a:ea typeface="MS PGothic" pitchFamily="34" charset="-128"/>
                <a:cs typeface="Arial" panose="020B0604020202020204" pitchFamily="34" charset="0"/>
              </a:rPr>
              <a:t>Religious tenets, practices, holidays, and history impact global marketing activities.</a:t>
            </a:r>
          </a:p>
          <a:p>
            <a:pPr eaLnBrk="1" hangingPunct="1"/>
            <a:endParaRPr lang="en-US" altLang="en-US" sz="2000" dirty="0" smtClean="0">
              <a:ea typeface="MS PGothic" pitchFamily="34" charset="-128"/>
            </a:endParaRPr>
          </a:p>
          <a:p>
            <a:pPr eaLnBrk="1" hangingPunct="1"/>
            <a:r>
              <a:rPr lang="en-US" altLang="en-US" sz="2000" dirty="0" smtClean="0">
                <a:ea typeface="MS PGothic" pitchFamily="34" charset="-128"/>
              </a:rPr>
              <a:t>McDonald</a:t>
            </a:r>
            <a:r>
              <a:rPr lang="ja-JP" altLang="en-US" sz="2000" dirty="0" smtClean="0">
                <a:ea typeface="MS PGothic" pitchFamily="34" charset="-128"/>
              </a:rPr>
              <a:t>’</a:t>
            </a:r>
            <a:r>
              <a:rPr lang="en-US" altLang="en-US" sz="2000" dirty="0" smtClean="0">
                <a:ea typeface="MS PGothic" pitchFamily="34" charset="-128"/>
              </a:rPr>
              <a:t>s does not serve beef hamburgers in India because Hindus do not eat beef.</a:t>
            </a:r>
          </a:p>
          <a:p>
            <a:pPr eaLnBrk="1" hangingPunct="1"/>
            <a:r>
              <a:rPr lang="en-US" altLang="en-US" sz="2000" dirty="0" smtClean="0">
                <a:ea typeface="MS PGothic" pitchFamily="34" charset="-128"/>
              </a:rPr>
              <a:t>There were objections raised in the merger of Daimler-Benz and Chrysler relating to Jewish history and the Holocaust. </a:t>
            </a:r>
          </a:p>
          <a:p>
            <a:pPr eaLnBrk="1" hangingPunct="1"/>
            <a:r>
              <a:rPr lang="en-US" altLang="en-US" sz="2000" dirty="0" smtClean="0">
                <a:ea typeface="MS PGothic" pitchFamily="34" charset="-128"/>
              </a:rPr>
              <a:t>Some Muslims have tapped into anti-American sentiment by urging a boycott of American brands due to U.S. military action in the Mideast following 9/11.</a:t>
            </a:r>
          </a:p>
          <a:p>
            <a:pPr eaLnBrk="1" hangingPunct="1"/>
            <a:r>
              <a:rPr lang="en-US" altLang="en-US" sz="2000" dirty="0" smtClean="0">
                <a:ea typeface="MS PGothic" pitchFamily="34" charset="-128"/>
              </a:rPr>
              <a:t>Europeans are divided on the issue of referring to God and Christianity in a new European constitution. Strong Catholic countries like Ireland, Spain, Italy, and Poland are for inclusion. France and Belgium are strong advocates of separation of church and state.  Europe</a:t>
            </a:r>
            <a:r>
              <a:rPr lang="ja-JP" altLang="en-US" sz="2000" dirty="0" smtClean="0">
                <a:ea typeface="MS PGothic" pitchFamily="34" charset="-128"/>
              </a:rPr>
              <a:t>’</a:t>
            </a:r>
            <a:r>
              <a:rPr lang="en-US" altLang="en-US" sz="2000" dirty="0" smtClean="0">
                <a:ea typeface="MS PGothic" pitchFamily="34" charset="-128"/>
              </a:rPr>
              <a:t>s politically active Muslim minority are resisting inclusion of Christianity in the EU Constitution.</a:t>
            </a:r>
          </a:p>
          <a:p>
            <a:endParaRPr lang="en-US" altLang="en-US" sz="2000" dirty="0" smtClean="0"/>
          </a:p>
          <a:p>
            <a:pPr eaLnBrk="1" hangingPunct="1">
              <a:lnSpc>
                <a:spcPct val="80000"/>
              </a:lnSpc>
            </a:pPr>
            <a:endParaRPr lang="en-US" altLang="en-US" sz="2000" dirty="0" smtClean="0">
              <a:latin typeface="Tempus Sans ITC" panose="04020404030D07020202" pitchFamily="82" charset="0"/>
            </a:endParaRPr>
          </a:p>
          <a:p>
            <a:endParaRPr lang="en-GB" dirty="0"/>
          </a:p>
        </p:txBody>
      </p:sp>
      <p:sp>
        <p:nvSpPr>
          <p:cNvPr id="4" name="Slide Number Placeholder 3"/>
          <p:cNvSpPr>
            <a:spLocks noGrp="1"/>
          </p:cNvSpPr>
          <p:nvPr>
            <p:ph type="sldNum" sz="quarter" idx="10"/>
          </p:nvPr>
        </p:nvSpPr>
        <p:spPr/>
        <p:txBody>
          <a:bodyPr/>
          <a:lstStyle/>
          <a:p>
            <a:fld id="{C8EF2B0D-FE77-4F1A-BDF5-CCE38EF592B5}" type="slidenum">
              <a:rPr lang="en-GB" smtClean="0"/>
              <a:t>15</a:t>
            </a:fld>
            <a:endParaRPr lang="en-GB"/>
          </a:p>
        </p:txBody>
      </p:sp>
    </p:spTree>
    <p:extLst>
      <p:ext uri="{BB962C8B-B14F-4D97-AF65-F5344CB8AC3E}">
        <p14:creationId xmlns:p14="http://schemas.microsoft.com/office/powerpoint/2010/main" val="1854873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457200"/>
            <a:endParaRPr lang="en-US" altLang="en-US" dirty="0"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F49F209C-2516-4EE4-8CF2-C4FFB164158E}" type="slidenum">
              <a:rPr lang="en-US" altLang="en-US" sz="1200" smtClean="0">
                <a:ea typeface="Avenir Roman"/>
                <a:cs typeface="Avenir Roman"/>
              </a:rPr>
              <a:pPr eaLnBrk="1" hangingPunct="1">
                <a:spcBef>
                  <a:spcPct val="0"/>
                </a:spcBef>
              </a:pPr>
              <a:t>16</a:t>
            </a:fld>
            <a:endParaRPr lang="en-US" altLang="en-US" sz="1200" smtClean="0">
              <a:ea typeface="Avenir Roman"/>
              <a:cs typeface="Avenir Roman"/>
            </a:endParaRPr>
          </a:p>
        </p:txBody>
      </p:sp>
    </p:spTree>
    <p:extLst>
      <p:ext uri="{BB962C8B-B14F-4D97-AF65-F5344CB8AC3E}">
        <p14:creationId xmlns:p14="http://schemas.microsoft.com/office/powerpoint/2010/main" val="838084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457200" eaLnBrk="1" hangingPunct="1">
              <a:spcBef>
                <a:spcPct val="0"/>
              </a:spcBef>
            </a:pPr>
            <a:r>
              <a:rPr lang="en-US" altLang="en-US" smtClean="0">
                <a:ea typeface="MS PGothic" pitchFamily="34" charset="-128"/>
              </a:rPr>
              <a:t>Material and nonmaterial elements of culture are interrelated.  Cultural universals include athletic sports, body adornment, cooking, courtship, dancing, decorative art, education, ethics, etiquette, family feasting, food taboos, language, marriage, mealtime, medicine, mourning, music, property rights, religious rituals, residents rules, status differentiation, and trade.</a:t>
            </a:r>
          </a:p>
          <a:p>
            <a:pPr defTabSz="457200"/>
            <a:endParaRPr lang="en-US"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854C10E3-2797-4E83-B90E-0706C2B3F38C}" type="slidenum">
              <a:rPr lang="en-US" altLang="en-US" sz="1200" smtClean="0">
                <a:ea typeface="Avenir Roman"/>
                <a:cs typeface="Avenir Roman"/>
              </a:rPr>
              <a:pPr eaLnBrk="1" hangingPunct="1">
                <a:spcBef>
                  <a:spcPct val="0"/>
                </a:spcBef>
              </a:pPr>
              <a:t>17</a:t>
            </a:fld>
            <a:endParaRPr lang="en-US" altLang="en-US" sz="1200" smtClean="0">
              <a:ea typeface="Avenir Roman"/>
              <a:cs typeface="Avenir Roman"/>
            </a:endParaRPr>
          </a:p>
        </p:txBody>
      </p:sp>
    </p:spTree>
    <p:extLst>
      <p:ext uri="{BB962C8B-B14F-4D97-AF65-F5344CB8AC3E}">
        <p14:creationId xmlns:p14="http://schemas.microsoft.com/office/powerpoint/2010/main" val="1380799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 company with a </a:t>
            </a:r>
            <a:r>
              <a:rPr lang="en-GB" dirty="0" err="1" smtClean="0"/>
              <a:t>regiocentric</a:t>
            </a:r>
            <a:r>
              <a:rPr lang="en-GB" dirty="0" smtClean="0"/>
              <a:t> orientation, a region becomes the relevant geographic unit; management’s goal is to develop an integrated regional strategy.</a:t>
            </a:r>
          </a:p>
          <a:p>
            <a:endParaRPr lang="en-GB" dirty="0" smtClean="0"/>
          </a:p>
          <a:p>
            <a:r>
              <a:rPr lang="en-GB" dirty="0" smtClean="0"/>
              <a:t>A company with a geocentric orientation views the entire world as a potential market and strives to develop integrated world market strategies. where a uniform, standardized</a:t>
            </a:r>
          </a:p>
          <a:p>
            <a:r>
              <a:rPr lang="en-GB" dirty="0" smtClean="0"/>
              <a:t>marketing strategy is used for several countries, countries in</a:t>
            </a:r>
          </a:p>
          <a:p>
            <a:r>
              <a:rPr lang="en-GB" dirty="0" smtClean="0"/>
              <a:t>a region, or the entire world</a:t>
            </a:r>
          </a:p>
          <a:p>
            <a:endParaRPr lang="en-GB" dirty="0" smtClean="0"/>
          </a:p>
          <a:p>
            <a:endParaRPr lang="en-GB" dirty="0" smtClean="0"/>
          </a:p>
          <a:p>
            <a:r>
              <a:rPr lang="en-GB" dirty="0" smtClean="0"/>
              <a:t>: </a:t>
            </a:r>
          </a:p>
          <a:p>
            <a:endParaRPr lang="en-GB" dirty="0" smtClean="0"/>
          </a:p>
          <a:p>
            <a:endParaRPr lang="en-GB" dirty="0" smtClean="0"/>
          </a:p>
          <a:p>
            <a:r>
              <a:rPr lang="en-GB" dirty="0" smtClean="0"/>
              <a:t>In a company with a </a:t>
            </a:r>
            <a:r>
              <a:rPr lang="en-GB" dirty="0" err="1" smtClean="0"/>
              <a:t>regiocentric</a:t>
            </a:r>
            <a:r>
              <a:rPr lang="en-GB" dirty="0" smtClean="0"/>
              <a:t> orientation, a region becomes the relevant geographic unit; management’s goal is to develop an integrated regional strategy.</a:t>
            </a:r>
          </a:p>
          <a:p>
            <a:endParaRPr lang="en-GB" dirty="0" smtClean="0"/>
          </a:p>
          <a:p>
            <a:r>
              <a:rPr lang="en-GB" dirty="0" smtClean="0"/>
              <a:t>A company with a geocentric orientation views the entire world as a potential market and strives to develop integrated world market strategies. where a uniform, standardized</a:t>
            </a:r>
          </a:p>
          <a:p>
            <a:r>
              <a:rPr lang="en-GB" dirty="0" smtClean="0"/>
              <a:t>marketing strategy is used for several countries, countries in</a:t>
            </a:r>
          </a:p>
          <a:p>
            <a:r>
              <a:rPr lang="en-GB" dirty="0" smtClean="0"/>
              <a:t>a region, or the entire world</a:t>
            </a:r>
          </a:p>
          <a:p>
            <a:endParaRPr lang="en-GB" dirty="0" smtClean="0"/>
          </a:p>
          <a:p>
            <a:endParaRPr lang="en-GB" dirty="0" smtClean="0"/>
          </a:p>
          <a:p>
            <a:r>
              <a:rPr lang="en-GB" dirty="0" smtClean="0"/>
              <a:t>: </a:t>
            </a:r>
          </a:p>
          <a:p>
            <a:endParaRPr lang="en-GB" dirty="0" smtClean="0"/>
          </a:p>
          <a:p>
            <a:endParaRPr lang="en-GB" smtClean="0"/>
          </a:p>
          <a:p>
            <a:endParaRPr lang="en-GB" dirty="0"/>
          </a:p>
        </p:txBody>
      </p:sp>
      <p:sp>
        <p:nvSpPr>
          <p:cNvPr id="4" name="Slide Number Placeholder 3"/>
          <p:cNvSpPr>
            <a:spLocks noGrp="1"/>
          </p:cNvSpPr>
          <p:nvPr>
            <p:ph type="sldNum" sz="quarter" idx="10"/>
          </p:nvPr>
        </p:nvSpPr>
        <p:spPr/>
        <p:txBody>
          <a:bodyPr/>
          <a:lstStyle/>
          <a:p>
            <a:fld id="{B734DF16-BEE2-40DF-98FD-B769CD8EE94B}" type="slidenum">
              <a:rPr lang="en-GB" smtClean="0"/>
              <a:t>18</a:t>
            </a:fld>
            <a:endParaRPr lang="en-GB"/>
          </a:p>
        </p:txBody>
      </p:sp>
    </p:spTree>
    <p:extLst>
      <p:ext uri="{BB962C8B-B14F-4D97-AF65-F5344CB8AC3E}">
        <p14:creationId xmlns:p14="http://schemas.microsoft.com/office/powerpoint/2010/main" val="3485091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457200" eaLnBrk="1" hangingPunct="1">
              <a:spcBef>
                <a:spcPct val="0"/>
              </a:spcBef>
            </a:pPr>
            <a:r>
              <a:rPr lang="en-US" altLang="en-US" smtClean="0">
                <a:ea typeface="MS PGothic" pitchFamily="34" charset="-128"/>
              </a:rPr>
              <a:t>Aesthetic elements that are seen as attractive in one country may be viewed differently in another.  </a:t>
            </a:r>
          </a:p>
          <a:p>
            <a:pPr defTabSz="457200"/>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5983C481-A203-4515-BDC2-73A34078B5E5}" type="slidenum">
              <a:rPr lang="en-US" altLang="en-US" sz="1200" smtClean="0">
                <a:ea typeface="Avenir Roman"/>
                <a:cs typeface="Avenir Roman"/>
              </a:rPr>
              <a:pPr eaLnBrk="1" hangingPunct="1">
                <a:spcBef>
                  <a:spcPct val="0"/>
                </a:spcBef>
              </a:pPr>
              <a:t>20</a:t>
            </a:fld>
            <a:endParaRPr lang="en-US" altLang="en-US" sz="1200" smtClean="0">
              <a:ea typeface="Avenir Roman"/>
              <a:cs typeface="Avenir Roman"/>
            </a:endParaRPr>
          </a:p>
        </p:txBody>
      </p:sp>
    </p:spTree>
    <p:extLst>
      <p:ext uri="{BB962C8B-B14F-4D97-AF65-F5344CB8AC3E}">
        <p14:creationId xmlns:p14="http://schemas.microsoft.com/office/powerpoint/2010/main" val="1405114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ea typeface="MS PGothic" pitchFamily="34" charset="-128"/>
              </a:rPr>
              <a:t>Some colors may be used in all countries, i.e., Caterpillar yellow, Marlboro</a:t>
            </a:r>
            <a:r>
              <a:rPr lang="ja-JP" altLang="en-US" smtClean="0">
                <a:ea typeface="MS PGothic" pitchFamily="34" charset="-128"/>
              </a:rPr>
              <a:t>’</a:t>
            </a:r>
            <a:r>
              <a:rPr lang="en-US" altLang="en-US" smtClean="0">
                <a:ea typeface="MS PGothic" pitchFamily="34" charset="-128"/>
              </a:rPr>
              <a:t>s red chevron, Bluetooth, and JetBlue. Colors may need to be adapted according to local cultural preferences.  </a:t>
            </a:r>
          </a:p>
          <a:p>
            <a:pPr eaLnBrk="1" hangingPunct="1"/>
            <a:r>
              <a:rPr lang="en-US" altLang="en-US" smtClean="0">
                <a:ea typeface="MS PGothic" pitchFamily="34" charset="-128"/>
              </a:rPr>
              <a:t>Soft drink labels and color associated with good taste: Chinese associate brown. South Koreans and Japanese associate yellow.  Americans associate red.</a:t>
            </a:r>
          </a:p>
          <a:p>
            <a:endParaRPr lang="en-US"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8534741D-9E5E-4517-9A95-3DBF25999F2D}" type="slidenum">
              <a:rPr lang="en-US" altLang="en-US" sz="1200" smtClean="0">
                <a:ea typeface="Avenir Roman"/>
                <a:cs typeface="Avenir Roman"/>
              </a:rPr>
              <a:pPr eaLnBrk="1" hangingPunct="1">
                <a:spcBef>
                  <a:spcPct val="0"/>
                </a:spcBef>
              </a:pPr>
              <a:t>21</a:t>
            </a:fld>
            <a:endParaRPr lang="en-US" altLang="en-US" sz="1200" smtClean="0">
              <a:ea typeface="Avenir Roman"/>
              <a:cs typeface="Avenir Roman"/>
            </a:endParaRPr>
          </a:p>
        </p:txBody>
      </p:sp>
    </p:spTree>
    <p:extLst>
      <p:ext uri="{BB962C8B-B14F-4D97-AF65-F5344CB8AC3E}">
        <p14:creationId xmlns:p14="http://schemas.microsoft.com/office/powerpoint/2010/main" val="1511056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9A26E246-3F33-4514-8CCB-67620ACA2E63}" type="slidenum">
              <a:rPr lang="en-US" altLang="en-US" sz="1200" smtClean="0">
                <a:ea typeface="Avenir Roman"/>
                <a:cs typeface="Avenir Roman"/>
              </a:rPr>
              <a:pPr eaLnBrk="1" hangingPunct="1">
                <a:spcBef>
                  <a:spcPct val="0"/>
                </a:spcBef>
              </a:pPr>
              <a:t>23</a:t>
            </a:fld>
            <a:endParaRPr lang="en-US" altLang="en-US" sz="1200" smtClean="0">
              <a:ea typeface="Avenir Roman"/>
              <a:cs typeface="Avenir Roman"/>
            </a:endParaRPr>
          </a:p>
        </p:txBody>
      </p:sp>
    </p:spTree>
    <p:extLst>
      <p:ext uri="{BB962C8B-B14F-4D97-AF65-F5344CB8AC3E}">
        <p14:creationId xmlns:p14="http://schemas.microsoft.com/office/powerpoint/2010/main" val="502501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4246535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2470156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0F3451-382D-4A20-9CF8-E2598BF4A2A6}"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314183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0F3451-382D-4A20-9CF8-E2598BF4A2A6}" type="datetimeFigureOut">
              <a:rPr lang="en-GB" smtClean="0"/>
              <a:t>05/11/2016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4088004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0F3451-382D-4A20-9CF8-E2598BF4A2A6}" type="datetimeFigureOut">
              <a:rPr lang="en-GB" smtClean="0"/>
              <a:t>05/11/2016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2701191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0F3451-382D-4A20-9CF8-E2598BF4A2A6}" type="datetimeFigureOut">
              <a:rPr lang="en-GB" smtClean="0"/>
              <a:t>05/11/2016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1150766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0F3451-382D-4A20-9CF8-E2598BF4A2A6}" type="datetimeFigureOut">
              <a:rPr lang="en-GB" smtClean="0"/>
              <a:t>05/11/2016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1051918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0F3451-382D-4A20-9CF8-E2598BF4A2A6}" type="datetimeFigureOut">
              <a:rPr lang="en-GB" smtClean="0"/>
              <a:t>05/11/2016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3785431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0F3451-382D-4A20-9CF8-E2598BF4A2A6}" type="datetimeFigureOut">
              <a:rPr lang="en-GB" smtClean="0"/>
              <a:t>05/11/2016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1458484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1805497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t>‹#›</a:t>
            </a:fld>
            <a:endParaRPr lang="en-GB"/>
          </a:p>
        </p:txBody>
      </p:sp>
    </p:spTree>
    <p:extLst>
      <p:ext uri="{BB962C8B-B14F-4D97-AF65-F5344CB8AC3E}">
        <p14:creationId xmlns:p14="http://schemas.microsoft.com/office/powerpoint/2010/main" val="3181852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F3451-382D-4A20-9CF8-E2598BF4A2A6}" type="datetimeFigureOut">
              <a:rPr lang="en-GB" smtClean="0"/>
              <a:t>05/11/2016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DFCDE2-53B8-4502-8E8E-6871482372E0}" type="slidenum">
              <a:rPr lang="en-GB" smtClean="0"/>
              <a:t>‹#›</a:t>
            </a:fld>
            <a:endParaRPr lang="en-GB"/>
          </a:p>
        </p:txBody>
      </p:sp>
    </p:spTree>
    <p:extLst>
      <p:ext uri="{BB962C8B-B14F-4D97-AF65-F5344CB8AC3E}">
        <p14:creationId xmlns:p14="http://schemas.microsoft.com/office/powerpoint/2010/main" val="23009690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18.jpeg"/><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Business English as a Foreign </a:t>
            </a:r>
            <a:r>
              <a:rPr lang="en-GB" dirty="0"/>
              <a:t>L</a:t>
            </a:r>
            <a:r>
              <a:rPr lang="en-GB" dirty="0" smtClean="0"/>
              <a:t>anguage</a:t>
            </a:r>
            <a:br>
              <a:rPr lang="en-GB" dirty="0" smtClean="0"/>
            </a:br>
            <a:endParaRPr lang="en-GB" dirty="0"/>
          </a:p>
        </p:txBody>
      </p:sp>
      <p:sp>
        <p:nvSpPr>
          <p:cNvPr id="3" name="Subtitle 2"/>
          <p:cNvSpPr>
            <a:spLocks noGrp="1"/>
          </p:cNvSpPr>
          <p:nvPr>
            <p:ph type="subTitle" idx="1"/>
          </p:nvPr>
        </p:nvSpPr>
        <p:spPr/>
        <p:txBody>
          <a:bodyPr/>
          <a:lstStyle/>
          <a:p>
            <a:r>
              <a:rPr lang="en-GB" dirty="0" smtClean="0"/>
              <a:t>International Business Communications Week 2</a:t>
            </a:r>
            <a:endParaRPr lang="en-GB" dirty="0"/>
          </a:p>
        </p:txBody>
      </p:sp>
    </p:spTree>
    <p:extLst>
      <p:ext uri="{BB962C8B-B14F-4D97-AF65-F5344CB8AC3E}">
        <p14:creationId xmlns:p14="http://schemas.microsoft.com/office/powerpoint/2010/main" val="1330731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a:xfrm>
            <a:off x="539552" y="1772816"/>
            <a:ext cx="8229600" cy="4525963"/>
          </a:xfrm>
        </p:spPr>
        <p:txBody>
          <a:bodyPr>
            <a:normAutofit/>
          </a:bodyPr>
          <a:lstStyle/>
          <a:p>
            <a:r>
              <a:rPr lang="en-GB" dirty="0" smtClean="0"/>
              <a:t>BELF = Business English as a foreign language</a:t>
            </a:r>
          </a:p>
          <a:p>
            <a:r>
              <a:rPr lang="en-GB" dirty="0" smtClean="0"/>
              <a:t>EFL = English as a foreign language</a:t>
            </a:r>
          </a:p>
          <a:p>
            <a:r>
              <a:rPr lang="en-GB" dirty="0" smtClean="0"/>
              <a:t>Communicating in a global context</a:t>
            </a:r>
          </a:p>
          <a:p>
            <a:r>
              <a:rPr lang="en-GB" dirty="0" smtClean="0"/>
              <a:t>Global Consumer Culture</a:t>
            </a:r>
          </a:p>
          <a:p>
            <a:r>
              <a:rPr lang="en-GB" dirty="0" smtClean="0"/>
              <a:t>Social Institutions</a:t>
            </a:r>
          </a:p>
          <a:p>
            <a:r>
              <a:rPr lang="en-GB" dirty="0" smtClean="0"/>
              <a:t>The Global Framework  - EPRG </a:t>
            </a:r>
            <a:endParaRPr lang="en-GB" dirty="0"/>
          </a:p>
        </p:txBody>
      </p:sp>
    </p:spTree>
    <p:extLst>
      <p:ext uri="{BB962C8B-B14F-4D97-AF65-F5344CB8AC3E}">
        <p14:creationId xmlns:p14="http://schemas.microsoft.com/office/powerpoint/2010/main" val="42640736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a:xfrm>
            <a:off x="539552" y="1772816"/>
            <a:ext cx="8229600" cy="4525963"/>
          </a:xfrm>
        </p:spPr>
        <p:txBody>
          <a:bodyPr>
            <a:normAutofit fontScale="92500" lnSpcReduction="10000"/>
          </a:bodyPr>
          <a:lstStyle/>
          <a:p>
            <a:r>
              <a:rPr lang="en-GB" dirty="0" smtClean="0"/>
              <a:t>BELF = Business English as a foreign language</a:t>
            </a:r>
          </a:p>
          <a:p>
            <a:pPr marL="0" indent="0">
              <a:buNone/>
            </a:pPr>
            <a:endParaRPr lang="en-GB" dirty="0" smtClean="0"/>
          </a:p>
          <a:p>
            <a:r>
              <a:rPr lang="en-GB" dirty="0" smtClean="0"/>
              <a:t>EFL = English as a foreign language</a:t>
            </a:r>
          </a:p>
          <a:p>
            <a:endParaRPr lang="en-GB" dirty="0"/>
          </a:p>
          <a:p>
            <a:r>
              <a:rPr lang="en-GB" dirty="0" smtClean="0"/>
              <a:t> The </a:t>
            </a:r>
            <a:r>
              <a:rPr lang="en-GB" dirty="0" smtClean="0">
                <a:solidFill>
                  <a:srgbClr val="FF0000"/>
                </a:solidFill>
              </a:rPr>
              <a:t>two terms </a:t>
            </a:r>
            <a:r>
              <a:rPr lang="en-GB" dirty="0" smtClean="0"/>
              <a:t>refer to the English language as the lingua franca in international business communications</a:t>
            </a:r>
          </a:p>
          <a:p>
            <a:pPr marL="0" indent="0">
              <a:buNone/>
            </a:pPr>
            <a:r>
              <a:rPr lang="en-GB" dirty="0" smtClean="0"/>
              <a:t> </a:t>
            </a:r>
          </a:p>
          <a:p>
            <a:pPr marL="0" indent="0">
              <a:buNone/>
            </a:pPr>
            <a:r>
              <a:rPr lang="en-GB" dirty="0" err="1" smtClean="0"/>
              <a:t>Louhiala-Salminen</a:t>
            </a:r>
            <a:r>
              <a:rPr lang="en-GB" dirty="0" smtClean="0"/>
              <a:t> &amp; Charles (2005)</a:t>
            </a:r>
            <a:endParaRPr lang="en-GB" dirty="0"/>
          </a:p>
          <a:p>
            <a:pPr marL="0" indent="0">
              <a:buNone/>
            </a:pPr>
            <a:endParaRPr lang="en-GB" dirty="0" smtClean="0"/>
          </a:p>
          <a:p>
            <a:endParaRPr lang="en-GB" dirty="0"/>
          </a:p>
        </p:txBody>
      </p:sp>
    </p:spTree>
    <p:extLst>
      <p:ext uri="{BB962C8B-B14F-4D97-AF65-F5344CB8AC3E}">
        <p14:creationId xmlns:p14="http://schemas.microsoft.com/office/powerpoint/2010/main" val="35319627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a:xfrm>
            <a:off x="539552" y="1772816"/>
            <a:ext cx="8229600" cy="4525963"/>
          </a:xfrm>
        </p:spPr>
        <p:txBody>
          <a:bodyPr>
            <a:normAutofit fontScale="92500" lnSpcReduction="20000"/>
          </a:bodyPr>
          <a:lstStyle/>
          <a:p>
            <a:pPr marL="0" indent="0">
              <a:buNone/>
            </a:pPr>
            <a:endParaRPr lang="en-GB" dirty="0" smtClean="0"/>
          </a:p>
          <a:p>
            <a:r>
              <a:rPr lang="en-GB" dirty="0" smtClean="0"/>
              <a:t>The concept of BELF originates from two large research projects conducted at the Aalto University School of Business from 2000 to 2009.</a:t>
            </a:r>
          </a:p>
          <a:p>
            <a:endParaRPr lang="en-GB" dirty="0"/>
          </a:p>
          <a:p>
            <a:r>
              <a:rPr lang="en-GB" dirty="0" smtClean="0"/>
              <a:t>It was inspired by research into English as a Lingua Franca (ELF) and, from that</a:t>
            </a:r>
          </a:p>
          <a:p>
            <a:r>
              <a:rPr lang="en-GB" dirty="0" smtClean="0"/>
              <a:t>perspective, they set on exploring the language and communication practices of</a:t>
            </a:r>
          </a:p>
          <a:p>
            <a:r>
              <a:rPr lang="en-GB" dirty="0" smtClean="0"/>
              <a:t>internationally operating business professionals.</a:t>
            </a:r>
          </a:p>
          <a:p>
            <a:endParaRPr lang="en-GB" dirty="0"/>
          </a:p>
        </p:txBody>
      </p:sp>
    </p:spTree>
    <p:extLst>
      <p:ext uri="{BB962C8B-B14F-4D97-AF65-F5344CB8AC3E}">
        <p14:creationId xmlns:p14="http://schemas.microsoft.com/office/powerpoint/2010/main" val="17471510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dirty="0" smtClean="0"/>
              <a:t>Lingua Franca as a concept</a:t>
            </a:r>
          </a:p>
          <a:p>
            <a:endParaRPr lang="en-GB" dirty="0"/>
          </a:p>
          <a:p>
            <a:pPr marL="0" indent="0">
              <a:buNone/>
            </a:pPr>
            <a:r>
              <a:rPr lang="en-GB" dirty="0" smtClean="0"/>
              <a:t>     “lingua franca” originates from a language variety used on the South-Eastern coast of the Mediterranean from the 15th to the 19th century.</a:t>
            </a:r>
          </a:p>
          <a:p>
            <a:r>
              <a:rPr lang="en-GB" dirty="0" smtClean="0"/>
              <a:t>It enabled trade between people who did not share the native language</a:t>
            </a:r>
          </a:p>
          <a:p>
            <a:pPr marL="0" indent="0">
              <a:buNone/>
            </a:pPr>
            <a:r>
              <a:rPr lang="en-GB" dirty="0"/>
              <a:t> </a:t>
            </a:r>
            <a:r>
              <a:rPr lang="en-GB" dirty="0" smtClean="0"/>
              <a:t>       </a:t>
            </a:r>
            <a:r>
              <a:rPr lang="en-GB" dirty="0" err="1" smtClean="0"/>
              <a:t>E.g</a:t>
            </a:r>
            <a:r>
              <a:rPr lang="en-GB" dirty="0" smtClean="0"/>
              <a:t>:</a:t>
            </a:r>
          </a:p>
          <a:p>
            <a:pPr marL="0" indent="0">
              <a:buNone/>
            </a:pPr>
            <a:r>
              <a:rPr lang="en-GB" dirty="0" smtClean="0"/>
              <a:t>                –Latin as the language of the Roman Empire</a:t>
            </a:r>
          </a:p>
          <a:p>
            <a:pPr marL="0" indent="0">
              <a:buNone/>
            </a:pPr>
            <a:r>
              <a:rPr lang="en-GB" dirty="0"/>
              <a:t> </a:t>
            </a:r>
            <a:r>
              <a:rPr lang="en-GB" dirty="0" smtClean="0"/>
              <a:t>               –French as the language of European diplomacy</a:t>
            </a:r>
          </a:p>
          <a:p>
            <a:pPr marL="0" indent="0">
              <a:buNone/>
            </a:pPr>
            <a:r>
              <a:rPr lang="en-GB" dirty="0" smtClean="0"/>
              <a:t>                –English as the language of globalization today (ELF)</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8449778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Definitions</a:t>
            </a:r>
            <a:endParaRPr lang="en-GB" sz="4000" dirty="0"/>
          </a:p>
        </p:txBody>
      </p:sp>
      <p:sp>
        <p:nvSpPr>
          <p:cNvPr id="3" name="Content Placeholder 2"/>
          <p:cNvSpPr>
            <a:spLocks noGrp="1"/>
          </p:cNvSpPr>
          <p:nvPr>
            <p:ph idx="1"/>
          </p:nvPr>
        </p:nvSpPr>
        <p:spPr/>
        <p:txBody>
          <a:bodyPr/>
          <a:lstStyle/>
          <a:p>
            <a:r>
              <a:rPr lang="en-GB" dirty="0" smtClean="0"/>
              <a:t>EFL = English as a foreign language</a:t>
            </a:r>
          </a:p>
          <a:p>
            <a:r>
              <a:rPr lang="en-GB" dirty="0" smtClean="0"/>
              <a:t>- terminology, buyer/seller interaction, native speaker focus</a:t>
            </a:r>
          </a:p>
          <a:p>
            <a:r>
              <a:rPr lang="en-GB" dirty="0" smtClean="0"/>
              <a:t>2. ELF = English as a Lingua Franca</a:t>
            </a:r>
          </a:p>
          <a:p>
            <a:r>
              <a:rPr lang="en-GB" dirty="0" smtClean="0"/>
              <a:t>- shared communicative resource; power implications; multicultural ’masala’</a:t>
            </a:r>
          </a:p>
          <a:p>
            <a:r>
              <a:rPr lang="en-GB" dirty="0" smtClean="0"/>
              <a:t>3. BELF= ELF in the context of business</a:t>
            </a:r>
          </a:p>
          <a:p>
            <a:endParaRPr lang="en-GB" dirty="0"/>
          </a:p>
        </p:txBody>
      </p:sp>
    </p:spTree>
    <p:extLst>
      <p:ext uri="{BB962C8B-B14F-4D97-AF65-F5344CB8AC3E}">
        <p14:creationId xmlns:p14="http://schemas.microsoft.com/office/powerpoint/2010/main" val="39218047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Terminology </a:t>
            </a:r>
            <a:endParaRPr lang="en-GB" dirty="0"/>
          </a:p>
        </p:txBody>
      </p:sp>
      <p:sp>
        <p:nvSpPr>
          <p:cNvPr id="3" name="Content Placeholder 2"/>
          <p:cNvSpPr>
            <a:spLocks noGrp="1"/>
          </p:cNvSpPr>
          <p:nvPr>
            <p:ph idx="1"/>
          </p:nvPr>
        </p:nvSpPr>
        <p:spPr/>
        <p:txBody>
          <a:bodyPr/>
          <a:lstStyle/>
          <a:p>
            <a:endParaRPr lang="en-GB" dirty="0" smtClean="0"/>
          </a:p>
          <a:p>
            <a:r>
              <a:rPr lang="en-GB" dirty="0" smtClean="0"/>
              <a:t>Lingua Franca as a concept</a:t>
            </a:r>
          </a:p>
          <a:p>
            <a:endParaRPr lang="en-GB" dirty="0"/>
          </a:p>
          <a:p>
            <a:r>
              <a:rPr lang="en-GB" dirty="0" smtClean="0"/>
              <a:t>English as a Lingua Franca, ELF</a:t>
            </a:r>
          </a:p>
          <a:p>
            <a:r>
              <a:rPr lang="en-GB" dirty="0" smtClean="0"/>
              <a:t>English as a Business Lingua Franca, Business ELF </a:t>
            </a:r>
          </a:p>
          <a:p>
            <a:r>
              <a:rPr lang="en-GB" dirty="0" smtClean="0"/>
              <a:t>EFL = English as a foreign language</a:t>
            </a:r>
          </a:p>
          <a:p>
            <a:endParaRPr lang="en-GB" dirty="0" smtClean="0"/>
          </a:p>
          <a:p>
            <a:endParaRPr lang="en-GB" dirty="0" smtClean="0"/>
          </a:p>
          <a:p>
            <a:endParaRPr lang="en-GB" dirty="0"/>
          </a:p>
        </p:txBody>
      </p:sp>
    </p:spTree>
    <p:extLst>
      <p:ext uri="{BB962C8B-B14F-4D97-AF65-F5344CB8AC3E}">
        <p14:creationId xmlns:p14="http://schemas.microsoft.com/office/powerpoint/2010/main" val="19348255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854" y="1052736"/>
            <a:ext cx="8075240" cy="654520"/>
          </a:xfrm>
        </p:spPr>
        <p:txBody>
          <a:bodyPr>
            <a:normAutofit fontScale="90000"/>
          </a:bodyPr>
          <a:lstStyle/>
          <a:p>
            <a:r>
              <a:rPr lang="en-GB" dirty="0" smtClean="0"/>
              <a:t>Model of Global Communicative Competence in business context (</a:t>
            </a:r>
            <a:r>
              <a:rPr lang="en-GB" dirty="0" err="1" smtClean="0"/>
              <a:t>Louhiala-Salminen</a:t>
            </a:r>
            <a:r>
              <a:rPr lang="en-GB" dirty="0" smtClean="0"/>
              <a:t> &amp; </a:t>
            </a:r>
            <a:r>
              <a:rPr lang="en-GB" dirty="0" err="1" smtClean="0"/>
              <a:t>Kankaanranta</a:t>
            </a:r>
            <a:r>
              <a:rPr lang="en-GB" dirty="0" smtClean="0"/>
              <a:t>, 2011)</a:t>
            </a:r>
            <a:endParaRPr lang="en-GB" dirty="0"/>
          </a:p>
        </p:txBody>
      </p:sp>
      <p:sp>
        <p:nvSpPr>
          <p:cNvPr id="3" name="Content Placeholder 2"/>
          <p:cNvSpPr>
            <a:spLocks noGrp="1"/>
          </p:cNvSpPr>
          <p:nvPr>
            <p:ph idx="1"/>
          </p:nvPr>
        </p:nvSpPr>
        <p:spPr>
          <a:xfrm>
            <a:off x="2195736" y="4595018"/>
            <a:ext cx="8229600" cy="4525963"/>
          </a:xfrm>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0587" y="2564904"/>
            <a:ext cx="5819775" cy="4019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311086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English as the Language for Business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knowledge of English ’core’ and business-specific multimodal (e.g. different accents) genres</a:t>
            </a:r>
          </a:p>
          <a:p>
            <a:endParaRPr lang="en-GB" dirty="0" smtClean="0"/>
          </a:p>
          <a:p>
            <a:r>
              <a:rPr lang="en-GB" dirty="0" smtClean="0"/>
              <a:t>•knowledge and skills in business communication strategies, i.e. the ’success factors’ (clarity, brevity, directness &amp; ’politeness’)</a:t>
            </a:r>
          </a:p>
          <a:p>
            <a:r>
              <a:rPr lang="en-GB" dirty="0" smtClean="0"/>
              <a:t>•strategic competence, e.g.</a:t>
            </a:r>
          </a:p>
          <a:p>
            <a:r>
              <a:rPr lang="en-GB" dirty="0" smtClean="0"/>
              <a:t>–connecting on the relational level</a:t>
            </a:r>
          </a:p>
          <a:p>
            <a:r>
              <a:rPr lang="en-GB" dirty="0" smtClean="0"/>
              <a:t>– asking for/providing clarifications</a:t>
            </a:r>
          </a:p>
          <a:p>
            <a:r>
              <a:rPr lang="en-GB" dirty="0" smtClean="0"/>
              <a:t>– making questions</a:t>
            </a:r>
          </a:p>
          <a:p>
            <a:r>
              <a:rPr lang="en-GB" dirty="0" smtClean="0"/>
              <a:t>– signalling (non)comprehension</a:t>
            </a:r>
          </a:p>
          <a:p>
            <a:r>
              <a:rPr lang="en-GB" dirty="0" smtClean="0"/>
              <a:t>– </a:t>
            </a:r>
            <a:r>
              <a:rPr lang="en-GB" dirty="0" err="1" smtClean="0"/>
              <a:t>parahphasing</a:t>
            </a:r>
            <a:r>
              <a:rPr lang="en-GB" dirty="0" smtClean="0"/>
              <a:t>, etc.</a:t>
            </a:r>
            <a:endParaRPr lang="en-GB" dirty="0"/>
          </a:p>
        </p:txBody>
      </p:sp>
    </p:spTree>
    <p:extLst>
      <p:ext uri="{BB962C8B-B14F-4D97-AF65-F5344CB8AC3E}">
        <p14:creationId xmlns:p14="http://schemas.microsoft.com/office/powerpoint/2010/main" val="36165555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Effects on Businesses</a:t>
            </a:r>
            <a:endParaRPr lang="en-GB" dirty="0"/>
          </a:p>
        </p:txBody>
      </p:sp>
      <p:sp>
        <p:nvSpPr>
          <p:cNvPr id="3" name="Content Placeholder 2"/>
          <p:cNvSpPr>
            <a:spLocks noGrp="1"/>
          </p:cNvSpPr>
          <p:nvPr>
            <p:ph idx="1"/>
          </p:nvPr>
        </p:nvSpPr>
        <p:spPr/>
        <p:txBody>
          <a:bodyPr>
            <a:normAutofit fontScale="92500" lnSpcReduction="20000"/>
          </a:bodyPr>
          <a:lstStyle/>
          <a:p>
            <a:endParaRPr lang="en-GB" b="1" dirty="0" smtClean="0"/>
          </a:p>
          <a:p>
            <a:r>
              <a:rPr lang="en-GB" b="1" dirty="0" smtClean="0">
                <a:solidFill>
                  <a:srgbClr val="FF0000"/>
                </a:solidFill>
              </a:rPr>
              <a:t>Multicultural Competence</a:t>
            </a:r>
          </a:p>
          <a:p>
            <a:pPr>
              <a:buFont typeface="Courier New" panose="02070309020205020404" pitchFamily="49" charset="0"/>
              <a:buChar char="o"/>
            </a:pPr>
            <a:r>
              <a:rPr lang="en-GB" dirty="0" smtClean="0"/>
              <a:t>Engaging communicative situations with representatives of different national, organizational, professional cultures</a:t>
            </a:r>
          </a:p>
          <a:p>
            <a:pPr>
              <a:buFont typeface="Courier New" panose="02070309020205020404" pitchFamily="49" charset="0"/>
              <a:buChar char="o"/>
            </a:pPr>
            <a:r>
              <a:rPr lang="en-GB" dirty="0" smtClean="0"/>
              <a:t>   tolerance towards ”different ways of doing things”</a:t>
            </a:r>
          </a:p>
          <a:p>
            <a:pPr>
              <a:buFont typeface="Courier New" panose="02070309020205020404" pitchFamily="49" charset="0"/>
              <a:buChar char="o"/>
            </a:pPr>
            <a:r>
              <a:rPr lang="en-GB" dirty="0" smtClean="0"/>
              <a:t>accommodation skills</a:t>
            </a:r>
          </a:p>
          <a:p>
            <a:pPr>
              <a:buFont typeface="Courier New" panose="02070309020205020404" pitchFamily="49" charset="0"/>
              <a:buChar char="o"/>
            </a:pPr>
            <a:r>
              <a:rPr lang="en-GB" dirty="0" smtClean="0"/>
              <a:t>knowledge of foreign languages, i.e. multilingual competence</a:t>
            </a:r>
          </a:p>
          <a:p>
            <a:endParaRPr lang="en-GB" dirty="0"/>
          </a:p>
        </p:txBody>
      </p:sp>
    </p:spTree>
    <p:extLst>
      <p:ext uri="{BB962C8B-B14F-4D97-AF65-F5344CB8AC3E}">
        <p14:creationId xmlns:p14="http://schemas.microsoft.com/office/powerpoint/2010/main" val="24441685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Business Uses and Training of English Communication</a:t>
            </a:r>
            <a:endParaRPr lang="en-GB" dirty="0"/>
          </a:p>
        </p:txBody>
      </p:sp>
      <p:sp>
        <p:nvSpPr>
          <p:cNvPr id="3" name="Content Placeholder 2"/>
          <p:cNvSpPr>
            <a:spLocks noGrp="1"/>
          </p:cNvSpPr>
          <p:nvPr>
            <p:ph idx="1"/>
          </p:nvPr>
        </p:nvSpPr>
        <p:spPr>
          <a:xfrm>
            <a:off x="539552" y="1124744"/>
            <a:ext cx="8229600" cy="4525963"/>
          </a:xfrm>
        </p:spPr>
        <p:txBody>
          <a:bodyPr>
            <a:normAutofit fontScale="92500" lnSpcReduction="20000"/>
          </a:bodyPr>
          <a:lstStyle/>
          <a:p>
            <a:pPr marL="0" indent="0">
              <a:buNone/>
            </a:pPr>
            <a:endParaRPr lang="en-GB" dirty="0" smtClean="0"/>
          </a:p>
          <a:p>
            <a:r>
              <a:rPr lang="en-GB" dirty="0" smtClean="0">
                <a:solidFill>
                  <a:srgbClr val="FF0000"/>
                </a:solidFill>
              </a:rPr>
              <a:t>Multicultural</a:t>
            </a:r>
          </a:p>
          <a:p>
            <a:pPr marL="0" indent="0">
              <a:buNone/>
            </a:pPr>
            <a:r>
              <a:rPr lang="en-GB" dirty="0"/>
              <a:t>W</a:t>
            </a:r>
            <a:r>
              <a:rPr lang="en-GB" dirty="0" smtClean="0"/>
              <a:t>ith different backgrounds connected via cross-border mergers, acquisitions, partnerships, networks</a:t>
            </a:r>
          </a:p>
          <a:p>
            <a:r>
              <a:rPr lang="en-GB" dirty="0" smtClean="0">
                <a:solidFill>
                  <a:srgbClr val="FF0000"/>
                </a:solidFill>
              </a:rPr>
              <a:t>Multilingual</a:t>
            </a:r>
          </a:p>
          <a:p>
            <a:pPr marL="0" indent="0">
              <a:buNone/>
            </a:pPr>
            <a:r>
              <a:rPr lang="en-GB" dirty="0"/>
              <a:t> </a:t>
            </a:r>
            <a:r>
              <a:rPr lang="en-GB" dirty="0" smtClean="0"/>
              <a:t> With different native tongues working together</a:t>
            </a:r>
          </a:p>
          <a:p>
            <a:r>
              <a:rPr lang="en-GB" dirty="0" smtClean="0">
                <a:solidFill>
                  <a:srgbClr val="FF0000"/>
                </a:solidFill>
              </a:rPr>
              <a:t>Multimodal</a:t>
            </a:r>
          </a:p>
          <a:p>
            <a:pPr marL="0" indent="0">
              <a:buNone/>
            </a:pPr>
            <a:r>
              <a:rPr lang="en-GB" dirty="0"/>
              <a:t> C</a:t>
            </a:r>
            <a:r>
              <a:rPr lang="en-GB" dirty="0" smtClean="0"/>
              <a:t>ommunicating via various advanced communication technologies</a:t>
            </a:r>
          </a:p>
          <a:p>
            <a:endParaRPr lang="en-GB" dirty="0"/>
          </a:p>
        </p:txBody>
      </p:sp>
    </p:spTree>
    <p:extLst>
      <p:ext uri="{BB962C8B-B14F-4D97-AF65-F5344CB8AC3E}">
        <p14:creationId xmlns:p14="http://schemas.microsoft.com/office/powerpoint/2010/main" val="22313470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768" y="260648"/>
            <a:ext cx="8780463" cy="866775"/>
          </a:xfrm>
        </p:spPr>
        <p:txBody>
          <a:bodyPr>
            <a:normAutofit/>
          </a:bodyPr>
          <a:lstStyle/>
          <a:p>
            <a:pPr eaLnBrk="1" fontAlgn="auto" hangingPunct="1">
              <a:spcBef>
                <a:spcPts val="0"/>
              </a:spcBef>
              <a:spcAft>
                <a:spcPts val="0"/>
              </a:spcAft>
              <a:defRPr/>
            </a:pPr>
            <a:r>
              <a:rPr lang="en-US" altLang="en-US" sz="4000" b="1" dirty="0" smtClean="0">
                <a:sym typeface="Arial"/>
              </a:rPr>
              <a:t>Global Consumer Culture</a:t>
            </a:r>
          </a:p>
        </p:txBody>
      </p:sp>
      <p:sp>
        <p:nvSpPr>
          <p:cNvPr id="25603" name="Content Placeholder 2"/>
          <p:cNvSpPr>
            <a:spLocks noGrp="1"/>
          </p:cNvSpPr>
          <p:nvPr>
            <p:ph sz="half" idx="1"/>
          </p:nvPr>
        </p:nvSpPr>
        <p:spPr>
          <a:xfrm>
            <a:off x="428278" y="3717032"/>
            <a:ext cx="8025630" cy="2049091"/>
          </a:xfrm>
        </p:spPr>
        <p:txBody>
          <a:bodyPr>
            <a:normAutofit lnSpcReduction="10000"/>
          </a:bodyPr>
          <a:lstStyle/>
          <a:p>
            <a:pPr marL="0" indent="0" algn="ctr" eaLnBrk="1" hangingPunct="1"/>
            <a:endParaRPr lang="en-US" altLang="en-US" b="1" dirty="0" smtClean="0">
              <a:latin typeface="Arial" panose="020B0604020202020204" pitchFamily="34" charset="0"/>
              <a:ea typeface="MS PGothic" pitchFamily="34" charset="-128"/>
              <a:cs typeface="Arial" panose="020B0604020202020204" pitchFamily="34" charset="0"/>
            </a:endParaRPr>
          </a:p>
          <a:p>
            <a:pPr marL="0" indent="0" algn="just" eaLnBrk="1" hangingPunct="1"/>
            <a:r>
              <a:rPr lang="en-US" altLang="en-US" sz="3200" dirty="0" smtClean="0">
                <a:latin typeface="Arial" panose="020B0604020202020204" pitchFamily="34" charset="0"/>
                <a:ea typeface="MS PGothic" pitchFamily="34" charset="-128"/>
                <a:cs typeface="Arial" panose="020B0604020202020204" pitchFamily="34" charset="0"/>
              </a:rPr>
              <a:t>A nation, an ethic group, a gender group, an </a:t>
            </a:r>
            <a:r>
              <a:rPr lang="en-US" altLang="en-US" sz="3200" dirty="0" err="1" smtClean="0">
                <a:latin typeface="Arial" panose="020B0604020202020204" pitchFamily="34" charset="0"/>
                <a:ea typeface="MS PGothic" pitchFamily="34" charset="-128"/>
                <a:cs typeface="Arial" panose="020B0604020202020204" pitchFamily="34" charset="0"/>
              </a:rPr>
              <a:t>organisation</a:t>
            </a:r>
            <a:r>
              <a:rPr lang="en-US" altLang="en-US" sz="3200" dirty="0" smtClean="0">
                <a:latin typeface="Arial" panose="020B0604020202020204" pitchFamily="34" charset="0"/>
                <a:ea typeface="MS PGothic" pitchFamily="34" charset="-128"/>
                <a:cs typeface="Arial" panose="020B0604020202020204" pitchFamily="34" charset="0"/>
              </a:rPr>
              <a:t>, or a family may be considered as a category.</a:t>
            </a:r>
          </a:p>
          <a:p>
            <a:pPr marL="0" indent="0" eaLnBrk="1" hangingPunct="1"/>
            <a:endParaRPr lang="en-US" altLang="en-US" dirty="0" smtClean="0">
              <a:latin typeface="Arial" pitchFamily="34" charset="0"/>
              <a:cs typeface="Arial" pitchFamily="34" charset="0"/>
            </a:endParaRPr>
          </a:p>
        </p:txBody>
      </p:sp>
      <p:sp>
        <p:nvSpPr>
          <p:cNvPr id="3" name="Rectangle 2"/>
          <p:cNvSpPr/>
          <p:nvPr/>
        </p:nvSpPr>
        <p:spPr>
          <a:xfrm>
            <a:off x="461020" y="1687415"/>
            <a:ext cx="7992888" cy="1800200"/>
          </a:xfrm>
          <a:prstGeom prst="rect">
            <a:avLst/>
          </a:prstGeom>
          <a:solidFill>
            <a:schemeClr val="bg1">
              <a:lumMod val="85000"/>
            </a:schemeClr>
          </a:solidFill>
          <a:ln>
            <a:solidFill>
              <a:schemeClr val="bg1">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altLang="en-US" sz="2800" b="1" i="1">
                <a:solidFill>
                  <a:schemeClr val="tx2">
                    <a:lumMod val="50000"/>
                  </a:schemeClr>
                </a:solidFill>
                <a:latin typeface="Arial" panose="020B0604020202020204" pitchFamily="34" charset="0"/>
                <a:ea typeface="MS PGothic" pitchFamily="34" charset="-128"/>
                <a:cs typeface="Arial" panose="020B0604020202020204" pitchFamily="34" charset="0"/>
              </a:rPr>
              <a:t>“Culture is the collective programming of the mind that distinguishes the members of one category of people from those of another.</a:t>
            </a:r>
            <a:r>
              <a:rPr lang="ja-JP" altLang="en-US" sz="2800" b="1" i="1">
                <a:solidFill>
                  <a:schemeClr val="tx2">
                    <a:lumMod val="50000"/>
                  </a:schemeClr>
                </a:solidFill>
                <a:latin typeface="Arial" panose="020B0604020202020204" pitchFamily="34" charset="0"/>
                <a:ea typeface="MS PGothic" pitchFamily="34" charset="-128"/>
                <a:cs typeface="Arial" panose="020B0604020202020204" pitchFamily="34" charset="0"/>
              </a:rPr>
              <a:t>”</a:t>
            </a:r>
            <a:endParaRPr lang="en-US" altLang="en-US" sz="2800" b="1" i="1">
              <a:solidFill>
                <a:schemeClr val="tx2">
                  <a:lumMod val="50000"/>
                </a:schemeClr>
              </a:solidFill>
              <a:latin typeface="Arial" panose="020B0604020202020204" pitchFamily="34" charset="0"/>
              <a:ea typeface="MS PGothic" pitchFamily="34" charset="-128"/>
              <a:cs typeface="Arial" panose="020B0604020202020204" pitchFamily="34" charset="0"/>
            </a:endParaRPr>
          </a:p>
          <a:p>
            <a:pPr algn="ctr"/>
            <a:r>
              <a:rPr lang="en-US" altLang="en-US" sz="2800">
                <a:solidFill>
                  <a:schemeClr val="tx2">
                    <a:lumMod val="50000"/>
                  </a:schemeClr>
                </a:solidFill>
                <a:latin typeface="Arial" panose="020B0604020202020204" pitchFamily="34" charset="0"/>
                <a:ea typeface="MS PGothic" pitchFamily="34" charset="-128"/>
                <a:cs typeface="Arial" panose="020B0604020202020204" pitchFamily="34" charset="0"/>
              </a:rPr>
              <a:t> </a:t>
            </a:r>
            <a:r>
              <a:rPr lang="en-US" altLang="en-US" sz="2800" b="1">
                <a:solidFill>
                  <a:schemeClr val="tx2">
                    <a:lumMod val="50000"/>
                  </a:schemeClr>
                </a:solidFill>
                <a:latin typeface="Arial" panose="020B0604020202020204" pitchFamily="34" charset="0"/>
                <a:ea typeface="MS PGothic" pitchFamily="34" charset="-128"/>
                <a:cs typeface="Arial" panose="020B0604020202020204" pitchFamily="34" charset="0"/>
              </a:rPr>
              <a:t>Geert Hofstede</a:t>
            </a:r>
            <a:endParaRPr lang="en-US" altLang="en-US" sz="2800" b="1" dirty="0">
              <a:solidFill>
                <a:schemeClr val="tx2">
                  <a:lumMod val="50000"/>
                </a:schemeClr>
              </a:solidFill>
              <a:latin typeface="Arial" panose="020B0604020202020204" pitchFamily="34" charset="0"/>
              <a:ea typeface="MS PGothic" pitchFamily="34" charset="-128"/>
              <a:cs typeface="Arial" panose="020B0604020202020204" pitchFamily="34" charset="0"/>
            </a:endParaRPr>
          </a:p>
        </p:txBody>
      </p:sp>
    </p:spTree>
    <p:extLst>
      <p:ext uri="{BB962C8B-B14F-4D97-AF65-F5344CB8AC3E}">
        <p14:creationId xmlns:p14="http://schemas.microsoft.com/office/powerpoint/2010/main" val="1381663727"/>
      </p:ext>
    </p:extLst>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cs typeface="Arial" panose="020B0604020202020204" pitchFamily="34" charset="0"/>
              </a:rPr>
              <a:t>Key Aspects of Culture</a:t>
            </a:r>
            <a:endParaRPr lang="en-GB" sz="4000" dirty="0">
              <a:cs typeface="Arial" panose="020B0604020202020204" pitchFamily="34" charset="0"/>
            </a:endParaRPr>
          </a:p>
        </p:txBody>
      </p:sp>
      <p:sp>
        <p:nvSpPr>
          <p:cNvPr id="5" name="Date Placeholder 4"/>
          <p:cNvSpPr>
            <a:spLocks noGrp="1"/>
          </p:cNvSpPr>
          <p:nvPr>
            <p:ph type="dt" sz="half" idx="10"/>
          </p:nvPr>
        </p:nvSpPr>
        <p:spPr/>
        <p:txBody>
          <a:bodyPr/>
          <a:lstStyle/>
          <a:p>
            <a:fld id="{01CDB42F-BE11-4D68-ADE0-DC7E80EE9E52}" type="datetime1">
              <a:rPr lang="en-GB" smtClean="0"/>
              <a:t>05/11/2016</a:t>
            </a:fld>
            <a:endParaRPr lang="en-GB"/>
          </a:p>
        </p:txBody>
      </p:sp>
      <p:sp>
        <p:nvSpPr>
          <p:cNvPr id="6" name="Slide Number Placeholder 5"/>
          <p:cNvSpPr>
            <a:spLocks noGrp="1"/>
          </p:cNvSpPr>
          <p:nvPr>
            <p:ph type="sldNum" sz="quarter" idx="12"/>
          </p:nvPr>
        </p:nvSpPr>
        <p:spPr/>
        <p:txBody>
          <a:bodyPr/>
          <a:lstStyle/>
          <a:p>
            <a:fld id="{C6C613DA-9C44-4937-A51F-AB12CD28E3A7}" type="slidenum">
              <a:rPr lang="en-GB" smtClean="0"/>
              <a:t>13</a:t>
            </a:fld>
            <a:endParaRPr lang="en-GB"/>
          </a:p>
        </p:txBody>
      </p:sp>
      <p:sp>
        <p:nvSpPr>
          <p:cNvPr id="7" name="Oval 6"/>
          <p:cNvSpPr/>
          <p:nvPr/>
        </p:nvSpPr>
        <p:spPr>
          <a:xfrm>
            <a:off x="323528" y="1299444"/>
            <a:ext cx="2806030"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SOCIAL INSTITUTIONS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8" name="Oval 7"/>
          <p:cNvSpPr/>
          <p:nvPr/>
        </p:nvSpPr>
        <p:spPr>
          <a:xfrm>
            <a:off x="1892597" y="2893163"/>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DIETARY/</a:t>
            </a:r>
          </a:p>
          <a:p>
            <a:pPr algn="ctr"/>
            <a:r>
              <a:rPr lang="en-GB" sz="2300" b="1" dirty="0" smtClean="0">
                <a:solidFill>
                  <a:schemeClr val="tx2">
                    <a:lumMod val="50000"/>
                  </a:schemeClr>
                </a:solidFill>
                <a:effectLst>
                  <a:outerShdw blurRad="38100" dist="38100" dir="2700000" algn="tl">
                    <a:srgbClr val="000000">
                      <a:alpha val="43137"/>
                    </a:srgbClr>
                  </a:outerShdw>
                </a:effectLst>
              </a:rPr>
              <a:t>TASTE</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9" name="Oval 8"/>
          <p:cNvSpPr/>
          <p:nvPr/>
        </p:nvSpPr>
        <p:spPr>
          <a:xfrm>
            <a:off x="4846542" y="2902252"/>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LANGUAGE</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0" name="Oval 9"/>
          <p:cNvSpPr/>
          <p:nvPr/>
        </p:nvSpPr>
        <p:spPr>
          <a:xfrm>
            <a:off x="6287852" y="4477339"/>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BELIEFS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1" name="Oval 10"/>
          <p:cNvSpPr/>
          <p:nvPr/>
        </p:nvSpPr>
        <p:spPr>
          <a:xfrm>
            <a:off x="3231732" y="4489474"/>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a:solidFill>
                  <a:schemeClr val="tx2">
                    <a:lumMod val="50000"/>
                  </a:schemeClr>
                </a:solidFill>
                <a:effectLst>
                  <a:outerShdw blurRad="38100" dist="38100" dir="2700000" algn="tl">
                    <a:srgbClr val="000000">
                      <a:alpha val="43137"/>
                    </a:srgbClr>
                  </a:outerShdw>
                </a:effectLst>
              </a:rPr>
              <a:t>V</a:t>
            </a:r>
            <a:r>
              <a:rPr lang="en-GB" sz="2300" b="1" dirty="0" smtClean="0">
                <a:solidFill>
                  <a:schemeClr val="tx2">
                    <a:lumMod val="50000"/>
                  </a:schemeClr>
                </a:solidFill>
                <a:effectLst>
                  <a:outerShdw blurRad="38100" dist="38100" dir="2700000" algn="tl">
                    <a:srgbClr val="000000">
                      <a:alpha val="43137"/>
                    </a:srgbClr>
                  </a:outerShdw>
                </a:effectLst>
              </a:rPr>
              <a:t>ALUES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2" name="Oval 11"/>
          <p:cNvSpPr/>
          <p:nvPr/>
        </p:nvSpPr>
        <p:spPr>
          <a:xfrm>
            <a:off x="175613" y="4433689"/>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ATTITUDES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3" name="Oval 12"/>
          <p:cNvSpPr/>
          <p:nvPr/>
        </p:nvSpPr>
        <p:spPr>
          <a:xfrm>
            <a:off x="6309793" y="1322538"/>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AESTHETICS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4" name="Oval 13"/>
          <p:cNvSpPr/>
          <p:nvPr/>
        </p:nvSpPr>
        <p:spPr>
          <a:xfrm>
            <a:off x="3368390" y="1288406"/>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RELIGION</a:t>
            </a:r>
            <a:endParaRPr lang="en-GB" sz="2300" b="1" dirty="0">
              <a:solidFill>
                <a:schemeClr val="tx2">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408378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31800" y="476672"/>
            <a:ext cx="8229600" cy="490066"/>
          </a:xfrm>
        </p:spPr>
        <p:txBody>
          <a:bodyPr>
            <a:noAutofit/>
          </a:bodyPr>
          <a:lstStyle/>
          <a:p>
            <a:pPr eaLnBrk="1" hangingPunct="1"/>
            <a:r>
              <a:rPr lang="en-US" altLang="en-US" sz="4000" dirty="0" smtClean="0">
                <a:latin typeface="+mn-lt"/>
                <a:cs typeface="Arial" pitchFamily="34" charset="0"/>
              </a:rPr>
              <a:t>Language and Communication</a:t>
            </a:r>
          </a:p>
        </p:txBody>
      </p:sp>
      <p:graphicFrame>
        <p:nvGraphicFramePr>
          <p:cNvPr id="5" name="Table 4"/>
          <p:cNvGraphicFramePr>
            <a:graphicFrameLocks noGrp="1"/>
          </p:cNvGraphicFramePr>
          <p:nvPr/>
        </p:nvGraphicFramePr>
        <p:xfrm>
          <a:off x="660400" y="1600200"/>
          <a:ext cx="7772400" cy="4816475"/>
        </p:xfrm>
        <a:graphic>
          <a:graphicData uri="http://schemas.openxmlformats.org/drawingml/2006/table">
            <a:tbl>
              <a:tblPr/>
              <a:tblGrid>
                <a:gridCol w="3505200"/>
                <a:gridCol w="4267200"/>
              </a:tblGrid>
              <a:tr h="487744">
                <a:tc>
                  <a:txBody>
                    <a:bodyPr/>
                    <a:lstStyle/>
                    <a:p>
                      <a:pPr marL="0" marR="0" lvl="0" indent="0" algn="ctr" defTabSz="914400" rtl="0" eaLnBrk="1" fontAlgn="base" latinLnBrk="0" hangingPunct="1">
                        <a:lnSpc>
                          <a:spcPct val="100000"/>
                        </a:lnSpc>
                        <a:spcBef>
                          <a:spcPct val="20000"/>
                        </a:spcBef>
                        <a:spcAft>
                          <a:spcPct val="0"/>
                        </a:spcAft>
                        <a:buClr>
                          <a:srgbClr val="FF6600"/>
                        </a:buClr>
                        <a:buSzTx/>
                        <a:buFontTx/>
                        <a:buNone/>
                        <a:tabLst/>
                      </a:pPr>
                      <a:r>
                        <a:rPr kumimoji="0" lang="en-US" sz="2600" b="0" i="0" u="none" strike="noStrike" cap="none" normalizeH="0" baseline="0" dirty="0">
                          <a:ln>
                            <a:noFill/>
                          </a:ln>
                          <a:solidFill>
                            <a:schemeClr val="tx1"/>
                          </a:solidFill>
                          <a:effectLst/>
                          <a:latin typeface="Tahoma" charset="0"/>
                          <a:ea typeface="ＭＳ Ｐゴシック" charset="0"/>
                          <a:cs typeface="ＭＳ Ｐゴシック" charset="0"/>
                        </a:rPr>
                        <a:t>Linguistic Category</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FF6600"/>
                        </a:buClr>
                        <a:buSzTx/>
                        <a:buFontTx/>
                        <a:buNone/>
                        <a:tabLst/>
                      </a:pPr>
                      <a:r>
                        <a:rPr kumimoji="0" lang="en-US" sz="2600" b="0" i="0" u="none" strike="noStrike" cap="none" normalizeH="0" baseline="0">
                          <a:ln>
                            <a:noFill/>
                          </a:ln>
                          <a:solidFill>
                            <a:schemeClr val="tx1"/>
                          </a:solidFill>
                          <a:effectLst/>
                          <a:latin typeface="Tahoma" charset="0"/>
                          <a:ea typeface="ＭＳ Ｐゴシック" charset="0"/>
                          <a:cs typeface="ＭＳ Ｐゴシック" charset="0"/>
                        </a:rPr>
                        <a:t>Language Example</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1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dirty="0">
                          <a:ln>
                            <a:noFill/>
                          </a:ln>
                          <a:solidFill>
                            <a:schemeClr val="tx1"/>
                          </a:solidFill>
                          <a:effectLst/>
                          <a:latin typeface="Tahoma" charset="0"/>
                          <a:ea typeface="ＭＳ Ｐゴシック" charset="0"/>
                          <a:cs typeface="ＭＳ Ｐゴシック" charset="0"/>
                        </a:rPr>
                        <a:t>Syntax-</a:t>
                      </a:r>
                      <a:r>
                        <a:rPr kumimoji="0" lang="en-US" sz="2000" b="0" i="0" u="none" strike="noStrike" cap="none" normalizeH="0" baseline="0" dirty="0">
                          <a:ln>
                            <a:noFill/>
                          </a:ln>
                          <a:solidFill>
                            <a:schemeClr val="tx1"/>
                          </a:solidFill>
                          <a:effectLst/>
                          <a:latin typeface="Tahoma" charset="0"/>
                          <a:ea typeface="ＭＳ Ｐゴシック" charset="0"/>
                          <a:cs typeface="ＭＳ Ｐゴシック" charset="0"/>
                        </a:rPr>
                        <a:t>rules of sentence formation</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dirty="0">
                          <a:ln>
                            <a:noFill/>
                          </a:ln>
                          <a:solidFill>
                            <a:schemeClr val="tx1"/>
                          </a:solidFill>
                          <a:effectLst/>
                          <a:latin typeface="Tahoma" charset="0"/>
                          <a:ea typeface="ＭＳ Ｐゴシック" charset="0"/>
                          <a:cs typeface="ＭＳ Ｐゴシック" charset="0"/>
                        </a:rPr>
                        <a:t>English has relatively fixed word order; Russian has relatively free word order.</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463233">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a:ln>
                            <a:noFill/>
                          </a:ln>
                          <a:solidFill>
                            <a:schemeClr val="tx1"/>
                          </a:solidFill>
                          <a:effectLst/>
                          <a:latin typeface="Tahoma" charset="0"/>
                          <a:ea typeface="ＭＳ Ｐゴシック" charset="0"/>
                          <a:cs typeface="ＭＳ Ｐゴシック" charset="0"/>
                        </a:rPr>
                        <a:t>Semantics-</a:t>
                      </a:r>
                      <a:r>
                        <a:rPr kumimoji="0" lang="en-US" sz="2000" b="0" i="0" u="none" strike="noStrike" cap="none" normalizeH="0" baseline="0">
                          <a:ln>
                            <a:noFill/>
                          </a:ln>
                          <a:solidFill>
                            <a:schemeClr val="tx1"/>
                          </a:solidFill>
                          <a:effectLst/>
                          <a:latin typeface="Tahoma" charset="0"/>
                          <a:ea typeface="ＭＳ Ｐゴシック" charset="0"/>
                          <a:cs typeface="ＭＳ Ｐゴシック" charset="0"/>
                        </a:rPr>
                        <a:t>system of meaning</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Japanese words convey nuances of feeling for which other languages lack exact correlations;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yes</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and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no</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can be interpreted differently than in other languages.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14521">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dirty="0">
                          <a:ln>
                            <a:noFill/>
                          </a:ln>
                          <a:solidFill>
                            <a:schemeClr val="tx1"/>
                          </a:solidFill>
                          <a:effectLst/>
                          <a:latin typeface="Tahoma" charset="0"/>
                          <a:ea typeface="ＭＳ Ｐゴシック" charset="0"/>
                          <a:cs typeface="ＭＳ Ｐゴシック" charset="0"/>
                        </a:rPr>
                        <a:t>Phonology-</a:t>
                      </a:r>
                      <a:r>
                        <a:rPr kumimoji="0" lang="en-US" sz="2000" b="0" i="0" u="none" strike="noStrike" cap="none" normalizeH="0" baseline="0" dirty="0">
                          <a:ln>
                            <a:noFill/>
                          </a:ln>
                          <a:solidFill>
                            <a:schemeClr val="tx1"/>
                          </a:solidFill>
                          <a:effectLst/>
                          <a:latin typeface="Tahoma" charset="0"/>
                          <a:ea typeface="ＭＳ Ｐゴシック" charset="0"/>
                          <a:cs typeface="ＭＳ Ｐゴシック" charset="0"/>
                        </a:rPr>
                        <a:t>system of sound patterns</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Japanese does not distinguish between the sounds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l</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and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r</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English and Russian both have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l</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and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r</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sounds.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88877">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dirty="0">
                          <a:ln>
                            <a:noFill/>
                          </a:ln>
                          <a:solidFill>
                            <a:schemeClr val="tx1"/>
                          </a:solidFill>
                          <a:effectLst/>
                          <a:latin typeface="Tahoma" charset="0"/>
                          <a:ea typeface="ＭＳ Ｐゴシック" charset="0"/>
                          <a:cs typeface="ＭＳ Ｐゴシック" charset="0"/>
                        </a:rPr>
                        <a:t>Morphology-</a:t>
                      </a:r>
                      <a:r>
                        <a:rPr kumimoji="0" lang="en-US" sz="2000" b="0" i="0" u="none" strike="noStrike" cap="none" normalizeH="0" baseline="0" dirty="0">
                          <a:ln>
                            <a:noFill/>
                          </a:ln>
                          <a:solidFill>
                            <a:schemeClr val="tx1"/>
                          </a:solidFill>
                          <a:effectLst/>
                          <a:latin typeface="Tahoma" charset="0"/>
                          <a:ea typeface="ＭＳ Ｐゴシック" charset="0"/>
                          <a:cs typeface="ＭＳ Ｐゴシック" charset="0"/>
                        </a:rPr>
                        <a:t>word formation</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dirty="0">
                          <a:ln>
                            <a:noFill/>
                          </a:ln>
                          <a:solidFill>
                            <a:schemeClr val="tx1"/>
                          </a:solidFill>
                          <a:effectLst/>
                          <a:latin typeface="Tahoma" charset="0"/>
                          <a:ea typeface="ＭＳ Ｐゴシック" charset="0"/>
                          <a:cs typeface="ＭＳ Ｐゴシック" charset="0"/>
                        </a:rPr>
                        <a:t>Russian is a highly inflected language, with six different case endings for nouns and adjectives; English has fewer inflections.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066554720"/>
      </p:ext>
    </p:extLst>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pPr eaLnBrk="1" hangingPunct="1"/>
            <a:r>
              <a:rPr lang="en-US" altLang="en-US" sz="4000" dirty="0" smtClean="0">
                <a:cs typeface="Arial" pitchFamily="34" charset="0"/>
              </a:rPr>
              <a:t>Social Institutions</a:t>
            </a:r>
          </a:p>
        </p:txBody>
      </p:sp>
      <p:sp>
        <p:nvSpPr>
          <p:cNvPr id="23555" name="Content Placeholder 2"/>
          <p:cNvSpPr>
            <a:spLocks noGrp="1"/>
          </p:cNvSpPr>
          <p:nvPr>
            <p:ph sz="half" idx="1"/>
          </p:nvPr>
        </p:nvSpPr>
        <p:spPr>
          <a:xfrm>
            <a:off x="457200" y="1600200"/>
            <a:ext cx="8229600" cy="4525963"/>
          </a:xfrm>
        </p:spPr>
        <p:txBody>
          <a:bodyPr/>
          <a:lstStyle/>
          <a:p>
            <a:pPr marL="0" indent="0" eaLnBrk="1" hangingPunct="1"/>
            <a:r>
              <a:rPr lang="en-US" altLang="en-US" smtClean="0">
                <a:latin typeface="Tahoma" pitchFamily="34" charset="0"/>
                <a:ea typeface="MS PGothic" pitchFamily="34" charset="-128"/>
                <a:cs typeface="Arial" pitchFamily="34" charset="0"/>
              </a:rPr>
              <a:t>Family</a:t>
            </a:r>
          </a:p>
          <a:p>
            <a:pPr marL="0" indent="0" eaLnBrk="1" hangingPunct="1"/>
            <a:r>
              <a:rPr lang="en-US" altLang="en-US" smtClean="0">
                <a:latin typeface="Tahoma" pitchFamily="34" charset="0"/>
                <a:ea typeface="MS PGothic" pitchFamily="34" charset="-128"/>
                <a:cs typeface="Arial" pitchFamily="34" charset="0"/>
              </a:rPr>
              <a:t>Education</a:t>
            </a:r>
          </a:p>
          <a:p>
            <a:pPr marL="0" indent="0" eaLnBrk="1" hangingPunct="1"/>
            <a:r>
              <a:rPr lang="en-US" altLang="en-US" smtClean="0">
                <a:latin typeface="Tahoma" pitchFamily="34" charset="0"/>
                <a:ea typeface="MS PGothic" pitchFamily="34" charset="-128"/>
                <a:cs typeface="Arial" pitchFamily="34" charset="0"/>
              </a:rPr>
              <a:t>Religion</a:t>
            </a:r>
          </a:p>
          <a:p>
            <a:pPr marL="0" indent="0" eaLnBrk="1" hangingPunct="1"/>
            <a:r>
              <a:rPr lang="en-US" altLang="en-US" smtClean="0">
                <a:latin typeface="Tahoma" pitchFamily="34" charset="0"/>
                <a:ea typeface="MS PGothic" pitchFamily="34" charset="-128"/>
                <a:cs typeface="Arial" pitchFamily="34" charset="0"/>
              </a:rPr>
              <a:t>Government</a:t>
            </a:r>
          </a:p>
          <a:p>
            <a:pPr marL="0" indent="0" eaLnBrk="1" hangingPunct="1"/>
            <a:r>
              <a:rPr lang="en-US" altLang="en-US" smtClean="0">
                <a:latin typeface="Tahoma" pitchFamily="34" charset="0"/>
                <a:ea typeface="MS PGothic" pitchFamily="34" charset="-128"/>
                <a:cs typeface="Arial" pitchFamily="34" charset="0"/>
              </a:rPr>
              <a:t>Business</a:t>
            </a:r>
          </a:p>
          <a:p>
            <a:pPr marL="0" indent="0" eaLnBrk="1" hangingPunct="1"/>
            <a:endParaRPr lang="en-US" altLang="en-US" smtClean="0">
              <a:latin typeface="Tahoma" pitchFamily="34" charset="0"/>
              <a:ea typeface="MS PGothic" pitchFamily="34" charset="-128"/>
              <a:cs typeface="Arial" pitchFamily="34" charset="0"/>
            </a:endParaRPr>
          </a:p>
          <a:p>
            <a:pPr marL="0" indent="0" eaLnBrk="1" hangingPunct="1"/>
            <a:r>
              <a:rPr lang="en-US" altLang="en-US" smtClean="0">
                <a:latin typeface="Tahoma" pitchFamily="34" charset="0"/>
                <a:ea typeface="MS PGothic" pitchFamily="34" charset="-128"/>
                <a:cs typeface="Arial" pitchFamily="34" charset="0"/>
              </a:rPr>
              <a:t>These institutions </a:t>
            </a:r>
          </a:p>
          <a:p>
            <a:pPr marL="0" indent="0" eaLnBrk="1" hangingPunct="1"/>
            <a:r>
              <a:rPr lang="en-US" altLang="en-US" smtClean="0">
                <a:latin typeface="Tahoma" pitchFamily="34" charset="0"/>
                <a:ea typeface="MS PGothic" pitchFamily="34" charset="-128"/>
                <a:cs typeface="Arial" pitchFamily="34" charset="0"/>
              </a:rPr>
              <a:t>function to reinforce cultural norms</a:t>
            </a:r>
          </a:p>
          <a:p>
            <a:pPr marL="0" indent="0" eaLnBrk="1" hangingPunct="1"/>
            <a:endParaRPr lang="en-US" altLang="en-US" smtClean="0">
              <a:latin typeface="Arial" pitchFamily="34" charset="0"/>
              <a:cs typeface="Arial" pitchFamily="34" charset="0"/>
            </a:endParaRPr>
          </a:p>
        </p:txBody>
      </p:sp>
      <p:pic>
        <p:nvPicPr>
          <p:cNvPr id="23556" name="Content Placeholder 4" descr="C:\Documents and Settings\Jill Solomon\My Documents\My Pictures\Keegan &amp; Green 5e\Diverse Family 000004623887Medium.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7862" r="1781"/>
          <a:stretch>
            <a:fillRect/>
          </a:stretch>
        </p:blipFill>
        <p:spPr>
          <a:xfrm>
            <a:off x="3962400" y="1309688"/>
            <a:ext cx="4724400" cy="3273425"/>
          </a:xfrm>
          <a:noFill/>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4291585"/>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347515" y="116632"/>
            <a:ext cx="8339285" cy="1143000"/>
          </a:xfrm>
        </p:spPr>
        <p:txBody>
          <a:bodyPr>
            <a:normAutofit/>
          </a:bodyPr>
          <a:lstStyle/>
          <a:p>
            <a:pPr eaLnBrk="1" hangingPunct="1"/>
            <a:r>
              <a:rPr lang="en-US" altLang="en-US" sz="4000" dirty="0" smtClean="0">
                <a:cs typeface="Arial" pitchFamily="34" charset="0"/>
              </a:rPr>
              <a:t>Language and Communication</a:t>
            </a:r>
          </a:p>
        </p:txBody>
      </p:sp>
      <p:pic>
        <p:nvPicPr>
          <p:cNvPr id="34819"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1139" t="3151"/>
          <a:stretch/>
        </p:blipFill>
        <p:spPr bwMode="auto">
          <a:xfrm>
            <a:off x="611487" y="4377490"/>
            <a:ext cx="1422211" cy="1635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TextBox 6"/>
          <p:cNvSpPr txBox="1">
            <a:spLocks noChangeArrowheads="1"/>
          </p:cNvSpPr>
          <p:nvPr/>
        </p:nvSpPr>
        <p:spPr bwMode="auto">
          <a:xfrm>
            <a:off x="1980070" y="952437"/>
            <a:ext cx="181118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a:solidFill>
                  <a:schemeClr val="tx1"/>
                </a:solidFill>
                <a:cs typeface="Avenir Roman"/>
              </a:rPr>
              <a:t>Pronounced “</a:t>
            </a:r>
            <a:r>
              <a:rPr lang="en-US" altLang="en-US" sz="1800" b="1" dirty="0" err="1">
                <a:solidFill>
                  <a:schemeClr val="tx1"/>
                </a:solidFill>
                <a:cs typeface="Avenir Roman"/>
              </a:rPr>
              <a:t>shu</a:t>
            </a:r>
            <a:r>
              <a:rPr lang="en-US" altLang="en-US" sz="1800" b="1" dirty="0">
                <a:solidFill>
                  <a:schemeClr val="tx1"/>
                </a:solidFill>
                <a:cs typeface="Avenir Roman"/>
              </a:rPr>
              <a:t>”</a:t>
            </a:r>
          </a:p>
          <a:p>
            <a:pPr eaLnBrk="1" hangingPunct="1">
              <a:spcBef>
                <a:spcPct val="0"/>
              </a:spcBef>
            </a:pPr>
            <a:r>
              <a:rPr lang="en-US" altLang="en-US" sz="1800" b="1" dirty="0">
                <a:solidFill>
                  <a:schemeClr val="tx1"/>
                </a:solidFill>
                <a:cs typeface="Avenir Roman"/>
              </a:rPr>
              <a:t>Sounds like “I hope you have bad luck”.</a:t>
            </a:r>
          </a:p>
        </p:txBody>
      </p:sp>
      <p:sp>
        <p:nvSpPr>
          <p:cNvPr id="34821" name="TextBox 7"/>
          <p:cNvSpPr txBox="1">
            <a:spLocks noChangeArrowheads="1"/>
          </p:cNvSpPr>
          <p:nvPr/>
        </p:nvSpPr>
        <p:spPr bwMode="auto">
          <a:xfrm>
            <a:off x="1924013" y="2891176"/>
            <a:ext cx="170398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a:solidFill>
                  <a:schemeClr val="tx1"/>
                </a:solidFill>
                <a:cs typeface="Avenir Roman"/>
              </a:rPr>
              <a:t>Sounds like</a:t>
            </a:r>
          </a:p>
          <a:p>
            <a:pPr eaLnBrk="1" hangingPunct="1">
              <a:spcBef>
                <a:spcPct val="0"/>
              </a:spcBef>
            </a:pPr>
            <a:r>
              <a:rPr lang="en-US" altLang="en-US" sz="1800" b="1" dirty="0">
                <a:solidFill>
                  <a:schemeClr val="tx1"/>
                </a:solidFill>
                <a:cs typeface="Avenir Roman"/>
              </a:rPr>
              <a:t> “break into pieces or fall apart”. </a:t>
            </a:r>
          </a:p>
        </p:txBody>
      </p:sp>
      <p:sp>
        <p:nvSpPr>
          <p:cNvPr id="34822" name="TextBox 8"/>
          <p:cNvSpPr txBox="1">
            <a:spLocks noChangeArrowheads="1"/>
          </p:cNvSpPr>
          <p:nvPr/>
        </p:nvSpPr>
        <p:spPr bwMode="auto">
          <a:xfrm>
            <a:off x="1946584" y="4606276"/>
            <a:ext cx="170438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a:solidFill>
                  <a:schemeClr val="tx1"/>
                </a:solidFill>
                <a:cs typeface="Avenir Roman"/>
              </a:rPr>
              <a:t>Sounds like “death” or “the end”.</a:t>
            </a:r>
          </a:p>
        </p:txBody>
      </p:sp>
      <p:sp>
        <p:nvSpPr>
          <p:cNvPr id="10" name="TextBox 9"/>
          <p:cNvSpPr txBox="1"/>
          <p:nvPr/>
        </p:nvSpPr>
        <p:spPr>
          <a:xfrm>
            <a:off x="526430" y="5916112"/>
            <a:ext cx="3280480" cy="1015663"/>
          </a:xfrm>
          <a:prstGeom prst="rect">
            <a:avLst/>
          </a:prstGeom>
          <a:noFill/>
        </p:spPr>
        <p:txBody>
          <a:bodyPr wrap="square">
            <a:spAutoFit/>
          </a:bodyPr>
          <a:lstStyle/>
          <a:p>
            <a:pPr>
              <a:defRPr/>
            </a:pPr>
            <a:r>
              <a:rPr lang="en-US" dirty="0"/>
              <a:t>In China, it is bad luck to give these three </a:t>
            </a:r>
            <a:r>
              <a:rPr lang="en-US" dirty="0" smtClean="0"/>
              <a:t>items, example impact corporate gift market</a:t>
            </a:r>
            <a:r>
              <a:rPr lang="en-US" sz="2400" dirty="0" smtClean="0"/>
              <a:t>.</a:t>
            </a:r>
            <a:endParaRPr lang="en-US" sz="2400" dirty="0"/>
          </a:p>
        </p:txBody>
      </p:sp>
      <p:pic>
        <p:nvPicPr>
          <p:cNvPr id="8" name="Picture 4" descr="C:\Documents and Settings\Owner\Desktop\IBUS300\Non-verbal jesture Italy.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8841"/>
          <a:stretch/>
        </p:blipFill>
        <p:spPr bwMode="auto">
          <a:xfrm>
            <a:off x="4968475" y="1962281"/>
            <a:ext cx="2032142" cy="142765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3927" t="664" r="38367"/>
          <a:stretch/>
        </p:blipFill>
        <p:spPr bwMode="auto">
          <a:xfrm>
            <a:off x="611487" y="2676107"/>
            <a:ext cx="1280617" cy="1573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28" r="70146" b="-1"/>
          <a:stretch/>
        </p:blipFill>
        <p:spPr bwMode="auto">
          <a:xfrm>
            <a:off x="179512" y="1155518"/>
            <a:ext cx="1480747" cy="1694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4517157" y="1112268"/>
            <a:ext cx="0" cy="5415574"/>
          </a:xfrm>
          <a:prstGeom prst="line">
            <a:avLst/>
          </a:prstGeom>
          <a:ln w="38100"/>
        </p:spPr>
        <p:style>
          <a:lnRef idx="2">
            <a:schemeClr val="dk1"/>
          </a:lnRef>
          <a:fillRef idx="0">
            <a:schemeClr val="dk1"/>
          </a:fillRef>
          <a:effectRef idx="1">
            <a:schemeClr val="dk1"/>
          </a:effectRef>
          <a:fontRef idx="minor">
            <a:schemeClr val="tx1"/>
          </a:fontRef>
        </p:style>
      </p:cxnSp>
      <p:pic>
        <p:nvPicPr>
          <p:cNvPr id="14" name="Picture 4" descr="C:\Documents and Settings\Owner\Desktop\IBUS300\Non-verbal jesture Greece.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2399" r="11449"/>
          <a:stretch/>
        </p:blipFill>
        <p:spPr bwMode="auto">
          <a:xfrm>
            <a:off x="4997867" y="3573016"/>
            <a:ext cx="1878390" cy="157560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7"/>
          <p:cNvSpPr txBox="1">
            <a:spLocks noChangeArrowheads="1"/>
          </p:cNvSpPr>
          <p:nvPr/>
        </p:nvSpPr>
        <p:spPr bwMode="auto">
          <a:xfrm>
            <a:off x="7142211" y="2075942"/>
            <a:ext cx="170398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smtClean="0">
                <a:solidFill>
                  <a:schemeClr val="tx1"/>
                </a:solidFill>
                <a:cs typeface="Avenir Roman"/>
              </a:rPr>
              <a:t>ITALY </a:t>
            </a:r>
          </a:p>
          <a:p>
            <a:pPr eaLnBrk="1" hangingPunct="1">
              <a:spcBef>
                <a:spcPct val="0"/>
              </a:spcBef>
            </a:pPr>
            <a:r>
              <a:rPr lang="en-US" altLang="en-US" sz="1800" b="1" dirty="0" smtClean="0">
                <a:solidFill>
                  <a:schemeClr val="tx1"/>
                </a:solidFill>
                <a:cs typeface="Avenir Roman"/>
              </a:rPr>
              <a:t>What exactly do you mean?</a:t>
            </a:r>
            <a:endParaRPr lang="en-US" altLang="en-US" sz="1800" b="1" dirty="0">
              <a:solidFill>
                <a:schemeClr val="tx1"/>
              </a:solidFill>
              <a:cs typeface="Avenir Roman"/>
            </a:endParaRPr>
          </a:p>
        </p:txBody>
      </p:sp>
      <p:sp>
        <p:nvSpPr>
          <p:cNvPr id="16" name="TextBox 7"/>
          <p:cNvSpPr txBox="1">
            <a:spLocks noChangeArrowheads="1"/>
          </p:cNvSpPr>
          <p:nvPr/>
        </p:nvSpPr>
        <p:spPr bwMode="auto">
          <a:xfrm>
            <a:off x="7190233" y="3985545"/>
            <a:ext cx="170398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smtClean="0">
                <a:solidFill>
                  <a:schemeClr val="tx1"/>
                </a:solidFill>
                <a:cs typeface="Avenir Roman"/>
              </a:rPr>
              <a:t>GREECE </a:t>
            </a:r>
          </a:p>
          <a:p>
            <a:pPr eaLnBrk="1" hangingPunct="1">
              <a:spcBef>
                <a:spcPct val="0"/>
              </a:spcBef>
            </a:pPr>
            <a:r>
              <a:rPr lang="en-US" altLang="en-US" sz="1800" b="1" dirty="0" smtClean="0">
                <a:solidFill>
                  <a:schemeClr val="tx1"/>
                </a:solidFill>
                <a:cs typeface="Avenir Roman"/>
              </a:rPr>
              <a:t>That’s just perfect</a:t>
            </a:r>
            <a:endParaRPr lang="en-US" altLang="en-US" sz="1800" b="1" dirty="0">
              <a:solidFill>
                <a:schemeClr val="tx1"/>
              </a:solidFill>
              <a:cs typeface="Avenir Roman"/>
            </a:endParaRPr>
          </a:p>
        </p:txBody>
      </p:sp>
      <p:sp>
        <p:nvSpPr>
          <p:cNvPr id="4" name="TextBox 3"/>
          <p:cNvSpPr txBox="1"/>
          <p:nvPr/>
        </p:nvSpPr>
        <p:spPr>
          <a:xfrm>
            <a:off x="4871283" y="1299913"/>
            <a:ext cx="4175525" cy="461665"/>
          </a:xfrm>
          <a:prstGeom prst="rect">
            <a:avLst/>
          </a:prstGeom>
          <a:noFill/>
        </p:spPr>
        <p:txBody>
          <a:bodyPr wrap="square" rtlCol="0">
            <a:spAutoFit/>
          </a:bodyPr>
          <a:lstStyle/>
          <a:p>
            <a:r>
              <a:rPr lang="en-GB" sz="2400" b="1" dirty="0" smtClean="0"/>
              <a:t>Non Verbal Communication </a:t>
            </a:r>
            <a:endParaRPr lang="en-GB" sz="2400" b="1" dirty="0"/>
          </a:p>
        </p:txBody>
      </p:sp>
      <p:pic>
        <p:nvPicPr>
          <p:cNvPr id="18" name="Picture 4" descr="C:\Documents and Settings\Owner\Desktop\IBUS300\Non-verbal jesture Egypt.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7778" b="6909"/>
          <a:stretch/>
        </p:blipFill>
        <p:spPr bwMode="auto">
          <a:xfrm>
            <a:off x="5058826" y="5292991"/>
            <a:ext cx="1928397" cy="144016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7"/>
          <p:cNvSpPr txBox="1">
            <a:spLocks noChangeArrowheads="1"/>
          </p:cNvSpPr>
          <p:nvPr/>
        </p:nvSpPr>
        <p:spPr bwMode="auto">
          <a:xfrm>
            <a:off x="7190233" y="5689905"/>
            <a:ext cx="170398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smtClean="0">
                <a:solidFill>
                  <a:schemeClr val="tx1"/>
                </a:solidFill>
                <a:cs typeface="Avenir Roman"/>
              </a:rPr>
              <a:t>EGYPT</a:t>
            </a:r>
          </a:p>
          <a:p>
            <a:pPr eaLnBrk="1" hangingPunct="1">
              <a:spcBef>
                <a:spcPct val="0"/>
              </a:spcBef>
            </a:pPr>
            <a:r>
              <a:rPr lang="en-US" altLang="en-US" sz="1800" b="1" dirty="0" smtClean="0">
                <a:solidFill>
                  <a:schemeClr val="tx1"/>
                </a:solidFill>
                <a:cs typeface="Avenir Roman"/>
              </a:rPr>
              <a:t>Be patient </a:t>
            </a:r>
            <a:endParaRPr lang="en-US" altLang="en-US" sz="1800" b="1" dirty="0">
              <a:solidFill>
                <a:schemeClr val="tx1"/>
              </a:solidFill>
              <a:cs typeface="Avenir Roman"/>
            </a:endParaRPr>
          </a:p>
        </p:txBody>
      </p:sp>
    </p:spTree>
    <p:extLst>
      <p:ext uri="{BB962C8B-B14F-4D97-AF65-F5344CB8AC3E}">
        <p14:creationId xmlns:p14="http://schemas.microsoft.com/office/powerpoint/2010/main" val="12124192"/>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49262" y="260648"/>
            <a:ext cx="8415337" cy="865188"/>
          </a:xfrm>
        </p:spPr>
        <p:txBody>
          <a:bodyPr>
            <a:normAutofit/>
          </a:bodyPr>
          <a:lstStyle/>
          <a:p>
            <a:pPr eaLnBrk="1" hangingPunct="1"/>
            <a:r>
              <a:rPr lang="en-US" altLang="en-US" sz="4000" dirty="0" smtClean="0">
                <a:latin typeface="+mn-lt"/>
                <a:cs typeface="Arial" pitchFamily="34" charset="0"/>
              </a:rPr>
              <a:t>Material and  Nonmaterial Culture</a:t>
            </a:r>
          </a:p>
        </p:txBody>
      </p:sp>
      <p:sp>
        <p:nvSpPr>
          <p:cNvPr id="3" name="Content Placeholder 2"/>
          <p:cNvSpPr>
            <a:spLocks noGrp="1"/>
          </p:cNvSpPr>
          <p:nvPr>
            <p:ph sz="half" idx="1"/>
          </p:nvPr>
        </p:nvSpPr>
        <p:spPr>
          <a:xfrm>
            <a:off x="457200" y="1600200"/>
            <a:ext cx="2895600" cy="4181475"/>
          </a:xfrm>
        </p:spPr>
        <p:txBody>
          <a:bodyPr/>
          <a:lstStyle/>
          <a:p>
            <a:pPr marL="0" indent="0" eaLnBrk="1" fontAlgn="auto" hangingPunct="1">
              <a:lnSpc>
                <a:spcPct val="90000"/>
              </a:lnSpc>
              <a:spcBef>
                <a:spcPts val="352"/>
              </a:spcBef>
              <a:spcAft>
                <a:spcPts val="0"/>
              </a:spcAft>
              <a:buFont typeface="Arial" pitchFamily="34" charset="0"/>
              <a:buNone/>
              <a:defRPr/>
            </a:pPr>
            <a:r>
              <a:rPr lang="en-US" dirty="0">
                <a:latin typeface="Tahoma" charset="0"/>
                <a:ea typeface="ＭＳ Ｐゴシック" charset="0"/>
                <a:cs typeface="ＭＳ Ｐゴシック" charset="0"/>
                <a:sym typeface="Arial"/>
              </a:rPr>
              <a:t>Physical </a:t>
            </a:r>
            <a:r>
              <a:rPr lang="en-US" dirty="0" smtClean="0">
                <a:latin typeface="Tahoma" charset="0"/>
                <a:ea typeface="ＭＳ Ｐゴシック" charset="0"/>
                <a:cs typeface="ＭＳ Ｐゴシック" charset="0"/>
                <a:sym typeface="Arial"/>
              </a:rPr>
              <a:t>Culture</a:t>
            </a:r>
            <a:endParaRPr lang="en-US" dirty="0">
              <a:latin typeface="Tahoma" charset="0"/>
              <a:ea typeface="ＭＳ Ｐゴシック" charset="0"/>
              <a:cs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Clothing </a:t>
            </a: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smtClean="0">
                <a:latin typeface="Tahoma" charset="0"/>
                <a:ea typeface="ＭＳ Ｐゴシック" charset="0"/>
                <a:sym typeface="Arial"/>
              </a:rPr>
              <a:t>Tools</a:t>
            </a:r>
            <a:endParaRPr lang="en-US" sz="2800" dirty="0">
              <a:latin typeface="Tahoma" charset="0"/>
              <a:ea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Decorative </a:t>
            </a:r>
            <a:r>
              <a:rPr lang="en-US" sz="2800" dirty="0" smtClean="0">
                <a:latin typeface="Tahoma" charset="0"/>
                <a:ea typeface="ＭＳ Ｐゴシック" charset="0"/>
                <a:sym typeface="Arial"/>
              </a:rPr>
              <a:t>art</a:t>
            </a:r>
            <a:endParaRPr lang="en-US" sz="2800" dirty="0">
              <a:latin typeface="Tahoma" charset="0"/>
              <a:ea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Body </a:t>
            </a:r>
            <a:r>
              <a:rPr lang="en-US" sz="2800" dirty="0" smtClean="0">
                <a:latin typeface="Tahoma" charset="0"/>
                <a:ea typeface="ＭＳ Ｐゴシック" charset="0"/>
                <a:sym typeface="Arial"/>
              </a:rPr>
              <a:t>adornment</a:t>
            </a:r>
            <a:endParaRPr lang="en-US" sz="2800" dirty="0">
              <a:latin typeface="Tahoma" charset="0"/>
              <a:ea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Homes</a:t>
            </a:r>
          </a:p>
          <a:p>
            <a:pPr marL="342881" indent="-342881" eaLnBrk="1" fontAlgn="auto" hangingPunct="1">
              <a:spcBef>
                <a:spcPts val="352"/>
              </a:spcBef>
              <a:spcAft>
                <a:spcPts val="0"/>
              </a:spcAft>
              <a:defRPr/>
            </a:pPr>
            <a:endParaRPr lang="en-US" dirty="0">
              <a:sym typeface="Arial"/>
            </a:endParaRPr>
          </a:p>
        </p:txBody>
      </p:sp>
      <p:sp>
        <p:nvSpPr>
          <p:cNvPr id="4" name="Content Placeholder 3"/>
          <p:cNvSpPr>
            <a:spLocks noGrp="1"/>
          </p:cNvSpPr>
          <p:nvPr>
            <p:ph sz="half" idx="2"/>
          </p:nvPr>
        </p:nvSpPr>
        <p:spPr>
          <a:xfrm>
            <a:off x="5961063" y="1600200"/>
            <a:ext cx="2859409" cy="4181475"/>
          </a:xfrm>
        </p:spPr>
        <p:txBody>
          <a:bodyPr/>
          <a:lstStyle/>
          <a:p>
            <a:pPr marL="0" indent="0" eaLnBrk="1" fontAlgn="auto" hangingPunct="1">
              <a:spcBef>
                <a:spcPts val="352"/>
              </a:spcBef>
              <a:spcAft>
                <a:spcPts val="0"/>
              </a:spcAft>
              <a:buFont typeface="Arial" pitchFamily="34" charset="0"/>
              <a:buNone/>
              <a:defRPr/>
            </a:pPr>
            <a:r>
              <a:rPr lang="en-US" dirty="0" smtClean="0">
                <a:latin typeface="Tahoma" charset="0"/>
                <a:ea typeface="ＭＳ Ｐゴシック" charset="0"/>
                <a:cs typeface="ＭＳ Ｐゴシック" charset="0"/>
                <a:sym typeface="Arial"/>
              </a:rPr>
              <a:t>Abstract Culture</a:t>
            </a:r>
            <a:endParaRPr lang="en-US" dirty="0">
              <a:latin typeface="Tahoma" charset="0"/>
              <a:ea typeface="ＭＳ Ｐゴシック" charset="0"/>
              <a:cs typeface="ＭＳ Ｐゴシック" charset="0"/>
              <a:sym typeface="Arial"/>
            </a:endParaRP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Religion</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Perceptions</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Attitudes</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Beliefs</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Values</a:t>
            </a:r>
            <a:endParaRPr lang="en-US" dirty="0">
              <a:latin typeface="Tahoma" charset="0"/>
              <a:ea typeface="ＭＳ Ｐゴシック" charset="0"/>
              <a:sym typeface="Arial"/>
            </a:endParaRPr>
          </a:p>
          <a:p>
            <a:pPr marL="342881" indent="-342881" eaLnBrk="1" fontAlgn="auto" hangingPunct="1">
              <a:spcBef>
                <a:spcPts val="352"/>
              </a:spcBef>
              <a:spcAft>
                <a:spcPts val="0"/>
              </a:spcAft>
              <a:defRPr/>
            </a:pPr>
            <a:endParaRPr lang="en-US" dirty="0">
              <a:sym typeface="Arial"/>
            </a:endParaRPr>
          </a:p>
        </p:txBody>
      </p:sp>
      <p:pic>
        <p:nvPicPr>
          <p:cNvPr id="24581" name="Picture 5" descr="C:\Documents and Settings\Jill Solomon\My Documents\My Pictures\K &amp; G 6e\Women in burkas at bust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1600200"/>
            <a:ext cx="2608263" cy="418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9576390"/>
      </p:ext>
    </p:extLst>
  </p:cSld>
  <p:clrMapOvr>
    <a:masterClrMapping/>
  </p:clrMapOvr>
  <p:transition spd="med"/>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SAME as HOME or HOST ?</a:t>
            </a:r>
            <a:br>
              <a:rPr lang="en-GB" dirty="0" smtClean="0"/>
            </a:br>
            <a:r>
              <a:rPr lang="en-GB" dirty="0" smtClean="0"/>
              <a:t>EPRG </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636" y="1844098"/>
            <a:ext cx="2620963" cy="2432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73468" y="2221923"/>
            <a:ext cx="2798763"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0032" y="4653973"/>
            <a:ext cx="3213100" cy="159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31131" y="4653973"/>
            <a:ext cx="3140075" cy="1858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07527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on Staff and Language in the International Framework EPRG</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2564904"/>
            <a:ext cx="2030413"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9224" y="2564904"/>
            <a:ext cx="2097087" cy="412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8949" y="2538638"/>
            <a:ext cx="2200275" cy="3932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4" y="2564904"/>
            <a:ext cx="2195513" cy="3421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30905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a:bodyPr>
          <a:lstStyle/>
          <a:p>
            <a:pPr eaLnBrk="1" hangingPunct="1"/>
            <a:r>
              <a:rPr lang="en-US" altLang="en-US" sz="4000" dirty="0" smtClean="0">
                <a:cs typeface="Arial" pitchFamily="34" charset="0"/>
              </a:rPr>
              <a:t>Aesthetics</a:t>
            </a:r>
          </a:p>
        </p:txBody>
      </p:sp>
      <p:sp>
        <p:nvSpPr>
          <p:cNvPr id="29699" name="Content Placeholder 2"/>
          <p:cNvSpPr>
            <a:spLocks noGrp="1"/>
          </p:cNvSpPr>
          <p:nvPr>
            <p:ph sz="half" idx="1"/>
          </p:nvPr>
        </p:nvSpPr>
        <p:spPr/>
        <p:txBody>
          <a:bodyPr/>
          <a:lstStyle/>
          <a:p>
            <a:pPr marL="0" indent="0" eaLnBrk="1" hangingPunct="1"/>
            <a:r>
              <a:rPr lang="en-US" altLang="en-US" dirty="0" smtClean="0">
                <a:latin typeface="Tahoma" pitchFamily="34" charset="0"/>
                <a:ea typeface="MS PGothic" pitchFamily="34" charset="-128"/>
                <a:cs typeface="Arial" pitchFamily="34" charset="0"/>
              </a:rPr>
              <a:t>The sense of what is beautiful and what is not beautiful</a:t>
            </a:r>
          </a:p>
          <a:p>
            <a:pPr marL="0" indent="0" eaLnBrk="1" hangingPunct="1"/>
            <a:endParaRPr lang="en-US" altLang="en-US" dirty="0" smtClean="0">
              <a:latin typeface="Tahoma" pitchFamily="34" charset="0"/>
              <a:ea typeface="MS PGothic" pitchFamily="34" charset="-128"/>
              <a:cs typeface="Arial" pitchFamily="34" charset="0"/>
            </a:endParaRPr>
          </a:p>
          <a:p>
            <a:pPr marL="0" indent="0" eaLnBrk="1" hangingPunct="1"/>
            <a:r>
              <a:rPr lang="en-US" altLang="en-US" dirty="0" smtClean="0">
                <a:latin typeface="Tahoma" pitchFamily="34" charset="0"/>
                <a:ea typeface="MS PGothic" pitchFamily="34" charset="-128"/>
                <a:cs typeface="Arial" pitchFamily="34" charset="0"/>
              </a:rPr>
              <a:t>What represents good taste as opposed to tastelessness or even obscenity</a:t>
            </a:r>
          </a:p>
          <a:p>
            <a:pPr marL="0" indent="0" eaLnBrk="1" hangingPunct="1"/>
            <a:endParaRPr lang="en-US" altLang="en-US" dirty="0" smtClean="0">
              <a:latin typeface="Arial" pitchFamily="34" charset="0"/>
              <a:cs typeface="Arial" pitchFamily="34" charset="0"/>
            </a:endParaRPr>
          </a:p>
        </p:txBody>
      </p:sp>
      <p:sp>
        <p:nvSpPr>
          <p:cNvPr id="29700" name="Content Placeholder 3"/>
          <p:cNvSpPr>
            <a:spLocks noGrp="1"/>
          </p:cNvSpPr>
          <p:nvPr>
            <p:ph sz="half" idx="2"/>
          </p:nvPr>
        </p:nvSpPr>
        <p:spPr/>
        <p:txBody>
          <a:bodyPr/>
          <a:lstStyle/>
          <a:p>
            <a:pPr marL="0" indent="0" eaLnBrk="1" hangingPunct="1">
              <a:lnSpc>
                <a:spcPct val="90000"/>
              </a:lnSpc>
            </a:pPr>
            <a:r>
              <a:rPr lang="en-US" altLang="en-US" smtClean="0">
                <a:latin typeface="Tahoma" pitchFamily="34" charset="0"/>
                <a:ea typeface="MS PGothic" pitchFamily="34" charset="-128"/>
                <a:cs typeface="Arial" pitchFamily="34" charset="0"/>
              </a:rPr>
              <a:t>Visual–embodied in the color or shape of a product, label, or package</a:t>
            </a:r>
          </a:p>
          <a:p>
            <a:pPr marL="0" indent="0" eaLnBrk="1" hangingPunct="1">
              <a:lnSpc>
                <a:spcPct val="90000"/>
              </a:lnSpc>
            </a:pPr>
            <a:endParaRPr lang="en-US" altLang="en-US" smtClean="0">
              <a:latin typeface="Tahoma" pitchFamily="34" charset="0"/>
              <a:ea typeface="MS PGothic" pitchFamily="34" charset="-128"/>
              <a:cs typeface="Arial" pitchFamily="34" charset="0"/>
            </a:endParaRPr>
          </a:p>
          <a:p>
            <a:pPr marL="0" indent="0" eaLnBrk="1" hangingPunct="1">
              <a:lnSpc>
                <a:spcPct val="90000"/>
              </a:lnSpc>
            </a:pPr>
            <a:r>
              <a:rPr lang="en-US" altLang="en-US" smtClean="0">
                <a:latin typeface="Tahoma" pitchFamily="34" charset="0"/>
                <a:ea typeface="MS PGothic" pitchFamily="34" charset="-128"/>
                <a:cs typeface="Arial" pitchFamily="34" charset="0"/>
              </a:rPr>
              <a:t>Styles–various degrees of complexity, for example, are perceived differently around the world</a:t>
            </a:r>
          </a:p>
          <a:p>
            <a:pPr marL="0" indent="0" eaLnBrk="1" hangingPunct="1"/>
            <a:endParaRPr lang="en-US" altLang="en-US" smtClean="0">
              <a:latin typeface="Arial" pitchFamily="34" charset="0"/>
              <a:cs typeface="Arial" pitchFamily="34" charset="0"/>
            </a:endParaRPr>
          </a:p>
        </p:txBody>
      </p:sp>
    </p:spTree>
    <p:extLst>
      <p:ext uri="{BB962C8B-B14F-4D97-AF65-F5344CB8AC3E}">
        <p14:creationId xmlns:p14="http://schemas.microsoft.com/office/powerpoint/2010/main" val="3125522497"/>
      </p:ext>
    </p:extLst>
  </p:cSld>
  <p:clrMapOvr>
    <a:masterClrMapping/>
  </p:clrMapOvr>
  <p:transition spd="med"/>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a:bodyPr>
          <a:lstStyle/>
          <a:p>
            <a:pPr eaLnBrk="1" hangingPunct="1"/>
            <a:r>
              <a:rPr lang="en-US" altLang="en-US" sz="4000" dirty="0" smtClean="0">
                <a:latin typeface="Arial" pitchFamily="34" charset="0"/>
                <a:cs typeface="Arial" pitchFamily="34" charset="0"/>
              </a:rPr>
              <a:t>Aesthetics and Color</a:t>
            </a:r>
          </a:p>
        </p:txBody>
      </p:sp>
      <p:sp>
        <p:nvSpPr>
          <p:cNvPr id="30723" name="Content Placeholder 3"/>
          <p:cNvSpPr>
            <a:spLocks noGrp="1"/>
          </p:cNvSpPr>
          <p:nvPr>
            <p:ph sz="half" idx="1"/>
          </p:nvPr>
        </p:nvSpPr>
        <p:spPr>
          <a:xfrm>
            <a:off x="2555776" y="1456430"/>
            <a:ext cx="6275040" cy="4525963"/>
          </a:xfrm>
        </p:spPr>
        <p:txBody>
          <a:bodyPr>
            <a:normAutofit fontScale="92500" lnSpcReduction="20000"/>
          </a:bodyPr>
          <a:lstStyle/>
          <a:p>
            <a:pPr marL="0" indent="0" eaLnBrk="1" hangingPunct="1">
              <a:spcBef>
                <a:spcPts val="0"/>
              </a:spcBef>
              <a:spcAft>
                <a:spcPts val="3600"/>
              </a:spcAft>
            </a:pPr>
            <a:r>
              <a:rPr lang="en-US" altLang="en-US" dirty="0" smtClean="0">
                <a:latin typeface="Arial" panose="020B0604020202020204" pitchFamily="34" charset="0"/>
                <a:ea typeface="MS PGothic" pitchFamily="34" charset="-128"/>
                <a:cs typeface="Arial" panose="020B0604020202020204" pitchFamily="34" charset="0"/>
              </a:rPr>
              <a:t>Red–associated with blood, wine-making, activity, heat, and vibrancy in many countries but is poorly received  in some African countries.</a:t>
            </a:r>
          </a:p>
          <a:p>
            <a:pPr marL="0" indent="0" eaLnBrk="1" hangingPunct="1">
              <a:spcBef>
                <a:spcPts val="0"/>
              </a:spcBef>
              <a:spcAft>
                <a:spcPts val="3600"/>
              </a:spcAft>
            </a:pPr>
            <a:r>
              <a:rPr lang="en-US" altLang="en-US" dirty="0" smtClean="0">
                <a:latin typeface="Arial" panose="020B0604020202020204" pitchFamily="34" charset="0"/>
                <a:ea typeface="MS PGothic" pitchFamily="34" charset="-128"/>
                <a:cs typeface="Arial" panose="020B0604020202020204" pitchFamily="34" charset="0"/>
              </a:rPr>
              <a:t>White–identified with purity and cleanliness in the West, with death in parts of Asia.</a:t>
            </a:r>
          </a:p>
          <a:p>
            <a:pPr marL="0" indent="0" eaLnBrk="1" hangingPunct="1">
              <a:spcBef>
                <a:spcPts val="0"/>
              </a:spcBef>
              <a:spcAft>
                <a:spcPts val="3600"/>
              </a:spcAft>
            </a:pPr>
            <a:r>
              <a:rPr lang="en-US" altLang="en-US" dirty="0" smtClean="0">
                <a:latin typeface="Arial" panose="020B0604020202020204" pitchFamily="34" charset="0"/>
                <a:ea typeface="MS PGothic" pitchFamily="34" charset="-128"/>
                <a:cs typeface="Arial" panose="020B0604020202020204" pitchFamily="34" charset="0"/>
              </a:rPr>
              <a:t>Gray–means inexpensive in Japan and China, but high quality and expensive  in the U.S.</a:t>
            </a:r>
          </a:p>
        </p:txBody>
      </p:sp>
      <p:sp>
        <p:nvSpPr>
          <p:cNvPr id="2" name="Oval 1"/>
          <p:cNvSpPr/>
          <p:nvPr/>
        </p:nvSpPr>
        <p:spPr>
          <a:xfrm>
            <a:off x="759675" y="1667005"/>
            <a:ext cx="1488504" cy="1440160"/>
          </a:xfrm>
          <a:prstGeom prst="ellipse">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 name="Oval 4"/>
          <p:cNvSpPr/>
          <p:nvPr/>
        </p:nvSpPr>
        <p:spPr>
          <a:xfrm>
            <a:off x="759675" y="3492837"/>
            <a:ext cx="1488504" cy="1440160"/>
          </a:xfrm>
          <a:prstGeom prst="ellipse">
            <a:avLst/>
          </a:prstGeom>
          <a:solidFill>
            <a:schemeClr val="bg1">
              <a:lumMod val="95000"/>
            </a:schemeClr>
          </a:solidFill>
          <a:ln>
            <a:solidFill>
              <a:schemeClr val="bg1">
                <a:lumMod val="9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Oval 5"/>
          <p:cNvSpPr/>
          <p:nvPr/>
        </p:nvSpPr>
        <p:spPr>
          <a:xfrm>
            <a:off x="759675" y="5318669"/>
            <a:ext cx="1488504" cy="1440160"/>
          </a:xfrm>
          <a:prstGeom prst="ellipse">
            <a:avLst/>
          </a:prstGeom>
          <a:solidFill>
            <a:schemeClr val="bg1">
              <a:lumMod val="65000"/>
            </a:schemeClr>
          </a:solidFill>
          <a:ln>
            <a:solidFill>
              <a:schemeClr val="bg1">
                <a:lumMod val="6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01183717"/>
      </p:ext>
    </p:extLst>
  </p:cSld>
  <p:clrMapOvr>
    <a:masterClrMapping/>
  </p:clrMapOvr>
  <p:transition spd="med"/>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Marketing &amp; Communication Strategy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Standardisation (Global Integration Pressures)</a:t>
            </a:r>
          </a:p>
          <a:p>
            <a:r>
              <a:rPr lang="en-GB" dirty="0" smtClean="0"/>
              <a:t>Efficiencies through integrated R&amp;D, production, marketing</a:t>
            </a:r>
          </a:p>
          <a:p>
            <a:r>
              <a:rPr lang="en-GB" dirty="0" smtClean="0"/>
              <a:t>Control implications</a:t>
            </a:r>
          </a:p>
          <a:p>
            <a:r>
              <a:rPr lang="en-GB" dirty="0" smtClean="0"/>
              <a:t>Adaptation (Local Responsiveness Pressures)</a:t>
            </a:r>
          </a:p>
          <a:p>
            <a:r>
              <a:rPr lang="en-GB" dirty="0" smtClean="0"/>
              <a:t>Buyer </a:t>
            </a:r>
            <a:r>
              <a:rPr lang="en-GB" dirty="0" err="1" smtClean="0"/>
              <a:t>behavior</a:t>
            </a:r>
            <a:r>
              <a:rPr lang="en-GB" dirty="0" smtClean="0"/>
              <a:t> (cultural, economic  influence, brand perception--country of origin idea)</a:t>
            </a:r>
          </a:p>
          <a:p>
            <a:r>
              <a:rPr lang="en-GB" dirty="0" smtClean="0"/>
              <a:t>Local Laws, regulations, environment needs</a:t>
            </a:r>
          </a:p>
          <a:p>
            <a:r>
              <a:rPr lang="en-GB" dirty="0" smtClean="0"/>
              <a:t>Responsiveness to local condition shifts</a:t>
            </a:r>
          </a:p>
          <a:p>
            <a:endParaRPr lang="en-GB" dirty="0"/>
          </a:p>
        </p:txBody>
      </p:sp>
    </p:spTree>
    <p:extLst>
      <p:ext uri="{BB962C8B-B14F-4D97-AF65-F5344CB8AC3E}">
        <p14:creationId xmlns:p14="http://schemas.microsoft.com/office/powerpoint/2010/main" val="35279836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3058" y="318369"/>
            <a:ext cx="8229600" cy="1143000"/>
          </a:xfrm>
        </p:spPr>
        <p:txBody>
          <a:bodyPr/>
          <a:lstStyle/>
          <a:p>
            <a:pPr eaLnBrk="1" hangingPunct="1"/>
            <a:r>
              <a:rPr lang="en-US" altLang="en-US" sz="3600" dirty="0" smtClean="0">
                <a:latin typeface="Arial" pitchFamily="34" charset="0"/>
                <a:cs typeface="Arial" pitchFamily="34" charset="0"/>
              </a:rPr>
              <a:t>The Meaning of Color</a:t>
            </a:r>
          </a:p>
        </p:txBody>
      </p:sp>
      <p:sp>
        <p:nvSpPr>
          <p:cNvPr id="22" name="Rectangle 6"/>
          <p:cNvSpPr>
            <a:spLocks noGrp="1" noChangeArrowheads="1"/>
          </p:cNvSpPr>
          <p:nvPr>
            <p:ph type="sldNum" sz="quarter" idx="12"/>
          </p:nvPr>
        </p:nvSpPr>
        <p:spPr>
          <a:xfrm>
            <a:off x="6553200" y="6248400"/>
            <a:ext cx="1905000" cy="457200"/>
          </a:xfrm>
        </p:spPr>
        <p:txBody>
          <a:bodyPr rtlCol="0"/>
          <a:lstStyle/>
          <a:p>
            <a:pPr algn="ctr" fontAlgn="auto">
              <a:spcBef>
                <a:spcPts val="0"/>
              </a:spcBef>
              <a:spcAft>
                <a:spcPts val="0"/>
              </a:spcAft>
              <a:defRPr/>
            </a:pPr>
            <a:r>
              <a:rPr lang="en-US">
                <a:solidFill>
                  <a:schemeClr val="tx1">
                    <a:tint val="75000"/>
                  </a:schemeClr>
                </a:solidFill>
                <a:latin typeface="+mn-lt"/>
                <a:ea typeface="+mn-ea"/>
              </a:rPr>
              <a:t>4-</a:t>
            </a:r>
            <a:fld id="{22DE2D01-86C5-44B1-A2E0-852B0EEAB66C}" type="slidenum">
              <a:rPr lang="en-US">
                <a:solidFill>
                  <a:schemeClr val="tx1">
                    <a:tint val="75000"/>
                  </a:schemeClr>
                </a:solidFill>
                <a:latin typeface="+mn-lt"/>
                <a:ea typeface="+mn-ea"/>
              </a:rPr>
              <a:pPr algn="ctr" fontAlgn="auto">
                <a:spcBef>
                  <a:spcPts val="0"/>
                </a:spcBef>
                <a:spcAft>
                  <a:spcPts val="0"/>
                </a:spcAft>
                <a:defRPr/>
              </a:pPr>
              <a:t>23</a:t>
            </a:fld>
            <a:endParaRPr lang="en-US">
              <a:solidFill>
                <a:schemeClr val="tx1">
                  <a:tint val="75000"/>
                </a:schemeClr>
              </a:solidFill>
              <a:latin typeface="+mn-lt"/>
              <a:ea typeface="+mn-ea"/>
            </a:endParaRPr>
          </a:p>
        </p:txBody>
      </p:sp>
      <p:pic>
        <p:nvPicPr>
          <p:cNvPr id="31748" name="Picture 3" descr="C:\Documents and Settings\Jill Solomon\My Documents\My Pictures\K &amp; G 6e\Red Chinese doo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600200"/>
            <a:ext cx="2443163" cy="364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Text Box 4"/>
          <p:cNvSpPr txBox="1">
            <a:spLocks noChangeArrowheads="1"/>
          </p:cNvSpPr>
          <p:nvPr/>
        </p:nvSpPr>
        <p:spPr bwMode="auto">
          <a:xfrm>
            <a:off x="533400" y="5486400"/>
            <a:ext cx="22860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r>
              <a:rPr lang="en-US" altLang="en-US" sz="2000" dirty="0">
                <a:solidFill>
                  <a:schemeClr val="tx1"/>
                </a:solidFill>
                <a:latin typeface="Arial Black" pitchFamily="34" charset="0"/>
                <a:ea typeface="MS PGothic" pitchFamily="34" charset="-128"/>
                <a:cs typeface="Avenir Roman"/>
              </a:rPr>
              <a:t>Red signifies good luck and celebration in China</a:t>
            </a:r>
          </a:p>
        </p:txBody>
      </p:sp>
      <p:sp>
        <p:nvSpPr>
          <p:cNvPr id="31750" name="Text Box 6"/>
          <p:cNvSpPr txBox="1">
            <a:spLocks noChangeArrowheads="1"/>
          </p:cNvSpPr>
          <p:nvPr/>
        </p:nvSpPr>
        <p:spPr bwMode="auto">
          <a:xfrm>
            <a:off x="6858000" y="2209800"/>
            <a:ext cx="20574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r>
              <a:rPr lang="en-US" altLang="en-US" sz="2000">
                <a:solidFill>
                  <a:schemeClr val="tx1"/>
                </a:solidFill>
                <a:latin typeface="Arial Black" pitchFamily="34" charset="0"/>
                <a:ea typeface="MS PGothic" pitchFamily="34" charset="-128"/>
                <a:cs typeface="Avenir Roman"/>
              </a:rPr>
              <a:t>Yellow indicates a merchant in India</a:t>
            </a:r>
          </a:p>
        </p:txBody>
      </p:sp>
      <p:pic>
        <p:nvPicPr>
          <p:cNvPr id="31751" name="Picture 7" descr="C:\Documents and Settings\Jill Solomon\My Documents\My Pictures\K &amp; G 6e\bride's gar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0" y="4495800"/>
            <a:ext cx="3163888" cy="210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2" name="Picture 8" descr="C:\Documents and Settings\Jill Solomon\My Documents\My Pictures\K &amp; G 6e\Indian market stal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0400" y="1676400"/>
            <a:ext cx="3505200" cy="257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9" name="Group 15"/>
          <p:cNvGraphicFramePr>
            <a:graphicFrameLocks noGrp="1"/>
          </p:cNvGraphicFramePr>
          <p:nvPr/>
        </p:nvGraphicFramePr>
        <p:xfrm>
          <a:off x="3429000" y="4495800"/>
          <a:ext cx="3200400" cy="2133600"/>
        </p:xfrm>
        <a:graphic>
          <a:graphicData uri="http://schemas.openxmlformats.org/drawingml/2006/table">
            <a:tbl>
              <a:tblPr/>
              <a:tblGrid>
                <a:gridCol w="3200400"/>
              </a:tblGrid>
              <a:tr h="21336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endParaRPr kumimoji="0" lang="en-US" sz="2800" b="0" i="0" u="none" strike="noStrike" cap="none" normalizeH="0" baseline="0" dirty="0">
                        <a:ln>
                          <a:noFill/>
                        </a:ln>
                        <a:solidFill>
                          <a:schemeClr val="tx1"/>
                        </a:solidFill>
                        <a:effectLst/>
                        <a:latin typeface="Tahoma" charset="0"/>
                        <a:ea typeface="ＭＳ Ｐゴシック" charset="0"/>
                        <a:cs typeface="ＭＳ Ｐゴシック" charset="0"/>
                      </a:endParaRPr>
                    </a:p>
                  </a:txBody>
                  <a:tcPr horzOverflow="overflow">
                    <a:lnL w="38100" cap="flat" cmpd="sng" algn="ctr">
                      <a:solidFill>
                        <a:srgbClr val="3399FF"/>
                      </a:solidFill>
                      <a:prstDash val="solid"/>
                      <a:round/>
                      <a:headEnd type="none" w="med" len="med"/>
                      <a:tailEnd type="none" w="med" len="med"/>
                    </a:lnL>
                    <a:lnR w="38100" cap="flat" cmpd="sng" algn="ctr">
                      <a:solidFill>
                        <a:srgbClr val="3399FF"/>
                      </a:solidFill>
                      <a:prstDash val="solid"/>
                      <a:round/>
                      <a:headEnd type="none" w="med" len="med"/>
                      <a:tailEnd type="none" w="med" len="med"/>
                    </a:lnR>
                    <a:lnT w="38100" cap="flat" cmpd="sng" algn="ctr">
                      <a:solidFill>
                        <a:srgbClr val="3399FF"/>
                      </a:solidFill>
                      <a:prstDash val="solid"/>
                      <a:round/>
                      <a:headEnd type="none" w="med" len="med"/>
                      <a:tailEnd type="none" w="med" len="med"/>
                    </a:lnT>
                    <a:lnB w="38100" cap="flat" cmpd="sng" algn="ctr">
                      <a:solidFill>
                        <a:srgbClr val="3399FF"/>
                      </a:solidFill>
                      <a:prstDash val="solid"/>
                      <a:round/>
                      <a:headEnd type="none" w="med" len="med"/>
                      <a:tailEnd type="none" w="med" len="med"/>
                    </a:lnB>
                    <a:lnTlToBr>
                      <a:noFill/>
                    </a:lnTlToBr>
                    <a:lnBlToTr>
                      <a:noFill/>
                    </a:lnBlToTr>
                    <a:noFill/>
                  </a:tcPr>
                </a:tc>
              </a:tr>
            </a:tbl>
          </a:graphicData>
        </a:graphic>
      </p:graphicFrame>
      <p:graphicFrame>
        <p:nvGraphicFramePr>
          <p:cNvPr id="30" name="Group 22"/>
          <p:cNvGraphicFramePr>
            <a:graphicFrameLocks noGrp="1"/>
          </p:cNvGraphicFramePr>
          <p:nvPr/>
        </p:nvGraphicFramePr>
        <p:xfrm>
          <a:off x="3200400" y="1676400"/>
          <a:ext cx="3505200" cy="2514600"/>
        </p:xfrm>
        <a:graphic>
          <a:graphicData uri="http://schemas.openxmlformats.org/drawingml/2006/table">
            <a:tbl>
              <a:tblPr/>
              <a:tblGrid>
                <a:gridCol w="3505200"/>
              </a:tblGrid>
              <a:tr h="25146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endParaRPr kumimoji="0" lang="en-US" sz="2800" b="0" i="0" u="none" strike="noStrike" cap="none" normalizeH="0" baseline="0" dirty="0">
                        <a:ln>
                          <a:noFill/>
                        </a:ln>
                        <a:solidFill>
                          <a:schemeClr val="tx1"/>
                        </a:solidFill>
                        <a:effectLst/>
                        <a:latin typeface="Tahoma" charset="0"/>
                        <a:ea typeface="ＭＳ Ｐゴシック" charset="0"/>
                        <a:cs typeface="ＭＳ Ｐゴシック" charset="0"/>
                      </a:endParaRPr>
                    </a:p>
                  </a:txBody>
                  <a:tcPr horzOverflow="overflow">
                    <a:lnL w="38100" cap="flat" cmpd="sng" algn="ctr">
                      <a:solidFill>
                        <a:srgbClr val="FFFF00"/>
                      </a:solidFill>
                      <a:prstDash val="solid"/>
                      <a:round/>
                      <a:headEnd type="none" w="med" len="med"/>
                      <a:tailEnd type="none" w="med" len="med"/>
                    </a:lnL>
                    <a:lnR w="38100" cap="flat" cmpd="sng" algn="ctr">
                      <a:solidFill>
                        <a:srgbClr val="FFFF00"/>
                      </a:solidFill>
                      <a:prstDash val="solid"/>
                      <a:round/>
                      <a:headEnd type="none" w="med" len="med"/>
                      <a:tailEnd type="none" w="med" len="med"/>
                    </a:lnR>
                    <a:lnT w="38100" cap="flat" cmpd="sng" algn="ctr">
                      <a:solidFill>
                        <a:srgbClr val="FFFF00"/>
                      </a:solidFill>
                      <a:prstDash val="solid"/>
                      <a:round/>
                      <a:headEnd type="none" w="med" len="med"/>
                      <a:tailEnd type="none" w="med" len="med"/>
                    </a:lnT>
                    <a:lnB w="38100" cap="flat" cmpd="sng" algn="ctr">
                      <a:solidFill>
                        <a:srgbClr val="FFFF00"/>
                      </a:solidFill>
                      <a:prstDash val="solid"/>
                      <a:round/>
                      <a:headEnd type="none" w="med" len="med"/>
                      <a:tailEnd type="none" w="med" len="med"/>
                    </a:lnB>
                    <a:lnTlToBr>
                      <a:noFill/>
                    </a:lnTlToBr>
                    <a:lnBlToTr>
                      <a:noFill/>
                    </a:lnBlToTr>
                    <a:noFill/>
                  </a:tcPr>
                </a:tc>
              </a:tr>
            </a:tbl>
          </a:graphicData>
        </a:graphic>
      </p:graphicFrame>
      <p:graphicFrame>
        <p:nvGraphicFramePr>
          <p:cNvPr id="31" name="Group 29"/>
          <p:cNvGraphicFramePr>
            <a:graphicFrameLocks noGrp="1"/>
          </p:cNvGraphicFramePr>
          <p:nvPr/>
        </p:nvGraphicFramePr>
        <p:xfrm>
          <a:off x="457200" y="1600200"/>
          <a:ext cx="2438400" cy="3657600"/>
        </p:xfrm>
        <a:graphic>
          <a:graphicData uri="http://schemas.openxmlformats.org/drawingml/2006/table">
            <a:tbl>
              <a:tblPr/>
              <a:tblGrid>
                <a:gridCol w="2438400"/>
              </a:tblGrid>
              <a:tr h="36576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endParaRPr kumimoji="0" lang="en-US" sz="2800" b="0" i="0" u="none" strike="noStrike" cap="none" normalizeH="0" baseline="0" dirty="0">
                        <a:ln>
                          <a:noFill/>
                        </a:ln>
                        <a:solidFill>
                          <a:schemeClr val="tx1"/>
                        </a:solidFill>
                        <a:effectLst/>
                        <a:latin typeface="Tahoma" charset="0"/>
                        <a:ea typeface="ＭＳ Ｐゴシック" charset="0"/>
                        <a:cs typeface="ＭＳ Ｐゴシック" charset="0"/>
                      </a:endParaRPr>
                    </a:p>
                  </a:txBody>
                  <a:tcPr horzOverflow="overflow">
                    <a:lnL w="38100" cap="flat" cmpd="sng" algn="ctr">
                      <a:solidFill>
                        <a:srgbClr val="FF0B0B"/>
                      </a:solidFill>
                      <a:prstDash val="solid"/>
                      <a:round/>
                      <a:headEnd type="none" w="med" len="med"/>
                      <a:tailEnd type="none" w="med" len="med"/>
                    </a:lnL>
                    <a:lnR w="38100" cap="flat" cmpd="sng" algn="ctr">
                      <a:solidFill>
                        <a:srgbClr val="FF0B0B"/>
                      </a:solidFill>
                      <a:prstDash val="solid"/>
                      <a:round/>
                      <a:headEnd type="none" w="med" len="med"/>
                      <a:tailEnd type="none" w="med" len="med"/>
                    </a:lnR>
                    <a:lnT w="38100" cap="flat" cmpd="sng" algn="ctr">
                      <a:solidFill>
                        <a:srgbClr val="FF0B0B"/>
                      </a:solidFill>
                      <a:prstDash val="solid"/>
                      <a:round/>
                      <a:headEnd type="none" w="med" len="med"/>
                      <a:tailEnd type="none" w="med" len="med"/>
                    </a:lnT>
                    <a:lnB w="38100" cap="flat" cmpd="sng" algn="ctr">
                      <a:solidFill>
                        <a:srgbClr val="FF0B0B"/>
                      </a:solidFill>
                      <a:prstDash val="solid"/>
                      <a:round/>
                      <a:headEnd type="none" w="med" len="med"/>
                      <a:tailEnd type="none" w="med" len="med"/>
                    </a:lnB>
                    <a:lnTlToBr>
                      <a:noFill/>
                    </a:lnTlToBr>
                    <a:lnBlToTr>
                      <a:noFill/>
                    </a:lnBlToTr>
                    <a:noFill/>
                  </a:tcPr>
                </a:tc>
              </a:tr>
            </a:tbl>
          </a:graphicData>
        </a:graphic>
      </p:graphicFrame>
      <p:sp>
        <p:nvSpPr>
          <p:cNvPr id="31771" name="Text Box 30"/>
          <p:cNvSpPr txBox="1">
            <a:spLocks noChangeArrowheads="1"/>
          </p:cNvSpPr>
          <p:nvPr/>
        </p:nvSpPr>
        <p:spPr bwMode="auto">
          <a:xfrm>
            <a:off x="6858000" y="45720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endParaRPr lang="en-US" altLang="en-US" sz="2400">
              <a:solidFill>
                <a:schemeClr val="tx1"/>
              </a:solidFill>
              <a:latin typeface="Times New Roman" pitchFamily="18" charset="0"/>
              <a:ea typeface="MS PGothic" pitchFamily="34" charset="-128"/>
              <a:cs typeface="Avenir Roman"/>
            </a:endParaRPr>
          </a:p>
        </p:txBody>
      </p:sp>
      <p:sp>
        <p:nvSpPr>
          <p:cNvPr id="31772" name="Text Box 31"/>
          <p:cNvSpPr txBox="1">
            <a:spLocks noChangeArrowheads="1"/>
          </p:cNvSpPr>
          <p:nvPr/>
        </p:nvSpPr>
        <p:spPr bwMode="auto">
          <a:xfrm>
            <a:off x="6781800" y="4419600"/>
            <a:ext cx="2209800" cy="222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r>
              <a:rPr lang="en-US" altLang="en-US" sz="2000">
                <a:solidFill>
                  <a:schemeClr val="tx1"/>
                </a:solidFill>
                <a:latin typeface="Arial Black" pitchFamily="34" charset="0"/>
                <a:ea typeface="MS PGothic" pitchFamily="34" charset="-128"/>
                <a:cs typeface="Avenir Roman"/>
              </a:rPr>
              <a:t>In England and the U.S., </a:t>
            </a:r>
            <a:r>
              <a:rPr lang="ja-JP" altLang="en-US" sz="2000">
                <a:solidFill>
                  <a:schemeClr val="tx1"/>
                </a:solidFill>
                <a:latin typeface="Arial Black" pitchFamily="34" charset="0"/>
                <a:ea typeface="MS PGothic" pitchFamily="34" charset="-128"/>
                <a:cs typeface="Avenir Roman"/>
              </a:rPr>
              <a:t>“</a:t>
            </a:r>
            <a:r>
              <a:rPr lang="en-US" altLang="en-US" sz="2000">
                <a:solidFill>
                  <a:schemeClr val="tx1"/>
                </a:solidFill>
                <a:latin typeface="Arial Black" pitchFamily="34" charset="0"/>
                <a:ea typeface="MS PGothic" pitchFamily="34" charset="-128"/>
                <a:cs typeface="Avenir Roman"/>
              </a:rPr>
              <a:t>Something Blue</a:t>
            </a:r>
            <a:r>
              <a:rPr lang="ja-JP" altLang="en-US" sz="2000">
                <a:solidFill>
                  <a:schemeClr val="tx1"/>
                </a:solidFill>
                <a:latin typeface="Arial Black" pitchFamily="34" charset="0"/>
                <a:ea typeface="MS PGothic" pitchFamily="34" charset="-128"/>
                <a:cs typeface="Avenir Roman"/>
              </a:rPr>
              <a:t>”</a:t>
            </a:r>
            <a:r>
              <a:rPr lang="en-US" altLang="en-US" sz="2000">
                <a:solidFill>
                  <a:schemeClr val="tx1"/>
                </a:solidFill>
                <a:latin typeface="Arial Black" pitchFamily="34" charset="0"/>
                <a:ea typeface="MS PGothic" pitchFamily="34" charset="-128"/>
                <a:cs typeface="Avenir Roman"/>
              </a:rPr>
              <a:t> on a bride</a:t>
            </a:r>
            <a:r>
              <a:rPr lang="ja-JP" altLang="en-US" sz="2000">
                <a:solidFill>
                  <a:schemeClr val="tx1"/>
                </a:solidFill>
                <a:latin typeface="Arial Black" pitchFamily="34" charset="0"/>
                <a:ea typeface="MS PGothic" pitchFamily="34" charset="-128"/>
                <a:cs typeface="Avenir Roman"/>
              </a:rPr>
              <a:t>’</a:t>
            </a:r>
            <a:r>
              <a:rPr lang="en-US" altLang="en-US" sz="2000">
                <a:solidFill>
                  <a:schemeClr val="tx1"/>
                </a:solidFill>
                <a:latin typeface="Arial Black" pitchFamily="34" charset="0"/>
                <a:ea typeface="MS PGothic" pitchFamily="34" charset="-128"/>
                <a:cs typeface="Avenir Roman"/>
              </a:rPr>
              <a:t>s garter symbolizes fidelity</a:t>
            </a:r>
          </a:p>
        </p:txBody>
      </p:sp>
    </p:spTree>
    <p:extLst>
      <p:ext uri="{BB962C8B-B14F-4D97-AF65-F5344CB8AC3E}">
        <p14:creationId xmlns:p14="http://schemas.microsoft.com/office/powerpoint/2010/main" val="1782684403"/>
      </p:ext>
    </p:extLst>
  </p:cSld>
  <p:clrMapOvr>
    <a:masterClrMapping/>
  </p:clrMapOvr>
  <p:transition spd="med"/>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Activity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Workshop Activity 1: the students watch YouTube videos and then undertake group discussion based on key concepts(Globalisation, EPRG) </a:t>
            </a:r>
          </a:p>
          <a:p>
            <a:endParaRPr lang="en-GB" dirty="0" smtClean="0"/>
          </a:p>
          <a:p>
            <a:pPr marL="0" indent="0">
              <a:buNone/>
            </a:pPr>
            <a:r>
              <a:rPr lang="en-GB" dirty="0"/>
              <a:t> </a:t>
            </a:r>
            <a:r>
              <a:rPr lang="en-GB" dirty="0" smtClean="0"/>
              <a:t>    2. Globalization easily explained</a:t>
            </a:r>
          </a:p>
          <a:p>
            <a:pPr marL="0" indent="0">
              <a:buNone/>
            </a:pPr>
            <a:r>
              <a:rPr lang="en-GB" dirty="0" smtClean="0"/>
              <a:t>       https://www.youtube.com/watch?v=JJ0nFD19eT8</a:t>
            </a:r>
          </a:p>
          <a:p>
            <a:pPr marL="0" indent="0">
              <a:buNone/>
            </a:pPr>
            <a:r>
              <a:rPr lang="en-GB" dirty="0" smtClean="0"/>
              <a:t>   3. McDonalds Global and Local </a:t>
            </a:r>
            <a:r>
              <a:rPr lang="en-GB" dirty="0" err="1" smtClean="0"/>
              <a:t>Strategy.flv</a:t>
            </a:r>
            <a:endParaRPr lang="en-GB" dirty="0" smtClean="0"/>
          </a:p>
          <a:p>
            <a:pPr marL="0" indent="0">
              <a:buNone/>
            </a:pPr>
            <a:r>
              <a:rPr lang="en-GB" dirty="0" smtClean="0"/>
              <a:t>https://www.youtube.com/watch?v=v6coDUDCJ10</a:t>
            </a:r>
          </a:p>
          <a:p>
            <a:endParaRPr lang="en-GB" dirty="0"/>
          </a:p>
        </p:txBody>
      </p:sp>
    </p:spTree>
    <p:extLst>
      <p:ext uri="{BB962C8B-B14F-4D97-AF65-F5344CB8AC3E}">
        <p14:creationId xmlns:p14="http://schemas.microsoft.com/office/powerpoint/2010/main" val="36822744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3061</TotalTime>
  <Words>1783</Words>
  <Application>Microsoft Office PowerPoint</Application>
  <PresentationFormat>On-screen Show (4:3)</PresentationFormat>
  <Paragraphs>239</Paragraphs>
  <Slides>24</Slides>
  <Notes>11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Business English as a Foreign Language </vt:lpstr>
      <vt:lpstr>International Business Communication</vt:lpstr>
      <vt:lpstr>International Business Communication</vt:lpstr>
      <vt:lpstr>International Business Communication</vt:lpstr>
      <vt:lpstr>International Business Communication</vt:lpstr>
      <vt:lpstr>Definitions</vt:lpstr>
      <vt:lpstr>Terminology </vt:lpstr>
      <vt:lpstr>Model of Global Communicative Competence in business context (Louhiala-Salminen &amp; Kankaanranta, 2011)</vt:lpstr>
      <vt:lpstr>English as the Language for Business</vt:lpstr>
      <vt:lpstr>Language Effects on Businesses</vt:lpstr>
      <vt:lpstr>Business Uses and Training of English Communication</vt:lpstr>
      <vt:lpstr>Global Consumer Culture</vt:lpstr>
      <vt:lpstr>Key Aspects of Culture</vt:lpstr>
      <vt:lpstr>Language and Communication</vt:lpstr>
      <vt:lpstr>Social Institutions</vt:lpstr>
      <vt:lpstr>Language and Communication</vt:lpstr>
      <vt:lpstr>Material and  Nonmaterial Culture</vt:lpstr>
      <vt:lpstr>SAME as HOME or HOST ? EPRG </vt:lpstr>
      <vt:lpstr>Impact on Staff and Language in the International Framework EPRG</vt:lpstr>
      <vt:lpstr>Aesthetics</vt:lpstr>
      <vt:lpstr>Aesthetics and Color</vt:lpstr>
      <vt:lpstr>International  Marketing &amp; Communication Strategy</vt:lpstr>
      <vt:lpstr>The Meaning of Color</vt:lpstr>
      <vt:lpstr>Class Activity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15</cp:revision>
  <dcterms:created xsi:type="dcterms:W3CDTF">2016-11-05T08:45:11Z</dcterms:created>
  <dcterms:modified xsi:type="dcterms:W3CDTF">2016-11-07T11:46:16Z</dcterms:modified>
</cp:coreProperties>
</file>