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Canva Sans Bold" panose="020B0604020202020204" charset="0"/>
      <p:regular r:id="rId14"/>
    </p:embeddedFont>
    <p:embeddedFont>
      <p:font typeface="Public Sans" panose="020B0604020202020204" charset="0"/>
      <p:regular r:id="rId15"/>
    </p:embeddedFont>
    <p:embeddedFont>
      <p:font typeface="Public Sans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2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r Hussain" userId="bf70bbb144e8c639" providerId="LiveId" clId="{1F4B8258-7B5D-4ABC-8B26-49AE826BF9B2}"/>
    <pc:docChg chg="modSld sldOrd">
      <pc:chgData name="Ibrar Hussain" userId="bf70bbb144e8c639" providerId="LiveId" clId="{1F4B8258-7B5D-4ABC-8B26-49AE826BF9B2}" dt="2025-10-11T18:40:59.967" v="3"/>
      <pc:docMkLst>
        <pc:docMk/>
      </pc:docMkLst>
      <pc:sldChg chg="ord">
        <pc:chgData name="Ibrar Hussain" userId="bf70bbb144e8c639" providerId="LiveId" clId="{1F4B8258-7B5D-4ABC-8B26-49AE826BF9B2}" dt="2025-10-11T18:32:27.066" v="1"/>
        <pc:sldMkLst>
          <pc:docMk/>
          <pc:sldMk cId="0" sldId="258"/>
        </pc:sldMkLst>
      </pc:sldChg>
      <pc:sldChg chg="ord">
        <pc:chgData name="Ibrar Hussain" userId="bf70bbb144e8c639" providerId="LiveId" clId="{1F4B8258-7B5D-4ABC-8B26-49AE826BF9B2}" dt="2025-10-11T18:40:59.967" v="3"/>
        <pc:sldMkLst>
          <pc:docMk/>
          <pc:sldMk cId="0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tbo=p&amp;tbm=bks&amp;q=inauthor:%22Adam+Winsler%22&amp;source=gbs_metadata_r&amp;cad=4" TargetMode="External"/><Relationship Id="rId2" Type="http://schemas.openxmlformats.org/officeDocument/2006/relationships/hyperlink" Target="https://www.google.co.uk/search?tbo=p&amp;tbm=bks&amp;q=inauthor:%22Laura+E.+Berk%22&amp;source=gbs_metadata_r&amp;cad=4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808463" y="501468"/>
            <a:ext cx="7022267" cy="6706742"/>
          </a:xfrm>
          <a:custGeom>
            <a:avLst/>
            <a:gdLst/>
            <a:ahLst/>
            <a:cxnLst/>
            <a:rect l="l" t="t" r="r" b="b"/>
            <a:pathLst>
              <a:path w="7022267" h="6706742">
                <a:moveTo>
                  <a:pt x="0" y="0"/>
                </a:moveTo>
                <a:lnTo>
                  <a:pt x="7022268" y="0"/>
                </a:lnTo>
                <a:lnTo>
                  <a:pt x="7022268" y="6706742"/>
                </a:lnTo>
                <a:lnTo>
                  <a:pt x="0" y="67067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3" name="TextBox 3"/>
          <p:cNvSpPr txBox="1"/>
          <p:nvPr/>
        </p:nvSpPr>
        <p:spPr>
          <a:xfrm>
            <a:off x="276024" y="847725"/>
            <a:ext cx="10237312" cy="464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19"/>
              </a:lnSpc>
              <a:spcBef>
                <a:spcPct val="0"/>
              </a:spcBef>
            </a:pPr>
            <a:r>
              <a:rPr lang="en-US" sz="8799" b="1" spc="-721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Understanding Amira through Attachment Theory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8810" y="6057900"/>
            <a:ext cx="5307310" cy="2761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97"/>
              </a:lnSpc>
            </a:pPr>
            <a:r>
              <a:rPr lang="en-US" sz="5284" b="1" dirty="0">
                <a:solidFill>
                  <a:srgbClr val="ED8F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Presented by:</a:t>
            </a:r>
          </a:p>
          <a:p>
            <a:pPr algn="ctr">
              <a:lnSpc>
                <a:spcPts val="7397"/>
              </a:lnSpc>
            </a:pPr>
            <a:r>
              <a:rPr lang="en-US" sz="5284" b="1" dirty="0">
                <a:solidFill>
                  <a:srgbClr val="27266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Sumayya Batool</a:t>
            </a:r>
          </a:p>
          <a:p>
            <a:pPr algn="ctr">
              <a:lnSpc>
                <a:spcPts val="7397"/>
              </a:lnSpc>
            </a:pPr>
            <a:r>
              <a:rPr lang="en-US" sz="5284" b="1" dirty="0">
                <a:solidFill>
                  <a:srgbClr val="27266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(2419540)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766326" y="6057899"/>
            <a:ext cx="5976442" cy="2761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97"/>
              </a:lnSpc>
            </a:pPr>
            <a:r>
              <a:rPr lang="en-US" sz="5284" b="1" dirty="0">
                <a:solidFill>
                  <a:srgbClr val="ED8F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Course Instructor:</a:t>
            </a:r>
          </a:p>
          <a:p>
            <a:pPr algn="ctr">
              <a:lnSpc>
                <a:spcPts val="7397"/>
              </a:lnSpc>
            </a:pPr>
            <a:r>
              <a:rPr lang="en-US" sz="5284" b="1" dirty="0">
                <a:solidFill>
                  <a:srgbClr val="27266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Alice Clayton</a:t>
            </a:r>
          </a:p>
          <a:p>
            <a:pPr algn="ctr">
              <a:lnSpc>
                <a:spcPts val="7397"/>
              </a:lnSpc>
            </a:pPr>
            <a:endParaRPr lang="en-US" sz="5284" b="1" dirty="0">
              <a:solidFill>
                <a:srgbClr val="272665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143226" y="517206"/>
            <a:ext cx="11741696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b="1" spc="-779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Introduction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26759" y="1654494"/>
            <a:ext cx="14488282" cy="8850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This presentation explores Bowlby’s Attachment Theory and its relevance to Amira’s behaviour.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It considers the influence of biological predisposition (nature) and caregiving environment (nurture) on attachment.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Focus: How Amira’s early caregiver relationships impact her emotional security and communication today.</a:t>
            </a:r>
          </a:p>
          <a:p>
            <a:pPr algn="l">
              <a:lnSpc>
                <a:spcPts val="8679"/>
              </a:lnSpc>
            </a:pPr>
            <a:endParaRPr lang="en-US" sz="4899" spc="-63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3389435" y="4664637"/>
            <a:ext cx="11509129" cy="0"/>
          </a:xfrm>
          <a:prstGeom prst="line">
            <a:avLst/>
          </a:prstGeom>
          <a:ln w="76200" cap="flat">
            <a:solidFill>
              <a:srgbClr val="AB9EE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PK"/>
          </a:p>
        </p:txBody>
      </p:sp>
      <p:grpSp>
        <p:nvGrpSpPr>
          <p:cNvPr id="3" name="Group 3"/>
          <p:cNvGrpSpPr/>
          <p:nvPr/>
        </p:nvGrpSpPr>
        <p:grpSpPr>
          <a:xfrm>
            <a:off x="1028700" y="4010668"/>
            <a:ext cx="3688967" cy="4855648"/>
            <a:chOff x="0" y="0"/>
            <a:chExt cx="1004338" cy="13219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04339" cy="1321973"/>
            </a:xfrm>
            <a:custGeom>
              <a:avLst/>
              <a:gdLst/>
              <a:ahLst/>
              <a:cxnLst/>
              <a:rect l="l" t="t" r="r" b="b"/>
              <a:pathLst>
                <a:path w="1004339" h="1321973">
                  <a:moveTo>
                    <a:pt x="37776" y="0"/>
                  </a:moveTo>
                  <a:lnTo>
                    <a:pt x="966562" y="0"/>
                  </a:lnTo>
                  <a:cubicBezTo>
                    <a:pt x="987426" y="0"/>
                    <a:pt x="1004339" y="16913"/>
                    <a:pt x="1004339" y="37776"/>
                  </a:cubicBezTo>
                  <a:lnTo>
                    <a:pt x="1004339" y="1284197"/>
                  </a:lnTo>
                  <a:cubicBezTo>
                    <a:pt x="1004339" y="1305060"/>
                    <a:pt x="987426" y="1321973"/>
                    <a:pt x="966562" y="1321973"/>
                  </a:cubicBezTo>
                  <a:lnTo>
                    <a:pt x="37776" y="1321973"/>
                  </a:lnTo>
                  <a:cubicBezTo>
                    <a:pt x="16913" y="1321973"/>
                    <a:pt x="0" y="1305060"/>
                    <a:pt x="0" y="1284197"/>
                  </a:cubicBezTo>
                  <a:lnTo>
                    <a:pt x="0" y="37776"/>
                  </a:lnTo>
                  <a:cubicBezTo>
                    <a:pt x="0" y="16913"/>
                    <a:pt x="16913" y="0"/>
                    <a:pt x="37776" y="0"/>
                  </a:cubicBezTo>
                  <a:close/>
                </a:path>
              </a:pathLst>
            </a:custGeom>
            <a:solidFill>
              <a:srgbClr val="AB9EE2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85725"/>
              <a:ext cx="1004338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273152" y="1437026"/>
            <a:ext cx="11741696" cy="2385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b="1" spc="-779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Overview of Attachment Theory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5212967" y="4003683"/>
            <a:ext cx="3683729" cy="4855648"/>
            <a:chOff x="0" y="0"/>
            <a:chExt cx="1002912" cy="132197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02913" cy="1321973"/>
            </a:xfrm>
            <a:custGeom>
              <a:avLst/>
              <a:gdLst/>
              <a:ahLst/>
              <a:cxnLst/>
              <a:rect l="l" t="t" r="r" b="b"/>
              <a:pathLst>
                <a:path w="1002913" h="1321973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284143"/>
                  </a:lnTo>
                  <a:cubicBezTo>
                    <a:pt x="1002913" y="1294176"/>
                    <a:pt x="998927" y="1303798"/>
                    <a:pt x="991832" y="1310893"/>
                  </a:cubicBezTo>
                  <a:cubicBezTo>
                    <a:pt x="984738" y="1317987"/>
                    <a:pt x="975116" y="1321973"/>
                    <a:pt x="965083" y="1321973"/>
                  </a:cubicBezTo>
                  <a:lnTo>
                    <a:pt x="37830" y="1321973"/>
                  </a:lnTo>
                  <a:cubicBezTo>
                    <a:pt x="16937" y="1321973"/>
                    <a:pt x="0" y="1305036"/>
                    <a:pt x="0" y="1284143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85725"/>
              <a:ext cx="1002912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394269" y="4003683"/>
            <a:ext cx="3683729" cy="4855648"/>
            <a:chOff x="0" y="0"/>
            <a:chExt cx="1002912" cy="132197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02913" cy="1321973"/>
            </a:xfrm>
            <a:custGeom>
              <a:avLst/>
              <a:gdLst/>
              <a:ahLst/>
              <a:cxnLst/>
              <a:rect l="l" t="t" r="r" b="b"/>
              <a:pathLst>
                <a:path w="1002913" h="1321973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284143"/>
                  </a:lnTo>
                  <a:cubicBezTo>
                    <a:pt x="1002913" y="1294176"/>
                    <a:pt x="998927" y="1303798"/>
                    <a:pt x="991832" y="1310893"/>
                  </a:cubicBezTo>
                  <a:cubicBezTo>
                    <a:pt x="984738" y="1317987"/>
                    <a:pt x="975116" y="1321973"/>
                    <a:pt x="965083" y="1321973"/>
                  </a:cubicBezTo>
                  <a:lnTo>
                    <a:pt x="37830" y="1321973"/>
                  </a:lnTo>
                  <a:cubicBezTo>
                    <a:pt x="16937" y="1321973"/>
                    <a:pt x="0" y="1305036"/>
                    <a:pt x="0" y="1284143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85725"/>
              <a:ext cx="1002912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575571" y="4010668"/>
            <a:ext cx="3683729" cy="4855648"/>
            <a:chOff x="0" y="0"/>
            <a:chExt cx="1002912" cy="132197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02913" cy="1321973"/>
            </a:xfrm>
            <a:custGeom>
              <a:avLst/>
              <a:gdLst/>
              <a:ahLst/>
              <a:cxnLst/>
              <a:rect l="l" t="t" r="r" b="b"/>
              <a:pathLst>
                <a:path w="1002913" h="1321973">
                  <a:moveTo>
                    <a:pt x="37830" y="0"/>
                  </a:moveTo>
                  <a:lnTo>
                    <a:pt x="965083" y="0"/>
                  </a:lnTo>
                  <a:cubicBezTo>
                    <a:pt x="985976" y="0"/>
                    <a:pt x="1002913" y="16937"/>
                    <a:pt x="1002913" y="37830"/>
                  </a:cubicBezTo>
                  <a:lnTo>
                    <a:pt x="1002913" y="1284143"/>
                  </a:lnTo>
                  <a:cubicBezTo>
                    <a:pt x="1002913" y="1294176"/>
                    <a:pt x="998927" y="1303798"/>
                    <a:pt x="991832" y="1310893"/>
                  </a:cubicBezTo>
                  <a:cubicBezTo>
                    <a:pt x="984738" y="1317987"/>
                    <a:pt x="975116" y="1321973"/>
                    <a:pt x="965083" y="1321973"/>
                  </a:cubicBezTo>
                  <a:lnTo>
                    <a:pt x="37830" y="1321973"/>
                  </a:lnTo>
                  <a:cubicBezTo>
                    <a:pt x="16937" y="1321973"/>
                    <a:pt x="0" y="1305036"/>
                    <a:pt x="0" y="1284143"/>
                  </a:cubicBezTo>
                  <a:lnTo>
                    <a:pt x="0" y="37830"/>
                  </a:lnTo>
                  <a:cubicBezTo>
                    <a:pt x="0" y="16937"/>
                    <a:pt x="16937" y="0"/>
                    <a:pt x="37830" y="0"/>
                  </a:cubicBezTo>
                  <a:close/>
                </a:path>
              </a:pathLst>
            </a:custGeom>
            <a:solidFill>
              <a:srgbClr val="AB9EE2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85725"/>
              <a:ext cx="1002912" cy="12362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269624" y="4075876"/>
            <a:ext cx="3448042" cy="4059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  <a:spcBef>
                <a:spcPct val="0"/>
              </a:spcBef>
            </a:pPr>
            <a:r>
              <a:rPr lang="en-US" sz="3299" b="1" spc="-56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Bowlby (1969): Attachment is an innate biological system promoting closeness and protection.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451272" y="4073117"/>
            <a:ext cx="3207118" cy="4640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  <a:spcBef>
                <a:spcPct val="0"/>
              </a:spcBef>
            </a:pPr>
            <a:r>
              <a:rPr lang="en-US" sz="3299" b="1" spc="-56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Ainsworth (1978): Identified attachment styles: Secure, Avoidant, Ambivalent, and Disorganised.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632574" y="4080102"/>
            <a:ext cx="3207118" cy="3813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9"/>
              </a:lnSpc>
              <a:spcBef>
                <a:spcPct val="0"/>
              </a:spcBef>
            </a:pPr>
            <a:r>
              <a:rPr lang="en-US" sz="3599" b="1" spc="-61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Secure attachment develops from sensitive, responsive caregiving.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813876" y="4073117"/>
            <a:ext cx="3445424" cy="3423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18"/>
              </a:lnSpc>
              <a:spcBef>
                <a:spcPct val="0"/>
              </a:spcBef>
            </a:pPr>
            <a:r>
              <a:rPr lang="en-US" sz="3227" b="1" spc="-54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Attachent forms the “internal working model”a mental template for future relationships.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972749" y="89450"/>
            <a:ext cx="12911505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b="1" spc="-779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   Key Concepts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48371" y="1455338"/>
            <a:ext cx="4750393" cy="4185475"/>
            <a:chOff x="0" y="0"/>
            <a:chExt cx="1232151" cy="108562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2151" cy="1085623"/>
            </a:xfrm>
            <a:custGeom>
              <a:avLst/>
              <a:gdLst/>
              <a:ahLst/>
              <a:cxnLst/>
              <a:rect l="l" t="t" r="r" b="b"/>
              <a:pathLst>
                <a:path w="1232151" h="108562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056288"/>
                  </a:lnTo>
                  <a:cubicBezTo>
                    <a:pt x="1232151" y="1064068"/>
                    <a:pt x="1229060" y="1071530"/>
                    <a:pt x="1223559" y="1077031"/>
                  </a:cubicBezTo>
                  <a:cubicBezTo>
                    <a:pt x="1218057" y="1082533"/>
                    <a:pt x="1210596" y="1085623"/>
                    <a:pt x="1202815" y="1085623"/>
                  </a:cubicBezTo>
                  <a:lnTo>
                    <a:pt x="29335" y="1085623"/>
                  </a:lnTo>
                  <a:cubicBezTo>
                    <a:pt x="21555" y="1085623"/>
                    <a:pt x="14094" y="1082533"/>
                    <a:pt x="8592" y="1077031"/>
                  </a:cubicBezTo>
                  <a:cubicBezTo>
                    <a:pt x="3091" y="1071530"/>
                    <a:pt x="0" y="1064068"/>
                    <a:pt x="0" y="105628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85725"/>
              <a:ext cx="1232151" cy="9998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48335" y="1642714"/>
            <a:ext cx="3155171" cy="632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6"/>
              </a:lnSpc>
            </a:pPr>
            <a:r>
              <a:rPr lang="en-US" sz="4798" b="1" spc="-393">
                <a:solidFill>
                  <a:srgbClr val="ED8F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Secure base: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8335" y="2293801"/>
            <a:ext cx="3574521" cy="31342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71"/>
              </a:lnSpc>
              <a:spcBef>
                <a:spcPct val="0"/>
              </a:spcBef>
            </a:pPr>
            <a:r>
              <a:rPr lang="en-US" sz="4479" b="1" spc="-76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The caregiver provides safety for exploration.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582791" y="1455338"/>
            <a:ext cx="4750393" cy="4185475"/>
            <a:chOff x="0" y="0"/>
            <a:chExt cx="1232151" cy="108562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32151" cy="1085623"/>
            </a:xfrm>
            <a:custGeom>
              <a:avLst/>
              <a:gdLst/>
              <a:ahLst/>
              <a:cxnLst/>
              <a:rect l="l" t="t" r="r" b="b"/>
              <a:pathLst>
                <a:path w="1232151" h="108562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056288"/>
                  </a:lnTo>
                  <a:cubicBezTo>
                    <a:pt x="1232151" y="1064068"/>
                    <a:pt x="1229060" y="1071530"/>
                    <a:pt x="1223559" y="1077031"/>
                  </a:cubicBezTo>
                  <a:cubicBezTo>
                    <a:pt x="1218057" y="1082533"/>
                    <a:pt x="1210596" y="1085623"/>
                    <a:pt x="1202815" y="1085623"/>
                  </a:cubicBezTo>
                  <a:lnTo>
                    <a:pt x="29335" y="1085623"/>
                  </a:lnTo>
                  <a:cubicBezTo>
                    <a:pt x="21555" y="1085623"/>
                    <a:pt x="14094" y="1082533"/>
                    <a:pt x="8592" y="1077031"/>
                  </a:cubicBezTo>
                  <a:cubicBezTo>
                    <a:pt x="3091" y="1071530"/>
                    <a:pt x="0" y="1064068"/>
                    <a:pt x="0" y="105628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5725"/>
              <a:ext cx="1232151" cy="9998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6582791" y="1642714"/>
            <a:ext cx="4750393" cy="1213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6"/>
              </a:lnSpc>
            </a:pPr>
            <a:r>
              <a:rPr lang="en-US" sz="4798" b="1" spc="-393">
                <a:solidFill>
                  <a:srgbClr val="ED8F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Separation and stranger anxiety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70727" y="2799827"/>
            <a:ext cx="3574521" cy="2343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71"/>
              </a:lnSpc>
              <a:spcBef>
                <a:spcPct val="0"/>
              </a:spcBef>
            </a:pPr>
            <a:r>
              <a:rPr lang="en-US" sz="4479" b="1" spc="-76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Indicators of attachment quality.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817210" y="1442088"/>
            <a:ext cx="4750393" cy="4198725"/>
            <a:chOff x="0" y="0"/>
            <a:chExt cx="1232151" cy="10890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232151" cy="1089060"/>
            </a:xfrm>
            <a:custGeom>
              <a:avLst/>
              <a:gdLst/>
              <a:ahLst/>
              <a:cxnLst/>
              <a:rect l="l" t="t" r="r" b="b"/>
              <a:pathLst>
                <a:path w="1232151" h="1089060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059725"/>
                  </a:lnTo>
                  <a:cubicBezTo>
                    <a:pt x="1232151" y="1067505"/>
                    <a:pt x="1229060" y="1074966"/>
                    <a:pt x="1223559" y="1080468"/>
                  </a:cubicBezTo>
                  <a:cubicBezTo>
                    <a:pt x="1218057" y="1085969"/>
                    <a:pt x="1210596" y="1089060"/>
                    <a:pt x="1202815" y="1089060"/>
                  </a:cubicBezTo>
                  <a:lnTo>
                    <a:pt x="29335" y="1089060"/>
                  </a:lnTo>
                  <a:cubicBezTo>
                    <a:pt x="21555" y="1089060"/>
                    <a:pt x="14094" y="1085969"/>
                    <a:pt x="8592" y="1080468"/>
                  </a:cubicBezTo>
                  <a:cubicBezTo>
                    <a:pt x="3091" y="1074966"/>
                    <a:pt x="0" y="1067505"/>
                    <a:pt x="0" y="1059725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85725"/>
              <a:ext cx="1232151" cy="10033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3216016" y="1672490"/>
            <a:ext cx="3952782" cy="1213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6"/>
              </a:lnSpc>
            </a:pPr>
            <a:r>
              <a:rPr lang="en-US" sz="4798" b="1" spc="-393">
                <a:solidFill>
                  <a:srgbClr val="ED8F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Internal working model: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216016" y="2809352"/>
            <a:ext cx="3952782" cy="28314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635"/>
              </a:lnSpc>
              <a:spcBef>
                <a:spcPct val="0"/>
              </a:spcBef>
            </a:pPr>
            <a:r>
              <a:rPr lang="en-US" sz="4025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Influences future emotional regulation and trust.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3483003" y="5745588"/>
            <a:ext cx="4750393" cy="4185475"/>
            <a:chOff x="0" y="0"/>
            <a:chExt cx="1232151" cy="108562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32151" cy="1085623"/>
            </a:xfrm>
            <a:custGeom>
              <a:avLst/>
              <a:gdLst/>
              <a:ahLst/>
              <a:cxnLst/>
              <a:rect l="l" t="t" r="r" b="b"/>
              <a:pathLst>
                <a:path w="1232151" h="108562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056288"/>
                  </a:lnTo>
                  <a:cubicBezTo>
                    <a:pt x="1232151" y="1064068"/>
                    <a:pt x="1229060" y="1071530"/>
                    <a:pt x="1223559" y="1077031"/>
                  </a:cubicBezTo>
                  <a:cubicBezTo>
                    <a:pt x="1218057" y="1082533"/>
                    <a:pt x="1210596" y="1085623"/>
                    <a:pt x="1202815" y="1085623"/>
                  </a:cubicBezTo>
                  <a:lnTo>
                    <a:pt x="29335" y="1085623"/>
                  </a:lnTo>
                  <a:cubicBezTo>
                    <a:pt x="21555" y="1085623"/>
                    <a:pt x="14094" y="1082533"/>
                    <a:pt x="8592" y="1077031"/>
                  </a:cubicBezTo>
                  <a:cubicBezTo>
                    <a:pt x="3091" y="1071530"/>
                    <a:pt x="0" y="1064068"/>
                    <a:pt x="0" y="105628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85725"/>
              <a:ext cx="1232151" cy="9998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3279376" y="5975149"/>
            <a:ext cx="3638776" cy="1213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6"/>
              </a:lnSpc>
            </a:pPr>
            <a:r>
              <a:rPr lang="en-US" sz="4798" b="1" spc="-393">
                <a:solidFill>
                  <a:srgbClr val="ED8F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Sensitivity hypothesis: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803506" y="7102486"/>
            <a:ext cx="4429889" cy="2804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71"/>
              </a:lnSpc>
              <a:spcBef>
                <a:spcPct val="0"/>
              </a:spcBef>
            </a:pPr>
            <a:r>
              <a:rPr lang="en-US" sz="3979" b="1" spc="-67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Responsive caregivers produce securely attached children.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9144000" y="5774163"/>
            <a:ext cx="4750393" cy="4185475"/>
            <a:chOff x="0" y="0"/>
            <a:chExt cx="1232151" cy="108562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232151" cy="1085623"/>
            </a:xfrm>
            <a:custGeom>
              <a:avLst/>
              <a:gdLst/>
              <a:ahLst/>
              <a:cxnLst/>
              <a:rect l="l" t="t" r="r" b="b"/>
              <a:pathLst>
                <a:path w="1232151" h="1085623">
                  <a:moveTo>
                    <a:pt x="29335" y="0"/>
                  </a:moveTo>
                  <a:lnTo>
                    <a:pt x="1202815" y="0"/>
                  </a:lnTo>
                  <a:cubicBezTo>
                    <a:pt x="1210596" y="0"/>
                    <a:pt x="1218057" y="3091"/>
                    <a:pt x="1223559" y="8592"/>
                  </a:cubicBezTo>
                  <a:cubicBezTo>
                    <a:pt x="1229060" y="14094"/>
                    <a:pt x="1232151" y="21555"/>
                    <a:pt x="1232151" y="29335"/>
                  </a:cubicBezTo>
                  <a:lnTo>
                    <a:pt x="1232151" y="1056288"/>
                  </a:lnTo>
                  <a:cubicBezTo>
                    <a:pt x="1232151" y="1064068"/>
                    <a:pt x="1229060" y="1071530"/>
                    <a:pt x="1223559" y="1077031"/>
                  </a:cubicBezTo>
                  <a:cubicBezTo>
                    <a:pt x="1218057" y="1082533"/>
                    <a:pt x="1210596" y="1085623"/>
                    <a:pt x="1202815" y="1085623"/>
                  </a:cubicBezTo>
                  <a:lnTo>
                    <a:pt x="29335" y="1085623"/>
                  </a:lnTo>
                  <a:cubicBezTo>
                    <a:pt x="21555" y="1085623"/>
                    <a:pt x="14094" y="1082533"/>
                    <a:pt x="8592" y="1077031"/>
                  </a:cubicBezTo>
                  <a:cubicBezTo>
                    <a:pt x="3091" y="1071530"/>
                    <a:pt x="0" y="1064068"/>
                    <a:pt x="0" y="1056288"/>
                  </a:cubicBezTo>
                  <a:lnTo>
                    <a:pt x="0" y="29335"/>
                  </a:lnTo>
                  <a:cubicBezTo>
                    <a:pt x="0" y="21555"/>
                    <a:pt x="3091" y="14094"/>
                    <a:pt x="8592" y="8592"/>
                  </a:cubicBezTo>
                  <a:cubicBezTo>
                    <a:pt x="14094" y="3091"/>
                    <a:pt x="21555" y="0"/>
                    <a:pt x="2933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AB9EE2"/>
              </a:solidFill>
              <a:prstDash val="solid"/>
              <a:miter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85725"/>
              <a:ext cx="1232151" cy="9998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25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9144000" y="5975149"/>
            <a:ext cx="4629130" cy="632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6"/>
              </a:lnSpc>
            </a:pPr>
            <a:r>
              <a:rPr lang="en-US" sz="4798" b="1" spc="-393">
                <a:solidFill>
                  <a:srgbClr val="ED8F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Nature &amp; nurture: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385803" y="6559561"/>
            <a:ext cx="4387328" cy="299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31"/>
              </a:lnSpc>
              <a:spcBef>
                <a:spcPct val="0"/>
              </a:spcBef>
            </a:pPr>
            <a:r>
              <a:rPr lang="en-US" sz="3379" b="1" spc="-57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Genetic temperament interacts with caregiving quality to shape attachment style.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9E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4676" y="517206"/>
            <a:ext cx="14788922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9500" b="1" spc="-779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Application to Amira’s Case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2024787"/>
            <a:ext cx="17984708" cy="8460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36307" lvl="1" indent="-518154" algn="l">
              <a:lnSpc>
                <a:spcPts val="6719"/>
              </a:lnSpc>
              <a:buFont typeface="Arial"/>
              <a:buChar char="•"/>
            </a:pPr>
            <a:r>
              <a:rPr lang="en-US" sz="4799" spc="-62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If Amira had inconsistent caregiving or separation experiences, she may show anxious or avoidant behaviours.</a:t>
            </a:r>
          </a:p>
          <a:p>
            <a:pPr marL="1036307" lvl="1" indent="-518154" algn="l">
              <a:lnSpc>
                <a:spcPts val="6719"/>
              </a:lnSpc>
              <a:buFont typeface="Arial"/>
              <a:buChar char="•"/>
            </a:pPr>
            <a:r>
              <a:rPr lang="en-US" sz="4799" spc="-62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Her limited verbal communication could reflect insecure attachment, affecting her confidence in expressing needs.</a:t>
            </a:r>
          </a:p>
          <a:p>
            <a:pPr marL="1036307" lvl="1" indent="-518154" algn="l">
              <a:lnSpc>
                <a:spcPts val="6719"/>
              </a:lnSpc>
              <a:buFont typeface="Arial"/>
              <a:buChar char="•"/>
            </a:pPr>
            <a:r>
              <a:rPr lang="en-US" sz="4799" spc="-62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Early years staff can strengthen her attachment security through:</a:t>
            </a:r>
          </a:p>
          <a:p>
            <a:pPr marL="1036307" lvl="1" indent="-518154" algn="l">
              <a:lnSpc>
                <a:spcPts val="6719"/>
              </a:lnSpc>
              <a:buFont typeface="Arial"/>
              <a:buChar char="•"/>
            </a:pPr>
            <a:r>
              <a:rPr lang="en-US" sz="4799" spc="-62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Consistent routines and emotional availability.</a:t>
            </a:r>
          </a:p>
          <a:p>
            <a:pPr marL="1036307" lvl="1" indent="-518154" algn="l">
              <a:lnSpc>
                <a:spcPts val="6719"/>
              </a:lnSpc>
              <a:buFont typeface="Arial"/>
              <a:buChar char="•"/>
            </a:pPr>
            <a:r>
              <a:rPr lang="en-US" sz="4799" spc="-62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Positive reinforcement during communication.</a:t>
            </a:r>
          </a:p>
          <a:p>
            <a:pPr marL="1036307" lvl="1" indent="-518154" algn="l">
              <a:lnSpc>
                <a:spcPts val="6719"/>
              </a:lnSpc>
              <a:buFont typeface="Arial"/>
              <a:buChar char="•"/>
            </a:pPr>
            <a:r>
              <a:rPr lang="en-US" sz="4799" spc="-62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Building trust through one-to-one interactions.</a:t>
            </a:r>
          </a:p>
          <a:p>
            <a:pPr algn="l">
              <a:lnSpc>
                <a:spcPts val="6719"/>
              </a:lnSpc>
            </a:pPr>
            <a:endParaRPr lang="en-US" sz="4799" spc="-62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9E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4676" y="507681"/>
            <a:ext cx="18375660" cy="1169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9000" b="1" spc="-73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Practical Strategies and Interventions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2015262"/>
            <a:ext cx="17984708" cy="8398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Consistent routines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: Provide stability and predictability.</a:t>
            </a:r>
          </a:p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Key person approach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: Assign a familiar caregiver to build trust.</a:t>
            </a:r>
          </a:p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Emotional coaching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: Label and validate feelings to strengthen communication.</a:t>
            </a:r>
          </a:p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Positive reinforcement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: Praise efforts to build self-esteem</a:t>
            </a:r>
          </a:p>
          <a:p>
            <a:pPr algn="l">
              <a:lnSpc>
                <a:spcPts val="7559"/>
              </a:lnSpc>
            </a:pPr>
            <a:endParaRPr lang="en-US" sz="5299" spc="-68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9E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914400"/>
            <a:ext cx="17984708" cy="9331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Attachment-based play: 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Encourage shared activities like reading or drawing.</a:t>
            </a:r>
          </a:p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Parental involvement: 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Strengthen home–school attachment links.</a:t>
            </a:r>
          </a:p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Safe space corner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: Provide a calm area Amira can return to when anxious.</a:t>
            </a:r>
          </a:p>
          <a:p>
            <a:pPr marL="1144254" lvl="1" indent="-572127" algn="l">
              <a:lnSpc>
                <a:spcPts val="7419"/>
              </a:lnSpc>
              <a:buFont typeface="Arial"/>
              <a:buChar char="•"/>
            </a:pP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Small group interactions: </a:t>
            </a:r>
            <a:r>
              <a:rPr lang="en-US" sz="5299" spc="-68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Gradually expose her to peer relationships</a:t>
            </a:r>
            <a:r>
              <a:rPr lang="en-US" sz="5299" b="1" spc="-68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.</a:t>
            </a:r>
          </a:p>
          <a:p>
            <a:pPr algn="l">
              <a:lnSpc>
                <a:spcPts val="7419"/>
              </a:lnSpc>
            </a:pPr>
            <a:endParaRPr lang="en-US" sz="5299" b="1" spc="-68">
              <a:solidFill>
                <a:srgbClr val="272665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l">
              <a:lnSpc>
                <a:spcPts val="7559"/>
              </a:lnSpc>
            </a:pPr>
            <a:endParaRPr lang="en-US" sz="5299" b="1" spc="-68">
              <a:solidFill>
                <a:srgbClr val="272665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97204" y="209550"/>
            <a:ext cx="16358266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0"/>
              </a:lnSpc>
            </a:pPr>
            <a:r>
              <a:rPr lang="en-US" sz="9500" b="1" spc="-779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Evaluation of Attachment Theory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1346838"/>
            <a:ext cx="19052357" cy="8850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59"/>
              </a:lnSpc>
            </a:pPr>
            <a:r>
              <a:rPr lang="en-US" sz="4899" b="1" spc="-63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       Strengths: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Highlights emotional security as vital for development.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Strong empirical evidence (Ainsworth’s Strange Situation).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Informs modern childcare practice and mental health work.</a:t>
            </a:r>
          </a:p>
          <a:p>
            <a:pPr algn="l">
              <a:lnSpc>
                <a:spcPts val="6859"/>
              </a:lnSpc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        </a:t>
            </a:r>
            <a:r>
              <a:rPr lang="en-US" sz="4899" b="1" spc="-63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Limitations: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Overemphasis on mother–child bond.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Cultural bias – attachment patterns differ globally.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Does not fully account for later life experiences that can alter attachment.</a:t>
            </a:r>
          </a:p>
          <a:p>
            <a:pPr algn="l">
              <a:lnSpc>
                <a:spcPts val="8679"/>
              </a:lnSpc>
            </a:pPr>
            <a:endParaRPr lang="en-US" sz="4899" spc="-63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1103946"/>
            <a:ext cx="19052357" cy="79838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59"/>
              </a:lnSpc>
            </a:pPr>
            <a:r>
              <a:rPr lang="en-US" sz="4899" b="1" spc="-63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       Other relevant theories: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Vygotsky’s Sociocultural Theory – focuses on social learning and language.</a:t>
            </a:r>
          </a:p>
          <a:p>
            <a:pPr algn="l">
              <a:lnSpc>
                <a:spcPts val="6859"/>
              </a:lnSpc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       </a:t>
            </a:r>
            <a:r>
              <a:rPr lang="en-US" sz="4899" b="1" spc="-63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Erikson’s Psychosocial Theory</a:t>
            </a:r>
          </a:p>
          <a:p>
            <a:pPr algn="l">
              <a:lnSpc>
                <a:spcPts val="6859"/>
              </a:lnSpc>
            </a:pPr>
            <a:r>
              <a:rPr lang="en-US" sz="4899" b="1" spc="-63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       </a:t>
            </a: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addresses trust and autonomy.</a:t>
            </a:r>
          </a:p>
          <a:p>
            <a:pPr marL="1057897" lvl="1" indent="-528948" algn="l">
              <a:lnSpc>
                <a:spcPts val="6859"/>
              </a:lnSpc>
              <a:buFont typeface="Arial"/>
              <a:buChar char="•"/>
            </a:pPr>
            <a:r>
              <a:rPr lang="en-US" sz="4899" spc="-63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Combining these theories gives a more complete understanding of Amira’s development.</a:t>
            </a:r>
          </a:p>
          <a:p>
            <a:pPr algn="l">
              <a:lnSpc>
                <a:spcPts val="6859"/>
              </a:lnSpc>
            </a:pPr>
            <a:endParaRPr lang="en-US" sz="4899" spc="-63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8679"/>
              </a:lnSpc>
            </a:pPr>
            <a:endParaRPr lang="en-US" sz="4899" spc="-63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776967"/>
            <a:ext cx="7421378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9500" b="1" spc="-779">
                <a:solidFill>
                  <a:srgbClr val="272665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2493643"/>
            <a:ext cx="16962621" cy="7587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Attachment theory helps explain how early emotional bonds influence later behaviour.</a:t>
            </a:r>
          </a:p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Amira’s needs can be met by creating a secure, responsive, and nurturing environment.</a:t>
            </a:r>
          </a:p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Over time, secure relationships can promote confidence, communication, and emotional wellbeing.</a:t>
            </a:r>
          </a:p>
          <a:p>
            <a:pPr algn="l">
              <a:lnSpc>
                <a:spcPts val="7559"/>
              </a:lnSpc>
            </a:pPr>
            <a:endParaRPr lang="en-US" sz="5399" spc="-70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776967"/>
            <a:ext cx="7421378" cy="1232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20"/>
              </a:lnSpc>
            </a:pPr>
            <a:r>
              <a:rPr lang="en-US" sz="9500" spc="-779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References: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2307734"/>
            <a:ext cx="18655239" cy="9492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“John Bowlby’s Attachment Theory” - Simply Psychology.</a:t>
            </a:r>
          </a:p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“Mary Ainsworth Strange Situation Experiment” - Simply Psychology</a:t>
            </a:r>
          </a:p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https://positivepsychology.com/attachment-theory</a:t>
            </a:r>
          </a:p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https://pmc.ncbi.nlm.nih.gov/articles</a:t>
            </a:r>
          </a:p>
          <a:p>
            <a:pPr marL="1165844" lvl="1" indent="-582922" algn="l">
              <a:lnSpc>
                <a:spcPts val="7559"/>
              </a:lnSpc>
              <a:buFont typeface="Arial"/>
              <a:buChar char="•"/>
            </a:pP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•</a:t>
            </a:r>
            <a:r>
              <a:rPr lang="en-US" sz="5399" u="sng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  <a:hlinkClick r:id="rId2" tooltip="https://www.google.co.uk/search?tbo=p&amp;tbm=bks&amp;q=inauthor:%22Laura+E.+Berk%22&amp;source=gbs_metadata_r&amp;cad=4"/>
              </a:rPr>
              <a:t>Berk</a:t>
            </a: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 L, </a:t>
            </a:r>
            <a:r>
              <a:rPr lang="en-US" sz="5399" u="sng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  <a:hlinkClick r:id="rId3" tooltip="https://www.google.co.uk/search?tbo=p&amp;tbm=bks&amp;q=inauthor:%22Adam+Winsler%22&amp;source=gbs_metadata_r&amp;cad=4"/>
              </a:rPr>
              <a:t>Winsler</a:t>
            </a:r>
            <a:r>
              <a:rPr lang="en-US" sz="5399" spc="-70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 A (2010) Scaffolding Children's Learning: Vygotsky and Early Childhood Education</a:t>
            </a:r>
          </a:p>
          <a:p>
            <a:pPr algn="l">
              <a:lnSpc>
                <a:spcPts val="7559"/>
              </a:lnSpc>
            </a:pPr>
            <a:endParaRPr lang="en-US" sz="5399" spc="-70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7559"/>
              </a:lnSpc>
            </a:pPr>
            <a:endParaRPr lang="en-US" sz="5399" spc="-70">
              <a:solidFill>
                <a:srgbClr val="272665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8069" y="1122363"/>
            <a:ext cx="5831883" cy="8042275"/>
          </a:xfrm>
          <a:custGeom>
            <a:avLst/>
            <a:gdLst/>
            <a:ahLst/>
            <a:cxnLst/>
            <a:rect l="l" t="t" r="r" b="b"/>
            <a:pathLst>
              <a:path w="5831883" h="8042275">
                <a:moveTo>
                  <a:pt x="0" y="0"/>
                </a:moveTo>
                <a:lnTo>
                  <a:pt x="5831883" y="0"/>
                </a:lnTo>
                <a:lnTo>
                  <a:pt x="5831883" y="8042274"/>
                </a:lnTo>
                <a:lnTo>
                  <a:pt x="0" y="80422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3" name="TextBox 3"/>
          <p:cNvSpPr txBox="1"/>
          <p:nvPr/>
        </p:nvSpPr>
        <p:spPr>
          <a:xfrm>
            <a:off x="1209778" y="2498406"/>
            <a:ext cx="7150078" cy="5414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920"/>
              </a:lnSpc>
            </a:pPr>
            <a:r>
              <a:rPr lang="en-US" sz="14500" spc="-1189">
                <a:solidFill>
                  <a:srgbClr val="272665"/>
                </a:solidFill>
                <a:latin typeface="Public Sans"/>
                <a:ea typeface="Public Sans"/>
                <a:cs typeface="Public Sans"/>
                <a:sym typeface="Public Sans"/>
              </a:rPr>
              <a:t>Thank you very much!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550</Words>
  <Application>Microsoft Office PowerPoint</Application>
  <PresentationFormat>Custom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Canva Sans Bold</vt:lpstr>
      <vt:lpstr>Calibri</vt:lpstr>
      <vt:lpstr>Public Sans Bold</vt:lpstr>
      <vt:lpstr>Public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Lilac Illustrated Social Psychology Presentation</dc:title>
  <dc:creator>Ibrar Hussain</dc:creator>
  <cp:lastModifiedBy>Ibrar Hussain</cp:lastModifiedBy>
  <cp:revision>2</cp:revision>
  <dcterms:created xsi:type="dcterms:W3CDTF">2006-08-16T00:00:00Z</dcterms:created>
  <dcterms:modified xsi:type="dcterms:W3CDTF">2025-10-11T18:41:09Z</dcterms:modified>
  <dc:identifier>DAG1NZn-ytM</dc:identifier>
</cp:coreProperties>
</file>