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44" r:id="rId3"/>
    <p:sldId id="368" r:id="rId4"/>
    <p:sldId id="364" r:id="rId5"/>
    <p:sldId id="345" r:id="rId6"/>
    <p:sldId id="365" r:id="rId7"/>
    <p:sldId id="366" r:id="rId8"/>
    <p:sldId id="367" r:id="rId9"/>
    <p:sldId id="369" r:id="rId10"/>
    <p:sldId id="370" r:id="rId11"/>
    <p:sldId id="371" r:id="rId12"/>
    <p:sldId id="372" r:id="rId13"/>
    <p:sldId id="342" r:id="rId14"/>
    <p:sldId id="346"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6" d="100"/>
          <a:sy n="86" d="100"/>
        </p:scale>
        <p:origin x="123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hoffman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anvas.hull.ac.uk/courses/778/pages/paragraph-structu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public.wsu.edu/~campbelld/topic.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5800" y="1919310"/>
            <a:ext cx="7772400" cy="1512888"/>
          </a:xfrm>
        </p:spPr>
        <p:txBody>
          <a:bodyPr/>
          <a:lstStyle/>
          <a:p>
            <a:pPr eaLnBrk="1" hangingPunct="1"/>
            <a:r>
              <a:rPr lang="en-US" altLang="en-US" b="1" dirty="0">
                <a:solidFill>
                  <a:srgbClr val="FFFF00"/>
                </a:solidFill>
                <a:effectLst>
                  <a:outerShdw blurRad="38100" dist="38100" dir="2700000" algn="tl">
                    <a:srgbClr val="000000">
                      <a:alpha val="43137"/>
                    </a:srgbClr>
                  </a:outerShdw>
                </a:effectLst>
              </a:rPr>
              <a:t>E</a:t>
            </a:r>
            <a:r>
              <a:rPr lang="en-GB" altLang="en-US" b="1" dirty="0">
                <a:solidFill>
                  <a:srgbClr val="FFFF00"/>
                </a:solidFill>
                <a:effectLst>
                  <a:outerShdw blurRad="38100" dist="38100" dir="2700000" algn="tl">
                    <a:srgbClr val="000000">
                      <a:alpha val="43137"/>
                    </a:srgbClr>
                  </a:outerShdw>
                </a:effectLst>
              </a:rPr>
              <a:t>NGLISH LANGUAGE SUPPORT</a:t>
            </a:r>
          </a:p>
        </p:txBody>
      </p:sp>
      <p:sp>
        <p:nvSpPr>
          <p:cNvPr id="6147" name="Subtitle 4"/>
          <p:cNvSpPr>
            <a:spLocks noGrp="1"/>
          </p:cNvSpPr>
          <p:nvPr>
            <p:ph type="subTitle" idx="1"/>
          </p:nvPr>
        </p:nvSpPr>
        <p:spPr>
          <a:xfrm>
            <a:off x="1371600" y="3861048"/>
            <a:ext cx="6400800" cy="1512888"/>
          </a:xfrm>
        </p:spPr>
        <p:txBody>
          <a:bodyPr/>
          <a:lstStyle/>
          <a:p>
            <a:pPr eaLnBrk="1" hangingPunct="1"/>
            <a:r>
              <a:rPr lang="en-US" altLang="en-US" sz="3600" b="1" dirty="0">
                <a:solidFill>
                  <a:schemeClr val="bg1"/>
                </a:solidFill>
                <a:effectLst>
                  <a:outerShdw blurRad="38100" dist="38100" dir="2700000" algn="tl">
                    <a:srgbClr val="000000">
                      <a:alpha val="43137"/>
                    </a:srgbClr>
                  </a:outerShdw>
                </a:effectLst>
              </a:rPr>
              <a:t>Writing good paragraphs</a:t>
            </a:r>
            <a:endParaRPr lang="en-GB" altLang="en-US" sz="2800"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Rectangle 1">
            <a:extLst>
              <a:ext uri="{FF2B5EF4-FFF2-40B4-BE49-F238E27FC236}">
                <a16:creationId xmlns:a16="http://schemas.microsoft.com/office/drawing/2014/main" id="{5C4FDA8A-1CD4-443F-9FD6-6DF238181733}"/>
              </a:ext>
            </a:extLst>
          </p:cNvPr>
          <p:cNvSpPr/>
          <p:nvPr/>
        </p:nvSpPr>
        <p:spPr>
          <a:xfrm>
            <a:off x="4499992" y="5648897"/>
            <a:ext cx="4572000" cy="307777"/>
          </a:xfrm>
          <a:prstGeom prst="rect">
            <a:avLst/>
          </a:prstGeom>
        </p:spPr>
        <p:txBody>
          <a:bodyPr>
            <a:spAutoFit/>
          </a:bodyPr>
          <a:lstStyle/>
          <a:p>
            <a:pPr eaLnBrk="1" hangingPunct="1"/>
            <a:r>
              <a:rPr lang="en-US" altLang="en-US" sz="1400" i="1" dirty="0">
                <a:solidFill>
                  <a:schemeClr val="bg1"/>
                </a:solidFill>
                <a:effectLst>
                  <a:outerShdw blurRad="38100" dist="38100" dir="2700000" algn="tl">
                    <a:srgbClr val="000000">
                      <a:alpha val="43137"/>
                    </a:srgbClr>
                  </a:outerShdw>
                </a:effectLst>
              </a:rPr>
              <a:t>Prepared by Sylvia Hoffmann </a:t>
            </a:r>
            <a:r>
              <a:rPr lang="en-US" altLang="en-US" sz="1400" i="1" dirty="0">
                <a:solidFill>
                  <a:schemeClr val="bg1"/>
                </a:solidFill>
                <a:effectLst>
                  <a:outerShdw blurRad="38100" dist="38100" dir="2700000" algn="tl">
                    <a:srgbClr val="000000">
                      <a:alpha val="43137"/>
                    </a:srgbClr>
                  </a:outerShdw>
                </a:effectLst>
                <a:hlinkClick r:id="rId2"/>
              </a:rPr>
              <a:t>s.hoffmann@uwtsd.ac.uk</a:t>
            </a:r>
            <a:r>
              <a:rPr lang="en-US" altLang="en-US" sz="1400" i="1" dirty="0">
                <a:solidFill>
                  <a:schemeClr val="bg1"/>
                </a:solidFill>
                <a:effectLst>
                  <a:outerShdw blurRad="38100" dist="38100" dir="2700000" algn="tl">
                    <a:srgbClr val="000000">
                      <a:alpha val="43137"/>
                    </a:srgbClr>
                  </a:outerShdw>
                </a:effectLst>
              </a:rPr>
              <a:t> </a:t>
            </a:r>
            <a:endParaRPr lang="en-GB" altLang="en-US" sz="11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Paragraph structure</a:t>
            </a:r>
          </a:p>
        </p:txBody>
      </p:sp>
      <p:pic>
        <p:nvPicPr>
          <p:cNvPr id="3" name="Picture 2">
            <a:extLst>
              <a:ext uri="{FF2B5EF4-FFF2-40B4-BE49-F238E27FC236}">
                <a16:creationId xmlns:a16="http://schemas.microsoft.com/office/drawing/2014/main" id="{B962D44A-55EA-4E59-8CB0-7E1AA38DC94F}"/>
              </a:ext>
            </a:extLst>
          </p:cNvPr>
          <p:cNvPicPr>
            <a:picLocks noChangeAspect="1"/>
          </p:cNvPicPr>
          <p:nvPr/>
        </p:nvPicPr>
        <p:blipFill>
          <a:blip r:embed="rId2"/>
          <a:stretch>
            <a:fillRect/>
          </a:stretch>
        </p:blipFill>
        <p:spPr>
          <a:xfrm>
            <a:off x="2411760" y="980728"/>
            <a:ext cx="4784474" cy="4607978"/>
          </a:xfrm>
          <a:prstGeom prst="rect">
            <a:avLst/>
          </a:prstGeom>
        </p:spPr>
      </p:pic>
    </p:spTree>
    <p:extLst>
      <p:ext uri="{BB962C8B-B14F-4D97-AF65-F5344CB8AC3E}">
        <p14:creationId xmlns:p14="http://schemas.microsoft.com/office/powerpoint/2010/main" val="56207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Paragraph structure</a:t>
            </a:r>
          </a:p>
        </p:txBody>
      </p:sp>
      <p:sp>
        <p:nvSpPr>
          <p:cNvPr id="13315" name="Rectangle 3"/>
          <p:cNvSpPr>
            <a:spLocks noGrp="1" noChangeArrowheads="1"/>
          </p:cNvSpPr>
          <p:nvPr>
            <p:ph type="body" idx="1"/>
          </p:nvPr>
        </p:nvSpPr>
        <p:spPr>
          <a:xfrm>
            <a:off x="457200" y="980728"/>
            <a:ext cx="8229600" cy="4680520"/>
          </a:xfrm>
        </p:spPr>
        <p:txBody>
          <a:bodyPr/>
          <a:lstStyle/>
          <a:p>
            <a:pPr marL="0" indent="0">
              <a:buNone/>
            </a:pPr>
            <a:r>
              <a:rPr lang="en-US" sz="2200" dirty="0"/>
              <a:t>An academic paragraph should contain the following: </a:t>
            </a:r>
          </a:p>
          <a:p>
            <a:pPr marL="0" indent="0">
              <a:buNone/>
            </a:pPr>
            <a:endParaRPr lang="en-US" sz="2200" dirty="0"/>
          </a:p>
          <a:p>
            <a:r>
              <a:rPr lang="en-US" sz="2200" b="1" dirty="0"/>
              <a:t>A topic sentence </a:t>
            </a:r>
            <a:r>
              <a:rPr lang="en-US" sz="2200" dirty="0"/>
              <a:t>– what is the overall point that the paragraph is making?</a:t>
            </a:r>
          </a:p>
          <a:p>
            <a:r>
              <a:rPr lang="en-US" sz="2200" b="1" dirty="0"/>
              <a:t>Evidence that supports your point </a:t>
            </a:r>
            <a:r>
              <a:rPr lang="en-US" sz="2200" dirty="0"/>
              <a:t>– this is usually your cited material.</a:t>
            </a:r>
          </a:p>
          <a:p>
            <a:r>
              <a:rPr lang="en-US" sz="2200" b="1" dirty="0"/>
              <a:t>Analysis</a:t>
            </a:r>
            <a:r>
              <a:rPr lang="en-US" sz="2200" dirty="0"/>
              <a:t> of why the point is important and how it helps with your overall argument.</a:t>
            </a:r>
          </a:p>
          <a:p>
            <a:r>
              <a:rPr lang="en-US" sz="2200" b="1" dirty="0"/>
              <a:t>A link </a:t>
            </a:r>
            <a:r>
              <a:rPr lang="en-US" sz="2200" dirty="0"/>
              <a:t>(if necessary) to the next paragraph (or to the previous one if coming at the beginning of the paragraph).</a:t>
            </a:r>
            <a:endParaRPr lang="en-US" sz="1600" dirty="0"/>
          </a:p>
          <a:p>
            <a:endParaRPr lang="en-US" sz="1600" dirty="0"/>
          </a:p>
        </p:txBody>
      </p:sp>
    </p:spTree>
    <p:extLst>
      <p:ext uri="{BB962C8B-B14F-4D97-AF65-F5344CB8AC3E}">
        <p14:creationId xmlns:p14="http://schemas.microsoft.com/office/powerpoint/2010/main" val="136875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Paragraph structure</a:t>
            </a:r>
          </a:p>
        </p:txBody>
      </p:sp>
      <p:sp>
        <p:nvSpPr>
          <p:cNvPr id="13315" name="Rectangle 3"/>
          <p:cNvSpPr>
            <a:spLocks noGrp="1" noChangeArrowheads="1"/>
          </p:cNvSpPr>
          <p:nvPr>
            <p:ph type="body" idx="1"/>
          </p:nvPr>
        </p:nvSpPr>
        <p:spPr>
          <a:xfrm>
            <a:off x="457200" y="980728"/>
            <a:ext cx="8229600" cy="4680520"/>
          </a:xfrm>
        </p:spPr>
        <p:txBody>
          <a:bodyPr/>
          <a:lstStyle/>
          <a:p>
            <a:pPr marL="0" indent="0" algn="ctr">
              <a:buNone/>
            </a:pPr>
            <a:r>
              <a:rPr lang="en-US" sz="2200" dirty="0"/>
              <a:t>This hamburger metaphor is useful: </a:t>
            </a:r>
          </a:p>
          <a:p>
            <a:endParaRPr lang="en-US" sz="1600" dirty="0"/>
          </a:p>
        </p:txBody>
      </p:sp>
      <p:pic>
        <p:nvPicPr>
          <p:cNvPr id="5" name="Picture 4" descr="Diagram&#10;&#10;Description automatically generated">
            <a:extLst>
              <a:ext uri="{FF2B5EF4-FFF2-40B4-BE49-F238E27FC236}">
                <a16:creationId xmlns:a16="http://schemas.microsoft.com/office/drawing/2014/main" id="{71D07F40-5540-4E96-B6DC-B243B89AAE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7307" y="1443037"/>
            <a:ext cx="6150293" cy="4218211"/>
          </a:xfrm>
          <a:prstGeom prst="rect">
            <a:avLst/>
          </a:prstGeom>
        </p:spPr>
      </p:pic>
    </p:spTree>
    <p:extLst>
      <p:ext uri="{BB962C8B-B14F-4D97-AF65-F5344CB8AC3E}">
        <p14:creationId xmlns:p14="http://schemas.microsoft.com/office/powerpoint/2010/main" val="61170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Topic sentence</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should appear early in the paragraph and is often but not always the first sentence.  </a:t>
            </a:r>
          </a:p>
          <a:p>
            <a:r>
              <a:rPr lang="en-US" sz="2400" dirty="0"/>
              <a:t>should clearly state the main point that you are making in the paragraph. </a:t>
            </a:r>
          </a:p>
          <a:p>
            <a:endParaRPr lang="en-US" sz="2400" dirty="0"/>
          </a:p>
          <a:p>
            <a:pPr marL="0" indent="0">
              <a:buNone/>
            </a:pPr>
            <a:r>
              <a:rPr lang="en-US" sz="2400" dirty="0"/>
              <a:t>When you are planning essays, writing down a list of your topic sentences is an excellent way to check that your argument flows well from one point to the next.</a:t>
            </a:r>
          </a:p>
        </p:txBody>
      </p:sp>
    </p:spTree>
    <p:extLst>
      <p:ext uri="{BB962C8B-B14F-4D97-AF65-F5344CB8AC3E}">
        <p14:creationId xmlns:p14="http://schemas.microsoft.com/office/powerpoint/2010/main" val="3057741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Evidence</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backs up the idea from your topic sentence. </a:t>
            </a:r>
          </a:p>
          <a:p>
            <a:r>
              <a:rPr lang="en-US" sz="2400" dirty="0"/>
              <a:t>is usually paraphrased or quoted material from your reading.  Depending on the nature of the assignment, it could also include: </a:t>
            </a:r>
          </a:p>
          <a:p>
            <a:pPr lvl="1"/>
            <a:r>
              <a:rPr lang="en-US" sz="2000" dirty="0"/>
              <a:t>Your own data (in a research project for example).</a:t>
            </a:r>
          </a:p>
          <a:p>
            <a:pPr lvl="1"/>
            <a:r>
              <a:rPr lang="en-US" sz="2000" dirty="0"/>
              <a:t>Personal experiences from practice (especially for Social Care, Health Sciences and Education).</a:t>
            </a:r>
          </a:p>
          <a:p>
            <a:pPr lvl="1"/>
            <a:r>
              <a:rPr lang="en-US" sz="2000" dirty="0"/>
              <a:t>Personal experiences from learning (in a reflective essay for example).</a:t>
            </a:r>
          </a:p>
          <a:p>
            <a:pPr lvl="1"/>
            <a:r>
              <a:rPr lang="en-US" sz="2000" dirty="0"/>
              <a:t>Any evidence from external sources should, of course, be referenced. </a:t>
            </a:r>
          </a:p>
        </p:txBody>
      </p:sp>
    </p:spTree>
    <p:extLst>
      <p:ext uri="{BB962C8B-B14F-4D97-AF65-F5344CB8AC3E}">
        <p14:creationId xmlns:p14="http://schemas.microsoft.com/office/powerpoint/2010/main" val="584651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Analysis</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This is where you explain to your reader why the topic sentence and evidence is relevant to your overall argument.  </a:t>
            </a:r>
          </a:p>
          <a:p>
            <a:r>
              <a:rPr lang="en-US" sz="2400" dirty="0"/>
              <a:t>It is where you answer the question 'So what?’. </a:t>
            </a:r>
          </a:p>
          <a:p>
            <a:pPr lvl="1"/>
            <a:r>
              <a:rPr lang="en-US" sz="2000" dirty="0"/>
              <a:t>tell the reader how the information in the paragraph helps you answer the question and how it leads to your conclusion. </a:t>
            </a:r>
          </a:p>
          <a:p>
            <a:r>
              <a:rPr lang="en-US" sz="2400" dirty="0"/>
              <a:t>Your analysis should attempt to persuade the reader that your conclusion is the correct one.  </a:t>
            </a:r>
            <a:endParaRPr lang="en-US" sz="2000" dirty="0"/>
          </a:p>
        </p:txBody>
      </p:sp>
    </p:spTree>
    <p:extLst>
      <p:ext uri="{BB962C8B-B14F-4D97-AF65-F5344CB8AC3E}">
        <p14:creationId xmlns:p14="http://schemas.microsoft.com/office/powerpoint/2010/main" val="1489225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Link</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Links are optional but will help your argument flow if you include them.  </a:t>
            </a:r>
          </a:p>
          <a:p>
            <a:r>
              <a:rPr lang="en-US" sz="2400" dirty="0"/>
              <a:t>They are sentences that move the reader to the next part of your argument and are also know as </a:t>
            </a:r>
            <a:r>
              <a:rPr lang="en-US" sz="2400" b="1" i="1" dirty="0">
                <a:solidFill>
                  <a:srgbClr val="0070C0"/>
                </a:solidFill>
              </a:rPr>
              <a:t>transition sentences. </a:t>
            </a:r>
          </a:p>
          <a:p>
            <a:r>
              <a:rPr lang="en-US" sz="2400" dirty="0"/>
              <a:t>Most often at the end of the paragraph but equally effective at the beginning of the next one.  </a:t>
            </a:r>
          </a:p>
        </p:txBody>
      </p:sp>
    </p:spTree>
    <p:extLst>
      <p:ext uri="{BB962C8B-B14F-4D97-AF65-F5344CB8AC3E}">
        <p14:creationId xmlns:p14="http://schemas.microsoft.com/office/powerpoint/2010/main" val="925791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Length of an academic paragraph</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There is no ideal length for an academic paragraph but it should be long enough to contain all the material mentioned in the previous slides. </a:t>
            </a:r>
          </a:p>
          <a:p>
            <a:r>
              <a:rPr lang="en-US" sz="2400" dirty="0"/>
              <a:t>Only move onto a new paragraph if you are making a new point. </a:t>
            </a:r>
          </a:p>
          <a:p>
            <a:r>
              <a:rPr lang="en-US" sz="2400" dirty="0"/>
              <a:t>Common problems: </a:t>
            </a:r>
          </a:p>
          <a:p>
            <a:pPr lvl="1"/>
            <a:r>
              <a:rPr lang="en-US" sz="2000" dirty="0"/>
              <a:t>paragraphs which are too short (usually because they do not include enough or any analysis) </a:t>
            </a:r>
          </a:p>
          <a:p>
            <a:pPr lvl="1"/>
            <a:r>
              <a:rPr lang="en-US" sz="2000" dirty="0"/>
              <a:t>paragraphs which are too long (they are made up of several different points).</a:t>
            </a:r>
          </a:p>
        </p:txBody>
      </p:sp>
    </p:spTree>
    <p:extLst>
      <p:ext uri="{BB962C8B-B14F-4D97-AF65-F5344CB8AC3E}">
        <p14:creationId xmlns:p14="http://schemas.microsoft.com/office/powerpoint/2010/main" val="2311741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TASK</a:t>
            </a:r>
          </a:p>
        </p:txBody>
      </p:sp>
      <p:sp>
        <p:nvSpPr>
          <p:cNvPr id="13315" name="Rectangle 3"/>
          <p:cNvSpPr>
            <a:spLocks noGrp="1" noChangeArrowheads="1"/>
          </p:cNvSpPr>
          <p:nvPr>
            <p:ph type="body" idx="1"/>
          </p:nvPr>
        </p:nvSpPr>
        <p:spPr>
          <a:xfrm>
            <a:off x="457200" y="980728"/>
            <a:ext cx="8229600" cy="4680520"/>
          </a:xfrm>
        </p:spPr>
        <p:txBody>
          <a:bodyPr/>
          <a:lstStyle/>
          <a:p>
            <a:r>
              <a:rPr lang="en-US" sz="2400" dirty="0"/>
              <a:t>Now study the paragraph on the next slide and determine which sentence(s) represent(s) the following elements: </a:t>
            </a:r>
          </a:p>
          <a:p>
            <a:pPr lvl="1"/>
            <a:r>
              <a:rPr lang="en-US" sz="2400" b="1" i="0" dirty="0">
                <a:solidFill>
                  <a:srgbClr val="990000"/>
                </a:solidFill>
                <a:effectLst/>
                <a:latin typeface="Lato Extended"/>
              </a:rPr>
              <a:t>Topic sentence</a:t>
            </a:r>
            <a:r>
              <a:rPr lang="en-US" sz="2400" b="1" i="0" dirty="0">
                <a:solidFill>
                  <a:srgbClr val="2D3B45"/>
                </a:solidFill>
                <a:effectLst/>
                <a:latin typeface="Lato Extended"/>
              </a:rPr>
              <a:t>  </a:t>
            </a:r>
          </a:p>
          <a:p>
            <a:pPr lvl="1"/>
            <a:r>
              <a:rPr lang="en-US" sz="2400" b="1" i="0" dirty="0">
                <a:solidFill>
                  <a:srgbClr val="0000FF"/>
                </a:solidFill>
                <a:effectLst/>
                <a:latin typeface="Lato Extended"/>
              </a:rPr>
              <a:t>Evidence (includes some analysis)</a:t>
            </a:r>
            <a:r>
              <a:rPr lang="en-US" sz="2400" b="1" i="0" dirty="0">
                <a:solidFill>
                  <a:srgbClr val="2D3B45"/>
                </a:solidFill>
                <a:effectLst/>
                <a:latin typeface="Lato Extended"/>
              </a:rPr>
              <a:t> </a:t>
            </a:r>
          </a:p>
          <a:p>
            <a:pPr lvl="1"/>
            <a:r>
              <a:rPr lang="en-US" sz="2400" b="1" i="0" dirty="0">
                <a:solidFill>
                  <a:srgbClr val="339966"/>
                </a:solidFill>
                <a:effectLst/>
                <a:latin typeface="Lato Extended"/>
              </a:rPr>
              <a:t>Analysis</a:t>
            </a:r>
            <a:r>
              <a:rPr lang="en-US" sz="2400" b="1" i="0" dirty="0">
                <a:solidFill>
                  <a:srgbClr val="2D3B45"/>
                </a:solidFill>
                <a:effectLst/>
                <a:latin typeface="Lato Extended"/>
              </a:rPr>
              <a:t>  </a:t>
            </a:r>
          </a:p>
          <a:p>
            <a:pPr lvl="1"/>
            <a:r>
              <a:rPr lang="en-US" sz="2400" b="1" i="0" dirty="0">
                <a:solidFill>
                  <a:srgbClr val="9900CC"/>
                </a:solidFill>
                <a:effectLst/>
                <a:latin typeface="Lato Extended"/>
              </a:rPr>
              <a:t>Link (crosses into next paragraph)</a:t>
            </a:r>
            <a:endParaRPr lang="en-US" sz="3600" dirty="0"/>
          </a:p>
        </p:txBody>
      </p:sp>
    </p:spTree>
    <p:extLst>
      <p:ext uri="{BB962C8B-B14F-4D97-AF65-F5344CB8AC3E}">
        <p14:creationId xmlns:p14="http://schemas.microsoft.com/office/powerpoint/2010/main" val="85635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251520" y="188640"/>
            <a:ext cx="8784976" cy="6192688"/>
          </a:xfrm>
        </p:spPr>
        <p:txBody>
          <a:bodyPr/>
          <a:lstStyle/>
          <a:p>
            <a:pPr marL="0" indent="0" algn="just">
              <a:buNone/>
            </a:pPr>
            <a:r>
              <a:rPr lang="en-US" sz="1800" b="0" i="0" dirty="0">
                <a:effectLst/>
                <a:latin typeface="Lato Extended"/>
              </a:rPr>
              <a:t>Using storytelling in educational settings can enable educators to connect with their students because of inborn tendencies for humans to listen to stories.  Written languages have only existed for between 6,000 and 7,000 years (Daniels &amp; Bright, 1995) before then, and continually ever since in many cultures, important lessons for life were passed on using the oral tradition of storytelling.  These varied from simple informative tales, to help us learn how to find food or avoid danger, to more magical and miraculous stories designed to help us see how we can resolve conflict and find our place in society (Zipes, 2012). Oral storytelling traditions are still fundamental to native American culture and Rebecca Bishop, a native American public relations officer (quoted in Sorensen, 2012) believes that the physical act of storytelling is a special thing; children will automatically stop what they are doing and listen when a story is told. Professional communicators report that this continues to adulthood (Simmons, 2006; Stevenson, 2008).  This means that storytelling can be a powerful tool for connecting with students of all ages in a way that a list of bullet points in a PowerPoint presentation cannot.  The emotional connection and innate, almost hardwired, need to listen when someone tells a story means that educators can teach memorable lessons in a uniquely engaging manner that is common to all cultures. </a:t>
            </a:r>
          </a:p>
          <a:p>
            <a:pPr marL="0" indent="0" algn="just">
              <a:buNone/>
            </a:pPr>
            <a:r>
              <a:rPr lang="en-US" sz="1800" b="0" i="0" dirty="0">
                <a:effectLst/>
                <a:latin typeface="Lato Extended"/>
              </a:rPr>
              <a:t>This cross-cultural element of storytelling can be seen when reading or listening to wisdom tales from around the world...</a:t>
            </a:r>
          </a:p>
          <a:p>
            <a:endParaRPr lang="en-US" sz="2000" dirty="0"/>
          </a:p>
        </p:txBody>
      </p:sp>
    </p:spTree>
    <p:extLst>
      <p:ext uri="{BB962C8B-B14F-4D97-AF65-F5344CB8AC3E}">
        <p14:creationId xmlns:p14="http://schemas.microsoft.com/office/powerpoint/2010/main" val="181133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251520" y="188640"/>
            <a:ext cx="8784976" cy="6192688"/>
          </a:xfrm>
        </p:spPr>
        <p:txBody>
          <a:bodyPr/>
          <a:lstStyle/>
          <a:p>
            <a:pPr marL="0" indent="0" algn="just">
              <a:buNone/>
            </a:pPr>
            <a:r>
              <a:rPr lang="en-US" sz="1800" b="0" i="0" dirty="0">
                <a:solidFill>
                  <a:srgbClr val="990000"/>
                </a:solidFill>
                <a:effectLst/>
                <a:latin typeface="Lato Extended"/>
              </a:rPr>
              <a:t>Using storytelling in educational settings can enable educators to connect with their students because of inborn tendencies to for humans to listen to stories. </a:t>
            </a:r>
            <a:r>
              <a:rPr lang="en-US" sz="1800" b="0" i="0" dirty="0">
                <a:solidFill>
                  <a:srgbClr val="2D3B45"/>
                </a:solidFill>
                <a:effectLst/>
                <a:latin typeface="Lato Extended"/>
              </a:rPr>
              <a:t> </a:t>
            </a:r>
            <a:r>
              <a:rPr lang="en-US" sz="1800" b="0" i="0" dirty="0">
                <a:solidFill>
                  <a:srgbClr val="0000FF"/>
                </a:solidFill>
                <a:effectLst/>
                <a:latin typeface="Lato Extended"/>
              </a:rPr>
              <a:t>Written languages have only existed for between 6,000 and 7,000 years (Daniels &amp; Bright, 1995) before then, and continually ever since in many cultures, important lessons for life were passed on using the oral tradition of storytelling.  These varied from simple informative tales, to help us learn how to find food or avoid danger, to more magical and miraculous stories designed to help us see how we can resolve conflict and find our place in society (Zipes, 2012). Oral storytelling traditions are still fundamental to native American culture and Rebecca Bishop, a native American public relations officer (quoted in Sorensen, 2012) believes that the physical act of storytelling is a special thing; children will automatically stop what they are doing and listen when a story is told. Professional communicators report that this continues to adulthood (Simmons, 2006; Stevenson, 2008). </a:t>
            </a:r>
            <a:r>
              <a:rPr lang="en-US" sz="1800" b="0" i="0" dirty="0">
                <a:solidFill>
                  <a:srgbClr val="2D3B45"/>
                </a:solidFill>
                <a:effectLst/>
                <a:latin typeface="Lato Extended"/>
              </a:rPr>
              <a:t> </a:t>
            </a:r>
            <a:r>
              <a:rPr lang="en-US" sz="1800" b="0" i="0" dirty="0">
                <a:solidFill>
                  <a:srgbClr val="339966"/>
                </a:solidFill>
                <a:effectLst/>
                <a:latin typeface="Lato Extended"/>
              </a:rPr>
              <a:t>This means that storytelling can be a powerful tool for connecting with students of all ages in a way that a list of bullet points in a PowerPoint presentation cannot.  The emotional connection and innate, almost hardwired, need to listen when someone tells a story means that educators can teach memorable lessons in a uniquely engaging manner that is</a:t>
            </a:r>
            <a:r>
              <a:rPr lang="en-US" sz="1800" b="0" i="0" dirty="0">
                <a:solidFill>
                  <a:srgbClr val="9900CC"/>
                </a:solidFill>
                <a:effectLst/>
                <a:latin typeface="Lato Extended"/>
              </a:rPr>
              <a:t> common to all cultures. </a:t>
            </a:r>
            <a:endParaRPr lang="en-US" sz="1800" b="0" i="0" dirty="0">
              <a:solidFill>
                <a:srgbClr val="2D3B45"/>
              </a:solidFill>
              <a:effectLst/>
              <a:latin typeface="Lato Extended"/>
            </a:endParaRPr>
          </a:p>
          <a:p>
            <a:pPr marL="0" indent="0" algn="just">
              <a:buNone/>
            </a:pPr>
            <a:r>
              <a:rPr lang="en-US" sz="1800" b="0" i="0" dirty="0">
                <a:solidFill>
                  <a:srgbClr val="9900CC"/>
                </a:solidFill>
                <a:effectLst/>
                <a:latin typeface="Lato Extended"/>
              </a:rPr>
              <a:t>This cross-cultural element of storytelling can be seen when reading or listening to wisdom tales from around the world...</a:t>
            </a:r>
            <a:endParaRPr lang="en-US" sz="1800" b="0" i="0" dirty="0">
              <a:solidFill>
                <a:srgbClr val="2D3B45"/>
              </a:solidFill>
              <a:effectLst/>
              <a:latin typeface="Lato Extended"/>
            </a:endParaRPr>
          </a:p>
          <a:p>
            <a:endParaRPr lang="en-US" sz="2000" dirty="0"/>
          </a:p>
        </p:txBody>
      </p:sp>
    </p:spTree>
    <p:extLst>
      <p:ext uri="{BB962C8B-B14F-4D97-AF65-F5344CB8AC3E}">
        <p14:creationId xmlns:p14="http://schemas.microsoft.com/office/powerpoint/2010/main" val="4174523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References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400" dirty="0"/>
              <a:t>University of Hull (n.d.) ‘Paragraph Structure’. </a:t>
            </a:r>
            <a:r>
              <a:rPr lang="en-US" sz="2400" dirty="0">
                <a:hlinkClick r:id="rId2"/>
              </a:rPr>
              <a:t>https://canvas.hull.ac.uk/courses/778/pages/paragraph-structure</a:t>
            </a:r>
            <a:r>
              <a:rPr lang="en-US" sz="2400" dirty="0"/>
              <a:t> (accessed 21.07.2021) </a:t>
            </a:r>
          </a:p>
          <a:p>
            <a:pPr eaLnBrk="1" hangingPunct="1"/>
            <a:endParaRPr lang="en-GB"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415441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Additional resources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400" dirty="0"/>
              <a:t>Thesis Statements and Topic Sentences </a:t>
            </a:r>
            <a:r>
              <a:rPr lang="en-US" sz="2400" dirty="0">
                <a:hlinkClick r:id="rId2"/>
              </a:rPr>
              <a:t>https://public.wsu.edu/~campbelld/topic.htm</a:t>
            </a:r>
            <a:endParaRPr lang="en-US" sz="2400" dirty="0"/>
          </a:p>
          <a:p>
            <a:pPr marL="0" indent="0" eaLnBrk="1" hangingPunct="1">
              <a:buNone/>
            </a:pPr>
            <a:endParaRPr lang="en-US"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7159094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1415</TotalTime>
  <Words>1103</Words>
  <Application>Microsoft Office PowerPoint</Application>
  <PresentationFormat>On-screen Show (4:3)</PresentationFormat>
  <Paragraphs>57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Lato Extended</vt:lpstr>
      <vt:lpstr>Myriad Pro</vt:lpstr>
      <vt:lpstr>Verdana</vt:lpstr>
      <vt:lpstr>20140311PresentationUWTSDTemplate</vt:lpstr>
      <vt:lpstr>ENGLISH LANGUAGE SUPPORT</vt:lpstr>
      <vt:lpstr>Paragraph structure</vt:lpstr>
      <vt:lpstr>Paragraph structure</vt:lpstr>
      <vt:lpstr>Paragraph structure</vt:lpstr>
      <vt:lpstr>Topic sentence</vt:lpstr>
      <vt:lpstr>Evidence</vt:lpstr>
      <vt:lpstr>Analysis</vt:lpstr>
      <vt:lpstr>Link</vt:lpstr>
      <vt:lpstr>Length of an academic paragraph</vt:lpstr>
      <vt:lpstr>TASK</vt:lpstr>
      <vt:lpstr>PowerPoint Presentation</vt:lpstr>
      <vt:lpstr>PowerPoint Presentation</vt:lpstr>
      <vt:lpstr>References</vt:lpstr>
      <vt:lpstr>Additional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107</cp:revision>
  <cp:lastPrinted>2018-07-09T15:27:01Z</cp:lastPrinted>
  <dcterms:created xsi:type="dcterms:W3CDTF">2002-10-07T19:43:58Z</dcterms:created>
  <dcterms:modified xsi:type="dcterms:W3CDTF">2022-11-18T14:23:59Z</dcterms:modified>
</cp:coreProperties>
</file>