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E33CE-7B6A-2096-6B7B-9F8E197491A7}" v="152" dt="2024-03-13T18:10:47.460"/>
    <p1510:client id="{11217847-F785-8E66-5E1B-0116286D16C7}" v="8" dt="2024-03-15T16:59:51.289"/>
    <p1510:client id="{4C397203-60F6-1197-B9C0-9A5A2DF51F96}" v="483" dt="2024-03-13T17:27:23.593"/>
    <p1510:client id="{C53A32EE-61CF-209F-CB01-6DDB192D9EEC}" v="35" dt="2024-03-13T18:11:39.203"/>
    <p1510:client id="{F157EF9C-E544-9C0E-10D6-BDDE068F7F60}" v="1743" dt="2024-03-15T16:56:53.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dravka Dimitrova (2219649)" userId="S::2219649@student.uwtsd.ac.uk::b83cb2bc-b087-4bd0-b13a-9b54d71484ee" providerId="AD" clId="Web-{11217847-F785-8E66-5E1B-0116286D16C7}"/>
    <pc:docChg chg="addSld modSld sldOrd">
      <pc:chgData name="Zdravka Dimitrova (2219649)" userId="S::2219649@student.uwtsd.ac.uk::b83cb2bc-b087-4bd0-b13a-9b54d71484ee" providerId="AD" clId="Web-{11217847-F785-8E66-5E1B-0116286D16C7}" dt="2024-03-15T16:59:51.289" v="9" actId="20577"/>
      <pc:docMkLst>
        <pc:docMk/>
      </pc:docMkLst>
      <pc:sldChg chg="modSp new ord">
        <pc:chgData name="Zdravka Dimitrova (2219649)" userId="S::2219649@student.uwtsd.ac.uk::b83cb2bc-b087-4bd0-b13a-9b54d71484ee" providerId="AD" clId="Web-{11217847-F785-8E66-5E1B-0116286D16C7}" dt="2024-03-15T16:59:51.289" v="9" actId="20577"/>
        <pc:sldMkLst>
          <pc:docMk/>
          <pc:sldMk cId="1437477939" sldId="262"/>
        </pc:sldMkLst>
        <pc:spChg chg="mod">
          <ac:chgData name="Zdravka Dimitrova (2219649)" userId="S::2219649@student.uwtsd.ac.uk::b83cb2bc-b087-4bd0-b13a-9b54d71484ee" providerId="AD" clId="Web-{11217847-F785-8E66-5E1B-0116286D16C7}" dt="2024-03-15T16:59:51.289" v="9" actId="20577"/>
          <ac:spMkLst>
            <pc:docMk/>
            <pc:sldMk cId="1437477939" sldId="262"/>
            <ac:spMk id="3" creationId="{A20D4543-0638-CFA8-B1FB-DBC20777002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4566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69385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848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12040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827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9666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35358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401089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712634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6059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3/15/2024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09355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3/15/2024</a:t>
            </a:fld>
            <a:endParaRPr lang="en-US"/>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a:p>
        </p:txBody>
      </p:sp>
    </p:spTree>
    <p:extLst>
      <p:ext uri="{BB962C8B-B14F-4D97-AF65-F5344CB8AC3E}">
        <p14:creationId xmlns:p14="http://schemas.microsoft.com/office/powerpoint/2010/main" val="350756976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deed.com/career-advice/career-development/academic-writing"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osunion.org/advice/academic/academicmisconduc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lovinglifeco.com/employee-wellbeing/the-power-of-critical-thinking-for-employee-wellbeing-and-life-transformation/"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ribbr.co.uk/referencing/harvard-style/#:~:text=Referencing%20is%20an%20important%20part" TargetMode="External"/><Relationship Id="rId13" Type="http://schemas.openxmlformats.org/officeDocument/2006/relationships/hyperlink" Target="https://www.uosunion.org/advice/academic/academicmisconduct/" TargetMode="External"/><Relationship Id="rId3" Type="http://schemas.openxmlformats.org/officeDocument/2006/relationships/hyperlink" Target="https://www.indeed.com/career-advice/career-development/academic-writing" TargetMode="External"/><Relationship Id="rId7" Type="http://schemas.openxmlformats.org/officeDocument/2006/relationships/hyperlink" Target="https://www.plagiarism.admin.cam.ac.uk/what-academic-misconduct#:~:text=Academic%20misconduct%2C%20broadly%20speaking%2C%20is" TargetMode="External"/><Relationship Id="rId12" Type="http://schemas.openxmlformats.org/officeDocument/2006/relationships/hyperlink" Target="http://www.uosunion.org" TargetMode="External"/><Relationship Id="rId2" Type="http://schemas.openxmlformats.org/officeDocument/2006/relationships/hyperlink" Target="https://casaeducation.com/harvard-referencing/" TargetMode="External"/><Relationship Id="rId1" Type="http://schemas.openxmlformats.org/officeDocument/2006/relationships/slideLayout" Target="../slideLayouts/slideLayout2.xml"/><Relationship Id="rId6" Type="http://schemas.openxmlformats.org/officeDocument/2006/relationships/hyperlink" Target="http://www.plagiarism.admin.cam.ac.uk" TargetMode="External"/><Relationship Id="rId11" Type="http://schemas.openxmlformats.org/officeDocument/2006/relationships/hyperlink" Target="https://medium.com/@writernjerih/the-importance-of-academic-writing-3a6d75a8db36#:~:text=It%20enables%20effective%20communication%20of" TargetMode="External"/><Relationship Id="rId5" Type="http://schemas.openxmlformats.org/officeDocument/2006/relationships/hyperlink" Target="https://www.monash.edu/student-academic-success/enhance-your-thinking/critical-thinking/what-is-critical-thinking#:~:text=Critical%20thinking%20is%20a%20kind" TargetMode="External"/><Relationship Id="rId10" Type="http://schemas.openxmlformats.org/officeDocument/2006/relationships/hyperlink" Target="https://www.eapfoundation.com/writing/what/" TargetMode="External"/><Relationship Id="rId4" Type="http://schemas.openxmlformats.org/officeDocument/2006/relationships/hyperlink" Target="https://lovinglifeco.com/employee-wellbeing/the-power-of-critical-thinking-for-employee-wellbeing-and-life-transformation/" TargetMode="External"/><Relationship Id="rId9" Type="http://schemas.openxmlformats.org/officeDocument/2006/relationships/hyperlink" Target="http://www.eapfounda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045C739C-6774-CD87-F304-7A8663B6D911}"/>
              </a:ext>
            </a:extLst>
          </p:cNvPr>
          <p:cNvPicPr>
            <a:picLocks noChangeAspect="1"/>
          </p:cNvPicPr>
          <p:nvPr/>
        </p:nvPicPr>
        <p:blipFill rotWithShape="1">
          <a:blip r:embed="rId2">
            <a:alphaModFix/>
          </a:blip>
          <a:srcRect r="-2" b="15684"/>
          <a:stretch/>
        </p:blipFill>
        <p:spPr>
          <a:xfrm>
            <a:off x="20" y="1571"/>
            <a:ext cx="12191980" cy="6856429"/>
          </a:xfrm>
          <a:prstGeom prst="rect">
            <a:avLst/>
          </a:prstGeom>
        </p:spPr>
      </p:pic>
      <p:sp>
        <p:nvSpPr>
          <p:cNvPr id="34" name="Freeform: Shape 10">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328161" y="2211978"/>
            <a:ext cx="3535679" cy="1425728"/>
          </a:xfrm>
        </p:spPr>
        <p:txBody>
          <a:bodyPr anchor="b">
            <a:normAutofit/>
          </a:bodyPr>
          <a:lstStyle/>
          <a:p>
            <a:pPr algn="ctr"/>
            <a:r>
              <a:rPr lang="en-GB"/>
              <a:t>Zdravka Dimitrova </a:t>
            </a:r>
          </a:p>
        </p:txBody>
      </p:sp>
      <p:sp>
        <p:nvSpPr>
          <p:cNvPr id="3" name="Subtitle 2"/>
          <p:cNvSpPr>
            <a:spLocks noGrp="1"/>
          </p:cNvSpPr>
          <p:nvPr>
            <p:ph type="subTitle" idx="1"/>
          </p:nvPr>
        </p:nvSpPr>
        <p:spPr>
          <a:xfrm>
            <a:off x="4572000" y="4249360"/>
            <a:ext cx="3048000" cy="877585"/>
          </a:xfrm>
        </p:spPr>
        <p:txBody>
          <a:bodyPr vert="horz" lIns="91440" tIns="45720" rIns="91440" bIns="45720" rtlCol="0" anchor="t">
            <a:normAutofit fontScale="85000" lnSpcReduction="10000"/>
          </a:bodyPr>
          <a:lstStyle/>
          <a:p>
            <a:pPr algn="ctr"/>
            <a:r>
              <a:rPr lang="en-GB"/>
              <a:t>Assignment Title: </a:t>
            </a:r>
          </a:p>
          <a:p>
            <a:pPr algn="ctr"/>
            <a:r>
              <a:rPr lang="en-GB"/>
              <a:t>How to write an academic essay? </a:t>
            </a:r>
          </a:p>
        </p:txBody>
      </p:sp>
      <p:cxnSp>
        <p:nvCxnSpPr>
          <p:cNvPr id="35" name="Straight Connector 3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468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B45D890-890E-6DA4-19B3-C1831E47A3AB}"/>
              </a:ext>
            </a:extLst>
          </p:cNvPr>
          <p:cNvSpPr/>
          <p:nvPr/>
        </p:nvSpPr>
        <p:spPr>
          <a:xfrm>
            <a:off x="4880162" y="2829485"/>
            <a:ext cx="3742764" cy="268941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u="sng" dirty="0"/>
              <a:t>Content</a:t>
            </a:r>
            <a:r>
              <a:rPr lang="en-GB" i="1" u="sng" dirty="0"/>
              <a:t> :</a:t>
            </a:r>
            <a:endParaRPr lang="en-US" u="sng" dirty="0"/>
          </a:p>
          <a:p>
            <a:pPr algn="ctr"/>
            <a:endParaRPr lang="en-GB" i="1" u="sng" dirty="0"/>
          </a:p>
          <a:p>
            <a:pPr algn="ctr"/>
            <a:r>
              <a:rPr lang="en-GB" dirty="0"/>
              <a:t>Academically writing. </a:t>
            </a:r>
            <a:endParaRPr lang="en-GB"/>
          </a:p>
        </p:txBody>
      </p:sp>
      <p:pic>
        <p:nvPicPr>
          <p:cNvPr id="5" name="Picture 4" descr="A woman sits at a desktop computer, typing in a word document.">
            <a:extLst>
              <a:ext uri="{FF2B5EF4-FFF2-40B4-BE49-F238E27FC236}">
                <a16:creationId xmlns:a16="http://schemas.microsoft.com/office/drawing/2014/main" id="{382601F2-299E-7C13-2555-28E1A1030AAE}"/>
              </a:ext>
            </a:extLst>
          </p:cNvPr>
          <p:cNvPicPr>
            <a:picLocks noChangeAspect="1"/>
          </p:cNvPicPr>
          <p:nvPr/>
        </p:nvPicPr>
        <p:blipFill>
          <a:blip r:embed="rId2"/>
          <a:stretch>
            <a:fillRect/>
          </a:stretch>
        </p:blipFill>
        <p:spPr>
          <a:xfrm>
            <a:off x="62753" y="1681"/>
            <a:ext cx="5141258" cy="2898961"/>
          </a:xfrm>
          <a:prstGeom prst="rect">
            <a:avLst/>
          </a:prstGeom>
        </p:spPr>
      </p:pic>
      <p:sp>
        <p:nvSpPr>
          <p:cNvPr id="6" name="Arrow: Right 5">
            <a:extLst>
              <a:ext uri="{FF2B5EF4-FFF2-40B4-BE49-F238E27FC236}">
                <a16:creationId xmlns:a16="http://schemas.microsoft.com/office/drawing/2014/main" id="{1EB42757-4BAD-3A4C-8568-3BD14055ED07}"/>
              </a:ext>
            </a:extLst>
          </p:cNvPr>
          <p:cNvSpPr/>
          <p:nvPr/>
        </p:nvSpPr>
        <p:spPr>
          <a:xfrm>
            <a:off x="5294779" y="1568823"/>
            <a:ext cx="1524000" cy="26894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Rectangle with Corners Rounded 6">
            <a:extLst>
              <a:ext uri="{FF2B5EF4-FFF2-40B4-BE49-F238E27FC236}">
                <a16:creationId xmlns:a16="http://schemas.microsoft.com/office/drawing/2014/main" id="{9F6D1B50-C9A0-2E2A-5005-9BA6DE097EAA}"/>
              </a:ext>
            </a:extLst>
          </p:cNvPr>
          <p:cNvSpPr/>
          <p:nvPr/>
        </p:nvSpPr>
        <p:spPr>
          <a:xfrm>
            <a:off x="6877611" y="616323"/>
            <a:ext cx="2779058" cy="1669676"/>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Picture from Indeed. </a:t>
            </a:r>
          </a:p>
          <a:p>
            <a:pPr algn="ctr"/>
            <a:r>
              <a:rPr lang="en-GB" dirty="0">
                <a:hlinkClick r:id="rId3"/>
              </a:rPr>
              <a:t>https://www.indeed.com/career-advice/career-development/academic-writing</a:t>
            </a:r>
            <a:r>
              <a:rPr lang="en-GB" dirty="0"/>
              <a:t> (2023) </a:t>
            </a:r>
          </a:p>
        </p:txBody>
      </p:sp>
    </p:spTree>
    <p:extLst>
      <p:ext uri="{BB962C8B-B14F-4D97-AF65-F5344CB8AC3E}">
        <p14:creationId xmlns:p14="http://schemas.microsoft.com/office/powerpoint/2010/main" val="836362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A396428-F8ED-90DC-2334-4AA4336CC38D}"/>
              </a:ext>
            </a:extLst>
          </p:cNvPr>
          <p:cNvSpPr/>
          <p:nvPr/>
        </p:nvSpPr>
        <p:spPr>
          <a:xfrm>
            <a:off x="5048249" y="893669"/>
            <a:ext cx="2510117" cy="144555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a:t>Introduction : </a:t>
            </a:r>
          </a:p>
          <a:p>
            <a:pPr algn="ctr"/>
            <a:r>
              <a:rPr lang="en-GB"/>
              <a:t>What is academically writing ? How to write academically and why is it important? </a:t>
            </a:r>
          </a:p>
        </p:txBody>
      </p:sp>
      <p:cxnSp>
        <p:nvCxnSpPr>
          <p:cNvPr id="5" name="Straight Arrow Connector 4">
            <a:extLst>
              <a:ext uri="{FF2B5EF4-FFF2-40B4-BE49-F238E27FC236}">
                <a16:creationId xmlns:a16="http://schemas.microsoft.com/office/drawing/2014/main" id="{4232799C-E125-1DC7-BA2A-11745ABA8514}"/>
              </a:ext>
            </a:extLst>
          </p:cNvPr>
          <p:cNvCxnSpPr/>
          <p:nvPr/>
        </p:nvCxnSpPr>
        <p:spPr>
          <a:xfrm>
            <a:off x="5638800" y="2971800"/>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Arrow: Right 5">
            <a:extLst>
              <a:ext uri="{FF2B5EF4-FFF2-40B4-BE49-F238E27FC236}">
                <a16:creationId xmlns:a16="http://schemas.microsoft.com/office/drawing/2014/main" id="{992680F6-D8C8-CB3A-D85C-FDB0CA904D15}"/>
              </a:ext>
            </a:extLst>
          </p:cNvPr>
          <p:cNvSpPr/>
          <p:nvPr/>
        </p:nvSpPr>
        <p:spPr>
          <a:xfrm rot="19500000">
            <a:off x="7648731" y="1459005"/>
            <a:ext cx="593911" cy="2241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Rectangle with Corners Rounded 6">
            <a:extLst>
              <a:ext uri="{FF2B5EF4-FFF2-40B4-BE49-F238E27FC236}">
                <a16:creationId xmlns:a16="http://schemas.microsoft.com/office/drawing/2014/main" id="{B80E0E28-2BB4-F44E-22F2-B374013EADAF}"/>
              </a:ext>
            </a:extLst>
          </p:cNvPr>
          <p:cNvSpPr/>
          <p:nvPr/>
        </p:nvSpPr>
        <p:spPr>
          <a:xfrm>
            <a:off x="8584167" y="91718"/>
            <a:ext cx="3686734" cy="1927411"/>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It's important to know how to write academically because, it's part of our everyday life. </a:t>
            </a:r>
          </a:p>
        </p:txBody>
      </p:sp>
      <p:sp>
        <p:nvSpPr>
          <p:cNvPr id="9" name="Arrow: Left 8">
            <a:extLst>
              <a:ext uri="{FF2B5EF4-FFF2-40B4-BE49-F238E27FC236}">
                <a16:creationId xmlns:a16="http://schemas.microsoft.com/office/drawing/2014/main" id="{525A1D38-D9AF-3CBE-C198-F7B8FDBA675F}"/>
              </a:ext>
            </a:extLst>
          </p:cNvPr>
          <p:cNvSpPr/>
          <p:nvPr/>
        </p:nvSpPr>
        <p:spPr>
          <a:xfrm rot="-2460000">
            <a:off x="4231632" y="2396625"/>
            <a:ext cx="1075764" cy="26894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3635E07B-26C7-DA8A-ED55-D1F6C1810FCD}"/>
              </a:ext>
            </a:extLst>
          </p:cNvPr>
          <p:cNvSpPr/>
          <p:nvPr/>
        </p:nvSpPr>
        <p:spPr>
          <a:xfrm>
            <a:off x="71304" y="797037"/>
            <a:ext cx="4238124" cy="46978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Academically writing is a formal style of writing used by universities, students , experts, in </a:t>
            </a:r>
            <a:r>
              <a:rPr lang="en-GB"/>
              <a:t>assignment</a:t>
            </a:r>
            <a:r>
              <a:rPr lang="en-GB" dirty="0"/>
              <a:t>,  in essays, scholars and researchers. As it shows in Ear foundation.com (2022.) </a:t>
            </a:r>
          </a:p>
          <a:p>
            <a:pPr algn="ctr"/>
            <a:r>
              <a:rPr lang="en-GB" dirty="0">
                <a:highlight>
                  <a:srgbClr val="0000FF"/>
                </a:highlight>
              </a:rPr>
              <a:t>''Academically is arguably the most important skill in academic contexts, since writing is the main method of academic communication''.</a:t>
            </a:r>
          </a:p>
        </p:txBody>
      </p:sp>
      <p:sp>
        <p:nvSpPr>
          <p:cNvPr id="3" name="Speech Bubble: Rectangle with Corners Rounded 2">
            <a:extLst>
              <a:ext uri="{FF2B5EF4-FFF2-40B4-BE49-F238E27FC236}">
                <a16:creationId xmlns:a16="http://schemas.microsoft.com/office/drawing/2014/main" id="{78AE5557-357E-C5CA-4CBC-341D0C0FF59F}"/>
              </a:ext>
            </a:extLst>
          </p:cNvPr>
          <p:cNvSpPr/>
          <p:nvPr/>
        </p:nvSpPr>
        <p:spPr>
          <a:xfrm>
            <a:off x="4381500" y="3199280"/>
            <a:ext cx="7126939" cy="3305733"/>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is it Academically writing?</a:t>
            </a:r>
            <a:endParaRPr lang="en-US" dirty="0"/>
          </a:p>
          <a:p>
            <a:pPr algn="ctr"/>
            <a:r>
              <a:rPr lang="en-GB" dirty="0"/>
              <a:t>Well let me explain a bit.</a:t>
            </a:r>
          </a:p>
          <a:p>
            <a:pPr algn="ctr"/>
            <a:r>
              <a:rPr lang="en-GB" dirty="0"/>
              <a:t>Academically writing it's important the reason why is because, it allows to show others your knowledge and understanding in clear and organised way. As they stated in Medium  (2023.) '</a:t>
            </a:r>
            <a:r>
              <a:rPr lang="en-GB" dirty="0">
                <a:highlight>
                  <a:srgbClr val="FF00FF"/>
                </a:highlight>
              </a:rPr>
              <a:t>' Academic writing plays a crucial role in higher education and beyond. It's a fundamental skills that allows individual to engage in a critical thinking and articulate their ideas effectively.''</a:t>
            </a:r>
          </a:p>
        </p:txBody>
      </p:sp>
      <p:sp>
        <p:nvSpPr>
          <p:cNvPr id="8" name="Arrow: Down 7">
            <a:extLst>
              <a:ext uri="{FF2B5EF4-FFF2-40B4-BE49-F238E27FC236}">
                <a16:creationId xmlns:a16="http://schemas.microsoft.com/office/drawing/2014/main" id="{44FA33BA-F6D5-4902-EA06-BF0A120EE18E}"/>
              </a:ext>
            </a:extLst>
          </p:cNvPr>
          <p:cNvSpPr/>
          <p:nvPr/>
        </p:nvSpPr>
        <p:spPr>
          <a:xfrm>
            <a:off x="6835588" y="2344831"/>
            <a:ext cx="291354" cy="8180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07868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328A8C02-2189-83A6-FB79-1B0C388DFB34}"/>
              </a:ext>
            </a:extLst>
          </p:cNvPr>
          <p:cNvSpPr/>
          <p:nvPr/>
        </p:nvSpPr>
        <p:spPr>
          <a:xfrm>
            <a:off x="4600014" y="2994772"/>
            <a:ext cx="2835088" cy="212911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u="sng" dirty="0"/>
              <a:t>Refencing Harvard:</a:t>
            </a:r>
          </a:p>
          <a:p>
            <a:pPr algn="ctr"/>
            <a:endParaRPr lang="en-GB" b="1" i="1" u="sng" dirty="0"/>
          </a:p>
          <a:p>
            <a:pPr algn="ctr"/>
            <a:endParaRPr lang="en-GB" b="1" i="1" u="sng" dirty="0"/>
          </a:p>
        </p:txBody>
      </p:sp>
      <p:sp>
        <p:nvSpPr>
          <p:cNvPr id="5" name="Arrow: Right 4">
            <a:extLst>
              <a:ext uri="{FF2B5EF4-FFF2-40B4-BE49-F238E27FC236}">
                <a16:creationId xmlns:a16="http://schemas.microsoft.com/office/drawing/2014/main" id="{674A115C-123D-0802-F5E0-C13CD4024479}"/>
              </a:ext>
            </a:extLst>
          </p:cNvPr>
          <p:cNvSpPr/>
          <p:nvPr/>
        </p:nvSpPr>
        <p:spPr>
          <a:xfrm rot="18660000">
            <a:off x="6856911" y="2941050"/>
            <a:ext cx="638734" cy="302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4F1104D0-0597-4DB4-7D96-35B57BC4FD64}"/>
              </a:ext>
            </a:extLst>
          </p:cNvPr>
          <p:cNvSpPr/>
          <p:nvPr/>
        </p:nvSpPr>
        <p:spPr>
          <a:xfrm>
            <a:off x="7502338" y="750795"/>
            <a:ext cx="3305734" cy="212911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Refencing Harvard is way of showing where you got, the information from and which website and  link you've used. In like research, essays and </a:t>
            </a:r>
            <a:r>
              <a:rPr lang="en-GB"/>
              <a:t>assignments</a:t>
            </a:r>
            <a:r>
              <a:rPr lang="en-GB" dirty="0"/>
              <a:t>. </a:t>
            </a:r>
          </a:p>
        </p:txBody>
      </p:sp>
      <p:sp>
        <p:nvSpPr>
          <p:cNvPr id="7" name="Arrow: Down 6">
            <a:extLst>
              <a:ext uri="{FF2B5EF4-FFF2-40B4-BE49-F238E27FC236}">
                <a16:creationId xmlns:a16="http://schemas.microsoft.com/office/drawing/2014/main" id="{129C42A4-043E-B08D-3B39-0FE19D4D63FA}"/>
              </a:ext>
            </a:extLst>
          </p:cNvPr>
          <p:cNvSpPr/>
          <p:nvPr/>
        </p:nvSpPr>
        <p:spPr>
          <a:xfrm rot="-2520000">
            <a:off x="7247404" y="4670050"/>
            <a:ext cx="291353" cy="66114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9038E8A-BEFF-D67A-C9A1-619E080B91D1}"/>
              </a:ext>
            </a:extLst>
          </p:cNvPr>
          <p:cNvSpPr/>
          <p:nvPr/>
        </p:nvSpPr>
        <p:spPr>
          <a:xfrm>
            <a:off x="7984190" y="3160059"/>
            <a:ext cx="3877235" cy="359708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202124"/>
                </a:solidFill>
                <a:highlight>
                  <a:srgbClr val="00FFFF"/>
                </a:highlight>
                <a:latin typeface="Google Sans"/>
                <a:ea typeface="Google Sans"/>
                <a:cs typeface="Google Sans"/>
              </a:rPr>
              <a:t>As they state at </a:t>
            </a:r>
            <a:r>
              <a:rPr lang="en-GB" dirty="0" err="1">
                <a:solidFill>
                  <a:srgbClr val="202124"/>
                </a:solidFill>
                <a:highlight>
                  <a:srgbClr val="00FFFF"/>
                </a:highlight>
                <a:latin typeface="Google Sans"/>
                <a:ea typeface="Google Sans"/>
                <a:cs typeface="Google Sans"/>
              </a:rPr>
              <a:t>Scribbur</a:t>
            </a:r>
            <a:r>
              <a:rPr lang="en-GB" dirty="0">
                <a:solidFill>
                  <a:srgbClr val="202124"/>
                </a:solidFill>
                <a:highlight>
                  <a:srgbClr val="00FFFF"/>
                </a:highlight>
                <a:latin typeface="Google Sans"/>
                <a:ea typeface="Google Sans"/>
                <a:cs typeface="Google Sans"/>
              </a:rPr>
              <a:t> Jack Caufield published in  (2020.)  ''Referencing</a:t>
            </a:r>
            <a:r>
              <a:rPr lang="en-GB" b="0" i="0" dirty="0">
                <a:solidFill>
                  <a:srgbClr val="202124"/>
                </a:solidFill>
                <a:highlight>
                  <a:srgbClr val="00FFFF"/>
                </a:highlight>
                <a:latin typeface="Google Sans"/>
                <a:ea typeface="Google Sans"/>
                <a:cs typeface="Google Sans"/>
              </a:rPr>
              <a:t> is an important part of academic writing. </a:t>
            </a:r>
            <a:r>
              <a:rPr lang="en-GB" b="0" i="0" dirty="0">
                <a:solidFill>
                  <a:srgbClr val="040C28"/>
                </a:solidFill>
                <a:highlight>
                  <a:srgbClr val="00FFFF"/>
                </a:highlight>
                <a:latin typeface="Google Sans"/>
                <a:ea typeface="Google Sans"/>
                <a:cs typeface="Google Sans"/>
              </a:rPr>
              <a:t>It tells your readers what sources you've used and how to find them</a:t>
            </a:r>
            <a:r>
              <a:rPr lang="en-GB" b="0" i="0" dirty="0">
                <a:solidFill>
                  <a:srgbClr val="202124"/>
                </a:solidFill>
                <a:highlight>
                  <a:srgbClr val="00FFFF"/>
                </a:highlight>
                <a:latin typeface="Google Sans"/>
                <a:ea typeface="Google Sans"/>
                <a:cs typeface="Google Sans"/>
              </a:rPr>
              <a:t>. Harvard is the most common referencing style used in UK universities</a:t>
            </a:r>
            <a:r>
              <a:rPr lang="en-GB" dirty="0">
                <a:solidFill>
                  <a:srgbClr val="202124"/>
                </a:solidFill>
                <a:highlight>
                  <a:srgbClr val="00FFFF"/>
                </a:highlight>
                <a:latin typeface="Google Sans"/>
                <a:ea typeface="Google Sans"/>
                <a:cs typeface="Google Sans"/>
              </a:rPr>
              <a:t>.''</a:t>
            </a:r>
            <a:endParaRPr lang="en-GB" dirty="0">
              <a:highlight>
                <a:srgbClr val="00FFFF"/>
              </a:highlight>
            </a:endParaRPr>
          </a:p>
        </p:txBody>
      </p:sp>
      <p:sp>
        <p:nvSpPr>
          <p:cNvPr id="9" name="Arrow: Down 8">
            <a:extLst>
              <a:ext uri="{FF2B5EF4-FFF2-40B4-BE49-F238E27FC236}">
                <a16:creationId xmlns:a16="http://schemas.microsoft.com/office/drawing/2014/main" id="{70DBE0AC-DE58-7836-1601-93F955D33DE8}"/>
              </a:ext>
            </a:extLst>
          </p:cNvPr>
          <p:cNvSpPr/>
          <p:nvPr/>
        </p:nvSpPr>
        <p:spPr>
          <a:xfrm rot="3060000">
            <a:off x="3888440" y="4325469"/>
            <a:ext cx="392205" cy="10197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F892103E-B440-C07F-EC01-0D982965CECE}"/>
              </a:ext>
            </a:extLst>
          </p:cNvPr>
          <p:cNvSpPr/>
          <p:nvPr/>
        </p:nvSpPr>
        <p:spPr>
          <a:xfrm>
            <a:off x="397809" y="4454338"/>
            <a:ext cx="3182470" cy="26109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it important to </a:t>
            </a:r>
            <a:r>
              <a:rPr lang="en-GB"/>
              <a:t>Harvard refence ? </a:t>
            </a:r>
            <a:endParaRPr lang="en-US"/>
          </a:p>
          <a:p>
            <a:pPr algn="ctr"/>
            <a:r>
              <a:rPr lang="en-GB" dirty="0"/>
              <a:t>It's important because it shows the readers that you've did you research and information. </a:t>
            </a:r>
          </a:p>
        </p:txBody>
      </p:sp>
      <p:sp>
        <p:nvSpPr>
          <p:cNvPr id="11" name="Arrow: Left 10">
            <a:extLst>
              <a:ext uri="{FF2B5EF4-FFF2-40B4-BE49-F238E27FC236}">
                <a16:creationId xmlns:a16="http://schemas.microsoft.com/office/drawing/2014/main" id="{A84420D9-E62F-1A56-D2AE-36B5976E9841}"/>
              </a:ext>
            </a:extLst>
          </p:cNvPr>
          <p:cNvSpPr/>
          <p:nvPr/>
        </p:nvSpPr>
        <p:spPr>
          <a:xfrm rot="2040000">
            <a:off x="4476532" y="2990406"/>
            <a:ext cx="638736" cy="34738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7BAD441-6BFC-83A4-5136-675EC9965A91}"/>
              </a:ext>
            </a:extLst>
          </p:cNvPr>
          <p:cNvSpPr/>
          <p:nvPr/>
        </p:nvSpPr>
        <p:spPr>
          <a:xfrm>
            <a:off x="2802" y="-39220"/>
            <a:ext cx="4235822" cy="42246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666666"/>
              </a:solidFill>
              <a:latin typeface="Open Sans"/>
              <a:ea typeface="Open Sans"/>
              <a:cs typeface="Open Sans"/>
            </a:endParaRPr>
          </a:p>
          <a:p>
            <a:pPr algn="ctr"/>
            <a:r>
              <a:rPr lang="en-GB" dirty="0">
                <a:solidFill>
                  <a:srgbClr val="666666"/>
                </a:solidFill>
                <a:latin typeface="Open Sans"/>
                <a:ea typeface="Open Sans"/>
                <a:cs typeface="Open Sans"/>
              </a:rPr>
              <a:t>As they stated in Casa Education </a:t>
            </a:r>
            <a:r>
              <a:rPr lang="en-GB" dirty="0">
                <a:solidFill>
                  <a:srgbClr val="FFFF00"/>
                </a:solidFill>
                <a:latin typeface="Open Sans"/>
                <a:ea typeface="Open Sans"/>
                <a:cs typeface="Open Sans"/>
              </a:rPr>
              <a:t>(2001.) </a:t>
            </a:r>
          </a:p>
          <a:p>
            <a:pPr algn="ctr"/>
            <a:r>
              <a:rPr lang="en-GB" dirty="0">
                <a:solidFill>
                  <a:srgbClr val="FFFF00"/>
                </a:solidFill>
                <a:latin typeface="Open Sans"/>
                <a:ea typeface="Open Sans"/>
                <a:cs typeface="Open Sans"/>
              </a:rPr>
              <a:t>''As</a:t>
            </a:r>
            <a:r>
              <a:rPr lang="en-GB" b="0" i="0" dirty="0">
                <a:solidFill>
                  <a:srgbClr val="FFFF00"/>
                </a:solidFill>
                <a:latin typeface="Open Sans"/>
                <a:ea typeface="Open Sans"/>
                <a:cs typeface="Open Sans"/>
              </a:rPr>
              <a:t> a part of an academic community, it is important that you show the reader where you have used someone else’s ideas or words.  Failure to properly reference using the Harvard system may make the reader think that you are cheating by claiming someone else’s work as your own.  In the academic environment, we call this plagiarism and it is seen as a very serious offence</a:t>
            </a:r>
            <a:r>
              <a:rPr lang="en-GB" dirty="0">
                <a:solidFill>
                  <a:srgbClr val="FFFF00"/>
                </a:solidFill>
                <a:latin typeface="Open Sans"/>
                <a:ea typeface="Open Sans"/>
                <a:cs typeface="Open Sans"/>
              </a:rPr>
              <a:t>.''</a:t>
            </a:r>
            <a:endParaRPr lang="en-GB">
              <a:solidFill>
                <a:srgbClr val="FFFF00"/>
              </a:solidFill>
              <a:highlight>
                <a:srgbClr val="C0C0C0"/>
              </a:highlight>
            </a:endParaRPr>
          </a:p>
        </p:txBody>
      </p:sp>
    </p:spTree>
    <p:extLst>
      <p:ext uri="{BB962C8B-B14F-4D97-AF65-F5344CB8AC3E}">
        <p14:creationId xmlns:p14="http://schemas.microsoft.com/office/powerpoint/2010/main" val="787049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Oval 3">
            <a:extLst>
              <a:ext uri="{FF2B5EF4-FFF2-40B4-BE49-F238E27FC236}">
                <a16:creationId xmlns:a16="http://schemas.microsoft.com/office/drawing/2014/main" id="{E2A7D906-89B0-3757-2C23-8DCC5C2D6AF5}"/>
              </a:ext>
            </a:extLst>
          </p:cNvPr>
          <p:cNvSpPr/>
          <p:nvPr/>
        </p:nvSpPr>
        <p:spPr>
          <a:xfrm>
            <a:off x="4241426" y="663948"/>
            <a:ext cx="2846294" cy="1972235"/>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u="sng"/>
              <a:t>Academic</a:t>
            </a:r>
            <a:endParaRPr lang="en-US"/>
          </a:p>
          <a:p>
            <a:pPr algn="ctr"/>
            <a:r>
              <a:rPr lang="en-GB" b="1" i="1" u="sng" dirty="0"/>
              <a:t> Misconduct:</a:t>
            </a:r>
            <a:endParaRPr lang="en-GB"/>
          </a:p>
        </p:txBody>
      </p:sp>
      <p:sp>
        <p:nvSpPr>
          <p:cNvPr id="5" name="Arrow: Up 4">
            <a:extLst>
              <a:ext uri="{FF2B5EF4-FFF2-40B4-BE49-F238E27FC236}">
                <a16:creationId xmlns:a16="http://schemas.microsoft.com/office/drawing/2014/main" id="{77A13051-BE14-964A-4C34-3D4A06E6D6FD}"/>
              </a:ext>
            </a:extLst>
          </p:cNvPr>
          <p:cNvSpPr/>
          <p:nvPr/>
        </p:nvSpPr>
        <p:spPr>
          <a:xfrm rot="6360000">
            <a:off x="7040867" y="1890449"/>
            <a:ext cx="291353" cy="57150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46944B2F-0B18-7308-006A-BA88A1C8A21E}"/>
              </a:ext>
            </a:extLst>
          </p:cNvPr>
          <p:cNvSpPr/>
          <p:nvPr/>
        </p:nvSpPr>
        <p:spPr>
          <a:xfrm>
            <a:off x="8281147" y="1081367"/>
            <a:ext cx="3731557" cy="42694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Academic Misconduct means </a:t>
            </a:r>
            <a:r>
              <a:rPr lang="en-GB" dirty="0" err="1"/>
              <a:t>Plagarism</a:t>
            </a:r>
            <a:r>
              <a:rPr lang="en-GB" dirty="0"/>
              <a:t> which means in a few worlds means cheating. Means that you are copying someone else work without giving them a credit for.  How to avoid it. Make sure whatever you're writing to be in your own worlds or  make sure if you copying someone's work to give them a credit for their work. </a:t>
            </a:r>
          </a:p>
        </p:txBody>
      </p:sp>
      <p:sp>
        <p:nvSpPr>
          <p:cNvPr id="8" name="Arrow: Down 7">
            <a:extLst>
              <a:ext uri="{FF2B5EF4-FFF2-40B4-BE49-F238E27FC236}">
                <a16:creationId xmlns:a16="http://schemas.microsoft.com/office/drawing/2014/main" id="{13ED7C77-D094-8DDD-F18D-144999B0E097}"/>
              </a:ext>
            </a:extLst>
          </p:cNvPr>
          <p:cNvSpPr/>
          <p:nvPr/>
        </p:nvSpPr>
        <p:spPr>
          <a:xfrm>
            <a:off x="5370417" y="2725831"/>
            <a:ext cx="425823" cy="5715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949DD921-E472-B3FA-2156-2EE44DED5D70}"/>
              </a:ext>
            </a:extLst>
          </p:cNvPr>
          <p:cNvSpPr/>
          <p:nvPr/>
        </p:nvSpPr>
        <p:spPr>
          <a:xfrm>
            <a:off x="2257986" y="3386977"/>
            <a:ext cx="5827058" cy="35634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171717"/>
                </a:solidFill>
                <a:latin typeface="verdana"/>
                <a:ea typeface="verdana"/>
                <a:cs typeface="verdana"/>
              </a:rPr>
              <a:t>As they have shown at University of Cambridge (2024.) </a:t>
            </a:r>
            <a:endParaRPr lang="en-GB" dirty="0">
              <a:solidFill>
                <a:srgbClr val="FFFFFF"/>
              </a:solidFill>
              <a:latin typeface="Trade Gothic Next Light"/>
              <a:ea typeface="verdana"/>
              <a:cs typeface="verdana"/>
            </a:endParaRPr>
          </a:p>
          <a:p>
            <a:pPr algn="ctr"/>
            <a:r>
              <a:rPr lang="en-GB" dirty="0">
                <a:solidFill>
                  <a:srgbClr val="171717"/>
                </a:solidFill>
                <a:latin typeface="verdana"/>
                <a:ea typeface="verdana"/>
                <a:cs typeface="verdana"/>
              </a:rPr>
              <a:t>''</a:t>
            </a:r>
            <a:r>
              <a:rPr lang="en-GB" dirty="0">
                <a:solidFill>
                  <a:srgbClr val="FFFF00"/>
                </a:solidFill>
                <a:latin typeface="verdana"/>
                <a:ea typeface="verdana"/>
                <a:cs typeface="verdana"/>
              </a:rPr>
              <a:t>Academic</a:t>
            </a:r>
            <a:r>
              <a:rPr lang="en-GB" b="0" i="0" dirty="0">
                <a:solidFill>
                  <a:srgbClr val="FFFF00"/>
                </a:solidFill>
                <a:latin typeface="verdana"/>
                <a:ea typeface="verdana"/>
                <a:cs typeface="verdana"/>
              </a:rPr>
              <a:t> misconduct, broadly speaking, is any action which gains, attempts to gain, or assists others in gaining or attempting to gain unfair academic advantage.  It includes plagiarism, collusion, contract cheating, and fabrication of data as well as the </a:t>
            </a:r>
            <a:r>
              <a:rPr lang="en-GB" b="0" i="0" err="1">
                <a:solidFill>
                  <a:srgbClr val="FFFF00"/>
                </a:solidFill>
                <a:latin typeface="verdana"/>
                <a:ea typeface="verdana"/>
                <a:cs typeface="verdana"/>
              </a:rPr>
              <a:t>posession</a:t>
            </a:r>
            <a:r>
              <a:rPr lang="en-GB" b="0" i="0" dirty="0">
                <a:solidFill>
                  <a:srgbClr val="FFFF00"/>
                </a:solidFill>
                <a:latin typeface="verdana"/>
                <a:ea typeface="verdana"/>
                <a:cs typeface="verdana"/>
              </a:rPr>
              <a:t> of unauthorised materials during an examination</a:t>
            </a:r>
            <a:r>
              <a:rPr lang="en-GB" dirty="0">
                <a:solidFill>
                  <a:srgbClr val="FFFF00"/>
                </a:solidFill>
                <a:latin typeface="verdana"/>
                <a:ea typeface="verdana"/>
                <a:cs typeface="verdana"/>
              </a:rPr>
              <a:t>.''</a:t>
            </a:r>
            <a:endParaRPr lang="en-GB">
              <a:solidFill>
                <a:srgbClr val="FFFF00"/>
              </a:solidFill>
            </a:endParaRPr>
          </a:p>
        </p:txBody>
      </p:sp>
      <p:pic>
        <p:nvPicPr>
          <p:cNvPr id="10" name="Picture 9" descr="academic misconduct">
            <a:extLst>
              <a:ext uri="{FF2B5EF4-FFF2-40B4-BE49-F238E27FC236}">
                <a16:creationId xmlns:a16="http://schemas.microsoft.com/office/drawing/2014/main" id="{07EF1606-98C8-D552-D82C-4344B4164A7E}"/>
              </a:ext>
            </a:extLst>
          </p:cNvPr>
          <p:cNvPicPr>
            <a:picLocks noChangeAspect="1"/>
          </p:cNvPicPr>
          <p:nvPr/>
        </p:nvPicPr>
        <p:blipFill>
          <a:blip r:embed="rId2"/>
          <a:stretch>
            <a:fillRect/>
          </a:stretch>
        </p:blipFill>
        <p:spPr>
          <a:xfrm>
            <a:off x="-1136275" y="66930"/>
            <a:ext cx="6609227" cy="1827167"/>
          </a:xfrm>
          <a:prstGeom prst="rect">
            <a:avLst/>
          </a:prstGeom>
        </p:spPr>
      </p:pic>
      <p:sp>
        <p:nvSpPr>
          <p:cNvPr id="11" name="Arrow: Down 10">
            <a:extLst>
              <a:ext uri="{FF2B5EF4-FFF2-40B4-BE49-F238E27FC236}">
                <a16:creationId xmlns:a16="http://schemas.microsoft.com/office/drawing/2014/main" id="{25D92F81-6A6A-3EB6-44AA-EA3B547A7A08}"/>
              </a:ext>
            </a:extLst>
          </p:cNvPr>
          <p:cNvSpPr/>
          <p:nvPr/>
        </p:nvSpPr>
        <p:spPr>
          <a:xfrm>
            <a:off x="991720" y="1820955"/>
            <a:ext cx="369793" cy="103094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B52B20A-3B65-04CE-29B2-E2C04727B093}"/>
              </a:ext>
            </a:extLst>
          </p:cNvPr>
          <p:cNvSpPr/>
          <p:nvPr/>
        </p:nvSpPr>
        <p:spPr>
          <a:xfrm>
            <a:off x="-5602" y="2972360"/>
            <a:ext cx="2129116" cy="23756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t>Picture from SU:</a:t>
            </a:r>
            <a:endParaRPr lang="en-US" dirty="0"/>
          </a:p>
          <a:p>
            <a:pPr algn="ctr"/>
            <a:r>
              <a:rPr lang="en-GB" dirty="0">
                <a:hlinkClick r:id="rId3"/>
              </a:rPr>
              <a:t>https://www.uosunion.org/advice/academic/academicmisconduct/</a:t>
            </a:r>
          </a:p>
        </p:txBody>
      </p:sp>
    </p:spTree>
    <p:extLst>
      <p:ext uri="{BB962C8B-B14F-4D97-AF65-F5344CB8AC3E}">
        <p14:creationId xmlns:p14="http://schemas.microsoft.com/office/powerpoint/2010/main" val="3939660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C6CF83B4-D7E9-A5AB-F20F-532F9A82F537}"/>
              </a:ext>
            </a:extLst>
          </p:cNvPr>
          <p:cNvSpPr/>
          <p:nvPr/>
        </p:nvSpPr>
        <p:spPr>
          <a:xfrm>
            <a:off x="4784911" y="1711698"/>
            <a:ext cx="3507441" cy="2566147"/>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u="sng" dirty="0"/>
              <a:t>Critical Thinking:</a:t>
            </a:r>
          </a:p>
          <a:p>
            <a:pPr algn="ctr"/>
            <a:endParaRPr lang="en-GB" b="1" i="1" u="sng" dirty="0"/>
          </a:p>
        </p:txBody>
      </p:sp>
      <p:pic>
        <p:nvPicPr>
          <p:cNvPr id="6" name="Picture 5" descr="Critical-thinking-written-on-paper-on-a-desk">
            <a:extLst>
              <a:ext uri="{FF2B5EF4-FFF2-40B4-BE49-F238E27FC236}">
                <a16:creationId xmlns:a16="http://schemas.microsoft.com/office/drawing/2014/main" id="{9BAEB481-BC17-85D2-58AD-BE28F6ED42A7}"/>
              </a:ext>
            </a:extLst>
          </p:cNvPr>
          <p:cNvPicPr>
            <a:picLocks noChangeAspect="1"/>
          </p:cNvPicPr>
          <p:nvPr/>
        </p:nvPicPr>
        <p:blipFill>
          <a:blip r:embed="rId2"/>
          <a:stretch>
            <a:fillRect/>
          </a:stretch>
        </p:blipFill>
        <p:spPr>
          <a:xfrm>
            <a:off x="8287871" y="1923"/>
            <a:ext cx="3841376" cy="2730388"/>
          </a:xfrm>
          <a:prstGeom prst="rect">
            <a:avLst/>
          </a:prstGeom>
        </p:spPr>
      </p:pic>
      <p:sp>
        <p:nvSpPr>
          <p:cNvPr id="7" name="Arrow: Down 6">
            <a:extLst>
              <a:ext uri="{FF2B5EF4-FFF2-40B4-BE49-F238E27FC236}">
                <a16:creationId xmlns:a16="http://schemas.microsoft.com/office/drawing/2014/main" id="{1921882E-2A00-55E0-DA14-D81A9A99E50C}"/>
              </a:ext>
            </a:extLst>
          </p:cNvPr>
          <p:cNvSpPr/>
          <p:nvPr/>
        </p:nvSpPr>
        <p:spPr>
          <a:xfrm>
            <a:off x="10513920" y="2857499"/>
            <a:ext cx="291352" cy="85164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6F68DC95-9F6A-3CE5-4C74-22D5F758486E}"/>
              </a:ext>
            </a:extLst>
          </p:cNvPr>
          <p:cNvSpPr/>
          <p:nvPr/>
        </p:nvSpPr>
        <p:spPr>
          <a:xfrm>
            <a:off x="8726582" y="4230220"/>
            <a:ext cx="3272115" cy="24428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a:t>Picture from:</a:t>
            </a:r>
            <a:endParaRPr lang="en-GB" dirty="0"/>
          </a:p>
          <a:p>
            <a:pPr algn="ctr"/>
            <a:r>
              <a:rPr lang="en-GB" dirty="0"/>
              <a:t>Loving Life</a:t>
            </a:r>
          </a:p>
          <a:p>
            <a:pPr algn="ctr"/>
            <a:r>
              <a:rPr lang="en-GB" dirty="0">
                <a:hlinkClick r:id="rId3"/>
              </a:rPr>
              <a:t>https://lovinglifeco.com/employee-wellbeing/the-power-of-critical-thinking-for-employee-wellbeing-and-life-transformation/</a:t>
            </a:r>
            <a:endParaRPr lang="en-GB"/>
          </a:p>
        </p:txBody>
      </p:sp>
      <p:sp>
        <p:nvSpPr>
          <p:cNvPr id="9" name="Arrow: Left 8">
            <a:extLst>
              <a:ext uri="{FF2B5EF4-FFF2-40B4-BE49-F238E27FC236}">
                <a16:creationId xmlns:a16="http://schemas.microsoft.com/office/drawing/2014/main" id="{4D581BAE-CD92-44CF-A981-2B5F2DBC4820}"/>
              </a:ext>
            </a:extLst>
          </p:cNvPr>
          <p:cNvSpPr/>
          <p:nvPr/>
        </p:nvSpPr>
        <p:spPr>
          <a:xfrm rot="1680000">
            <a:off x="3315294" y="2642029"/>
            <a:ext cx="1176617" cy="2801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peech Bubble: Rectangle with Corners Rounded 9">
            <a:extLst>
              <a:ext uri="{FF2B5EF4-FFF2-40B4-BE49-F238E27FC236}">
                <a16:creationId xmlns:a16="http://schemas.microsoft.com/office/drawing/2014/main" id="{8E7A42C7-F216-A946-5974-206F5579A73E}"/>
              </a:ext>
            </a:extLst>
          </p:cNvPr>
          <p:cNvSpPr/>
          <p:nvPr/>
        </p:nvSpPr>
        <p:spPr>
          <a:xfrm>
            <a:off x="210110" y="812426"/>
            <a:ext cx="2980763" cy="2902323"/>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is Critical Thinking?</a:t>
            </a:r>
          </a:p>
          <a:p>
            <a:pPr algn="ctr"/>
            <a:r>
              <a:rPr lang="en-GB" dirty="0"/>
              <a:t>Critical Thinking is, being open minded, the ability to analyse, thinking deeply, questions things, considering another prospectives, before making any conclusion and taking decisions in all aspects of life .</a:t>
            </a:r>
          </a:p>
        </p:txBody>
      </p:sp>
      <p:sp>
        <p:nvSpPr>
          <p:cNvPr id="12" name="Arrow: Down 11">
            <a:extLst>
              <a:ext uri="{FF2B5EF4-FFF2-40B4-BE49-F238E27FC236}">
                <a16:creationId xmlns:a16="http://schemas.microsoft.com/office/drawing/2014/main" id="{9DBE55FF-B035-98FC-6442-B0E8AF80FE57}"/>
              </a:ext>
            </a:extLst>
          </p:cNvPr>
          <p:cNvSpPr/>
          <p:nvPr/>
        </p:nvSpPr>
        <p:spPr>
          <a:xfrm rot="3000000">
            <a:off x="3716875" y="4043066"/>
            <a:ext cx="336176" cy="8292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4E142DE-2D88-2381-E61D-DAA8AB77B2A1}"/>
              </a:ext>
            </a:extLst>
          </p:cNvPr>
          <p:cNvSpPr/>
          <p:nvPr/>
        </p:nvSpPr>
        <p:spPr>
          <a:xfrm>
            <a:off x="196103" y="4042522"/>
            <a:ext cx="4303058" cy="29023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latin typeface="Arial"/>
                <a:ea typeface="Arial"/>
                <a:cs typeface="Arial"/>
              </a:rPr>
              <a:t>As they stated and showed in Monash University (2022.)</a:t>
            </a:r>
          </a:p>
          <a:p>
            <a:pPr algn="ctr"/>
            <a:r>
              <a:rPr lang="en-GB" dirty="0">
                <a:solidFill>
                  <a:srgbClr val="7030A0"/>
                </a:solidFill>
                <a:latin typeface="Arial"/>
                <a:ea typeface="Arial"/>
                <a:cs typeface="Arial"/>
              </a:rPr>
              <a:t>''Critical</a:t>
            </a:r>
            <a:r>
              <a:rPr lang="en-GB" b="0" i="0" dirty="0">
                <a:solidFill>
                  <a:srgbClr val="7030A0"/>
                </a:solidFill>
                <a:latin typeface="Arial"/>
                <a:ea typeface="Arial"/>
                <a:cs typeface="Arial"/>
              </a:rPr>
              <a:t> thinking is a kind of thinking in which you </a:t>
            </a:r>
            <a:r>
              <a:rPr lang="en-GB" b="1" i="0" dirty="0">
                <a:solidFill>
                  <a:srgbClr val="7030A0"/>
                </a:solidFill>
                <a:latin typeface="Arial"/>
                <a:ea typeface="Arial"/>
                <a:cs typeface="Arial"/>
              </a:rPr>
              <a:t>question</a:t>
            </a:r>
            <a:r>
              <a:rPr lang="en-GB" b="0" i="0" dirty="0">
                <a:solidFill>
                  <a:srgbClr val="7030A0"/>
                </a:solidFill>
                <a:latin typeface="Arial"/>
                <a:ea typeface="Arial"/>
                <a:cs typeface="Arial"/>
              </a:rPr>
              <a:t>, </a:t>
            </a:r>
            <a:r>
              <a:rPr lang="en-GB" b="1" i="0" dirty="0">
                <a:solidFill>
                  <a:srgbClr val="7030A0"/>
                </a:solidFill>
                <a:latin typeface="Arial"/>
                <a:ea typeface="Arial"/>
                <a:cs typeface="Arial"/>
              </a:rPr>
              <a:t>analyse</a:t>
            </a:r>
            <a:r>
              <a:rPr lang="en-GB" b="0" i="0" dirty="0">
                <a:solidFill>
                  <a:srgbClr val="7030A0"/>
                </a:solidFill>
                <a:latin typeface="Arial"/>
                <a:ea typeface="Arial"/>
                <a:cs typeface="Arial"/>
              </a:rPr>
              <a:t>, </a:t>
            </a:r>
            <a:r>
              <a:rPr lang="en-GB" b="1" i="0" dirty="0">
                <a:solidFill>
                  <a:srgbClr val="7030A0"/>
                </a:solidFill>
                <a:latin typeface="Arial"/>
                <a:ea typeface="Arial"/>
                <a:cs typeface="Arial"/>
              </a:rPr>
              <a:t>interpret</a:t>
            </a:r>
            <a:r>
              <a:rPr lang="en-GB" b="0" i="0" dirty="0">
                <a:solidFill>
                  <a:srgbClr val="7030A0"/>
                </a:solidFill>
                <a:latin typeface="Arial"/>
                <a:ea typeface="Arial"/>
                <a:cs typeface="Arial"/>
              </a:rPr>
              <a:t>, </a:t>
            </a:r>
            <a:r>
              <a:rPr lang="en-GB" b="1" i="0" dirty="0">
                <a:solidFill>
                  <a:srgbClr val="7030A0"/>
                </a:solidFill>
                <a:latin typeface="Arial"/>
                <a:ea typeface="Arial"/>
                <a:cs typeface="Arial"/>
              </a:rPr>
              <a:t>evaluate </a:t>
            </a:r>
            <a:r>
              <a:rPr lang="en-GB" b="0" i="0" dirty="0">
                <a:solidFill>
                  <a:srgbClr val="7030A0"/>
                </a:solidFill>
                <a:latin typeface="Arial"/>
                <a:ea typeface="Arial"/>
                <a:cs typeface="Arial"/>
              </a:rPr>
              <a:t>and </a:t>
            </a:r>
            <a:r>
              <a:rPr lang="en-GB" b="1" i="0" dirty="0">
                <a:solidFill>
                  <a:srgbClr val="7030A0"/>
                </a:solidFill>
                <a:latin typeface="Arial"/>
                <a:ea typeface="Arial"/>
                <a:cs typeface="Arial"/>
              </a:rPr>
              <a:t>make a judgement</a:t>
            </a:r>
            <a:r>
              <a:rPr lang="en-GB" b="0" i="0" dirty="0">
                <a:solidFill>
                  <a:srgbClr val="7030A0"/>
                </a:solidFill>
                <a:latin typeface="Arial"/>
                <a:ea typeface="Arial"/>
                <a:cs typeface="Arial"/>
              </a:rPr>
              <a:t> about what you read, hear, say, or write. The term </a:t>
            </a:r>
            <a:r>
              <a:rPr lang="en-GB" b="0" i="1" dirty="0">
                <a:solidFill>
                  <a:srgbClr val="7030A0"/>
                </a:solidFill>
                <a:latin typeface="Arial"/>
                <a:ea typeface="Arial"/>
                <a:cs typeface="Arial"/>
              </a:rPr>
              <a:t>critical </a:t>
            </a:r>
            <a:r>
              <a:rPr lang="en-GB" b="0" i="0" dirty="0">
                <a:solidFill>
                  <a:srgbClr val="7030A0"/>
                </a:solidFill>
                <a:latin typeface="Arial"/>
                <a:ea typeface="Arial"/>
                <a:cs typeface="Arial"/>
              </a:rPr>
              <a:t>comes from the Greek word </a:t>
            </a:r>
            <a:r>
              <a:rPr lang="en-GB" b="0" i="1" dirty="0" err="1">
                <a:solidFill>
                  <a:srgbClr val="7030A0"/>
                </a:solidFill>
                <a:latin typeface="Arial"/>
                <a:ea typeface="Arial"/>
                <a:cs typeface="Arial"/>
              </a:rPr>
              <a:t>kritikos</a:t>
            </a:r>
            <a:r>
              <a:rPr lang="en-GB" b="0" i="0" dirty="0">
                <a:solidFill>
                  <a:srgbClr val="7030A0"/>
                </a:solidFill>
                <a:latin typeface="Arial"/>
                <a:ea typeface="Arial"/>
                <a:cs typeface="Arial"/>
              </a:rPr>
              <a:t> meaning “able to judge or discern</a:t>
            </a:r>
            <a:r>
              <a:rPr lang="en-GB" dirty="0">
                <a:solidFill>
                  <a:srgbClr val="7030A0"/>
                </a:solidFill>
                <a:latin typeface="Arial"/>
                <a:ea typeface="Arial"/>
                <a:cs typeface="Arial"/>
              </a:rPr>
              <a:t>”.''</a:t>
            </a:r>
            <a:endParaRPr lang="en-GB">
              <a:solidFill>
                <a:srgbClr val="7030A0"/>
              </a:solidFill>
            </a:endParaRPr>
          </a:p>
        </p:txBody>
      </p:sp>
      <p:sp>
        <p:nvSpPr>
          <p:cNvPr id="14" name="Arrow: Left 13">
            <a:extLst>
              <a:ext uri="{FF2B5EF4-FFF2-40B4-BE49-F238E27FC236}">
                <a16:creationId xmlns:a16="http://schemas.microsoft.com/office/drawing/2014/main" id="{381699C2-6056-1617-8945-0D7DEAB83E02}"/>
              </a:ext>
            </a:extLst>
          </p:cNvPr>
          <p:cNvSpPr/>
          <p:nvPr/>
        </p:nvSpPr>
        <p:spPr>
          <a:xfrm rot="-1800000">
            <a:off x="4625227" y="4034118"/>
            <a:ext cx="773205" cy="38099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8245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5736-709D-6B6C-E32C-FEB48D1367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0D4543-0638-CFA8-B1FB-DBC20777002D}"/>
              </a:ext>
            </a:extLst>
          </p:cNvPr>
          <p:cNvSpPr>
            <a:spLocks noGrp="1"/>
          </p:cNvSpPr>
          <p:nvPr>
            <p:ph idx="1"/>
          </p:nvPr>
        </p:nvSpPr>
        <p:spPr>
          <a:xfrm>
            <a:off x="829235" y="2073085"/>
            <a:ext cx="10992970" cy="4686582"/>
          </a:xfrm>
        </p:spPr>
        <p:txBody>
          <a:bodyPr vert="horz" lIns="91440" tIns="45720" rIns="91440" bIns="45720" rtlCol="0" anchor="t">
            <a:normAutofit lnSpcReduction="10000"/>
          </a:bodyPr>
          <a:lstStyle/>
          <a:p>
            <a:pPr marL="0" indent="0">
              <a:buNone/>
            </a:pPr>
            <a:endParaRPr lang="en-GB" dirty="0">
              <a:latin typeface="Times New Roman"/>
              <a:cs typeface="Times New Roman"/>
            </a:endParaRPr>
          </a:p>
          <a:p>
            <a:r>
              <a:rPr lang="en-GB" sz="1200" dirty="0">
                <a:latin typeface="Times New Roman"/>
                <a:cs typeface="Times New Roman"/>
              </a:rPr>
              <a:t>Anon, (n.d.). </a:t>
            </a:r>
            <a:r>
              <a:rPr lang="en-GB" sz="1200" i="1" dirty="0" err="1">
                <a:latin typeface="Times New Roman"/>
                <a:cs typeface="Times New Roman"/>
              </a:rPr>
              <a:t>CasaEducation</a:t>
            </a:r>
            <a:r>
              <a:rPr lang="en-GB" sz="1200" i="1" dirty="0">
                <a:latin typeface="Times New Roman"/>
                <a:cs typeface="Times New Roman"/>
              </a:rPr>
              <a:t> – Harvard Referencing</a:t>
            </a:r>
            <a:r>
              <a:rPr lang="en-GB" sz="1200" dirty="0">
                <a:latin typeface="Times New Roman"/>
                <a:cs typeface="Times New Roman"/>
              </a:rPr>
              <a:t>. [online] Available at: </a:t>
            </a:r>
            <a:r>
              <a:rPr lang="en-GB" sz="1200" dirty="0">
                <a:latin typeface="Times New Roman"/>
                <a:cs typeface="Times New Roman"/>
                <a:hlinkClick r:id="rId2"/>
              </a:rPr>
              <a:t>https://casaeducation.com/harvard-referencing/</a:t>
            </a:r>
            <a:r>
              <a:rPr lang="en-GB" sz="1200" dirty="0">
                <a:latin typeface="Times New Roman"/>
                <a:cs typeface="Times New Roman"/>
              </a:rPr>
              <a:t>.</a:t>
            </a:r>
            <a:endParaRPr lang="en-GB"/>
          </a:p>
          <a:p>
            <a:r>
              <a:rPr lang="en-GB" sz="1200" dirty="0">
                <a:latin typeface="Times New Roman"/>
                <a:cs typeface="Times New Roman"/>
              </a:rPr>
              <a:t>Indeed Career Guide. (2023). </a:t>
            </a:r>
            <a:r>
              <a:rPr lang="en-GB" sz="1200" i="1" dirty="0">
                <a:latin typeface="Times New Roman"/>
                <a:cs typeface="Times New Roman"/>
              </a:rPr>
              <a:t>7 Categories of Academic Writing (And Common Characteristics)</a:t>
            </a:r>
            <a:r>
              <a:rPr lang="en-GB" sz="1200" dirty="0">
                <a:latin typeface="Times New Roman"/>
                <a:cs typeface="Times New Roman"/>
              </a:rPr>
              <a:t>. [online] Available at: </a:t>
            </a:r>
            <a:r>
              <a:rPr lang="en-GB" sz="1200" dirty="0">
                <a:latin typeface="Times New Roman"/>
                <a:cs typeface="Times New Roman"/>
                <a:hlinkClick r:id="rId3"/>
              </a:rPr>
              <a:t>https://www.indeed.com/career-advice/career-development/academic-writing</a:t>
            </a:r>
            <a:r>
              <a:rPr lang="en-GB" sz="1200" dirty="0">
                <a:latin typeface="Times New Roman"/>
                <a:cs typeface="Times New Roman"/>
              </a:rPr>
              <a:t>.</a:t>
            </a:r>
            <a:endParaRPr lang="en-GB"/>
          </a:p>
          <a:p>
            <a:r>
              <a:rPr lang="en-GB" sz="1200" dirty="0">
                <a:latin typeface="Times New Roman"/>
                <a:cs typeface="Times New Roman"/>
              </a:rPr>
              <a:t>Loving Life. (2023). </a:t>
            </a:r>
            <a:r>
              <a:rPr lang="en-GB" sz="1200" i="1" dirty="0">
                <a:latin typeface="Times New Roman"/>
                <a:cs typeface="Times New Roman"/>
              </a:rPr>
              <a:t>The Power of Critical Thinking for Employee Wellbeing</a:t>
            </a:r>
            <a:r>
              <a:rPr lang="en-GB" sz="1200" dirty="0">
                <a:latin typeface="Times New Roman"/>
                <a:cs typeface="Times New Roman"/>
              </a:rPr>
              <a:t>. [online] Available at: </a:t>
            </a:r>
            <a:r>
              <a:rPr lang="en-GB" sz="1200" dirty="0">
                <a:latin typeface="Times New Roman"/>
                <a:cs typeface="Times New Roman"/>
                <a:hlinkClick r:id="rId4"/>
              </a:rPr>
              <a:t>https://lovinglifeco.com/employee-wellbeing/the-power-of-critical-thinking-for-employee-wellbeing-and-life-transformation/</a:t>
            </a:r>
            <a:r>
              <a:rPr lang="en-GB" sz="1200" dirty="0">
                <a:latin typeface="Times New Roman"/>
                <a:cs typeface="Times New Roman"/>
              </a:rPr>
              <a:t>.</a:t>
            </a:r>
            <a:endParaRPr lang="en-GB"/>
          </a:p>
          <a:p>
            <a:r>
              <a:rPr lang="en-GB" sz="1200" dirty="0">
                <a:latin typeface="Times New Roman"/>
                <a:cs typeface="Times New Roman"/>
              </a:rPr>
              <a:t>Monash University (2022). </a:t>
            </a:r>
            <a:r>
              <a:rPr lang="en-GB" sz="1200" i="1" dirty="0">
                <a:latin typeface="Times New Roman"/>
                <a:cs typeface="Times New Roman"/>
              </a:rPr>
              <a:t>What is critical thinking?</a:t>
            </a:r>
            <a:r>
              <a:rPr lang="en-GB" sz="1200" dirty="0">
                <a:latin typeface="Times New Roman"/>
                <a:cs typeface="Times New Roman"/>
              </a:rPr>
              <a:t> [online] Student Academic Success. Available at: </a:t>
            </a:r>
            <a:r>
              <a:rPr lang="en-GB" sz="1200" dirty="0">
                <a:latin typeface="Times New Roman"/>
                <a:cs typeface="Times New Roman"/>
                <a:hlinkClick r:id="rId5"/>
              </a:rPr>
              <a:t>https://www.monash.edu/student-academic-success/enhance-your-thinking/critical-thinking/what-is-critical-thinking#:~:text=Critical%20thinking%20is%20a%20kind</a:t>
            </a:r>
            <a:r>
              <a:rPr lang="en-GB" sz="1200" dirty="0">
                <a:latin typeface="Times New Roman"/>
                <a:cs typeface="Times New Roman"/>
              </a:rPr>
              <a:t>.</a:t>
            </a:r>
            <a:endParaRPr lang="en-GB"/>
          </a:p>
          <a:p>
            <a:r>
              <a:rPr lang="en-GB" sz="1200" dirty="0">
                <a:latin typeface="Times New Roman"/>
                <a:cs typeface="Times New Roman"/>
              </a:rPr>
              <a:t>Rielly, M. (2015). </a:t>
            </a:r>
            <a:r>
              <a:rPr lang="en-GB" sz="1200" i="1" dirty="0">
                <a:latin typeface="Times New Roman"/>
                <a:cs typeface="Times New Roman"/>
              </a:rPr>
              <a:t>What is academic misconduct?</a:t>
            </a:r>
            <a:r>
              <a:rPr lang="en-GB" sz="1200" dirty="0">
                <a:latin typeface="Times New Roman"/>
                <a:cs typeface="Times New Roman"/>
              </a:rPr>
              <a:t> [online] </a:t>
            </a:r>
            <a:r>
              <a:rPr lang="en-GB" sz="1200" dirty="0">
                <a:latin typeface="Times New Roman"/>
                <a:cs typeface="Times New Roman"/>
                <a:hlinkClick r:id="rId6"/>
              </a:rPr>
              <a:t>www.plagiarism.admin.cam.ac.uk</a:t>
            </a:r>
            <a:r>
              <a:rPr lang="en-GB" sz="1200" dirty="0">
                <a:latin typeface="Times New Roman"/>
                <a:cs typeface="Times New Roman"/>
              </a:rPr>
              <a:t>. Available at: </a:t>
            </a:r>
            <a:r>
              <a:rPr lang="en-GB" sz="1200" dirty="0">
                <a:latin typeface="Times New Roman"/>
                <a:cs typeface="Times New Roman"/>
                <a:hlinkClick r:id="rId7"/>
              </a:rPr>
              <a:t>https://www.plagiarism.admin.cam.ac.uk/what-academic-misconduct#:~:text=Academic%20misconduct%2C%20broadly%20speaking%2C%20is</a:t>
            </a:r>
            <a:r>
              <a:rPr lang="en-GB" sz="1200" dirty="0">
                <a:latin typeface="Times New Roman"/>
                <a:cs typeface="Times New Roman"/>
              </a:rPr>
              <a:t>.</a:t>
            </a:r>
            <a:endParaRPr lang="en-GB"/>
          </a:p>
          <a:p>
            <a:r>
              <a:rPr lang="en-GB" sz="1200" dirty="0" err="1">
                <a:latin typeface="Times New Roman"/>
                <a:cs typeface="Times New Roman"/>
              </a:rPr>
              <a:t>Scribbr</a:t>
            </a:r>
            <a:r>
              <a:rPr lang="en-GB" sz="1200" dirty="0">
                <a:latin typeface="Times New Roman"/>
                <a:cs typeface="Times New Roman"/>
              </a:rPr>
              <a:t>. (2020). </a:t>
            </a:r>
            <a:r>
              <a:rPr lang="en-GB" sz="1200" i="1" dirty="0">
                <a:latin typeface="Times New Roman"/>
                <a:cs typeface="Times New Roman"/>
              </a:rPr>
              <a:t>A Quick Guide to Harvard Referencing | Citation Examples</a:t>
            </a:r>
            <a:r>
              <a:rPr lang="en-GB" sz="1200" dirty="0">
                <a:latin typeface="Times New Roman"/>
                <a:cs typeface="Times New Roman"/>
              </a:rPr>
              <a:t>. [online] Available at: </a:t>
            </a:r>
            <a:r>
              <a:rPr lang="en-GB" sz="1200" dirty="0">
                <a:latin typeface="Times New Roman"/>
                <a:cs typeface="Times New Roman"/>
                <a:hlinkClick r:id="rId8"/>
              </a:rPr>
              <a:t>https://www.scribbr.co.uk/referencing/harvard-style/#:~:text=Referencing%20is%20an%20important%20part</a:t>
            </a:r>
            <a:r>
              <a:rPr lang="en-GB" sz="1200" dirty="0">
                <a:latin typeface="Times New Roman"/>
                <a:cs typeface="Times New Roman"/>
              </a:rPr>
              <a:t>.</a:t>
            </a:r>
            <a:endParaRPr lang="en-GB"/>
          </a:p>
          <a:p>
            <a:r>
              <a:rPr lang="en-GB" sz="1200" dirty="0">
                <a:latin typeface="Times New Roman"/>
                <a:cs typeface="Times New Roman"/>
              </a:rPr>
              <a:t>Smith, S. (2022). </a:t>
            </a:r>
            <a:r>
              <a:rPr lang="en-GB" sz="1200" i="1" dirty="0">
                <a:latin typeface="Times New Roman"/>
                <a:cs typeface="Times New Roman"/>
              </a:rPr>
              <a:t>What is Academic Writing?</a:t>
            </a:r>
            <a:r>
              <a:rPr lang="en-GB" sz="1200" dirty="0">
                <a:latin typeface="Times New Roman"/>
                <a:cs typeface="Times New Roman"/>
              </a:rPr>
              <a:t> [online] </a:t>
            </a:r>
            <a:r>
              <a:rPr lang="en-GB" sz="1200" dirty="0">
                <a:latin typeface="Times New Roman"/>
                <a:cs typeface="Times New Roman"/>
                <a:hlinkClick r:id="rId9"/>
              </a:rPr>
              <a:t>www.eapfoundation.com</a:t>
            </a:r>
            <a:r>
              <a:rPr lang="en-GB" sz="1200" dirty="0">
                <a:latin typeface="Times New Roman"/>
                <a:cs typeface="Times New Roman"/>
              </a:rPr>
              <a:t>. Available at: </a:t>
            </a:r>
            <a:r>
              <a:rPr lang="en-GB" sz="1200" dirty="0">
                <a:latin typeface="Times New Roman"/>
                <a:cs typeface="Times New Roman"/>
                <a:hlinkClick r:id="rId10"/>
              </a:rPr>
              <a:t>https://www.eapfoundation.com/writing/what/</a:t>
            </a:r>
            <a:r>
              <a:rPr lang="en-GB" sz="1200" dirty="0">
                <a:latin typeface="Times New Roman"/>
                <a:cs typeface="Times New Roman"/>
              </a:rPr>
              <a:t>.</a:t>
            </a:r>
            <a:endParaRPr lang="en-GB"/>
          </a:p>
          <a:p>
            <a:r>
              <a:rPr lang="en-GB" sz="1200" dirty="0" err="1">
                <a:latin typeface="Times New Roman"/>
                <a:cs typeface="Times New Roman"/>
              </a:rPr>
              <a:t>Writernjerih</a:t>
            </a:r>
            <a:r>
              <a:rPr lang="en-GB" sz="1200" dirty="0">
                <a:latin typeface="Times New Roman"/>
                <a:cs typeface="Times New Roman"/>
              </a:rPr>
              <a:t> (2023). </a:t>
            </a:r>
            <a:r>
              <a:rPr lang="en-GB" sz="1200" i="1" dirty="0">
                <a:latin typeface="Times New Roman"/>
                <a:cs typeface="Times New Roman"/>
              </a:rPr>
              <a:t>The Importance of Academic Writing</a:t>
            </a:r>
            <a:r>
              <a:rPr lang="en-GB" sz="1200" dirty="0">
                <a:latin typeface="Times New Roman"/>
                <a:cs typeface="Times New Roman"/>
              </a:rPr>
              <a:t>. [online] Medium. Available at: </a:t>
            </a:r>
            <a:r>
              <a:rPr lang="en-GB" sz="1200" dirty="0">
                <a:latin typeface="Times New Roman"/>
                <a:cs typeface="Times New Roman"/>
                <a:hlinkClick r:id="rId11"/>
              </a:rPr>
              <a:t>https://medium.com/@writernjerih/the-importance-of-academic-writing-3a6d75a8db36#:~:text=It%20enables%20effective%20communication%20of</a:t>
            </a:r>
            <a:r>
              <a:rPr lang="en-GB" sz="1200" dirty="0">
                <a:latin typeface="Times New Roman"/>
                <a:cs typeface="Times New Roman"/>
              </a:rPr>
              <a:t>.</a:t>
            </a:r>
            <a:endParaRPr lang="en-GB"/>
          </a:p>
          <a:p>
            <a:r>
              <a:rPr lang="en-GB" sz="1200" dirty="0">
                <a:latin typeface="Times New Roman"/>
                <a:cs typeface="Times New Roman"/>
                <a:hlinkClick r:id="rId12"/>
              </a:rPr>
              <a:t>www.uosunion.org</a:t>
            </a:r>
            <a:r>
              <a:rPr lang="en-GB" sz="1200" dirty="0">
                <a:latin typeface="Times New Roman"/>
                <a:cs typeface="Times New Roman"/>
              </a:rPr>
              <a:t>. (n.d.). </a:t>
            </a:r>
            <a:r>
              <a:rPr lang="en-GB" sz="1200" i="1" dirty="0">
                <a:latin typeface="Times New Roman"/>
                <a:cs typeface="Times New Roman"/>
              </a:rPr>
              <a:t>Academic Misconduct</a:t>
            </a:r>
            <a:r>
              <a:rPr lang="en-GB" sz="1200" dirty="0">
                <a:latin typeface="Times New Roman"/>
                <a:cs typeface="Times New Roman"/>
              </a:rPr>
              <a:t>. [online] Available at: </a:t>
            </a:r>
            <a:r>
              <a:rPr lang="en-GB" sz="1200" dirty="0">
                <a:latin typeface="Times New Roman"/>
                <a:cs typeface="Times New Roman"/>
                <a:hlinkClick r:id="rId13"/>
              </a:rPr>
              <a:t>https://www.uosunion.org/advice/academic/academicmisconduct/</a:t>
            </a:r>
            <a:r>
              <a:rPr lang="en-GB" sz="1200" dirty="0">
                <a:latin typeface="Times New Roman"/>
                <a:cs typeface="Times New Roman"/>
              </a:rPr>
              <a:t> [Accessed 15 Mar. 2024].</a:t>
            </a:r>
            <a:endParaRPr lang="en-GB" dirty="0"/>
          </a:p>
          <a:p>
            <a:endParaRPr lang="en-GB" dirty="0"/>
          </a:p>
        </p:txBody>
      </p:sp>
    </p:spTree>
    <p:extLst>
      <p:ext uri="{BB962C8B-B14F-4D97-AF65-F5344CB8AC3E}">
        <p14:creationId xmlns:p14="http://schemas.microsoft.com/office/powerpoint/2010/main" val="1437477939"/>
      </p:ext>
    </p:extLst>
  </p:cSld>
  <p:clrMapOvr>
    <a:masterClrMapping/>
  </p:clrMapOvr>
</p:sld>
</file>

<file path=ppt/theme/theme1.xml><?xml version="1.0" encoding="utf-8"?>
<a:theme xmlns:a="http://schemas.openxmlformats.org/drawingml/2006/main" name="AfterglowVTI">
  <a:themeElements>
    <a:clrScheme name="AnalogousFromLightSeedLeftStep">
      <a:dk1>
        <a:srgbClr val="000000"/>
      </a:dk1>
      <a:lt1>
        <a:srgbClr val="FFFFFF"/>
      </a:lt1>
      <a:dk2>
        <a:srgbClr val="41243D"/>
      </a:dk2>
      <a:lt2>
        <a:srgbClr val="E2E8E5"/>
      </a:lt2>
      <a:accent1>
        <a:srgbClr val="C696AD"/>
      </a:accent1>
      <a:accent2>
        <a:srgbClr val="BA7FB3"/>
      </a:accent2>
      <a:accent3>
        <a:srgbClr val="B796C6"/>
      </a:accent3>
      <a:accent4>
        <a:srgbClr val="8F7FBA"/>
      </a:accent4>
      <a:accent5>
        <a:srgbClr val="969DC6"/>
      </a:accent5>
      <a:accent6>
        <a:srgbClr val="7FA0BA"/>
      </a:accent6>
      <a:hlink>
        <a:srgbClr val="579075"/>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1</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AfterglowVTI</vt:lpstr>
      <vt:lpstr>Zdravka Dimitrova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526</cp:revision>
  <dcterms:created xsi:type="dcterms:W3CDTF">2024-03-13T16:28:25Z</dcterms:created>
  <dcterms:modified xsi:type="dcterms:W3CDTF">2024-03-15T16:59:55Z</dcterms:modified>
</cp:coreProperties>
</file>