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307" r:id="rId3"/>
    <p:sldId id="303" r:id="rId4"/>
    <p:sldId id="260" r:id="rId5"/>
    <p:sldId id="285" r:id="rId6"/>
    <p:sldId id="273" r:id="rId7"/>
    <p:sldId id="304" r:id="rId8"/>
    <p:sldId id="293" r:id="rId9"/>
    <p:sldId id="275" r:id="rId10"/>
    <p:sldId id="264" r:id="rId11"/>
    <p:sldId id="298" r:id="rId12"/>
    <p:sldId id="301" r:id="rId13"/>
    <p:sldId id="290" r:id="rId14"/>
    <p:sldId id="302" r:id="rId15"/>
    <p:sldId id="299" r:id="rId16"/>
    <p:sldId id="305" r:id="rId17"/>
    <p:sldId id="30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0" autoAdjust="0"/>
    <p:restoredTop sz="94660"/>
  </p:normalViewPr>
  <p:slideViewPr>
    <p:cSldViewPr snapToGrid="0">
      <p:cViewPr varScale="1">
        <p:scale>
          <a:sx n="116" d="100"/>
          <a:sy n="116" d="100"/>
        </p:scale>
        <p:origin x="101"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7F582F-BB5F-4FE3-92A1-5C9F6A5C8148}" type="datetimeFigureOut">
              <a:rPr lang="en-GB" smtClean="0"/>
              <a:t>06/09/2022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92D1BF-9717-41D0-B0D4-5FB1A07145AF}" type="slidenum">
              <a:rPr lang="en-GB" smtClean="0"/>
              <a:t>‹#›</a:t>
            </a:fld>
            <a:endParaRPr lang="en-GB"/>
          </a:p>
        </p:txBody>
      </p:sp>
    </p:spTree>
    <p:extLst>
      <p:ext uri="{BB962C8B-B14F-4D97-AF65-F5344CB8AC3E}">
        <p14:creationId xmlns:p14="http://schemas.microsoft.com/office/powerpoint/2010/main" val="179992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10</a:t>
            </a:fld>
            <a:endParaRPr lang="en-GB"/>
          </a:p>
        </p:txBody>
      </p:sp>
    </p:spTree>
    <p:extLst>
      <p:ext uri="{BB962C8B-B14F-4D97-AF65-F5344CB8AC3E}">
        <p14:creationId xmlns:p14="http://schemas.microsoft.com/office/powerpoint/2010/main" val="3612749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11</a:t>
            </a:fld>
            <a:endParaRPr lang="en-GB"/>
          </a:p>
        </p:txBody>
      </p:sp>
    </p:spTree>
    <p:extLst>
      <p:ext uri="{BB962C8B-B14F-4D97-AF65-F5344CB8AC3E}">
        <p14:creationId xmlns:p14="http://schemas.microsoft.com/office/powerpoint/2010/main" val="4195863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12</a:t>
            </a:fld>
            <a:endParaRPr lang="en-GB"/>
          </a:p>
        </p:txBody>
      </p:sp>
    </p:spTree>
    <p:extLst>
      <p:ext uri="{BB962C8B-B14F-4D97-AF65-F5344CB8AC3E}">
        <p14:creationId xmlns:p14="http://schemas.microsoft.com/office/powerpoint/2010/main" val="1845261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13</a:t>
            </a:fld>
            <a:endParaRPr lang="en-GB"/>
          </a:p>
        </p:txBody>
      </p:sp>
    </p:spTree>
    <p:extLst>
      <p:ext uri="{BB962C8B-B14F-4D97-AF65-F5344CB8AC3E}">
        <p14:creationId xmlns:p14="http://schemas.microsoft.com/office/powerpoint/2010/main" val="1597692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14</a:t>
            </a:fld>
            <a:endParaRPr lang="en-GB"/>
          </a:p>
        </p:txBody>
      </p:sp>
    </p:spTree>
    <p:extLst>
      <p:ext uri="{BB962C8B-B14F-4D97-AF65-F5344CB8AC3E}">
        <p14:creationId xmlns:p14="http://schemas.microsoft.com/office/powerpoint/2010/main" val="3586193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06/09/2022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C02CD67-AE6E-4488-9253-D8CE028D551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6979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06/09/2022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7117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EDB76-6F7E-411E-997D-B8D3EB78E0B4}" type="datetimeFigureOut">
              <a:rPr lang="en-GB" smtClean="0"/>
              <a:t>06/09/2022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7721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4EDB76-6F7E-411E-997D-B8D3EB78E0B4}" type="datetimeFigureOut">
              <a:rPr lang="en-GB" smtClean="0"/>
              <a:t>06/09/2022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75482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4EDB76-6F7E-411E-997D-B8D3EB78E0B4}" type="datetimeFigureOut">
              <a:rPr lang="en-GB" smtClean="0"/>
              <a:t>06/09/2022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02CD67-AE6E-4488-9253-D8CE028D551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36203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4EDB76-6F7E-411E-997D-B8D3EB78E0B4}" type="datetimeFigureOut">
              <a:rPr lang="en-GB" smtClean="0"/>
              <a:t>06/09/2022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02CD67-AE6E-4488-9253-D8CE028D551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14303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EDB76-6F7E-411E-997D-B8D3EB78E0B4}" type="datetimeFigureOut">
              <a:rPr lang="en-GB" smtClean="0"/>
              <a:t>06/09/2022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02CD67-AE6E-4488-9253-D8CE028D5512}" type="slidenum">
              <a:rPr lang="en-GB" smtClean="0"/>
              <a:t>‹#›</a:t>
            </a:fld>
            <a:endParaRPr lang="en-GB"/>
          </a:p>
        </p:txBody>
      </p:sp>
    </p:spTree>
    <p:extLst>
      <p:ext uri="{BB962C8B-B14F-4D97-AF65-F5344CB8AC3E}">
        <p14:creationId xmlns:p14="http://schemas.microsoft.com/office/powerpoint/2010/main" val="1415952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4EDB76-6F7E-411E-997D-B8D3EB78E0B4}" type="datetimeFigureOut">
              <a:rPr lang="en-GB" smtClean="0"/>
              <a:t>06/09/2022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402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D4EDB76-6F7E-411E-997D-B8D3EB78E0B4}" type="datetimeFigureOut">
              <a:rPr lang="en-GB" smtClean="0"/>
              <a:t>06/09/2022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0224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06/09/2022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1192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06/09/2022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3969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D4EDB76-6F7E-411E-997D-B8D3EB78E0B4}" type="datetimeFigureOut">
              <a:rPr lang="en-GB" smtClean="0"/>
              <a:t>06/09/2022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C02CD67-AE6E-4488-9253-D8CE028D551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9971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video" Target="https://www.youtube.com/embed/Ft6EmKUDc-c"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QzcHhjbea4g" TargetMode="External"/><Relationship Id="rId2" Type="http://schemas.openxmlformats.org/officeDocument/2006/relationships/slideLayout" Target="../slideLayouts/slideLayout2.xml"/><Relationship Id="rId1" Type="http://schemas.openxmlformats.org/officeDocument/2006/relationships/video" Target="https://www.youtube.com/embed/QzcHhjbea4g" TargetMode="External"/><Relationship Id="rId5" Type="http://schemas.openxmlformats.org/officeDocument/2006/relationships/image" Target="../media/image9.png"/><Relationship Id="rId4" Type="http://schemas.openxmlformats.org/officeDocument/2006/relationships/image" Target="../media/image8.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43D3A-FFC4-4842-94E9-9684B1176B1F}"/>
              </a:ext>
            </a:extLst>
          </p:cNvPr>
          <p:cNvSpPr>
            <a:spLocks noGrp="1"/>
          </p:cNvSpPr>
          <p:nvPr>
            <p:ph type="ctrTitle"/>
          </p:nvPr>
        </p:nvSpPr>
        <p:spPr/>
        <p:txBody>
          <a:bodyPr>
            <a:normAutofit/>
          </a:bodyPr>
          <a:lstStyle/>
          <a:p>
            <a:r>
              <a:rPr lang="en-GB" dirty="0"/>
              <a:t>Organisation design</a:t>
            </a:r>
          </a:p>
        </p:txBody>
      </p:sp>
      <p:sp>
        <p:nvSpPr>
          <p:cNvPr id="3" name="Subtitle 2">
            <a:extLst>
              <a:ext uri="{FF2B5EF4-FFF2-40B4-BE49-F238E27FC236}">
                <a16:creationId xmlns:a16="http://schemas.microsoft.com/office/drawing/2014/main" id="{3A996E85-56CB-4E00-97EB-615E2D0CDC8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375640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E1FB7-4DBA-410D-8855-4097F9492C3A}"/>
              </a:ext>
            </a:extLst>
          </p:cNvPr>
          <p:cNvSpPr>
            <a:spLocks noGrp="1"/>
          </p:cNvSpPr>
          <p:nvPr>
            <p:ph type="ctrTitle"/>
          </p:nvPr>
        </p:nvSpPr>
        <p:spPr>
          <a:xfrm>
            <a:off x="1268819" y="288335"/>
            <a:ext cx="9144000" cy="834028"/>
          </a:xfrm>
        </p:spPr>
        <p:txBody>
          <a:bodyPr>
            <a:normAutofit fontScale="90000"/>
          </a:bodyPr>
          <a:lstStyle/>
          <a:p>
            <a:r>
              <a:rPr lang="en-GB" dirty="0"/>
              <a:t>Thinking outside the box</a:t>
            </a:r>
            <a:br>
              <a:rPr lang="en-GB" dirty="0"/>
            </a:br>
            <a:r>
              <a:rPr lang="en-GB" sz="1467" dirty="0"/>
              <a:t>https://www.youtube.com/watch?v=Ft6EmKUDc-c </a:t>
            </a:r>
          </a:p>
        </p:txBody>
      </p:sp>
      <p:sp>
        <p:nvSpPr>
          <p:cNvPr id="3" name="Subtitle 2">
            <a:extLst>
              <a:ext uri="{FF2B5EF4-FFF2-40B4-BE49-F238E27FC236}">
                <a16:creationId xmlns:a16="http://schemas.microsoft.com/office/drawing/2014/main" id="{D291E0E7-D525-405F-8832-FCF0E055E8CE}"/>
              </a:ext>
            </a:extLst>
          </p:cNvPr>
          <p:cNvSpPr>
            <a:spLocks noGrp="1"/>
          </p:cNvSpPr>
          <p:nvPr>
            <p:ph type="subTitle" idx="1"/>
          </p:nvPr>
        </p:nvSpPr>
        <p:spPr>
          <a:xfrm>
            <a:off x="1524000" y="1122364"/>
            <a:ext cx="9144000" cy="4135437"/>
          </a:xfrm>
        </p:spPr>
        <p:txBody>
          <a:bodyPr/>
          <a:lstStyle/>
          <a:p>
            <a:endParaRPr lang="en-GB" dirty="0"/>
          </a:p>
        </p:txBody>
      </p:sp>
      <p:pic>
        <p:nvPicPr>
          <p:cNvPr id="4" name="Online Media 3" title="'Dancing Doctor' Busts a Move to Cheer Up Sick Kids">
            <a:hlinkClick r:id="" action="ppaction://media"/>
            <a:extLst>
              <a:ext uri="{FF2B5EF4-FFF2-40B4-BE49-F238E27FC236}">
                <a16:creationId xmlns:a16="http://schemas.microsoft.com/office/drawing/2014/main" id="{929E85BE-78DF-4096-9A84-005D47309924}"/>
              </a:ext>
            </a:extLst>
          </p:cNvPr>
          <p:cNvPicPr>
            <a:picLocks noRot="1" noChangeAspect="1"/>
          </p:cNvPicPr>
          <p:nvPr>
            <a:videoFile r:link="rId1"/>
          </p:nvPr>
        </p:nvPicPr>
        <p:blipFill>
          <a:blip r:embed="rId3"/>
          <a:stretch>
            <a:fillRect/>
          </a:stretch>
        </p:blipFill>
        <p:spPr>
          <a:xfrm>
            <a:off x="2792819" y="1232491"/>
            <a:ext cx="6096000" cy="3429000"/>
          </a:xfrm>
          <a:prstGeom prst="rect">
            <a:avLst/>
          </a:prstGeom>
        </p:spPr>
      </p:pic>
      <p:sp>
        <p:nvSpPr>
          <p:cNvPr id="5" name="TextBox 4">
            <a:extLst>
              <a:ext uri="{FF2B5EF4-FFF2-40B4-BE49-F238E27FC236}">
                <a16:creationId xmlns:a16="http://schemas.microsoft.com/office/drawing/2014/main" id="{B16D99D2-E770-435A-B09D-EDD366A4CD82}"/>
              </a:ext>
            </a:extLst>
          </p:cNvPr>
          <p:cNvSpPr txBox="1"/>
          <p:nvPr/>
        </p:nvSpPr>
        <p:spPr>
          <a:xfrm>
            <a:off x="1672856" y="5216602"/>
            <a:ext cx="8846289" cy="830997"/>
          </a:xfrm>
          <a:prstGeom prst="rect">
            <a:avLst/>
          </a:prstGeom>
          <a:noFill/>
        </p:spPr>
        <p:txBody>
          <a:bodyPr wrap="square" rtlCol="0">
            <a:spAutoFit/>
          </a:bodyPr>
          <a:lstStyle/>
          <a:p>
            <a:r>
              <a:rPr lang="en-GB" sz="2400" b="1" dirty="0"/>
              <a:t>Do you have such colleagues at work? How would you described this doctor?</a:t>
            </a:r>
          </a:p>
        </p:txBody>
      </p:sp>
    </p:spTree>
    <p:extLst>
      <p:ext uri="{BB962C8B-B14F-4D97-AF65-F5344CB8AC3E}">
        <p14:creationId xmlns:p14="http://schemas.microsoft.com/office/powerpoint/2010/main" val="221177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Learning Outcomes</a:t>
            </a:r>
          </a:p>
        </p:txBody>
      </p:sp>
      <p:sp>
        <p:nvSpPr>
          <p:cNvPr id="3" name="Content Placeholder 2"/>
          <p:cNvSpPr>
            <a:spLocks noGrp="1"/>
          </p:cNvSpPr>
          <p:nvPr>
            <p:ph idx="1"/>
          </p:nvPr>
        </p:nvSpPr>
        <p:spPr>
          <a:xfrm>
            <a:off x="505084" y="1605383"/>
            <a:ext cx="10515600" cy="4887492"/>
          </a:xfrm>
        </p:spPr>
        <p:txBody>
          <a:bodyPr>
            <a:noAutofit/>
          </a:bodyPr>
          <a:lstStyle/>
          <a:p>
            <a:pPr marL="0" indent="0">
              <a:buNone/>
              <a:defRPr/>
            </a:pPr>
            <a:r>
              <a:rPr lang="en-GB" altLang="en-US" sz="1867" dirty="0">
                <a:ea typeface="ＭＳ Ｐゴシック" pitchFamily="34" charset="-128"/>
              </a:rPr>
              <a:t>To critically examine the factors to consider during</a:t>
            </a:r>
          </a:p>
          <a:p>
            <a:pPr>
              <a:buFont typeface="Arial" charset="0"/>
              <a:buChar char="•"/>
              <a:defRPr/>
            </a:pPr>
            <a:r>
              <a:rPr lang="en-GB" altLang="en-US" sz="1867" dirty="0">
                <a:ea typeface="ＭＳ Ｐゴシック" pitchFamily="34" charset="-128"/>
              </a:rPr>
              <a:t>Organisation design diagnostic phase</a:t>
            </a:r>
          </a:p>
          <a:p>
            <a:pPr>
              <a:buFont typeface="Arial" charset="0"/>
              <a:buChar char="•"/>
              <a:defRPr/>
            </a:pPr>
            <a:r>
              <a:rPr lang="en-GB" altLang="en-US" sz="1867" dirty="0">
                <a:ea typeface="ＭＳ Ｐゴシック" pitchFamily="34" charset="-128"/>
              </a:rPr>
              <a:t>Organisation design intervention phase and </a:t>
            </a:r>
          </a:p>
          <a:p>
            <a:pPr>
              <a:buFont typeface="Arial" charset="0"/>
              <a:buChar char="•"/>
              <a:defRPr/>
            </a:pPr>
            <a:r>
              <a:rPr lang="en-GB" altLang="en-US" sz="1867" dirty="0">
                <a:ea typeface="ＭＳ Ｐゴシック" pitchFamily="34" charset="-128"/>
              </a:rPr>
              <a:t>Organisation design evaluation phase </a:t>
            </a:r>
          </a:p>
          <a:p>
            <a:pPr marL="0" indent="0">
              <a:buNone/>
            </a:pPr>
            <a:endParaRPr lang="en-GB" sz="1933" b="1" dirty="0"/>
          </a:p>
        </p:txBody>
      </p:sp>
      <p:pic>
        <p:nvPicPr>
          <p:cNvPr id="4" name="Picture 3">
            <a:extLst>
              <a:ext uri="{FF2B5EF4-FFF2-40B4-BE49-F238E27FC236}">
                <a16:creationId xmlns:a16="http://schemas.microsoft.com/office/drawing/2014/main" id="{BE17E3ED-36C6-43EB-9C4C-6F8A52853016}"/>
              </a:ext>
            </a:extLst>
          </p:cNvPr>
          <p:cNvPicPr>
            <a:picLocks noChangeAspect="1"/>
          </p:cNvPicPr>
          <p:nvPr/>
        </p:nvPicPr>
        <p:blipFill>
          <a:blip r:embed="rId2"/>
          <a:stretch>
            <a:fillRect/>
          </a:stretch>
        </p:blipFill>
        <p:spPr>
          <a:xfrm>
            <a:off x="6096001" y="1408835"/>
            <a:ext cx="4813004" cy="4077565"/>
          </a:xfrm>
          <a:prstGeom prst="rect">
            <a:avLst/>
          </a:prstGeom>
        </p:spPr>
      </p:pic>
    </p:spTree>
    <p:extLst>
      <p:ext uri="{BB962C8B-B14F-4D97-AF65-F5344CB8AC3E}">
        <p14:creationId xmlns:p14="http://schemas.microsoft.com/office/powerpoint/2010/main" val="2015858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Diagnostic phase</a:t>
            </a:r>
          </a:p>
        </p:txBody>
      </p:sp>
      <p:sp>
        <p:nvSpPr>
          <p:cNvPr id="3" name="Content Placeholder 2"/>
          <p:cNvSpPr>
            <a:spLocks noGrp="1"/>
          </p:cNvSpPr>
          <p:nvPr>
            <p:ph idx="1"/>
          </p:nvPr>
        </p:nvSpPr>
        <p:spPr>
          <a:xfrm>
            <a:off x="576927" y="1162493"/>
            <a:ext cx="10515600" cy="4791739"/>
          </a:xfrm>
        </p:spPr>
        <p:txBody>
          <a:bodyPr>
            <a:noAutofit/>
          </a:bodyPr>
          <a:lstStyle/>
          <a:p>
            <a:pPr marL="0" indent="0">
              <a:lnSpc>
                <a:spcPct val="100000"/>
              </a:lnSpc>
              <a:buNone/>
            </a:pPr>
            <a:r>
              <a:rPr lang="en-GB" dirty="0"/>
              <a:t>Organisational diagnosis is a collaborative process between organisation members and the organisation development practitioner to determine what is and what could be with the aim of bridging the gap. It forms a basis for subsequent intervention(Nolan, 2006) . The diagnostic phase covers for phases of organisational development cycle. </a:t>
            </a:r>
          </a:p>
          <a:p>
            <a:pPr>
              <a:lnSpc>
                <a:spcPct val="100000"/>
              </a:lnSpc>
            </a:pPr>
            <a:r>
              <a:rPr lang="en-GB" sz="1867" dirty="0"/>
              <a:t>Data collection</a:t>
            </a:r>
          </a:p>
          <a:p>
            <a:pPr>
              <a:lnSpc>
                <a:spcPct val="100000"/>
              </a:lnSpc>
            </a:pPr>
            <a:r>
              <a:rPr lang="en-GB" sz="1867" dirty="0"/>
              <a:t>Data analysis</a:t>
            </a:r>
          </a:p>
          <a:p>
            <a:pPr>
              <a:lnSpc>
                <a:spcPct val="100000"/>
              </a:lnSpc>
            </a:pPr>
            <a:r>
              <a:rPr lang="en-GB" sz="1867" dirty="0"/>
              <a:t>Data feedback</a:t>
            </a:r>
          </a:p>
          <a:p>
            <a:pPr>
              <a:lnSpc>
                <a:spcPct val="100000"/>
              </a:lnSpc>
            </a:pPr>
            <a:r>
              <a:rPr lang="en-GB" sz="1867" dirty="0"/>
              <a:t>Action planning</a:t>
            </a:r>
          </a:p>
          <a:p>
            <a:pPr marL="0" indent="0">
              <a:lnSpc>
                <a:spcPct val="200000"/>
              </a:lnSpc>
              <a:buNone/>
            </a:pPr>
            <a:endParaRPr lang="en-GB" sz="1867" dirty="0"/>
          </a:p>
        </p:txBody>
      </p:sp>
    </p:spTree>
    <p:extLst>
      <p:ext uri="{BB962C8B-B14F-4D97-AF65-F5344CB8AC3E}">
        <p14:creationId xmlns:p14="http://schemas.microsoft.com/office/powerpoint/2010/main" val="1496874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Data collection </a:t>
            </a:r>
          </a:p>
        </p:txBody>
      </p:sp>
      <p:sp>
        <p:nvSpPr>
          <p:cNvPr id="3" name="Content Placeholder 2"/>
          <p:cNvSpPr>
            <a:spLocks noGrp="1"/>
          </p:cNvSpPr>
          <p:nvPr>
            <p:ph idx="1"/>
          </p:nvPr>
        </p:nvSpPr>
        <p:spPr>
          <a:xfrm>
            <a:off x="576927" y="1408835"/>
            <a:ext cx="10515600" cy="4351339"/>
          </a:xfrm>
        </p:spPr>
        <p:txBody>
          <a:bodyPr>
            <a:normAutofit fontScale="92500"/>
          </a:bodyPr>
          <a:lstStyle/>
          <a:p>
            <a:pPr marL="0" indent="0">
              <a:buNone/>
              <a:defRPr/>
            </a:pPr>
            <a:r>
              <a:rPr lang="en-GB" dirty="0"/>
              <a:t>Types of data</a:t>
            </a:r>
          </a:p>
          <a:p>
            <a:pPr>
              <a:defRPr/>
            </a:pPr>
            <a:r>
              <a:rPr lang="en-GB" dirty="0"/>
              <a:t>Hard data- ROI etc</a:t>
            </a:r>
          </a:p>
          <a:p>
            <a:pPr>
              <a:defRPr/>
            </a:pPr>
            <a:r>
              <a:rPr lang="en-GB" dirty="0"/>
              <a:t>Soft data- loyalty, employee commitment</a:t>
            </a:r>
          </a:p>
          <a:p>
            <a:pPr>
              <a:defRPr/>
            </a:pPr>
            <a:r>
              <a:rPr lang="en-GB" dirty="0"/>
              <a:t>Energy data- feeling of enthusiasm</a:t>
            </a:r>
          </a:p>
          <a:p>
            <a:pPr>
              <a:defRPr/>
            </a:pPr>
            <a:r>
              <a:rPr lang="en-GB" dirty="0"/>
              <a:t>Readiness and capability data- willing to implement change </a:t>
            </a:r>
          </a:p>
          <a:p>
            <a:pPr>
              <a:defRPr/>
            </a:pPr>
            <a:r>
              <a:rPr lang="en-GB" dirty="0"/>
              <a:t>Political data- the extent to which conflict between various interest groups may foster or block change</a:t>
            </a:r>
          </a:p>
          <a:p>
            <a:pPr>
              <a:defRPr/>
            </a:pPr>
            <a:r>
              <a:rPr lang="en-GB" dirty="0"/>
              <a:t>Competency data- whether people who implement change are able to sustain it</a:t>
            </a:r>
          </a:p>
          <a:p>
            <a:pPr>
              <a:defRPr/>
            </a:pPr>
            <a:r>
              <a:rPr lang="en-GB" dirty="0"/>
              <a:t>Competitor data- how actions of competitors may affect the organisation</a:t>
            </a:r>
          </a:p>
          <a:p>
            <a:pPr>
              <a:defRPr/>
            </a:pPr>
            <a:r>
              <a:rPr lang="en-GB" dirty="0"/>
              <a:t>Professional- what levels of expertise are available to support the change process</a:t>
            </a:r>
          </a:p>
        </p:txBody>
      </p:sp>
    </p:spTree>
    <p:extLst>
      <p:ext uri="{BB962C8B-B14F-4D97-AF65-F5344CB8AC3E}">
        <p14:creationId xmlns:p14="http://schemas.microsoft.com/office/powerpoint/2010/main" val="127168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sz="3200" dirty="0"/>
              <a:t>Data collection method</a:t>
            </a:r>
            <a:endParaRPr lang="en-GB" dirty="0"/>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Autofit/>
          </a:bodyPr>
          <a:lstStyle/>
          <a:p>
            <a:pPr>
              <a:lnSpc>
                <a:spcPct val="90000"/>
              </a:lnSpc>
            </a:pPr>
            <a:r>
              <a:rPr lang="en-US" altLang="en-US" dirty="0">
                <a:ea typeface="ＭＳ Ｐゴシック" panose="020B0600070205080204" pitchFamily="34" charset="-128"/>
              </a:rPr>
              <a:t>Existing documents</a:t>
            </a:r>
          </a:p>
          <a:p>
            <a:pPr>
              <a:lnSpc>
                <a:spcPct val="90000"/>
              </a:lnSpc>
            </a:pPr>
            <a:r>
              <a:rPr lang="en-US" altLang="en-US" dirty="0">
                <a:ea typeface="ＭＳ Ｐゴシック" panose="020B0600070205080204" pitchFamily="34" charset="-128"/>
              </a:rPr>
              <a:t>Interviews</a:t>
            </a:r>
          </a:p>
          <a:p>
            <a:pPr>
              <a:lnSpc>
                <a:spcPct val="90000"/>
              </a:lnSpc>
            </a:pPr>
            <a:r>
              <a:rPr lang="en-US" altLang="en-US" dirty="0">
                <a:ea typeface="ＭＳ Ｐゴシック" panose="020B0600070205080204" pitchFamily="34" charset="-128"/>
              </a:rPr>
              <a:t>Focus groups</a:t>
            </a:r>
          </a:p>
          <a:p>
            <a:pPr>
              <a:lnSpc>
                <a:spcPct val="90000"/>
              </a:lnSpc>
            </a:pPr>
            <a:r>
              <a:rPr lang="en-US" altLang="en-US" dirty="0">
                <a:ea typeface="ＭＳ Ｐゴシック" panose="020B0600070205080204" pitchFamily="34" charset="-128"/>
              </a:rPr>
              <a:t>External visits</a:t>
            </a:r>
          </a:p>
          <a:p>
            <a:pPr>
              <a:lnSpc>
                <a:spcPct val="90000"/>
              </a:lnSpc>
            </a:pPr>
            <a:r>
              <a:rPr lang="en-US" altLang="en-US" dirty="0">
                <a:ea typeface="ＭＳ Ｐゴシック" panose="020B0600070205080204" pitchFamily="34" charset="-128"/>
              </a:rPr>
              <a:t>Direct observation</a:t>
            </a:r>
          </a:p>
          <a:p>
            <a:pPr>
              <a:lnSpc>
                <a:spcPct val="90000"/>
              </a:lnSpc>
            </a:pPr>
            <a:r>
              <a:rPr lang="en-US" altLang="en-US" dirty="0">
                <a:ea typeface="ＭＳ Ｐゴシック" panose="020B0600070205080204" pitchFamily="34" charset="-128"/>
              </a:rPr>
              <a:t>Surveys</a:t>
            </a:r>
          </a:p>
          <a:p>
            <a:pPr>
              <a:lnSpc>
                <a:spcPct val="90000"/>
              </a:lnSpc>
            </a:pPr>
            <a:r>
              <a:rPr lang="en-US" altLang="en-US" dirty="0">
                <a:ea typeface="ＭＳ Ｐゴシック" panose="020B0600070205080204" pitchFamily="34" charset="-128"/>
              </a:rPr>
              <a:t>Story boarding</a:t>
            </a:r>
          </a:p>
          <a:p>
            <a:pPr>
              <a:lnSpc>
                <a:spcPct val="90000"/>
              </a:lnSpc>
            </a:pPr>
            <a:r>
              <a:rPr lang="en-US" altLang="en-US" dirty="0">
                <a:ea typeface="ＭＳ Ｐゴシック" panose="020B0600070205080204" pitchFamily="34" charset="-128"/>
              </a:rPr>
              <a:t>Graffiti</a:t>
            </a:r>
          </a:p>
          <a:p>
            <a:pPr marL="0" indent="0">
              <a:buNone/>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150532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sz="3200" dirty="0"/>
              <a:t>Data analysis</a:t>
            </a:r>
            <a:endParaRPr lang="en-GB" dirty="0"/>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Autofit/>
          </a:bodyPr>
          <a:lstStyle/>
          <a:p>
            <a:pPr marL="0" indent="0">
              <a:buNone/>
            </a:pPr>
            <a:r>
              <a:rPr lang="en-US" altLang="en-US" dirty="0">
                <a:ea typeface="ＭＳ Ｐゴシック" panose="020B0600070205080204" pitchFamily="34" charset="-128"/>
              </a:rPr>
              <a:t>Data analysis looks at how data is joined together to make sense.  The main purpose include</a:t>
            </a:r>
          </a:p>
          <a:p>
            <a:pPr>
              <a:lnSpc>
                <a:spcPct val="90000"/>
              </a:lnSpc>
            </a:pPr>
            <a:r>
              <a:rPr lang="en-US" altLang="en-US" dirty="0">
                <a:ea typeface="ＭＳ Ｐゴシック" panose="020B0600070205080204" pitchFamily="34" charset="-128"/>
              </a:rPr>
              <a:t>Enables clients to understand the facts and themes and the perception of those who have provided the data.</a:t>
            </a:r>
          </a:p>
          <a:p>
            <a:pPr>
              <a:lnSpc>
                <a:spcPct val="90000"/>
              </a:lnSpc>
            </a:pPr>
            <a:r>
              <a:rPr lang="en-US" altLang="en-US" dirty="0">
                <a:ea typeface="ＭＳ Ｐゴシック" panose="020B0600070205080204" pitchFamily="34" charset="-128"/>
              </a:rPr>
              <a:t>Enable clients to progress from understanding to owning the data. This will motivate them to use it for its purpose</a:t>
            </a:r>
          </a:p>
          <a:p>
            <a:pPr>
              <a:lnSpc>
                <a:spcPct val="90000"/>
              </a:lnSpc>
            </a:pPr>
            <a:r>
              <a:rPr lang="en-US" altLang="en-US" dirty="0">
                <a:ea typeface="ＭＳ Ｐゴシック" panose="020B0600070205080204" pitchFamily="34" charset="-128"/>
              </a:rPr>
              <a:t>Enables clients to be energized and ready for future planning </a:t>
            </a:r>
            <a:r>
              <a:rPr lang="en-US" altLang="en-US">
                <a:ea typeface="ＭＳ Ｐゴシック" panose="020B0600070205080204" pitchFamily="34" charset="-128"/>
              </a:rPr>
              <a:t>and implementation </a:t>
            </a: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1786411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Data feedback and action planning</a:t>
            </a:r>
          </a:p>
        </p:txBody>
      </p:sp>
      <p:sp>
        <p:nvSpPr>
          <p:cNvPr id="4" name="Content Placeholder 3">
            <a:extLst>
              <a:ext uri="{FF2B5EF4-FFF2-40B4-BE49-F238E27FC236}">
                <a16:creationId xmlns:a16="http://schemas.microsoft.com/office/drawing/2014/main" id="{097988DF-77C2-43BF-AFAE-502FA07D800A}"/>
              </a:ext>
            </a:extLst>
          </p:cNvPr>
          <p:cNvSpPr>
            <a:spLocks noGrp="1"/>
          </p:cNvSpPr>
          <p:nvPr>
            <p:ph idx="1"/>
          </p:nvPr>
        </p:nvSpPr>
        <p:spPr/>
        <p:txBody>
          <a:bodyPr>
            <a:normAutofit/>
          </a:bodyPr>
          <a:lstStyle/>
          <a:p>
            <a:pPr marL="0" indent="0">
              <a:buNone/>
            </a:pPr>
            <a:r>
              <a:rPr lang="en-GB" dirty="0"/>
              <a:t>Providing feedback to employees on findings from data analysis should consider the following </a:t>
            </a:r>
          </a:p>
          <a:p>
            <a:r>
              <a:rPr lang="en-GB" dirty="0"/>
              <a:t>Employees may be anxious and uncertain about what to expect from the feedback session</a:t>
            </a:r>
          </a:p>
          <a:p>
            <a:r>
              <a:rPr lang="en-GB" dirty="0"/>
              <a:t>Employees may put up defensive posture in readiness for any negative outcome</a:t>
            </a:r>
          </a:p>
          <a:p>
            <a:r>
              <a:rPr lang="en-GB" dirty="0"/>
              <a:t>Fear of undesirable outcome</a:t>
            </a:r>
          </a:p>
          <a:p>
            <a:r>
              <a:rPr lang="en-GB" dirty="0"/>
              <a:t>Hope for an improve future of work processes </a:t>
            </a:r>
          </a:p>
          <a:p>
            <a:pPr marL="0" indent="0">
              <a:buNone/>
            </a:pPr>
            <a:endParaRPr lang="en-GB" dirty="0"/>
          </a:p>
        </p:txBody>
      </p:sp>
    </p:spTree>
    <p:extLst>
      <p:ext uri="{BB962C8B-B14F-4D97-AF65-F5344CB8AC3E}">
        <p14:creationId xmlns:p14="http://schemas.microsoft.com/office/powerpoint/2010/main" val="1488992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483D257-216A-40E5-8E48-2EC6D44037D2}"/>
              </a:ext>
            </a:extLst>
          </p:cNvPr>
          <p:cNvSpPr>
            <a:spLocks noGrp="1"/>
          </p:cNvSpPr>
          <p:nvPr>
            <p:ph type="title"/>
          </p:nvPr>
        </p:nvSpPr>
        <p:spPr/>
        <p:txBody>
          <a:bodyPr/>
          <a:lstStyle/>
          <a:p>
            <a:r>
              <a:rPr lang="en-GB" dirty="0"/>
              <a:t>The intervention phase</a:t>
            </a:r>
          </a:p>
        </p:txBody>
      </p:sp>
      <p:sp>
        <p:nvSpPr>
          <p:cNvPr id="3" name="Content Placeholder 2">
            <a:extLst>
              <a:ext uri="{FF2B5EF4-FFF2-40B4-BE49-F238E27FC236}">
                <a16:creationId xmlns:a16="http://schemas.microsoft.com/office/drawing/2014/main" id="{0F7F52BF-64FE-4B42-8635-691B0D5AE80E}"/>
              </a:ext>
            </a:extLst>
          </p:cNvPr>
          <p:cNvSpPr>
            <a:spLocks noGrp="1"/>
          </p:cNvSpPr>
          <p:nvPr>
            <p:ph idx="1"/>
          </p:nvPr>
        </p:nvSpPr>
        <p:spPr/>
        <p:txBody>
          <a:bodyPr/>
          <a:lstStyle/>
          <a:p>
            <a:pPr marL="0" indent="0">
              <a:buNone/>
            </a:pPr>
            <a:r>
              <a:rPr lang="en-GB" dirty="0"/>
              <a:t>The intervention phase refers to a set of sequenced planned actions or events intended to help an organisation increase its effectiveness. Intervention purposely disrupts the status quo; they are deliberate attempts to change an organisation or sub-unit toward a different and more effective state </a:t>
            </a:r>
          </a:p>
          <a:p>
            <a:pPr marL="0" indent="0">
              <a:buNone/>
            </a:pPr>
            <a:r>
              <a:rPr lang="en-GB" dirty="0"/>
              <a:t>(Cummings and Worley, 2001, p 142)</a:t>
            </a:r>
          </a:p>
        </p:txBody>
      </p:sp>
    </p:spTree>
    <p:extLst>
      <p:ext uri="{BB962C8B-B14F-4D97-AF65-F5344CB8AC3E}">
        <p14:creationId xmlns:p14="http://schemas.microsoft.com/office/powerpoint/2010/main" val="1177169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667" dirty="0"/>
              <a:t>The organisation development cube</a:t>
            </a:r>
          </a:p>
        </p:txBody>
      </p:sp>
      <p:pic>
        <p:nvPicPr>
          <p:cNvPr id="5" name="Content Placeholder 4">
            <a:extLst>
              <a:ext uri="{FF2B5EF4-FFF2-40B4-BE49-F238E27FC236}">
                <a16:creationId xmlns:a16="http://schemas.microsoft.com/office/drawing/2014/main" id="{9FAE7B84-5F9F-4BC0-9BD7-186F12ED80FB}"/>
              </a:ext>
            </a:extLst>
          </p:cNvPr>
          <p:cNvPicPr>
            <a:picLocks noGrp="1" noChangeAspect="1"/>
          </p:cNvPicPr>
          <p:nvPr>
            <p:ph idx="1"/>
          </p:nvPr>
        </p:nvPicPr>
        <p:blipFill>
          <a:blip r:embed="rId3"/>
          <a:stretch>
            <a:fillRect/>
          </a:stretch>
        </p:blipFill>
        <p:spPr>
          <a:xfrm>
            <a:off x="1772093" y="1261732"/>
            <a:ext cx="7811385" cy="4366437"/>
          </a:xfrm>
        </p:spPr>
      </p:pic>
    </p:spTree>
    <p:extLst>
      <p:ext uri="{BB962C8B-B14F-4D97-AF65-F5344CB8AC3E}">
        <p14:creationId xmlns:p14="http://schemas.microsoft.com/office/powerpoint/2010/main" val="2684320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Organisation development intervention</a:t>
            </a:r>
          </a:p>
        </p:txBody>
      </p:sp>
      <p:pic>
        <p:nvPicPr>
          <p:cNvPr id="3" name="Content Placeholder 2">
            <a:extLst>
              <a:ext uri="{FF2B5EF4-FFF2-40B4-BE49-F238E27FC236}">
                <a16:creationId xmlns:a16="http://schemas.microsoft.com/office/drawing/2014/main" id="{3A2B73B9-3E32-4DFB-97F6-5B16F78CE07B}"/>
              </a:ext>
            </a:extLst>
          </p:cNvPr>
          <p:cNvPicPr>
            <a:picLocks noGrp="1" noChangeAspect="1"/>
          </p:cNvPicPr>
          <p:nvPr>
            <p:ph idx="1"/>
          </p:nvPr>
        </p:nvPicPr>
        <p:blipFill>
          <a:blip r:embed="rId3"/>
          <a:stretch>
            <a:fillRect/>
          </a:stretch>
        </p:blipFill>
        <p:spPr>
          <a:xfrm>
            <a:off x="987166" y="1253067"/>
            <a:ext cx="9356729" cy="4351867"/>
          </a:xfrm>
          <a:prstGeom prst="rect">
            <a:avLst/>
          </a:prstGeom>
        </p:spPr>
      </p:pic>
    </p:spTree>
    <p:extLst>
      <p:ext uri="{BB962C8B-B14F-4D97-AF65-F5344CB8AC3E}">
        <p14:creationId xmlns:p14="http://schemas.microsoft.com/office/powerpoint/2010/main" val="3495485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Key principles for sequencing intervention</a:t>
            </a:r>
          </a:p>
        </p:txBody>
      </p:sp>
      <p:sp>
        <p:nvSpPr>
          <p:cNvPr id="5" name="Content Placeholder 4">
            <a:extLst>
              <a:ext uri="{FF2B5EF4-FFF2-40B4-BE49-F238E27FC236}">
                <a16:creationId xmlns:a16="http://schemas.microsoft.com/office/drawing/2014/main" id="{6AF7C0C4-96BD-4797-B4F5-050FB5C1D298}"/>
              </a:ext>
            </a:extLst>
          </p:cNvPr>
          <p:cNvSpPr>
            <a:spLocks noGrp="1"/>
          </p:cNvSpPr>
          <p:nvPr>
            <p:ph idx="1"/>
          </p:nvPr>
        </p:nvSpPr>
        <p:spPr/>
        <p:txBody>
          <a:bodyPr/>
          <a:lstStyle/>
          <a:p>
            <a:r>
              <a:rPr lang="en-GB" dirty="0"/>
              <a:t>Maximise early success</a:t>
            </a:r>
          </a:p>
          <a:p>
            <a:r>
              <a:rPr lang="en-GB" dirty="0"/>
              <a:t>Maximise effectiveness</a:t>
            </a:r>
          </a:p>
          <a:p>
            <a:r>
              <a:rPr lang="en-GB" dirty="0"/>
              <a:t>Maximise diagnostic data</a:t>
            </a:r>
          </a:p>
          <a:p>
            <a:r>
              <a:rPr lang="en-GB" dirty="0"/>
              <a:t>Maximise speed</a:t>
            </a:r>
          </a:p>
          <a:p>
            <a:r>
              <a:rPr lang="en-GB" dirty="0"/>
              <a:t>Maximise relevance</a:t>
            </a:r>
          </a:p>
          <a:p>
            <a:r>
              <a:rPr lang="en-GB" dirty="0"/>
              <a:t>Minimise psychological and organisational strain</a:t>
            </a:r>
          </a:p>
          <a:p>
            <a:r>
              <a:rPr lang="en-GB" dirty="0"/>
              <a:t>Maximise efficiency </a:t>
            </a:r>
          </a:p>
        </p:txBody>
      </p:sp>
    </p:spTree>
    <p:extLst>
      <p:ext uri="{BB962C8B-B14F-4D97-AF65-F5344CB8AC3E}">
        <p14:creationId xmlns:p14="http://schemas.microsoft.com/office/powerpoint/2010/main" val="3014338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The evaluation phase</a:t>
            </a:r>
          </a:p>
        </p:txBody>
      </p:sp>
      <p:sp>
        <p:nvSpPr>
          <p:cNvPr id="4" name="Content Placeholder 3">
            <a:extLst>
              <a:ext uri="{FF2B5EF4-FFF2-40B4-BE49-F238E27FC236}">
                <a16:creationId xmlns:a16="http://schemas.microsoft.com/office/drawing/2014/main" id="{D016483A-F078-49E2-9A65-0C1C3E30B16F}"/>
              </a:ext>
            </a:extLst>
          </p:cNvPr>
          <p:cNvSpPr>
            <a:spLocks noGrp="1"/>
          </p:cNvSpPr>
          <p:nvPr>
            <p:ph idx="1"/>
          </p:nvPr>
        </p:nvSpPr>
        <p:spPr/>
        <p:txBody>
          <a:bodyPr>
            <a:normAutofit/>
          </a:bodyPr>
          <a:lstStyle/>
          <a:p>
            <a:pPr marL="0" indent="0">
              <a:buNone/>
            </a:pPr>
            <a:r>
              <a:rPr lang="en-GB" dirty="0"/>
              <a:t>Evaluation refers to planned, information-gathering and analytical activities undertaken to provide those responsible for the management of change with a satisfactory assessment of the effects and/ or progress of the change effort. </a:t>
            </a:r>
          </a:p>
          <a:p>
            <a:pPr marL="0" indent="0">
              <a:buNone/>
            </a:pPr>
            <a:r>
              <a:rPr lang="en-GB" dirty="0"/>
              <a:t>(</a:t>
            </a:r>
            <a:r>
              <a:rPr lang="en-GB" dirty="0" err="1"/>
              <a:t>Beckhard</a:t>
            </a:r>
            <a:r>
              <a:rPr lang="en-GB" dirty="0"/>
              <a:t> and Harris, 1977, p86)</a:t>
            </a:r>
          </a:p>
        </p:txBody>
      </p:sp>
    </p:spTree>
    <p:extLst>
      <p:ext uri="{BB962C8B-B14F-4D97-AF65-F5344CB8AC3E}">
        <p14:creationId xmlns:p14="http://schemas.microsoft.com/office/powerpoint/2010/main" val="2628526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Organisation development evaluation model</a:t>
            </a:r>
          </a:p>
        </p:txBody>
      </p:sp>
      <p:pic>
        <p:nvPicPr>
          <p:cNvPr id="3" name="Content Placeholder 2">
            <a:extLst>
              <a:ext uri="{FF2B5EF4-FFF2-40B4-BE49-F238E27FC236}">
                <a16:creationId xmlns:a16="http://schemas.microsoft.com/office/drawing/2014/main" id="{4FA39CA0-6A25-4339-82E3-384A43720070}"/>
              </a:ext>
            </a:extLst>
          </p:cNvPr>
          <p:cNvPicPr>
            <a:picLocks noGrp="1" noChangeAspect="1"/>
          </p:cNvPicPr>
          <p:nvPr>
            <p:ph idx="1"/>
          </p:nvPr>
        </p:nvPicPr>
        <p:blipFill>
          <a:blip r:embed="rId3"/>
          <a:stretch>
            <a:fillRect/>
          </a:stretch>
        </p:blipFill>
        <p:spPr>
          <a:xfrm>
            <a:off x="1502735" y="1162494"/>
            <a:ext cx="7882269" cy="4352260"/>
          </a:xfrm>
          <a:prstGeom prst="rect">
            <a:avLst/>
          </a:prstGeom>
        </p:spPr>
      </p:pic>
    </p:spTree>
    <p:extLst>
      <p:ext uri="{BB962C8B-B14F-4D97-AF65-F5344CB8AC3E}">
        <p14:creationId xmlns:p14="http://schemas.microsoft.com/office/powerpoint/2010/main" val="404819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564C3-2079-4A84-B7F4-9AB9C32194A3}"/>
              </a:ext>
            </a:extLst>
          </p:cNvPr>
          <p:cNvSpPr>
            <a:spLocks noGrp="1"/>
          </p:cNvSpPr>
          <p:nvPr>
            <p:ph type="title"/>
          </p:nvPr>
        </p:nvSpPr>
        <p:spPr/>
        <p:txBody>
          <a:bodyPr/>
          <a:lstStyle/>
          <a:p>
            <a:r>
              <a:rPr lang="en-GB" dirty="0"/>
              <a:t>Organisation development evaluation methods</a:t>
            </a:r>
          </a:p>
        </p:txBody>
      </p:sp>
      <p:pic>
        <p:nvPicPr>
          <p:cNvPr id="6" name="Picture 5">
            <a:extLst>
              <a:ext uri="{FF2B5EF4-FFF2-40B4-BE49-F238E27FC236}">
                <a16:creationId xmlns:a16="http://schemas.microsoft.com/office/drawing/2014/main" id="{17E74D19-ACF6-4974-AEB6-771C36BA563C}"/>
              </a:ext>
            </a:extLst>
          </p:cNvPr>
          <p:cNvPicPr>
            <a:picLocks noChangeAspect="1"/>
          </p:cNvPicPr>
          <p:nvPr/>
        </p:nvPicPr>
        <p:blipFill>
          <a:blip r:embed="rId2"/>
          <a:stretch>
            <a:fillRect/>
          </a:stretch>
        </p:blipFill>
        <p:spPr>
          <a:xfrm>
            <a:off x="232399" y="1690688"/>
            <a:ext cx="11525692" cy="4244347"/>
          </a:xfrm>
          <a:prstGeom prst="rect">
            <a:avLst/>
          </a:prstGeom>
        </p:spPr>
      </p:pic>
    </p:spTree>
    <p:extLst>
      <p:ext uri="{BB962C8B-B14F-4D97-AF65-F5344CB8AC3E}">
        <p14:creationId xmlns:p14="http://schemas.microsoft.com/office/powerpoint/2010/main" val="3567454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564C3-2079-4A84-B7F4-9AB9C32194A3}"/>
              </a:ext>
            </a:extLst>
          </p:cNvPr>
          <p:cNvSpPr>
            <a:spLocks noGrp="1"/>
          </p:cNvSpPr>
          <p:nvPr>
            <p:ph type="title"/>
          </p:nvPr>
        </p:nvSpPr>
        <p:spPr>
          <a:xfrm>
            <a:off x="559512" y="523085"/>
            <a:ext cx="10515600" cy="958583"/>
          </a:xfrm>
        </p:spPr>
        <p:txBody>
          <a:bodyPr>
            <a:normAutofit fontScale="90000"/>
          </a:bodyPr>
          <a:lstStyle/>
          <a:p>
            <a:r>
              <a:rPr lang="en-GB" dirty="0">
                <a:hlinkClick r:id="rId3"/>
              </a:rPr>
              <a:t>https://www.youtube.com/watch?v=QzcHhjbea4g</a:t>
            </a:r>
            <a:r>
              <a:rPr lang="en-GB" dirty="0"/>
              <a:t/>
            </a:r>
            <a:br>
              <a:rPr lang="en-GB" dirty="0"/>
            </a:br>
            <a:r>
              <a:rPr lang="en-GB" sz="2133" dirty="0"/>
              <a:t>In your groups, use org. dev evaluation model to </a:t>
            </a:r>
            <a:br>
              <a:rPr lang="en-GB" sz="2133" dirty="0"/>
            </a:br>
            <a:r>
              <a:rPr lang="en-GB" sz="2133" dirty="0"/>
              <a:t>recommend an organisation development intervention for Amazon</a:t>
            </a:r>
          </a:p>
        </p:txBody>
      </p:sp>
      <p:pic>
        <p:nvPicPr>
          <p:cNvPr id="4" name="Online Media 3" title="Amazon's company culture under fire">
            <a:hlinkClick r:id="" action="ppaction://media"/>
            <a:extLst>
              <a:ext uri="{FF2B5EF4-FFF2-40B4-BE49-F238E27FC236}">
                <a16:creationId xmlns:a16="http://schemas.microsoft.com/office/drawing/2014/main" id="{A53F8358-90A5-432C-88DE-CD4C0CF31604}"/>
              </a:ext>
            </a:extLst>
          </p:cNvPr>
          <p:cNvPicPr>
            <a:picLocks noGrp="1" noRot="1" noChangeAspect="1"/>
          </p:cNvPicPr>
          <p:nvPr>
            <p:ph idx="1"/>
            <a:videoFile r:link="rId1"/>
          </p:nvPr>
        </p:nvPicPr>
        <p:blipFill>
          <a:blip r:embed="rId4"/>
          <a:stretch>
            <a:fillRect/>
          </a:stretch>
        </p:blipFill>
        <p:spPr>
          <a:xfrm>
            <a:off x="793897" y="1913861"/>
            <a:ext cx="8066568" cy="3632593"/>
          </a:xfrm>
          <a:prstGeom prst="rect">
            <a:avLst/>
          </a:prstGeom>
        </p:spPr>
      </p:pic>
      <p:pic>
        <p:nvPicPr>
          <p:cNvPr id="5" name="Picture 4">
            <a:extLst>
              <a:ext uri="{FF2B5EF4-FFF2-40B4-BE49-F238E27FC236}">
                <a16:creationId xmlns:a16="http://schemas.microsoft.com/office/drawing/2014/main" id="{71B92425-7C51-4072-81BB-87E18041DF4C}"/>
              </a:ext>
            </a:extLst>
          </p:cNvPr>
          <p:cNvPicPr>
            <a:picLocks noChangeAspect="1"/>
          </p:cNvPicPr>
          <p:nvPr/>
        </p:nvPicPr>
        <p:blipFill>
          <a:blip r:embed="rId5"/>
          <a:stretch>
            <a:fillRect/>
          </a:stretch>
        </p:blipFill>
        <p:spPr>
          <a:xfrm>
            <a:off x="9567087" y="2595378"/>
            <a:ext cx="1831016" cy="1667244"/>
          </a:xfrm>
          <a:prstGeom prst="rect">
            <a:avLst/>
          </a:prstGeom>
        </p:spPr>
      </p:pic>
    </p:spTree>
    <p:extLst>
      <p:ext uri="{BB962C8B-B14F-4D97-AF65-F5344CB8AC3E}">
        <p14:creationId xmlns:p14="http://schemas.microsoft.com/office/powerpoint/2010/main" val="2948472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0" indent="0">
              <a:buNone/>
            </a:pPr>
            <a:r>
              <a:rPr lang="en-GB" dirty="0"/>
              <a:t>This lecture has shown how an organisation can be diagnosed to determined development interventions. The diagnostic phase has four components- data collection, analysis, feedback and action planning.  The intervention phase- we have looked at various interventions that may be used to development an organisation. We have also considered how an the development interventions are evaluated to ensure that organisational goals are met.</a:t>
            </a:r>
          </a:p>
          <a:p>
            <a:pPr marL="0" indent="0">
              <a:buNone/>
            </a:pPr>
            <a:r>
              <a:rPr lang="en-GB" dirty="0"/>
              <a:t>Organisation development is PRACTICABLE!</a:t>
            </a:r>
          </a:p>
        </p:txBody>
      </p:sp>
    </p:spTree>
    <p:extLst>
      <p:ext uri="{BB962C8B-B14F-4D97-AF65-F5344CB8AC3E}">
        <p14:creationId xmlns:p14="http://schemas.microsoft.com/office/powerpoint/2010/main" val="236063129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16</TotalTime>
  <Words>578</Words>
  <Application>Microsoft Office PowerPoint</Application>
  <PresentationFormat>Widescreen</PresentationFormat>
  <Paragraphs>71</Paragraphs>
  <Slides>17</Slides>
  <Notes>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ＭＳ Ｐゴシック</vt:lpstr>
      <vt:lpstr>Arial</vt:lpstr>
      <vt:lpstr>Calibri</vt:lpstr>
      <vt:lpstr>Gill Sans MT</vt:lpstr>
      <vt:lpstr>Gallery</vt:lpstr>
      <vt:lpstr>Organisation design</vt:lpstr>
      <vt:lpstr>Thinking outside the box https://www.youtube.com/watch?v=Ft6EmKUDc-c </vt:lpstr>
      <vt:lpstr>Learning Outcomes</vt:lpstr>
      <vt:lpstr>Diagnostic phase</vt:lpstr>
      <vt:lpstr>Data collection </vt:lpstr>
      <vt:lpstr>Data collection method</vt:lpstr>
      <vt:lpstr>Data analysis</vt:lpstr>
      <vt:lpstr>Data feedback and action planning</vt:lpstr>
      <vt:lpstr>The intervention phase</vt:lpstr>
      <vt:lpstr>The organisation development cube</vt:lpstr>
      <vt:lpstr>Organisation development intervention</vt:lpstr>
      <vt:lpstr>Key principles for sequencing intervention</vt:lpstr>
      <vt:lpstr>The evaluation phase</vt:lpstr>
      <vt:lpstr>Organisation development evaluation model</vt:lpstr>
      <vt:lpstr>Organisation development evaluation methods</vt:lpstr>
      <vt:lpstr>https://www.youtube.com/watch?v=QzcHhjbea4g In your groups, use org. dev evaluation model to  recommend an organisation development intervention for Amazon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Dennis Pepple</dc:creator>
  <cp:lastModifiedBy>Pepple, Dennis G. (Dr.)</cp:lastModifiedBy>
  <cp:revision>7</cp:revision>
  <dcterms:created xsi:type="dcterms:W3CDTF">2020-12-07T12:39:14Z</dcterms:created>
  <dcterms:modified xsi:type="dcterms:W3CDTF">2022-09-06T16:19:58Z</dcterms:modified>
</cp:coreProperties>
</file>