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59" r:id="rId11"/>
    <p:sldId id="260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4660"/>
  </p:normalViewPr>
  <p:slideViewPr>
    <p:cSldViewPr snapToGrid="0">
      <p:cViewPr>
        <p:scale>
          <a:sx n="94" d="100"/>
          <a:sy n="94" d="100"/>
        </p:scale>
        <p:origin x="84" y="72"/>
      </p:cViewPr>
      <p:guideLst/>
    </p:cSldViewPr>
  </p:slideViewPr>
  <p:notesTextViewPr>
    <p:cViewPr>
      <p:scale>
        <a:sx n="1" d="1"/>
        <a:sy n="1" d="1"/>
      </p:scale>
      <p:origin x="0" y="-137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6FB028-0788-495F-AEC9-C0618429CD04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4C8251-42E5-4F81-845F-0942ACE90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293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McKinsey 7S model is a useful framework for reviewing an organization’s marketing capabilities from different viewpoints. Developed by Tom Peters and Robert Waterman during their tenure at McKinsey &amp; Company in the 1970s, this model works well in different types of business of all sectors and sizes, although it works best in medium and large businesses.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C8251-42E5-4F81-845F-0942ACE90B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193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hard elements answer many ‘what’ questions about a business:</a:t>
            </a:r>
          </a:p>
          <a:p>
            <a:r>
              <a:rPr lang="en-GB" dirty="0"/>
              <a:t>Strategy: What is the company’s driving strategy?</a:t>
            </a:r>
          </a:p>
          <a:p>
            <a:r>
              <a:rPr lang="en-GB" dirty="0"/>
              <a:t>Structure: What teams are in place</a:t>
            </a:r>
          </a:p>
          <a:p>
            <a:r>
              <a:rPr lang="en-GB" dirty="0"/>
              <a:t>Systems: What formal systems ensure work progresses?</a:t>
            </a:r>
          </a:p>
          <a:p>
            <a:endParaRPr lang="en-GB" dirty="0"/>
          </a:p>
          <a:p>
            <a:r>
              <a:rPr lang="en-GB" dirty="0"/>
              <a:t>Whereas soft elements answer many ‘who’ and ‘how’ questions about a business:</a:t>
            </a:r>
          </a:p>
          <a:p>
            <a:r>
              <a:rPr lang="en-GB" dirty="0"/>
              <a:t>Staff: Who comprises the company’s workforce?</a:t>
            </a:r>
          </a:p>
          <a:p>
            <a:r>
              <a:rPr lang="en-GB" dirty="0"/>
              <a:t>Skills: How skilled are these workers?</a:t>
            </a:r>
          </a:p>
          <a:p>
            <a:r>
              <a:rPr lang="en-GB" dirty="0"/>
              <a:t>Style: How do organizational leaders inspire their colleagues?</a:t>
            </a:r>
          </a:p>
          <a:p>
            <a:r>
              <a:rPr lang="en-GB" dirty="0"/>
              <a:t>Shared Values: How does the company demonstrate its core values?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C8251-42E5-4F81-845F-0942ACE90B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617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So, how does this impact CRM and business operations?</a:t>
            </a:r>
          </a:p>
          <a:p>
            <a:endParaRPr lang="en-GB" dirty="0"/>
          </a:p>
          <a:p>
            <a:r>
              <a:rPr lang="en-GB" dirty="0"/>
              <a:t>You can use each of the 7S's to assess how the capabilities of an organization can be improved, as the starting point of creating an action plan. </a:t>
            </a:r>
          </a:p>
          <a:p>
            <a:endParaRPr lang="en-GB" dirty="0"/>
          </a:p>
          <a:p>
            <a:r>
              <a:rPr lang="en-GB" dirty="0"/>
              <a:t>So, the 7S's are the higher strategic and infrastructure levels, the umbrella so to speak that all other steps can be built off.</a:t>
            </a:r>
          </a:p>
          <a:p>
            <a:endParaRPr lang="en-GB" dirty="0"/>
          </a:p>
          <a:p>
            <a:r>
              <a:rPr lang="en-GB" dirty="0"/>
              <a:t>From here, we have our strategic direction and infrastructure capabilities to allow us the freedom and scope to develop our CRM.</a:t>
            </a:r>
          </a:p>
          <a:p>
            <a:endParaRPr lang="en-GB" dirty="0"/>
          </a:p>
          <a:p>
            <a:r>
              <a:rPr lang="en-GB" dirty="0"/>
              <a:t>Executive-level develops organisational strategies and capability assessments - 7S's - Relays the action plan to department managers, Marketing etc. who then create a strategy/ action plan within their remit.</a:t>
            </a:r>
          </a:p>
          <a:p>
            <a:endParaRPr lang="en-GB" dirty="0"/>
          </a:p>
          <a:p>
            <a:r>
              <a:rPr lang="en-GB" dirty="0"/>
              <a:t>In simple terms: -</a:t>
            </a:r>
          </a:p>
          <a:p>
            <a:endParaRPr lang="en-GB" dirty="0"/>
          </a:p>
          <a:p>
            <a:r>
              <a:rPr lang="en-GB" dirty="0"/>
              <a:t>- The executive board sets the direction based on their 7S analysis</a:t>
            </a:r>
          </a:p>
          <a:p>
            <a:r>
              <a:rPr lang="en-GB" dirty="0"/>
              <a:t>- Department managers create CRM strategies based off of this - they know what resources are available, budgets so can take 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4C8251-42E5-4F81-845F-0942ACE90BF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720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EC563-1111-4A51-B6CE-EB6F2FC977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0F1D72-BB02-48F4-87A9-AC5AA56DA3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4C774-BC1F-464F-BFAF-44A11A573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C9EAC-2711-4F06-BAED-F7345669B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3CD57-CAB0-4C97-93FF-F43E1C5BF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27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8F7B9-F942-4A77-9CDD-72B1EFE63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791FD-1A70-4E6A-A70F-A17DC889C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F87CD-A732-4449-A7D8-023C0AF12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4C0AB6-7B64-4364-8E4C-3B106E14F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C5DF8-7750-4741-80A8-CC251570A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961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AD22E-9A46-4669-A273-12C206969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59CB12-94AC-464D-96E2-10AE5DDA5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80870-4E1B-4BF3-9C38-15E42230F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724661-7536-4986-BE30-CB4CB1711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A6B05-DCF6-45FB-AF41-4E32F56E5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71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12204-8126-4427-BD54-849FBA6A8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CFB33-8EF6-4AAD-B48E-1B79CB2B6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B9B37-FC40-4167-A4E0-6A17A3CD12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2E6D2C-AECB-4088-B282-BF9FBC4F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BC4984-CD71-4F7A-89B9-E9C69CAA0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8D2D16-3445-4E65-A828-EBEE81C96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270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F96B2-1FF4-48A8-9F28-0CF56FAB8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8E1695-2BD3-4C8A-9DCD-0A0CD0C521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EB7F8-B1BF-41A1-AA2B-51EABE40D0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59C806-31A9-4888-B635-E92EFBFC8E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41E9D3-6C87-4C84-B8CB-CB7D418A80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963022-32A1-442D-B5D8-6F398B32A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4A854A-256B-424A-8BDE-408EFDECF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CAD07D-1B24-4508-98C9-FE30118B6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08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234D3-6A10-43C1-ACCD-CB47EF0DE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E4AFBF-9E1A-4F7E-A1AD-9852F4F62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F5CA74-F9EA-4BDA-9424-0934E9804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86EC44-6325-4252-93D1-6019CB359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826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A81D7C-C775-48B2-9849-6ED018C16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EDCE07-2903-49F7-AA48-B8F7B0083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D924D-7BD5-4804-AF0F-45D3C95F2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394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6232F-BAF3-40BE-9A6B-3F2AE7544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8A4A7-AEB4-4CA3-A72D-7756560E5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F32D8D-7F12-49A9-B62F-3D328245FF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8A3BF8-3B24-4D82-AEAE-DA99A578C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CFCEC-78C6-4F39-9371-A2B1466FF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B4CDA-9784-4588-918B-0AA379221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64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EEA07-5EBC-4858-BFE8-AB677E389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A41474-8B01-4B0C-ACBD-26225D6D3C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302F91-69D5-4437-B1BA-6B3720C9DF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7D3E27-D2DF-411A-B9A6-5FF29D9D7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643EE9-DC59-46A0-B13A-A0E0E1FFA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0B80D3-408A-4078-9119-100D58192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39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1BBC9-0590-4742-B36C-1BE6366F3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AF797-F955-4EAD-A486-75ACB05F3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EE0D2-20C1-4E0E-BD32-F00AF6A6E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74622-C11A-4C39-A71F-0A1A5631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C30AE-3650-4BDA-8736-50D038C4D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01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312065-4550-4C26-924A-8198C9F78D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32022F-562E-4FFE-A764-17BA3F4501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70A15-32A0-4016-82B3-CF0FA0FF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4266B-49CD-48C0-8F27-E84C70162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157C4-6B00-4249-9ABB-614BB05E2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260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1D60C4-DA3B-4D3E-A02E-ABE62809C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6CFA2E-66B2-486B-85D3-575DAB1AE4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31B77-4F3C-4D81-B225-A8BC48A24E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C91B3-0379-4934-87FD-F5267400A8BE}" type="datetimeFigureOut">
              <a:rPr lang="en-GB" smtClean="0"/>
              <a:t>12/03/2021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407567-EFF8-45A4-AAEF-56FAAA19F6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8AE06-11A1-47A9-801D-01D5A9D6B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113DEE-7AC0-44D2-9F88-EF840914E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102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D3474-D61A-4DF5-8B81-8ECFB0CA43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F6E770-34CA-43EA-B2E5-7878848E79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91F4B72-E451-4C52-86C4-E506E21ACC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722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F3C9305-DEC1-4530-9D93-78043BA587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577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AA30B346-9681-4332-8090-E12300C353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654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imeline&#10;&#10;Description automatically generated">
            <a:extLst>
              <a:ext uri="{FF2B5EF4-FFF2-40B4-BE49-F238E27FC236}">
                <a16:creationId xmlns:a16="http://schemas.microsoft.com/office/drawing/2014/main" id="{275A1782-A682-4D08-A287-67436EB28A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11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 with medium confidence">
            <a:extLst>
              <a:ext uri="{FF2B5EF4-FFF2-40B4-BE49-F238E27FC236}">
                <a16:creationId xmlns:a16="http://schemas.microsoft.com/office/drawing/2014/main" id="{97AC6CC4-C797-4D83-B948-6A1683826A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52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 with low confidence">
            <a:extLst>
              <a:ext uri="{FF2B5EF4-FFF2-40B4-BE49-F238E27FC236}">
                <a16:creationId xmlns:a16="http://schemas.microsoft.com/office/drawing/2014/main" id="{C204568E-D96C-4156-A421-3C7239C665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032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imeline&#10;&#10;Description automatically generated">
            <a:extLst>
              <a:ext uri="{FF2B5EF4-FFF2-40B4-BE49-F238E27FC236}">
                <a16:creationId xmlns:a16="http://schemas.microsoft.com/office/drawing/2014/main" id="{E6B0B0A5-2063-45E8-92D9-910DB14FCC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843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imeline&#10;&#10;Description automatically generated">
            <a:extLst>
              <a:ext uri="{FF2B5EF4-FFF2-40B4-BE49-F238E27FC236}">
                <a16:creationId xmlns:a16="http://schemas.microsoft.com/office/drawing/2014/main" id="{CEB1D401-A2DA-4790-9FE4-FD9E2959A6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515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imeline&#10;&#10;Description automatically generated">
            <a:extLst>
              <a:ext uri="{FF2B5EF4-FFF2-40B4-BE49-F238E27FC236}">
                <a16:creationId xmlns:a16="http://schemas.microsoft.com/office/drawing/2014/main" id="{5875E8C2-89D3-4C7A-9E9D-688D64A29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174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32A273DC-DB2B-4764-B0A0-5D0D7374D9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82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D49BFDF4-2854-4C9D-9A79-FA5C1505D9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3201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CE8FFB98-52FE-448C-B656-05C6B9316F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973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8363FD82-0BD0-4D15-9051-A7661FDC9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505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alendar&#10;&#10;Description automatically generated">
            <a:extLst>
              <a:ext uri="{FF2B5EF4-FFF2-40B4-BE49-F238E27FC236}">
                <a16:creationId xmlns:a16="http://schemas.microsoft.com/office/drawing/2014/main" id="{96E9703F-6F95-4F6C-924A-3DC00A705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549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CE766E9D-4706-4A17-9CA4-82C952BB1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2226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319</Words>
  <Application>Microsoft Office PowerPoint</Application>
  <PresentationFormat>Widescreen</PresentationFormat>
  <Paragraphs>28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</dc:creator>
  <cp:lastModifiedBy>Christian Felices</cp:lastModifiedBy>
  <cp:revision>1</cp:revision>
  <dcterms:created xsi:type="dcterms:W3CDTF">2021-03-12T08:35:12Z</dcterms:created>
  <dcterms:modified xsi:type="dcterms:W3CDTF">2021-03-12T08:41:40Z</dcterms:modified>
</cp:coreProperties>
</file>