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theme/theme4.xml" ContentType="application/vnd.openxmlformats-officedocument.theme+xml"/>
  <Override PartName="/ppt/slideLayouts/slideLayout6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4"/>
    <p:sldMasterId id="2147483676" r:id="rId5"/>
    <p:sldMasterId id="2147483678" r:id="rId6"/>
    <p:sldMasterId id="2147483680" r:id="rId7"/>
    <p:sldMasterId id="2147483682" r:id="rId8"/>
  </p:sldMasterIdLst>
  <p:notesMasterIdLst>
    <p:notesMasterId r:id="rId22"/>
  </p:notesMasterIdLst>
  <p:sldIdLst>
    <p:sldId id="292" r:id="rId9"/>
    <p:sldId id="294" r:id="rId10"/>
    <p:sldId id="1091" r:id="rId11"/>
    <p:sldId id="1183" r:id="rId12"/>
    <p:sldId id="1182" r:id="rId13"/>
    <p:sldId id="1181" r:id="rId14"/>
    <p:sldId id="405" r:id="rId15"/>
    <p:sldId id="1185" r:id="rId16"/>
    <p:sldId id="1186" r:id="rId17"/>
    <p:sldId id="1187" r:id="rId18"/>
    <p:sldId id="1188" r:id="rId19"/>
    <p:sldId id="1189" r:id="rId20"/>
    <p:sldId id="1184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03" autoAdjust="0"/>
    <p:restoredTop sz="86741" autoAdjust="0"/>
  </p:normalViewPr>
  <p:slideViewPr>
    <p:cSldViewPr snapToGrid="0">
      <p:cViewPr varScale="1">
        <p:scale>
          <a:sx n="53" d="100"/>
          <a:sy n="53" d="100"/>
        </p:scale>
        <p:origin x="1038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5.xml"/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3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8.xml"/><Relationship Id="rId20" Type="http://schemas.openxmlformats.org/officeDocument/2006/relationships/slide" Target="slides/slide12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3.xml"/><Relationship Id="rId24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7.xml"/><Relationship Id="rId23" Type="http://schemas.openxmlformats.org/officeDocument/2006/relationships/presProps" Target="presProps.xml"/><Relationship Id="rId10" Type="http://schemas.openxmlformats.org/officeDocument/2006/relationships/slide" Target="slides/slide2.xml"/><Relationship Id="rId19" Type="http://schemas.openxmlformats.org/officeDocument/2006/relationships/slide" Target="slides/slide1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1D25BA-BC0B-4BCE-8F5B-DB902A0C47E0}" type="datetimeFigureOut">
              <a:rPr lang="en-GB" smtClean="0"/>
              <a:t>30/05/2024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D43D11-169C-403B-AE90-DBA81AF33F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77372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165792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63731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19236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459038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184002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585491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987835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999385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83522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38223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232359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70406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Multi_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632885" y="1797052"/>
            <a:ext cx="11040076" cy="4098595"/>
          </a:xfrm>
          <a:prstGeom prst="rect">
            <a:avLst/>
          </a:prstGeom>
        </p:spPr>
        <p:txBody>
          <a:bodyPr lIns="91420" tIns="45710" rIns="91420" bIns="45710">
            <a:noAutofit/>
          </a:bodyPr>
          <a:lstStyle>
            <a:lvl1pPr marL="285690" marR="0" indent="-285690" algn="ctr" defTabSz="457105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sz="2000" b="0" i="0" baseline="0">
                <a:solidFill>
                  <a:schemeClr val="bg1"/>
                </a:solidFill>
                <a:latin typeface="+mn-lt"/>
                <a:cs typeface="CiscoSans ExtraLigh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itle Placeholder 5"/>
          <p:cNvSpPr>
            <a:spLocks noGrp="1"/>
          </p:cNvSpPr>
          <p:nvPr>
            <p:ph type="title"/>
          </p:nvPr>
        </p:nvSpPr>
        <p:spPr bwMode="auto">
          <a:xfrm>
            <a:off x="583688" y="455085"/>
            <a:ext cx="11127317" cy="975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rgbClr val="004C69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71171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363690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795679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5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5/30/2024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9329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78139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89056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4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21812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931682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361451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468" y="1470581"/>
            <a:ext cx="5042202" cy="3864989"/>
          </a:xfrm>
        </p:spPr>
        <p:txBody>
          <a:bodyPr/>
          <a:lstStyle/>
          <a:p>
            <a:r>
              <a:rPr lang="en-GB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Overview and </a:t>
            </a:r>
          </a:p>
          <a:p>
            <a:r>
              <a:rPr lang="en-GB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Team Selection</a:t>
            </a:r>
          </a:p>
          <a:p>
            <a:endParaRPr lang="en-GB" sz="2400" b="1" i="1" dirty="0"/>
          </a:p>
          <a:p>
            <a:r>
              <a:rPr lang="en-GB" sz="3200" b="1" i="1" dirty="0"/>
              <a:t>Module Name: Group Project</a:t>
            </a:r>
          </a:p>
          <a:p>
            <a:r>
              <a:rPr lang="en-GB" sz="3200" b="1" i="1" dirty="0"/>
              <a:t>Module Code: ACBA4014</a:t>
            </a:r>
            <a:br>
              <a:rPr lang="en-GB" sz="2400" i="1" dirty="0"/>
            </a:br>
            <a:endParaRPr lang="en-GB" sz="2400" i="1" dirty="0"/>
          </a:p>
          <a:p>
            <a:endParaRPr lang="en-GB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24508A-09F8-407C-BCEE-EED5957725C5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Applied Computing - WISA</a:t>
            </a:r>
          </a:p>
        </p:txBody>
      </p:sp>
    </p:spTree>
    <p:extLst>
      <p:ext uri="{BB962C8B-B14F-4D97-AF65-F5344CB8AC3E}">
        <p14:creationId xmlns:p14="http://schemas.microsoft.com/office/powerpoint/2010/main" val="40596030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099" y="124110"/>
            <a:ext cx="6702251" cy="790290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accent1">
                    <a:lumMod val="50000"/>
                  </a:schemeClr>
                </a:solidFill>
              </a:rPr>
              <a:t>This module is about…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099" y="673240"/>
            <a:ext cx="11394989" cy="4665168"/>
          </a:xfrm>
        </p:spPr>
        <p:txBody>
          <a:bodyPr/>
          <a:lstStyle/>
          <a:p>
            <a:pPr marL="0" lvl="0" indent="0"/>
            <a:endParaRPr lang="en-US" sz="2400" dirty="0">
              <a:solidFill>
                <a:schemeClr val="accent1"/>
              </a:solidFill>
            </a:endParaRPr>
          </a:p>
          <a:p>
            <a:pPr marL="0" lvl="0" indent="0"/>
            <a:endParaRPr lang="en-GB" sz="2400" dirty="0">
              <a:solidFill>
                <a:schemeClr val="accent1"/>
              </a:solidFill>
            </a:endParaRPr>
          </a:p>
          <a:p>
            <a:pPr marL="457200" lvl="0" indent="-457200" algn="l">
              <a:buFont typeface="Arial" panose="020B0604020202020204" pitchFamily="34" charset="0"/>
              <a:buChar char="•"/>
            </a:pPr>
            <a:r>
              <a:rPr lang="en-US" sz="3200" b="1" dirty="0">
                <a:solidFill>
                  <a:schemeClr val="tx1"/>
                </a:solidFill>
              </a:rPr>
              <a:t>Working as a team / group.</a:t>
            </a:r>
          </a:p>
          <a:p>
            <a:pPr marL="457200" lvl="0" indent="-457200" algn="l">
              <a:buFont typeface="Arial" panose="020B0604020202020204" pitchFamily="34" charset="0"/>
              <a:buChar char="•"/>
            </a:pPr>
            <a:r>
              <a:rPr lang="en-US" sz="3200" b="1" dirty="0">
                <a:solidFill>
                  <a:schemeClr val="tx1"/>
                </a:solidFill>
              </a:rPr>
              <a:t>Managing a project from start to finish.</a:t>
            </a:r>
          </a:p>
          <a:p>
            <a:pPr marL="457200" lvl="0" indent="-457200" algn="l">
              <a:buFont typeface="Arial" panose="020B0604020202020204" pitchFamily="34" charset="0"/>
              <a:buChar char="•"/>
            </a:pPr>
            <a:r>
              <a:rPr lang="en-US" sz="3200" b="1" dirty="0">
                <a:solidFill>
                  <a:schemeClr val="tx1"/>
                </a:solidFill>
              </a:rPr>
              <a:t>Documenting the project lifecycle and process.</a:t>
            </a:r>
          </a:p>
          <a:p>
            <a:pPr marL="457200" lvl="0" indent="-457200" algn="l">
              <a:buFont typeface="Arial" panose="020B0604020202020204" pitchFamily="34" charset="0"/>
              <a:buChar char="•"/>
            </a:pPr>
            <a:r>
              <a:rPr lang="en-US" sz="3200" b="1" dirty="0">
                <a:solidFill>
                  <a:schemeClr val="tx1"/>
                </a:solidFill>
              </a:rPr>
              <a:t>Producing a project artifact.</a:t>
            </a:r>
          </a:p>
          <a:p>
            <a:pPr marL="457200" lvl="0" indent="-457200" algn="l">
              <a:buFont typeface="Arial" panose="020B0604020202020204" pitchFamily="34" charset="0"/>
              <a:buChar char="•"/>
            </a:pPr>
            <a:r>
              <a:rPr lang="en-US" sz="3200" b="1" dirty="0">
                <a:solidFill>
                  <a:schemeClr val="tx1"/>
                </a:solidFill>
              </a:rPr>
              <a:t>The ability to present ideas.</a:t>
            </a:r>
            <a:endParaRPr lang="en-GB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3328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099" y="124109"/>
            <a:ext cx="6702251" cy="869803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accent1">
                    <a:lumMod val="50000"/>
                  </a:schemeClr>
                </a:solidFill>
              </a:rPr>
              <a:t>Module Opportunity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099" y="673240"/>
            <a:ext cx="11394989" cy="4665168"/>
          </a:xfrm>
        </p:spPr>
        <p:txBody>
          <a:bodyPr/>
          <a:lstStyle/>
          <a:p>
            <a:pPr marL="0" lvl="0" indent="0"/>
            <a:endParaRPr lang="en-US" sz="2400" dirty="0">
              <a:solidFill>
                <a:schemeClr val="accent1"/>
              </a:solidFill>
            </a:endParaRPr>
          </a:p>
          <a:p>
            <a:pPr marL="0" lvl="0" indent="0"/>
            <a:endParaRPr lang="en-GB" sz="2400" dirty="0">
              <a:solidFill>
                <a:schemeClr val="accent1"/>
              </a:solidFill>
            </a:endParaRPr>
          </a:p>
          <a:p>
            <a:pPr marL="0" lvl="0" indent="0" algn="l"/>
            <a:r>
              <a:rPr lang="en-US" sz="3200" b="1" dirty="0">
                <a:solidFill>
                  <a:schemeClr val="tx1"/>
                </a:solidFill>
              </a:rPr>
              <a:t>You will have the experience of:</a:t>
            </a:r>
          </a:p>
          <a:p>
            <a:pPr marL="857310" lvl="1" indent="-457200"/>
            <a:r>
              <a:rPr lang="en-US" sz="3200" b="1" dirty="0">
                <a:solidFill>
                  <a:schemeClr val="tx1"/>
                </a:solidFill>
              </a:rPr>
              <a:t>Experimenting with technology.</a:t>
            </a:r>
          </a:p>
          <a:p>
            <a:pPr marL="857310" lvl="1" indent="-457200"/>
            <a:r>
              <a:rPr lang="en-US" sz="3200" b="1" dirty="0"/>
              <a:t>Developing your skills to organize a project.</a:t>
            </a:r>
          </a:p>
          <a:p>
            <a:pPr marL="857310" lvl="1" indent="-457200"/>
            <a:r>
              <a:rPr lang="en-US" sz="3200" b="1" dirty="0">
                <a:solidFill>
                  <a:schemeClr val="tx1"/>
                </a:solidFill>
              </a:rPr>
              <a:t>Developing your skills to create innovati</a:t>
            </a:r>
            <a:r>
              <a:rPr lang="en-US" sz="3200" b="1" dirty="0"/>
              <a:t>ve solutions.</a:t>
            </a:r>
            <a:endParaRPr lang="en-US" sz="3200" b="1" dirty="0">
              <a:solidFill>
                <a:schemeClr val="tx1"/>
              </a:solidFill>
            </a:endParaRPr>
          </a:p>
          <a:p>
            <a:pPr marL="857310" lvl="1" indent="-457200"/>
            <a:r>
              <a:rPr lang="en-US" sz="3200" b="1" dirty="0"/>
              <a:t>Collaborate as a group / team.</a:t>
            </a:r>
            <a:endParaRPr lang="en-US" sz="3200" b="1" dirty="0">
              <a:solidFill>
                <a:schemeClr val="tx1"/>
              </a:solidFill>
            </a:endParaRPr>
          </a:p>
          <a:p>
            <a:pPr marL="857310" lvl="1" indent="-457200"/>
            <a:r>
              <a:rPr lang="en-US" sz="3200" b="1" dirty="0"/>
              <a:t>Create artifacts or prototypes.</a:t>
            </a:r>
            <a:endParaRPr lang="en-US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19646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099" y="124109"/>
            <a:ext cx="6702251" cy="830047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accent1">
                    <a:lumMod val="50000"/>
                  </a:schemeClr>
                </a:solidFill>
              </a:rPr>
              <a:t>Transferable Skills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099" y="673240"/>
            <a:ext cx="11394989" cy="4665168"/>
          </a:xfrm>
        </p:spPr>
        <p:txBody>
          <a:bodyPr/>
          <a:lstStyle/>
          <a:p>
            <a:pPr marL="0" lvl="0" indent="0"/>
            <a:endParaRPr lang="en-US" sz="2400" dirty="0">
              <a:solidFill>
                <a:schemeClr val="accent1"/>
              </a:solidFill>
            </a:endParaRPr>
          </a:p>
          <a:p>
            <a:pPr marL="0" lvl="0" indent="0"/>
            <a:endParaRPr lang="en-GB" sz="2400" dirty="0">
              <a:solidFill>
                <a:schemeClr val="accent1"/>
              </a:solidFill>
            </a:endParaRPr>
          </a:p>
          <a:p>
            <a:pPr marL="0" lvl="0" indent="0" algn="l"/>
            <a:r>
              <a:rPr lang="en-US" sz="3600" b="1" dirty="0">
                <a:solidFill>
                  <a:schemeClr val="tx1"/>
                </a:solidFill>
              </a:rPr>
              <a:t>Employers look for evidence of the three Cs: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3600" dirty="0"/>
              <a:t>Creativity Innovation &amp; Problem-solving skills;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3600" dirty="0"/>
              <a:t>Communication and Collaboration skills;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3600" dirty="0"/>
              <a:t>Computing Electronics &amp; Technology skills.</a:t>
            </a:r>
          </a:p>
          <a:p>
            <a:pPr marL="342900" lvl="0" indent="-342900" algn="l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chemeClr val="tx1"/>
                </a:solidFill>
              </a:rPr>
              <a:t>This module will enhance your transferable skills and better your potential.</a:t>
            </a:r>
          </a:p>
        </p:txBody>
      </p:sp>
    </p:spTree>
    <p:extLst>
      <p:ext uri="{BB962C8B-B14F-4D97-AF65-F5344CB8AC3E}">
        <p14:creationId xmlns:p14="http://schemas.microsoft.com/office/powerpoint/2010/main" val="15152884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134157"/>
            <a:ext cx="6702251" cy="909451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accent1">
                    <a:lumMod val="50000"/>
                  </a:schemeClr>
                </a:solidFill>
              </a:rPr>
              <a:t>Freedom of Choice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099" y="1043608"/>
            <a:ext cx="11394989" cy="4294799"/>
          </a:xfrm>
        </p:spPr>
        <p:txBody>
          <a:bodyPr/>
          <a:lstStyle/>
          <a:p>
            <a:pPr marL="0" lvl="0" indent="0" algn="l"/>
            <a:r>
              <a:rPr lang="en-US" sz="3200" b="1" dirty="0">
                <a:solidFill>
                  <a:schemeClr val="tx1"/>
                </a:solidFill>
              </a:rPr>
              <a:t>The module will give you freedom to</a:t>
            </a:r>
            <a:r>
              <a:rPr lang="en-US" sz="2800" dirty="0">
                <a:solidFill>
                  <a:schemeClr val="tx1"/>
                </a:solidFill>
              </a:rPr>
              <a:t>:</a:t>
            </a:r>
          </a:p>
          <a:p>
            <a:pPr marL="0" lvl="0" indent="0" algn="l"/>
            <a:endParaRPr lang="en-US" sz="2800" dirty="0">
              <a:solidFill>
                <a:schemeClr val="tx1"/>
              </a:solidFill>
            </a:endParaRPr>
          </a:p>
          <a:p>
            <a:pPr marL="342900" lvl="0" indent="-342900" algn="l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tx1"/>
                </a:solidFill>
              </a:rPr>
              <a:t>Follow an area you are interested in or passionate about.</a:t>
            </a:r>
          </a:p>
          <a:p>
            <a:pPr marL="342900" lvl="0" indent="-342900" algn="l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tx1"/>
                </a:solidFill>
              </a:rPr>
              <a:t>Apply ad develop your skills.</a:t>
            </a:r>
          </a:p>
          <a:p>
            <a:pPr marL="342900" lvl="0" indent="-342900" algn="l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tx1"/>
                </a:solidFill>
              </a:rPr>
              <a:t>Create and develop something of your choice.</a:t>
            </a:r>
          </a:p>
          <a:p>
            <a:pPr marL="342900" lvl="0" indent="-342900" algn="l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tx1"/>
                </a:solidFill>
              </a:rPr>
              <a:t>Experiment, create and build an innovative artifact.</a:t>
            </a:r>
          </a:p>
        </p:txBody>
      </p:sp>
    </p:spTree>
    <p:extLst>
      <p:ext uri="{BB962C8B-B14F-4D97-AF65-F5344CB8AC3E}">
        <p14:creationId xmlns:p14="http://schemas.microsoft.com/office/powerpoint/2010/main" val="1142764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468" y="1470581"/>
            <a:ext cx="5042202" cy="3864989"/>
          </a:xfrm>
        </p:spPr>
        <p:txBody>
          <a:bodyPr/>
          <a:lstStyle/>
          <a:p>
            <a:r>
              <a:rPr lang="en-GB" sz="6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Team Formation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01708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134157"/>
            <a:ext cx="6702251" cy="909451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accent1">
                    <a:lumMod val="50000"/>
                  </a:schemeClr>
                </a:solidFill>
              </a:rPr>
              <a:t>Forming Groups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099" y="1043608"/>
            <a:ext cx="11394989" cy="4294799"/>
          </a:xfrm>
        </p:spPr>
        <p:txBody>
          <a:bodyPr/>
          <a:lstStyle/>
          <a:p>
            <a:pPr marL="0" lvl="0" indent="0" algn="l"/>
            <a:r>
              <a:rPr lang="en-US" sz="3200" b="1" dirty="0">
                <a:solidFill>
                  <a:schemeClr val="tx1"/>
                </a:solidFill>
              </a:rPr>
              <a:t>Groups of 3 or four are to be formed either by</a:t>
            </a:r>
            <a:r>
              <a:rPr lang="en-US" sz="2800" dirty="0">
                <a:solidFill>
                  <a:schemeClr val="tx1"/>
                </a:solidFill>
              </a:rPr>
              <a:t>:</a:t>
            </a:r>
          </a:p>
          <a:p>
            <a:pPr marL="0" lvl="0" indent="0" algn="l"/>
            <a:endParaRPr lang="en-US" sz="2800" dirty="0">
              <a:solidFill>
                <a:schemeClr val="tx1"/>
              </a:solidFill>
            </a:endParaRPr>
          </a:p>
          <a:p>
            <a:pPr marL="342900" lvl="0" indent="-342900" algn="l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tx1"/>
                </a:solidFill>
              </a:rPr>
              <a:t>Arranging between yourselves the team formation.</a:t>
            </a:r>
          </a:p>
          <a:p>
            <a:pPr marL="342900" lvl="0" indent="-342900" algn="l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chemeClr val="tx1"/>
                </a:solidFill>
              </a:rPr>
              <a:t>OR</a:t>
            </a:r>
          </a:p>
          <a:p>
            <a:pPr marL="342900" lvl="0" indent="-342900" algn="l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tx1"/>
                </a:solidFill>
              </a:rPr>
              <a:t>I can allocate numbers to each person and that will determine mixed groups.</a:t>
            </a:r>
          </a:p>
        </p:txBody>
      </p:sp>
    </p:spTree>
    <p:extLst>
      <p:ext uri="{BB962C8B-B14F-4D97-AF65-F5344CB8AC3E}">
        <p14:creationId xmlns:p14="http://schemas.microsoft.com/office/powerpoint/2010/main" val="37914905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134157"/>
            <a:ext cx="6702251" cy="909451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accent1">
                    <a:lumMod val="50000"/>
                  </a:schemeClr>
                </a:solidFill>
              </a:rPr>
              <a:t>Icebreaker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099" y="1043608"/>
            <a:ext cx="11394989" cy="4294799"/>
          </a:xfrm>
        </p:spPr>
        <p:txBody>
          <a:bodyPr/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tx1"/>
                </a:solidFill>
              </a:rPr>
              <a:t>Each person in each group to answer the following questions: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tx1"/>
                </a:solidFill>
              </a:rPr>
              <a:t>Few mins to consider them before we start.</a:t>
            </a:r>
          </a:p>
          <a:p>
            <a:pPr marL="857310" lvl="1" indent="-457200"/>
            <a:r>
              <a:rPr lang="en-GB" sz="2800" dirty="0"/>
              <a:t>Name or nickname</a:t>
            </a:r>
          </a:p>
          <a:p>
            <a:pPr marL="857310" lvl="1" indent="-457200"/>
            <a:r>
              <a:rPr lang="en-GB" sz="2800" dirty="0">
                <a:solidFill>
                  <a:schemeClr val="tx1"/>
                </a:solidFill>
              </a:rPr>
              <a:t>Favourite colour</a:t>
            </a:r>
          </a:p>
          <a:p>
            <a:pPr marL="857310" lvl="1" indent="-457200"/>
            <a:r>
              <a:rPr lang="en-GB" sz="2800" dirty="0"/>
              <a:t>Favourite food</a:t>
            </a:r>
          </a:p>
          <a:p>
            <a:pPr marL="857310" lvl="1" indent="-457200"/>
            <a:r>
              <a:rPr lang="en-GB" sz="2800" dirty="0">
                <a:solidFill>
                  <a:schemeClr val="tx1"/>
                </a:solidFill>
              </a:rPr>
              <a:t>Favourite film</a:t>
            </a:r>
          </a:p>
          <a:p>
            <a:pPr marL="857310" lvl="1" indent="-457200"/>
            <a:r>
              <a:rPr lang="en-GB" sz="2800" dirty="0"/>
              <a:t>Favourite superhero</a:t>
            </a:r>
          </a:p>
          <a:p>
            <a:pPr marL="857310" lvl="1" indent="-457200"/>
            <a:r>
              <a:rPr lang="en-GB" sz="2800" dirty="0">
                <a:solidFill>
                  <a:schemeClr val="tx1"/>
                </a:solidFill>
              </a:rPr>
              <a:t>Favourite interest / hobby</a:t>
            </a:r>
          </a:p>
          <a:p>
            <a:pPr marL="857310" lvl="1" indent="-457200"/>
            <a:r>
              <a:rPr lang="en-GB" sz="2800" dirty="0"/>
              <a:t>If I could create something for this project, it would be…</a:t>
            </a:r>
            <a:endParaRPr lang="en-US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22632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134157"/>
            <a:ext cx="6702251" cy="909451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accent1">
                    <a:lumMod val="50000"/>
                  </a:schemeClr>
                </a:solidFill>
              </a:rPr>
              <a:t>Area of Interest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099" y="1043608"/>
            <a:ext cx="11394989" cy="4294799"/>
          </a:xfrm>
        </p:spPr>
        <p:txBody>
          <a:bodyPr/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tx1"/>
                </a:solidFill>
              </a:rPr>
              <a:t>Consider and choose a main area of interest for your project.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tx1"/>
                </a:solidFill>
              </a:rPr>
              <a:t>This can be areas such as:</a:t>
            </a:r>
          </a:p>
          <a:p>
            <a:pPr marL="857310" lvl="1" indent="-457200"/>
            <a:r>
              <a:rPr lang="en-GB" sz="2800" dirty="0"/>
              <a:t>Health and wellbeing</a:t>
            </a:r>
          </a:p>
          <a:p>
            <a:pPr marL="857310" lvl="1" indent="-457200"/>
            <a:r>
              <a:rPr lang="en-GB" sz="2800" dirty="0"/>
              <a:t>Exercise</a:t>
            </a:r>
            <a:endParaRPr lang="en-GB" sz="2800" dirty="0">
              <a:solidFill>
                <a:schemeClr val="tx1"/>
              </a:solidFill>
            </a:endParaRPr>
          </a:p>
          <a:p>
            <a:pPr marL="857310" lvl="1" indent="-457200"/>
            <a:r>
              <a:rPr lang="en-GB" sz="2800" dirty="0"/>
              <a:t>Environment</a:t>
            </a:r>
          </a:p>
          <a:p>
            <a:pPr marL="857310" lvl="1" indent="-457200"/>
            <a:r>
              <a:rPr lang="en-GB" sz="2800" dirty="0"/>
              <a:t>Education</a:t>
            </a:r>
            <a:endParaRPr lang="en-GB" sz="2800" dirty="0">
              <a:solidFill>
                <a:schemeClr val="tx1"/>
              </a:solidFill>
            </a:endParaRPr>
          </a:p>
          <a:p>
            <a:pPr marL="857310" lvl="1" indent="-457200"/>
            <a:r>
              <a:rPr lang="en-GB" sz="2800" dirty="0"/>
              <a:t>Entertainment</a:t>
            </a:r>
          </a:p>
          <a:p>
            <a:pPr marL="857310" lvl="1" indent="-457200"/>
            <a:r>
              <a:rPr lang="en-GB" sz="2800" dirty="0"/>
              <a:t>Web Development</a:t>
            </a:r>
            <a:endParaRPr lang="en-GB" sz="2800" dirty="0">
              <a:solidFill>
                <a:schemeClr val="tx1"/>
              </a:solidFill>
            </a:endParaRPr>
          </a:p>
          <a:p>
            <a:pPr marL="857310" lvl="1" indent="-457200"/>
            <a:r>
              <a:rPr lang="en-GB" sz="2800" dirty="0">
                <a:solidFill>
                  <a:schemeClr val="tx1"/>
                </a:solidFill>
              </a:rPr>
              <a:t>Security</a:t>
            </a:r>
          </a:p>
        </p:txBody>
      </p:sp>
    </p:spTree>
    <p:extLst>
      <p:ext uri="{BB962C8B-B14F-4D97-AF65-F5344CB8AC3E}">
        <p14:creationId xmlns:p14="http://schemas.microsoft.com/office/powerpoint/2010/main" val="23226071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134157"/>
            <a:ext cx="6702251" cy="909451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accent1">
                    <a:lumMod val="50000"/>
                  </a:schemeClr>
                </a:solidFill>
              </a:rPr>
              <a:t>Idea Share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099" y="1043608"/>
            <a:ext cx="11394989" cy="4294799"/>
          </a:xfrm>
        </p:spPr>
        <p:txBody>
          <a:bodyPr/>
          <a:lstStyle/>
          <a:p>
            <a:pPr marL="457200" indent="-457200" algn="l">
              <a:buFont typeface="+mj-lt"/>
              <a:buAutoNum type="arabicPeriod"/>
            </a:pPr>
            <a:r>
              <a:rPr lang="en-GB" sz="4400" b="1" dirty="0">
                <a:solidFill>
                  <a:schemeClr val="tx1"/>
                </a:solidFill>
              </a:rPr>
              <a:t>Share: </a:t>
            </a:r>
            <a:r>
              <a:rPr lang="en-GB" sz="4400" dirty="0">
                <a:solidFill>
                  <a:schemeClr val="tx1"/>
                </a:solidFill>
              </a:rPr>
              <a:t>Each person or one rep from each group can stand and share: their idea / general area of interest.</a:t>
            </a:r>
          </a:p>
          <a:p>
            <a:pPr marL="457200" indent="-457200" algn="l">
              <a:buFont typeface="+mj-lt"/>
              <a:buAutoNum type="arabicPeriod"/>
            </a:pPr>
            <a:r>
              <a:rPr lang="en-GB" sz="4400" b="1" dirty="0">
                <a:solidFill>
                  <a:schemeClr val="tx1"/>
                </a:solidFill>
              </a:rPr>
              <a:t>Call out: </a:t>
            </a:r>
            <a:r>
              <a:rPr lang="en-GB" sz="4400" dirty="0">
                <a:solidFill>
                  <a:schemeClr val="tx1"/>
                </a:solidFill>
              </a:rPr>
              <a:t>This is also an opportunity for you to put a call out for people to join your team.</a:t>
            </a:r>
          </a:p>
        </p:txBody>
      </p:sp>
    </p:spTree>
    <p:extLst>
      <p:ext uri="{BB962C8B-B14F-4D97-AF65-F5344CB8AC3E}">
        <p14:creationId xmlns:p14="http://schemas.microsoft.com/office/powerpoint/2010/main" val="35163272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8505" y="2489794"/>
            <a:ext cx="11394989" cy="975784"/>
          </a:xfrm>
        </p:spPr>
        <p:txBody>
          <a:bodyPr/>
          <a:lstStyle/>
          <a:p>
            <a:pPr marL="0" indent="0"/>
            <a:r>
              <a:rPr lang="en-US" sz="5400" b="1" dirty="0">
                <a:solidFill>
                  <a:schemeClr val="tx1"/>
                </a:solidFill>
              </a:rPr>
              <a:t>FORM GROUPS</a:t>
            </a:r>
            <a:endParaRPr lang="en-GB" sz="5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92725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468" y="1470581"/>
            <a:ext cx="5042202" cy="3864989"/>
          </a:xfrm>
        </p:spPr>
        <p:txBody>
          <a:bodyPr/>
          <a:lstStyle/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Any Questions?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5531438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6E7CA236AE83B4C8AACB9AE9F32993B" ma:contentTypeVersion="12" ma:contentTypeDescription="Create a new document." ma:contentTypeScope="" ma:versionID="306ca519e0234e55f0db5327c9abd10d">
  <xsd:schema xmlns:xsd="http://www.w3.org/2001/XMLSchema" xmlns:xs="http://www.w3.org/2001/XMLSchema" xmlns:p="http://schemas.microsoft.com/office/2006/metadata/properties" xmlns:ns3="9902240c-f584-4322-946e-7b0be23bca91" xmlns:ns4="d2ec016d-25cf-4c07-aa6b-c53e267faa6f" targetNamespace="http://schemas.microsoft.com/office/2006/metadata/properties" ma:root="true" ma:fieldsID="aab3a6059c4a725442d881e109f899a3" ns3:_="" ns4:_="">
    <xsd:import namespace="9902240c-f584-4322-946e-7b0be23bca91"/>
    <xsd:import namespace="d2ec016d-25cf-4c07-aa6b-c53e267faa6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02240c-f584-4322-946e-7b0be23bca9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ec016d-25cf-4c07-aa6b-c53e267faa6f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C9CC94F7-A2A6-4649-B1FC-1DCDCCB7722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3341C0C2-F5F1-4B28-B166-BFFEC8B89FE5}">
  <ds:schemaRefs>
    <ds:schemaRef ds:uri="http://purl.org/dc/terms/"/>
    <ds:schemaRef ds:uri="9902240c-f584-4322-946e-7b0be23bca91"/>
    <ds:schemaRef ds:uri="http://purl.org/dc/dcmitype/"/>
    <ds:schemaRef ds:uri="http://schemas.microsoft.com/office/infopath/2007/PartnerControls"/>
    <ds:schemaRef ds:uri="d2ec016d-25cf-4c07-aa6b-c53e267faa6f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B8954D29-52F6-46B1-B000-9B667CC4DAB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902240c-f584-4322-946e-7b0be23bca91"/>
    <ds:schemaRef ds:uri="d2ec016d-25cf-4c07-aa6b-c53e267faa6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362</Words>
  <Application>Microsoft Office PowerPoint</Application>
  <PresentationFormat>Widescreen</PresentationFormat>
  <Paragraphs>85</Paragraphs>
  <Slides>13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13</vt:i4>
      </vt:variant>
    </vt:vector>
  </HeadingPairs>
  <TitlesOfParts>
    <vt:vector size="22" baseType="lpstr">
      <vt:lpstr>Arial</vt:lpstr>
      <vt:lpstr>Calibri</vt:lpstr>
      <vt:lpstr>Calibri Light</vt:lpstr>
      <vt:lpstr>Courier New</vt:lpstr>
      <vt:lpstr>UWTSD 200 Holding Page</vt:lpstr>
      <vt:lpstr>UWTSD 200_Title Page</vt:lpstr>
      <vt:lpstr>UWTSD 200_Text 1</vt:lpstr>
      <vt:lpstr>UWTSD 200_Title Page 2</vt:lpstr>
      <vt:lpstr>UWTSD 200_Subtitle 4</vt:lpstr>
      <vt:lpstr>PowerPoint Presentation</vt:lpstr>
      <vt:lpstr>PowerPoint Presentation</vt:lpstr>
      <vt:lpstr>This module is about…</vt:lpstr>
      <vt:lpstr>Module Opportunity</vt:lpstr>
      <vt:lpstr>Transferable Skills</vt:lpstr>
      <vt:lpstr>Freedom of Choice</vt:lpstr>
      <vt:lpstr>PowerPoint Presentation</vt:lpstr>
      <vt:lpstr>Forming Groups</vt:lpstr>
      <vt:lpstr>Icebreaker</vt:lpstr>
      <vt:lpstr>Area of Interest</vt:lpstr>
      <vt:lpstr>Idea Share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IP Services – Part 2 (NTP, FHRP, NAT) Applied Computing Wales Institute of Science and Art (WISA)</dc:title>
  <dc:creator>Nitheesh Kaliyamurthy</dc:creator>
  <cp:lastModifiedBy>Mark Huntly</cp:lastModifiedBy>
  <cp:revision>70</cp:revision>
  <dcterms:created xsi:type="dcterms:W3CDTF">2021-03-05T06:07:01Z</dcterms:created>
  <dcterms:modified xsi:type="dcterms:W3CDTF">2024-05-30T11:54:44Z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0x01010056E7CA236AE83B4C8AACB9AE9F32993B</vt:lpwstr>
  </property>
</Properties>
</file>