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1"/>
  </p:notesMasterIdLst>
  <p:handoutMasterIdLst>
    <p:handoutMasterId r:id="rId12"/>
  </p:handoutMasterIdLst>
  <p:sldIdLst>
    <p:sldId id="277" r:id="rId2"/>
    <p:sldId id="278" r:id="rId3"/>
    <p:sldId id="279" r:id="rId4"/>
    <p:sldId id="280" r:id="rId5"/>
    <p:sldId id="281" r:id="rId6"/>
    <p:sldId id="293" r:id="rId7"/>
    <p:sldId id="296" r:id="rId8"/>
    <p:sldId id="297" r:id="rId9"/>
    <p:sldId id="298" r:id="rId10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868" autoAdjust="0"/>
    <p:restoredTop sz="93372" autoAdjust="0"/>
  </p:normalViewPr>
  <p:slideViewPr>
    <p:cSldViewPr>
      <p:cViewPr varScale="1">
        <p:scale>
          <a:sx n="106" d="100"/>
          <a:sy n="106" d="100"/>
        </p:scale>
        <p:origin x="1638" y="11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235066"/>
          </a:xfrm>
        </p:spPr>
        <p:txBody>
          <a:bodyPr/>
          <a:lstStyle/>
          <a:p>
            <a:pPr eaLnBrk="1" hangingPunct="1"/>
            <a:endParaRPr lang="en-GB" altLang="en-US" b="1" dirty="0">
              <a:solidFill>
                <a:schemeClr val="accent2"/>
              </a:solidFill>
            </a:endParaRP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571472" y="1928803"/>
            <a:ext cx="7786742" cy="3357586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accent2"/>
                </a:solidFill>
              </a:rPr>
              <a:t>Dissertation Proposal</a:t>
            </a:r>
            <a:endParaRPr lang="en-GB" altLang="en-US" dirty="0">
              <a:solidFill>
                <a:schemeClr val="accent2"/>
              </a:solidFill>
            </a:endParaRPr>
          </a:p>
          <a:p>
            <a:pPr eaLnBrk="1" hangingPunct="1"/>
            <a:r>
              <a:rPr lang="en-GB" altLang="en-US" dirty="0">
                <a:solidFill>
                  <a:schemeClr val="accent2"/>
                </a:solidFill>
              </a:rPr>
              <a:t>Structure</a:t>
            </a:r>
          </a:p>
          <a:p>
            <a:pPr eaLnBrk="1" hangingPunct="1"/>
            <a:r>
              <a:rPr lang="en-GB" altLang="en-US" sz="4800" b="1" dirty="0">
                <a:solidFill>
                  <a:schemeClr val="accent2"/>
                </a:solidFill>
              </a:rPr>
              <a:t> 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>
              <a:solidFill>
                <a:srgbClr val="898989"/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C30B53-3BA9-452A-89C6-DDBEE67E6E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C2BD22-BCFB-4333-B38D-ED05068072D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Criteria 1 </a:t>
            </a:r>
          </a:p>
          <a:p>
            <a:pPr marL="0" indent="0">
              <a:buNone/>
            </a:pPr>
            <a:r>
              <a:rPr lang="en-GB" b="1" dirty="0"/>
              <a:t>Background to the proposed research</a:t>
            </a:r>
            <a:endParaRPr lang="en-GB" dirty="0"/>
          </a:p>
          <a:p>
            <a:r>
              <a:rPr lang="en-GB" dirty="0"/>
              <a:t>Determine a research question/title</a:t>
            </a:r>
          </a:p>
          <a:p>
            <a:r>
              <a:rPr lang="en-GB" dirty="0"/>
              <a:t>Include an introduction</a:t>
            </a:r>
          </a:p>
          <a:p>
            <a:r>
              <a:rPr lang="en-GB" dirty="0"/>
              <a:t>What are you trying to achieve (aims and objectives)</a:t>
            </a:r>
          </a:p>
          <a:p>
            <a:r>
              <a:rPr lang="en-GB" dirty="0"/>
              <a:t>Provide a brief literature review</a:t>
            </a:r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DE1668-F407-45B7-8E45-C0516AD397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711D1A8-7784-4041-8A34-781CA71AF0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856815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09F644-3C2B-40BF-9A9D-B022C6171B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27AE4-A7A2-4AEF-BF35-B5EB5C693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Criteria 2 </a:t>
            </a:r>
            <a:endParaRPr lang="en-GB" dirty="0"/>
          </a:p>
          <a:p>
            <a:pPr marL="0" indent="0">
              <a:buNone/>
            </a:pPr>
            <a:r>
              <a:rPr lang="en-GB" sz="2400" b="1" dirty="0"/>
              <a:t>Research methodology </a:t>
            </a:r>
            <a:endParaRPr lang="en-GB" sz="2400" dirty="0"/>
          </a:p>
          <a:p>
            <a:r>
              <a:rPr lang="en-GB" sz="2400" dirty="0"/>
              <a:t>Research methods (quantitative and qualitative data)</a:t>
            </a:r>
          </a:p>
          <a:p>
            <a:r>
              <a:rPr lang="en-GB" sz="2400" dirty="0"/>
              <a:t>Sample size, type and sampling method chosen</a:t>
            </a:r>
          </a:p>
          <a:p>
            <a:r>
              <a:rPr lang="en-GB" sz="2400" dirty="0"/>
              <a:t>Chosen data collection method</a:t>
            </a:r>
          </a:p>
          <a:p>
            <a:r>
              <a:rPr lang="en-GB" sz="2400" dirty="0"/>
              <a:t>How are you going to analyse the data</a:t>
            </a:r>
          </a:p>
          <a:p>
            <a:r>
              <a:rPr lang="en-GB" sz="2400" dirty="0"/>
              <a:t>Research ethics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24A7B-8E31-47C5-B6C8-6ADB1C3CF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72EF1C-1505-4B32-8EE8-320C126BA6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814882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63C4A5-6715-40FA-B21C-D6BB00B321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2FDB20-EB2F-4E13-8977-2C0153343C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Criteria 3 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Resources and Planning</a:t>
            </a:r>
            <a:endParaRPr lang="en-GB" dirty="0"/>
          </a:p>
          <a:p>
            <a:r>
              <a:rPr lang="en-GB" dirty="0"/>
              <a:t>Timeline (Include a Gantt chart)</a:t>
            </a:r>
          </a:p>
          <a:p>
            <a:r>
              <a:rPr lang="en-GB" dirty="0"/>
              <a:t>Determine your budget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A9DDC8-C037-43A6-BC2E-98E023BD32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540C036-0A6A-4DE2-9CA1-A8D261D82C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14792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CBFE7-B733-44E3-9182-1EB04C3A4C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Structure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9D78CE-1012-4C40-90BC-51910271AAC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Criteria 4 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Presentation</a:t>
            </a:r>
            <a:endParaRPr lang="en-GB" dirty="0"/>
          </a:p>
          <a:p>
            <a:r>
              <a:rPr lang="en-GB" dirty="0"/>
              <a:t>Correct spelling grammar and punctuation</a:t>
            </a:r>
          </a:p>
          <a:p>
            <a:r>
              <a:rPr lang="en-GB" dirty="0"/>
              <a:t>Structure and flow of narrative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ACC16A-C353-42C6-8E1F-C29EB295C4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13/06/2021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3FA85D-D519-461B-9E22-1DEE9674B6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6294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D9F73848-91FE-4D29-B0DC-BFC4084166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" y="856621"/>
            <a:ext cx="9143985" cy="51435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8C3B467-088C-4F3D-A9A7-105C4E1E20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25345" y="2623844"/>
            <a:ext cx="3581306" cy="1223180"/>
          </a:xfrm>
        </p:spPr>
        <p:txBody>
          <a:bodyPr>
            <a:normAutofit/>
          </a:bodyPr>
          <a:lstStyle/>
          <a:p>
            <a:r>
              <a:rPr lang="en-US" sz="33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Dissertation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8722DDC-8EEE-4A06-8DFE-B44871EAA2C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25345" y="3854241"/>
            <a:ext cx="3581306" cy="419742"/>
          </a:xfrm>
        </p:spPr>
        <p:txBody>
          <a:bodyPr>
            <a:normAutofit fontScale="77500" lnSpcReduction="20000"/>
          </a:bodyPr>
          <a:lstStyle/>
          <a:p>
            <a:pPr>
              <a:spcAft>
                <a:spcPts val="450"/>
              </a:spcAft>
            </a:pPr>
            <a:r>
              <a:rPr lang="en-US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Topic Titles</a:t>
            </a:r>
          </a:p>
        </p:txBody>
      </p:sp>
    </p:spTree>
    <p:extLst>
      <p:ext uri="{BB962C8B-B14F-4D97-AF65-F5344CB8AC3E}">
        <p14:creationId xmlns:p14="http://schemas.microsoft.com/office/powerpoint/2010/main" val="42696815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F6EF84-6CD1-43AE-93AA-019C0860DD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Dissertation Topic Titles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2D2467-8D7B-41AB-85AA-BA7325F58E5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en-GB" sz="1800" dirty="0"/>
              <a:t>Effective implementation of strategy by manager’s techniques and practices: A comparison of Jollibee Food Corp and Mc Donalds.</a:t>
            </a:r>
          </a:p>
          <a:p>
            <a:endParaRPr lang="en-GB" sz="1800" dirty="0"/>
          </a:p>
          <a:p>
            <a:pPr lvl="0"/>
            <a:r>
              <a:rPr lang="en-GB" sz="1800" dirty="0"/>
              <a:t>The impact of branding on consumer behaviour-A comparative analysis of student’s preferences between Apple and Samsung smartphones.</a:t>
            </a:r>
          </a:p>
          <a:p>
            <a:endParaRPr lang="en-GB" sz="1800" dirty="0"/>
          </a:p>
          <a:p>
            <a:pPr lvl="0"/>
            <a:r>
              <a:rPr lang="en-GB" sz="1800" dirty="0"/>
              <a:t> Impact of  customer satisfaction and brand image </a:t>
            </a:r>
            <a:r>
              <a:rPr lang="en-GB" sz="1800"/>
              <a:t>on the </a:t>
            </a:r>
            <a:r>
              <a:rPr lang="en-GB" sz="1800" dirty="0"/>
              <a:t>brand loyalty of Sainsburys.</a:t>
            </a:r>
          </a:p>
          <a:p>
            <a:endParaRPr lang="en-GB" sz="1800" dirty="0"/>
          </a:p>
          <a:p>
            <a:pPr lvl="0"/>
            <a:r>
              <a:rPr lang="en-GB" sz="1800" dirty="0"/>
              <a:t>The impact of  relationship marketing on brand loyalty at Tesco (Enfield)</a:t>
            </a:r>
          </a:p>
          <a:p>
            <a:endParaRPr lang="en-GB" sz="1800" dirty="0"/>
          </a:p>
          <a:p>
            <a:pPr lvl="0"/>
            <a:r>
              <a:rPr lang="en-GB" sz="1800" dirty="0"/>
              <a:t>The impact of digital marketing on global marketing (A case study on Apple)</a:t>
            </a:r>
          </a:p>
          <a:p>
            <a:endParaRPr lang="en-GB" sz="1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083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CE53D6-DD67-4CA6-8287-B626D7BD0A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C8D12D-02BB-45F9-B032-6D7AB9B6997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800" dirty="0"/>
              <a:t>To investigate the relationship between brand image and brand loyalty a case study of Nike.</a:t>
            </a:r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Is the product lifecycle important to the clothing industry?</a:t>
            </a:r>
          </a:p>
          <a:p>
            <a:endParaRPr lang="en-GB" sz="1800" dirty="0"/>
          </a:p>
          <a:p>
            <a:pPr lvl="0"/>
            <a:r>
              <a:rPr lang="en-GB" sz="1800" dirty="0"/>
              <a:t>An investigation into the potential for the large-scale application and implementation of the car sharing business model in the United Kingdom.</a:t>
            </a:r>
          </a:p>
          <a:p>
            <a:endParaRPr lang="en-GB" sz="1800" dirty="0"/>
          </a:p>
          <a:p>
            <a:pPr lvl="0"/>
            <a:r>
              <a:rPr lang="en-GB" sz="1800" dirty="0"/>
              <a:t>Impact of advertising on consumer’s buying behaviour</a:t>
            </a:r>
          </a:p>
          <a:p>
            <a:endParaRPr lang="en-GB" sz="1800" dirty="0"/>
          </a:p>
          <a:p>
            <a:pPr lvl="0"/>
            <a:r>
              <a:rPr lang="en-GB" sz="1800" dirty="0"/>
              <a:t>A study to assess the consumer buying behaviour of university students in the UK towards luxury brands.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285669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3A7B2A-F396-4148-BF06-9C0FF91D13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4F4A9-8D09-4CCD-896D-AFBD87896AF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1800" dirty="0"/>
              <a:t>The impact of integrated marketing communications and digital marketing on fast food restaurant- A case analysis of KFC.</a:t>
            </a:r>
          </a:p>
          <a:p>
            <a:endParaRPr lang="en-GB" sz="1800" dirty="0"/>
          </a:p>
          <a:p>
            <a:pPr lvl="0"/>
            <a:r>
              <a:rPr lang="en-GB" sz="1800" dirty="0"/>
              <a:t> The impact of brand image and product design on consumer behaviour and perception of luxury brands by different classes of people: A case study of Rolls Royce.</a:t>
            </a:r>
          </a:p>
          <a:p>
            <a:endParaRPr lang="en-GB" sz="1800" dirty="0"/>
          </a:p>
          <a:p>
            <a:pPr lvl="0"/>
            <a:r>
              <a:rPr lang="en-GB" sz="1800" dirty="0"/>
              <a:t>The use of social media platforms in customer relationship management: A case study of Nike.</a:t>
            </a:r>
          </a:p>
          <a:p>
            <a:endParaRPr lang="en-GB" sz="1800" dirty="0"/>
          </a:p>
          <a:p>
            <a:pPr lvl="0"/>
            <a:r>
              <a:rPr lang="en-GB" sz="1800" dirty="0"/>
              <a:t>Analysing the impact of celebrity endorsement in promoting fashion brands: A case study of Nike.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73574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2247</TotalTime>
  <Words>355</Words>
  <Application>Microsoft Office PowerPoint</Application>
  <PresentationFormat>On-screen Show (4:3)</PresentationFormat>
  <Paragraphs>65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Myriad Pro</vt:lpstr>
      <vt:lpstr>Verdana</vt:lpstr>
      <vt:lpstr>20140311PresentationUWTSDTemplate</vt:lpstr>
      <vt:lpstr>PowerPoint Presentation</vt:lpstr>
      <vt:lpstr>Structure</vt:lpstr>
      <vt:lpstr>Structure</vt:lpstr>
      <vt:lpstr>Structure</vt:lpstr>
      <vt:lpstr>Structure</vt:lpstr>
      <vt:lpstr>Dissertation </vt:lpstr>
      <vt:lpstr>Dissertation Topic Titles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Tushara</cp:lastModifiedBy>
  <cp:revision>137</cp:revision>
  <cp:lastPrinted>2018-07-09T15:27:01Z</cp:lastPrinted>
  <dcterms:created xsi:type="dcterms:W3CDTF">2002-10-07T19:43:58Z</dcterms:created>
  <dcterms:modified xsi:type="dcterms:W3CDTF">2021-06-13T12:09:57Z</dcterms:modified>
</cp:coreProperties>
</file>