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9" r:id="rId9"/>
    <p:sldId id="264" r:id="rId10"/>
    <p:sldId id="263" r:id="rId11"/>
    <p:sldId id="265" r:id="rId12"/>
    <p:sldId id="266" r:id="rId13"/>
    <p:sldId id="267" r:id="rId14"/>
    <p:sldId id="268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9A73E1-7194-4BF4-88D2-FC14B330BBEF}" type="doc">
      <dgm:prSet loTypeId="urn:microsoft.com/office/officeart/2016/7/layout/RepeatingBendingProcessNew" loCatId="process" qsTypeId="urn:microsoft.com/office/officeart/2005/8/quickstyle/simple2" qsCatId="simple" csTypeId="urn:microsoft.com/office/officeart/2005/8/colors/accent6_2" csCatId="accent6"/>
      <dgm:spPr/>
      <dgm:t>
        <a:bodyPr/>
        <a:lstStyle/>
        <a:p>
          <a:endParaRPr lang="en-US"/>
        </a:p>
      </dgm:t>
    </dgm:pt>
    <dgm:pt modelId="{0C65356B-4C09-4DEC-B322-29C5AE23471F}">
      <dgm:prSet/>
      <dgm:spPr/>
      <dgm:t>
        <a:bodyPr/>
        <a:lstStyle/>
        <a:p>
          <a:r>
            <a:rPr lang="en-GB" dirty="0"/>
            <a:t>Large buffet meals, also Asian and Italian cuisines</a:t>
          </a:r>
          <a:endParaRPr lang="en-US" dirty="0"/>
        </a:p>
      </dgm:t>
    </dgm:pt>
    <dgm:pt modelId="{3849035C-DC51-4BFD-B9BD-C881FA19A78F}" type="parTrans" cxnId="{64D72DB5-C44D-452E-B480-1CD4540831EF}">
      <dgm:prSet/>
      <dgm:spPr/>
      <dgm:t>
        <a:bodyPr/>
        <a:lstStyle/>
        <a:p>
          <a:endParaRPr lang="en-US"/>
        </a:p>
      </dgm:t>
    </dgm:pt>
    <dgm:pt modelId="{4CF17653-8D06-40D5-8D7A-8A26ADF371A3}" type="sibTrans" cxnId="{64D72DB5-C44D-452E-B480-1CD4540831EF}">
      <dgm:prSet/>
      <dgm:spPr/>
      <dgm:t>
        <a:bodyPr/>
        <a:lstStyle/>
        <a:p>
          <a:endParaRPr lang="en-US" dirty="0"/>
        </a:p>
      </dgm:t>
    </dgm:pt>
    <dgm:pt modelId="{4BD802E4-D355-456E-8670-331AB29F2684}">
      <dgm:prSet/>
      <dgm:spPr/>
      <dgm:t>
        <a:bodyPr/>
        <a:lstStyle/>
        <a:p>
          <a:r>
            <a:rPr lang="en-GB" dirty="0"/>
            <a:t>Free wi-fi</a:t>
          </a:r>
          <a:endParaRPr lang="en-US" dirty="0"/>
        </a:p>
      </dgm:t>
    </dgm:pt>
    <dgm:pt modelId="{17EC676D-3D72-47A6-AE38-4E0CFBAAB71B}" type="parTrans" cxnId="{35FC474A-C0E9-43DE-9932-17E5CAFD777A}">
      <dgm:prSet/>
      <dgm:spPr/>
      <dgm:t>
        <a:bodyPr/>
        <a:lstStyle/>
        <a:p>
          <a:endParaRPr lang="en-US"/>
        </a:p>
      </dgm:t>
    </dgm:pt>
    <dgm:pt modelId="{4610EC8F-A751-47BD-8869-379990FCEA31}" type="sibTrans" cxnId="{35FC474A-C0E9-43DE-9932-17E5CAFD777A}">
      <dgm:prSet/>
      <dgm:spPr/>
      <dgm:t>
        <a:bodyPr/>
        <a:lstStyle/>
        <a:p>
          <a:endParaRPr lang="en-US" dirty="0"/>
        </a:p>
      </dgm:t>
    </dgm:pt>
    <dgm:pt modelId="{971C735D-AE22-4AF8-B543-0F1501F73D27}">
      <dgm:prSet/>
      <dgm:spPr/>
      <dgm:t>
        <a:bodyPr/>
        <a:lstStyle/>
        <a:p>
          <a:r>
            <a:rPr lang="en-GB" dirty="0"/>
            <a:t>Pool-side bar and beach bar</a:t>
          </a:r>
          <a:endParaRPr lang="en-US" dirty="0"/>
        </a:p>
      </dgm:t>
    </dgm:pt>
    <dgm:pt modelId="{C77C3443-6E38-4A14-B9C6-DA982B198CEC}" type="parTrans" cxnId="{125F2BE9-333D-4AE2-8A9B-CD5B41858AB7}">
      <dgm:prSet/>
      <dgm:spPr/>
      <dgm:t>
        <a:bodyPr/>
        <a:lstStyle/>
        <a:p>
          <a:endParaRPr lang="en-US"/>
        </a:p>
      </dgm:t>
    </dgm:pt>
    <dgm:pt modelId="{AF4E5FC3-F6A5-4BDB-A87B-B4CB74F4E145}" type="sibTrans" cxnId="{125F2BE9-333D-4AE2-8A9B-CD5B41858AB7}">
      <dgm:prSet/>
      <dgm:spPr/>
      <dgm:t>
        <a:bodyPr/>
        <a:lstStyle/>
        <a:p>
          <a:endParaRPr lang="en-US" dirty="0"/>
        </a:p>
      </dgm:t>
    </dgm:pt>
    <dgm:pt modelId="{81B9BA78-81B7-4F62-A1B9-39E653872D20}">
      <dgm:prSet/>
      <dgm:spPr/>
      <dgm:t>
        <a:bodyPr/>
        <a:lstStyle/>
        <a:p>
          <a:r>
            <a:rPr lang="en-GB" dirty="0"/>
            <a:t>Entertainment (tennis, karaoke, darts, water park, windsurfing</a:t>
          </a:r>
          <a:endParaRPr lang="en-US" dirty="0"/>
        </a:p>
      </dgm:t>
    </dgm:pt>
    <dgm:pt modelId="{3141B7B6-5946-46A0-896E-77ACC6B5945D}" type="parTrans" cxnId="{CAF2D91F-2502-46D9-8AA9-C3B78669A278}">
      <dgm:prSet/>
      <dgm:spPr/>
      <dgm:t>
        <a:bodyPr/>
        <a:lstStyle/>
        <a:p>
          <a:endParaRPr lang="en-US"/>
        </a:p>
      </dgm:t>
    </dgm:pt>
    <dgm:pt modelId="{9F2F88D0-88DB-4925-B7B2-9EEEEFCA93DF}" type="sibTrans" cxnId="{CAF2D91F-2502-46D9-8AA9-C3B78669A278}">
      <dgm:prSet/>
      <dgm:spPr/>
      <dgm:t>
        <a:bodyPr/>
        <a:lstStyle/>
        <a:p>
          <a:endParaRPr lang="en-US" dirty="0"/>
        </a:p>
      </dgm:t>
    </dgm:pt>
    <dgm:pt modelId="{469F5C86-6D91-453A-9B2E-144C8EAB3337}">
      <dgm:prSet/>
      <dgm:spPr/>
      <dgm:t>
        <a:bodyPr/>
        <a:lstStyle/>
        <a:p>
          <a:r>
            <a:rPr lang="en-GB" dirty="0"/>
            <a:t>ATM cash machine – 24 h</a:t>
          </a:r>
          <a:endParaRPr lang="en-US" dirty="0"/>
        </a:p>
      </dgm:t>
    </dgm:pt>
    <dgm:pt modelId="{1792B08A-5166-4EFD-B2F5-7E793E45CD7F}" type="parTrans" cxnId="{191A1CD2-AE73-4690-81A0-467AFF1138AE}">
      <dgm:prSet/>
      <dgm:spPr/>
      <dgm:t>
        <a:bodyPr/>
        <a:lstStyle/>
        <a:p>
          <a:endParaRPr lang="en-US"/>
        </a:p>
      </dgm:t>
    </dgm:pt>
    <dgm:pt modelId="{86C286DB-F364-4B41-B976-0658856679AA}" type="sibTrans" cxnId="{191A1CD2-AE73-4690-81A0-467AFF1138AE}">
      <dgm:prSet/>
      <dgm:spPr/>
      <dgm:t>
        <a:bodyPr/>
        <a:lstStyle/>
        <a:p>
          <a:endParaRPr lang="en-US" dirty="0"/>
        </a:p>
      </dgm:t>
    </dgm:pt>
    <dgm:pt modelId="{9D30AE6C-806D-4AE3-ABC4-3D8322ECC8B3}">
      <dgm:prSet/>
      <dgm:spPr/>
      <dgm:t>
        <a:bodyPr/>
        <a:lstStyle/>
        <a:p>
          <a:r>
            <a:rPr lang="en-GB" dirty="0"/>
            <a:t>24 h Reception</a:t>
          </a:r>
          <a:endParaRPr lang="en-US" dirty="0"/>
        </a:p>
      </dgm:t>
    </dgm:pt>
    <dgm:pt modelId="{FEBB5E15-19A5-45C5-9710-C284362C802E}" type="parTrans" cxnId="{470390A6-5859-432F-A68C-504FDC931CC4}">
      <dgm:prSet/>
      <dgm:spPr/>
      <dgm:t>
        <a:bodyPr/>
        <a:lstStyle/>
        <a:p>
          <a:endParaRPr lang="en-US"/>
        </a:p>
      </dgm:t>
    </dgm:pt>
    <dgm:pt modelId="{F8F0C98E-7C15-493B-8EE0-33BDC1D2CBA6}" type="sibTrans" cxnId="{470390A6-5859-432F-A68C-504FDC931CC4}">
      <dgm:prSet/>
      <dgm:spPr/>
      <dgm:t>
        <a:bodyPr/>
        <a:lstStyle/>
        <a:p>
          <a:endParaRPr lang="en-US" dirty="0"/>
        </a:p>
      </dgm:t>
    </dgm:pt>
    <dgm:pt modelId="{9767DED4-0F20-43E3-A622-CF24BD15C02B}">
      <dgm:prSet/>
      <dgm:spPr/>
      <dgm:t>
        <a:bodyPr/>
        <a:lstStyle/>
        <a:p>
          <a:r>
            <a:rPr lang="en-GB" dirty="0"/>
            <a:t>Healthy suits( Turkish/steam bath, massage, hot but/jacuzzi, sauna</a:t>
          </a:r>
          <a:endParaRPr lang="en-US" dirty="0"/>
        </a:p>
      </dgm:t>
    </dgm:pt>
    <dgm:pt modelId="{630DDA75-5EBB-45F7-A4A5-E4EDBE2A17F4}" type="parTrans" cxnId="{FCCC738C-3B57-43D0-8DA1-E312BCEB1004}">
      <dgm:prSet/>
      <dgm:spPr/>
      <dgm:t>
        <a:bodyPr/>
        <a:lstStyle/>
        <a:p>
          <a:endParaRPr lang="en-US"/>
        </a:p>
      </dgm:t>
    </dgm:pt>
    <dgm:pt modelId="{134291F0-9052-4144-8F75-8461FA71DD14}" type="sibTrans" cxnId="{FCCC738C-3B57-43D0-8DA1-E312BCEB1004}">
      <dgm:prSet/>
      <dgm:spPr/>
      <dgm:t>
        <a:bodyPr/>
        <a:lstStyle/>
        <a:p>
          <a:endParaRPr lang="en-US" dirty="0"/>
        </a:p>
      </dgm:t>
    </dgm:pt>
    <dgm:pt modelId="{9144E858-262B-48C6-890A-105AE2059063}">
      <dgm:prSet/>
      <dgm:spPr/>
      <dgm:t>
        <a:bodyPr/>
        <a:lstStyle/>
        <a:p>
          <a:r>
            <a:rPr lang="en-GB" dirty="0"/>
            <a:t>Fitness centre</a:t>
          </a:r>
          <a:endParaRPr lang="en-US" dirty="0"/>
        </a:p>
      </dgm:t>
    </dgm:pt>
    <dgm:pt modelId="{A942C9F6-0AC2-4B3A-BB71-24CCAA34544B}" type="parTrans" cxnId="{BC886894-3BDF-4090-9B18-60C8EFA44D64}">
      <dgm:prSet/>
      <dgm:spPr/>
      <dgm:t>
        <a:bodyPr/>
        <a:lstStyle/>
        <a:p>
          <a:endParaRPr lang="en-US"/>
        </a:p>
      </dgm:t>
    </dgm:pt>
    <dgm:pt modelId="{7EBC2D5D-0E6B-48C0-A14F-23F431E83087}" type="sibTrans" cxnId="{BC886894-3BDF-4090-9B18-60C8EFA44D64}">
      <dgm:prSet/>
      <dgm:spPr/>
      <dgm:t>
        <a:bodyPr/>
        <a:lstStyle/>
        <a:p>
          <a:endParaRPr lang="en-US" dirty="0"/>
        </a:p>
      </dgm:t>
    </dgm:pt>
    <dgm:pt modelId="{EA300396-D99D-4BD0-BAE9-D217A7497CD1}">
      <dgm:prSet/>
      <dgm:spPr/>
      <dgm:t>
        <a:bodyPr/>
        <a:lstStyle/>
        <a:p>
          <a:r>
            <a:rPr lang="en-GB" dirty="0"/>
            <a:t>9.   Medical Centre</a:t>
          </a:r>
          <a:endParaRPr lang="en-US" dirty="0"/>
        </a:p>
      </dgm:t>
    </dgm:pt>
    <dgm:pt modelId="{7975CF67-D3C7-4B98-AE48-BF1F23ED1FEA}" type="parTrans" cxnId="{107D9F38-66A8-4A86-B5A8-CED48E0BA655}">
      <dgm:prSet/>
      <dgm:spPr/>
      <dgm:t>
        <a:bodyPr/>
        <a:lstStyle/>
        <a:p>
          <a:endParaRPr lang="en-US"/>
        </a:p>
      </dgm:t>
    </dgm:pt>
    <dgm:pt modelId="{35A7C71A-873C-418C-9DBE-8203A498D521}" type="sibTrans" cxnId="{107D9F38-66A8-4A86-B5A8-CED48E0BA655}">
      <dgm:prSet/>
      <dgm:spPr/>
      <dgm:t>
        <a:bodyPr/>
        <a:lstStyle/>
        <a:p>
          <a:endParaRPr lang="en-US" dirty="0"/>
        </a:p>
      </dgm:t>
    </dgm:pt>
    <dgm:pt modelId="{F5AA2479-0C76-4A1C-8266-43550C349FFF}">
      <dgm:prSet/>
      <dgm:spPr/>
      <dgm:t>
        <a:bodyPr/>
        <a:lstStyle/>
        <a:p>
          <a:r>
            <a:rPr lang="en-GB" dirty="0"/>
            <a:t>10. Trips ( additional charge )</a:t>
          </a:r>
          <a:endParaRPr lang="en-US" dirty="0"/>
        </a:p>
      </dgm:t>
    </dgm:pt>
    <dgm:pt modelId="{0C503B26-6FC2-4A44-8039-03F44B86B82F}" type="parTrans" cxnId="{A475C649-50DC-46DC-971A-E3DFC92A9C26}">
      <dgm:prSet/>
      <dgm:spPr/>
      <dgm:t>
        <a:bodyPr/>
        <a:lstStyle/>
        <a:p>
          <a:endParaRPr lang="en-US"/>
        </a:p>
      </dgm:t>
    </dgm:pt>
    <dgm:pt modelId="{47913E7D-D006-4374-AC51-45804A7476C3}" type="sibTrans" cxnId="{A475C649-50DC-46DC-971A-E3DFC92A9C26}">
      <dgm:prSet/>
      <dgm:spPr/>
      <dgm:t>
        <a:bodyPr/>
        <a:lstStyle/>
        <a:p>
          <a:endParaRPr lang="en-US"/>
        </a:p>
      </dgm:t>
    </dgm:pt>
    <dgm:pt modelId="{B2EE2B1A-7217-40E0-B551-6F848027764B}" type="pres">
      <dgm:prSet presAssocID="{AC9A73E1-7194-4BF4-88D2-FC14B330BBEF}" presName="Name0" presStyleCnt="0">
        <dgm:presLayoutVars>
          <dgm:dir/>
          <dgm:resizeHandles val="exact"/>
        </dgm:presLayoutVars>
      </dgm:prSet>
      <dgm:spPr/>
    </dgm:pt>
    <dgm:pt modelId="{033A5E12-F5D9-4C8B-9B21-3AB91BF6610D}" type="pres">
      <dgm:prSet presAssocID="{0C65356B-4C09-4DEC-B322-29C5AE23471F}" presName="node" presStyleLbl="node1" presStyleIdx="0" presStyleCnt="10">
        <dgm:presLayoutVars>
          <dgm:bulletEnabled val="1"/>
        </dgm:presLayoutVars>
      </dgm:prSet>
      <dgm:spPr/>
    </dgm:pt>
    <dgm:pt modelId="{21104FBD-C107-4C7F-88A1-6FCAE8FCC0DD}" type="pres">
      <dgm:prSet presAssocID="{4CF17653-8D06-40D5-8D7A-8A26ADF371A3}" presName="sibTrans" presStyleLbl="sibTrans1D1" presStyleIdx="0" presStyleCnt="9"/>
      <dgm:spPr/>
    </dgm:pt>
    <dgm:pt modelId="{3C85AD6F-930A-4CAA-AAD3-66BB3BFDC6A5}" type="pres">
      <dgm:prSet presAssocID="{4CF17653-8D06-40D5-8D7A-8A26ADF371A3}" presName="connectorText" presStyleLbl="sibTrans1D1" presStyleIdx="0" presStyleCnt="9"/>
      <dgm:spPr/>
    </dgm:pt>
    <dgm:pt modelId="{6EA4E599-90DF-4F68-B4A6-E0FED2969ED6}" type="pres">
      <dgm:prSet presAssocID="{4BD802E4-D355-456E-8670-331AB29F2684}" presName="node" presStyleLbl="node1" presStyleIdx="1" presStyleCnt="10">
        <dgm:presLayoutVars>
          <dgm:bulletEnabled val="1"/>
        </dgm:presLayoutVars>
      </dgm:prSet>
      <dgm:spPr/>
    </dgm:pt>
    <dgm:pt modelId="{9441D70A-E407-4583-AB38-CF12DAAF5B5E}" type="pres">
      <dgm:prSet presAssocID="{4610EC8F-A751-47BD-8869-379990FCEA31}" presName="sibTrans" presStyleLbl="sibTrans1D1" presStyleIdx="1" presStyleCnt="9"/>
      <dgm:spPr/>
    </dgm:pt>
    <dgm:pt modelId="{76347CE3-C33B-43D2-8D3A-EC60D9EE4AA7}" type="pres">
      <dgm:prSet presAssocID="{4610EC8F-A751-47BD-8869-379990FCEA31}" presName="connectorText" presStyleLbl="sibTrans1D1" presStyleIdx="1" presStyleCnt="9"/>
      <dgm:spPr/>
    </dgm:pt>
    <dgm:pt modelId="{A41E2FF7-FADB-4A01-9DBD-8A9CF201E6F3}" type="pres">
      <dgm:prSet presAssocID="{971C735D-AE22-4AF8-B543-0F1501F73D27}" presName="node" presStyleLbl="node1" presStyleIdx="2" presStyleCnt="10">
        <dgm:presLayoutVars>
          <dgm:bulletEnabled val="1"/>
        </dgm:presLayoutVars>
      </dgm:prSet>
      <dgm:spPr/>
    </dgm:pt>
    <dgm:pt modelId="{282FA35A-4786-4F48-9DA0-6818136DEEED}" type="pres">
      <dgm:prSet presAssocID="{AF4E5FC3-F6A5-4BDB-A87B-B4CB74F4E145}" presName="sibTrans" presStyleLbl="sibTrans1D1" presStyleIdx="2" presStyleCnt="9"/>
      <dgm:spPr/>
    </dgm:pt>
    <dgm:pt modelId="{54083261-CDB3-4A38-8249-55169AEEFC92}" type="pres">
      <dgm:prSet presAssocID="{AF4E5FC3-F6A5-4BDB-A87B-B4CB74F4E145}" presName="connectorText" presStyleLbl="sibTrans1D1" presStyleIdx="2" presStyleCnt="9"/>
      <dgm:spPr/>
    </dgm:pt>
    <dgm:pt modelId="{C6AC8A35-2665-41B6-88B3-A94123666A84}" type="pres">
      <dgm:prSet presAssocID="{81B9BA78-81B7-4F62-A1B9-39E653872D20}" presName="node" presStyleLbl="node1" presStyleIdx="3" presStyleCnt="10">
        <dgm:presLayoutVars>
          <dgm:bulletEnabled val="1"/>
        </dgm:presLayoutVars>
      </dgm:prSet>
      <dgm:spPr/>
    </dgm:pt>
    <dgm:pt modelId="{BA9E3615-D6F2-4719-BE73-737DC407C5AA}" type="pres">
      <dgm:prSet presAssocID="{9F2F88D0-88DB-4925-B7B2-9EEEEFCA93DF}" presName="sibTrans" presStyleLbl="sibTrans1D1" presStyleIdx="3" presStyleCnt="9"/>
      <dgm:spPr/>
    </dgm:pt>
    <dgm:pt modelId="{30172B5A-EF5C-40BC-8504-8F0EC1AE73DF}" type="pres">
      <dgm:prSet presAssocID="{9F2F88D0-88DB-4925-B7B2-9EEEEFCA93DF}" presName="connectorText" presStyleLbl="sibTrans1D1" presStyleIdx="3" presStyleCnt="9"/>
      <dgm:spPr/>
    </dgm:pt>
    <dgm:pt modelId="{AB5F4732-367D-49B3-BA82-C131E4BE998E}" type="pres">
      <dgm:prSet presAssocID="{469F5C86-6D91-453A-9B2E-144C8EAB3337}" presName="node" presStyleLbl="node1" presStyleIdx="4" presStyleCnt="10">
        <dgm:presLayoutVars>
          <dgm:bulletEnabled val="1"/>
        </dgm:presLayoutVars>
      </dgm:prSet>
      <dgm:spPr/>
    </dgm:pt>
    <dgm:pt modelId="{9E2B7935-F7A4-4EEE-8A8B-F5138098F6D1}" type="pres">
      <dgm:prSet presAssocID="{86C286DB-F364-4B41-B976-0658856679AA}" presName="sibTrans" presStyleLbl="sibTrans1D1" presStyleIdx="4" presStyleCnt="9"/>
      <dgm:spPr/>
    </dgm:pt>
    <dgm:pt modelId="{812C9548-2A67-4203-BF0C-E77333D1358B}" type="pres">
      <dgm:prSet presAssocID="{86C286DB-F364-4B41-B976-0658856679AA}" presName="connectorText" presStyleLbl="sibTrans1D1" presStyleIdx="4" presStyleCnt="9"/>
      <dgm:spPr/>
    </dgm:pt>
    <dgm:pt modelId="{B89F5A7D-4B2F-44F8-8559-BEC88463D567}" type="pres">
      <dgm:prSet presAssocID="{9D30AE6C-806D-4AE3-ABC4-3D8322ECC8B3}" presName="node" presStyleLbl="node1" presStyleIdx="5" presStyleCnt="10">
        <dgm:presLayoutVars>
          <dgm:bulletEnabled val="1"/>
        </dgm:presLayoutVars>
      </dgm:prSet>
      <dgm:spPr/>
    </dgm:pt>
    <dgm:pt modelId="{DD944234-C654-4ECD-B1C3-3AFD251C7581}" type="pres">
      <dgm:prSet presAssocID="{F8F0C98E-7C15-493B-8EE0-33BDC1D2CBA6}" presName="sibTrans" presStyleLbl="sibTrans1D1" presStyleIdx="5" presStyleCnt="9"/>
      <dgm:spPr/>
    </dgm:pt>
    <dgm:pt modelId="{9570F222-9506-459F-AE61-0828E533929F}" type="pres">
      <dgm:prSet presAssocID="{F8F0C98E-7C15-493B-8EE0-33BDC1D2CBA6}" presName="connectorText" presStyleLbl="sibTrans1D1" presStyleIdx="5" presStyleCnt="9"/>
      <dgm:spPr/>
    </dgm:pt>
    <dgm:pt modelId="{4B74F68F-6965-4CE3-B05A-DBCD8EE58150}" type="pres">
      <dgm:prSet presAssocID="{9767DED4-0F20-43E3-A622-CF24BD15C02B}" presName="node" presStyleLbl="node1" presStyleIdx="6" presStyleCnt="10">
        <dgm:presLayoutVars>
          <dgm:bulletEnabled val="1"/>
        </dgm:presLayoutVars>
      </dgm:prSet>
      <dgm:spPr/>
    </dgm:pt>
    <dgm:pt modelId="{9D245AC2-1091-4818-AFB0-211A5C073436}" type="pres">
      <dgm:prSet presAssocID="{134291F0-9052-4144-8F75-8461FA71DD14}" presName="sibTrans" presStyleLbl="sibTrans1D1" presStyleIdx="6" presStyleCnt="9"/>
      <dgm:spPr/>
    </dgm:pt>
    <dgm:pt modelId="{95E6FB5B-2675-44EF-970A-5F0413A11629}" type="pres">
      <dgm:prSet presAssocID="{134291F0-9052-4144-8F75-8461FA71DD14}" presName="connectorText" presStyleLbl="sibTrans1D1" presStyleIdx="6" presStyleCnt="9"/>
      <dgm:spPr/>
    </dgm:pt>
    <dgm:pt modelId="{8D270E0F-1AA1-4A30-AD99-D5624803DA5E}" type="pres">
      <dgm:prSet presAssocID="{9144E858-262B-48C6-890A-105AE2059063}" presName="node" presStyleLbl="node1" presStyleIdx="7" presStyleCnt="10">
        <dgm:presLayoutVars>
          <dgm:bulletEnabled val="1"/>
        </dgm:presLayoutVars>
      </dgm:prSet>
      <dgm:spPr/>
    </dgm:pt>
    <dgm:pt modelId="{7B749CFA-B016-4CD3-9F45-CE5B2DD5F8CC}" type="pres">
      <dgm:prSet presAssocID="{7EBC2D5D-0E6B-48C0-A14F-23F431E83087}" presName="sibTrans" presStyleLbl="sibTrans1D1" presStyleIdx="7" presStyleCnt="9"/>
      <dgm:spPr/>
    </dgm:pt>
    <dgm:pt modelId="{35A3BCBF-9FB3-4633-96CC-533C6397D541}" type="pres">
      <dgm:prSet presAssocID="{7EBC2D5D-0E6B-48C0-A14F-23F431E83087}" presName="connectorText" presStyleLbl="sibTrans1D1" presStyleIdx="7" presStyleCnt="9"/>
      <dgm:spPr/>
    </dgm:pt>
    <dgm:pt modelId="{4B1D2D0F-D74A-4A29-9681-D574943E3407}" type="pres">
      <dgm:prSet presAssocID="{EA300396-D99D-4BD0-BAE9-D217A7497CD1}" presName="node" presStyleLbl="node1" presStyleIdx="8" presStyleCnt="10">
        <dgm:presLayoutVars>
          <dgm:bulletEnabled val="1"/>
        </dgm:presLayoutVars>
      </dgm:prSet>
      <dgm:spPr/>
    </dgm:pt>
    <dgm:pt modelId="{6AD4F17B-B31F-4F85-892E-37BBE48F8FB6}" type="pres">
      <dgm:prSet presAssocID="{35A7C71A-873C-418C-9DBE-8203A498D521}" presName="sibTrans" presStyleLbl="sibTrans1D1" presStyleIdx="8" presStyleCnt="9"/>
      <dgm:spPr/>
    </dgm:pt>
    <dgm:pt modelId="{F5F4A66F-825D-4F5F-B2E0-664B23FA9356}" type="pres">
      <dgm:prSet presAssocID="{35A7C71A-873C-418C-9DBE-8203A498D521}" presName="connectorText" presStyleLbl="sibTrans1D1" presStyleIdx="8" presStyleCnt="9"/>
      <dgm:spPr/>
    </dgm:pt>
    <dgm:pt modelId="{795B7932-67A8-474E-9CF4-DEE6F9A84790}" type="pres">
      <dgm:prSet presAssocID="{F5AA2479-0C76-4A1C-8266-43550C349FFF}" presName="node" presStyleLbl="node1" presStyleIdx="9" presStyleCnt="10">
        <dgm:presLayoutVars>
          <dgm:bulletEnabled val="1"/>
        </dgm:presLayoutVars>
      </dgm:prSet>
      <dgm:spPr/>
    </dgm:pt>
  </dgm:ptLst>
  <dgm:cxnLst>
    <dgm:cxn modelId="{59065F04-6869-445B-9F6C-483600A506CA}" type="presOf" srcId="{F5AA2479-0C76-4A1C-8266-43550C349FFF}" destId="{795B7932-67A8-474E-9CF4-DEE6F9A84790}" srcOrd="0" destOrd="0" presId="urn:microsoft.com/office/officeart/2016/7/layout/RepeatingBendingProcessNew"/>
    <dgm:cxn modelId="{FD6FFD17-B316-4951-81E0-AB2FA3263D87}" type="presOf" srcId="{134291F0-9052-4144-8F75-8461FA71DD14}" destId="{95E6FB5B-2675-44EF-970A-5F0413A11629}" srcOrd="1" destOrd="0" presId="urn:microsoft.com/office/officeart/2016/7/layout/RepeatingBendingProcessNew"/>
    <dgm:cxn modelId="{CAF2D91F-2502-46D9-8AA9-C3B78669A278}" srcId="{AC9A73E1-7194-4BF4-88D2-FC14B330BBEF}" destId="{81B9BA78-81B7-4F62-A1B9-39E653872D20}" srcOrd="3" destOrd="0" parTransId="{3141B7B6-5946-46A0-896E-77ACC6B5945D}" sibTransId="{9F2F88D0-88DB-4925-B7B2-9EEEEFCA93DF}"/>
    <dgm:cxn modelId="{AC0FF022-8055-4738-889D-773EF00DF9DB}" type="presOf" srcId="{4610EC8F-A751-47BD-8869-379990FCEA31}" destId="{9441D70A-E407-4583-AB38-CF12DAAF5B5E}" srcOrd="0" destOrd="0" presId="urn:microsoft.com/office/officeart/2016/7/layout/RepeatingBendingProcessNew"/>
    <dgm:cxn modelId="{1D4ABC24-C483-48F4-B9E1-B185D7B15EB6}" type="presOf" srcId="{AC9A73E1-7194-4BF4-88D2-FC14B330BBEF}" destId="{B2EE2B1A-7217-40E0-B551-6F848027764B}" srcOrd="0" destOrd="0" presId="urn:microsoft.com/office/officeart/2016/7/layout/RepeatingBendingProcessNew"/>
    <dgm:cxn modelId="{7E07252B-4960-4731-865E-9D50F1D214CE}" type="presOf" srcId="{469F5C86-6D91-453A-9B2E-144C8EAB3337}" destId="{AB5F4732-367D-49B3-BA82-C131E4BE998E}" srcOrd="0" destOrd="0" presId="urn:microsoft.com/office/officeart/2016/7/layout/RepeatingBendingProcessNew"/>
    <dgm:cxn modelId="{0082652D-525C-47BF-B6BA-FF979A6D21DE}" type="presOf" srcId="{9F2F88D0-88DB-4925-B7B2-9EEEEFCA93DF}" destId="{BA9E3615-D6F2-4719-BE73-737DC407C5AA}" srcOrd="0" destOrd="0" presId="urn:microsoft.com/office/officeart/2016/7/layout/RepeatingBendingProcessNew"/>
    <dgm:cxn modelId="{3206E034-3B36-40C5-8A9B-BF9AEA1D04CF}" type="presOf" srcId="{7EBC2D5D-0E6B-48C0-A14F-23F431E83087}" destId="{7B749CFA-B016-4CD3-9F45-CE5B2DD5F8CC}" srcOrd="0" destOrd="0" presId="urn:microsoft.com/office/officeart/2016/7/layout/RepeatingBendingProcessNew"/>
    <dgm:cxn modelId="{107D9F38-66A8-4A86-B5A8-CED48E0BA655}" srcId="{AC9A73E1-7194-4BF4-88D2-FC14B330BBEF}" destId="{EA300396-D99D-4BD0-BAE9-D217A7497CD1}" srcOrd="8" destOrd="0" parTransId="{7975CF67-D3C7-4B98-AE48-BF1F23ED1FEA}" sibTransId="{35A7C71A-873C-418C-9DBE-8203A498D521}"/>
    <dgm:cxn modelId="{C5C85663-03AF-4C46-8824-3A9E1A5E9B4F}" type="presOf" srcId="{35A7C71A-873C-418C-9DBE-8203A498D521}" destId="{6AD4F17B-B31F-4F85-892E-37BBE48F8FB6}" srcOrd="0" destOrd="0" presId="urn:microsoft.com/office/officeart/2016/7/layout/RepeatingBendingProcessNew"/>
    <dgm:cxn modelId="{2510C345-B867-4D18-A557-C8BCD0C549CE}" type="presOf" srcId="{F8F0C98E-7C15-493B-8EE0-33BDC1D2CBA6}" destId="{9570F222-9506-459F-AE61-0828E533929F}" srcOrd="1" destOrd="0" presId="urn:microsoft.com/office/officeart/2016/7/layout/RepeatingBendingProcessNew"/>
    <dgm:cxn modelId="{A475C649-50DC-46DC-971A-E3DFC92A9C26}" srcId="{AC9A73E1-7194-4BF4-88D2-FC14B330BBEF}" destId="{F5AA2479-0C76-4A1C-8266-43550C349FFF}" srcOrd="9" destOrd="0" parTransId="{0C503B26-6FC2-4A44-8039-03F44B86B82F}" sibTransId="{47913E7D-D006-4374-AC51-45804A7476C3}"/>
    <dgm:cxn modelId="{35FC474A-C0E9-43DE-9932-17E5CAFD777A}" srcId="{AC9A73E1-7194-4BF4-88D2-FC14B330BBEF}" destId="{4BD802E4-D355-456E-8670-331AB29F2684}" srcOrd="1" destOrd="0" parTransId="{17EC676D-3D72-47A6-AE38-4E0CFBAAB71B}" sibTransId="{4610EC8F-A751-47BD-8869-379990FCEA31}"/>
    <dgm:cxn modelId="{0DA9B84E-D4DA-447E-AA51-C719ADE45914}" type="presOf" srcId="{9144E858-262B-48C6-890A-105AE2059063}" destId="{8D270E0F-1AA1-4A30-AD99-D5624803DA5E}" srcOrd="0" destOrd="0" presId="urn:microsoft.com/office/officeart/2016/7/layout/RepeatingBendingProcessNew"/>
    <dgm:cxn modelId="{88F0397A-8141-4F17-BC2D-573B8A55DCCF}" type="presOf" srcId="{4CF17653-8D06-40D5-8D7A-8A26ADF371A3}" destId="{3C85AD6F-930A-4CAA-AAD3-66BB3BFDC6A5}" srcOrd="1" destOrd="0" presId="urn:microsoft.com/office/officeart/2016/7/layout/RepeatingBendingProcessNew"/>
    <dgm:cxn modelId="{C9DB5984-1886-4120-885C-628E8F4C930B}" type="presOf" srcId="{F8F0C98E-7C15-493B-8EE0-33BDC1D2CBA6}" destId="{DD944234-C654-4ECD-B1C3-3AFD251C7581}" srcOrd="0" destOrd="0" presId="urn:microsoft.com/office/officeart/2016/7/layout/RepeatingBendingProcessNew"/>
    <dgm:cxn modelId="{CCB50C86-2EF8-4E48-A407-350D109DC2D0}" type="presOf" srcId="{4610EC8F-A751-47BD-8869-379990FCEA31}" destId="{76347CE3-C33B-43D2-8D3A-EC60D9EE4AA7}" srcOrd="1" destOrd="0" presId="urn:microsoft.com/office/officeart/2016/7/layout/RepeatingBendingProcessNew"/>
    <dgm:cxn modelId="{FCCC738C-3B57-43D0-8DA1-E312BCEB1004}" srcId="{AC9A73E1-7194-4BF4-88D2-FC14B330BBEF}" destId="{9767DED4-0F20-43E3-A622-CF24BD15C02B}" srcOrd="6" destOrd="0" parTransId="{630DDA75-5EBB-45F7-A4A5-E4EDBE2A17F4}" sibTransId="{134291F0-9052-4144-8F75-8461FA71DD14}"/>
    <dgm:cxn modelId="{C507B48D-AC15-4589-9A39-2E09D8E72BB5}" type="presOf" srcId="{4BD802E4-D355-456E-8670-331AB29F2684}" destId="{6EA4E599-90DF-4F68-B4A6-E0FED2969ED6}" srcOrd="0" destOrd="0" presId="urn:microsoft.com/office/officeart/2016/7/layout/RepeatingBendingProcessNew"/>
    <dgm:cxn modelId="{CDB1608F-3468-4B2F-9CCB-92B05710EF18}" type="presOf" srcId="{35A7C71A-873C-418C-9DBE-8203A498D521}" destId="{F5F4A66F-825D-4F5F-B2E0-664B23FA9356}" srcOrd="1" destOrd="0" presId="urn:microsoft.com/office/officeart/2016/7/layout/RepeatingBendingProcessNew"/>
    <dgm:cxn modelId="{BC886894-3BDF-4090-9B18-60C8EFA44D64}" srcId="{AC9A73E1-7194-4BF4-88D2-FC14B330BBEF}" destId="{9144E858-262B-48C6-890A-105AE2059063}" srcOrd="7" destOrd="0" parTransId="{A942C9F6-0AC2-4B3A-BB71-24CCAA34544B}" sibTransId="{7EBC2D5D-0E6B-48C0-A14F-23F431E83087}"/>
    <dgm:cxn modelId="{470390A6-5859-432F-A68C-504FDC931CC4}" srcId="{AC9A73E1-7194-4BF4-88D2-FC14B330BBEF}" destId="{9D30AE6C-806D-4AE3-ABC4-3D8322ECC8B3}" srcOrd="5" destOrd="0" parTransId="{FEBB5E15-19A5-45C5-9710-C284362C802E}" sibTransId="{F8F0C98E-7C15-493B-8EE0-33BDC1D2CBA6}"/>
    <dgm:cxn modelId="{C26E94AC-3244-4D32-A4C6-235EE1F56C9C}" type="presOf" srcId="{134291F0-9052-4144-8F75-8461FA71DD14}" destId="{9D245AC2-1091-4818-AFB0-211A5C073436}" srcOrd="0" destOrd="0" presId="urn:microsoft.com/office/officeart/2016/7/layout/RepeatingBendingProcessNew"/>
    <dgm:cxn modelId="{8EC89DB3-AB25-411D-A5EE-25A334CDEE06}" type="presOf" srcId="{971C735D-AE22-4AF8-B543-0F1501F73D27}" destId="{A41E2FF7-FADB-4A01-9DBD-8A9CF201E6F3}" srcOrd="0" destOrd="0" presId="urn:microsoft.com/office/officeart/2016/7/layout/RepeatingBendingProcessNew"/>
    <dgm:cxn modelId="{920AD7B4-4A5D-4BEA-BB7C-9B96860E1C84}" type="presOf" srcId="{4CF17653-8D06-40D5-8D7A-8A26ADF371A3}" destId="{21104FBD-C107-4C7F-88A1-6FCAE8FCC0DD}" srcOrd="0" destOrd="0" presId="urn:microsoft.com/office/officeart/2016/7/layout/RepeatingBendingProcessNew"/>
    <dgm:cxn modelId="{64D72DB5-C44D-452E-B480-1CD4540831EF}" srcId="{AC9A73E1-7194-4BF4-88D2-FC14B330BBEF}" destId="{0C65356B-4C09-4DEC-B322-29C5AE23471F}" srcOrd="0" destOrd="0" parTransId="{3849035C-DC51-4BFD-B9BD-C881FA19A78F}" sibTransId="{4CF17653-8D06-40D5-8D7A-8A26ADF371A3}"/>
    <dgm:cxn modelId="{3EF98FBD-662B-4C38-8404-C70E55138EBE}" type="presOf" srcId="{AF4E5FC3-F6A5-4BDB-A87B-B4CB74F4E145}" destId="{282FA35A-4786-4F48-9DA0-6818136DEEED}" srcOrd="0" destOrd="0" presId="urn:microsoft.com/office/officeart/2016/7/layout/RepeatingBendingProcessNew"/>
    <dgm:cxn modelId="{D1C7D2BD-1771-4285-A431-E1EE61108954}" type="presOf" srcId="{0C65356B-4C09-4DEC-B322-29C5AE23471F}" destId="{033A5E12-F5D9-4C8B-9B21-3AB91BF6610D}" srcOrd="0" destOrd="0" presId="urn:microsoft.com/office/officeart/2016/7/layout/RepeatingBendingProcessNew"/>
    <dgm:cxn modelId="{E0C58CBE-EDAF-4B21-B165-B29D276B0B31}" type="presOf" srcId="{9D30AE6C-806D-4AE3-ABC4-3D8322ECC8B3}" destId="{B89F5A7D-4B2F-44F8-8559-BEC88463D567}" srcOrd="0" destOrd="0" presId="urn:microsoft.com/office/officeart/2016/7/layout/RepeatingBendingProcessNew"/>
    <dgm:cxn modelId="{250D52BF-0E13-4235-96A9-C800749C9519}" type="presOf" srcId="{81B9BA78-81B7-4F62-A1B9-39E653872D20}" destId="{C6AC8A35-2665-41B6-88B3-A94123666A84}" srcOrd="0" destOrd="0" presId="urn:microsoft.com/office/officeart/2016/7/layout/RepeatingBendingProcessNew"/>
    <dgm:cxn modelId="{8EA2A4C1-5EAB-4109-B70B-B3C68DF3C75F}" type="presOf" srcId="{86C286DB-F364-4B41-B976-0658856679AA}" destId="{9E2B7935-F7A4-4EEE-8A8B-F5138098F6D1}" srcOrd="0" destOrd="0" presId="urn:microsoft.com/office/officeart/2016/7/layout/RepeatingBendingProcessNew"/>
    <dgm:cxn modelId="{DBC590CA-76F6-4456-B33B-C58AC77A576F}" type="presOf" srcId="{9767DED4-0F20-43E3-A622-CF24BD15C02B}" destId="{4B74F68F-6965-4CE3-B05A-DBCD8EE58150}" srcOrd="0" destOrd="0" presId="urn:microsoft.com/office/officeart/2016/7/layout/RepeatingBendingProcessNew"/>
    <dgm:cxn modelId="{C12C61CD-FFBD-4841-BEB0-4A377ACD489A}" type="presOf" srcId="{7EBC2D5D-0E6B-48C0-A14F-23F431E83087}" destId="{35A3BCBF-9FB3-4633-96CC-533C6397D541}" srcOrd="1" destOrd="0" presId="urn:microsoft.com/office/officeart/2016/7/layout/RepeatingBendingProcessNew"/>
    <dgm:cxn modelId="{DE9D3ECE-B99C-40C6-96D9-8582BA562D2E}" type="presOf" srcId="{AF4E5FC3-F6A5-4BDB-A87B-B4CB74F4E145}" destId="{54083261-CDB3-4A38-8249-55169AEEFC92}" srcOrd="1" destOrd="0" presId="urn:microsoft.com/office/officeart/2016/7/layout/RepeatingBendingProcessNew"/>
    <dgm:cxn modelId="{191A1CD2-AE73-4690-81A0-467AFF1138AE}" srcId="{AC9A73E1-7194-4BF4-88D2-FC14B330BBEF}" destId="{469F5C86-6D91-453A-9B2E-144C8EAB3337}" srcOrd="4" destOrd="0" parTransId="{1792B08A-5166-4EFD-B2F5-7E793E45CD7F}" sibTransId="{86C286DB-F364-4B41-B976-0658856679AA}"/>
    <dgm:cxn modelId="{9573B4D2-7404-4F5F-BA64-240B78EF6E54}" type="presOf" srcId="{86C286DB-F364-4B41-B976-0658856679AA}" destId="{812C9548-2A67-4203-BF0C-E77333D1358B}" srcOrd="1" destOrd="0" presId="urn:microsoft.com/office/officeart/2016/7/layout/RepeatingBendingProcessNew"/>
    <dgm:cxn modelId="{CF4E3EDA-EC74-4446-8854-CF6445A03A65}" type="presOf" srcId="{9F2F88D0-88DB-4925-B7B2-9EEEEFCA93DF}" destId="{30172B5A-EF5C-40BC-8504-8F0EC1AE73DF}" srcOrd="1" destOrd="0" presId="urn:microsoft.com/office/officeart/2016/7/layout/RepeatingBendingProcessNew"/>
    <dgm:cxn modelId="{47A3E7E2-D742-499D-B85E-0CE2A72A0938}" type="presOf" srcId="{EA300396-D99D-4BD0-BAE9-D217A7497CD1}" destId="{4B1D2D0F-D74A-4A29-9681-D574943E3407}" srcOrd="0" destOrd="0" presId="urn:microsoft.com/office/officeart/2016/7/layout/RepeatingBendingProcessNew"/>
    <dgm:cxn modelId="{125F2BE9-333D-4AE2-8A9B-CD5B41858AB7}" srcId="{AC9A73E1-7194-4BF4-88D2-FC14B330BBEF}" destId="{971C735D-AE22-4AF8-B543-0F1501F73D27}" srcOrd="2" destOrd="0" parTransId="{C77C3443-6E38-4A14-B9C6-DA982B198CEC}" sibTransId="{AF4E5FC3-F6A5-4BDB-A87B-B4CB74F4E145}"/>
    <dgm:cxn modelId="{5B6B60C3-6C2B-42D6-84BA-6D0AF105633C}" type="presParOf" srcId="{B2EE2B1A-7217-40E0-B551-6F848027764B}" destId="{033A5E12-F5D9-4C8B-9B21-3AB91BF6610D}" srcOrd="0" destOrd="0" presId="urn:microsoft.com/office/officeart/2016/7/layout/RepeatingBendingProcessNew"/>
    <dgm:cxn modelId="{100E0C8C-B463-4366-BFEF-F2A2D31A090D}" type="presParOf" srcId="{B2EE2B1A-7217-40E0-B551-6F848027764B}" destId="{21104FBD-C107-4C7F-88A1-6FCAE8FCC0DD}" srcOrd="1" destOrd="0" presId="urn:microsoft.com/office/officeart/2016/7/layout/RepeatingBendingProcessNew"/>
    <dgm:cxn modelId="{BDE1C461-8515-4AF7-BB8C-6526A7DA15DA}" type="presParOf" srcId="{21104FBD-C107-4C7F-88A1-6FCAE8FCC0DD}" destId="{3C85AD6F-930A-4CAA-AAD3-66BB3BFDC6A5}" srcOrd="0" destOrd="0" presId="urn:microsoft.com/office/officeart/2016/7/layout/RepeatingBendingProcessNew"/>
    <dgm:cxn modelId="{1A775704-CBDE-4512-8FCB-DA9CA63633B5}" type="presParOf" srcId="{B2EE2B1A-7217-40E0-B551-6F848027764B}" destId="{6EA4E599-90DF-4F68-B4A6-E0FED2969ED6}" srcOrd="2" destOrd="0" presId="urn:microsoft.com/office/officeart/2016/7/layout/RepeatingBendingProcessNew"/>
    <dgm:cxn modelId="{5C33116F-693B-4B9A-A684-DAAB20D1FEF3}" type="presParOf" srcId="{B2EE2B1A-7217-40E0-B551-6F848027764B}" destId="{9441D70A-E407-4583-AB38-CF12DAAF5B5E}" srcOrd="3" destOrd="0" presId="urn:microsoft.com/office/officeart/2016/7/layout/RepeatingBendingProcessNew"/>
    <dgm:cxn modelId="{578976E7-B628-4B80-8AA5-5DB96D7ADAED}" type="presParOf" srcId="{9441D70A-E407-4583-AB38-CF12DAAF5B5E}" destId="{76347CE3-C33B-43D2-8D3A-EC60D9EE4AA7}" srcOrd="0" destOrd="0" presId="urn:microsoft.com/office/officeart/2016/7/layout/RepeatingBendingProcessNew"/>
    <dgm:cxn modelId="{1A3FF3C3-8F44-4890-A8F1-AD3967C8EE39}" type="presParOf" srcId="{B2EE2B1A-7217-40E0-B551-6F848027764B}" destId="{A41E2FF7-FADB-4A01-9DBD-8A9CF201E6F3}" srcOrd="4" destOrd="0" presId="urn:microsoft.com/office/officeart/2016/7/layout/RepeatingBendingProcessNew"/>
    <dgm:cxn modelId="{AD9A7771-8746-4C80-9F15-89CB73B2A0A8}" type="presParOf" srcId="{B2EE2B1A-7217-40E0-B551-6F848027764B}" destId="{282FA35A-4786-4F48-9DA0-6818136DEEED}" srcOrd="5" destOrd="0" presId="urn:microsoft.com/office/officeart/2016/7/layout/RepeatingBendingProcessNew"/>
    <dgm:cxn modelId="{69092547-D0F3-4CC4-9CA9-629268386B6A}" type="presParOf" srcId="{282FA35A-4786-4F48-9DA0-6818136DEEED}" destId="{54083261-CDB3-4A38-8249-55169AEEFC92}" srcOrd="0" destOrd="0" presId="urn:microsoft.com/office/officeart/2016/7/layout/RepeatingBendingProcessNew"/>
    <dgm:cxn modelId="{DF02A92D-C520-4F36-B45F-08BAB40D9302}" type="presParOf" srcId="{B2EE2B1A-7217-40E0-B551-6F848027764B}" destId="{C6AC8A35-2665-41B6-88B3-A94123666A84}" srcOrd="6" destOrd="0" presId="urn:microsoft.com/office/officeart/2016/7/layout/RepeatingBendingProcessNew"/>
    <dgm:cxn modelId="{16C7E694-6D98-4653-8E7F-67C2223D22C3}" type="presParOf" srcId="{B2EE2B1A-7217-40E0-B551-6F848027764B}" destId="{BA9E3615-D6F2-4719-BE73-737DC407C5AA}" srcOrd="7" destOrd="0" presId="urn:microsoft.com/office/officeart/2016/7/layout/RepeatingBendingProcessNew"/>
    <dgm:cxn modelId="{1693431C-B48A-4BA1-9910-A95691BB8963}" type="presParOf" srcId="{BA9E3615-D6F2-4719-BE73-737DC407C5AA}" destId="{30172B5A-EF5C-40BC-8504-8F0EC1AE73DF}" srcOrd="0" destOrd="0" presId="urn:microsoft.com/office/officeart/2016/7/layout/RepeatingBendingProcessNew"/>
    <dgm:cxn modelId="{C0D6732E-D197-4F93-BE87-E1888B17889A}" type="presParOf" srcId="{B2EE2B1A-7217-40E0-B551-6F848027764B}" destId="{AB5F4732-367D-49B3-BA82-C131E4BE998E}" srcOrd="8" destOrd="0" presId="urn:microsoft.com/office/officeart/2016/7/layout/RepeatingBendingProcessNew"/>
    <dgm:cxn modelId="{FF9E1674-9A62-4063-8981-07DC9481BE0A}" type="presParOf" srcId="{B2EE2B1A-7217-40E0-B551-6F848027764B}" destId="{9E2B7935-F7A4-4EEE-8A8B-F5138098F6D1}" srcOrd="9" destOrd="0" presId="urn:microsoft.com/office/officeart/2016/7/layout/RepeatingBendingProcessNew"/>
    <dgm:cxn modelId="{82B6DEAD-F2DF-48DA-BD27-A97D1A2CBDE8}" type="presParOf" srcId="{9E2B7935-F7A4-4EEE-8A8B-F5138098F6D1}" destId="{812C9548-2A67-4203-BF0C-E77333D1358B}" srcOrd="0" destOrd="0" presId="urn:microsoft.com/office/officeart/2016/7/layout/RepeatingBendingProcessNew"/>
    <dgm:cxn modelId="{A39DB5F4-5766-4EFA-98E4-4BEAC941B536}" type="presParOf" srcId="{B2EE2B1A-7217-40E0-B551-6F848027764B}" destId="{B89F5A7D-4B2F-44F8-8559-BEC88463D567}" srcOrd="10" destOrd="0" presId="urn:microsoft.com/office/officeart/2016/7/layout/RepeatingBendingProcessNew"/>
    <dgm:cxn modelId="{650A6A32-91D4-46F2-AB40-DDA317DE5B2F}" type="presParOf" srcId="{B2EE2B1A-7217-40E0-B551-6F848027764B}" destId="{DD944234-C654-4ECD-B1C3-3AFD251C7581}" srcOrd="11" destOrd="0" presId="urn:microsoft.com/office/officeart/2016/7/layout/RepeatingBendingProcessNew"/>
    <dgm:cxn modelId="{6A43FB4C-3FFB-40CB-BE10-CF8ACF467291}" type="presParOf" srcId="{DD944234-C654-4ECD-B1C3-3AFD251C7581}" destId="{9570F222-9506-459F-AE61-0828E533929F}" srcOrd="0" destOrd="0" presId="urn:microsoft.com/office/officeart/2016/7/layout/RepeatingBendingProcessNew"/>
    <dgm:cxn modelId="{ABA33686-E83B-4510-8618-B8CB2E2D8E66}" type="presParOf" srcId="{B2EE2B1A-7217-40E0-B551-6F848027764B}" destId="{4B74F68F-6965-4CE3-B05A-DBCD8EE58150}" srcOrd="12" destOrd="0" presId="urn:microsoft.com/office/officeart/2016/7/layout/RepeatingBendingProcessNew"/>
    <dgm:cxn modelId="{58D58AA5-2742-44C0-B48F-7FD91BDFD8DF}" type="presParOf" srcId="{B2EE2B1A-7217-40E0-B551-6F848027764B}" destId="{9D245AC2-1091-4818-AFB0-211A5C073436}" srcOrd="13" destOrd="0" presId="urn:microsoft.com/office/officeart/2016/7/layout/RepeatingBendingProcessNew"/>
    <dgm:cxn modelId="{532999FD-DA07-48DB-A5AB-B10400D6A14E}" type="presParOf" srcId="{9D245AC2-1091-4818-AFB0-211A5C073436}" destId="{95E6FB5B-2675-44EF-970A-5F0413A11629}" srcOrd="0" destOrd="0" presId="urn:microsoft.com/office/officeart/2016/7/layout/RepeatingBendingProcessNew"/>
    <dgm:cxn modelId="{AF0452F7-E1CB-4BA5-87B5-E39ADBE8A402}" type="presParOf" srcId="{B2EE2B1A-7217-40E0-B551-6F848027764B}" destId="{8D270E0F-1AA1-4A30-AD99-D5624803DA5E}" srcOrd="14" destOrd="0" presId="urn:microsoft.com/office/officeart/2016/7/layout/RepeatingBendingProcessNew"/>
    <dgm:cxn modelId="{AA27FAA1-1477-4114-965C-12D510540B4B}" type="presParOf" srcId="{B2EE2B1A-7217-40E0-B551-6F848027764B}" destId="{7B749CFA-B016-4CD3-9F45-CE5B2DD5F8CC}" srcOrd="15" destOrd="0" presId="urn:microsoft.com/office/officeart/2016/7/layout/RepeatingBendingProcessNew"/>
    <dgm:cxn modelId="{5A52A078-C6FF-47A7-B168-3123E42DAECC}" type="presParOf" srcId="{7B749CFA-B016-4CD3-9F45-CE5B2DD5F8CC}" destId="{35A3BCBF-9FB3-4633-96CC-533C6397D541}" srcOrd="0" destOrd="0" presId="urn:microsoft.com/office/officeart/2016/7/layout/RepeatingBendingProcessNew"/>
    <dgm:cxn modelId="{3AA7BF7F-ACEB-462C-9801-688D3FA9A8F8}" type="presParOf" srcId="{B2EE2B1A-7217-40E0-B551-6F848027764B}" destId="{4B1D2D0F-D74A-4A29-9681-D574943E3407}" srcOrd="16" destOrd="0" presId="urn:microsoft.com/office/officeart/2016/7/layout/RepeatingBendingProcessNew"/>
    <dgm:cxn modelId="{4B1F2056-2D53-4746-93B7-1761F658A569}" type="presParOf" srcId="{B2EE2B1A-7217-40E0-B551-6F848027764B}" destId="{6AD4F17B-B31F-4F85-892E-37BBE48F8FB6}" srcOrd="17" destOrd="0" presId="urn:microsoft.com/office/officeart/2016/7/layout/RepeatingBendingProcessNew"/>
    <dgm:cxn modelId="{9C469EF6-66D2-4712-A8AF-8A7E1DBA96E4}" type="presParOf" srcId="{6AD4F17B-B31F-4F85-892E-37BBE48F8FB6}" destId="{F5F4A66F-825D-4F5F-B2E0-664B23FA9356}" srcOrd="0" destOrd="0" presId="urn:microsoft.com/office/officeart/2016/7/layout/RepeatingBendingProcessNew"/>
    <dgm:cxn modelId="{42CD21E5-27EC-4F4E-9B3B-6957AC5A6E18}" type="presParOf" srcId="{B2EE2B1A-7217-40E0-B551-6F848027764B}" destId="{795B7932-67A8-474E-9CF4-DEE6F9A84790}" srcOrd="18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B240B84-8584-4A82-AB8E-40BD936113EE}" type="doc">
      <dgm:prSet loTypeId="urn:microsoft.com/office/officeart/2005/8/layout/StepDownProcess" loCatId="process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E0E0D8FA-3750-403C-9DFF-D1B4D4588AC3}">
      <dgm:prSet phldrT="[Text]" custT="1"/>
      <dgm:spPr/>
      <dgm:t>
        <a:bodyPr/>
        <a:lstStyle/>
        <a:p>
          <a:endParaRPr lang="en-GB" sz="1400" b="0" i="0" dirty="0">
            <a:solidFill>
              <a:schemeClr val="tx1"/>
            </a:solidFill>
          </a:endParaRPr>
        </a:p>
        <a:p>
          <a:r>
            <a:rPr lang="en-GB" sz="1400" b="0" i="0" dirty="0">
              <a:solidFill>
                <a:schemeClr val="tx1"/>
              </a:solidFill>
            </a:rPr>
            <a:t>- It has a astonishing reception room with an Egyptian design.</a:t>
          </a:r>
        </a:p>
        <a:p>
          <a:r>
            <a:rPr lang="en-GB" sz="1400" b="0" i="0" dirty="0">
              <a:solidFill>
                <a:schemeClr val="tx1"/>
              </a:solidFill>
            </a:rPr>
            <a:t>- Particular cuisines every night.</a:t>
          </a:r>
        </a:p>
        <a:p>
          <a:r>
            <a:rPr lang="en-GB" sz="1400" b="0" i="0" dirty="0">
              <a:solidFill>
                <a:schemeClr val="tx1"/>
              </a:solidFill>
            </a:rPr>
            <a:t> Different trips every day .</a:t>
          </a:r>
        </a:p>
        <a:p>
          <a:r>
            <a:rPr lang="en-GB" sz="1400" b="0" i="0" dirty="0">
              <a:solidFill>
                <a:schemeClr val="tx1"/>
              </a:solidFill>
            </a:rPr>
            <a:t> -Various recipes of cocktails enjoyed by the pool bar.</a:t>
          </a:r>
        </a:p>
        <a:p>
          <a:r>
            <a:rPr lang="en-GB" sz="1400" b="0" i="0" dirty="0">
              <a:solidFill>
                <a:schemeClr val="tx1"/>
              </a:solidFill>
            </a:rPr>
            <a:t> -Mobile coffee next to the sea with original smoothies.</a:t>
          </a:r>
          <a:endParaRPr lang="en-GB" sz="1400" dirty="0">
            <a:solidFill>
              <a:schemeClr val="tx1"/>
            </a:solidFill>
          </a:endParaRPr>
        </a:p>
      </dgm:t>
    </dgm:pt>
    <dgm:pt modelId="{01861FA5-0BB5-4ADC-B0B6-30B28555C65F}" type="parTrans" cxnId="{079E3B19-4B64-4A82-A3A5-5414511085A9}">
      <dgm:prSet/>
      <dgm:spPr/>
      <dgm:t>
        <a:bodyPr/>
        <a:lstStyle/>
        <a:p>
          <a:endParaRPr lang="en-GB"/>
        </a:p>
      </dgm:t>
    </dgm:pt>
    <dgm:pt modelId="{415FB447-5FF2-4A45-8B79-E5C00C5E9345}" type="sibTrans" cxnId="{079E3B19-4B64-4A82-A3A5-5414511085A9}">
      <dgm:prSet/>
      <dgm:spPr/>
      <dgm:t>
        <a:bodyPr/>
        <a:lstStyle/>
        <a:p>
          <a:endParaRPr lang="en-GB"/>
        </a:p>
      </dgm:t>
    </dgm:pt>
    <dgm:pt modelId="{B2F71AA8-CD51-4EBD-897D-CAD475B4CB91}">
      <dgm:prSet phldrT="[Text]"/>
      <dgm:spPr/>
      <dgm:t>
        <a:bodyPr/>
        <a:lstStyle/>
        <a:p>
          <a:r>
            <a:rPr lang="en-GB" dirty="0"/>
            <a:t>SETTING</a:t>
          </a:r>
        </a:p>
      </dgm:t>
    </dgm:pt>
    <dgm:pt modelId="{45C6BA4D-F53A-481F-83E7-BBC2A37AF7D2}" type="parTrans" cxnId="{8C38424E-CFC8-45EA-8B0B-B1BDEFD018AC}">
      <dgm:prSet/>
      <dgm:spPr/>
      <dgm:t>
        <a:bodyPr/>
        <a:lstStyle/>
        <a:p>
          <a:endParaRPr lang="en-GB"/>
        </a:p>
      </dgm:t>
    </dgm:pt>
    <dgm:pt modelId="{26736051-8FDC-4FA8-AB8A-F613C8198A33}" type="sibTrans" cxnId="{8C38424E-CFC8-45EA-8B0B-B1BDEFD018AC}">
      <dgm:prSet/>
      <dgm:spPr/>
      <dgm:t>
        <a:bodyPr/>
        <a:lstStyle/>
        <a:p>
          <a:endParaRPr lang="en-GB"/>
        </a:p>
      </dgm:t>
    </dgm:pt>
    <dgm:pt modelId="{E80194EC-1F77-4C4B-967D-08296CFE1E73}">
      <dgm:prSet phldrT="[Text]" custT="1"/>
      <dgm:spPr/>
      <dgm:t>
        <a:bodyPr/>
        <a:lstStyle/>
        <a:p>
          <a:r>
            <a:rPr lang="en-GB" sz="1200" b="0" i="0" dirty="0"/>
            <a:t> </a:t>
          </a:r>
        </a:p>
        <a:p>
          <a:r>
            <a:rPr lang="en-GB" sz="1200" b="0" i="0" dirty="0"/>
            <a:t>- In the resort are 3 hotels . In all of them the quality of the services is the major factor due to relationship between quality and customer satisfaction. </a:t>
          </a:r>
        </a:p>
        <a:p>
          <a:r>
            <a:rPr lang="en-GB" sz="1200" b="0" i="0" dirty="0"/>
            <a:t>-Treating every guest as a VIP. Increase hotel efforts to facilitate an unforgettable guest experience, in a high competitive marketplace. </a:t>
          </a:r>
        </a:p>
        <a:p>
          <a:r>
            <a:rPr lang="en-GB" sz="1200" b="0" i="0" dirty="0"/>
            <a:t>-Targeting first-rate customer service it documents every preference of customers.</a:t>
          </a:r>
          <a:endParaRPr lang="en-GB" sz="1200" dirty="0"/>
        </a:p>
      </dgm:t>
    </dgm:pt>
    <dgm:pt modelId="{3C11334A-433D-412C-B769-D4057A8546BE}" type="parTrans" cxnId="{6F08C3CF-D1C5-4DA1-99B1-1870823F9313}">
      <dgm:prSet/>
      <dgm:spPr/>
      <dgm:t>
        <a:bodyPr/>
        <a:lstStyle/>
        <a:p>
          <a:endParaRPr lang="en-GB"/>
        </a:p>
      </dgm:t>
    </dgm:pt>
    <dgm:pt modelId="{774DEFB9-219A-4D97-B6EB-6A9479560869}" type="sibTrans" cxnId="{6F08C3CF-D1C5-4DA1-99B1-1870823F9313}">
      <dgm:prSet/>
      <dgm:spPr/>
      <dgm:t>
        <a:bodyPr/>
        <a:lstStyle/>
        <a:p>
          <a:endParaRPr lang="en-GB"/>
        </a:p>
      </dgm:t>
    </dgm:pt>
    <dgm:pt modelId="{EA1C18A0-6A9D-4C97-A4C0-4A57AE67BE75}">
      <dgm:prSet phldrT="[Text]"/>
      <dgm:spPr/>
      <dgm:t>
        <a:bodyPr/>
        <a:lstStyle/>
        <a:p>
          <a:r>
            <a:rPr lang="en-GB" dirty="0"/>
            <a:t>QUALITY</a:t>
          </a:r>
        </a:p>
      </dgm:t>
    </dgm:pt>
    <dgm:pt modelId="{D46D9C6C-A38B-49BA-BF4D-4C5FD3AF8D3F}" type="parTrans" cxnId="{2AD5136B-E4A6-4F1E-90F1-14876606282D}">
      <dgm:prSet/>
      <dgm:spPr/>
      <dgm:t>
        <a:bodyPr/>
        <a:lstStyle/>
        <a:p>
          <a:endParaRPr lang="en-GB"/>
        </a:p>
      </dgm:t>
    </dgm:pt>
    <dgm:pt modelId="{ADD17D44-FC81-49DB-AF5C-6E875078BC0E}" type="sibTrans" cxnId="{2AD5136B-E4A6-4F1E-90F1-14876606282D}">
      <dgm:prSet/>
      <dgm:spPr/>
      <dgm:t>
        <a:bodyPr/>
        <a:lstStyle/>
        <a:p>
          <a:endParaRPr lang="en-GB"/>
        </a:p>
      </dgm:t>
    </dgm:pt>
    <dgm:pt modelId="{47D6E135-6489-4276-AA47-0FC63D9F98AA}">
      <dgm:prSet phldrT="[Text]"/>
      <dgm:spPr/>
      <dgm:t>
        <a:bodyPr/>
        <a:lstStyle/>
        <a:p>
          <a:br>
            <a:rPr lang="en-GB" b="0" i="0" dirty="0"/>
          </a:br>
          <a:r>
            <a:rPr lang="en-GB" b="0" i="0" dirty="0"/>
            <a:t>- the resort is one of the most appreciate from the region as a result of the trained workers that deliver the best customers service.</a:t>
          </a:r>
          <a:br>
            <a:rPr lang="en-GB" b="0" i="0" dirty="0"/>
          </a:br>
          <a:r>
            <a:rPr lang="en-GB" b="0" i="0" dirty="0"/>
            <a:t> -”Do it right the first time” or the service will fail.</a:t>
          </a:r>
          <a:endParaRPr lang="en-GB" dirty="0"/>
        </a:p>
      </dgm:t>
    </dgm:pt>
    <dgm:pt modelId="{310ECAAC-813A-4504-824D-110EDB42F447}" type="parTrans" cxnId="{F06C1135-E09D-4828-B51D-C0E70C9DEA19}">
      <dgm:prSet/>
      <dgm:spPr/>
      <dgm:t>
        <a:bodyPr/>
        <a:lstStyle/>
        <a:p>
          <a:endParaRPr lang="en-GB"/>
        </a:p>
      </dgm:t>
    </dgm:pt>
    <dgm:pt modelId="{91D501CD-61B6-4393-B15F-1AC0B97ED96E}" type="sibTrans" cxnId="{F06C1135-E09D-4828-B51D-C0E70C9DEA19}">
      <dgm:prSet/>
      <dgm:spPr/>
      <dgm:t>
        <a:bodyPr/>
        <a:lstStyle/>
        <a:p>
          <a:endParaRPr lang="en-GB"/>
        </a:p>
      </dgm:t>
    </dgm:pt>
    <dgm:pt modelId="{DF1BF126-FFC8-474E-BF7B-3F559CB88F75}">
      <dgm:prSet phldrT="[Text]" custT="1"/>
      <dgm:spPr/>
      <dgm:t>
        <a:bodyPr/>
        <a:lstStyle/>
        <a:p>
          <a:r>
            <a:rPr lang="en-GB" sz="1200" dirty="0"/>
            <a:t>DELIVERY</a:t>
          </a:r>
        </a:p>
      </dgm:t>
    </dgm:pt>
    <dgm:pt modelId="{9F391C3B-733C-4143-9A50-43B5E4A6B79E}" type="parTrans" cxnId="{7A27E400-F045-48B6-A48F-C7537DF87660}">
      <dgm:prSet/>
      <dgm:spPr/>
      <dgm:t>
        <a:bodyPr/>
        <a:lstStyle/>
        <a:p>
          <a:endParaRPr lang="en-GB"/>
        </a:p>
      </dgm:t>
    </dgm:pt>
    <dgm:pt modelId="{361C3541-C47B-40AD-88A8-15E1DBF5DF19}" type="sibTrans" cxnId="{7A27E400-F045-48B6-A48F-C7537DF87660}">
      <dgm:prSet/>
      <dgm:spPr/>
      <dgm:t>
        <a:bodyPr/>
        <a:lstStyle/>
        <a:p>
          <a:endParaRPr lang="en-GB"/>
        </a:p>
      </dgm:t>
    </dgm:pt>
    <dgm:pt modelId="{90DA021C-82A6-4F23-A508-17E71CAF11EA}" type="pres">
      <dgm:prSet presAssocID="{6B240B84-8584-4A82-AB8E-40BD936113EE}" presName="rootnode" presStyleCnt="0">
        <dgm:presLayoutVars>
          <dgm:chMax/>
          <dgm:chPref/>
          <dgm:dir/>
          <dgm:animLvl val="lvl"/>
        </dgm:presLayoutVars>
      </dgm:prSet>
      <dgm:spPr/>
    </dgm:pt>
    <dgm:pt modelId="{96525A91-CEDF-4AEB-8CE4-D3C3B387CC7D}" type="pres">
      <dgm:prSet presAssocID="{E0E0D8FA-3750-403C-9DFF-D1B4D4588AC3}" presName="composite" presStyleCnt="0"/>
      <dgm:spPr/>
    </dgm:pt>
    <dgm:pt modelId="{76B0CCF5-9247-4838-A925-32E13F9A8133}" type="pres">
      <dgm:prSet presAssocID="{E0E0D8FA-3750-403C-9DFF-D1B4D4588AC3}" presName="bentUpArrow1" presStyleLbl="alignImgPlace1" presStyleIdx="0" presStyleCnt="2"/>
      <dgm:spPr/>
    </dgm:pt>
    <dgm:pt modelId="{79621417-8A7E-478F-823D-39A2ABBF13A5}" type="pres">
      <dgm:prSet presAssocID="{E0E0D8FA-3750-403C-9DFF-D1B4D4588AC3}" presName="ParentText" presStyleLbl="node1" presStyleIdx="0" presStyleCnt="3">
        <dgm:presLayoutVars>
          <dgm:chMax val="1"/>
          <dgm:chPref val="1"/>
          <dgm:bulletEnabled val="1"/>
        </dgm:presLayoutVars>
      </dgm:prSet>
      <dgm:spPr/>
    </dgm:pt>
    <dgm:pt modelId="{F140C368-4E7B-4018-A04A-2652FD893224}" type="pres">
      <dgm:prSet presAssocID="{E0E0D8FA-3750-403C-9DFF-D1B4D4588AC3}" presName="ChildText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5A6B1939-F7DC-4A5C-8FDC-6B4DEB8AA6A9}" type="pres">
      <dgm:prSet presAssocID="{415FB447-5FF2-4A45-8B79-E5C00C5E9345}" presName="sibTrans" presStyleCnt="0"/>
      <dgm:spPr/>
    </dgm:pt>
    <dgm:pt modelId="{5144AA46-1DEE-4AEB-9FAA-E922BBAD2E68}" type="pres">
      <dgm:prSet presAssocID="{E80194EC-1F77-4C4B-967D-08296CFE1E73}" presName="composite" presStyleCnt="0"/>
      <dgm:spPr/>
    </dgm:pt>
    <dgm:pt modelId="{603CCB20-32FA-4078-8AC7-C2BA77B39AE4}" type="pres">
      <dgm:prSet presAssocID="{E80194EC-1F77-4C4B-967D-08296CFE1E73}" presName="bentUpArrow1" presStyleLbl="alignImgPlace1" presStyleIdx="1" presStyleCnt="2"/>
      <dgm:spPr/>
    </dgm:pt>
    <dgm:pt modelId="{91D705D6-6B8B-4903-8869-F39F0CA2082E}" type="pres">
      <dgm:prSet presAssocID="{E80194EC-1F77-4C4B-967D-08296CFE1E73}" presName="ParentText" presStyleLbl="node1" presStyleIdx="1" presStyleCnt="3">
        <dgm:presLayoutVars>
          <dgm:chMax val="1"/>
          <dgm:chPref val="1"/>
          <dgm:bulletEnabled val="1"/>
        </dgm:presLayoutVars>
      </dgm:prSet>
      <dgm:spPr/>
    </dgm:pt>
    <dgm:pt modelId="{04C470D4-071C-46B5-9E8C-E415F4A53D9E}" type="pres">
      <dgm:prSet presAssocID="{E80194EC-1F77-4C4B-967D-08296CFE1E73}" presName="ChildText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94AB323A-794C-4094-8552-A20B1D3E6159}" type="pres">
      <dgm:prSet presAssocID="{774DEFB9-219A-4D97-B6EB-6A9479560869}" presName="sibTrans" presStyleCnt="0"/>
      <dgm:spPr/>
    </dgm:pt>
    <dgm:pt modelId="{5E4BA97B-2BEA-452B-A5AB-91BC8FCAC11A}" type="pres">
      <dgm:prSet presAssocID="{47D6E135-6489-4276-AA47-0FC63D9F98AA}" presName="composite" presStyleCnt="0"/>
      <dgm:spPr/>
    </dgm:pt>
    <dgm:pt modelId="{088F4F1B-AA6C-42B7-9276-584A424926A1}" type="pres">
      <dgm:prSet presAssocID="{47D6E135-6489-4276-AA47-0FC63D9F98AA}" presName="ParentText" presStyleLbl="node1" presStyleIdx="2" presStyleCnt="3">
        <dgm:presLayoutVars>
          <dgm:chMax val="1"/>
          <dgm:chPref val="1"/>
          <dgm:bulletEnabled val="1"/>
        </dgm:presLayoutVars>
      </dgm:prSet>
      <dgm:spPr/>
    </dgm:pt>
    <dgm:pt modelId="{CEB34272-75E3-49CB-A506-54044694AA7F}" type="pres">
      <dgm:prSet presAssocID="{47D6E135-6489-4276-AA47-0FC63D9F98AA}" presName="FinalChildText" presStyleLbl="revTx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7A27E400-F045-48B6-A48F-C7537DF87660}" srcId="{47D6E135-6489-4276-AA47-0FC63D9F98AA}" destId="{DF1BF126-FFC8-474E-BF7B-3F559CB88F75}" srcOrd="0" destOrd="0" parTransId="{9F391C3B-733C-4143-9A50-43B5E4A6B79E}" sibTransId="{361C3541-C47B-40AD-88A8-15E1DBF5DF19}"/>
    <dgm:cxn modelId="{7A67CE13-D1CD-431B-BD7D-4F0EE61DFDFC}" type="presOf" srcId="{6B240B84-8584-4A82-AB8E-40BD936113EE}" destId="{90DA021C-82A6-4F23-A508-17E71CAF11EA}" srcOrd="0" destOrd="0" presId="urn:microsoft.com/office/officeart/2005/8/layout/StepDownProcess"/>
    <dgm:cxn modelId="{D777AA14-7CF8-4541-AFD7-4CB311EC9910}" type="presOf" srcId="{E0E0D8FA-3750-403C-9DFF-D1B4D4588AC3}" destId="{79621417-8A7E-478F-823D-39A2ABBF13A5}" srcOrd="0" destOrd="0" presId="urn:microsoft.com/office/officeart/2005/8/layout/StepDownProcess"/>
    <dgm:cxn modelId="{079E3B19-4B64-4A82-A3A5-5414511085A9}" srcId="{6B240B84-8584-4A82-AB8E-40BD936113EE}" destId="{E0E0D8FA-3750-403C-9DFF-D1B4D4588AC3}" srcOrd="0" destOrd="0" parTransId="{01861FA5-0BB5-4ADC-B0B6-30B28555C65F}" sibTransId="{415FB447-5FF2-4A45-8B79-E5C00C5E9345}"/>
    <dgm:cxn modelId="{ADF66C1D-8052-46BF-8F63-34E5EBA741A4}" type="presOf" srcId="{DF1BF126-FFC8-474E-BF7B-3F559CB88F75}" destId="{CEB34272-75E3-49CB-A506-54044694AA7F}" srcOrd="0" destOrd="0" presId="urn:microsoft.com/office/officeart/2005/8/layout/StepDownProcess"/>
    <dgm:cxn modelId="{F06C1135-E09D-4828-B51D-C0E70C9DEA19}" srcId="{6B240B84-8584-4A82-AB8E-40BD936113EE}" destId="{47D6E135-6489-4276-AA47-0FC63D9F98AA}" srcOrd="2" destOrd="0" parTransId="{310ECAAC-813A-4504-824D-110EDB42F447}" sibTransId="{91D501CD-61B6-4393-B15F-1AC0B97ED96E}"/>
    <dgm:cxn modelId="{2AD5136B-E4A6-4F1E-90F1-14876606282D}" srcId="{E80194EC-1F77-4C4B-967D-08296CFE1E73}" destId="{EA1C18A0-6A9D-4C97-A4C0-4A57AE67BE75}" srcOrd="0" destOrd="0" parTransId="{D46D9C6C-A38B-49BA-BF4D-4C5FD3AF8D3F}" sibTransId="{ADD17D44-FC81-49DB-AF5C-6E875078BC0E}"/>
    <dgm:cxn modelId="{8C38424E-CFC8-45EA-8B0B-B1BDEFD018AC}" srcId="{E0E0D8FA-3750-403C-9DFF-D1B4D4588AC3}" destId="{B2F71AA8-CD51-4EBD-897D-CAD475B4CB91}" srcOrd="0" destOrd="0" parTransId="{45C6BA4D-F53A-481F-83E7-BBC2A37AF7D2}" sibTransId="{26736051-8FDC-4FA8-AB8A-F613C8198A33}"/>
    <dgm:cxn modelId="{AB358196-1420-4AFF-AF8F-C28D671ABE22}" type="presOf" srcId="{B2F71AA8-CD51-4EBD-897D-CAD475B4CB91}" destId="{F140C368-4E7B-4018-A04A-2652FD893224}" srcOrd="0" destOrd="0" presId="urn:microsoft.com/office/officeart/2005/8/layout/StepDownProcess"/>
    <dgm:cxn modelId="{23612397-33FD-4106-AA14-92D63FB2B8CE}" type="presOf" srcId="{E80194EC-1F77-4C4B-967D-08296CFE1E73}" destId="{91D705D6-6B8B-4903-8869-F39F0CA2082E}" srcOrd="0" destOrd="0" presId="urn:microsoft.com/office/officeart/2005/8/layout/StepDownProcess"/>
    <dgm:cxn modelId="{6DC5C3A4-4EEF-4CA6-A7F5-B110CA518E5C}" type="presOf" srcId="{47D6E135-6489-4276-AA47-0FC63D9F98AA}" destId="{088F4F1B-AA6C-42B7-9276-584A424926A1}" srcOrd="0" destOrd="0" presId="urn:microsoft.com/office/officeart/2005/8/layout/StepDownProcess"/>
    <dgm:cxn modelId="{1170E0CC-5127-4E76-BF12-847CE407BDC5}" type="presOf" srcId="{EA1C18A0-6A9D-4C97-A4C0-4A57AE67BE75}" destId="{04C470D4-071C-46B5-9E8C-E415F4A53D9E}" srcOrd="0" destOrd="0" presId="urn:microsoft.com/office/officeart/2005/8/layout/StepDownProcess"/>
    <dgm:cxn modelId="{6F08C3CF-D1C5-4DA1-99B1-1870823F9313}" srcId="{6B240B84-8584-4A82-AB8E-40BD936113EE}" destId="{E80194EC-1F77-4C4B-967D-08296CFE1E73}" srcOrd="1" destOrd="0" parTransId="{3C11334A-433D-412C-B769-D4057A8546BE}" sibTransId="{774DEFB9-219A-4D97-B6EB-6A9479560869}"/>
    <dgm:cxn modelId="{6D53C067-798B-455E-AE39-6D6BD9E70EB2}" type="presParOf" srcId="{90DA021C-82A6-4F23-A508-17E71CAF11EA}" destId="{96525A91-CEDF-4AEB-8CE4-D3C3B387CC7D}" srcOrd="0" destOrd="0" presId="urn:microsoft.com/office/officeart/2005/8/layout/StepDownProcess"/>
    <dgm:cxn modelId="{5846069C-5F9A-4F31-902A-AE3FF879A7A8}" type="presParOf" srcId="{96525A91-CEDF-4AEB-8CE4-D3C3B387CC7D}" destId="{76B0CCF5-9247-4838-A925-32E13F9A8133}" srcOrd="0" destOrd="0" presId="urn:microsoft.com/office/officeart/2005/8/layout/StepDownProcess"/>
    <dgm:cxn modelId="{B48231F2-12EF-4D88-BE2D-4FD16ADB6EF0}" type="presParOf" srcId="{96525A91-CEDF-4AEB-8CE4-D3C3B387CC7D}" destId="{79621417-8A7E-478F-823D-39A2ABBF13A5}" srcOrd="1" destOrd="0" presId="urn:microsoft.com/office/officeart/2005/8/layout/StepDownProcess"/>
    <dgm:cxn modelId="{81F5DAFE-28E3-45C6-8B3C-EDE2E07B0823}" type="presParOf" srcId="{96525A91-CEDF-4AEB-8CE4-D3C3B387CC7D}" destId="{F140C368-4E7B-4018-A04A-2652FD893224}" srcOrd="2" destOrd="0" presId="urn:microsoft.com/office/officeart/2005/8/layout/StepDownProcess"/>
    <dgm:cxn modelId="{BA691DF1-67BE-480C-A690-51AAE124D2E0}" type="presParOf" srcId="{90DA021C-82A6-4F23-A508-17E71CAF11EA}" destId="{5A6B1939-F7DC-4A5C-8FDC-6B4DEB8AA6A9}" srcOrd="1" destOrd="0" presId="urn:microsoft.com/office/officeart/2005/8/layout/StepDownProcess"/>
    <dgm:cxn modelId="{DBB29B24-1DA7-4D54-AB57-7D277B3D37D2}" type="presParOf" srcId="{90DA021C-82A6-4F23-A508-17E71CAF11EA}" destId="{5144AA46-1DEE-4AEB-9FAA-E922BBAD2E68}" srcOrd="2" destOrd="0" presId="urn:microsoft.com/office/officeart/2005/8/layout/StepDownProcess"/>
    <dgm:cxn modelId="{50F0AB0D-51BC-425A-857A-74C48F7EBFD1}" type="presParOf" srcId="{5144AA46-1DEE-4AEB-9FAA-E922BBAD2E68}" destId="{603CCB20-32FA-4078-8AC7-C2BA77B39AE4}" srcOrd="0" destOrd="0" presId="urn:microsoft.com/office/officeart/2005/8/layout/StepDownProcess"/>
    <dgm:cxn modelId="{3C90B531-1FC3-474B-A7AD-191710B9FB4E}" type="presParOf" srcId="{5144AA46-1DEE-4AEB-9FAA-E922BBAD2E68}" destId="{91D705D6-6B8B-4903-8869-F39F0CA2082E}" srcOrd="1" destOrd="0" presId="urn:microsoft.com/office/officeart/2005/8/layout/StepDownProcess"/>
    <dgm:cxn modelId="{ED7E14FB-6F46-48A4-8B65-ADC05DA8CDA8}" type="presParOf" srcId="{5144AA46-1DEE-4AEB-9FAA-E922BBAD2E68}" destId="{04C470D4-071C-46B5-9E8C-E415F4A53D9E}" srcOrd="2" destOrd="0" presId="urn:microsoft.com/office/officeart/2005/8/layout/StepDownProcess"/>
    <dgm:cxn modelId="{376EA674-539B-44EF-B754-D35D9DC6495E}" type="presParOf" srcId="{90DA021C-82A6-4F23-A508-17E71CAF11EA}" destId="{94AB323A-794C-4094-8552-A20B1D3E6159}" srcOrd="3" destOrd="0" presId="urn:microsoft.com/office/officeart/2005/8/layout/StepDownProcess"/>
    <dgm:cxn modelId="{B50E364F-4B88-4B87-A20A-53FF7268E679}" type="presParOf" srcId="{90DA021C-82A6-4F23-A508-17E71CAF11EA}" destId="{5E4BA97B-2BEA-452B-A5AB-91BC8FCAC11A}" srcOrd="4" destOrd="0" presId="urn:microsoft.com/office/officeart/2005/8/layout/StepDownProcess"/>
    <dgm:cxn modelId="{819C6971-7DCB-43FA-85C0-C4F10E42328D}" type="presParOf" srcId="{5E4BA97B-2BEA-452B-A5AB-91BC8FCAC11A}" destId="{088F4F1B-AA6C-42B7-9276-584A424926A1}" srcOrd="0" destOrd="0" presId="urn:microsoft.com/office/officeart/2005/8/layout/StepDownProcess"/>
    <dgm:cxn modelId="{C7623A66-AA3B-4BDF-9170-A9DD23802C38}" type="presParOf" srcId="{5E4BA97B-2BEA-452B-A5AB-91BC8FCAC11A}" destId="{CEB34272-75E3-49CB-A506-54044694AA7F}" srcOrd="1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104FBD-C107-4C7F-88A1-6FCAE8FCC0DD}">
      <dsp:nvSpPr>
        <dsp:cNvPr id="0" name=""/>
        <dsp:cNvSpPr/>
      </dsp:nvSpPr>
      <dsp:spPr>
        <a:xfrm>
          <a:off x="2485276" y="459905"/>
          <a:ext cx="3552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5252" y="45720"/>
              </a:lnTo>
            </a:path>
          </a:pathLst>
        </a:custGeom>
        <a:noFill/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 dirty="0"/>
        </a:p>
      </dsp:txBody>
      <dsp:txXfrm>
        <a:off x="2653256" y="503696"/>
        <a:ext cx="19292" cy="3858"/>
      </dsp:txXfrm>
    </dsp:sp>
    <dsp:sp modelId="{033A5E12-F5D9-4C8B-9B21-3AB91BF6610D}">
      <dsp:nvSpPr>
        <dsp:cNvPr id="0" name=""/>
        <dsp:cNvSpPr/>
      </dsp:nvSpPr>
      <dsp:spPr>
        <a:xfrm>
          <a:off x="809457" y="2340"/>
          <a:ext cx="1677618" cy="100657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205" tIns="86288" rIns="82205" bIns="8628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Large buffet meals, also Asian and Italian cuisines</a:t>
          </a:r>
          <a:endParaRPr lang="en-US" sz="1400" kern="1200" dirty="0"/>
        </a:p>
      </dsp:txBody>
      <dsp:txXfrm>
        <a:off x="809457" y="2340"/>
        <a:ext cx="1677618" cy="1006571"/>
      </dsp:txXfrm>
    </dsp:sp>
    <dsp:sp modelId="{9441D70A-E407-4583-AB38-CF12DAAF5B5E}">
      <dsp:nvSpPr>
        <dsp:cNvPr id="0" name=""/>
        <dsp:cNvSpPr/>
      </dsp:nvSpPr>
      <dsp:spPr>
        <a:xfrm>
          <a:off x="1648266" y="1007111"/>
          <a:ext cx="2063471" cy="355252"/>
        </a:xfrm>
        <a:custGeom>
          <a:avLst/>
          <a:gdLst/>
          <a:ahLst/>
          <a:cxnLst/>
          <a:rect l="0" t="0" r="0" b="0"/>
          <a:pathLst>
            <a:path>
              <a:moveTo>
                <a:pt x="2063471" y="0"/>
              </a:moveTo>
              <a:lnTo>
                <a:pt x="2063471" y="194726"/>
              </a:lnTo>
              <a:lnTo>
                <a:pt x="0" y="194726"/>
              </a:lnTo>
              <a:lnTo>
                <a:pt x="0" y="355252"/>
              </a:lnTo>
            </a:path>
          </a:pathLst>
        </a:custGeom>
        <a:noFill/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 dirty="0"/>
        </a:p>
      </dsp:txBody>
      <dsp:txXfrm>
        <a:off x="2627521" y="1182808"/>
        <a:ext cx="104961" cy="3858"/>
      </dsp:txXfrm>
    </dsp:sp>
    <dsp:sp modelId="{6EA4E599-90DF-4F68-B4A6-E0FED2969ED6}">
      <dsp:nvSpPr>
        <dsp:cNvPr id="0" name=""/>
        <dsp:cNvSpPr/>
      </dsp:nvSpPr>
      <dsp:spPr>
        <a:xfrm>
          <a:off x="2872928" y="2340"/>
          <a:ext cx="1677618" cy="100657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205" tIns="86288" rIns="82205" bIns="8628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Free wi-fi</a:t>
          </a:r>
          <a:endParaRPr lang="en-US" sz="1400" kern="1200" dirty="0"/>
        </a:p>
      </dsp:txBody>
      <dsp:txXfrm>
        <a:off x="2872928" y="2340"/>
        <a:ext cx="1677618" cy="1006571"/>
      </dsp:txXfrm>
    </dsp:sp>
    <dsp:sp modelId="{282FA35A-4786-4F48-9DA0-6818136DEEED}">
      <dsp:nvSpPr>
        <dsp:cNvPr id="0" name=""/>
        <dsp:cNvSpPr/>
      </dsp:nvSpPr>
      <dsp:spPr>
        <a:xfrm>
          <a:off x="2485276" y="1852329"/>
          <a:ext cx="3552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5252" y="45720"/>
              </a:lnTo>
            </a:path>
          </a:pathLst>
        </a:custGeom>
        <a:noFill/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 dirty="0"/>
        </a:p>
      </dsp:txBody>
      <dsp:txXfrm>
        <a:off x="2653256" y="1896120"/>
        <a:ext cx="19292" cy="3858"/>
      </dsp:txXfrm>
    </dsp:sp>
    <dsp:sp modelId="{A41E2FF7-FADB-4A01-9DBD-8A9CF201E6F3}">
      <dsp:nvSpPr>
        <dsp:cNvPr id="0" name=""/>
        <dsp:cNvSpPr/>
      </dsp:nvSpPr>
      <dsp:spPr>
        <a:xfrm>
          <a:off x="809457" y="1394763"/>
          <a:ext cx="1677618" cy="100657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205" tIns="86288" rIns="82205" bIns="8628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Pool-side bar and beach bar</a:t>
          </a:r>
          <a:endParaRPr lang="en-US" sz="1400" kern="1200" dirty="0"/>
        </a:p>
      </dsp:txBody>
      <dsp:txXfrm>
        <a:off x="809457" y="1394763"/>
        <a:ext cx="1677618" cy="1006571"/>
      </dsp:txXfrm>
    </dsp:sp>
    <dsp:sp modelId="{BA9E3615-D6F2-4719-BE73-737DC407C5AA}">
      <dsp:nvSpPr>
        <dsp:cNvPr id="0" name=""/>
        <dsp:cNvSpPr/>
      </dsp:nvSpPr>
      <dsp:spPr>
        <a:xfrm>
          <a:off x="1648266" y="2399535"/>
          <a:ext cx="2063471" cy="355252"/>
        </a:xfrm>
        <a:custGeom>
          <a:avLst/>
          <a:gdLst/>
          <a:ahLst/>
          <a:cxnLst/>
          <a:rect l="0" t="0" r="0" b="0"/>
          <a:pathLst>
            <a:path>
              <a:moveTo>
                <a:pt x="2063471" y="0"/>
              </a:moveTo>
              <a:lnTo>
                <a:pt x="2063471" y="194726"/>
              </a:lnTo>
              <a:lnTo>
                <a:pt x="0" y="194726"/>
              </a:lnTo>
              <a:lnTo>
                <a:pt x="0" y="355252"/>
              </a:lnTo>
            </a:path>
          </a:pathLst>
        </a:custGeom>
        <a:noFill/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 dirty="0"/>
        </a:p>
      </dsp:txBody>
      <dsp:txXfrm>
        <a:off x="2627521" y="2575231"/>
        <a:ext cx="104961" cy="3858"/>
      </dsp:txXfrm>
    </dsp:sp>
    <dsp:sp modelId="{C6AC8A35-2665-41B6-88B3-A94123666A84}">
      <dsp:nvSpPr>
        <dsp:cNvPr id="0" name=""/>
        <dsp:cNvSpPr/>
      </dsp:nvSpPr>
      <dsp:spPr>
        <a:xfrm>
          <a:off x="2872928" y="1394763"/>
          <a:ext cx="1677618" cy="100657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205" tIns="86288" rIns="82205" bIns="8628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Entertainment (tennis, karaoke, darts, water park, windsurfing</a:t>
          </a:r>
          <a:endParaRPr lang="en-US" sz="1400" kern="1200" dirty="0"/>
        </a:p>
      </dsp:txBody>
      <dsp:txXfrm>
        <a:off x="2872928" y="1394763"/>
        <a:ext cx="1677618" cy="1006571"/>
      </dsp:txXfrm>
    </dsp:sp>
    <dsp:sp modelId="{9E2B7935-F7A4-4EEE-8A8B-F5138098F6D1}">
      <dsp:nvSpPr>
        <dsp:cNvPr id="0" name=""/>
        <dsp:cNvSpPr/>
      </dsp:nvSpPr>
      <dsp:spPr>
        <a:xfrm>
          <a:off x="2485276" y="3244753"/>
          <a:ext cx="3552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5252" y="45720"/>
              </a:lnTo>
            </a:path>
          </a:pathLst>
        </a:custGeom>
        <a:noFill/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 dirty="0"/>
        </a:p>
      </dsp:txBody>
      <dsp:txXfrm>
        <a:off x="2653256" y="3288543"/>
        <a:ext cx="19292" cy="3858"/>
      </dsp:txXfrm>
    </dsp:sp>
    <dsp:sp modelId="{AB5F4732-367D-49B3-BA82-C131E4BE998E}">
      <dsp:nvSpPr>
        <dsp:cNvPr id="0" name=""/>
        <dsp:cNvSpPr/>
      </dsp:nvSpPr>
      <dsp:spPr>
        <a:xfrm>
          <a:off x="809457" y="2787187"/>
          <a:ext cx="1677618" cy="100657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205" tIns="86288" rIns="82205" bIns="8628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ATM cash machine – 24 h</a:t>
          </a:r>
          <a:endParaRPr lang="en-US" sz="1400" kern="1200" dirty="0"/>
        </a:p>
      </dsp:txBody>
      <dsp:txXfrm>
        <a:off x="809457" y="2787187"/>
        <a:ext cx="1677618" cy="1006571"/>
      </dsp:txXfrm>
    </dsp:sp>
    <dsp:sp modelId="{DD944234-C654-4ECD-B1C3-3AFD251C7581}">
      <dsp:nvSpPr>
        <dsp:cNvPr id="0" name=""/>
        <dsp:cNvSpPr/>
      </dsp:nvSpPr>
      <dsp:spPr>
        <a:xfrm>
          <a:off x="1648266" y="3791958"/>
          <a:ext cx="2063471" cy="355252"/>
        </a:xfrm>
        <a:custGeom>
          <a:avLst/>
          <a:gdLst/>
          <a:ahLst/>
          <a:cxnLst/>
          <a:rect l="0" t="0" r="0" b="0"/>
          <a:pathLst>
            <a:path>
              <a:moveTo>
                <a:pt x="2063471" y="0"/>
              </a:moveTo>
              <a:lnTo>
                <a:pt x="2063471" y="194726"/>
              </a:lnTo>
              <a:lnTo>
                <a:pt x="0" y="194726"/>
              </a:lnTo>
              <a:lnTo>
                <a:pt x="0" y="355252"/>
              </a:lnTo>
            </a:path>
          </a:pathLst>
        </a:custGeom>
        <a:noFill/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 dirty="0"/>
        </a:p>
      </dsp:txBody>
      <dsp:txXfrm>
        <a:off x="2627521" y="3967655"/>
        <a:ext cx="104961" cy="3858"/>
      </dsp:txXfrm>
    </dsp:sp>
    <dsp:sp modelId="{B89F5A7D-4B2F-44F8-8559-BEC88463D567}">
      <dsp:nvSpPr>
        <dsp:cNvPr id="0" name=""/>
        <dsp:cNvSpPr/>
      </dsp:nvSpPr>
      <dsp:spPr>
        <a:xfrm>
          <a:off x="2872928" y="2787187"/>
          <a:ext cx="1677618" cy="100657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205" tIns="86288" rIns="82205" bIns="8628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24 h Reception</a:t>
          </a:r>
          <a:endParaRPr lang="en-US" sz="1400" kern="1200" dirty="0"/>
        </a:p>
      </dsp:txBody>
      <dsp:txXfrm>
        <a:off x="2872928" y="2787187"/>
        <a:ext cx="1677618" cy="1006571"/>
      </dsp:txXfrm>
    </dsp:sp>
    <dsp:sp modelId="{9D245AC2-1091-4818-AFB0-211A5C073436}">
      <dsp:nvSpPr>
        <dsp:cNvPr id="0" name=""/>
        <dsp:cNvSpPr/>
      </dsp:nvSpPr>
      <dsp:spPr>
        <a:xfrm>
          <a:off x="2485276" y="4637176"/>
          <a:ext cx="3552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5252" y="45720"/>
              </a:lnTo>
            </a:path>
          </a:pathLst>
        </a:custGeom>
        <a:noFill/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 dirty="0"/>
        </a:p>
      </dsp:txBody>
      <dsp:txXfrm>
        <a:off x="2653256" y="4680967"/>
        <a:ext cx="19292" cy="3858"/>
      </dsp:txXfrm>
    </dsp:sp>
    <dsp:sp modelId="{4B74F68F-6965-4CE3-B05A-DBCD8EE58150}">
      <dsp:nvSpPr>
        <dsp:cNvPr id="0" name=""/>
        <dsp:cNvSpPr/>
      </dsp:nvSpPr>
      <dsp:spPr>
        <a:xfrm>
          <a:off x="809457" y="4179610"/>
          <a:ext cx="1677618" cy="100657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205" tIns="86288" rIns="82205" bIns="8628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Healthy suits( Turkish/steam bath, massage, hot but/jacuzzi, sauna</a:t>
          </a:r>
          <a:endParaRPr lang="en-US" sz="1400" kern="1200" dirty="0"/>
        </a:p>
      </dsp:txBody>
      <dsp:txXfrm>
        <a:off x="809457" y="4179610"/>
        <a:ext cx="1677618" cy="1006571"/>
      </dsp:txXfrm>
    </dsp:sp>
    <dsp:sp modelId="{7B749CFA-B016-4CD3-9F45-CE5B2DD5F8CC}">
      <dsp:nvSpPr>
        <dsp:cNvPr id="0" name=""/>
        <dsp:cNvSpPr/>
      </dsp:nvSpPr>
      <dsp:spPr>
        <a:xfrm>
          <a:off x="1648266" y="5184382"/>
          <a:ext cx="2063471" cy="355252"/>
        </a:xfrm>
        <a:custGeom>
          <a:avLst/>
          <a:gdLst/>
          <a:ahLst/>
          <a:cxnLst/>
          <a:rect l="0" t="0" r="0" b="0"/>
          <a:pathLst>
            <a:path>
              <a:moveTo>
                <a:pt x="2063471" y="0"/>
              </a:moveTo>
              <a:lnTo>
                <a:pt x="2063471" y="194726"/>
              </a:lnTo>
              <a:lnTo>
                <a:pt x="0" y="194726"/>
              </a:lnTo>
              <a:lnTo>
                <a:pt x="0" y="355252"/>
              </a:lnTo>
            </a:path>
          </a:pathLst>
        </a:custGeom>
        <a:noFill/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 dirty="0"/>
        </a:p>
      </dsp:txBody>
      <dsp:txXfrm>
        <a:off x="2627521" y="5360079"/>
        <a:ext cx="104961" cy="3858"/>
      </dsp:txXfrm>
    </dsp:sp>
    <dsp:sp modelId="{8D270E0F-1AA1-4A30-AD99-D5624803DA5E}">
      <dsp:nvSpPr>
        <dsp:cNvPr id="0" name=""/>
        <dsp:cNvSpPr/>
      </dsp:nvSpPr>
      <dsp:spPr>
        <a:xfrm>
          <a:off x="2872928" y="4179610"/>
          <a:ext cx="1677618" cy="100657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205" tIns="86288" rIns="82205" bIns="8628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Fitness centre</a:t>
          </a:r>
          <a:endParaRPr lang="en-US" sz="1400" kern="1200" dirty="0"/>
        </a:p>
      </dsp:txBody>
      <dsp:txXfrm>
        <a:off x="2872928" y="4179610"/>
        <a:ext cx="1677618" cy="1006571"/>
      </dsp:txXfrm>
    </dsp:sp>
    <dsp:sp modelId="{6AD4F17B-B31F-4F85-892E-37BBE48F8FB6}">
      <dsp:nvSpPr>
        <dsp:cNvPr id="0" name=""/>
        <dsp:cNvSpPr/>
      </dsp:nvSpPr>
      <dsp:spPr>
        <a:xfrm>
          <a:off x="2485276" y="6029600"/>
          <a:ext cx="35525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55252" y="45720"/>
              </a:lnTo>
            </a:path>
          </a:pathLst>
        </a:custGeom>
        <a:noFill/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 dirty="0"/>
        </a:p>
      </dsp:txBody>
      <dsp:txXfrm>
        <a:off x="2653256" y="6073390"/>
        <a:ext cx="19292" cy="3858"/>
      </dsp:txXfrm>
    </dsp:sp>
    <dsp:sp modelId="{4B1D2D0F-D74A-4A29-9681-D574943E3407}">
      <dsp:nvSpPr>
        <dsp:cNvPr id="0" name=""/>
        <dsp:cNvSpPr/>
      </dsp:nvSpPr>
      <dsp:spPr>
        <a:xfrm>
          <a:off x="809457" y="5572034"/>
          <a:ext cx="1677618" cy="100657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205" tIns="86288" rIns="82205" bIns="8628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9.   Medical Centre</a:t>
          </a:r>
          <a:endParaRPr lang="en-US" sz="1400" kern="1200" dirty="0"/>
        </a:p>
      </dsp:txBody>
      <dsp:txXfrm>
        <a:off x="809457" y="5572034"/>
        <a:ext cx="1677618" cy="1006571"/>
      </dsp:txXfrm>
    </dsp:sp>
    <dsp:sp modelId="{795B7932-67A8-474E-9CF4-DEE6F9A84790}">
      <dsp:nvSpPr>
        <dsp:cNvPr id="0" name=""/>
        <dsp:cNvSpPr/>
      </dsp:nvSpPr>
      <dsp:spPr>
        <a:xfrm>
          <a:off x="2872928" y="5572034"/>
          <a:ext cx="1677618" cy="100657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2205" tIns="86288" rIns="82205" bIns="8628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10. Trips ( additional charge )</a:t>
          </a:r>
          <a:endParaRPr lang="en-US" sz="1400" kern="1200" dirty="0"/>
        </a:p>
      </dsp:txBody>
      <dsp:txXfrm>
        <a:off x="2872928" y="5572034"/>
        <a:ext cx="1677618" cy="100657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B0CCF5-9247-4838-A925-32E13F9A8133}">
      <dsp:nvSpPr>
        <dsp:cNvPr id="0" name=""/>
        <dsp:cNvSpPr/>
      </dsp:nvSpPr>
      <dsp:spPr>
        <a:xfrm rot="5400000">
          <a:off x="1515715" y="2003696"/>
          <a:ext cx="1772096" cy="2017469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gradFill rotWithShape="0">
          <a:gsLst>
            <a:gs pos="0">
              <a:schemeClr val="accent3">
                <a:tint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tint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tint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79621417-8A7E-478F-823D-39A2ABBF13A5}">
      <dsp:nvSpPr>
        <dsp:cNvPr id="0" name=""/>
        <dsp:cNvSpPr/>
      </dsp:nvSpPr>
      <dsp:spPr>
        <a:xfrm>
          <a:off x="1046217" y="39291"/>
          <a:ext cx="2983167" cy="2088120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400" b="0" i="0" kern="1200" dirty="0">
            <a:solidFill>
              <a:schemeClr val="tx1"/>
            </a:solidFill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i="0" kern="1200" dirty="0">
              <a:solidFill>
                <a:schemeClr val="tx1"/>
              </a:solidFill>
            </a:rPr>
            <a:t>- It has a astonishing reception room with an Egyptian design.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i="0" kern="1200" dirty="0">
              <a:solidFill>
                <a:schemeClr val="tx1"/>
              </a:solidFill>
            </a:rPr>
            <a:t>- Particular cuisines every night.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i="0" kern="1200" dirty="0">
              <a:solidFill>
                <a:schemeClr val="tx1"/>
              </a:solidFill>
            </a:rPr>
            <a:t> Different trips every day .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i="0" kern="1200" dirty="0">
              <a:solidFill>
                <a:schemeClr val="tx1"/>
              </a:solidFill>
            </a:rPr>
            <a:t> -Various recipes of cocktails enjoyed by the pool bar.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i="0" kern="1200" dirty="0">
              <a:solidFill>
                <a:schemeClr val="tx1"/>
              </a:solidFill>
            </a:rPr>
            <a:t> -Mobile coffee next to the sea with original smoothies.</a:t>
          </a:r>
          <a:endParaRPr lang="en-GB" sz="1400" kern="1200" dirty="0">
            <a:solidFill>
              <a:schemeClr val="tx1"/>
            </a:solidFill>
          </a:endParaRPr>
        </a:p>
      </dsp:txBody>
      <dsp:txXfrm>
        <a:off x="1148169" y="141243"/>
        <a:ext cx="2779263" cy="1884216"/>
      </dsp:txXfrm>
    </dsp:sp>
    <dsp:sp modelId="{F140C368-4E7B-4018-A04A-2652FD893224}">
      <dsp:nvSpPr>
        <dsp:cNvPr id="0" name=""/>
        <dsp:cNvSpPr/>
      </dsp:nvSpPr>
      <dsp:spPr>
        <a:xfrm>
          <a:off x="4029385" y="238441"/>
          <a:ext cx="2169671" cy="16877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200" kern="1200" dirty="0"/>
            <a:t>SETTING</a:t>
          </a:r>
        </a:p>
      </dsp:txBody>
      <dsp:txXfrm>
        <a:off x="4029385" y="238441"/>
        <a:ext cx="2169671" cy="1687710"/>
      </dsp:txXfrm>
    </dsp:sp>
    <dsp:sp modelId="{603CCB20-32FA-4078-8AC7-C2BA77B39AE4}">
      <dsp:nvSpPr>
        <dsp:cNvPr id="0" name=""/>
        <dsp:cNvSpPr/>
      </dsp:nvSpPr>
      <dsp:spPr>
        <a:xfrm rot="5400000">
          <a:off x="3989078" y="4349344"/>
          <a:ext cx="1772096" cy="2017469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gradFill rotWithShape="0">
          <a:gsLst>
            <a:gs pos="0">
              <a:schemeClr val="accent3">
                <a:tint val="50000"/>
                <a:hueOff val="1955669"/>
                <a:satOff val="100000"/>
                <a:lumOff val="1053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tint val="50000"/>
                <a:hueOff val="1955669"/>
                <a:satOff val="100000"/>
                <a:lumOff val="1053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tint val="50000"/>
                <a:hueOff val="1955669"/>
                <a:satOff val="100000"/>
                <a:lumOff val="1053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91D705D6-6B8B-4903-8869-F39F0CA2082E}">
      <dsp:nvSpPr>
        <dsp:cNvPr id="0" name=""/>
        <dsp:cNvSpPr/>
      </dsp:nvSpPr>
      <dsp:spPr>
        <a:xfrm>
          <a:off x="3519580" y="2384939"/>
          <a:ext cx="2983167" cy="2088120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accent3">
                <a:hueOff val="1355300"/>
                <a:satOff val="50000"/>
                <a:lumOff val="-735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1355300"/>
                <a:satOff val="50000"/>
                <a:lumOff val="-735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1355300"/>
                <a:satOff val="50000"/>
                <a:lumOff val="-735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i="0" kern="1200" dirty="0"/>
            <a:t>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i="0" kern="1200" dirty="0"/>
            <a:t>- In the resort are 3 hotels . In all of them the quality of the services is the major factor due to relationship between quality and customer satisfaction.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i="0" kern="1200" dirty="0"/>
            <a:t>-Treating every guest as a VIP. Increase hotel efforts to facilitate an unforgettable guest experience, in a high competitive marketplace.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i="0" kern="1200" dirty="0"/>
            <a:t>-Targeting first-rate customer service it documents every preference of customers.</a:t>
          </a:r>
          <a:endParaRPr lang="en-GB" sz="1200" kern="1200" dirty="0"/>
        </a:p>
      </dsp:txBody>
      <dsp:txXfrm>
        <a:off x="3621532" y="2486891"/>
        <a:ext cx="2779263" cy="1884216"/>
      </dsp:txXfrm>
    </dsp:sp>
    <dsp:sp modelId="{04C470D4-071C-46B5-9E8C-E415F4A53D9E}">
      <dsp:nvSpPr>
        <dsp:cNvPr id="0" name=""/>
        <dsp:cNvSpPr/>
      </dsp:nvSpPr>
      <dsp:spPr>
        <a:xfrm>
          <a:off x="6502747" y="2584089"/>
          <a:ext cx="2169671" cy="16877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200" kern="1200" dirty="0"/>
            <a:t>QUALITY</a:t>
          </a:r>
        </a:p>
      </dsp:txBody>
      <dsp:txXfrm>
        <a:off x="6502747" y="2584089"/>
        <a:ext cx="2169671" cy="1687710"/>
      </dsp:txXfrm>
    </dsp:sp>
    <dsp:sp modelId="{088F4F1B-AA6C-42B7-9276-584A424926A1}">
      <dsp:nvSpPr>
        <dsp:cNvPr id="0" name=""/>
        <dsp:cNvSpPr/>
      </dsp:nvSpPr>
      <dsp:spPr>
        <a:xfrm>
          <a:off x="5992943" y="4730587"/>
          <a:ext cx="2983167" cy="2088120"/>
        </a:xfrm>
        <a:prstGeom prst="roundRect">
          <a:avLst>
            <a:gd name="adj" fmla="val 16670"/>
          </a:avLst>
        </a:prstGeom>
        <a:gradFill rotWithShape="0">
          <a:gsLst>
            <a:gs pos="0">
              <a:schemeClr val="accent3">
                <a:hueOff val="2710599"/>
                <a:satOff val="100000"/>
                <a:lumOff val="-14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2710599"/>
                <a:satOff val="100000"/>
                <a:lumOff val="-14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2710599"/>
                <a:satOff val="100000"/>
                <a:lumOff val="-14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GB" sz="1500" b="0" i="0" kern="1200" dirty="0"/>
          </a:br>
          <a:r>
            <a:rPr lang="en-GB" sz="1500" b="0" i="0" kern="1200" dirty="0"/>
            <a:t>- the resort is one of the most appreciate from the region as a result of the trained workers that deliver the best customers service.</a:t>
          </a:r>
          <a:br>
            <a:rPr lang="en-GB" sz="1500" b="0" i="0" kern="1200" dirty="0"/>
          </a:br>
          <a:r>
            <a:rPr lang="en-GB" sz="1500" b="0" i="0" kern="1200" dirty="0"/>
            <a:t> -”Do it right the first time” or the service will fail.</a:t>
          </a:r>
          <a:endParaRPr lang="en-GB" sz="1500" kern="1200" dirty="0"/>
        </a:p>
      </dsp:txBody>
      <dsp:txXfrm>
        <a:off x="6094895" y="4832539"/>
        <a:ext cx="2779263" cy="1884216"/>
      </dsp:txXfrm>
    </dsp:sp>
    <dsp:sp modelId="{CEB34272-75E3-49CB-A506-54044694AA7F}">
      <dsp:nvSpPr>
        <dsp:cNvPr id="0" name=""/>
        <dsp:cNvSpPr/>
      </dsp:nvSpPr>
      <dsp:spPr>
        <a:xfrm>
          <a:off x="8976110" y="4929737"/>
          <a:ext cx="2169671" cy="16877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200" kern="1200" dirty="0"/>
            <a:t>DELIVERY</a:t>
          </a:r>
        </a:p>
      </dsp:txBody>
      <dsp:txXfrm>
        <a:off x="8976110" y="4929737"/>
        <a:ext cx="2169671" cy="16877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F4F887-5194-4604-A4E6-B5CB457A73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7A696A-E189-44DE-BE5D-A9BA12CA64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1087F1-EAB3-4801-858B-16117DF98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377A6-3590-4C6E-9148-FE7E68CA52B2}" type="datetimeFigureOut">
              <a:rPr lang="en-GB" smtClean="0"/>
              <a:t>22/06/2019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A69E8-B1E3-44A7-8028-EBD588C61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3E5C91-D53D-4637-BFC4-81E51A8E10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0C8D6-2518-4D87-BEBA-6F69644500D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795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634042-B8B7-4E27-B95C-888D5D988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6C76DA-72F6-432A-BC5A-80FCBAE5BD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C20A08-1DE1-4C17-879A-A888A7F751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377A6-3590-4C6E-9148-FE7E68CA52B2}" type="datetimeFigureOut">
              <a:rPr lang="en-GB" smtClean="0"/>
              <a:t>22/06/2019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B230CD-9F7E-4EAD-B921-2987249BF2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41C278-6608-434F-A45E-F4811B2FA8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0C8D6-2518-4D87-BEBA-6F69644500D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3875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D0F671-E545-4C9A-953F-6F25BB1B17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CA5A30-8250-4BF4-BFDE-8C54FAEC4A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E27E81-A1DF-4388-952A-4EBA8E1AF0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377A6-3590-4C6E-9148-FE7E68CA52B2}" type="datetimeFigureOut">
              <a:rPr lang="en-GB" smtClean="0"/>
              <a:t>22/06/2019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497A8F-1EF5-4BD9-A6AF-1430A4A33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8FD272-AC08-4C71-8D4E-BCF7839C51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0C8D6-2518-4D87-BEBA-6F69644500D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9439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712235-F241-432B-B677-51F4A10D0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41282F-1C1D-4AAE-8BC5-37D5B7B694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06F106-E1AB-4192-8802-F383134C87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7CB080-0CC8-42CC-A886-78B9A33F53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377A6-3590-4C6E-9148-FE7E68CA52B2}" type="datetimeFigureOut">
              <a:rPr lang="en-GB" smtClean="0"/>
              <a:t>22/06/2019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A7FDA2-27EB-4DBC-9DEE-8772A042B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422BAF-3FA3-46DD-8FB1-1A37906B8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0C8D6-2518-4D87-BEBA-6F69644500D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1232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FC20EA-09DA-42F0-9EE8-5D9718146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3BF4F1-6A8B-4523-BE8F-363C7BC2D9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308D9C-FEF3-4D50-B17C-259D8C1EF1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3B1A95C-64C5-48CB-9079-B7D39E6883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977E6A-C665-46B4-B1FE-FF954DF5F2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991E7A9-02E9-40E5-8600-D68D1CE079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377A6-3590-4C6E-9148-FE7E68CA52B2}" type="datetimeFigureOut">
              <a:rPr lang="en-GB" smtClean="0"/>
              <a:t>22/06/2019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884A277-EC6C-457E-853B-A2504EBD4A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5134EAA-7640-4021-972F-A59C5D12F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0C8D6-2518-4D87-BEBA-6F69644500D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02303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1FC794-137F-4AA8-8C3C-59F804399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A3DEDA-5432-4621-A5D2-1075FCF795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377A6-3590-4C6E-9148-FE7E68CA52B2}" type="datetimeFigureOut">
              <a:rPr lang="en-GB" smtClean="0"/>
              <a:t>22/06/2019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A092C8-C58C-4C9E-B793-3FA6A84921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793496-23B1-4F17-9F94-D547DACF8A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0C8D6-2518-4D87-BEBA-6F69644500D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107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19DA37-E733-40A1-BDC6-9B48FE6AA6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377A6-3590-4C6E-9148-FE7E68CA52B2}" type="datetimeFigureOut">
              <a:rPr lang="en-GB" smtClean="0"/>
              <a:t>22/06/2019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F134FC6-14B9-4964-96D7-0107D19F8A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09D103-E214-4FC7-BE74-F160C535F6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0C8D6-2518-4D87-BEBA-6F69644500D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31672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8C00A-8839-404F-B936-49BC361A83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08D1CC-147C-461B-876E-BB3C124EFF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29F7E6-B4C2-4D7B-AB1D-B3365D497C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1D989C-E63B-412A-A7A7-EC818B2356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377A6-3590-4C6E-9148-FE7E68CA52B2}" type="datetimeFigureOut">
              <a:rPr lang="en-GB" smtClean="0"/>
              <a:t>22/06/2019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4212EF-F972-4FD8-A793-5F4C96FBD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55130B-7E85-4E7C-9AB9-CFD771148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0C8D6-2518-4D87-BEBA-6F69644500D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5550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E2F74B-7C28-4141-91D3-5EBA56EBB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7AF5D6-9EA6-4C95-BA3A-68F9BD8851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6FFF1D-8DF0-4B94-905B-579136AC33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57A2BC-AB15-4489-9CBE-6A2C00345E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377A6-3590-4C6E-9148-FE7E68CA52B2}" type="datetimeFigureOut">
              <a:rPr lang="en-GB" smtClean="0"/>
              <a:t>22/06/2019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AB51A7-5C95-4A9B-B2EE-EAE7417EA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7C8C6C-A930-4821-88C9-1DFFC59C05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0C8D6-2518-4D87-BEBA-6F69644500D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46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846A13-7791-48C8-BD6F-4FEC892F1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3B38C5-55B4-4841-A16D-9E716E15D6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9B61A-0233-4446-A338-A123E83813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377A6-3590-4C6E-9148-FE7E68CA52B2}" type="datetimeFigureOut">
              <a:rPr lang="en-GB" smtClean="0"/>
              <a:t>22/06/2019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EC065B-58AC-448C-AF7A-75CC47174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20E939-4F41-4085-846A-0278C1CE18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0C8D6-2518-4D87-BEBA-6F69644500D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5715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7A18EFD-6D69-40B3-94CA-0010179535B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0B754E-4899-42F8-87A0-00F04243E9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780296-2E09-40DC-916C-3D3F693F8F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377A6-3590-4C6E-9148-FE7E68CA52B2}" type="datetimeFigureOut">
              <a:rPr lang="en-GB" smtClean="0"/>
              <a:t>22/06/2019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1299E1-3AED-4F10-BA9D-6B31986E20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CA3A50-0BE6-45F0-B9E7-0C759BA78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0C8D6-2518-4D87-BEBA-6F69644500D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1352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2BCB01-2EAA-4AFE-AF5B-4E112B09B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821E26-17AB-4FE4-9589-72B8342919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CC7232-314D-49C2-9919-03F6EF48D54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377A6-3590-4C6E-9148-FE7E68CA52B2}" type="datetimeFigureOut">
              <a:rPr lang="en-GB" smtClean="0"/>
              <a:t>22/06/2019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5DDCCE-0792-4986-A931-62F6733A11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428EA0-660F-4CDA-9A46-8923A8F14A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30C8D6-2518-4D87-BEBA-6F69644500D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7898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image" Target="../media/image8.png"/><Relationship Id="rId7" Type="http://schemas.openxmlformats.org/officeDocument/2006/relationships/diagramData" Target="../diagrams/data1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microsoft.com/office/2007/relationships/diagramDrawing" Target="../diagrams/drawing1.xml"/><Relationship Id="rId5" Type="http://schemas.openxmlformats.org/officeDocument/2006/relationships/image" Target="../media/image10.png"/><Relationship Id="rId10" Type="http://schemas.openxmlformats.org/officeDocument/2006/relationships/diagramColors" Target="../diagrams/colors1.xml"/><Relationship Id="rId4" Type="http://schemas.openxmlformats.org/officeDocument/2006/relationships/image" Target="../media/image9.jpeg"/><Relationship Id="rId9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7" Type="http://schemas.openxmlformats.org/officeDocument/2006/relationships/image" Target="../media/image21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g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g"/><Relationship Id="rId3" Type="http://schemas.openxmlformats.org/officeDocument/2006/relationships/image" Target="../media/image23.png"/><Relationship Id="rId7" Type="http://schemas.openxmlformats.org/officeDocument/2006/relationships/image" Target="../media/image27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g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large building&#10;&#10;Description automatically generated">
            <a:extLst>
              <a:ext uri="{FF2B5EF4-FFF2-40B4-BE49-F238E27FC236}">
                <a16:creationId xmlns:a16="http://schemas.microsoft.com/office/drawing/2014/main" id="{DC44743A-93E1-46F6-A623-88145AF8A1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00"/>
          <a:stretch/>
        </p:blipFill>
        <p:spPr>
          <a:xfrm>
            <a:off x="-1" y="10"/>
            <a:ext cx="12192000" cy="6857990"/>
          </a:xfrm>
          <a:prstGeom prst="rect">
            <a:avLst/>
          </a:prstGeom>
        </p:spPr>
      </p:pic>
      <p:sp>
        <p:nvSpPr>
          <p:cNvPr id="10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A2A9180-8921-41E8-837F-F3DBAA6814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9448" y="1913950"/>
            <a:ext cx="4204137" cy="134275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en-US" sz="3300" dirty="0"/>
              <a:t>An Appraisal of a Guest Service Experience</a:t>
            </a:r>
            <a:endParaRPr lang="en-US" sz="3300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ubtitle 2">
            <a:extLst>
              <a:ext uri="{FF2B5EF4-FFF2-40B4-BE49-F238E27FC236}">
                <a16:creationId xmlns:a16="http://schemas.microsoft.com/office/drawing/2014/main" id="{D3C9743B-AD03-41BC-98FA-AD3A564B51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5516" y="3417573"/>
            <a:ext cx="4593021" cy="261983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800" b="1" dirty="0"/>
              <a:t>Students</a:t>
            </a:r>
            <a:r>
              <a:rPr lang="en-US" sz="1800" dirty="0"/>
              <a:t>: Georgeta Antoche - 1816337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dirty="0"/>
              <a:t>                Andreea Sandru - 1815220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800" dirty="0"/>
              <a:t>                Maria Vrincianu - 1815243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800" dirty="0"/>
              <a:t>                Emilia Zelin –    1815221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800" dirty="0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800" b="1" dirty="0"/>
              <a:t>Lecturer</a:t>
            </a:r>
            <a:r>
              <a:rPr lang="en-US" sz="1800" dirty="0"/>
              <a:t>:  Dr. Oluwaseun Adegbite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811973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7C4D00E-A798-4BE3-A89F-C2D5877572C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l="19085" r="19378" b="-1"/>
          <a:stretch/>
        </p:blipFill>
        <p:spPr>
          <a:xfrm>
            <a:off x="5797543" y="10"/>
            <a:ext cx="6394152" cy="685799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4DDEBDD-D8BD-41A6-8A0D-B00E3768B0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1A89A81-D537-4003-BAB6-155342364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998" y="798445"/>
            <a:ext cx="4803636" cy="1311664"/>
          </a:xfrm>
        </p:spPr>
        <p:txBody>
          <a:bodyPr>
            <a:normAutofit/>
          </a:bodyPr>
          <a:lstStyle/>
          <a:p>
            <a:r>
              <a:rPr lang="sv-SE" dirty="0">
                <a:solidFill>
                  <a:srgbClr val="000000"/>
                </a:solidFill>
              </a:rPr>
              <a:t>Hawaii Riviera Aqua Park Resort</a:t>
            </a: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89A58B-08C0-40B6-8554-F229668D7E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997" y="2272143"/>
            <a:ext cx="4706803" cy="3788830"/>
          </a:xfrm>
        </p:spPr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sz="1900" dirty="0">
                <a:solidFill>
                  <a:srgbClr val="000000"/>
                </a:solidFill>
                <a:effectLst/>
              </a:rPr>
              <a:t>The 4-star resort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900" dirty="0">
                <a:solidFill>
                  <a:srgbClr val="000000"/>
                </a:solidFill>
                <a:effectLst/>
              </a:rPr>
              <a:t> Is located under 10 miles north of the popular Egyptian resort, Hurghada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900" dirty="0">
                <a:solidFill>
                  <a:srgbClr val="000000"/>
                </a:solidFill>
                <a:effectLst/>
              </a:rPr>
              <a:t> Is a resort ideal for families and couples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900" dirty="0">
                <a:solidFill>
                  <a:srgbClr val="000000"/>
                </a:solidFill>
                <a:effectLst/>
              </a:rPr>
              <a:t> With plenty of activities suitable for children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900" dirty="0">
                <a:solidFill>
                  <a:srgbClr val="000000"/>
                </a:solidFill>
              </a:rPr>
              <a:t>Adult activities, </a:t>
            </a:r>
            <a:r>
              <a:rPr lang="en-GB" sz="1900" dirty="0">
                <a:solidFill>
                  <a:srgbClr val="000000"/>
                </a:solidFill>
                <a:effectLst/>
              </a:rPr>
              <a:t>including a spa and a fitness and wellness centre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900" dirty="0">
                <a:solidFill>
                  <a:srgbClr val="000000"/>
                </a:solidFill>
                <a:effectLst/>
              </a:rPr>
              <a:t>Restaurant with both outdoor an indoor seating available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900" dirty="0">
                <a:solidFill>
                  <a:srgbClr val="000000"/>
                </a:solidFill>
                <a:effectLst/>
              </a:rPr>
              <a:t>Different entertainment background</a:t>
            </a:r>
          </a:p>
        </p:txBody>
      </p:sp>
    </p:spTree>
    <p:extLst>
      <p:ext uri="{BB962C8B-B14F-4D97-AF65-F5344CB8AC3E}">
        <p14:creationId xmlns:p14="http://schemas.microsoft.com/office/powerpoint/2010/main" val="355455955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large building&#10;&#10;Description automatically generated">
            <a:extLst>
              <a:ext uri="{FF2B5EF4-FFF2-40B4-BE49-F238E27FC236}">
                <a16:creationId xmlns:a16="http://schemas.microsoft.com/office/drawing/2014/main" id="{C2ADD99A-FD1D-4821-8E83-C54AF630E51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432" b="5322"/>
          <a:stretch/>
        </p:blipFill>
        <p:spPr>
          <a:xfrm>
            <a:off x="-1" y="10"/>
            <a:ext cx="12192001" cy="4666928"/>
          </a:xfrm>
          <a:prstGeom prst="rect">
            <a:avLst/>
          </a:prstGeom>
        </p:spPr>
      </p:pic>
      <p:pic>
        <p:nvPicPr>
          <p:cNvPr id="13" name="Picture 9">
            <a:extLst>
              <a:ext uri="{FF2B5EF4-FFF2-40B4-BE49-F238E27FC236}">
                <a16:creationId xmlns:a16="http://schemas.microsoft.com/office/drawing/2014/main" id="{EE09A529-E47C-4634-BB98-0A9526C372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569C1A01-6FB5-43CE-ADCC-936728ACAC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56267" y="4388303"/>
            <a:ext cx="824089" cy="702986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09C2A1C-3B17-4B84-97F3-533FF6036B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998" y="4551037"/>
            <a:ext cx="5021782" cy="1509931"/>
          </a:xfrm>
        </p:spPr>
        <p:txBody>
          <a:bodyPr>
            <a:normAutofit/>
          </a:bodyPr>
          <a:lstStyle/>
          <a:p>
            <a:r>
              <a:rPr lang="sv-SE" sz="4000" dirty="0">
                <a:solidFill>
                  <a:srgbClr val="000000"/>
                </a:solidFill>
              </a:rPr>
              <a:t>Hawaii Riviera Aqua Park Resort</a:t>
            </a:r>
            <a:endParaRPr lang="en-GB" sz="4000" dirty="0">
              <a:solidFill>
                <a:srgbClr val="0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787918-B38B-4CF1-BC71-7251C52FB9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0591" y="4388303"/>
            <a:ext cx="4926411" cy="2234560"/>
          </a:xfrm>
        </p:spPr>
        <p:txBody>
          <a:bodyPr anchor="ctr">
            <a:normAutofit lnSpcReduction="10000"/>
          </a:bodyPr>
          <a:lstStyle/>
          <a:p>
            <a:pPr algn="ctr">
              <a:buFont typeface="Wingdings" panose="05000000000000000000" pitchFamily="2" charset="2"/>
              <a:buChar char="q"/>
            </a:pPr>
            <a:r>
              <a:rPr lang="en-GB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Hotel built in 2005  (last complete renovation 2016)</a:t>
            </a:r>
          </a:p>
          <a:p>
            <a:pPr algn="ctr">
              <a:buFont typeface="Wingdings" panose="05000000000000000000" pitchFamily="2" charset="2"/>
              <a:buChar char="q"/>
            </a:pPr>
            <a:r>
              <a:rPr lang="en-GB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Multilingual staff on hand 24 hours a day</a:t>
            </a:r>
          </a:p>
          <a:p>
            <a:pPr algn="ctr">
              <a:buFont typeface="Wingdings" panose="05000000000000000000" pitchFamily="2" charset="2"/>
              <a:buChar char="q"/>
            </a:pPr>
            <a:r>
              <a:rPr lang="en-GB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All-inclusive hotel</a:t>
            </a:r>
          </a:p>
          <a:p>
            <a:pPr algn="ctr">
              <a:buFont typeface="Wingdings" panose="05000000000000000000" pitchFamily="2" charset="2"/>
              <a:buChar char="q"/>
            </a:pPr>
            <a:r>
              <a:rPr lang="en-GB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Spend a relaxing time at the Hawaii Riviera Aqua Park Resort "Couples &amp; Families Only“</a:t>
            </a:r>
          </a:p>
          <a:p>
            <a:pPr algn="ctr">
              <a:buFont typeface="Wingdings" panose="05000000000000000000" pitchFamily="2" charset="2"/>
              <a:buChar char="q"/>
            </a:pPr>
            <a:r>
              <a:rPr lang="en-GB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A little paradise for the holidaymakers looking to spend some time with family and friends.</a:t>
            </a:r>
          </a:p>
          <a:p>
            <a:endParaRPr lang="en-GB" sz="9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371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close up of a logo&#10;&#10;Description automatically generated">
            <a:extLst>
              <a:ext uri="{FF2B5EF4-FFF2-40B4-BE49-F238E27FC236}">
                <a16:creationId xmlns:a16="http://schemas.microsoft.com/office/drawing/2014/main" id="{DAB2AE7C-14F4-40DE-8D1C-5AE5A892C4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0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0662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mage result for 24 hour service logo">
            <a:extLst>
              <a:ext uri="{FF2B5EF4-FFF2-40B4-BE49-F238E27FC236}">
                <a16:creationId xmlns:a16="http://schemas.microsoft.com/office/drawing/2014/main" id="{0742DE29-9C39-4541-B153-CB6B32EF6A0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" r="2" b="6247"/>
          <a:stretch/>
        </p:blipFill>
        <p:spPr bwMode="auto">
          <a:xfrm>
            <a:off x="4448399" y="286529"/>
            <a:ext cx="2275744" cy="2275744"/>
          </a:xfrm>
          <a:custGeom>
            <a:avLst/>
            <a:gdLst>
              <a:gd name="connsiteX0" fmla="*/ 3028805 w 6057610"/>
              <a:gd name="connsiteY0" fmla="*/ 0 h 6057610"/>
              <a:gd name="connsiteX1" fmla="*/ 6057610 w 6057610"/>
              <a:gd name="connsiteY1" fmla="*/ 3028805 h 6057610"/>
              <a:gd name="connsiteX2" fmla="*/ 3028805 w 6057610"/>
              <a:gd name="connsiteY2" fmla="*/ 6057610 h 6057610"/>
              <a:gd name="connsiteX3" fmla="*/ 0 w 6057610"/>
              <a:gd name="connsiteY3" fmla="*/ 3028805 h 6057610"/>
              <a:gd name="connsiteX4" fmla="*/ 3028805 w 6057610"/>
              <a:gd name="connsiteY4" fmla="*/ 0 h 605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fitness centre logo">
            <a:extLst>
              <a:ext uri="{FF2B5EF4-FFF2-40B4-BE49-F238E27FC236}">
                <a16:creationId xmlns:a16="http://schemas.microsoft.com/office/drawing/2014/main" id="{F6DE28FA-6896-4EAA-B4DD-20033396827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12" r="10915" b="3"/>
          <a:stretch/>
        </p:blipFill>
        <p:spPr bwMode="auto">
          <a:xfrm>
            <a:off x="3125968" y="2527224"/>
            <a:ext cx="3316388" cy="3316386"/>
          </a:xfrm>
          <a:custGeom>
            <a:avLst/>
            <a:gdLst>
              <a:gd name="connsiteX0" fmla="*/ 3028805 w 6057610"/>
              <a:gd name="connsiteY0" fmla="*/ 0 h 6057610"/>
              <a:gd name="connsiteX1" fmla="*/ 6057610 w 6057610"/>
              <a:gd name="connsiteY1" fmla="*/ 3028805 h 6057610"/>
              <a:gd name="connsiteX2" fmla="*/ 3028805 w 6057610"/>
              <a:gd name="connsiteY2" fmla="*/ 6057610 h 6057610"/>
              <a:gd name="connsiteX3" fmla="*/ 0 w 6057610"/>
              <a:gd name="connsiteY3" fmla="*/ 3028805 h 6057610"/>
              <a:gd name="connsiteX4" fmla="*/ 3028805 w 6057610"/>
              <a:gd name="connsiteY4" fmla="*/ 0 h 605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result for hawaii riviera aqua park resort egypt">
            <a:extLst>
              <a:ext uri="{FF2B5EF4-FFF2-40B4-BE49-F238E27FC236}">
                <a16:creationId xmlns:a16="http://schemas.microsoft.com/office/drawing/2014/main" id="{D9BA24FB-E47C-4523-8B08-DFB13A9BE60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82" r="20679" b="-1"/>
          <a:stretch/>
        </p:blipFill>
        <p:spPr bwMode="auto">
          <a:xfrm>
            <a:off x="1" y="1"/>
            <a:ext cx="4443799" cy="3776782"/>
          </a:xfrm>
          <a:custGeom>
            <a:avLst/>
            <a:gdLst>
              <a:gd name="connsiteX0" fmla="*/ 0 w 4443799"/>
              <a:gd name="connsiteY0" fmla="*/ 0 h 3776782"/>
              <a:gd name="connsiteX1" fmla="*/ 4164578 w 4443799"/>
              <a:gd name="connsiteY1" fmla="*/ 0 h 3776782"/>
              <a:gd name="connsiteX2" fmla="*/ 4238884 w 4443799"/>
              <a:gd name="connsiteY2" fmla="*/ 154250 h 3776782"/>
              <a:gd name="connsiteX3" fmla="*/ 4443799 w 4443799"/>
              <a:gd name="connsiteY3" fmla="*/ 1169228 h 3776782"/>
              <a:gd name="connsiteX4" fmla="*/ 1836244 w 4443799"/>
              <a:gd name="connsiteY4" fmla="*/ 3776782 h 3776782"/>
              <a:gd name="connsiteX5" fmla="*/ 177598 w 4443799"/>
              <a:gd name="connsiteY5" fmla="*/ 3181344 h 3776782"/>
              <a:gd name="connsiteX6" fmla="*/ 0 w 4443799"/>
              <a:gd name="connsiteY6" fmla="*/ 3019932 h 3776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43799" h="3776782">
                <a:moveTo>
                  <a:pt x="0" y="0"/>
                </a:moveTo>
                <a:lnTo>
                  <a:pt x="4164578" y="0"/>
                </a:lnTo>
                <a:lnTo>
                  <a:pt x="4238884" y="154250"/>
                </a:lnTo>
                <a:cubicBezTo>
                  <a:pt x="4370833" y="466214"/>
                  <a:pt x="4443799" y="809200"/>
                  <a:pt x="4443799" y="1169228"/>
                </a:cubicBezTo>
                <a:cubicBezTo>
                  <a:pt x="4443799" y="2609341"/>
                  <a:pt x="3276357" y="3776782"/>
                  <a:pt x="1836244" y="3776782"/>
                </a:cubicBezTo>
                <a:cubicBezTo>
                  <a:pt x="1206195" y="3776782"/>
                  <a:pt x="628337" y="3553326"/>
                  <a:pt x="177598" y="3181344"/>
                </a:cubicBezTo>
                <a:lnTo>
                  <a:pt x="0" y="3019932"/>
                </a:ln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6335C92-AC7A-46E6-ADA3-5A7405B2D35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/>
          </a:blip>
          <a:srcRect l="3544" r="3155" b="-4"/>
          <a:stretch/>
        </p:blipFill>
        <p:spPr>
          <a:xfrm>
            <a:off x="20" y="3917271"/>
            <a:ext cx="3440566" cy="2950205"/>
          </a:xfrm>
          <a:custGeom>
            <a:avLst/>
            <a:gdLst>
              <a:gd name="connsiteX0" fmla="*/ 1539166 w 3440586"/>
              <a:gd name="connsiteY0" fmla="*/ 0 h 2950205"/>
              <a:gd name="connsiteX1" fmla="*/ 3440586 w 3440586"/>
              <a:gd name="connsiteY1" fmla="*/ 1901419 h 2950205"/>
              <a:gd name="connsiteX2" fmla="*/ 3211095 w 3440586"/>
              <a:gd name="connsiteY2" fmla="*/ 2807749 h 2950205"/>
              <a:gd name="connsiteX3" fmla="*/ 3124550 w 3440586"/>
              <a:gd name="connsiteY3" fmla="*/ 2950205 h 2950205"/>
              <a:gd name="connsiteX4" fmla="*/ 0 w 3440586"/>
              <a:gd name="connsiteY4" fmla="*/ 2950205 h 2950205"/>
              <a:gd name="connsiteX5" fmla="*/ 0 w 3440586"/>
              <a:gd name="connsiteY5" fmla="*/ 788141 h 2950205"/>
              <a:gd name="connsiteX6" fmla="*/ 71938 w 3440586"/>
              <a:gd name="connsiteY6" fmla="*/ 691940 h 2950205"/>
              <a:gd name="connsiteX7" fmla="*/ 1539166 w 3440586"/>
              <a:gd name="connsiteY7" fmla="*/ 0 h 2950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40586" h="2950205">
                <a:moveTo>
                  <a:pt x="1539166" y="0"/>
                </a:moveTo>
                <a:cubicBezTo>
                  <a:pt x="2589292" y="0"/>
                  <a:pt x="3440586" y="851294"/>
                  <a:pt x="3440586" y="1901419"/>
                </a:cubicBezTo>
                <a:cubicBezTo>
                  <a:pt x="3440586" y="2229583"/>
                  <a:pt x="3357452" y="2538330"/>
                  <a:pt x="3211095" y="2807749"/>
                </a:cubicBezTo>
                <a:lnTo>
                  <a:pt x="3124550" y="2950205"/>
                </a:lnTo>
                <a:lnTo>
                  <a:pt x="0" y="2950205"/>
                </a:lnTo>
                <a:lnTo>
                  <a:pt x="0" y="788141"/>
                </a:lnTo>
                <a:lnTo>
                  <a:pt x="71938" y="691940"/>
                </a:lnTo>
                <a:cubicBezTo>
                  <a:pt x="420687" y="269355"/>
                  <a:pt x="948471" y="0"/>
                  <a:pt x="1539166" y="0"/>
                </a:cubicBezTo>
                <a:close/>
              </a:path>
            </a:pathLst>
          </a:custGeom>
          <a:effectLst>
            <a:softEdge rad="0"/>
          </a:effectLst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D198BA7A-A80E-4128-8A01-0F5D26B880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25FF09B1-151C-4B03-87F4-EF164573907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371123"/>
              </p:ext>
            </p:extLst>
          </p:nvPr>
        </p:nvGraphicFramePr>
        <p:xfrm>
          <a:off x="6724143" y="286530"/>
          <a:ext cx="5360005" cy="65809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1358263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rgbClr val="9384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red and white sign&#10;&#10;Description automatically generated">
            <a:extLst>
              <a:ext uri="{FF2B5EF4-FFF2-40B4-BE49-F238E27FC236}">
                <a16:creationId xmlns:a16="http://schemas.microsoft.com/office/drawing/2014/main" id="{63F3C63C-A493-4E32-8AA6-184D0D84B44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28" r="1" b="4652"/>
          <a:stretch/>
        </p:blipFill>
        <p:spPr>
          <a:xfrm>
            <a:off x="321732" y="321731"/>
            <a:ext cx="7058306" cy="5572631"/>
          </a:xfrm>
          <a:prstGeom prst="rect">
            <a:avLst/>
          </a:prstGeom>
        </p:spPr>
      </p:pic>
      <p:sp>
        <p:nvSpPr>
          <p:cNvPr id="18" name="Rectangle 11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1A731B-5029-457F-A569-7448590B07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76382" y="783107"/>
            <a:ext cx="3548015" cy="5291785"/>
          </a:xfrm>
        </p:spPr>
        <p:txBody>
          <a:bodyPr anchor="ctr"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US" sz="1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Only all inclusive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1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Trips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1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Special cuisine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1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Each room contains balcony as smoking area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1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Presents an exotic beachscape view on Red Sea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1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Reasonable price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1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Diversification entertainment/ cultural diversity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1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 park free of charge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1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Kids pool, a playground and kids club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18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Diet meals (customer demand) and BBQ facilities</a:t>
            </a:r>
          </a:p>
          <a:p>
            <a:endParaRPr lang="en-GB" sz="17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0194856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73CB8A-3CE2-4082-8BD8-899D66130C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98413" y="1111349"/>
            <a:ext cx="3126050" cy="510657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New town, new hotel ( 2005)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Improve by listening our guests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Training for our employees periodically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Variety of languages spoken in the hotel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Design in a way that makes it hard to believe you are in Egypt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Motivating the staff with discounts The place and history gives a plus to the hotel</a:t>
            </a:r>
          </a:p>
        </p:txBody>
      </p:sp>
      <p:sp>
        <p:nvSpPr>
          <p:cNvPr id="20" name="Freeform: Shape 15">
            <a:extLst>
              <a:ext uri="{FF2B5EF4-FFF2-40B4-BE49-F238E27FC236}">
                <a16:creationId xmlns:a16="http://schemas.microsoft.com/office/drawing/2014/main" id="{43573EFB-E773-46FC-B866-B57ED2E390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 flipV="1">
            <a:off x="7983434" y="640080"/>
            <a:ext cx="2296028" cy="3569741"/>
          </a:xfrm>
          <a:custGeom>
            <a:avLst/>
            <a:gdLst>
              <a:gd name="connsiteX0" fmla="*/ 2296028 w 2296028"/>
              <a:gd name="connsiteY0" fmla="*/ 3569741 h 3569741"/>
              <a:gd name="connsiteX1" fmla="*/ 459 w 2296028"/>
              <a:gd name="connsiteY1" fmla="*/ 3569741 h 3569741"/>
              <a:gd name="connsiteX2" fmla="*/ 0 w 2296028"/>
              <a:gd name="connsiteY2" fmla="*/ 3248180 h 3569741"/>
              <a:gd name="connsiteX3" fmla="*/ 2011607 w 2296028"/>
              <a:gd name="connsiteY3" fmla="*/ 3249283 h 3569741"/>
              <a:gd name="connsiteX4" fmla="*/ 2011607 w 2296028"/>
              <a:gd name="connsiteY4" fmla="*/ 0 h 3569741"/>
              <a:gd name="connsiteX5" fmla="*/ 2296028 w 2296028"/>
              <a:gd name="connsiteY5" fmla="*/ 0 h 3569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96028" h="3569741">
                <a:moveTo>
                  <a:pt x="2296028" y="3569741"/>
                </a:moveTo>
                <a:lnTo>
                  <a:pt x="459" y="3569741"/>
                </a:lnTo>
                <a:cubicBezTo>
                  <a:pt x="-459" y="3458756"/>
                  <a:pt x="918" y="3359164"/>
                  <a:pt x="0" y="3248180"/>
                </a:cubicBezTo>
                <a:lnTo>
                  <a:pt x="2011607" y="3249283"/>
                </a:lnTo>
                <a:lnTo>
                  <a:pt x="2011607" y="0"/>
                </a:lnTo>
                <a:lnTo>
                  <a:pt x="2296028" y="0"/>
                </a:lnTo>
                <a:close/>
              </a:path>
            </a:pathLst>
          </a:custGeom>
          <a:solidFill>
            <a:srgbClr val="4C4C4C"/>
          </a:solidFill>
          <a:ln w="0">
            <a:noFill/>
            <a:prstDash val="solid"/>
            <a:round/>
            <a:headEnd/>
            <a:tailEnd/>
          </a:ln>
        </p:spPr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727F15E-FF36-446A-A82D-4342B74E2B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8171"/>
            <a:ext cx="7620000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175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A8BBAA7-89F0-4013-8441-F7875271F9E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3535" b="909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862BE82-D00D-42C1-BF16-93AA37870C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F6D92C2D-1D3D-4974-918C-06579FB354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333" y="-2"/>
            <a:ext cx="5441859" cy="5654940"/>
          </a:xfrm>
          <a:custGeom>
            <a:avLst/>
            <a:gdLst>
              <a:gd name="connsiteX0" fmla="*/ 0 w 5441859"/>
              <a:gd name="connsiteY0" fmla="*/ 0 h 5654940"/>
              <a:gd name="connsiteX1" fmla="*/ 4400492 w 5441859"/>
              <a:gd name="connsiteY1" fmla="*/ 0 h 5654940"/>
              <a:gd name="connsiteX2" fmla="*/ 4484767 w 5441859"/>
              <a:gd name="connsiteY2" fmla="*/ 76595 h 5654940"/>
              <a:gd name="connsiteX3" fmla="*/ 5441859 w 5441859"/>
              <a:gd name="connsiteY3" fmla="*/ 2387221 h 5654940"/>
              <a:gd name="connsiteX4" fmla="*/ 2174140 w 5441859"/>
              <a:gd name="connsiteY4" fmla="*/ 5654940 h 5654940"/>
              <a:gd name="connsiteX5" fmla="*/ 156693 w 5441859"/>
              <a:gd name="connsiteY5" fmla="*/ 4957981 h 5654940"/>
              <a:gd name="connsiteX6" fmla="*/ 0 w 5441859"/>
              <a:gd name="connsiteY6" fmla="*/ 4820612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0" y="0"/>
                </a:moveTo>
                <a:lnTo>
                  <a:pt x="4400492" y="0"/>
                </a:lnTo>
                <a:lnTo>
                  <a:pt x="4484767" y="76595"/>
                </a:lnTo>
                <a:cubicBezTo>
                  <a:pt x="5076108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D093D7-3BDF-4892-B819-B6F044FA0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242" y="632990"/>
            <a:ext cx="4062643" cy="1043409"/>
          </a:xfrm>
        </p:spPr>
        <p:txBody>
          <a:bodyPr>
            <a:normAutofit/>
          </a:bodyPr>
          <a:lstStyle/>
          <a:p>
            <a:r>
              <a:rPr lang="en-GB" sz="3600"/>
              <a:t>Bullet points: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4705B9-8883-46BC-A697-C90647A7CF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242" y="1774372"/>
            <a:ext cx="4062642" cy="2754086"/>
          </a:xfrm>
        </p:spPr>
        <p:txBody>
          <a:bodyPr anchor="t">
            <a:normAutofit/>
          </a:bodyPr>
          <a:lstStyle/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 All Inclusive 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Entertainment everywhere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Dazzlingly marine life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Trained staff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Every guest -&gt; a VIP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Hygienic 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Diversity </a:t>
            </a:r>
          </a:p>
          <a:p>
            <a:endParaRPr lang="en-GB" sz="1800" b="1" dirty="0"/>
          </a:p>
          <a:p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132386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picture containing indoor&#10;&#10;Description automatically generated">
            <a:extLst>
              <a:ext uri="{FF2B5EF4-FFF2-40B4-BE49-F238E27FC236}">
                <a16:creationId xmlns:a16="http://schemas.microsoft.com/office/drawing/2014/main" id="{3728827F-FAA0-461A-B084-536FCB7955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23433">
            <a:off x="6330447" y="265654"/>
            <a:ext cx="5905500" cy="32385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4B89D91F-483D-470E-B118-55736640282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0807173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30798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AD008033-5534-42CB-8772-476D8921BB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2" y="864336"/>
            <a:ext cx="3683111" cy="1150971"/>
          </a:xfrm>
          <a:prstGeom prst="rect">
            <a:avLst/>
          </a:prstGeom>
        </p:spPr>
      </p:pic>
      <p:sp>
        <p:nvSpPr>
          <p:cNvPr id="86" name="Rectangle 85">
            <a:extLst>
              <a:ext uri="{FF2B5EF4-FFF2-40B4-BE49-F238E27FC236}">
                <a16:creationId xmlns:a16="http://schemas.microsoft.com/office/drawing/2014/main" id="{112839B5-6527-4FE1-B5CA-71D5FFC47C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2752928"/>
            <a:ext cx="7566298" cy="7599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089B37F3-721E-4809-A50E-9EE306404E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46483" y="0"/>
            <a:ext cx="73152" cy="278892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7" name="Picture 16" descr="A screenshot of a cell phone&#10;&#10;Description automatically generated">
            <a:extLst>
              <a:ext uri="{FF2B5EF4-FFF2-40B4-BE49-F238E27FC236}">
                <a16:creationId xmlns:a16="http://schemas.microsoft.com/office/drawing/2014/main" id="{5E9C3E19-DE74-492E-BAD8-088AE8A07D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5805" y="76000"/>
            <a:ext cx="2361686" cy="2499359"/>
          </a:xfrm>
          <a:prstGeom prst="rect">
            <a:avLst/>
          </a:prstGeom>
        </p:spPr>
      </p:pic>
      <p:pic>
        <p:nvPicPr>
          <p:cNvPr id="23" name="Picture 22" descr="A screenshot of a cell phone&#10;&#10;Description automatically generated">
            <a:extLst>
              <a:ext uri="{FF2B5EF4-FFF2-40B4-BE49-F238E27FC236}">
                <a16:creationId xmlns:a16="http://schemas.microsoft.com/office/drawing/2014/main" id="{A3939AE9-A5BE-498B-B682-0C31F5BB99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803" y="3006496"/>
            <a:ext cx="2344222" cy="3385159"/>
          </a:xfrm>
          <a:prstGeom prst="rect">
            <a:avLst/>
          </a:prstGeom>
        </p:spPr>
      </p:pic>
      <p:sp>
        <p:nvSpPr>
          <p:cNvPr id="90" name="Rectangle 89">
            <a:extLst>
              <a:ext uri="{FF2B5EF4-FFF2-40B4-BE49-F238E27FC236}">
                <a16:creationId xmlns:a16="http://schemas.microsoft.com/office/drawing/2014/main" id="{6F32C1A4-2AC7-48CB-9AB7-B80470C0FD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3627" y="2779776"/>
            <a:ext cx="73152" cy="40782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9" name="Picture 18" descr="A screenshot of text&#10;&#10;Description automatically generated">
            <a:extLst>
              <a:ext uri="{FF2B5EF4-FFF2-40B4-BE49-F238E27FC236}">
                <a16:creationId xmlns:a16="http://schemas.microsoft.com/office/drawing/2014/main" id="{B18A7F95-48FE-4B72-ABFA-532554C8B2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341" y="3006495"/>
            <a:ext cx="2657350" cy="3385160"/>
          </a:xfrm>
          <a:prstGeom prst="rect">
            <a:avLst/>
          </a:prstGeom>
        </p:spPr>
      </p:pic>
      <p:sp>
        <p:nvSpPr>
          <p:cNvPr id="92" name="Rectangle 91">
            <a:extLst>
              <a:ext uri="{FF2B5EF4-FFF2-40B4-BE49-F238E27FC236}">
                <a16:creationId xmlns:a16="http://schemas.microsoft.com/office/drawing/2014/main" id="{BE12D8E2-6088-4997-A8C6-1794DA9E1D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66813" y="0"/>
            <a:ext cx="73152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1" name="Picture 20" descr="A screenshot of a cell phone&#10;&#10;Description automatically generated">
            <a:extLst>
              <a:ext uri="{FF2B5EF4-FFF2-40B4-BE49-F238E27FC236}">
                <a16:creationId xmlns:a16="http://schemas.microsoft.com/office/drawing/2014/main" id="{E973EDE8-8759-4926-8E84-53208B49499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0821" y="321735"/>
            <a:ext cx="2592255" cy="3312786"/>
          </a:xfrm>
          <a:prstGeom prst="rect">
            <a:avLst/>
          </a:prstGeom>
        </p:spPr>
      </p:pic>
      <p:sp>
        <p:nvSpPr>
          <p:cNvPr id="94" name="Rectangle 93">
            <a:extLst>
              <a:ext uri="{FF2B5EF4-FFF2-40B4-BE49-F238E27FC236}">
                <a16:creationId xmlns:a16="http://schemas.microsoft.com/office/drawing/2014/main" id="{FAF10F47-1605-47C5-AE58-9062909ADA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66299" y="3862989"/>
            <a:ext cx="4625702" cy="7315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5" name="Picture 24" descr="A screenshot of a cell phone&#10;&#10;Description automatically generated">
            <a:extLst>
              <a:ext uri="{FF2B5EF4-FFF2-40B4-BE49-F238E27FC236}">
                <a16:creationId xmlns:a16="http://schemas.microsoft.com/office/drawing/2014/main" id="{2FA2BDAA-C48E-42A8-A8F5-AE4102369C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5492" y="4059484"/>
            <a:ext cx="2222911" cy="2476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043011"/>
      </p:ext>
    </p:extLst>
  </p:cSld>
  <p:clrMapOvr>
    <a:masterClrMapping/>
  </p:clrMapOvr>
  <p:transition spd="slow">
    <p:wheel spokes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AE94F3-D55B-4EA7-93AD-324DE9D2A0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940" y="590594"/>
            <a:ext cx="4385153" cy="511696"/>
          </a:xfrm>
        </p:spPr>
        <p:txBody>
          <a:bodyPr>
            <a:normAutofit fontScale="90000"/>
          </a:bodyPr>
          <a:lstStyle/>
          <a:p>
            <a:r>
              <a:rPr lang="en-GB" sz="3100" dirty="0">
                <a:latin typeface="Arial" panose="020B0604020202020204" pitchFamily="34" charset="0"/>
                <a:cs typeface="Arial" panose="020B0604020202020204" pitchFamily="34" charset="0"/>
              </a:rPr>
              <a:t>Hawaii Aqua Park Resort</a:t>
            </a:r>
            <a:br>
              <a:rPr lang="en-GB" dirty="0"/>
            </a:br>
            <a:endParaRPr lang="en-GB" dirty="0"/>
          </a:p>
        </p:txBody>
      </p:sp>
      <p:sp>
        <p:nvSpPr>
          <p:cNvPr id="4" name="Arrow: Down 3">
            <a:extLst>
              <a:ext uri="{FF2B5EF4-FFF2-40B4-BE49-F238E27FC236}">
                <a16:creationId xmlns:a16="http://schemas.microsoft.com/office/drawing/2014/main" id="{2785F83F-36F2-46B3-8001-B5BDCB31E605}"/>
              </a:ext>
            </a:extLst>
          </p:cNvPr>
          <p:cNvSpPr/>
          <p:nvPr/>
        </p:nvSpPr>
        <p:spPr>
          <a:xfrm>
            <a:off x="5223353" y="365124"/>
            <a:ext cx="1177448" cy="64928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/>
              <a:t>COMPARE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F541CAF-A3F7-4A0D-B530-0BB539E27434}"/>
              </a:ext>
            </a:extLst>
          </p:cNvPr>
          <p:cNvSpPr txBox="1"/>
          <p:nvPr/>
        </p:nvSpPr>
        <p:spPr>
          <a:xfrm>
            <a:off x="6663847" y="316466"/>
            <a:ext cx="400832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    Villamarin Spain</a:t>
            </a:r>
          </a:p>
          <a:p>
            <a:endParaRPr lang="en-GB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5FBA1CDB-9475-458A-AD2B-436B1EF946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7008192"/>
              </p:ext>
            </p:extLst>
          </p:nvPr>
        </p:nvGraphicFramePr>
        <p:xfrm>
          <a:off x="361864" y="846442"/>
          <a:ext cx="4936646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36646">
                  <a:extLst>
                    <a:ext uri="{9D8B030D-6E8A-4147-A177-3AD203B41FA5}">
                      <a16:colId xmlns:a16="http://schemas.microsoft.com/office/drawing/2014/main" val="2982802773"/>
                    </a:ext>
                  </a:extLst>
                </a:gridCol>
              </a:tblGrid>
              <a:tr h="341625">
                <a:tc>
                  <a:txBody>
                    <a:bodyPr/>
                    <a:lstStyle/>
                    <a:p>
                      <a:r>
                        <a:rPr lang="en-GB" dirty="0"/>
                        <a:t>Quality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4018950"/>
                  </a:ext>
                </a:extLst>
              </a:tr>
              <a:tr h="341625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GB" dirty="0"/>
                        <a:t>Treat every guest as an VIP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dirty="0"/>
                        <a:t>Friendly workers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0140913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97E937B-99EB-446C-B140-0F91642163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8124090"/>
              </p:ext>
            </p:extLst>
          </p:nvPr>
        </p:nvGraphicFramePr>
        <p:xfrm>
          <a:off x="361864" y="2374900"/>
          <a:ext cx="4936646" cy="210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36646">
                  <a:extLst>
                    <a:ext uri="{9D8B030D-6E8A-4147-A177-3AD203B41FA5}">
                      <a16:colId xmlns:a16="http://schemas.microsoft.com/office/drawing/2014/main" val="210983334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Setting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2782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GB" dirty="0"/>
                        <a:t>big rooms, 2 double beds, big balconies with lovely views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dirty="0"/>
                        <a:t>-different cuisine every day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dirty="0"/>
                        <a:t>-very good location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dirty="0"/>
                        <a:t>Very nice entertainment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dirty="0"/>
                        <a:t>Different activities every day for adults and kids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1378002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3C5FB928-7CC5-4029-9A95-446B3C04C6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3693736"/>
              </p:ext>
            </p:extLst>
          </p:nvPr>
        </p:nvGraphicFramePr>
        <p:xfrm>
          <a:off x="361864" y="4781362"/>
          <a:ext cx="4936646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36646">
                  <a:extLst>
                    <a:ext uri="{9D8B030D-6E8A-4147-A177-3AD203B41FA5}">
                      <a16:colId xmlns:a16="http://schemas.microsoft.com/office/drawing/2014/main" val="209859807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Delivery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31930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motivated staff by helping customers with everything that they need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7991841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713C18A3-FF2E-4CBB-B37D-B9C8AF8ADC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4376482"/>
              </p:ext>
            </p:extLst>
          </p:nvPr>
        </p:nvGraphicFramePr>
        <p:xfrm>
          <a:off x="6965864" y="843902"/>
          <a:ext cx="4008328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08328">
                  <a:extLst>
                    <a:ext uri="{9D8B030D-6E8A-4147-A177-3AD203B41FA5}">
                      <a16:colId xmlns:a16="http://schemas.microsoft.com/office/drawing/2014/main" val="33841492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Quality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07922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dirty="0"/>
                        <a:t>managers are trying to intimidate customers, invading personal space</a:t>
                      </a:r>
                    </a:p>
                    <a:p>
                      <a:pPr marL="0" indent="0">
                        <a:buNone/>
                      </a:pPr>
                      <a:r>
                        <a:rPr lang="en-GB" dirty="0"/>
                        <a:t> -unfriendly workers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713432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2D8DB99-8268-4836-8A76-CDF5B383AF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3870507"/>
              </p:ext>
            </p:extLst>
          </p:nvPr>
        </p:nvGraphicFramePr>
        <p:xfrm>
          <a:off x="6965864" y="2210263"/>
          <a:ext cx="4008328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08328">
                  <a:extLst>
                    <a:ext uri="{9D8B030D-6E8A-4147-A177-3AD203B41FA5}">
                      <a16:colId xmlns:a16="http://schemas.microsoft.com/office/drawing/2014/main" val="3604782512"/>
                    </a:ext>
                  </a:extLst>
                </a:gridCol>
              </a:tblGrid>
              <a:tr h="334332">
                <a:tc>
                  <a:txBody>
                    <a:bodyPr/>
                    <a:lstStyle/>
                    <a:p>
                      <a:r>
                        <a:rPr lang="en-GB" dirty="0"/>
                        <a:t>Setting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0378163"/>
                  </a:ext>
                </a:extLst>
              </a:tr>
              <a:tr h="259107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dirty="0"/>
                        <a:t>-small rooms, paying for remote 10 £, 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bathrooms small, the washbasin is in bedroom, the balconies are too small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food banal 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-2 singles bed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 English channels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Bad location ( Salou )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Entertainment awful (2 singers, boys, that were a disaster )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3936900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6E1CBEF5-3D06-4324-9B7B-D319300370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7306699"/>
              </p:ext>
            </p:extLst>
          </p:nvPr>
        </p:nvGraphicFramePr>
        <p:xfrm>
          <a:off x="6965864" y="5410663"/>
          <a:ext cx="4008328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08328">
                  <a:extLst>
                    <a:ext uri="{9D8B030D-6E8A-4147-A177-3AD203B41FA5}">
                      <a16:colId xmlns:a16="http://schemas.microsoft.com/office/drawing/2014/main" val="192721095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Delivery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32271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staff not implicated in helping guests, they don't have training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37342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0091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A pool of water&#10;&#10;Description automatically generated">
            <a:extLst>
              <a:ext uri="{FF2B5EF4-FFF2-40B4-BE49-F238E27FC236}">
                <a16:creationId xmlns:a16="http://schemas.microsoft.com/office/drawing/2014/main" id="{4751DFB2-3E19-43A6-A56D-A248927D5A6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03"/>
          <a:stretch/>
        </p:blipFill>
        <p:spPr>
          <a:xfrm>
            <a:off x="0" y="0"/>
            <a:ext cx="12192000" cy="685595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969AA54-A46F-475F-9B2D-9704E0F56D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4999" y="5345722"/>
            <a:ext cx="4743761" cy="1541833"/>
          </a:xfrm>
          <a:prstGeom prst="rect">
            <a:avLst/>
          </a:prstGeom>
        </p:spPr>
      </p:pic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F6E384F5-137A-40B1-97F0-694CC6ECD5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22218"/>
            <a:ext cx="3730752" cy="4735782"/>
          </a:xfrm>
          <a:custGeom>
            <a:avLst/>
            <a:gdLst>
              <a:gd name="connsiteX0" fmla="*/ 640080 w 3730752"/>
              <a:gd name="connsiteY0" fmla="*/ 0 h 4735782"/>
              <a:gd name="connsiteX1" fmla="*/ 3730752 w 3730752"/>
              <a:gd name="connsiteY1" fmla="*/ 3090672 h 4735782"/>
              <a:gd name="connsiteX2" fmla="*/ 3357725 w 3730752"/>
              <a:gd name="connsiteY2" fmla="*/ 4563870 h 4735782"/>
              <a:gd name="connsiteX3" fmla="*/ 3253285 w 3730752"/>
              <a:gd name="connsiteY3" fmla="*/ 4735782 h 4735782"/>
              <a:gd name="connsiteX4" fmla="*/ 0 w 3730752"/>
              <a:gd name="connsiteY4" fmla="*/ 4735782 h 4735782"/>
              <a:gd name="connsiteX5" fmla="*/ 0 w 3730752"/>
              <a:gd name="connsiteY5" fmla="*/ 67215 h 4735782"/>
              <a:gd name="connsiteX6" fmla="*/ 17202 w 3730752"/>
              <a:gd name="connsiteY6" fmla="*/ 62792 h 4735782"/>
              <a:gd name="connsiteX7" fmla="*/ 640080 w 3730752"/>
              <a:gd name="connsiteY7" fmla="*/ 0 h 4735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30752" h="4735782">
                <a:moveTo>
                  <a:pt x="640080" y="0"/>
                </a:moveTo>
                <a:cubicBezTo>
                  <a:pt x="2347011" y="0"/>
                  <a:pt x="3730752" y="1383741"/>
                  <a:pt x="3730752" y="3090672"/>
                </a:cubicBezTo>
                <a:cubicBezTo>
                  <a:pt x="3730752" y="3624088"/>
                  <a:pt x="3595621" y="4125943"/>
                  <a:pt x="3357725" y="4563870"/>
                </a:cubicBezTo>
                <a:lnTo>
                  <a:pt x="3253285" y="4735782"/>
                </a:lnTo>
                <a:lnTo>
                  <a:pt x="0" y="4735782"/>
                </a:lnTo>
                <a:lnTo>
                  <a:pt x="0" y="67215"/>
                </a:lnTo>
                <a:lnTo>
                  <a:pt x="17202" y="62792"/>
                </a:lnTo>
                <a:cubicBezTo>
                  <a:pt x="218397" y="21621"/>
                  <a:pt x="426714" y="0"/>
                  <a:pt x="64008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9DBC4630-03DA-474F-BBCB-BA3AE6B31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1982" y="-4332"/>
            <a:ext cx="4242816" cy="2454158"/>
          </a:xfrm>
          <a:custGeom>
            <a:avLst/>
            <a:gdLst>
              <a:gd name="connsiteX0" fmla="*/ 28633 w 4242816"/>
              <a:gd name="connsiteY0" fmla="*/ 0 h 2454158"/>
              <a:gd name="connsiteX1" fmla="*/ 4214183 w 4242816"/>
              <a:gd name="connsiteY1" fmla="*/ 0 h 2454158"/>
              <a:gd name="connsiteX2" fmla="*/ 4231864 w 4242816"/>
              <a:gd name="connsiteY2" fmla="*/ 115848 h 2454158"/>
              <a:gd name="connsiteX3" fmla="*/ 4242816 w 4242816"/>
              <a:gd name="connsiteY3" fmla="*/ 332750 h 2454158"/>
              <a:gd name="connsiteX4" fmla="*/ 2121408 w 4242816"/>
              <a:gd name="connsiteY4" fmla="*/ 2454158 h 2454158"/>
              <a:gd name="connsiteX5" fmla="*/ 0 w 4242816"/>
              <a:gd name="connsiteY5" fmla="*/ 332750 h 2454158"/>
              <a:gd name="connsiteX6" fmla="*/ 10953 w 4242816"/>
              <a:gd name="connsiteY6" fmla="*/ 115848 h 2454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42816" h="2454158">
                <a:moveTo>
                  <a:pt x="28633" y="0"/>
                </a:moveTo>
                <a:lnTo>
                  <a:pt x="4214183" y="0"/>
                </a:lnTo>
                <a:lnTo>
                  <a:pt x="4231864" y="115848"/>
                </a:lnTo>
                <a:cubicBezTo>
                  <a:pt x="4239106" y="187164"/>
                  <a:pt x="4242816" y="259524"/>
                  <a:pt x="4242816" y="332750"/>
                </a:cubicBezTo>
                <a:cubicBezTo>
                  <a:pt x="4242816" y="1504371"/>
                  <a:pt x="3293029" y="2454158"/>
                  <a:pt x="2121408" y="2454158"/>
                </a:cubicBezTo>
                <a:cubicBezTo>
                  <a:pt x="949787" y="2454158"/>
                  <a:pt x="0" y="1504371"/>
                  <a:pt x="0" y="332750"/>
                </a:cubicBezTo>
                <a:cubicBezTo>
                  <a:pt x="0" y="259524"/>
                  <a:pt x="3710" y="187164"/>
                  <a:pt x="10953" y="115848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 descr="A group of people on a beach&#10;&#10;Description automatically generated">
            <a:extLst>
              <a:ext uri="{FF2B5EF4-FFF2-40B4-BE49-F238E27FC236}">
                <a16:creationId xmlns:a16="http://schemas.microsoft.com/office/drawing/2014/main" id="{58CF645A-A7BD-4446-A622-0C549F2E85F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7" r="2" b="2"/>
          <a:stretch/>
        </p:blipFill>
        <p:spPr>
          <a:xfrm>
            <a:off x="1246573" y="10"/>
            <a:ext cx="3913632" cy="2285224"/>
          </a:xfrm>
          <a:custGeom>
            <a:avLst/>
            <a:gdLst>
              <a:gd name="connsiteX0" fmla="*/ 29691 w 3913632"/>
              <a:gd name="connsiteY0" fmla="*/ 0 h 2285234"/>
              <a:gd name="connsiteX1" fmla="*/ 3883942 w 3913632"/>
              <a:gd name="connsiteY1" fmla="*/ 0 h 2285234"/>
              <a:gd name="connsiteX2" fmla="*/ 3903529 w 3913632"/>
              <a:gd name="connsiteY2" fmla="*/ 128345 h 2285234"/>
              <a:gd name="connsiteX3" fmla="*/ 3913632 w 3913632"/>
              <a:gd name="connsiteY3" fmla="*/ 328418 h 2285234"/>
              <a:gd name="connsiteX4" fmla="*/ 1956816 w 3913632"/>
              <a:gd name="connsiteY4" fmla="*/ 2285234 h 2285234"/>
              <a:gd name="connsiteX5" fmla="*/ 0 w 3913632"/>
              <a:gd name="connsiteY5" fmla="*/ 328418 h 2285234"/>
              <a:gd name="connsiteX6" fmla="*/ 10103 w 3913632"/>
              <a:gd name="connsiteY6" fmla="*/ 128345 h 2285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13632" h="2285234">
                <a:moveTo>
                  <a:pt x="29691" y="0"/>
                </a:moveTo>
                <a:lnTo>
                  <a:pt x="3883942" y="0"/>
                </a:lnTo>
                <a:lnTo>
                  <a:pt x="3903529" y="128345"/>
                </a:lnTo>
                <a:cubicBezTo>
                  <a:pt x="3910210" y="194127"/>
                  <a:pt x="3913632" y="260873"/>
                  <a:pt x="3913632" y="328418"/>
                </a:cubicBezTo>
                <a:cubicBezTo>
                  <a:pt x="3913632" y="1409138"/>
                  <a:pt x="3037536" y="2285234"/>
                  <a:pt x="1956816" y="2285234"/>
                </a:cubicBezTo>
                <a:cubicBezTo>
                  <a:pt x="876096" y="2285234"/>
                  <a:pt x="0" y="1409138"/>
                  <a:pt x="0" y="328418"/>
                </a:cubicBezTo>
                <a:cubicBezTo>
                  <a:pt x="0" y="260873"/>
                  <a:pt x="3422" y="194127"/>
                  <a:pt x="10103" y="128345"/>
                </a:cubicBezTo>
                <a:close/>
              </a:path>
            </a:pathLst>
          </a:custGeom>
        </p:spPr>
      </p:pic>
      <p:pic>
        <p:nvPicPr>
          <p:cNvPr id="7" name="Picture 6" descr="A picture containing person, girl, young, little&#10;&#10;Description automatically generated">
            <a:extLst>
              <a:ext uri="{FF2B5EF4-FFF2-40B4-BE49-F238E27FC236}">
                <a16:creationId xmlns:a16="http://schemas.microsoft.com/office/drawing/2014/main" id="{5A85A26C-1D1D-4D04-B407-72A442DA781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93" r="13353" b="-1"/>
          <a:stretch/>
        </p:blipFill>
        <p:spPr>
          <a:xfrm>
            <a:off x="20" y="2288331"/>
            <a:ext cx="3564618" cy="4569668"/>
          </a:xfrm>
          <a:custGeom>
            <a:avLst/>
            <a:gdLst>
              <a:gd name="connsiteX0" fmla="*/ 640080 w 3564638"/>
              <a:gd name="connsiteY0" fmla="*/ 0 h 4569668"/>
              <a:gd name="connsiteX1" fmla="*/ 3564638 w 3564638"/>
              <a:gd name="connsiteY1" fmla="*/ 2924558 h 4569668"/>
              <a:gd name="connsiteX2" fmla="*/ 3065170 w 3564638"/>
              <a:gd name="connsiteY2" fmla="*/ 4559707 h 4569668"/>
              <a:gd name="connsiteX3" fmla="*/ 3057720 w 3564638"/>
              <a:gd name="connsiteY3" fmla="*/ 4569668 h 4569668"/>
              <a:gd name="connsiteX4" fmla="*/ 0 w 3564638"/>
              <a:gd name="connsiteY4" fmla="*/ 4569668 h 4569668"/>
              <a:gd name="connsiteX5" fmla="*/ 0 w 3564638"/>
              <a:gd name="connsiteY5" fmla="*/ 72448 h 4569668"/>
              <a:gd name="connsiteX6" fmla="*/ 50679 w 3564638"/>
              <a:gd name="connsiteY6" fmla="*/ 59417 h 4569668"/>
              <a:gd name="connsiteX7" fmla="*/ 640080 w 3564638"/>
              <a:gd name="connsiteY7" fmla="*/ 0 h 4569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564638" h="4569668">
                <a:moveTo>
                  <a:pt x="640080" y="0"/>
                </a:moveTo>
                <a:cubicBezTo>
                  <a:pt x="2255269" y="0"/>
                  <a:pt x="3564638" y="1309369"/>
                  <a:pt x="3564638" y="2924558"/>
                </a:cubicBezTo>
                <a:cubicBezTo>
                  <a:pt x="3564638" y="3530254"/>
                  <a:pt x="3380508" y="4092944"/>
                  <a:pt x="3065170" y="4559707"/>
                </a:cubicBezTo>
                <a:lnTo>
                  <a:pt x="3057720" y="4569668"/>
                </a:lnTo>
                <a:lnTo>
                  <a:pt x="0" y="4569668"/>
                </a:lnTo>
                <a:lnTo>
                  <a:pt x="0" y="72448"/>
                </a:lnTo>
                <a:lnTo>
                  <a:pt x="50679" y="59417"/>
                </a:lnTo>
                <a:cubicBezTo>
                  <a:pt x="241061" y="20459"/>
                  <a:pt x="438181" y="0"/>
                  <a:pt x="640080" y="0"/>
                </a:cubicBezTo>
                <a:close/>
              </a:path>
            </a:pathLst>
          </a:custGeom>
        </p:spPr>
      </p:pic>
      <p:sp>
        <p:nvSpPr>
          <p:cNvPr id="24" name="Oval 23">
            <a:extLst>
              <a:ext uri="{FF2B5EF4-FFF2-40B4-BE49-F238E27FC236}">
                <a16:creationId xmlns:a16="http://schemas.microsoft.com/office/drawing/2014/main" id="{78418A25-6EAC-4140-BFE6-284E1925B5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60967" y="561316"/>
            <a:ext cx="3182112" cy="3182112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22703B2-0560-47FB-AE61-C66E1974387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60" r="19140"/>
          <a:stretch/>
        </p:blipFill>
        <p:spPr>
          <a:xfrm>
            <a:off x="5525559" y="725908"/>
            <a:ext cx="2852928" cy="2852928"/>
          </a:xfrm>
          <a:custGeom>
            <a:avLst/>
            <a:gdLst>
              <a:gd name="connsiteX0" fmla="*/ 1426464 w 2852928"/>
              <a:gd name="connsiteY0" fmla="*/ 0 h 2852928"/>
              <a:gd name="connsiteX1" fmla="*/ 2852928 w 2852928"/>
              <a:gd name="connsiteY1" fmla="*/ 1426464 h 2852928"/>
              <a:gd name="connsiteX2" fmla="*/ 1426464 w 2852928"/>
              <a:gd name="connsiteY2" fmla="*/ 2852928 h 2852928"/>
              <a:gd name="connsiteX3" fmla="*/ 0 w 2852928"/>
              <a:gd name="connsiteY3" fmla="*/ 1426464 h 2852928"/>
              <a:gd name="connsiteX4" fmla="*/ 1426464 w 2852928"/>
              <a:gd name="connsiteY4" fmla="*/ 0 h 2852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52928" h="2852928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</p:spPr>
      </p:pic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6B9D64DB-4D5C-4A91-B45F-F301E3174F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2568" y="-4332"/>
            <a:ext cx="3439432" cy="3550083"/>
          </a:xfrm>
          <a:custGeom>
            <a:avLst/>
            <a:gdLst>
              <a:gd name="connsiteX0" fmla="*/ 115336 w 3439432"/>
              <a:gd name="connsiteY0" fmla="*/ 0 h 3550083"/>
              <a:gd name="connsiteX1" fmla="*/ 3439432 w 3439432"/>
              <a:gd name="connsiteY1" fmla="*/ 0 h 3550083"/>
              <a:gd name="connsiteX2" fmla="*/ 3439432 w 3439432"/>
              <a:gd name="connsiteY2" fmla="*/ 3462762 h 3550083"/>
              <a:gd name="connsiteX3" fmla="*/ 3318024 w 3439432"/>
              <a:gd name="connsiteY3" fmla="*/ 3493980 h 3550083"/>
              <a:gd name="connsiteX4" fmla="*/ 2761488 w 3439432"/>
              <a:gd name="connsiteY4" fmla="*/ 3550083 h 3550083"/>
              <a:gd name="connsiteX5" fmla="*/ 0 w 3439432"/>
              <a:gd name="connsiteY5" fmla="*/ 788595 h 3550083"/>
              <a:gd name="connsiteX6" fmla="*/ 70713 w 3439432"/>
              <a:gd name="connsiteY6" fmla="*/ 164949 h 3550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39432" h="3550083">
                <a:moveTo>
                  <a:pt x="115336" y="0"/>
                </a:moveTo>
                <a:lnTo>
                  <a:pt x="3439432" y="0"/>
                </a:lnTo>
                <a:lnTo>
                  <a:pt x="3439432" y="3462762"/>
                </a:lnTo>
                <a:lnTo>
                  <a:pt x="3318024" y="3493980"/>
                </a:lnTo>
                <a:cubicBezTo>
                  <a:pt x="3138258" y="3530765"/>
                  <a:pt x="2952129" y="3550083"/>
                  <a:pt x="2761488" y="3550083"/>
                </a:cubicBezTo>
                <a:cubicBezTo>
                  <a:pt x="1236360" y="3550083"/>
                  <a:pt x="0" y="2313723"/>
                  <a:pt x="0" y="788595"/>
                </a:cubicBezTo>
                <a:cubicBezTo>
                  <a:pt x="0" y="574124"/>
                  <a:pt x="24450" y="365364"/>
                  <a:pt x="70713" y="164949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10" descr="A large building&#10;&#10;Description automatically generated">
            <a:extLst>
              <a:ext uri="{FF2B5EF4-FFF2-40B4-BE49-F238E27FC236}">
                <a16:creationId xmlns:a16="http://schemas.microsoft.com/office/drawing/2014/main" id="{6BA67348-CF6C-4A10-A3E4-B4FD814E229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29" r="21053" b="3"/>
          <a:stretch/>
        </p:blipFill>
        <p:spPr>
          <a:xfrm>
            <a:off x="8918761" y="-4331"/>
            <a:ext cx="3273238" cy="3383891"/>
          </a:xfrm>
          <a:custGeom>
            <a:avLst/>
            <a:gdLst>
              <a:gd name="connsiteX0" fmla="*/ 122841 w 3273238"/>
              <a:gd name="connsiteY0" fmla="*/ 0 h 3383891"/>
              <a:gd name="connsiteX1" fmla="*/ 3273238 w 3273238"/>
              <a:gd name="connsiteY1" fmla="*/ 0 h 3383891"/>
              <a:gd name="connsiteX2" fmla="*/ 3273238 w 3273238"/>
              <a:gd name="connsiteY2" fmla="*/ 3291335 h 3383891"/>
              <a:gd name="connsiteX3" fmla="*/ 3118338 w 3273238"/>
              <a:gd name="connsiteY3" fmla="*/ 3331164 h 3383891"/>
              <a:gd name="connsiteX4" fmla="*/ 2595295 w 3273238"/>
              <a:gd name="connsiteY4" fmla="*/ 3383891 h 3383891"/>
              <a:gd name="connsiteX5" fmla="*/ 0 w 3273238"/>
              <a:gd name="connsiteY5" fmla="*/ 788596 h 3383891"/>
              <a:gd name="connsiteX6" fmla="*/ 116679 w 3273238"/>
              <a:gd name="connsiteY6" fmla="*/ 16835 h 33838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73238" h="3383891">
                <a:moveTo>
                  <a:pt x="122841" y="0"/>
                </a:moveTo>
                <a:lnTo>
                  <a:pt x="3273238" y="0"/>
                </a:lnTo>
                <a:lnTo>
                  <a:pt x="3273238" y="3291335"/>
                </a:lnTo>
                <a:lnTo>
                  <a:pt x="3118338" y="3331164"/>
                </a:lnTo>
                <a:cubicBezTo>
                  <a:pt x="2949390" y="3365736"/>
                  <a:pt x="2774463" y="3383891"/>
                  <a:pt x="2595295" y="3383891"/>
                </a:cubicBezTo>
                <a:cubicBezTo>
                  <a:pt x="1161953" y="3383891"/>
                  <a:pt x="0" y="2221938"/>
                  <a:pt x="0" y="788596"/>
                </a:cubicBezTo>
                <a:cubicBezTo>
                  <a:pt x="0" y="519845"/>
                  <a:pt x="40850" y="260634"/>
                  <a:pt x="116679" y="16835"/>
                </a:cubicBezTo>
                <a:close/>
              </a:path>
            </a:pathLst>
          </a:custGeom>
        </p:spPr>
      </p:pic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CB14CE1B-4BC5-4EF2-BE3D-05E4F580B3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99331" y="3907418"/>
            <a:ext cx="2992669" cy="2950582"/>
          </a:xfrm>
          <a:custGeom>
            <a:avLst/>
            <a:gdLst>
              <a:gd name="connsiteX0" fmla="*/ 2052140 w 2992669"/>
              <a:gd name="connsiteY0" fmla="*/ 0 h 2950582"/>
              <a:gd name="connsiteX1" fmla="*/ 2850926 w 2992669"/>
              <a:gd name="connsiteY1" fmla="*/ 161267 h 2950582"/>
              <a:gd name="connsiteX2" fmla="*/ 2992669 w 2992669"/>
              <a:gd name="connsiteY2" fmla="*/ 229549 h 2950582"/>
              <a:gd name="connsiteX3" fmla="*/ 2992669 w 2992669"/>
              <a:gd name="connsiteY3" fmla="*/ 2950582 h 2950582"/>
              <a:gd name="connsiteX4" fmla="*/ 209274 w 2992669"/>
              <a:gd name="connsiteY4" fmla="*/ 2950582 h 2950582"/>
              <a:gd name="connsiteX5" fmla="*/ 161267 w 2992669"/>
              <a:gd name="connsiteY5" fmla="*/ 2850926 h 2950582"/>
              <a:gd name="connsiteX6" fmla="*/ 0 w 2992669"/>
              <a:gd name="connsiteY6" fmla="*/ 2052140 h 2950582"/>
              <a:gd name="connsiteX7" fmla="*/ 2052140 w 2992669"/>
              <a:gd name="connsiteY7" fmla="*/ 0 h 2950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92669" h="2950582">
                <a:moveTo>
                  <a:pt x="2052140" y="0"/>
                </a:moveTo>
                <a:cubicBezTo>
                  <a:pt x="2335482" y="0"/>
                  <a:pt x="2605411" y="57424"/>
                  <a:pt x="2850926" y="161267"/>
                </a:cubicBezTo>
                <a:lnTo>
                  <a:pt x="2992669" y="229549"/>
                </a:lnTo>
                <a:lnTo>
                  <a:pt x="2992669" y="2950582"/>
                </a:lnTo>
                <a:lnTo>
                  <a:pt x="209274" y="2950582"/>
                </a:lnTo>
                <a:lnTo>
                  <a:pt x="161267" y="2850926"/>
                </a:lnTo>
                <a:cubicBezTo>
                  <a:pt x="57423" y="2605411"/>
                  <a:pt x="0" y="2335482"/>
                  <a:pt x="0" y="2052140"/>
                </a:cubicBezTo>
                <a:cubicBezTo>
                  <a:pt x="0" y="918774"/>
                  <a:pt x="918774" y="0"/>
                  <a:pt x="205214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Content Placeholder 4" descr="A plant in a garden&#10;&#10;Description automatically generated">
            <a:extLst>
              <a:ext uri="{FF2B5EF4-FFF2-40B4-BE49-F238E27FC236}">
                <a16:creationId xmlns:a16="http://schemas.microsoft.com/office/drawing/2014/main" id="{CF1871B7-1AAF-4959-BABE-1840536CE1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06" r="19126"/>
          <a:stretch/>
        </p:blipFill>
        <p:spPr>
          <a:xfrm>
            <a:off x="9363238" y="4071322"/>
            <a:ext cx="2828765" cy="2786678"/>
          </a:xfrm>
          <a:custGeom>
            <a:avLst/>
            <a:gdLst>
              <a:gd name="connsiteX0" fmla="*/ 1888236 w 2828765"/>
              <a:gd name="connsiteY0" fmla="*/ 0 h 2786678"/>
              <a:gd name="connsiteX1" fmla="*/ 2788281 w 2828765"/>
              <a:gd name="connsiteY1" fmla="*/ 227900 h 2786678"/>
              <a:gd name="connsiteX2" fmla="*/ 2828765 w 2828765"/>
              <a:gd name="connsiteY2" fmla="*/ 252495 h 2786678"/>
              <a:gd name="connsiteX3" fmla="*/ 2828765 w 2828765"/>
              <a:gd name="connsiteY3" fmla="*/ 2786678 h 2786678"/>
              <a:gd name="connsiteX4" fmla="*/ 227128 w 2828765"/>
              <a:gd name="connsiteY4" fmla="*/ 2786678 h 2786678"/>
              <a:gd name="connsiteX5" fmla="*/ 148387 w 2828765"/>
              <a:gd name="connsiteY5" fmla="*/ 2623223 h 2786678"/>
              <a:gd name="connsiteX6" fmla="*/ 0 w 2828765"/>
              <a:gd name="connsiteY6" fmla="*/ 1888236 h 2786678"/>
              <a:gd name="connsiteX7" fmla="*/ 1888236 w 2828765"/>
              <a:gd name="connsiteY7" fmla="*/ 0 h 2786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28765" h="2786678">
                <a:moveTo>
                  <a:pt x="1888236" y="0"/>
                </a:moveTo>
                <a:cubicBezTo>
                  <a:pt x="2214125" y="0"/>
                  <a:pt x="2520731" y="82558"/>
                  <a:pt x="2788281" y="227900"/>
                </a:cubicBezTo>
                <a:lnTo>
                  <a:pt x="2828765" y="252495"/>
                </a:lnTo>
                <a:lnTo>
                  <a:pt x="2828765" y="2786678"/>
                </a:lnTo>
                <a:lnTo>
                  <a:pt x="227128" y="2786678"/>
                </a:lnTo>
                <a:lnTo>
                  <a:pt x="148387" y="2623223"/>
                </a:lnTo>
                <a:cubicBezTo>
                  <a:pt x="52837" y="2397318"/>
                  <a:pt x="0" y="2148947"/>
                  <a:pt x="0" y="1888236"/>
                </a:cubicBezTo>
                <a:cubicBezTo>
                  <a:pt x="0" y="845392"/>
                  <a:pt x="845392" y="0"/>
                  <a:pt x="1888236" y="0"/>
                </a:cubicBezTo>
                <a:close/>
              </a:path>
            </a:pathLst>
          </a:cu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6BB16186-BCB8-45CF-91F5-B66C1D2134A0}"/>
              </a:ext>
            </a:extLst>
          </p:cNvPr>
          <p:cNvSpPr txBox="1"/>
          <p:nvPr/>
        </p:nvSpPr>
        <p:spPr>
          <a:xfrm rot="20821751">
            <a:off x="7339329" y="3399840"/>
            <a:ext cx="2992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Inside and outside restaurants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C0C99A4-5F93-47A5-8ED4-981A4EF9BF9C}"/>
              </a:ext>
            </a:extLst>
          </p:cNvPr>
          <p:cNvSpPr txBox="1"/>
          <p:nvPr/>
        </p:nvSpPr>
        <p:spPr>
          <a:xfrm rot="2670228">
            <a:off x="3501996" y="4181786"/>
            <a:ext cx="16785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Kid friendly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BBBB6D3-C993-4CCC-BC4A-0C575E5FE175}"/>
              </a:ext>
            </a:extLst>
          </p:cNvPr>
          <p:cNvSpPr txBox="1"/>
          <p:nvPr/>
        </p:nvSpPr>
        <p:spPr>
          <a:xfrm rot="20146138">
            <a:off x="3733616" y="2003180"/>
            <a:ext cx="18903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Aqua Park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B757064-34AA-4CB1-976E-78C800D61C10}"/>
              </a:ext>
            </a:extLst>
          </p:cNvPr>
          <p:cNvSpPr txBox="1"/>
          <p:nvPr/>
        </p:nvSpPr>
        <p:spPr>
          <a:xfrm rot="19284334">
            <a:off x="8471153" y="4137830"/>
            <a:ext cx="2124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Amazing gardens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B50DB9C-4FE8-4E4E-8F12-BDF8C54A996F}"/>
              </a:ext>
            </a:extLst>
          </p:cNvPr>
          <p:cNvSpPr txBox="1"/>
          <p:nvPr/>
        </p:nvSpPr>
        <p:spPr>
          <a:xfrm rot="19987023">
            <a:off x="4273803" y="2150654"/>
            <a:ext cx="1192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and pool</a:t>
            </a:r>
          </a:p>
        </p:txBody>
      </p:sp>
    </p:spTree>
    <p:extLst>
      <p:ext uri="{BB962C8B-B14F-4D97-AF65-F5344CB8AC3E}">
        <p14:creationId xmlns:p14="http://schemas.microsoft.com/office/powerpoint/2010/main" val="4662847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A15581C3-CCB3-45E0-B341-293B273365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2466" y="674385"/>
            <a:ext cx="3848470" cy="1740352"/>
          </a:xfrm>
          <a:prstGeom prst="rect">
            <a:avLst/>
          </a:prstGeom>
        </p:spPr>
      </p:pic>
      <p:sp>
        <p:nvSpPr>
          <p:cNvPr id="20" name="Freeform: Shape 13">
            <a:extLst>
              <a:ext uri="{FF2B5EF4-FFF2-40B4-BE49-F238E27FC236}">
                <a16:creationId xmlns:a16="http://schemas.microsoft.com/office/drawing/2014/main" id="{2EEE8F11-3582-44B7-9869-F2D26D7DD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4133221" cy="3548529"/>
          </a:xfrm>
          <a:custGeom>
            <a:avLst/>
            <a:gdLst>
              <a:gd name="connsiteX0" fmla="*/ 0 w 4133221"/>
              <a:gd name="connsiteY0" fmla="*/ 0 h 3548529"/>
              <a:gd name="connsiteX1" fmla="*/ 3798429 w 4133221"/>
              <a:gd name="connsiteY1" fmla="*/ 0 h 3548529"/>
              <a:gd name="connsiteX2" fmla="*/ 3850140 w 4133221"/>
              <a:gd name="connsiteY2" fmla="*/ 85119 h 3548529"/>
              <a:gd name="connsiteX3" fmla="*/ 4133221 w 4133221"/>
              <a:gd name="connsiteY3" fmla="*/ 1203093 h 3548529"/>
              <a:gd name="connsiteX4" fmla="*/ 1787785 w 4133221"/>
              <a:gd name="connsiteY4" fmla="*/ 3548529 h 3548529"/>
              <a:gd name="connsiteX5" fmla="*/ 129311 w 4133221"/>
              <a:gd name="connsiteY5" fmla="*/ 2861567 h 3548529"/>
              <a:gd name="connsiteX6" fmla="*/ 0 w 4133221"/>
              <a:gd name="connsiteY6" fmla="*/ 2719289 h 3548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33221" h="3548529">
                <a:moveTo>
                  <a:pt x="0" y="0"/>
                </a:moveTo>
                <a:lnTo>
                  <a:pt x="3798429" y="0"/>
                </a:lnTo>
                <a:lnTo>
                  <a:pt x="3850140" y="85119"/>
                </a:lnTo>
                <a:cubicBezTo>
                  <a:pt x="4030674" y="417451"/>
                  <a:pt x="4133221" y="798296"/>
                  <a:pt x="4133221" y="1203093"/>
                </a:cubicBezTo>
                <a:cubicBezTo>
                  <a:pt x="4133221" y="2498442"/>
                  <a:pt x="3083134" y="3548529"/>
                  <a:pt x="1787785" y="3548529"/>
                </a:cubicBezTo>
                <a:cubicBezTo>
                  <a:pt x="1140111" y="3548529"/>
                  <a:pt x="553752" y="3286007"/>
                  <a:pt x="129311" y="2861567"/>
                </a:cubicBezTo>
                <a:lnTo>
                  <a:pt x="0" y="2719289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Freeform: Shape 15">
            <a:extLst>
              <a:ext uri="{FF2B5EF4-FFF2-40B4-BE49-F238E27FC236}">
                <a16:creationId xmlns:a16="http://schemas.microsoft.com/office/drawing/2014/main" id="{2141F1CC-6A53-4BCF-9127-AABB52E249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01" y="3842187"/>
            <a:ext cx="3321156" cy="3015812"/>
          </a:xfrm>
          <a:custGeom>
            <a:avLst/>
            <a:gdLst>
              <a:gd name="connsiteX0" fmla="*/ 1359768 w 3321156"/>
              <a:gd name="connsiteY0" fmla="*/ 0 h 3015812"/>
              <a:gd name="connsiteX1" fmla="*/ 3321156 w 3321156"/>
              <a:gd name="connsiteY1" fmla="*/ 1961388 h 3015812"/>
              <a:gd name="connsiteX2" fmla="*/ 3084427 w 3321156"/>
              <a:gd name="connsiteY2" fmla="*/ 2896302 h 3015812"/>
              <a:gd name="connsiteX3" fmla="*/ 3011823 w 3321156"/>
              <a:gd name="connsiteY3" fmla="*/ 3015812 h 3015812"/>
              <a:gd name="connsiteX4" fmla="*/ 0 w 3321156"/>
              <a:gd name="connsiteY4" fmla="*/ 3015812 h 3015812"/>
              <a:gd name="connsiteX5" fmla="*/ 0 w 3321156"/>
              <a:gd name="connsiteY5" fmla="*/ 549808 h 3015812"/>
              <a:gd name="connsiteX6" fmla="*/ 112143 w 3321156"/>
              <a:gd name="connsiteY6" fmla="*/ 447886 h 3015812"/>
              <a:gd name="connsiteX7" fmla="*/ 1359768 w 3321156"/>
              <a:gd name="connsiteY7" fmla="*/ 0 h 30158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21156" h="3015812">
                <a:moveTo>
                  <a:pt x="1359768" y="0"/>
                </a:moveTo>
                <a:cubicBezTo>
                  <a:pt x="2443013" y="0"/>
                  <a:pt x="3321156" y="878143"/>
                  <a:pt x="3321156" y="1961388"/>
                </a:cubicBezTo>
                <a:cubicBezTo>
                  <a:pt x="3321156" y="2299902"/>
                  <a:pt x="3235400" y="2618387"/>
                  <a:pt x="3084427" y="2896302"/>
                </a:cubicBezTo>
                <a:lnTo>
                  <a:pt x="3011823" y="3015812"/>
                </a:lnTo>
                <a:lnTo>
                  <a:pt x="0" y="3015812"/>
                </a:lnTo>
                <a:lnTo>
                  <a:pt x="0" y="549808"/>
                </a:lnTo>
                <a:lnTo>
                  <a:pt x="112143" y="447886"/>
                </a:lnTo>
                <a:cubicBezTo>
                  <a:pt x="451187" y="168082"/>
                  <a:pt x="885848" y="0"/>
                  <a:pt x="1359768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17">
            <a:extLst>
              <a:ext uri="{FF2B5EF4-FFF2-40B4-BE49-F238E27FC236}">
                <a16:creationId xmlns:a16="http://schemas.microsoft.com/office/drawing/2014/main" id="{561B2B49-7142-4CA8-A929-4671548E6A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94530" y="2496668"/>
            <a:ext cx="3118104" cy="3118104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 descr="A large building&#10;&#10;Description automatically generated">
            <a:extLst>
              <a:ext uri="{FF2B5EF4-FFF2-40B4-BE49-F238E27FC236}">
                <a16:creationId xmlns:a16="http://schemas.microsoft.com/office/drawing/2014/main" id="{1989FC2A-8315-49EB-B1E3-5C329E4895F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78" r="10420" b="-4"/>
          <a:stretch/>
        </p:blipFill>
        <p:spPr>
          <a:xfrm>
            <a:off x="3641737" y="2561173"/>
            <a:ext cx="2788920" cy="2788920"/>
          </a:xfrm>
          <a:custGeom>
            <a:avLst/>
            <a:gdLst>
              <a:gd name="connsiteX0" fmla="*/ 1440180 w 2880360"/>
              <a:gd name="connsiteY0" fmla="*/ 0 h 2880360"/>
              <a:gd name="connsiteX1" fmla="*/ 2880360 w 2880360"/>
              <a:gd name="connsiteY1" fmla="*/ 1440180 h 2880360"/>
              <a:gd name="connsiteX2" fmla="*/ 1440180 w 2880360"/>
              <a:gd name="connsiteY2" fmla="*/ 2880360 h 2880360"/>
              <a:gd name="connsiteX3" fmla="*/ 0 w 2880360"/>
              <a:gd name="connsiteY3" fmla="*/ 1440180 h 2880360"/>
              <a:gd name="connsiteX4" fmla="*/ 1440180 w 2880360"/>
              <a:gd name="connsiteY4" fmla="*/ 0 h 2880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80360" h="2880360">
                <a:moveTo>
                  <a:pt x="1440180" y="0"/>
                </a:moveTo>
                <a:cubicBezTo>
                  <a:pt x="2235569" y="0"/>
                  <a:pt x="2880360" y="644791"/>
                  <a:pt x="2880360" y="1440180"/>
                </a:cubicBezTo>
                <a:cubicBezTo>
                  <a:pt x="2880360" y="2235569"/>
                  <a:pt x="2235569" y="2880360"/>
                  <a:pt x="1440180" y="2880360"/>
                </a:cubicBezTo>
                <a:cubicBezTo>
                  <a:pt x="644791" y="2880360"/>
                  <a:pt x="0" y="2235569"/>
                  <a:pt x="0" y="1440180"/>
                </a:cubicBezTo>
                <a:cubicBezTo>
                  <a:pt x="0" y="644791"/>
                  <a:pt x="644791" y="0"/>
                  <a:pt x="1440180" y="0"/>
                </a:cubicBezTo>
                <a:close/>
              </a:path>
            </a:pathLst>
          </a:custGeom>
        </p:spPr>
      </p:pic>
      <p:pic>
        <p:nvPicPr>
          <p:cNvPr id="5" name="Picture 4" descr="A large pool of water&#10;&#10;Description automatically generated">
            <a:extLst>
              <a:ext uri="{FF2B5EF4-FFF2-40B4-BE49-F238E27FC236}">
                <a16:creationId xmlns:a16="http://schemas.microsoft.com/office/drawing/2014/main" id="{4C2241BF-5A89-4A14-8CFD-7992B5A5E47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55" r="10352"/>
          <a:stretch/>
        </p:blipFill>
        <p:spPr>
          <a:xfrm>
            <a:off x="20" y="10"/>
            <a:ext cx="3967953" cy="3383270"/>
          </a:xfrm>
          <a:custGeom>
            <a:avLst/>
            <a:gdLst>
              <a:gd name="connsiteX0" fmla="*/ 0 w 3967973"/>
              <a:gd name="connsiteY0" fmla="*/ 0 h 3383280"/>
              <a:gd name="connsiteX1" fmla="*/ 3605273 w 3967973"/>
              <a:gd name="connsiteY1" fmla="*/ 0 h 3383280"/>
              <a:gd name="connsiteX2" fmla="*/ 3704836 w 3967973"/>
              <a:gd name="connsiteY2" fmla="*/ 163887 h 3383280"/>
              <a:gd name="connsiteX3" fmla="*/ 3967973 w 3967973"/>
              <a:gd name="connsiteY3" fmla="*/ 1203093 h 3383280"/>
              <a:gd name="connsiteX4" fmla="*/ 1787786 w 3967973"/>
              <a:gd name="connsiteY4" fmla="*/ 3383280 h 3383280"/>
              <a:gd name="connsiteX5" fmla="*/ 105448 w 3967973"/>
              <a:gd name="connsiteY5" fmla="*/ 2589894 h 3383280"/>
              <a:gd name="connsiteX6" fmla="*/ 0 w 3967973"/>
              <a:gd name="connsiteY6" fmla="*/ 2448881 h 3383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67973" h="3383280">
                <a:moveTo>
                  <a:pt x="0" y="0"/>
                </a:moveTo>
                <a:lnTo>
                  <a:pt x="3605273" y="0"/>
                </a:lnTo>
                <a:lnTo>
                  <a:pt x="3704836" y="163887"/>
                </a:lnTo>
                <a:cubicBezTo>
                  <a:pt x="3872651" y="472804"/>
                  <a:pt x="3967973" y="826817"/>
                  <a:pt x="3967973" y="1203093"/>
                </a:cubicBezTo>
                <a:cubicBezTo>
                  <a:pt x="3967973" y="2407177"/>
                  <a:pt x="2991870" y="3383280"/>
                  <a:pt x="1787786" y="3383280"/>
                </a:cubicBezTo>
                <a:cubicBezTo>
                  <a:pt x="1110489" y="3383280"/>
                  <a:pt x="505326" y="3074435"/>
                  <a:pt x="105448" y="2589894"/>
                </a:cubicBezTo>
                <a:lnTo>
                  <a:pt x="0" y="2448881"/>
                </a:lnTo>
                <a:close/>
              </a:path>
            </a:pathLst>
          </a:custGeom>
        </p:spPr>
      </p:pic>
      <p:pic>
        <p:nvPicPr>
          <p:cNvPr id="7" name="Picture 6" descr="A view of a city&#10;&#10;Description automatically generated">
            <a:extLst>
              <a:ext uri="{FF2B5EF4-FFF2-40B4-BE49-F238E27FC236}">
                <a16:creationId xmlns:a16="http://schemas.microsoft.com/office/drawing/2014/main" id="{82597038-B933-4994-9772-C7E6E7C21CB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67" r="3" b="3"/>
          <a:stretch/>
        </p:blipFill>
        <p:spPr>
          <a:xfrm rot="5400000" flipH="1">
            <a:off x="-72986" y="4143220"/>
            <a:ext cx="2892959" cy="2613919"/>
          </a:xfrm>
          <a:custGeom>
            <a:avLst/>
            <a:gdLst>
              <a:gd name="connsiteX0" fmla="*/ 1358746 w 3155071"/>
              <a:gd name="connsiteY0" fmla="*/ 0 h 2850749"/>
              <a:gd name="connsiteX1" fmla="*/ 3155071 w 3155071"/>
              <a:gd name="connsiteY1" fmla="*/ 1796325 h 2850749"/>
              <a:gd name="connsiteX2" fmla="*/ 2848287 w 3155071"/>
              <a:gd name="connsiteY2" fmla="*/ 2800668 h 2850749"/>
              <a:gd name="connsiteX3" fmla="*/ 2810837 w 3155071"/>
              <a:gd name="connsiteY3" fmla="*/ 2850749 h 2850749"/>
              <a:gd name="connsiteX4" fmla="*/ 0 w 3155071"/>
              <a:gd name="connsiteY4" fmla="*/ 2850749 h 2850749"/>
              <a:gd name="connsiteX5" fmla="*/ 0 w 3155071"/>
              <a:gd name="connsiteY5" fmla="*/ 623564 h 2850749"/>
              <a:gd name="connsiteX6" fmla="*/ 88552 w 3155071"/>
              <a:gd name="connsiteY6" fmla="*/ 526132 h 2850749"/>
              <a:gd name="connsiteX7" fmla="*/ 1358746 w 3155071"/>
              <a:gd name="connsiteY7" fmla="*/ 0 h 2850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155071" h="2850749">
                <a:moveTo>
                  <a:pt x="1358746" y="0"/>
                </a:moveTo>
                <a:cubicBezTo>
                  <a:pt x="2350829" y="0"/>
                  <a:pt x="3155071" y="804242"/>
                  <a:pt x="3155071" y="1796325"/>
                </a:cubicBezTo>
                <a:cubicBezTo>
                  <a:pt x="3155071" y="2168356"/>
                  <a:pt x="3041975" y="2513972"/>
                  <a:pt x="2848287" y="2800668"/>
                </a:cubicBezTo>
                <a:lnTo>
                  <a:pt x="2810837" y="2850749"/>
                </a:lnTo>
                <a:lnTo>
                  <a:pt x="0" y="2850749"/>
                </a:lnTo>
                <a:lnTo>
                  <a:pt x="0" y="623564"/>
                </a:lnTo>
                <a:lnTo>
                  <a:pt x="88552" y="526132"/>
                </a:lnTo>
                <a:cubicBezTo>
                  <a:pt x="413623" y="201061"/>
                  <a:pt x="862705" y="0"/>
                  <a:pt x="1358746" y="0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73129F-3910-49E4-A36D-EA4CEAB70C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40296" y="2871982"/>
            <a:ext cx="4668256" cy="3181684"/>
          </a:xfrm>
        </p:spPr>
        <p:txBody>
          <a:bodyPr anchor="t">
            <a:normAutofit/>
          </a:bodyPr>
          <a:lstStyle/>
          <a:p>
            <a:r>
              <a:rPr lang="en-GB" sz="1700" dirty="0"/>
              <a:t>A resort full of activities</a:t>
            </a:r>
          </a:p>
          <a:p>
            <a:r>
              <a:rPr lang="en-GB" sz="1700" dirty="0"/>
              <a:t>Restaurants made special for every type of guest</a:t>
            </a:r>
          </a:p>
          <a:p>
            <a:r>
              <a:rPr lang="en-GB" sz="1700" dirty="0"/>
              <a:t>Kid-friendly</a:t>
            </a:r>
          </a:p>
          <a:p>
            <a:r>
              <a:rPr lang="en-GB" sz="1700" dirty="0"/>
              <a:t>You are a family and don’t know where to go to have fun with the kids? Give this resort a chance.</a:t>
            </a:r>
          </a:p>
          <a:p>
            <a:r>
              <a:rPr lang="en-GB" sz="1700" dirty="0"/>
              <a:t>You want to relax somewhere with an amazing view? This is the best place.</a:t>
            </a:r>
          </a:p>
          <a:p>
            <a:r>
              <a:rPr lang="en-GB" sz="1700" dirty="0"/>
              <a:t>Have an awesome experience at Hawaii </a:t>
            </a:r>
            <a:r>
              <a:rPr lang="sv-SE" sz="1700" dirty="0"/>
              <a:t>Riviera Aqua Park Resort.</a:t>
            </a:r>
            <a:endParaRPr lang="en-GB" sz="1700" dirty="0"/>
          </a:p>
        </p:txBody>
      </p:sp>
    </p:spTree>
    <p:extLst>
      <p:ext uri="{BB962C8B-B14F-4D97-AF65-F5344CB8AC3E}">
        <p14:creationId xmlns:p14="http://schemas.microsoft.com/office/powerpoint/2010/main" val="36714905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Arrow Connector 8">
            <a:extLst>
              <a:ext uri="{FF2B5EF4-FFF2-40B4-BE49-F238E27FC236}">
                <a16:creationId xmlns:a16="http://schemas.microsoft.com/office/drawing/2014/main" id="{E4A809D5-3600-46D4-A466-67F2349A54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5320" y="2316480"/>
            <a:ext cx="4572000" cy="0"/>
          </a:xfrm>
          <a:prstGeom prst="straightConnector1">
            <a:avLst/>
          </a:prstGeom>
          <a:ln w="19050" cap="sq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EFD34A-2B4F-4E70-B6ED-9A784CEDF3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320" y="2316479"/>
            <a:ext cx="5120113" cy="4253131"/>
          </a:xfrm>
        </p:spPr>
        <p:txBody>
          <a:bodyPr>
            <a:noAutofit/>
          </a:bodyPr>
          <a:lstStyle/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Copper, B. (2002).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Feedback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Bath: Camden.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Ford, R., Sturman, M. and Heaton, C. (2012).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Managing quality service in hospitality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Clifton Park, N.Y.: Delmar, Cengage Learning.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Ive, J. (2000).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Achieving excellence in guest service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Melbourne, Vic.: Hospitality Press.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Meric, T. and Oxford Brookes University. (2012).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Business to business marketing communication mix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Oxford: Oxford Brookes University.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Nickels, W., McHugh, J. and McHugh, S. (n.d.).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Understanding business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Overton, R. (2007).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Customer Service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Murwillumbah: Martin Books.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Rajpal, N. (2013). 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Guest service management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New Delhi: Anmol Publications.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www.booking.com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E64327A-9B79-433F-A733-EFF4D40E8C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92" r="1" b="1"/>
          <a:stretch/>
        </p:blipFill>
        <p:spPr>
          <a:xfrm>
            <a:off x="5878849" y="10"/>
            <a:ext cx="6313150" cy="6857987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855913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572</Words>
  <Application>Microsoft Office PowerPoint</Application>
  <PresentationFormat>Widescreen</PresentationFormat>
  <Paragraphs>114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Courier New</vt:lpstr>
      <vt:lpstr>Wingdings</vt:lpstr>
      <vt:lpstr>Office Theme</vt:lpstr>
      <vt:lpstr>An Appraisal of a Guest Service Experience</vt:lpstr>
      <vt:lpstr>Hawaii Riviera Aqua Park Resort</vt:lpstr>
      <vt:lpstr>Hawaii Riviera Aqua Park Resort</vt:lpstr>
      <vt:lpstr>PowerPoint Presentation</vt:lpstr>
      <vt:lpstr>PowerPoint Presentation</vt:lpstr>
      <vt:lpstr>PowerPoint Presentation</vt:lpstr>
      <vt:lpstr>PowerPoint Presentation</vt:lpstr>
      <vt:lpstr>Bullet points:</vt:lpstr>
      <vt:lpstr>PowerPoint Presentation</vt:lpstr>
      <vt:lpstr>PowerPoint Presentation</vt:lpstr>
      <vt:lpstr>Hawaii Aqua Park Resort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 Appraisal of a Guest Service Experience</dc:title>
  <dc:creator>Maria Vrincianu</dc:creator>
  <cp:lastModifiedBy>Maria Vrincianu</cp:lastModifiedBy>
  <cp:revision>3</cp:revision>
  <dcterms:created xsi:type="dcterms:W3CDTF">2019-06-22T11:06:25Z</dcterms:created>
  <dcterms:modified xsi:type="dcterms:W3CDTF">2019-06-22T11:44:34Z</dcterms:modified>
</cp:coreProperties>
</file>