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81" r:id="rId3"/>
    <p:sldId id="311" r:id="rId4"/>
    <p:sldId id="282" r:id="rId5"/>
    <p:sldId id="289" r:id="rId6"/>
    <p:sldId id="310" r:id="rId7"/>
    <p:sldId id="287" r:id="rId8"/>
    <p:sldId id="283" r:id="rId9"/>
    <p:sldId id="284" r:id="rId10"/>
    <p:sldId id="278" r:id="rId11"/>
    <p:sldId id="28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15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6" d="100"/>
          <a:sy n="86" d="100"/>
        </p:scale>
        <p:origin x="378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99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31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82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785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965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9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62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38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1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0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53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65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43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3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75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0508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03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476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141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26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82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WRITING A 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941168"/>
            <a:ext cx="6400800" cy="1752600"/>
          </a:xfrm>
        </p:spPr>
        <p:txBody>
          <a:bodyPr>
            <a:normAutofit fontScale="62500" lnSpcReduction="2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4600" dirty="0">
                <a:solidFill>
                  <a:schemeClr val="tx1"/>
                </a:solidFill>
              </a:rPr>
              <a:t>        </a:t>
            </a:r>
            <a:r>
              <a:rPr lang="en-GB" sz="4600" b="1" dirty="0">
                <a:solidFill>
                  <a:schemeClr val="tx1"/>
                </a:solidFill>
              </a:rPr>
              <a:t> An </a:t>
            </a:r>
            <a:r>
              <a:rPr lang="en-GB" sz="4600" b="1" dirty="0"/>
              <a:t>overview of the </a:t>
            </a:r>
            <a:r>
              <a:rPr lang="en-GB" sz="4600" b="1" dirty="0">
                <a:solidFill>
                  <a:schemeClr val="tx1"/>
                </a:solidFill>
              </a:rPr>
              <a:t>module, supervision arrangements and question and answer session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607"/>
            <a:ext cx="914400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7181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Write a critical literature review pertaining to your chosen field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Before you go any further, review your word count!!!!</a:t>
            </a:r>
          </a:p>
        </p:txBody>
      </p:sp>
    </p:spTree>
    <p:extLst>
      <p:ext uri="{BB962C8B-B14F-4D97-AF65-F5344CB8AC3E}">
        <p14:creationId xmlns:p14="http://schemas.microsoft.com/office/powerpoint/2010/main" val="3581551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5A4D1-83C6-411A-8403-3DE56F25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-apple-system"/>
              </a:rPr>
              <a:t>Assessment Component 2: 75%</a:t>
            </a:r>
            <a:br>
              <a:rPr lang="en-GB" b="0" i="0" dirty="0">
                <a:effectLst/>
                <a:latin typeface="-apple-system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B0E4-B2FF-4BC0-9221-D21DF1F5C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sz="3600" b="0" i="0" dirty="0">
                <a:effectLst/>
                <a:latin typeface="-apple-system"/>
              </a:rPr>
              <a:t>Coursework: Assignment (6000 words)</a:t>
            </a:r>
          </a:p>
          <a:p>
            <a:pPr algn="l"/>
            <a:r>
              <a:rPr lang="en-GB" sz="3600" b="0" i="0" dirty="0">
                <a:effectLst/>
                <a:latin typeface="-apple-system"/>
              </a:rPr>
              <a:t>Submit a critical literature review on a theme or topic relevant to your field of study</a:t>
            </a:r>
          </a:p>
          <a:p>
            <a:pPr algn="l"/>
            <a:r>
              <a:rPr lang="en-GB" sz="3600" b="0" i="0" dirty="0">
                <a:effectLst/>
                <a:latin typeface="-apple-system"/>
              </a:rPr>
              <a:t>Hand in: 4th May 2020, before 23.59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455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tasks we have completed…Have you…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88840"/>
            <a:ext cx="8610600" cy="4869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Collected and evaluated relevant information </a:t>
            </a:r>
            <a:r>
              <a:rPr lang="en-GB" dirty="0"/>
              <a:t>from a wide variety of sources using appropriate manual and electronic systems. </a:t>
            </a:r>
          </a:p>
          <a:p>
            <a:r>
              <a:rPr lang="en-GB" dirty="0">
                <a:solidFill>
                  <a:schemeClr val="accent4"/>
                </a:solidFill>
              </a:rPr>
              <a:t>Employed appropriate academic conventions </a:t>
            </a:r>
            <a:r>
              <a:rPr lang="en-GB" dirty="0"/>
              <a:t>in the production and presentation of your work. </a:t>
            </a:r>
          </a:p>
          <a:p>
            <a:r>
              <a:rPr lang="en-GB" dirty="0">
                <a:solidFill>
                  <a:schemeClr val="accent4"/>
                </a:solidFill>
              </a:rPr>
              <a:t>Carried out a project independently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chemeClr val="accent4"/>
                </a:solidFill>
              </a:rPr>
              <a:t>Analysed a coherent synthesis of arguments </a:t>
            </a:r>
            <a:r>
              <a:rPr lang="en-GB" dirty="0"/>
              <a:t>from a range of contesting theories relating to care and well-being issues.</a:t>
            </a:r>
          </a:p>
          <a:p>
            <a:r>
              <a:rPr lang="en-GB" dirty="0">
                <a:solidFill>
                  <a:srgbClr val="FFFF00"/>
                </a:solidFill>
              </a:rPr>
              <a:t>Reflected on and reviewed progress in your own study</a:t>
            </a:r>
            <a:r>
              <a:rPr lang="en-GB" dirty="0"/>
              <a:t>, and sought assistance or guidance as appropriate in order to enhance your personal development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883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have worked 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36873"/>
            <a:ext cx="8964488" cy="359931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Deciding on an appropriate </a:t>
            </a:r>
            <a:r>
              <a:rPr lang="en-GB" sz="2800" dirty="0">
                <a:solidFill>
                  <a:srgbClr val="FFFF00"/>
                </a:solidFill>
              </a:rPr>
              <a:t>title </a:t>
            </a:r>
            <a:r>
              <a:rPr lang="en-GB" sz="2800" dirty="0"/>
              <a:t>and </a:t>
            </a:r>
            <a:r>
              <a:rPr lang="en-GB" sz="2800" dirty="0">
                <a:solidFill>
                  <a:srgbClr val="FFFF00"/>
                </a:solidFill>
              </a:rPr>
              <a:t>question</a:t>
            </a:r>
          </a:p>
          <a:p>
            <a:r>
              <a:rPr lang="en-GB" sz="2800" dirty="0"/>
              <a:t>Writing your </a:t>
            </a:r>
            <a:r>
              <a:rPr lang="en-GB" sz="2800" dirty="0">
                <a:solidFill>
                  <a:srgbClr val="FFFF00"/>
                </a:solidFill>
              </a:rPr>
              <a:t>‘Introduction’, ‘Main section’ and ‘Conclusion’</a:t>
            </a:r>
          </a:p>
          <a:p>
            <a:r>
              <a:rPr lang="en-GB" sz="2800" dirty="0"/>
              <a:t>The skills of </a:t>
            </a:r>
            <a:r>
              <a:rPr lang="en-GB" sz="2800" dirty="0">
                <a:solidFill>
                  <a:srgbClr val="FFFF00"/>
                </a:solidFill>
              </a:rPr>
              <a:t>critique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FFFF00"/>
                </a:solidFill>
              </a:rPr>
              <a:t>evaluation</a:t>
            </a:r>
          </a:p>
          <a:p>
            <a:r>
              <a:rPr lang="en-GB" sz="2800" dirty="0"/>
              <a:t>Academic conventions</a:t>
            </a:r>
          </a:p>
          <a:p>
            <a:r>
              <a:rPr lang="en-GB" sz="2800" dirty="0"/>
              <a:t>Thematic unity</a:t>
            </a:r>
          </a:p>
          <a:p>
            <a:r>
              <a:rPr lang="en-GB" sz="2800" dirty="0"/>
              <a:t>Editing and proof reading</a:t>
            </a:r>
          </a:p>
          <a:p>
            <a:r>
              <a:rPr lang="en-GB" sz="2800" dirty="0"/>
              <a:t>Evaluating good and bad examples of literature reviews</a:t>
            </a:r>
          </a:p>
          <a:p>
            <a:r>
              <a:rPr lang="en-GB" sz="2800" dirty="0">
                <a:solidFill>
                  <a:srgbClr val="00B0F0"/>
                </a:solidFill>
              </a:rPr>
              <a:t>SEE MOODLE…….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308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23FBE-9EF5-4C1C-A713-D4FCC8E2C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692696"/>
            <a:ext cx="7543800" cy="1088068"/>
          </a:xfrm>
        </p:spPr>
        <p:txBody>
          <a:bodyPr>
            <a:normAutofit/>
          </a:bodyPr>
          <a:lstStyle/>
          <a:p>
            <a:r>
              <a:rPr lang="en-GB" dirty="0"/>
              <a:t>Assignment 2 : Literature Review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CEEB82F-2C25-46A6-870D-4D339BFC0F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3632" y="2711927"/>
            <a:ext cx="2273613" cy="22736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4BA31-7025-414B-B116-A799E2E6D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9845" y="2438401"/>
            <a:ext cx="4791195" cy="282066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300" dirty="0">
                <a:solidFill>
                  <a:srgbClr val="FF0000"/>
                </a:solidFill>
                <a:highlight>
                  <a:srgbClr val="0000FF"/>
                </a:highlight>
              </a:rPr>
              <a:t>Draft</a:t>
            </a:r>
            <a:r>
              <a:rPr lang="en-GB" sz="3300" dirty="0"/>
              <a:t> Turnitin portal and </a:t>
            </a:r>
            <a:r>
              <a:rPr lang="en-GB" sz="3300" dirty="0">
                <a:solidFill>
                  <a:srgbClr val="FF0000"/>
                </a:solidFill>
                <a:highlight>
                  <a:srgbClr val="0000FF"/>
                </a:highlight>
              </a:rPr>
              <a:t>Actual</a:t>
            </a:r>
            <a:r>
              <a:rPr lang="en-GB" sz="3300" dirty="0"/>
              <a:t> Turnitin portal  </a:t>
            </a:r>
          </a:p>
        </p:txBody>
      </p:sp>
    </p:spTree>
    <p:extLst>
      <p:ext uri="{BB962C8B-B14F-4D97-AF65-F5344CB8AC3E}">
        <p14:creationId xmlns:p14="http://schemas.microsoft.com/office/powerpoint/2010/main" val="1474923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AC353-DB95-4B3E-8891-D27472171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dirty="0"/>
              <a:t>Check that your literature review is: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F5EF0-DC54-4776-967B-7BD0423C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60848"/>
            <a:ext cx="8820472" cy="468051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An exploration of the current state of knowledge on your topic</a:t>
            </a:r>
          </a:p>
          <a:p>
            <a:r>
              <a:rPr lang="en-GB" sz="4000" dirty="0"/>
              <a:t>A synthesis</a:t>
            </a:r>
          </a:p>
          <a:p>
            <a:r>
              <a:rPr lang="en-GB" sz="4000" dirty="0"/>
              <a:t>A critique </a:t>
            </a:r>
            <a:r>
              <a:rPr lang="en-GB" b="1" dirty="0"/>
              <a:t>[Focus On Analysis, </a:t>
            </a:r>
            <a:r>
              <a:rPr lang="en-GB" b="1" dirty="0">
                <a:solidFill>
                  <a:srgbClr val="92D050"/>
                </a:solidFill>
              </a:rPr>
              <a:t>Not</a:t>
            </a:r>
            <a:r>
              <a:rPr lang="en-GB" b="1" dirty="0"/>
              <a:t> Descriptive]</a:t>
            </a:r>
            <a:r>
              <a:rPr lang="en-GB" sz="4000" dirty="0"/>
              <a:t> </a:t>
            </a:r>
          </a:p>
          <a:p>
            <a:r>
              <a:rPr lang="en-GB" sz="4000" dirty="0"/>
              <a:t>Academically robust</a:t>
            </a:r>
          </a:p>
          <a:p>
            <a:r>
              <a:rPr lang="en-GB" sz="4000" dirty="0"/>
              <a:t>Revise and edit your work</a:t>
            </a:r>
          </a:p>
        </p:txBody>
      </p:sp>
    </p:spTree>
    <p:extLst>
      <p:ext uri="{BB962C8B-B14F-4D97-AF65-F5344CB8AC3E}">
        <p14:creationId xmlns:p14="http://schemas.microsoft.com/office/powerpoint/2010/main" val="1833289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 undertaken to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4000" dirty="0"/>
              <a:t>Review of learning to date</a:t>
            </a:r>
          </a:p>
          <a:p>
            <a:endParaRPr lang="en-GB" sz="4000" dirty="0"/>
          </a:p>
          <a:p>
            <a:r>
              <a:rPr lang="en-GB" sz="4000" dirty="0"/>
              <a:t>Where are we now and what do we need to do to be ready for submission?</a:t>
            </a:r>
          </a:p>
        </p:txBody>
      </p:sp>
    </p:spTree>
    <p:extLst>
      <p:ext uri="{BB962C8B-B14F-4D97-AF65-F5344CB8AC3E}">
        <p14:creationId xmlns:p14="http://schemas.microsoft.com/office/powerpoint/2010/main" val="4226466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FINISHING OFF YOUR LITERATURE REVIEW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32248"/>
            <a:ext cx="9144000" cy="4869160"/>
          </a:xfrm>
        </p:spPr>
      </p:pic>
    </p:spTree>
    <p:extLst>
      <p:ext uri="{BB962C8B-B14F-4D97-AF65-F5344CB8AC3E}">
        <p14:creationId xmlns:p14="http://schemas.microsoft.com/office/powerpoint/2010/main" val="737131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QUESTION AND ANSWER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/>
              <a:t> </a:t>
            </a:r>
          </a:p>
          <a:p>
            <a:pPr marL="0" indent="0">
              <a:buNone/>
            </a:pPr>
            <a:endParaRPr lang="en-GB" sz="6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26" y="2060848"/>
            <a:ext cx="828092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373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EA377-38CE-4A62-813F-3BF98A3E3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1:1 Tutorials and </a:t>
            </a:r>
            <a:r>
              <a:rPr lang="en-GB"/>
              <a:t>/ or Supervision</a:t>
            </a:r>
            <a:endParaRPr lang="en-GB" dirty="0"/>
          </a:p>
        </p:txBody>
      </p:sp>
      <p:pic>
        <p:nvPicPr>
          <p:cNvPr id="5" name="Content Placeholder 4" descr="A group of people on a beach&#10;&#10;Description automatically generated">
            <a:extLst>
              <a:ext uri="{FF2B5EF4-FFF2-40B4-BE49-F238E27FC236}">
                <a16:creationId xmlns:a16="http://schemas.microsoft.com/office/drawing/2014/main" id="{C301E81E-A30B-420A-ACD9-3BB0432034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523" y="2645630"/>
            <a:ext cx="5447813" cy="2981202"/>
          </a:xfrm>
        </p:spPr>
      </p:pic>
    </p:spTree>
    <p:extLst>
      <p:ext uri="{BB962C8B-B14F-4D97-AF65-F5344CB8AC3E}">
        <p14:creationId xmlns:p14="http://schemas.microsoft.com/office/powerpoint/2010/main" val="140648196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578</TotalTime>
  <Words>321</Words>
  <Application>Microsoft Office PowerPoint</Application>
  <PresentationFormat>On-screen Show (4:3)</PresentationFormat>
  <Paragraphs>52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-apple-system</vt:lpstr>
      <vt:lpstr>Arial</vt:lpstr>
      <vt:lpstr>Calibri</vt:lpstr>
      <vt:lpstr>Trebuchet MS</vt:lpstr>
      <vt:lpstr>Berlin</vt:lpstr>
      <vt:lpstr>WRITING A LITERATURE REVIEW</vt:lpstr>
      <vt:lpstr>ASSIGNMENT BRIEF</vt:lpstr>
      <vt:lpstr>Assessment Component 2: 75% </vt:lpstr>
      <vt:lpstr>The tasks we have completed…Have you…</vt:lpstr>
      <vt:lpstr>We have worked on:</vt:lpstr>
      <vt:lpstr>Assignment 2 : Literature Review</vt:lpstr>
      <vt:lpstr>Check that your literature review is:  </vt:lpstr>
      <vt:lpstr>Overview of work undertaken to date</vt:lpstr>
      <vt:lpstr>FINISHING OFF YOUR LITERATURE REVIEW</vt:lpstr>
      <vt:lpstr>QUESTION AND ANSWER SESSION</vt:lpstr>
      <vt:lpstr>1:1 Tutorials and / or Supervision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Study</dc:title>
  <dc:creator>S1032-USER</dc:creator>
  <cp:lastModifiedBy>Beverly Cole</cp:lastModifiedBy>
  <cp:revision>36</cp:revision>
  <dcterms:created xsi:type="dcterms:W3CDTF">2015-11-09T14:00:36Z</dcterms:created>
  <dcterms:modified xsi:type="dcterms:W3CDTF">2021-01-24T17:20:28Z</dcterms:modified>
</cp:coreProperties>
</file>