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9" r:id="rId2"/>
  </p:sldMasterIdLst>
  <p:notesMasterIdLst>
    <p:notesMasterId r:id="rId15"/>
  </p:notesMasterIdLst>
  <p:sldIdLst>
    <p:sldId id="256" r:id="rId3"/>
    <p:sldId id="257" r:id="rId4"/>
    <p:sldId id="258" r:id="rId5"/>
    <p:sldId id="26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58152" autoAdjust="0"/>
  </p:normalViewPr>
  <p:slideViewPr>
    <p:cSldViewPr snapToGrid="0">
      <p:cViewPr varScale="1">
        <p:scale>
          <a:sx n="67" d="100"/>
          <a:sy n="67" d="100"/>
        </p:scale>
        <p:origin x="226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BB44A8-43CC-40B0-A06C-9B0A25DBB817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FC5F39-858F-459D-876A-558420B457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54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9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Issue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Addressing housing instability among the homeless in Manchester (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Ferzer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2023).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Creating a community engagement plan to improve access to permanent housing (Boland et al., 2023).</a:t>
            </a:r>
          </a:p>
          <a:p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Objective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Foster collaboration among stakeholders to develop sustainable solutions.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1489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Primary Goal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Reduce housing instability among homeless individuals in Manchester.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Objectives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lvl="1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 access to affordable housing by 20% over the next two years.</a:t>
            </a:r>
          </a:p>
          <a:p>
            <a:pPr lvl="1"/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Engage 75% of the homeless population in support services.</a:t>
            </a:r>
          </a:p>
          <a:p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Enhance stakeholder collaboration to create integrated solutions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122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840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Inclusivity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Ensure diverse voices, including those of minority groups, are heard.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Respect and Dignity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Maintain ethical standards, respecting the autonomy of homeless individuals (Boland et al., 2023).</a:t>
            </a:r>
          </a:p>
          <a:p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Transparency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Open communication between stakeholders to build trust and accountability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6638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Advocacy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Lobby for more affordable housing and supportive policies at the local level.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Outreach Programs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Implement targeted outreach to engage underrepresented homeless groups (Boland et al., 2023).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Collaboration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Facilitate regular stakeholder meetings to align efforts and share resources.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89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Flexible Approaches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Adjust strategies based on ongoing feedback from the homeless community (Boland et al., 2023).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Pilot Programs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Test small-scale initiatives before wider implementation to assess effectiveness.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Data-Driven Adjustments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Use data collected from outreach efforts to refine strategies.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1223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Sensitivity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Provide services in multiple languages and involve community leaders.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Gender-Specific Needs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Address specific housing needs of women and LGBTQ+ individuals.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Youth Engagement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Develop programs that focus on the unique challenges faced by young homeless people (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Develtere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2022).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995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Manchester City Council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Partner on housing initiatives and policy advocacy.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Non-Profits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Collaborate with Booth Centre, Shelter, and Mustard Tree for integrated support services (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Develtere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2022).</a:t>
            </a:r>
          </a:p>
          <a:p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Local Businesses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Engage in CSR initiatives to provide resources, employment, and funding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9099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Stakeholder Updates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Monthly newsletters and bi-weekly meetings with key stakeholders.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 Awareness Campaigns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Use social media and local events to raise awareness and garner support (Cooper and McCulloch, 2023).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Feedback Loops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Establish regular feedback sessions with homeless individuals to refine the plan.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609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Commitment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 dedicated effort to address housing instability in Manchester.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 Steps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Implementation of pilot programs and continued stakeholder engagement.</a:t>
            </a:r>
          </a:p>
          <a:p>
            <a:pPr lvl="0"/>
            <a:r>
              <a:rPr lang="en-US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Vision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Achieve significant progress in reducing homelessness and improving quality of life for the homeless population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FC5F39-858F-459D-876A-558420B4577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325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8/31/2024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122363"/>
            <a:ext cx="10363200" cy="2387600"/>
          </a:xfrm>
        </p:spPr>
        <p:txBody>
          <a:bodyPr anchor="b"/>
          <a:lstStyle>
            <a:lvl1pPr algn="ctr">
              <a:defRPr sz="4054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621"/>
            </a:lvl1pPr>
            <a:lvl2pPr marL="308877" indent="0" algn="ctr">
              <a:buNone/>
              <a:defRPr sz="1351"/>
            </a:lvl2pPr>
            <a:lvl3pPr marL="617753" indent="0" algn="ctr">
              <a:buNone/>
              <a:defRPr sz="1216"/>
            </a:lvl3pPr>
            <a:lvl4pPr marL="926630" indent="0" algn="ctr">
              <a:buNone/>
              <a:defRPr sz="1081"/>
            </a:lvl4pPr>
            <a:lvl5pPr marL="1235506" indent="0" algn="ctr">
              <a:buNone/>
              <a:defRPr sz="1081"/>
            </a:lvl5pPr>
            <a:lvl6pPr marL="1544383" indent="0" algn="ctr">
              <a:buNone/>
              <a:defRPr sz="1081"/>
            </a:lvl6pPr>
            <a:lvl7pPr marL="1853260" indent="0" algn="ctr">
              <a:buNone/>
              <a:defRPr sz="1081"/>
            </a:lvl7pPr>
            <a:lvl8pPr marL="2162136" indent="0" algn="ctr">
              <a:buNone/>
              <a:defRPr sz="1081"/>
            </a:lvl8pPr>
            <a:lvl9pPr marL="2471013" indent="0" algn="ctr">
              <a:buNone/>
              <a:defRPr sz="1081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77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923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054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621">
                <a:solidFill>
                  <a:schemeClr val="tx1"/>
                </a:solidFill>
              </a:defRPr>
            </a:lvl1pPr>
            <a:lvl2pPr marL="308877" indent="0">
              <a:buNone/>
              <a:defRPr sz="1351">
                <a:solidFill>
                  <a:schemeClr val="tx1">
                    <a:tint val="75000"/>
                  </a:schemeClr>
                </a:solidFill>
              </a:defRPr>
            </a:lvl2pPr>
            <a:lvl3pPr marL="617753" indent="0">
              <a:buNone/>
              <a:defRPr sz="1216">
                <a:solidFill>
                  <a:schemeClr val="tx1">
                    <a:tint val="75000"/>
                  </a:schemeClr>
                </a:solidFill>
              </a:defRPr>
            </a:lvl3pPr>
            <a:lvl4pPr marL="926630" indent="0">
              <a:buNone/>
              <a:defRPr sz="1081">
                <a:solidFill>
                  <a:schemeClr val="tx1">
                    <a:tint val="75000"/>
                  </a:schemeClr>
                </a:solidFill>
              </a:defRPr>
            </a:lvl4pPr>
            <a:lvl5pPr marL="1235506" indent="0">
              <a:buNone/>
              <a:defRPr sz="1081">
                <a:solidFill>
                  <a:schemeClr val="tx1">
                    <a:tint val="75000"/>
                  </a:schemeClr>
                </a:solidFill>
              </a:defRPr>
            </a:lvl5pPr>
            <a:lvl6pPr marL="1544383" indent="0">
              <a:buNone/>
              <a:defRPr sz="1081">
                <a:solidFill>
                  <a:schemeClr val="tx1">
                    <a:tint val="75000"/>
                  </a:schemeClr>
                </a:solidFill>
              </a:defRPr>
            </a:lvl6pPr>
            <a:lvl7pPr marL="1853260" indent="0">
              <a:buNone/>
              <a:defRPr sz="1081">
                <a:solidFill>
                  <a:schemeClr val="tx1">
                    <a:tint val="75000"/>
                  </a:schemeClr>
                </a:solidFill>
              </a:defRPr>
            </a:lvl7pPr>
            <a:lvl8pPr marL="2162136" indent="0">
              <a:buNone/>
              <a:defRPr sz="1081">
                <a:solidFill>
                  <a:schemeClr val="tx1">
                    <a:tint val="75000"/>
                  </a:schemeClr>
                </a:solidFill>
              </a:defRPr>
            </a:lvl8pPr>
            <a:lvl9pPr marL="2471013" indent="0">
              <a:buNone/>
              <a:defRPr sz="108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5833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2672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90" y="1681163"/>
            <a:ext cx="5157787" cy="823912"/>
          </a:xfrm>
        </p:spPr>
        <p:txBody>
          <a:bodyPr anchor="b"/>
          <a:lstStyle>
            <a:lvl1pPr marL="0" indent="0">
              <a:buNone/>
              <a:defRPr sz="1621" b="1"/>
            </a:lvl1pPr>
            <a:lvl2pPr marL="308877" indent="0">
              <a:buNone/>
              <a:defRPr sz="1351" b="1"/>
            </a:lvl2pPr>
            <a:lvl3pPr marL="617753" indent="0">
              <a:buNone/>
              <a:defRPr sz="1216" b="1"/>
            </a:lvl3pPr>
            <a:lvl4pPr marL="926630" indent="0">
              <a:buNone/>
              <a:defRPr sz="1081" b="1"/>
            </a:lvl4pPr>
            <a:lvl5pPr marL="1235506" indent="0">
              <a:buNone/>
              <a:defRPr sz="1081" b="1"/>
            </a:lvl5pPr>
            <a:lvl6pPr marL="1544383" indent="0">
              <a:buNone/>
              <a:defRPr sz="1081" b="1"/>
            </a:lvl6pPr>
            <a:lvl7pPr marL="1853260" indent="0">
              <a:buNone/>
              <a:defRPr sz="1081" b="1"/>
            </a:lvl7pPr>
            <a:lvl8pPr marL="2162136" indent="0">
              <a:buNone/>
              <a:defRPr sz="1081" b="1"/>
            </a:lvl8pPr>
            <a:lvl9pPr marL="2471013" indent="0">
              <a:buNone/>
              <a:defRPr sz="1081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90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621" b="1"/>
            </a:lvl1pPr>
            <a:lvl2pPr marL="308877" indent="0">
              <a:buNone/>
              <a:defRPr sz="1351" b="1"/>
            </a:lvl2pPr>
            <a:lvl3pPr marL="617753" indent="0">
              <a:buNone/>
              <a:defRPr sz="1216" b="1"/>
            </a:lvl3pPr>
            <a:lvl4pPr marL="926630" indent="0">
              <a:buNone/>
              <a:defRPr sz="1081" b="1"/>
            </a:lvl4pPr>
            <a:lvl5pPr marL="1235506" indent="0">
              <a:buNone/>
              <a:defRPr sz="1081" b="1"/>
            </a:lvl5pPr>
            <a:lvl6pPr marL="1544383" indent="0">
              <a:buNone/>
              <a:defRPr sz="1081" b="1"/>
            </a:lvl6pPr>
            <a:lvl7pPr marL="1853260" indent="0">
              <a:buNone/>
              <a:defRPr sz="1081" b="1"/>
            </a:lvl7pPr>
            <a:lvl8pPr marL="2162136" indent="0">
              <a:buNone/>
              <a:defRPr sz="1081" b="1"/>
            </a:lvl8pPr>
            <a:lvl9pPr marL="2471013" indent="0">
              <a:buNone/>
              <a:defRPr sz="1081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9345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740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7225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2162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162"/>
            </a:lvl1pPr>
            <a:lvl2pPr>
              <a:defRPr sz="1892"/>
            </a:lvl2pPr>
            <a:lvl3pPr>
              <a:defRPr sz="1621"/>
            </a:lvl3pPr>
            <a:lvl4pPr>
              <a:defRPr sz="1351"/>
            </a:lvl4pPr>
            <a:lvl5pPr>
              <a:defRPr sz="1351"/>
            </a:lvl5pPr>
            <a:lvl6pPr>
              <a:defRPr sz="1351"/>
            </a:lvl6pPr>
            <a:lvl7pPr>
              <a:defRPr sz="1351"/>
            </a:lvl7pPr>
            <a:lvl8pPr>
              <a:defRPr sz="1351"/>
            </a:lvl8pPr>
            <a:lvl9pPr>
              <a:defRPr sz="1351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081"/>
            </a:lvl1pPr>
            <a:lvl2pPr marL="308877" indent="0">
              <a:buNone/>
              <a:defRPr sz="946"/>
            </a:lvl2pPr>
            <a:lvl3pPr marL="617753" indent="0">
              <a:buNone/>
              <a:defRPr sz="811"/>
            </a:lvl3pPr>
            <a:lvl4pPr marL="926630" indent="0">
              <a:buNone/>
              <a:defRPr sz="675"/>
            </a:lvl4pPr>
            <a:lvl5pPr marL="1235506" indent="0">
              <a:buNone/>
              <a:defRPr sz="675"/>
            </a:lvl5pPr>
            <a:lvl6pPr marL="1544383" indent="0">
              <a:buNone/>
              <a:defRPr sz="675"/>
            </a:lvl6pPr>
            <a:lvl7pPr marL="1853260" indent="0">
              <a:buNone/>
              <a:defRPr sz="675"/>
            </a:lvl7pPr>
            <a:lvl8pPr marL="2162136" indent="0">
              <a:buNone/>
              <a:defRPr sz="675"/>
            </a:lvl8pPr>
            <a:lvl9pPr marL="2471013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8476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2162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162"/>
            </a:lvl1pPr>
            <a:lvl2pPr marL="308877" indent="0">
              <a:buNone/>
              <a:defRPr sz="1892"/>
            </a:lvl2pPr>
            <a:lvl3pPr marL="617753" indent="0">
              <a:buNone/>
              <a:defRPr sz="1621"/>
            </a:lvl3pPr>
            <a:lvl4pPr marL="926630" indent="0">
              <a:buNone/>
              <a:defRPr sz="1351"/>
            </a:lvl4pPr>
            <a:lvl5pPr marL="1235506" indent="0">
              <a:buNone/>
              <a:defRPr sz="1351"/>
            </a:lvl5pPr>
            <a:lvl6pPr marL="1544383" indent="0">
              <a:buNone/>
              <a:defRPr sz="1351"/>
            </a:lvl6pPr>
            <a:lvl7pPr marL="1853260" indent="0">
              <a:buNone/>
              <a:defRPr sz="1351"/>
            </a:lvl7pPr>
            <a:lvl8pPr marL="2162136" indent="0">
              <a:buNone/>
              <a:defRPr sz="1351"/>
            </a:lvl8pPr>
            <a:lvl9pPr marL="2471013" indent="0">
              <a:buNone/>
              <a:defRPr sz="1351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081"/>
            </a:lvl1pPr>
            <a:lvl2pPr marL="308877" indent="0">
              <a:buNone/>
              <a:defRPr sz="946"/>
            </a:lvl2pPr>
            <a:lvl3pPr marL="617753" indent="0">
              <a:buNone/>
              <a:defRPr sz="811"/>
            </a:lvl3pPr>
            <a:lvl4pPr marL="926630" indent="0">
              <a:buNone/>
              <a:defRPr sz="675"/>
            </a:lvl4pPr>
            <a:lvl5pPr marL="1235506" indent="0">
              <a:buNone/>
              <a:defRPr sz="675"/>
            </a:lvl5pPr>
            <a:lvl6pPr marL="1544383" indent="0">
              <a:buNone/>
              <a:defRPr sz="675"/>
            </a:lvl6pPr>
            <a:lvl7pPr marL="1853260" indent="0">
              <a:buNone/>
              <a:defRPr sz="675"/>
            </a:lvl7pPr>
            <a:lvl8pPr marL="2162136" indent="0">
              <a:buNone/>
              <a:defRPr sz="675"/>
            </a:lvl8pPr>
            <a:lvl9pPr marL="2471013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1491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074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431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8/31/2024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1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081A5-E4CB-4B29-9C8B-7300D25E8976}" type="datetimeFigureOut">
              <a:rPr lang="en-US" smtClean="0"/>
              <a:t>8/31/2024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1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1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748498-59B3-4523-A63A-8AEF5390C9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41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617753" rtl="0" eaLnBrk="1" latinLnBrk="0" hangingPunct="1">
        <a:lnSpc>
          <a:spcPct val="90000"/>
        </a:lnSpc>
        <a:spcBef>
          <a:spcPct val="0"/>
        </a:spcBef>
        <a:buNone/>
        <a:defRPr sz="297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4438" indent="-154438" algn="l" defTabSz="617753" rtl="0" eaLnBrk="1" latinLnBrk="0" hangingPunct="1">
        <a:lnSpc>
          <a:spcPct val="90000"/>
        </a:lnSpc>
        <a:spcBef>
          <a:spcPts val="675"/>
        </a:spcBef>
        <a:buFont typeface="Arial" panose="020B0604020202020204" pitchFamily="34" charset="0"/>
        <a:buChar char="•"/>
        <a:defRPr sz="1892" kern="1200">
          <a:solidFill>
            <a:schemeClr val="tx1"/>
          </a:solidFill>
          <a:latin typeface="+mn-lt"/>
          <a:ea typeface="+mn-ea"/>
          <a:cs typeface="+mn-cs"/>
        </a:defRPr>
      </a:lvl1pPr>
      <a:lvl2pPr marL="463315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621" kern="1200">
          <a:solidFill>
            <a:schemeClr val="tx1"/>
          </a:solidFill>
          <a:latin typeface="+mn-lt"/>
          <a:ea typeface="+mn-ea"/>
          <a:cs typeface="+mn-cs"/>
        </a:defRPr>
      </a:lvl2pPr>
      <a:lvl3pPr marL="772192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351" kern="1200">
          <a:solidFill>
            <a:schemeClr val="tx1"/>
          </a:solidFill>
          <a:latin typeface="+mn-lt"/>
          <a:ea typeface="+mn-ea"/>
          <a:cs typeface="+mn-cs"/>
        </a:defRPr>
      </a:lvl3pPr>
      <a:lvl4pPr marL="1081068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216" kern="1200">
          <a:solidFill>
            <a:schemeClr val="tx1"/>
          </a:solidFill>
          <a:latin typeface="+mn-lt"/>
          <a:ea typeface="+mn-ea"/>
          <a:cs typeface="+mn-cs"/>
        </a:defRPr>
      </a:lvl4pPr>
      <a:lvl5pPr marL="1389944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216" kern="1200">
          <a:solidFill>
            <a:schemeClr val="tx1"/>
          </a:solidFill>
          <a:latin typeface="+mn-lt"/>
          <a:ea typeface="+mn-ea"/>
          <a:cs typeface="+mn-cs"/>
        </a:defRPr>
      </a:lvl5pPr>
      <a:lvl6pPr marL="1698821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216" kern="1200">
          <a:solidFill>
            <a:schemeClr val="tx1"/>
          </a:solidFill>
          <a:latin typeface="+mn-lt"/>
          <a:ea typeface="+mn-ea"/>
          <a:cs typeface="+mn-cs"/>
        </a:defRPr>
      </a:lvl6pPr>
      <a:lvl7pPr marL="2007698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216" kern="1200">
          <a:solidFill>
            <a:schemeClr val="tx1"/>
          </a:solidFill>
          <a:latin typeface="+mn-lt"/>
          <a:ea typeface="+mn-ea"/>
          <a:cs typeface="+mn-cs"/>
        </a:defRPr>
      </a:lvl7pPr>
      <a:lvl8pPr marL="2316575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216" kern="1200">
          <a:solidFill>
            <a:schemeClr val="tx1"/>
          </a:solidFill>
          <a:latin typeface="+mn-lt"/>
          <a:ea typeface="+mn-ea"/>
          <a:cs typeface="+mn-cs"/>
        </a:defRPr>
      </a:lvl8pPr>
      <a:lvl9pPr marL="2625451" indent="-154438" algn="l" defTabSz="617753" rtl="0" eaLnBrk="1" latinLnBrk="0" hangingPunct="1">
        <a:lnSpc>
          <a:spcPct val="90000"/>
        </a:lnSpc>
        <a:spcBef>
          <a:spcPts val="338"/>
        </a:spcBef>
        <a:buFont typeface="Arial" panose="020B0604020202020204" pitchFamily="34" charset="0"/>
        <a:buChar char="•"/>
        <a:defRPr sz="121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1pPr>
      <a:lvl2pPr marL="308877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2pPr>
      <a:lvl3pPr marL="617753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3pPr>
      <a:lvl4pPr marL="926630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4pPr>
      <a:lvl5pPr marL="1235506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5pPr>
      <a:lvl6pPr marL="1544383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6pPr>
      <a:lvl7pPr marL="1853260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7pPr>
      <a:lvl8pPr marL="2162136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8pPr>
      <a:lvl9pPr marL="2471013" algn="l" defTabSz="617753" rtl="0" eaLnBrk="1" latinLnBrk="0" hangingPunct="1">
        <a:defRPr sz="121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Element 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Community Engagement Plan </a:t>
            </a:r>
          </a:p>
          <a:p>
            <a:r>
              <a:rPr lang="en-US" dirty="0" err="1" smtClean="0"/>
              <a:t>Submmited</a:t>
            </a:r>
            <a:r>
              <a:rPr lang="en-US" dirty="0" smtClean="0"/>
              <a:t> by </a:t>
            </a:r>
          </a:p>
          <a:p>
            <a:endParaRPr lang="en-US" dirty="0"/>
          </a:p>
          <a:p>
            <a:r>
              <a:rPr lang="en-US" dirty="0" err="1" smtClean="0"/>
              <a:t>Kristiyan</a:t>
            </a:r>
            <a:r>
              <a:rPr lang="en-US" dirty="0" smtClean="0"/>
              <a:t> </a:t>
            </a:r>
            <a:r>
              <a:rPr lang="en-US" dirty="0" err="1" smtClean="0"/>
              <a:t>Pirindzhiev</a:t>
            </a:r>
            <a:r>
              <a:rPr lang="en-US" dirty="0" smtClean="0"/>
              <a:t> – 2309382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4851" y="341313"/>
            <a:ext cx="3843338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460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Issue</a:t>
            </a:r>
            <a:r>
              <a:rPr lang="en-US" dirty="0">
                <a:effectLst/>
              </a:rPr>
              <a:t>: Addressing housing instability among the homeless in Manchester (</a:t>
            </a:r>
            <a:r>
              <a:rPr lang="en-US" dirty="0" err="1">
                <a:effectLst/>
              </a:rPr>
              <a:t>Ferzer</a:t>
            </a:r>
            <a:r>
              <a:rPr lang="en-US" dirty="0">
                <a:effectLst/>
              </a:rPr>
              <a:t> et al., 2023).</a:t>
            </a:r>
          </a:p>
          <a:p>
            <a:pPr lvl="0"/>
            <a:r>
              <a:rPr lang="en-US" b="1" dirty="0">
                <a:effectLst/>
              </a:rPr>
              <a:t>Focus</a:t>
            </a:r>
            <a:r>
              <a:rPr lang="en-US" dirty="0">
                <a:effectLst/>
              </a:rPr>
              <a:t>: Creating a community engagement plan to improve access to permanent housing (Boland et al., 2023).</a:t>
            </a:r>
          </a:p>
          <a:p>
            <a:r>
              <a:rPr lang="en-US" b="1" dirty="0">
                <a:effectLst/>
              </a:rPr>
              <a:t>Objective</a:t>
            </a:r>
            <a:r>
              <a:rPr lang="en-US" dirty="0">
                <a:effectLst/>
              </a:rPr>
              <a:t>: Foster collaboration among stakeholders to develop sustainable solutions.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878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Goals and Objectives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Primary Goal</a:t>
            </a:r>
            <a:r>
              <a:rPr lang="en-US" dirty="0">
                <a:effectLst/>
              </a:rPr>
              <a:t>: Reduce housing instability among homeless individuals in Manchester.</a:t>
            </a:r>
          </a:p>
          <a:p>
            <a:pPr lvl="0"/>
            <a:r>
              <a:rPr lang="en-US" b="1" dirty="0">
                <a:effectLst/>
              </a:rPr>
              <a:t>Objectives</a:t>
            </a:r>
            <a:r>
              <a:rPr lang="en-US" dirty="0">
                <a:effectLst/>
              </a:rPr>
              <a:t>:</a:t>
            </a:r>
          </a:p>
          <a:p>
            <a:pPr lvl="1"/>
            <a:r>
              <a:rPr lang="en-US" dirty="0">
                <a:effectLst/>
              </a:rPr>
              <a:t>Increase access to affordable housing by 20% over the next two years.</a:t>
            </a:r>
          </a:p>
          <a:p>
            <a:pPr lvl="1"/>
            <a:r>
              <a:rPr lang="en-US" dirty="0">
                <a:effectLst/>
              </a:rPr>
              <a:t>Engage 75% of the homeless population in support services.</a:t>
            </a:r>
          </a:p>
          <a:p>
            <a:r>
              <a:rPr lang="en-US" dirty="0">
                <a:effectLst/>
              </a:rPr>
              <a:t>Enhance stakeholder collaboration to create integrated solutions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240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292602" y="0"/>
            <a:ext cx="3741730" cy="3417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463326"/>
            <a:r>
              <a:rPr lang="en-US" sz="1621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Element 2: Stakeholder Mapping Exercise</a:t>
            </a:r>
            <a:endParaRPr lang="en-US" sz="1621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225696" y="458207"/>
            <a:ext cx="4311892" cy="524374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defTabSz="463326">
              <a:lnSpc>
                <a:spcPct val="107000"/>
              </a:lnSpc>
              <a:spcAft>
                <a:spcPts val="405"/>
              </a:spcAf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Overview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463326"/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homeless people in Manchester are of a mixed group of people for whom it is very difficult to get sustainable and affordable homes (</a:t>
            </a:r>
            <a:r>
              <a:rPr lang="en-US" sz="608" dirty="0" err="1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Bramley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 Challenges are high costs of housing, few affordable units, cumbersome application procedures, and prejudice. </a:t>
            </a:r>
            <a:r>
              <a:rPr lang="en-US" sz="608" dirty="0" err="1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Recognising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these dynamics is important when dealing with the stakeholders</a:t>
            </a:r>
            <a:endParaRPr lang="en-US" sz="1013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026" name="Picture 2" descr="Homelessness rates in England hit five-year high | Reut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1346" y="431202"/>
            <a:ext cx="917851" cy="61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/>
          <p:cNvSpPr/>
          <p:nvPr/>
        </p:nvSpPr>
        <p:spPr>
          <a:xfrm>
            <a:off x="3225696" y="1099737"/>
            <a:ext cx="1866341" cy="5411610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pPr defTabSz="463326">
              <a:lnSpc>
                <a:spcPct val="107000"/>
              </a:lnSpc>
              <a:spcAft>
                <a:spcPts val="405"/>
              </a:spcAf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Identification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Homeless Individuals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Needs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Shelter, food, healthcare, employment (</a:t>
            </a:r>
            <a:r>
              <a:rPr lang="en-US" sz="608" dirty="0" err="1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Bramley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</a:t>
            </a: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Young people, minority ethnic groups, individuals with mental health issues.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Government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Manchester City Council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Key in policy-making and homelessness initiatives.</a:t>
            </a: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Housing Authorities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Manage public housing and access to affordable housing (</a:t>
            </a:r>
            <a:r>
              <a:rPr lang="en-US" sz="608" dirty="0" err="1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Bramley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2024).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Non-Profit Organizations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Booth Centre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Provides day services and support.</a:t>
            </a: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Shelter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Offers legal advice and advocacy (England et al., 2024).</a:t>
            </a: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Mustard Tree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Provides food, clothing, and training.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 Providers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Manchester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Offers healthcare services tailored to homeless individuals.</a:t>
            </a: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Street Doctors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Provides basic medical care.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Grassroots Organizations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Coffee4Craig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Provides meals and support (England et al., 2024).</a:t>
            </a: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Invisible Manchester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Offers awareness-raising tours led by homeless individuals.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Educational Institutions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Universities/Colleges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Engage in research, volunteering, and support initiatives.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Businesses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76453" lvl="1" indent="-144790" defTabSz="463326">
              <a:lnSpc>
                <a:spcPct val="107000"/>
              </a:lnSpc>
              <a:spcAft>
                <a:spcPts val="405"/>
              </a:spcAft>
              <a:buSzPts val="1000"/>
              <a:buFont typeface="Courier New" panose="02070309020205020404" pitchFamily="49" charset="0"/>
              <a:buChar char="o"/>
              <a:tabLst>
                <a:tab pos="463326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Collaborative Partners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Provide resources, employment opportunities, and financial support (England et al., 2024).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Faith-Based Organizations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463326"/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Religious Groups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Offer shelter, food, and spiritual support.</a:t>
            </a:r>
            <a:endParaRPr lang="en-US" sz="1013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028" name="Picture 4" descr="post three: understanding the stakeholders of homelessness – Emergent  Practic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111" y="1041990"/>
            <a:ext cx="3890175" cy="27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/>
          <p:cNvSpPr/>
          <p:nvPr/>
        </p:nvSpPr>
        <p:spPr>
          <a:xfrm>
            <a:off x="5256566" y="3836099"/>
            <a:ext cx="2444431" cy="1149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63326">
              <a:lnSpc>
                <a:spcPct val="107000"/>
              </a:lnSpc>
              <a:spcAft>
                <a:spcPts val="405"/>
              </a:spcAf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Mapping</a:t>
            </a:r>
            <a:endParaRPr lang="en-US" sz="608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463326">
              <a:lnSpc>
                <a:spcPct val="107000"/>
              </a:lnSpc>
              <a:spcAft>
                <a:spcPts val="405"/>
              </a:spcAft>
            </a:pP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a </a:t>
            </a: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Power-Interest Grid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SzPts val="1000"/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Power, High Interest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Manchester City Council, Housing Authorities, Non-Profit Organizations (Cross et al., 2022).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SzPts val="1000"/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Power, Low Interest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Certain Local Businesses.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SzPts val="1000"/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Power, High Interest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Grassroots Organizations, Homeless Individuals.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SzPts val="1000"/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608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Power, Low Interest</a:t>
            </a:r>
            <a:r>
              <a:rPr lang="en-US" sz="608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Some segments of the general public.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0013" y="3896299"/>
            <a:ext cx="1550315" cy="100761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162549" y="3792171"/>
            <a:ext cx="3948218" cy="1183993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63326"/>
            <a:endParaRPr lang="en-US" sz="912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186053" y="5080292"/>
            <a:ext cx="3924713" cy="1036374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defTabSz="463326">
              <a:lnSpc>
                <a:spcPct val="107000"/>
              </a:lnSpc>
              <a:spcAft>
                <a:spcPts val="405"/>
              </a:spcAft>
            </a:pPr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Strategy</a:t>
            </a:r>
            <a:endParaRPr lang="en-US" sz="557" dirty="0">
              <a:solidFill>
                <a:prstClr val="black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Government</a:t>
            </a:r>
            <a:r>
              <a:rPr lang="en-US" sz="557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Engage through formal channels with data-driven proposals.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Non-Profit Organizations</a:t>
            </a:r>
            <a:r>
              <a:rPr lang="en-US" sz="557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Maintain regular communication through meetings and collaborations (Cross et al., 2022).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Healthcare Providers</a:t>
            </a:r>
            <a:r>
              <a:rPr lang="en-US" sz="557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Coordinate through partnerships and joint outreach events.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Grassroots Organizations</a:t>
            </a:r>
            <a:r>
              <a:rPr lang="en-US" sz="557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Engage through community meetings and participatory approaches.</a:t>
            </a:r>
          </a:p>
          <a:p>
            <a:pPr marL="173747" indent="-173747" defTabSz="463326">
              <a:lnSpc>
                <a:spcPct val="107000"/>
              </a:lnSpc>
              <a:spcAft>
                <a:spcPts val="405"/>
              </a:spcAft>
              <a:buFont typeface="Symbol" panose="05050102010706020507" pitchFamily="18" charset="2"/>
              <a:buChar char=""/>
              <a:tabLst>
                <a:tab pos="231663" algn="l"/>
              </a:tabLst>
            </a:pPr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Educational Institutions</a:t>
            </a:r>
            <a:r>
              <a:rPr lang="en-US" sz="557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Communicate through workshops, volunteer programs, and research projects.</a:t>
            </a:r>
          </a:p>
          <a:p>
            <a:pPr defTabSz="463326"/>
            <a:r>
              <a:rPr lang="en-US" sz="557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Businesses</a:t>
            </a:r>
            <a:r>
              <a:rPr lang="en-US" sz="557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Utilize CSR initiatives and networking events</a:t>
            </a:r>
            <a:endParaRPr lang="en-US" sz="912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202633" y="6200860"/>
            <a:ext cx="5908133" cy="674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63326">
              <a:spcAft>
                <a:spcPts val="405"/>
              </a:spcAft>
            </a:pPr>
            <a:r>
              <a:rPr lang="en-GB" sz="557" dirty="0">
                <a:solidFill>
                  <a:prstClr val="black"/>
                </a:solidFill>
                <a:latin typeface="Calibri" panose="020F0502020204030204"/>
              </a:rPr>
              <a:t>Reference List</a:t>
            </a:r>
          </a:p>
          <a:p>
            <a:pPr defTabSz="463326">
              <a:spcAft>
                <a:spcPts val="405"/>
              </a:spcAft>
            </a:pPr>
            <a:r>
              <a:rPr lang="en-GB" sz="557" dirty="0">
                <a:solidFill>
                  <a:prstClr val="black"/>
                </a:solidFill>
                <a:latin typeface="Calibri" panose="020F0502020204030204"/>
              </a:rPr>
              <a:t>Bramley, G., 2024. The cost of homelessness. </a:t>
            </a:r>
            <a:r>
              <a:rPr lang="en-US" sz="557" dirty="0">
                <a:solidFill>
                  <a:prstClr val="black"/>
                </a:solidFill>
                <a:latin typeface="Calibri" panose="020F0502020204030204"/>
              </a:rPr>
              <a:t>Research Handbook on Homelessness, pp.124-138.</a:t>
            </a:r>
          </a:p>
          <a:p>
            <a:pPr defTabSz="463326">
              <a:spcAft>
                <a:spcPts val="405"/>
              </a:spcAft>
            </a:pPr>
            <a:r>
              <a:rPr lang="en-GB" sz="557" dirty="0">
                <a:solidFill>
                  <a:prstClr val="black"/>
                </a:solidFill>
                <a:latin typeface="Calibri" panose="020F0502020204030204"/>
              </a:rPr>
              <a:t>Cross, S., </a:t>
            </a:r>
            <a:r>
              <a:rPr lang="en-GB" sz="557" dirty="0" err="1">
                <a:solidFill>
                  <a:prstClr val="black"/>
                </a:solidFill>
                <a:latin typeface="Calibri" panose="020F0502020204030204"/>
              </a:rPr>
              <a:t>Bywaters</a:t>
            </a:r>
            <a:r>
              <a:rPr lang="en-GB" sz="557" dirty="0">
                <a:solidFill>
                  <a:prstClr val="black"/>
                </a:solidFill>
                <a:latin typeface="Calibri" panose="020F0502020204030204"/>
              </a:rPr>
              <a:t>, P., Brown, P. and Featherstone, B., 2022. Housing, homelessness and children’s social care: Towards an urgent research agenda. </a:t>
            </a:r>
            <a:r>
              <a:rPr lang="en-US" sz="557" dirty="0">
                <a:solidFill>
                  <a:prstClr val="black"/>
                </a:solidFill>
                <a:latin typeface="Calibri" panose="020F0502020204030204"/>
              </a:rPr>
              <a:t>The British Journal of Social Work, 52(4), pp.1988-2007.</a:t>
            </a:r>
          </a:p>
          <a:p>
            <a:pPr defTabSz="463326">
              <a:spcAft>
                <a:spcPts val="405"/>
              </a:spcAft>
            </a:pPr>
            <a:r>
              <a:rPr lang="en-GB" sz="557" dirty="0">
                <a:solidFill>
                  <a:prstClr val="black"/>
                </a:solidFill>
                <a:latin typeface="Calibri" panose="020F0502020204030204"/>
              </a:rPr>
              <a:t>England, E., Thomas, I., Mackie, P. and Browne-</a:t>
            </a:r>
            <a:r>
              <a:rPr lang="en-GB" sz="557" dirty="0" err="1">
                <a:solidFill>
                  <a:prstClr val="black"/>
                </a:solidFill>
                <a:latin typeface="Calibri" panose="020F0502020204030204"/>
              </a:rPr>
              <a:t>Gott</a:t>
            </a:r>
            <a:r>
              <a:rPr lang="en-GB" sz="557" dirty="0">
                <a:solidFill>
                  <a:prstClr val="black"/>
                </a:solidFill>
                <a:latin typeface="Calibri" panose="020F0502020204030204"/>
              </a:rPr>
              <a:t>, H., 2024. A typology of multiple exclusion homelessness. </a:t>
            </a:r>
            <a:r>
              <a:rPr lang="en-US" sz="557" dirty="0">
                <a:solidFill>
                  <a:prstClr val="black"/>
                </a:solidFill>
                <a:latin typeface="Calibri" panose="020F0502020204030204"/>
              </a:rPr>
              <a:t>Housing Studies, 39(3), pp.695-719.</a:t>
            </a:r>
          </a:p>
        </p:txBody>
      </p:sp>
    </p:spTree>
    <p:extLst>
      <p:ext uri="{BB962C8B-B14F-4D97-AF65-F5344CB8AC3E}">
        <p14:creationId xmlns:p14="http://schemas.microsoft.com/office/powerpoint/2010/main" val="4487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Principles and Standards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Inclusivity</a:t>
            </a:r>
            <a:r>
              <a:rPr lang="en-US" dirty="0">
                <a:effectLst/>
              </a:rPr>
              <a:t>: Ensure diverse voices, including those of minority groups, are heard.</a:t>
            </a:r>
          </a:p>
          <a:p>
            <a:pPr lvl="0"/>
            <a:r>
              <a:rPr lang="en-US" b="1" dirty="0">
                <a:effectLst/>
              </a:rPr>
              <a:t>Respect and Dignity</a:t>
            </a:r>
            <a:r>
              <a:rPr lang="en-US" dirty="0">
                <a:effectLst/>
              </a:rPr>
              <a:t>: Maintain ethical standards, respecting the autonomy of homeless individuals (Boland et al., 2023).</a:t>
            </a:r>
          </a:p>
          <a:p>
            <a:r>
              <a:rPr lang="en-US" b="1" dirty="0">
                <a:effectLst/>
              </a:rPr>
              <a:t>Transparency</a:t>
            </a:r>
            <a:r>
              <a:rPr lang="en-US" dirty="0">
                <a:effectLst/>
              </a:rPr>
              <a:t>: Open communication between stakeholders to build trust and accountability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5180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Strategies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Advocacy</a:t>
            </a:r>
            <a:r>
              <a:rPr lang="en-US" dirty="0">
                <a:effectLst/>
              </a:rPr>
              <a:t>: Lobby for more affordable housing and supportive policies at the local level.</a:t>
            </a:r>
          </a:p>
          <a:p>
            <a:pPr lvl="0"/>
            <a:r>
              <a:rPr lang="en-US" b="1" dirty="0">
                <a:effectLst/>
              </a:rPr>
              <a:t>Outreach Programs</a:t>
            </a:r>
            <a:r>
              <a:rPr lang="en-US" dirty="0">
                <a:effectLst/>
              </a:rPr>
              <a:t>: Implement targeted outreach to engage underrepresented homeless groups (Boland et al., 2023).</a:t>
            </a:r>
          </a:p>
          <a:p>
            <a:pPr lvl="0"/>
            <a:r>
              <a:rPr lang="en-US" b="1" dirty="0">
                <a:effectLst/>
              </a:rPr>
              <a:t>Collaboration</a:t>
            </a:r>
            <a:r>
              <a:rPr lang="en-US" dirty="0">
                <a:effectLst/>
              </a:rPr>
              <a:t>: Facilitate regular stakeholder meetings to align efforts and share resources.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712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Adaptability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Flexible Approaches</a:t>
            </a:r>
            <a:r>
              <a:rPr lang="en-US" dirty="0">
                <a:effectLst/>
              </a:rPr>
              <a:t>: Adjust strategies based on ongoing feedback from the homeless community (Boland et al., 2023).</a:t>
            </a:r>
          </a:p>
          <a:p>
            <a:pPr lvl="0"/>
            <a:r>
              <a:rPr lang="en-US" b="1" dirty="0">
                <a:effectLst/>
              </a:rPr>
              <a:t>Pilot Programs</a:t>
            </a:r>
            <a:r>
              <a:rPr lang="en-US" dirty="0">
                <a:effectLst/>
              </a:rPr>
              <a:t>: Test small-scale initiatives before wider implementation to assess effectiveness.</a:t>
            </a:r>
          </a:p>
          <a:p>
            <a:pPr lvl="0"/>
            <a:r>
              <a:rPr lang="en-US" b="1" dirty="0">
                <a:effectLst/>
              </a:rPr>
              <a:t>Data-Driven Adjustments</a:t>
            </a:r>
            <a:r>
              <a:rPr lang="en-US" dirty="0">
                <a:effectLst/>
              </a:rPr>
              <a:t>: Use data collected from outreach efforts to refine strategies.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4380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Inclusivity and Diversity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Cultural Sensitivity</a:t>
            </a:r>
            <a:r>
              <a:rPr lang="en-US" dirty="0">
                <a:effectLst/>
              </a:rPr>
              <a:t>: Provide services in multiple languages and involve community leaders.</a:t>
            </a:r>
          </a:p>
          <a:p>
            <a:pPr lvl="0"/>
            <a:r>
              <a:rPr lang="en-US" b="1" dirty="0">
                <a:effectLst/>
              </a:rPr>
              <a:t>Gender-Specific Needs</a:t>
            </a:r>
            <a:r>
              <a:rPr lang="en-US" dirty="0">
                <a:effectLst/>
              </a:rPr>
              <a:t>: Address specific housing needs of women and LGBTQ+ individuals.</a:t>
            </a:r>
          </a:p>
          <a:p>
            <a:pPr lvl="0"/>
            <a:r>
              <a:rPr lang="en-US" b="1" dirty="0">
                <a:effectLst/>
              </a:rPr>
              <a:t>Youth Engagement</a:t>
            </a:r>
            <a:r>
              <a:rPr lang="en-US" dirty="0">
                <a:effectLst/>
              </a:rPr>
              <a:t>: Develop programs that focus on the unique challenges faced by young homeless people (</a:t>
            </a:r>
            <a:r>
              <a:rPr lang="en-US" dirty="0" err="1">
                <a:effectLst/>
              </a:rPr>
              <a:t>Develtere</a:t>
            </a:r>
            <a:r>
              <a:rPr lang="en-US" dirty="0">
                <a:effectLst/>
              </a:rPr>
              <a:t>, 2022).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341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Potential Collaborations</a:t>
            </a:r>
            <a:br>
              <a:rPr lang="en-US" dirty="0">
                <a:effectLst/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Manchester City Council</a:t>
            </a:r>
            <a:r>
              <a:rPr lang="en-US" dirty="0">
                <a:effectLst/>
              </a:rPr>
              <a:t>: Partner on housing initiatives and policy advocacy.</a:t>
            </a:r>
          </a:p>
          <a:p>
            <a:pPr lvl="0"/>
            <a:r>
              <a:rPr lang="en-US" b="1" dirty="0">
                <a:effectLst/>
              </a:rPr>
              <a:t>Non-Profits</a:t>
            </a:r>
            <a:r>
              <a:rPr lang="en-US" dirty="0">
                <a:effectLst/>
              </a:rPr>
              <a:t>: Collaborate with Booth Centre, Shelter, and Mustard Tree for integrated support services (</a:t>
            </a:r>
            <a:r>
              <a:rPr lang="en-US" dirty="0" err="1">
                <a:effectLst/>
              </a:rPr>
              <a:t>Develtere</a:t>
            </a:r>
            <a:r>
              <a:rPr lang="en-US" dirty="0">
                <a:effectLst/>
              </a:rPr>
              <a:t>, 2022).</a:t>
            </a:r>
          </a:p>
          <a:p>
            <a:r>
              <a:rPr lang="en-US" b="1" dirty="0">
                <a:effectLst/>
              </a:rPr>
              <a:t>Local Businesses</a:t>
            </a:r>
            <a:r>
              <a:rPr lang="en-US" dirty="0">
                <a:effectLst/>
              </a:rPr>
              <a:t>: Engage in CSR initiatives to provide resources, employment, and funding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576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Communication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Stakeholder Updates</a:t>
            </a:r>
            <a:r>
              <a:rPr lang="en-US" dirty="0">
                <a:effectLst/>
              </a:rPr>
              <a:t>: Monthly newsletters and bi-weekly meetings with key stakeholders.</a:t>
            </a:r>
          </a:p>
          <a:p>
            <a:pPr lvl="0"/>
            <a:r>
              <a:rPr lang="en-US" b="1" dirty="0">
                <a:effectLst/>
              </a:rPr>
              <a:t>Public Awareness Campaigns</a:t>
            </a:r>
            <a:r>
              <a:rPr lang="en-US" dirty="0">
                <a:effectLst/>
              </a:rPr>
              <a:t>: Use social media and local events to raise awareness and garner support (Cooper and McCulloch, 2023).</a:t>
            </a:r>
          </a:p>
          <a:p>
            <a:pPr lvl="0"/>
            <a:r>
              <a:rPr lang="en-US" b="1" dirty="0">
                <a:effectLst/>
              </a:rPr>
              <a:t>Feedback Loops</a:t>
            </a:r>
            <a:r>
              <a:rPr lang="en-US" dirty="0">
                <a:effectLst/>
              </a:rPr>
              <a:t>: Establish regular feedback sessions with homeless individuals to refine the plan.</a:t>
            </a:r>
          </a:p>
        </p:txBody>
      </p:sp>
    </p:spTree>
    <p:extLst>
      <p:ext uri="{BB962C8B-B14F-4D97-AF65-F5344CB8AC3E}">
        <p14:creationId xmlns:p14="http://schemas.microsoft.com/office/powerpoint/2010/main" val="2389118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ffectLst/>
              </a:rPr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>
                <a:effectLst/>
              </a:rPr>
              <a:t>Commitment</a:t>
            </a:r>
            <a:r>
              <a:rPr lang="en-US" dirty="0">
                <a:effectLst/>
              </a:rPr>
              <a:t>: A dedicated effort to address housing instability in Manchester.</a:t>
            </a:r>
          </a:p>
          <a:p>
            <a:pPr lvl="0"/>
            <a:r>
              <a:rPr lang="en-US" b="1" dirty="0">
                <a:effectLst/>
              </a:rPr>
              <a:t>Next Steps</a:t>
            </a:r>
            <a:r>
              <a:rPr lang="en-US" dirty="0">
                <a:effectLst/>
              </a:rPr>
              <a:t>: Implementation of pilot programs and continued stakeholder engagement.</a:t>
            </a:r>
          </a:p>
          <a:p>
            <a:pPr lvl="0"/>
            <a:r>
              <a:rPr lang="en-US" b="1" dirty="0">
                <a:effectLst/>
              </a:rPr>
              <a:t>Vision</a:t>
            </a:r>
            <a:r>
              <a:rPr lang="en-US" dirty="0">
                <a:effectLst/>
              </a:rPr>
              <a:t>: Achieve significant progress in reducing homelessness and improving quality of life for the homeless population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870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effectLst/>
              </a:rPr>
              <a:t>Boland, L., </a:t>
            </a:r>
            <a:r>
              <a:rPr lang="en-GB" dirty="0" err="1">
                <a:effectLst/>
              </a:rPr>
              <a:t>Yarwood</a:t>
            </a:r>
            <a:r>
              <a:rPr lang="en-GB" dirty="0">
                <a:effectLst/>
              </a:rPr>
              <a:t>, R. and </a:t>
            </a:r>
            <a:r>
              <a:rPr lang="en-GB" dirty="0" err="1">
                <a:effectLst/>
              </a:rPr>
              <a:t>Bannigan</a:t>
            </a:r>
            <a:r>
              <a:rPr lang="en-GB" dirty="0">
                <a:effectLst/>
              </a:rPr>
              <a:t>, K., 2023. ‘Making a home’: an occupational perspective on sustaining tenancies following homelessness. </a:t>
            </a:r>
            <a:r>
              <a:rPr lang="en-US" i="1" dirty="0">
                <a:effectLst/>
              </a:rPr>
              <a:t>Housing Studies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38</a:t>
            </a:r>
            <a:r>
              <a:rPr lang="en-US" dirty="0">
                <a:effectLst/>
              </a:rPr>
              <a:t>(7), pp.1239-1259.</a:t>
            </a:r>
          </a:p>
          <a:p>
            <a:r>
              <a:rPr lang="en-GB" dirty="0" err="1">
                <a:effectLst/>
              </a:rPr>
              <a:t>Develtere</a:t>
            </a:r>
            <a:r>
              <a:rPr lang="en-GB" dirty="0">
                <a:effectLst/>
              </a:rPr>
              <a:t>, P., 2022. Data collection systems and homelessness in the EU-an overview. </a:t>
            </a:r>
            <a:r>
              <a:rPr lang="en-US" i="1" dirty="0">
                <a:effectLst/>
              </a:rPr>
              <a:t>European Journal of Homelessness</a:t>
            </a:r>
            <a:r>
              <a:rPr lang="en-US" dirty="0">
                <a:effectLst/>
              </a:rPr>
              <a:t>, pp.233-254.</a:t>
            </a:r>
          </a:p>
          <a:p>
            <a:r>
              <a:rPr lang="en-GB" dirty="0">
                <a:effectLst/>
              </a:rPr>
              <a:t>Cooper, V. and McCulloch, D., 2023. Homelessness and mortality: an extraordinary or </a:t>
            </a:r>
            <a:r>
              <a:rPr lang="en-GB" dirty="0" err="1">
                <a:effectLst/>
              </a:rPr>
              <a:t>unextraordinary</a:t>
            </a:r>
            <a:r>
              <a:rPr lang="en-GB" dirty="0">
                <a:effectLst/>
              </a:rPr>
              <a:t> phenomenon?. </a:t>
            </a:r>
            <a:r>
              <a:rPr lang="en-US" i="1" dirty="0">
                <a:effectLst/>
              </a:rPr>
              <a:t>Mortality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28</a:t>
            </a:r>
            <a:r>
              <a:rPr lang="en-US" dirty="0">
                <a:effectLst/>
              </a:rPr>
              <a:t>(2), pp.220-235.</a:t>
            </a:r>
          </a:p>
          <a:p>
            <a:r>
              <a:rPr lang="en-GB" dirty="0" err="1">
                <a:effectLst/>
              </a:rPr>
              <a:t>Fetzer</a:t>
            </a:r>
            <a:r>
              <a:rPr lang="en-GB" dirty="0">
                <a:effectLst/>
              </a:rPr>
              <a:t>, T., Sen, S. and Souza, P.C., 2023. Housing Insecurity and Homelessness: Evidence from the United Kingdom. </a:t>
            </a:r>
            <a:r>
              <a:rPr lang="en-US" i="1" dirty="0">
                <a:effectLst/>
              </a:rPr>
              <a:t>Journal of the European Economic Association</a:t>
            </a:r>
            <a:r>
              <a:rPr lang="en-US" dirty="0">
                <a:effectLst/>
              </a:rPr>
              <a:t>, </a:t>
            </a:r>
            <a:r>
              <a:rPr lang="en-US" i="1" dirty="0">
                <a:effectLst/>
              </a:rPr>
              <a:t>21</a:t>
            </a:r>
            <a:r>
              <a:rPr lang="en-US" dirty="0">
                <a:effectLst/>
              </a:rPr>
              <a:t>(2), pp.526-559</a:t>
            </a:r>
            <a:r>
              <a:rPr lang="en-US" dirty="0" smtClean="0">
                <a:effectLst/>
              </a:rPr>
              <a:t>.</a:t>
            </a:r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582312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15</TotalTime>
  <Words>1515</Words>
  <Application>Microsoft Office PowerPoint</Application>
  <PresentationFormat>Widescreen</PresentationFormat>
  <Paragraphs>131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Arial</vt:lpstr>
      <vt:lpstr>Bookman Old Style</vt:lpstr>
      <vt:lpstr>Calibri</vt:lpstr>
      <vt:lpstr>Calibri Light</vt:lpstr>
      <vt:lpstr>Courier New</vt:lpstr>
      <vt:lpstr>Rockwell</vt:lpstr>
      <vt:lpstr>Symbol</vt:lpstr>
      <vt:lpstr>Times New Roman</vt:lpstr>
      <vt:lpstr>Damask</vt:lpstr>
      <vt:lpstr>Office Theme</vt:lpstr>
      <vt:lpstr>Element 3</vt:lpstr>
      <vt:lpstr>Introduction</vt:lpstr>
      <vt:lpstr>Goals and Objectives </vt:lpstr>
      <vt:lpstr>PowerPoint Presentation</vt:lpstr>
      <vt:lpstr>Principles and Standards </vt:lpstr>
      <vt:lpstr>Strategies</vt:lpstr>
      <vt:lpstr>Adaptability</vt:lpstr>
      <vt:lpstr>Inclusivity and Diversity </vt:lpstr>
      <vt:lpstr>Potential Collaborations </vt:lpstr>
      <vt:lpstr>Communication Plan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Element 3</dc:title>
  <dc:creator>Microsoft account</dc:creator>
  <cp:lastModifiedBy>adult</cp:lastModifiedBy>
  <cp:revision>4</cp:revision>
  <dcterms:created xsi:type="dcterms:W3CDTF">2024-08-22T10:14:22Z</dcterms:created>
  <dcterms:modified xsi:type="dcterms:W3CDTF">2024-08-31T11:09:53Z</dcterms:modified>
</cp:coreProperties>
</file>