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7" autoAdjust="0"/>
    <p:restoredTop sz="94660"/>
  </p:normalViewPr>
  <p:slideViewPr>
    <p:cSldViewPr snapToGrid="0">
      <p:cViewPr varScale="1">
        <p:scale>
          <a:sx n="56" d="100"/>
          <a:sy n="56" d="100"/>
        </p:scale>
        <p:origin x="78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13" Type="http://schemas.openxmlformats.org/officeDocument/2006/relationships/image" Target="../media/image13.emf"/><Relationship Id="rId3" Type="http://schemas.openxmlformats.org/officeDocument/2006/relationships/image" Target="../media/image3.emf"/><Relationship Id="rId7" Type="http://schemas.openxmlformats.org/officeDocument/2006/relationships/image" Target="../media/image7.emf"/><Relationship Id="rId12" Type="http://schemas.openxmlformats.org/officeDocument/2006/relationships/image" Target="../media/image12.emf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image" Target="../media/image6.emf"/><Relationship Id="rId11" Type="http://schemas.openxmlformats.org/officeDocument/2006/relationships/image" Target="../media/image11.emf"/><Relationship Id="rId5" Type="http://schemas.openxmlformats.org/officeDocument/2006/relationships/image" Target="../media/image5.emf"/><Relationship Id="rId10" Type="http://schemas.openxmlformats.org/officeDocument/2006/relationships/image" Target="../media/image10.emf"/><Relationship Id="rId4" Type="http://schemas.openxmlformats.org/officeDocument/2006/relationships/image" Target="../media/image4.emf"/><Relationship Id="rId9" Type="http://schemas.openxmlformats.org/officeDocument/2006/relationships/image" Target="../media/image9.emf"/><Relationship Id="rId14" Type="http://schemas.openxmlformats.org/officeDocument/2006/relationships/image" Target="../media/image14.emf"/></Relationships>
</file>

<file path=ppt/drawings/_rels/vmlDrawing3.v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13" Type="http://schemas.openxmlformats.org/officeDocument/2006/relationships/image" Target="../media/image16.emf"/><Relationship Id="rId3" Type="http://schemas.openxmlformats.org/officeDocument/2006/relationships/image" Target="../media/image3.emf"/><Relationship Id="rId7" Type="http://schemas.openxmlformats.org/officeDocument/2006/relationships/image" Target="../media/image8.emf"/><Relationship Id="rId12" Type="http://schemas.openxmlformats.org/officeDocument/2006/relationships/image" Target="../media/image15.emf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image" Target="../media/image7.emf"/><Relationship Id="rId11" Type="http://schemas.openxmlformats.org/officeDocument/2006/relationships/image" Target="../media/image14.emf"/><Relationship Id="rId5" Type="http://schemas.openxmlformats.org/officeDocument/2006/relationships/image" Target="../media/image6.emf"/><Relationship Id="rId10" Type="http://schemas.openxmlformats.org/officeDocument/2006/relationships/image" Target="../media/image13.emf"/><Relationship Id="rId4" Type="http://schemas.openxmlformats.org/officeDocument/2006/relationships/image" Target="../media/image5.emf"/><Relationship Id="rId9" Type="http://schemas.openxmlformats.org/officeDocument/2006/relationships/image" Target="../media/image10.emf"/><Relationship Id="rId14" Type="http://schemas.openxmlformats.org/officeDocument/2006/relationships/image" Target="../media/image17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C42B1-266F-48AE-B7A0-CE2AD9AD5289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C0BC3-76EE-48FD-988D-289C01658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447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C42B1-266F-48AE-B7A0-CE2AD9AD5289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C0BC3-76EE-48FD-988D-289C01658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5112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C42B1-266F-48AE-B7A0-CE2AD9AD5289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C0BC3-76EE-48FD-988D-289C01658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1274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C42B1-266F-48AE-B7A0-CE2AD9AD5289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C0BC3-76EE-48FD-988D-289C01658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122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C42B1-266F-48AE-B7A0-CE2AD9AD5289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C0BC3-76EE-48FD-988D-289C01658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204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C42B1-266F-48AE-B7A0-CE2AD9AD5289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C0BC3-76EE-48FD-988D-289C01658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367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C42B1-266F-48AE-B7A0-CE2AD9AD5289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C0BC3-76EE-48FD-988D-289C01658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487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C42B1-266F-48AE-B7A0-CE2AD9AD5289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C0BC3-76EE-48FD-988D-289C01658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119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C42B1-266F-48AE-B7A0-CE2AD9AD5289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C0BC3-76EE-48FD-988D-289C01658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990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C42B1-266F-48AE-B7A0-CE2AD9AD5289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C0BC3-76EE-48FD-988D-289C01658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899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C42B1-266F-48AE-B7A0-CE2AD9AD5289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C0BC3-76EE-48FD-988D-289C01658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135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AC42B1-266F-48AE-B7A0-CE2AD9AD5289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BC0BC3-76EE-48FD-988D-289C01658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845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12" Type="http://schemas.openxmlformats.org/officeDocument/2006/relationships/image" Target="../media/image5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emf"/><Relationship Id="rId11" Type="http://schemas.openxmlformats.org/officeDocument/2006/relationships/oleObject" Target="../embeddings/oleObject5.bin"/><Relationship Id="rId5" Type="http://schemas.openxmlformats.org/officeDocument/2006/relationships/oleObject" Target="../embeddings/oleObject2.bin"/><Relationship Id="rId10" Type="http://schemas.openxmlformats.org/officeDocument/2006/relationships/image" Target="../media/image4.emf"/><Relationship Id="rId4" Type="http://schemas.openxmlformats.org/officeDocument/2006/relationships/image" Target="../media/image1.emf"/><Relationship Id="rId9" Type="http://schemas.openxmlformats.org/officeDocument/2006/relationships/oleObject" Target="../embeddings/oleObject4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13" Type="http://schemas.openxmlformats.org/officeDocument/2006/relationships/oleObject" Target="../embeddings/oleObject11.bin"/><Relationship Id="rId18" Type="http://schemas.openxmlformats.org/officeDocument/2006/relationships/image" Target="../media/image8.emf"/><Relationship Id="rId26" Type="http://schemas.openxmlformats.org/officeDocument/2006/relationships/image" Target="../media/image12.emf"/><Relationship Id="rId3" Type="http://schemas.openxmlformats.org/officeDocument/2006/relationships/oleObject" Target="../embeddings/oleObject6.bin"/><Relationship Id="rId21" Type="http://schemas.openxmlformats.org/officeDocument/2006/relationships/oleObject" Target="../embeddings/oleObject15.bin"/><Relationship Id="rId7" Type="http://schemas.openxmlformats.org/officeDocument/2006/relationships/oleObject" Target="../embeddings/oleObject8.bin"/><Relationship Id="rId12" Type="http://schemas.openxmlformats.org/officeDocument/2006/relationships/image" Target="../media/image5.emf"/><Relationship Id="rId17" Type="http://schemas.openxmlformats.org/officeDocument/2006/relationships/oleObject" Target="../embeddings/oleObject13.bin"/><Relationship Id="rId25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7.emf"/><Relationship Id="rId20" Type="http://schemas.openxmlformats.org/officeDocument/2006/relationships/image" Target="../media/image9.emf"/><Relationship Id="rId29" Type="http://schemas.openxmlformats.org/officeDocument/2006/relationships/oleObject" Target="../embeddings/oleObject19.bin"/><Relationship Id="rId1" Type="http://schemas.openxmlformats.org/officeDocument/2006/relationships/vmlDrawing" Target="../drawings/vmlDrawing2.vml"/><Relationship Id="rId6" Type="http://schemas.openxmlformats.org/officeDocument/2006/relationships/image" Target="../media/image2.emf"/><Relationship Id="rId11" Type="http://schemas.openxmlformats.org/officeDocument/2006/relationships/oleObject" Target="../embeddings/oleObject10.bin"/><Relationship Id="rId24" Type="http://schemas.openxmlformats.org/officeDocument/2006/relationships/image" Target="../media/image11.emf"/><Relationship Id="rId5" Type="http://schemas.openxmlformats.org/officeDocument/2006/relationships/oleObject" Target="../embeddings/oleObject7.bin"/><Relationship Id="rId15" Type="http://schemas.openxmlformats.org/officeDocument/2006/relationships/oleObject" Target="../embeddings/oleObject12.bin"/><Relationship Id="rId23" Type="http://schemas.openxmlformats.org/officeDocument/2006/relationships/oleObject" Target="../embeddings/oleObject16.bin"/><Relationship Id="rId28" Type="http://schemas.openxmlformats.org/officeDocument/2006/relationships/image" Target="../media/image13.emf"/><Relationship Id="rId10" Type="http://schemas.openxmlformats.org/officeDocument/2006/relationships/image" Target="../media/image4.emf"/><Relationship Id="rId19" Type="http://schemas.openxmlformats.org/officeDocument/2006/relationships/oleObject" Target="../embeddings/oleObject14.bin"/><Relationship Id="rId4" Type="http://schemas.openxmlformats.org/officeDocument/2006/relationships/image" Target="../media/image1.emf"/><Relationship Id="rId9" Type="http://schemas.openxmlformats.org/officeDocument/2006/relationships/oleObject" Target="../embeddings/oleObject9.bin"/><Relationship Id="rId14" Type="http://schemas.openxmlformats.org/officeDocument/2006/relationships/image" Target="../media/image6.emf"/><Relationship Id="rId22" Type="http://schemas.openxmlformats.org/officeDocument/2006/relationships/image" Target="../media/image10.emf"/><Relationship Id="rId27" Type="http://schemas.openxmlformats.org/officeDocument/2006/relationships/oleObject" Target="../embeddings/oleObject18.bin"/><Relationship Id="rId30" Type="http://schemas.openxmlformats.org/officeDocument/2006/relationships/image" Target="../media/image14.e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13" Type="http://schemas.openxmlformats.org/officeDocument/2006/relationships/oleObject" Target="../embeddings/oleObject25.bin"/><Relationship Id="rId18" Type="http://schemas.openxmlformats.org/officeDocument/2006/relationships/image" Target="../media/image9.emf"/><Relationship Id="rId26" Type="http://schemas.openxmlformats.org/officeDocument/2006/relationships/image" Target="../media/image15.emf"/><Relationship Id="rId3" Type="http://schemas.openxmlformats.org/officeDocument/2006/relationships/oleObject" Target="../embeddings/oleObject20.bin"/><Relationship Id="rId21" Type="http://schemas.openxmlformats.org/officeDocument/2006/relationships/oleObject" Target="../embeddings/oleObject29.bin"/><Relationship Id="rId7" Type="http://schemas.openxmlformats.org/officeDocument/2006/relationships/oleObject" Target="../embeddings/oleObject22.bin"/><Relationship Id="rId12" Type="http://schemas.openxmlformats.org/officeDocument/2006/relationships/image" Target="../media/image6.emf"/><Relationship Id="rId17" Type="http://schemas.openxmlformats.org/officeDocument/2006/relationships/oleObject" Target="../embeddings/oleObject27.bin"/><Relationship Id="rId25" Type="http://schemas.openxmlformats.org/officeDocument/2006/relationships/oleObject" Target="../embeddings/oleObject31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8.emf"/><Relationship Id="rId20" Type="http://schemas.openxmlformats.org/officeDocument/2006/relationships/image" Target="../media/image10.emf"/><Relationship Id="rId29" Type="http://schemas.openxmlformats.org/officeDocument/2006/relationships/oleObject" Target="../embeddings/oleObject33.bin"/><Relationship Id="rId1" Type="http://schemas.openxmlformats.org/officeDocument/2006/relationships/vmlDrawing" Target="../drawings/vmlDrawing3.vml"/><Relationship Id="rId6" Type="http://schemas.openxmlformats.org/officeDocument/2006/relationships/image" Target="../media/image2.emf"/><Relationship Id="rId11" Type="http://schemas.openxmlformats.org/officeDocument/2006/relationships/oleObject" Target="../embeddings/oleObject24.bin"/><Relationship Id="rId24" Type="http://schemas.openxmlformats.org/officeDocument/2006/relationships/image" Target="../media/image14.emf"/><Relationship Id="rId5" Type="http://schemas.openxmlformats.org/officeDocument/2006/relationships/oleObject" Target="../embeddings/oleObject21.bin"/><Relationship Id="rId15" Type="http://schemas.openxmlformats.org/officeDocument/2006/relationships/oleObject" Target="../embeddings/oleObject26.bin"/><Relationship Id="rId23" Type="http://schemas.openxmlformats.org/officeDocument/2006/relationships/oleObject" Target="../embeddings/oleObject30.bin"/><Relationship Id="rId28" Type="http://schemas.openxmlformats.org/officeDocument/2006/relationships/image" Target="../media/image16.emf"/><Relationship Id="rId10" Type="http://schemas.openxmlformats.org/officeDocument/2006/relationships/image" Target="../media/image5.emf"/><Relationship Id="rId19" Type="http://schemas.openxmlformats.org/officeDocument/2006/relationships/oleObject" Target="../embeddings/oleObject28.bin"/><Relationship Id="rId4" Type="http://schemas.openxmlformats.org/officeDocument/2006/relationships/image" Target="../media/image1.emf"/><Relationship Id="rId9" Type="http://schemas.openxmlformats.org/officeDocument/2006/relationships/oleObject" Target="../embeddings/oleObject23.bin"/><Relationship Id="rId14" Type="http://schemas.openxmlformats.org/officeDocument/2006/relationships/image" Target="../media/image7.emf"/><Relationship Id="rId22" Type="http://schemas.openxmlformats.org/officeDocument/2006/relationships/image" Target="../media/image13.emf"/><Relationship Id="rId27" Type="http://schemas.openxmlformats.org/officeDocument/2006/relationships/oleObject" Target="../embeddings/oleObject32.bin"/><Relationship Id="rId30" Type="http://schemas.openxmlformats.org/officeDocument/2006/relationships/image" Target="../media/image17.e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73790"/>
            <a:ext cx="9144000" cy="2387600"/>
          </a:xfrm>
        </p:spPr>
        <p:txBody>
          <a:bodyPr/>
          <a:lstStyle/>
          <a:p>
            <a:r>
              <a:rPr lang="en-GB" dirty="0" smtClean="0"/>
              <a:t>The Sustainable Bus Company Scenario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36876"/>
            <a:ext cx="9144000" cy="1655762"/>
          </a:xfrm>
        </p:spPr>
        <p:txBody>
          <a:bodyPr>
            <a:normAutofit/>
          </a:bodyPr>
          <a:lstStyle/>
          <a:p>
            <a:r>
              <a:rPr lang="en-GB" sz="4800" dirty="0" smtClean="0"/>
              <a:t>Steps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274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4490A8D-5EC8-49EA-9241-915AED37AA42}" type="slidenum">
              <a:rPr lang="en-GB" altLang="en-US">
                <a:latin typeface="Arial Black" panose="020B0A04020102020204" pitchFamily="34" charset="0"/>
              </a:rPr>
              <a:pPr/>
              <a:t>2</a:t>
            </a:fld>
            <a:endParaRPr lang="en-GB" altLang="en-US">
              <a:latin typeface="Arial Black" panose="020B0A04020102020204" pitchFamily="34" charset="0"/>
            </a:endParaRPr>
          </a:p>
        </p:txBody>
      </p:sp>
      <p:sp>
        <p:nvSpPr>
          <p:cNvPr id="3174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Example – Country Bus Company</a:t>
            </a:r>
          </a:p>
        </p:txBody>
      </p:sp>
      <p:sp>
        <p:nvSpPr>
          <p:cNvPr id="3174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The Country Bus Company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Owns a number of buses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One bus serves one route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One route is served by many buses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One route consists of many stages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One stage belongs to one route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Many stages can pass through one town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One stage passes through many towns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One stage has many drivers allocated to it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One driver is allocated to one stage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Draw an ERD/LDS to diagram this scenario</a:t>
            </a:r>
          </a:p>
        </p:txBody>
      </p:sp>
    </p:spTree>
    <p:extLst>
      <p:ext uri="{BB962C8B-B14F-4D97-AF65-F5344CB8AC3E}">
        <p14:creationId xmlns:p14="http://schemas.microsoft.com/office/powerpoint/2010/main" val="953221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8BF7CE9-A5CC-4CE2-B23F-AAB21E1CA125}" type="slidenum">
              <a:rPr lang="en-GB" altLang="en-US">
                <a:latin typeface="Arial Black" panose="020B0A04020102020204" pitchFamily="34" charset="0"/>
              </a:rPr>
              <a:pPr/>
              <a:t>3</a:t>
            </a:fld>
            <a:endParaRPr lang="en-GB" altLang="en-US">
              <a:latin typeface="Arial Black" panose="020B0A04020102020204" pitchFamily="34" charset="0"/>
            </a:endParaRPr>
          </a:p>
        </p:txBody>
      </p:sp>
      <p:sp>
        <p:nvSpPr>
          <p:cNvPr id="3277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Example – Step 1 identify entities.</a:t>
            </a:r>
          </a:p>
        </p:txBody>
      </p:sp>
      <p:sp>
        <p:nvSpPr>
          <p:cNvPr id="3277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844676"/>
            <a:ext cx="8229600" cy="4022725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endParaRPr lang="en-US" altLang="en-US" smtClean="0"/>
          </a:p>
        </p:txBody>
      </p:sp>
      <p:graphicFrame>
        <p:nvGraphicFramePr>
          <p:cNvPr id="190468" name="Object 4"/>
          <p:cNvGraphicFramePr>
            <a:graphicFrameLocks noChangeAspect="1"/>
          </p:cNvGraphicFramePr>
          <p:nvPr/>
        </p:nvGraphicFramePr>
        <p:xfrm>
          <a:off x="5448300" y="2205038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Visio" r:id="rId3" imgW="1098804" imgH="641604" progId="Visio.Drawing.6">
                  <p:embed/>
                </p:oleObj>
              </mc:Choice>
              <mc:Fallback>
                <p:oleObj name="Visio" r:id="rId3" imgW="1098804" imgH="641604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8300" y="2205038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0469" name="Object 5"/>
          <p:cNvGraphicFramePr>
            <a:graphicFrameLocks noChangeAspect="1"/>
          </p:cNvGraphicFramePr>
          <p:nvPr/>
        </p:nvGraphicFramePr>
        <p:xfrm>
          <a:off x="5448300" y="3279775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Visio" r:id="rId5" imgW="1098804" imgH="641604" progId="Visio.Drawing.6">
                  <p:embed/>
                </p:oleObj>
              </mc:Choice>
              <mc:Fallback>
                <p:oleObj name="Visio" r:id="rId5" imgW="1098804" imgH="641604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8300" y="3279775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0470" name="Object 6"/>
          <p:cNvGraphicFramePr>
            <a:graphicFrameLocks noChangeAspect="1"/>
          </p:cNvGraphicFramePr>
          <p:nvPr/>
        </p:nvGraphicFramePr>
        <p:xfrm>
          <a:off x="3917950" y="4189413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Visio" r:id="rId7" imgW="1098804" imgH="641604" progId="Visio.Drawing.6">
                  <p:embed/>
                </p:oleObj>
              </mc:Choice>
              <mc:Fallback>
                <p:oleObj name="Visio" r:id="rId7" imgW="1098804" imgH="641604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17950" y="4189413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0471" name="Object 7"/>
          <p:cNvGraphicFramePr>
            <a:graphicFrameLocks noChangeAspect="1"/>
          </p:cNvGraphicFramePr>
          <p:nvPr/>
        </p:nvGraphicFramePr>
        <p:xfrm>
          <a:off x="6946900" y="4189413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Visio" r:id="rId9" imgW="1098804" imgH="641604" progId="Visio.Drawing.6">
                  <p:embed/>
                </p:oleObj>
              </mc:Choice>
              <mc:Fallback>
                <p:oleObj name="Visio" r:id="rId9" imgW="1098804" imgH="641604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46900" y="4189413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0472" name="Object 8"/>
          <p:cNvGraphicFramePr>
            <a:graphicFrameLocks noChangeAspect="1"/>
          </p:cNvGraphicFramePr>
          <p:nvPr/>
        </p:nvGraphicFramePr>
        <p:xfrm>
          <a:off x="5448300" y="5275263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Visio" r:id="rId11" imgW="1098804" imgH="641604" progId="Visio.Drawing.6">
                  <p:embed/>
                </p:oleObj>
              </mc:Choice>
              <mc:Fallback>
                <p:oleObj name="Visio" r:id="rId11" imgW="1098804" imgH="641604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8300" y="5275263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54756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20AAEC9-CD4C-4AD1-A1CC-89F48730D374}" type="slidenum">
              <a:rPr lang="en-GB" altLang="en-US">
                <a:latin typeface="Arial Black" panose="020B0A04020102020204" pitchFamily="34" charset="0"/>
              </a:rPr>
              <a:pPr/>
              <a:t>4</a:t>
            </a:fld>
            <a:endParaRPr lang="en-GB" altLang="en-US">
              <a:latin typeface="Arial Black" panose="020B0A04020102020204" pitchFamily="34" charset="0"/>
            </a:endParaRPr>
          </a:p>
        </p:txBody>
      </p:sp>
      <p:sp>
        <p:nvSpPr>
          <p:cNvPr id="3379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Example – Step 2  add (and name) relationships</a:t>
            </a:r>
          </a:p>
        </p:txBody>
      </p:sp>
      <p:sp>
        <p:nvSpPr>
          <p:cNvPr id="3379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844676"/>
            <a:ext cx="8229600" cy="4022725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endParaRPr lang="en-US" altLang="en-US" smtClean="0"/>
          </a:p>
        </p:txBody>
      </p:sp>
      <p:graphicFrame>
        <p:nvGraphicFramePr>
          <p:cNvPr id="191492" name="Object 4"/>
          <p:cNvGraphicFramePr>
            <a:graphicFrameLocks noChangeAspect="1"/>
          </p:cNvGraphicFramePr>
          <p:nvPr/>
        </p:nvGraphicFramePr>
        <p:xfrm>
          <a:off x="5448300" y="2205038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4" name="Visio" r:id="rId3" imgW="1098804" imgH="641604" progId="Visio.Drawing.6">
                  <p:embed/>
                </p:oleObj>
              </mc:Choice>
              <mc:Fallback>
                <p:oleObj name="Visio" r:id="rId3" imgW="1098804" imgH="641604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8300" y="2205038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1493" name="Object 5"/>
          <p:cNvGraphicFramePr>
            <a:graphicFrameLocks noChangeAspect="1"/>
          </p:cNvGraphicFramePr>
          <p:nvPr/>
        </p:nvGraphicFramePr>
        <p:xfrm>
          <a:off x="5448300" y="3279775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5" name="Visio" r:id="rId5" imgW="1098804" imgH="641604" progId="Visio.Drawing.6">
                  <p:embed/>
                </p:oleObj>
              </mc:Choice>
              <mc:Fallback>
                <p:oleObj name="Visio" r:id="rId5" imgW="1098804" imgH="641604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8300" y="3279775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1494" name="Object 6"/>
          <p:cNvGraphicFramePr>
            <a:graphicFrameLocks noChangeAspect="1"/>
          </p:cNvGraphicFramePr>
          <p:nvPr/>
        </p:nvGraphicFramePr>
        <p:xfrm>
          <a:off x="3917950" y="4189413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6" name="Visio" r:id="rId7" imgW="1098804" imgH="641604" progId="Visio.Drawing.6">
                  <p:embed/>
                </p:oleObj>
              </mc:Choice>
              <mc:Fallback>
                <p:oleObj name="Visio" r:id="rId7" imgW="1098804" imgH="641604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17950" y="4189413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1495" name="Object 7"/>
          <p:cNvGraphicFramePr>
            <a:graphicFrameLocks noChangeAspect="1"/>
          </p:cNvGraphicFramePr>
          <p:nvPr/>
        </p:nvGraphicFramePr>
        <p:xfrm>
          <a:off x="6946900" y="4189413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7" name="Visio" r:id="rId9" imgW="1098804" imgH="641604" progId="Visio.Drawing.6">
                  <p:embed/>
                </p:oleObj>
              </mc:Choice>
              <mc:Fallback>
                <p:oleObj name="Visio" r:id="rId9" imgW="1098804" imgH="641604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46900" y="4189413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1496" name="Object 8"/>
          <p:cNvGraphicFramePr>
            <a:graphicFrameLocks noChangeAspect="1"/>
          </p:cNvGraphicFramePr>
          <p:nvPr/>
        </p:nvGraphicFramePr>
        <p:xfrm>
          <a:off x="5448300" y="5275263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8" name="Visio" r:id="rId11" imgW="1098804" imgH="641604" progId="Visio.Drawing.6">
                  <p:embed/>
                </p:oleObj>
              </mc:Choice>
              <mc:Fallback>
                <p:oleObj name="Visio" r:id="rId11" imgW="1098804" imgH="641604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8300" y="5275263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1497" name="Object 9"/>
          <p:cNvGraphicFramePr>
            <a:graphicFrameLocks noChangeAspect="1"/>
          </p:cNvGraphicFramePr>
          <p:nvPr/>
        </p:nvGraphicFramePr>
        <p:xfrm>
          <a:off x="4295775" y="2516189"/>
          <a:ext cx="1187450" cy="1704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9" name="Visio" r:id="rId13" imgW="1192682" imgH="1710842" progId="Visio.Drawing.6">
                  <p:embed/>
                </p:oleObj>
              </mc:Choice>
              <mc:Fallback>
                <p:oleObj name="Visio" r:id="rId13" imgW="1192682" imgH="1710842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95775" y="2516189"/>
                        <a:ext cx="1187450" cy="1704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91498" name="Group 10"/>
          <p:cNvGrpSpPr>
            <a:grpSpLocks/>
          </p:cNvGrpSpPr>
          <p:nvPr/>
        </p:nvGrpSpPr>
        <p:grpSpPr bwMode="auto">
          <a:xfrm>
            <a:off x="4511676" y="2336800"/>
            <a:ext cx="936625" cy="1608138"/>
            <a:chOff x="1882" y="1472"/>
            <a:chExt cx="590" cy="1013"/>
          </a:xfrm>
        </p:grpSpPr>
        <p:graphicFrame>
          <p:nvGraphicFramePr>
            <p:cNvPr id="33811" name="Object 11"/>
            <p:cNvGraphicFramePr>
              <a:graphicFrameLocks noChangeAspect="1"/>
            </p:cNvGraphicFramePr>
            <p:nvPr/>
          </p:nvGraphicFramePr>
          <p:xfrm>
            <a:off x="1882" y="2387"/>
            <a:ext cx="195" cy="9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70" name="Visio" r:id="rId15" imgW="309372" imgH="154838" progId="Visio.Drawing.6">
                    <p:embed/>
                  </p:oleObj>
                </mc:Choice>
                <mc:Fallback>
                  <p:oleObj name="Visio" r:id="rId15" imgW="309372" imgH="154838" progId="Visio.Drawing.6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882" y="2387"/>
                          <a:ext cx="195" cy="9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3812" name="Object 12"/>
            <p:cNvGraphicFramePr>
              <a:graphicFrameLocks noChangeAspect="1"/>
            </p:cNvGraphicFramePr>
            <p:nvPr/>
          </p:nvGraphicFramePr>
          <p:xfrm>
            <a:off x="2087" y="1472"/>
            <a:ext cx="385" cy="9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71" name="Visio" r:id="rId17" imgW="610514" imgH="154838" progId="Visio.Drawing.6">
                    <p:embed/>
                  </p:oleObj>
                </mc:Choice>
                <mc:Fallback>
                  <p:oleObj name="Visio" r:id="rId17" imgW="610514" imgH="154838" progId="Visio.Drawing.6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087" y="1472"/>
                          <a:ext cx="385" cy="9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191501" name="Object 13"/>
          <p:cNvGraphicFramePr>
            <a:graphicFrameLocks noChangeAspect="1"/>
          </p:cNvGraphicFramePr>
          <p:nvPr/>
        </p:nvGraphicFramePr>
        <p:xfrm>
          <a:off x="5821364" y="2832100"/>
          <a:ext cx="331787" cy="484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2" name="Visio" r:id="rId19" imgW="331622" imgH="484022" progId="Visio.Drawing.6">
                  <p:embed/>
                </p:oleObj>
              </mc:Choice>
              <mc:Fallback>
                <p:oleObj name="Visio" r:id="rId19" imgW="331622" imgH="484022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21364" y="2832100"/>
                        <a:ext cx="331787" cy="4841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1502" name="Object 14"/>
          <p:cNvGraphicFramePr>
            <a:graphicFrameLocks noChangeAspect="1"/>
          </p:cNvGraphicFramePr>
          <p:nvPr/>
        </p:nvGraphicFramePr>
        <p:xfrm>
          <a:off x="5641975" y="2852739"/>
          <a:ext cx="85725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3" name="Visio" r:id="rId21" imgW="858012" imgH="429158" progId="Visio.Drawing.6">
                  <p:embed/>
                </p:oleObj>
              </mc:Choice>
              <mc:Fallback>
                <p:oleObj name="Visio" r:id="rId21" imgW="858012" imgH="429158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41975" y="2852739"/>
                        <a:ext cx="857250" cy="428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1503" name="Object 15"/>
          <p:cNvGraphicFramePr>
            <a:graphicFrameLocks noChangeAspect="1"/>
          </p:cNvGraphicFramePr>
          <p:nvPr/>
        </p:nvGraphicFramePr>
        <p:xfrm>
          <a:off x="6527801" y="3432175"/>
          <a:ext cx="1154113" cy="788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4" name="Visio" r:id="rId23" imgW="1154582" imgH="788822" progId="Visio.Drawing.6">
                  <p:embed/>
                </p:oleObj>
              </mc:Choice>
              <mc:Fallback>
                <p:oleObj name="Visio" r:id="rId23" imgW="1154582" imgH="788822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27801" y="3432175"/>
                        <a:ext cx="1154113" cy="7889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1504" name="Object 16"/>
          <p:cNvGraphicFramePr>
            <a:graphicFrameLocks noChangeAspect="1"/>
          </p:cNvGraphicFramePr>
          <p:nvPr/>
        </p:nvGraphicFramePr>
        <p:xfrm>
          <a:off x="6580188" y="3319463"/>
          <a:ext cx="811212" cy="901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5" name="Visio" r:id="rId25" imgW="811378" imgH="901598" progId="Visio.Drawing.6">
                  <p:embed/>
                </p:oleObj>
              </mc:Choice>
              <mc:Fallback>
                <p:oleObj name="Visio" r:id="rId25" imgW="811378" imgH="901598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80188" y="3319463"/>
                        <a:ext cx="811212" cy="901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1505" name="Object 17"/>
          <p:cNvGraphicFramePr>
            <a:graphicFrameLocks noChangeAspect="1"/>
          </p:cNvGraphicFramePr>
          <p:nvPr/>
        </p:nvGraphicFramePr>
        <p:xfrm>
          <a:off x="5835650" y="3902075"/>
          <a:ext cx="331788" cy="1398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6" name="Visio" r:id="rId27" imgW="331622" imgH="1398422" progId="Visio.Drawing.6">
                  <p:embed/>
                </p:oleObj>
              </mc:Choice>
              <mc:Fallback>
                <p:oleObj name="Visio" r:id="rId27" imgW="331622" imgH="1398422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35650" y="3902075"/>
                        <a:ext cx="331788" cy="1398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1506" name="Object 18"/>
          <p:cNvGraphicFramePr>
            <a:graphicFrameLocks noChangeAspect="1"/>
          </p:cNvGraphicFramePr>
          <p:nvPr/>
        </p:nvGraphicFramePr>
        <p:xfrm>
          <a:off x="5278439" y="3895725"/>
          <a:ext cx="962025" cy="1358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7" name="Visio" r:id="rId29" imgW="961949" imgH="1358798" progId="Visio.Drawing.6">
                  <p:embed/>
                </p:oleObj>
              </mc:Choice>
              <mc:Fallback>
                <p:oleObj name="Visio" r:id="rId29" imgW="961949" imgH="1358798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78439" y="3895725"/>
                        <a:ext cx="962025" cy="1358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92797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93A76B9-E6BA-45E5-8277-19158584DF61}" type="slidenum">
              <a:rPr lang="en-GB" altLang="en-US">
                <a:latin typeface="Arial Black" panose="020B0A04020102020204" pitchFamily="34" charset="0"/>
              </a:rPr>
              <a:pPr/>
              <a:t>5</a:t>
            </a:fld>
            <a:endParaRPr lang="en-GB" altLang="en-US">
              <a:latin typeface="Arial Black" panose="020B0A04020102020204" pitchFamily="34" charset="0"/>
            </a:endParaRPr>
          </a:p>
        </p:txBody>
      </p:sp>
      <p:sp>
        <p:nvSpPr>
          <p:cNvPr id="3482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Example – </a:t>
            </a:r>
            <a:r>
              <a:rPr lang="en-GB" altLang="en-US" sz="3200"/>
              <a:t>Resolve m:n relationships</a:t>
            </a:r>
          </a:p>
        </p:txBody>
      </p:sp>
      <p:sp>
        <p:nvSpPr>
          <p:cNvPr id="34821" name="Rectangle 3"/>
          <p:cNvSpPr>
            <a:spLocks noChangeArrowheads="1"/>
          </p:cNvSpPr>
          <p:nvPr/>
        </p:nvSpPr>
        <p:spPr bwMode="auto">
          <a:xfrm>
            <a:off x="2874964" y="617538"/>
            <a:ext cx="7793037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4400">
              <a:solidFill>
                <a:schemeClr val="tx2"/>
              </a:solidFill>
              <a:latin typeface="Tahoma" panose="020B0604030504040204" pitchFamily="34" charset="0"/>
            </a:endParaRPr>
          </a:p>
        </p:txBody>
      </p:sp>
      <p:graphicFrame>
        <p:nvGraphicFramePr>
          <p:cNvPr id="34822" name="Object 4"/>
          <p:cNvGraphicFramePr>
            <a:graphicFrameLocks noChangeAspect="1"/>
          </p:cNvGraphicFramePr>
          <p:nvPr/>
        </p:nvGraphicFramePr>
        <p:xfrm>
          <a:off x="5448300" y="2205038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8" name="Visio" r:id="rId3" imgW="1098804" imgH="641604" progId="Visio.Drawing.6">
                  <p:embed/>
                </p:oleObj>
              </mc:Choice>
              <mc:Fallback>
                <p:oleObj name="Visio" r:id="rId3" imgW="1098804" imgH="641604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8300" y="2205038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823" name="Object 5"/>
          <p:cNvGraphicFramePr>
            <a:graphicFrameLocks noChangeAspect="1"/>
          </p:cNvGraphicFramePr>
          <p:nvPr/>
        </p:nvGraphicFramePr>
        <p:xfrm>
          <a:off x="5448300" y="3279775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9" name="Visio" r:id="rId5" imgW="1098804" imgH="641604" progId="Visio.Drawing.6">
                  <p:embed/>
                </p:oleObj>
              </mc:Choice>
              <mc:Fallback>
                <p:oleObj name="Visio" r:id="rId5" imgW="1098804" imgH="641604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8300" y="3279775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824" name="Object 6"/>
          <p:cNvGraphicFramePr>
            <a:graphicFrameLocks noChangeAspect="1"/>
          </p:cNvGraphicFramePr>
          <p:nvPr/>
        </p:nvGraphicFramePr>
        <p:xfrm>
          <a:off x="3917950" y="4189413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0" name="Visio" r:id="rId7" imgW="1098804" imgH="641604" progId="Visio.Drawing.6">
                  <p:embed/>
                </p:oleObj>
              </mc:Choice>
              <mc:Fallback>
                <p:oleObj name="Visio" r:id="rId7" imgW="1098804" imgH="641604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17950" y="4189413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825" name="Object 7"/>
          <p:cNvGraphicFramePr>
            <a:graphicFrameLocks noChangeAspect="1"/>
          </p:cNvGraphicFramePr>
          <p:nvPr/>
        </p:nvGraphicFramePr>
        <p:xfrm>
          <a:off x="5448300" y="5275263"/>
          <a:ext cx="1098550" cy="64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1" name="Visio" r:id="rId9" imgW="1098804" imgH="641604" progId="Visio.Drawing.6">
                  <p:embed/>
                </p:oleObj>
              </mc:Choice>
              <mc:Fallback>
                <p:oleObj name="Visio" r:id="rId9" imgW="1098804" imgH="641604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8300" y="5275263"/>
                        <a:ext cx="1098550" cy="64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826" name="Object 8"/>
          <p:cNvGraphicFramePr>
            <a:graphicFrameLocks noChangeAspect="1"/>
          </p:cNvGraphicFramePr>
          <p:nvPr/>
        </p:nvGraphicFramePr>
        <p:xfrm>
          <a:off x="4295775" y="2516189"/>
          <a:ext cx="1187450" cy="1704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2" name="Visio" r:id="rId11" imgW="1192682" imgH="1710842" progId="Visio.Drawing.6">
                  <p:embed/>
                </p:oleObj>
              </mc:Choice>
              <mc:Fallback>
                <p:oleObj name="Visio" r:id="rId11" imgW="1192682" imgH="1710842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95775" y="2516189"/>
                        <a:ext cx="1187450" cy="1704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4827" name="Group 9"/>
          <p:cNvGrpSpPr>
            <a:grpSpLocks/>
          </p:cNvGrpSpPr>
          <p:nvPr/>
        </p:nvGrpSpPr>
        <p:grpSpPr bwMode="auto">
          <a:xfrm>
            <a:off x="4511676" y="2336800"/>
            <a:ext cx="936625" cy="1608138"/>
            <a:chOff x="1882" y="1472"/>
            <a:chExt cx="590" cy="1013"/>
          </a:xfrm>
        </p:grpSpPr>
        <p:graphicFrame>
          <p:nvGraphicFramePr>
            <p:cNvPr id="34835" name="Object 10"/>
            <p:cNvGraphicFramePr>
              <a:graphicFrameLocks noChangeAspect="1"/>
            </p:cNvGraphicFramePr>
            <p:nvPr/>
          </p:nvGraphicFramePr>
          <p:xfrm>
            <a:off x="1882" y="2387"/>
            <a:ext cx="195" cy="9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093" name="Visio" r:id="rId13" imgW="309372" imgH="154838" progId="Visio.Drawing.6">
                    <p:embed/>
                  </p:oleObj>
                </mc:Choice>
                <mc:Fallback>
                  <p:oleObj name="Visio" r:id="rId13" imgW="309372" imgH="154838" progId="Visio.Drawing.6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882" y="2387"/>
                          <a:ext cx="195" cy="9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4836" name="Object 11"/>
            <p:cNvGraphicFramePr>
              <a:graphicFrameLocks noChangeAspect="1"/>
            </p:cNvGraphicFramePr>
            <p:nvPr/>
          </p:nvGraphicFramePr>
          <p:xfrm>
            <a:off x="2087" y="1472"/>
            <a:ext cx="385" cy="9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094" name="Visio" r:id="rId15" imgW="610514" imgH="154838" progId="Visio.Drawing.6">
                    <p:embed/>
                  </p:oleObj>
                </mc:Choice>
                <mc:Fallback>
                  <p:oleObj name="Visio" r:id="rId15" imgW="610514" imgH="154838" progId="Visio.Drawing.6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087" y="1472"/>
                          <a:ext cx="385" cy="9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34828" name="Object 12"/>
          <p:cNvGraphicFramePr>
            <a:graphicFrameLocks noChangeAspect="1"/>
          </p:cNvGraphicFramePr>
          <p:nvPr/>
        </p:nvGraphicFramePr>
        <p:xfrm>
          <a:off x="5821364" y="2832100"/>
          <a:ext cx="331787" cy="484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5" name="Visio" r:id="rId17" imgW="331622" imgH="484022" progId="Visio.Drawing.6">
                  <p:embed/>
                </p:oleObj>
              </mc:Choice>
              <mc:Fallback>
                <p:oleObj name="Visio" r:id="rId17" imgW="331622" imgH="484022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21364" y="2832100"/>
                        <a:ext cx="331787" cy="4841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829" name="Object 13"/>
          <p:cNvGraphicFramePr>
            <a:graphicFrameLocks noChangeAspect="1"/>
          </p:cNvGraphicFramePr>
          <p:nvPr/>
        </p:nvGraphicFramePr>
        <p:xfrm>
          <a:off x="5641975" y="2852739"/>
          <a:ext cx="85725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6" name="Visio" r:id="rId19" imgW="858012" imgH="429158" progId="Visio.Drawing.6">
                  <p:embed/>
                </p:oleObj>
              </mc:Choice>
              <mc:Fallback>
                <p:oleObj name="Visio" r:id="rId19" imgW="858012" imgH="429158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41975" y="2852739"/>
                        <a:ext cx="857250" cy="428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830" name="Object 14"/>
          <p:cNvGraphicFramePr>
            <a:graphicFrameLocks noChangeAspect="1"/>
          </p:cNvGraphicFramePr>
          <p:nvPr/>
        </p:nvGraphicFramePr>
        <p:xfrm>
          <a:off x="5835650" y="3902075"/>
          <a:ext cx="331788" cy="1398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7" name="Visio" r:id="rId21" imgW="331622" imgH="1398422" progId="Visio.Drawing.6">
                  <p:embed/>
                </p:oleObj>
              </mc:Choice>
              <mc:Fallback>
                <p:oleObj name="Visio" r:id="rId21" imgW="331622" imgH="1398422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35650" y="3902075"/>
                        <a:ext cx="331788" cy="1398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831" name="Object 15"/>
          <p:cNvGraphicFramePr>
            <a:graphicFrameLocks noChangeAspect="1"/>
          </p:cNvGraphicFramePr>
          <p:nvPr/>
        </p:nvGraphicFramePr>
        <p:xfrm>
          <a:off x="5278439" y="3895725"/>
          <a:ext cx="962025" cy="1358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8" name="Visio" r:id="rId23" imgW="961949" imgH="1358798" progId="Visio.Drawing.6">
                  <p:embed/>
                </p:oleObj>
              </mc:Choice>
              <mc:Fallback>
                <p:oleObj name="Visio" r:id="rId23" imgW="961949" imgH="1358798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78439" y="3895725"/>
                        <a:ext cx="962025" cy="1358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832" name="Object 16"/>
          <p:cNvGraphicFramePr>
            <a:graphicFrameLocks noChangeAspect="1"/>
          </p:cNvGraphicFramePr>
          <p:nvPr/>
        </p:nvGraphicFramePr>
        <p:xfrm>
          <a:off x="7489825" y="3271838"/>
          <a:ext cx="1098550" cy="1860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9" name="Visio" r:id="rId25" imgW="1098804" imgH="1860804" progId="Visio.Drawing.6">
                  <p:embed/>
                </p:oleObj>
              </mc:Choice>
              <mc:Fallback>
                <p:oleObj name="Visio" r:id="rId25" imgW="1098804" imgH="1860804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89825" y="3271838"/>
                        <a:ext cx="1098550" cy="1860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833" name="Object 17"/>
          <p:cNvGraphicFramePr>
            <a:graphicFrameLocks noChangeAspect="1"/>
          </p:cNvGraphicFramePr>
          <p:nvPr/>
        </p:nvGraphicFramePr>
        <p:xfrm>
          <a:off x="6527800" y="3429000"/>
          <a:ext cx="1703388" cy="1093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0" name="Visio" r:id="rId27" imgW="1703222" imgH="1093622" progId="Visio.Drawing.6">
                  <p:embed/>
                </p:oleObj>
              </mc:Choice>
              <mc:Fallback>
                <p:oleObj name="Visio" r:id="rId27" imgW="1703222" imgH="1093622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27800" y="3429000"/>
                        <a:ext cx="1703388" cy="1093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834" name="Object 18"/>
          <p:cNvGraphicFramePr>
            <a:graphicFrameLocks noChangeAspect="1"/>
          </p:cNvGraphicFramePr>
          <p:nvPr/>
        </p:nvGraphicFramePr>
        <p:xfrm>
          <a:off x="6554788" y="3429001"/>
          <a:ext cx="1879600" cy="1069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1" name="Visio" r:id="rId29" imgW="1880006" imgH="1069238" progId="Visio.Drawing.6">
                  <p:embed/>
                </p:oleObj>
              </mc:Choice>
              <mc:Fallback>
                <p:oleObj name="Visio" r:id="rId29" imgW="1880006" imgH="1069238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4788" y="3429001"/>
                        <a:ext cx="1879600" cy="1069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3202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Final steps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Each entity must have a primary key.</a:t>
            </a:r>
          </a:p>
          <a:p>
            <a:r>
              <a:rPr lang="en-GB" dirty="0" smtClean="0"/>
              <a:t>Candidate key must exist in the many side of the relationship in an associated entity.</a:t>
            </a:r>
          </a:p>
          <a:p>
            <a:r>
              <a:rPr lang="en-GB" dirty="0" smtClean="0"/>
              <a:t>Report all useful attributes for an entity.</a:t>
            </a:r>
          </a:p>
          <a:p>
            <a:endParaRPr lang="en-GB" dirty="0"/>
          </a:p>
          <a:p>
            <a:r>
              <a:rPr lang="en-GB" dirty="0" smtClean="0"/>
              <a:t>Consider what other entities should be reported for the Sustainable Bus Company.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9534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152</Words>
  <Application>Microsoft Office PowerPoint</Application>
  <PresentationFormat>Widescreen</PresentationFormat>
  <Paragraphs>27</Paragraphs>
  <Slides>6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4" baseType="lpstr">
      <vt:lpstr>Arial</vt:lpstr>
      <vt:lpstr>Arial Black</vt:lpstr>
      <vt:lpstr>Calibri</vt:lpstr>
      <vt:lpstr>Calibri Light</vt:lpstr>
      <vt:lpstr>Tahoma</vt:lpstr>
      <vt:lpstr>Wingdings</vt:lpstr>
      <vt:lpstr>Office Theme</vt:lpstr>
      <vt:lpstr>Visio</vt:lpstr>
      <vt:lpstr>The Sustainable Bus Company Scenario</vt:lpstr>
      <vt:lpstr>Example – Country Bus Company</vt:lpstr>
      <vt:lpstr>Example – Step 1 identify entities.</vt:lpstr>
      <vt:lpstr>Example – Step 2  add (and name) relationships</vt:lpstr>
      <vt:lpstr>Example – Resolve m:n relationships</vt:lpstr>
      <vt:lpstr>Final steps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Sustainable Bus Company Scenario</dc:title>
  <dc:creator>L0237_User</dc:creator>
  <cp:lastModifiedBy>L0237_User</cp:lastModifiedBy>
  <cp:revision>2</cp:revision>
  <dcterms:created xsi:type="dcterms:W3CDTF">2017-10-13T10:00:06Z</dcterms:created>
  <dcterms:modified xsi:type="dcterms:W3CDTF">2017-10-13T10:38:06Z</dcterms:modified>
</cp:coreProperties>
</file>