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0"/>
  </p:notesMasterIdLst>
  <p:sldIdLst>
    <p:sldId id="256" r:id="rId2"/>
    <p:sldId id="257" r:id="rId3"/>
    <p:sldId id="258" r:id="rId4"/>
    <p:sldId id="259" r:id="rId5"/>
    <p:sldId id="260" r:id="rId6"/>
    <p:sldId id="261" r:id="rId7"/>
    <p:sldId id="262" r:id="rId8"/>
    <p:sldId id="271" r:id="rId9"/>
    <p:sldId id="263" r:id="rId10"/>
    <p:sldId id="264" r:id="rId11"/>
    <p:sldId id="272" r:id="rId12"/>
    <p:sldId id="268" r:id="rId13"/>
    <p:sldId id="265" r:id="rId14"/>
    <p:sldId id="266" r:id="rId15"/>
    <p:sldId id="270" r:id="rId16"/>
    <p:sldId id="269" r:id="rId17"/>
    <p:sldId id="273" r:id="rId18"/>
    <p:sldId id="274"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3730" autoAdjust="0"/>
  </p:normalViewPr>
  <p:slideViewPr>
    <p:cSldViewPr snapToGrid="0" snapToObjects="1">
      <p:cViewPr varScale="1">
        <p:scale>
          <a:sx n="74" d="100"/>
          <a:sy n="74" d="100"/>
        </p:scale>
        <p:origin x="-209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notesMaster" Target="notesMasters/notesMaster1.xml"/><Relationship Id="rId21" Type="http://schemas.openxmlformats.org/officeDocument/2006/relationships/printerSettings" Target="printerSettings/printerSettings1.bin"/><Relationship Id="rId22" Type="http://schemas.openxmlformats.org/officeDocument/2006/relationships/presProps" Target="presProps.xml"/><Relationship Id="rId23" Type="http://schemas.openxmlformats.org/officeDocument/2006/relationships/viewProps" Target="viewProps.xml"/><Relationship Id="rId24" Type="http://schemas.openxmlformats.org/officeDocument/2006/relationships/theme" Target="theme/theme1.xml"/><Relationship Id="rId25"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70B8031-BC31-2340-A9FC-3274A0D010DC}" type="datetimeFigureOut">
              <a:rPr lang="en-US" smtClean="0"/>
              <a:t>11/12/17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2C81718-5E65-0447-90CA-C43A19A30420}" type="slidenum">
              <a:rPr lang="en-US" smtClean="0"/>
              <a:t>‹#›</a:t>
            </a:fld>
            <a:endParaRPr lang="en-US"/>
          </a:p>
        </p:txBody>
      </p:sp>
    </p:spTree>
    <p:extLst>
      <p:ext uri="{BB962C8B-B14F-4D97-AF65-F5344CB8AC3E}">
        <p14:creationId xmlns:p14="http://schemas.microsoft.com/office/powerpoint/2010/main" val="122918497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McDonald’s background information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McDonalds was founded in 1954 in San Bernardino, California by brothers Mac and Dick McDonald. Then company became wide spread across America after Ray Kroc visited the restaurant and was impressed by the efficiency of the operation </a:t>
            </a:r>
            <a:r>
              <a:rPr lang="en-GB" sz="1200" kern="1200" dirty="0" smtClean="0">
                <a:solidFill>
                  <a:schemeClr val="tx1"/>
                </a:solidFill>
                <a:effectLst/>
                <a:latin typeface="+mn-lt"/>
                <a:ea typeface="+mn-ea"/>
                <a:cs typeface="+mn-cs"/>
              </a:rPr>
              <a:t>(Neate,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Today McDonalds is one of the largest restaurant chains in the world with more that thirty four thousand restaurants world wide and employing more than three million people and similarly the number of people who re served McDonalds each day in the united kingdom is also three million </a:t>
            </a:r>
            <a:r>
              <a:rPr lang="en-GB" sz="1200" kern="1200" dirty="0" smtClean="0">
                <a:solidFill>
                  <a:schemeClr val="tx1"/>
                </a:solidFill>
                <a:effectLst/>
                <a:latin typeface="+mn-lt"/>
                <a:ea typeface="+mn-ea"/>
                <a:cs typeface="+mn-cs"/>
              </a:rPr>
              <a:t>(McDonald's UK, 2017)</a:t>
            </a:r>
            <a:r>
              <a:rPr lang="en-US" sz="1200" kern="1200" dirty="0" smtClean="0">
                <a:solidFill>
                  <a:schemeClr val="tx1"/>
                </a:solidFill>
                <a:effectLst/>
                <a:latin typeface="+mn-lt"/>
                <a:ea typeface="+mn-ea"/>
                <a:cs typeface="+mn-cs"/>
              </a:rPr>
              <a:t>. In total McDonald feeds sixty eight million people each day and makes approximately seventy five million dollars each day </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Factslides.com</a:t>
            </a:r>
            <a:r>
              <a:rPr lang="en-GB" sz="1200" kern="1200" dirty="0" smtClean="0">
                <a:solidFill>
                  <a:schemeClr val="tx1"/>
                </a:solidFill>
                <a:effectLst/>
                <a:latin typeface="+mn-lt"/>
                <a:ea typeface="+mn-ea"/>
                <a:cs typeface="+mn-cs"/>
              </a:rPr>
              <a:t>, 2017). </a:t>
            </a:r>
          </a:p>
          <a:p>
            <a:endParaRPr lang="en-US" dirty="0"/>
          </a:p>
        </p:txBody>
      </p:sp>
      <p:sp>
        <p:nvSpPr>
          <p:cNvPr id="4" name="Slide Number Placeholder 3"/>
          <p:cNvSpPr>
            <a:spLocks noGrp="1"/>
          </p:cNvSpPr>
          <p:nvPr>
            <p:ph type="sldNum" sz="quarter" idx="10"/>
          </p:nvPr>
        </p:nvSpPr>
        <p:spPr/>
        <p:txBody>
          <a:bodyPr/>
          <a:lstStyle/>
          <a:p>
            <a:fld id="{B2C81718-5E65-0447-90CA-C43A19A30420}" type="slidenum">
              <a:rPr lang="en-US" smtClean="0"/>
              <a:t>2</a:t>
            </a:fld>
            <a:endParaRPr lang="en-US"/>
          </a:p>
        </p:txBody>
      </p:sp>
    </p:spTree>
    <p:extLst>
      <p:ext uri="{BB962C8B-B14F-4D97-AF65-F5344CB8AC3E}">
        <p14:creationId xmlns:p14="http://schemas.microsoft.com/office/powerpoint/2010/main" val="16080807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What am I looking at?</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In this power point presentation the focused areas will be on the approaches to strategy and approaches to organizational management used by McDonalds and looking into the goals that the company has had since it began whilst also looking at the recently achieved aims and future objectives of McDonalds. There will be insight looking at the level of environmental responsibilities that the company uses and if the company are harming or benefiting the environment, along side this the companies level of ethics will be looked at and analyzed and finally there will be a PESTEL analysis done for McDonalds to see how the world has an effect on the company. The second part of this power point has a focused on organisational approaches by looking at the forms of management used within McDonalds and seeing which approach fits best and why. Then there will be a look into the structure of the company and how it is laid out to work effectively on an international bases when there will be analyzing if the structure and management approaches work well for the company and finally there will a slide on what issues effect the staff that work in the company. </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2C81718-5E65-0447-90CA-C43A19A30420}" type="slidenum">
              <a:rPr lang="en-US" smtClean="0"/>
              <a:t>3</a:t>
            </a:fld>
            <a:endParaRPr lang="en-US"/>
          </a:p>
        </p:txBody>
      </p:sp>
    </p:spTree>
    <p:extLst>
      <p:ext uri="{BB962C8B-B14F-4D97-AF65-F5344CB8AC3E}">
        <p14:creationId xmlns:p14="http://schemas.microsoft.com/office/powerpoint/2010/main" val="4095103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Approaches to strategy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Understanding of how to manage a workforce is directly linked to the nature of the company itself and the activates that the company is engaged in so that consumers can be well satisfied as a result of their interaction with the company </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Disselkamp</a:t>
            </a:r>
            <a:r>
              <a:rPr lang="en-GB" sz="1200" kern="1200" dirty="0" smtClean="0">
                <a:solidFill>
                  <a:schemeClr val="tx1"/>
                </a:solidFill>
                <a:effectLst/>
                <a:latin typeface="+mn-lt"/>
                <a:ea typeface="+mn-ea"/>
                <a:cs typeface="+mn-cs"/>
              </a:rPr>
              <a:t>, 2013). </a:t>
            </a:r>
            <a:r>
              <a:rPr lang="en-US" sz="1200" kern="1200" dirty="0" smtClean="0">
                <a:solidFill>
                  <a:schemeClr val="tx1"/>
                </a:solidFill>
                <a:effectLst/>
                <a:latin typeface="+mn-lt"/>
                <a:ea typeface="+mn-ea"/>
                <a:cs typeface="+mn-cs"/>
              </a:rPr>
              <a:t> There are a variety in amounts of strategy used inside a company based on they type of company and what goals the company has whether the goals are more environmental based of more profit driven has an impact on the most appropriate form of strategy for the company to use.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Corporate strategy is a term that binds together management structure, management as a process and the practical applications of organisational behaviour. This process becomes increasingly more necessary as the business using it becomes larger in scale </a:t>
            </a:r>
            <a:r>
              <a:rPr lang="en-GB" sz="1200" kern="1200" dirty="0" smtClean="0">
                <a:solidFill>
                  <a:schemeClr val="tx1"/>
                </a:solidFill>
                <a:effectLst/>
                <a:latin typeface="+mn-lt"/>
                <a:ea typeface="+mn-ea"/>
                <a:cs typeface="+mn-cs"/>
              </a:rPr>
              <a:t>(Lynch, 2006). </a:t>
            </a:r>
            <a:r>
              <a:rPr lang="en-US" sz="1200" kern="1200" dirty="0" smtClean="0">
                <a:solidFill>
                  <a:schemeClr val="tx1"/>
                </a:solidFill>
                <a:effectLst/>
                <a:latin typeface="+mn-lt"/>
                <a:ea typeface="+mn-ea"/>
                <a:cs typeface="+mn-cs"/>
              </a:rPr>
              <a:t>Although corporate strategy relates heavily to public organization it can also be used on privet companies, the largest difference between the two is the privet companies have to deliver a profit as it is the reason that they can survive whilst publicly owned companies do not have this incentive. This is why publicly owned companies are becoming privatized so that they can create profit and not be a burden on the government running it. </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2C81718-5E65-0447-90CA-C43A19A30420}" type="slidenum">
              <a:rPr lang="en-US" smtClean="0"/>
              <a:t>4</a:t>
            </a:fld>
            <a:endParaRPr lang="en-US"/>
          </a:p>
        </p:txBody>
      </p:sp>
    </p:spTree>
    <p:extLst>
      <p:ext uri="{BB962C8B-B14F-4D97-AF65-F5344CB8AC3E}">
        <p14:creationId xmlns:p14="http://schemas.microsoft.com/office/powerpoint/2010/main" val="16125108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Goals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 mission statement is produced and published so that the public can see the direction that a company is moving towards. Mission statements vary in length and can be very sort with little specifics given that will make the goals of the company hard to measure and not provide any real or reliable information to whomever is reading it.  as a result if a mission statement is unclear and gives little to no specifics then there is not many good reasons for a company to have one at all.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McDonalds mission statement is  “</a:t>
            </a:r>
            <a:r>
              <a:rPr lang="en-GB" sz="1200" kern="1200" dirty="0" smtClean="0">
                <a:solidFill>
                  <a:schemeClr val="tx1"/>
                </a:solidFill>
                <a:effectLst/>
                <a:latin typeface="+mn-lt"/>
                <a:ea typeface="+mn-ea"/>
                <a:cs typeface="+mn-cs"/>
              </a:rPr>
              <a:t>Our aim is to provide a fun and safe environment where our customers can enjoy good food made with quality ingredients at affordable prices.” (What makes McDonald's, 2017).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When reading this mission statement is dose not give specifics at all on how McDonalds intends to create a safe and fun environment as well as no specifics on how ingredients are chosen based on quality or even the quality of the ingredients used. Finally McDonalds has not given any specifics on price this allowing them to change prices based on their opinions on what is affordable as well as what is most profitable for the company.   </a:t>
            </a:r>
          </a:p>
          <a:p>
            <a:endParaRPr lang="en-US" dirty="0"/>
          </a:p>
        </p:txBody>
      </p:sp>
      <p:sp>
        <p:nvSpPr>
          <p:cNvPr id="4" name="Slide Number Placeholder 3"/>
          <p:cNvSpPr>
            <a:spLocks noGrp="1"/>
          </p:cNvSpPr>
          <p:nvPr>
            <p:ph type="sldNum" sz="quarter" idx="10"/>
          </p:nvPr>
        </p:nvSpPr>
        <p:spPr/>
        <p:txBody>
          <a:bodyPr/>
          <a:lstStyle/>
          <a:p>
            <a:fld id="{B2C81718-5E65-0447-90CA-C43A19A30420}" type="slidenum">
              <a:rPr lang="en-US" smtClean="0"/>
              <a:t>5</a:t>
            </a:fld>
            <a:endParaRPr lang="en-US"/>
          </a:p>
        </p:txBody>
      </p:sp>
    </p:spTree>
    <p:extLst>
      <p:ext uri="{BB962C8B-B14F-4D97-AF65-F5344CB8AC3E}">
        <p14:creationId xmlns:p14="http://schemas.microsoft.com/office/powerpoint/2010/main" val="6367660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Aims and objectives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aims and objectives of McDonalds focuses heavily on quality and customer satisfaction as these are two fundamental quality that the company is based on. McDonalds aims constantly to improve itself and in the United Kingdom has the aims of forging better and more reliable links with their suppliers to increase levels of reliability of the produce that McDonalds requires to run. Other aims include offering new and important skills to workers that will help them to succeed in the future and also McDonalds has the aim of supporting the local community through activates such as football which McDonalds has assisted in supporting for the past ten years </a:t>
            </a:r>
            <a:r>
              <a:rPr lang="en-GB" sz="1200" kern="1200" dirty="0" smtClean="0">
                <a:solidFill>
                  <a:schemeClr val="tx1"/>
                </a:solidFill>
                <a:effectLst/>
                <a:latin typeface="+mn-lt"/>
                <a:ea typeface="+mn-ea"/>
                <a:cs typeface="+mn-cs"/>
              </a:rPr>
              <a:t>(What makes McDonald's, 2017).</a:t>
            </a:r>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B2C81718-5E65-0447-90CA-C43A19A30420}" type="slidenum">
              <a:rPr lang="en-US" smtClean="0"/>
              <a:t>6</a:t>
            </a:fld>
            <a:endParaRPr lang="en-US"/>
          </a:p>
        </p:txBody>
      </p:sp>
    </p:spTree>
    <p:extLst>
      <p:ext uri="{BB962C8B-B14F-4D97-AF65-F5344CB8AC3E}">
        <p14:creationId xmlns:p14="http://schemas.microsoft.com/office/powerpoint/2010/main" val="29846331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Environmental responsibilities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Environmental responsibilities have become much more prevalent in recent years as we all have to work towards supporting and sustaining the environment so that pollution, environmental destruction and other massive negatives for the earth do not become the norm for future generations.  One thing McDonalds has taken part in is called earth hour, this is when a company turns off lights on a daily basis for an hour in an effort to save energy and help lower pollution </a:t>
            </a:r>
            <a:r>
              <a:rPr lang="en-GB" sz="1200" kern="1200" dirty="0" smtClean="0">
                <a:solidFill>
                  <a:schemeClr val="tx1"/>
                </a:solidFill>
                <a:effectLst/>
                <a:latin typeface="+mn-lt"/>
                <a:ea typeface="+mn-ea"/>
                <a:cs typeface="+mn-cs"/>
              </a:rPr>
              <a:t>(What makes McDonald's,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McDonalds has also lunched projects and set themselves targets to meet in terms of environmental waste and sustainability whilst publishing there achievements so far such as recycling over seven hounded tones of corrugated cardboard a year </a:t>
            </a:r>
            <a:r>
              <a:rPr lang="en-GB" sz="1200" kern="1200" dirty="0" smtClean="0">
                <a:solidFill>
                  <a:schemeClr val="tx1"/>
                </a:solidFill>
                <a:effectLst/>
                <a:latin typeface="+mn-lt"/>
                <a:ea typeface="+mn-ea"/>
                <a:cs typeface="+mn-cs"/>
              </a:rPr>
              <a:t>(What makes McDonald's, 2017).</a:t>
            </a:r>
            <a:r>
              <a:rPr lang="en-US" sz="1200" kern="1200" dirty="0" smtClean="0">
                <a:solidFill>
                  <a:schemeClr val="tx1"/>
                </a:solidFill>
                <a:effectLst/>
                <a:latin typeface="+mn-lt"/>
                <a:ea typeface="+mn-ea"/>
                <a:cs typeface="+mn-cs"/>
              </a:rPr>
              <a:t> Along side this McDonalds now also sorted and divides up their plastic which has had an impact of redirecting more than five hundred tones of plastic away from landfill sites. Finally McDonalds also has the future vision of supplying their stores with one hundred percent renewable energy each year, this shows that McDonald is serious about sustainability as they know it will not only benefit their brands image but also the world as a whole </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Mcdonalds.ie</a:t>
            </a:r>
            <a:r>
              <a:rPr lang="en-GB" sz="1200" kern="1200" dirty="0" smtClean="0">
                <a:solidFill>
                  <a:schemeClr val="tx1"/>
                </a:solidFill>
                <a:effectLst/>
                <a:latin typeface="+mn-lt"/>
                <a:ea typeface="+mn-ea"/>
                <a:cs typeface="+mn-cs"/>
              </a:rPr>
              <a:t>, 2017).</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C81718-5E65-0447-90CA-C43A19A30420}" type="slidenum">
              <a:rPr lang="en-US" smtClean="0"/>
              <a:t>7</a:t>
            </a:fld>
            <a:endParaRPr lang="en-US"/>
          </a:p>
        </p:txBody>
      </p:sp>
    </p:spTree>
    <p:extLst>
      <p:ext uri="{BB962C8B-B14F-4D97-AF65-F5344CB8AC3E}">
        <p14:creationId xmlns:p14="http://schemas.microsoft.com/office/powerpoint/2010/main" val="37863870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Ethics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Ethics has a very broad range of meanings that follow it from the practice of controversial issues within business such as deceitful practices, insider trading, manipulation of stocks and bribery. Some of the more visible ethics of a business is its corporate social responsibility and is used publically to bolster the company’s image and create positive ties with communities. Ethics are most often controlled and sculpted by both laws and public opinions as if a company breaks a law there is large scale legal fall out and this goes hand in hand with public opinion meaning that if the public deem the acts of a business as despicable and widely unacceptable then the company may be boycotted and potentially excommunicated </a:t>
            </a:r>
            <a:r>
              <a:rPr lang="en-GB" sz="1200" kern="1200" dirty="0" smtClean="0">
                <a:solidFill>
                  <a:schemeClr val="tx1"/>
                </a:solidFill>
                <a:effectLst/>
                <a:latin typeface="+mn-lt"/>
                <a:ea typeface="+mn-ea"/>
                <a:cs typeface="+mn-cs"/>
              </a:rPr>
              <a:t>(Staff, 2017).</a:t>
            </a:r>
          </a:p>
          <a:p>
            <a:r>
              <a:rPr lang="en-GB" sz="1200" kern="1200" dirty="0" smtClean="0">
                <a:solidFill>
                  <a:schemeClr val="tx1"/>
                </a:solidFill>
                <a:effectLst/>
                <a:latin typeface="+mn-lt"/>
                <a:ea typeface="+mn-ea"/>
                <a:cs typeface="+mn-cs"/>
              </a:rPr>
              <a:t> </a:t>
            </a:r>
          </a:p>
          <a:p>
            <a:r>
              <a:rPr lang="en-US" sz="1200" kern="1200" dirty="0" smtClean="0">
                <a:solidFill>
                  <a:schemeClr val="tx1"/>
                </a:solidFill>
                <a:effectLst/>
                <a:latin typeface="+mn-lt"/>
                <a:ea typeface="+mn-ea"/>
                <a:cs typeface="+mn-cs"/>
              </a:rPr>
              <a:t>There are issues that McDonalds has in regards to their ethics as does many of its competitors through reputation and stories of here say, McDonalds has made strong attempts to shake off these opinions mainly by advertising their ingredients as natural and having no added substances such as preservatives. However there has been an incident in Beijing where customers at a McDonalds where sold beef products that where well past their sell by date by up to thirty days also the restaurant was selling items of chicken ninety minutes after they where cooked breaking the companies thirty minute rule.  Staff where also seen changing expiration dates on products so that they would not have to deal with as much waste and increase profits, hand in hand with this staff where caught picking up food from the floor and placing it back in the carrier. Despite the evidence McDonalds claimed little to no responsibility for what its customers choose to consume demonstrating an outrageous lacking in ethics and responsibility </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Reportstation</a:t>
            </a:r>
            <a:r>
              <a:rPr lang="en-GB" sz="1200" kern="1200" dirty="0" smtClean="0">
                <a:solidFill>
                  <a:schemeClr val="tx1"/>
                </a:solidFill>
                <a:effectLst/>
                <a:latin typeface="+mn-lt"/>
                <a:ea typeface="+mn-ea"/>
                <a:cs typeface="+mn-cs"/>
              </a:rPr>
              <a:t>, 2017).</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C81718-5E65-0447-90CA-C43A19A30420}" type="slidenum">
              <a:rPr lang="en-US" smtClean="0"/>
              <a:t>8</a:t>
            </a:fld>
            <a:endParaRPr lang="en-US"/>
          </a:p>
        </p:txBody>
      </p:sp>
    </p:spTree>
    <p:extLst>
      <p:ext uri="{BB962C8B-B14F-4D97-AF65-F5344CB8AC3E}">
        <p14:creationId xmlns:p14="http://schemas.microsoft.com/office/powerpoint/2010/main" val="3888023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PEST analysis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PEST analysis is an abbreviation for Political, Economic, Social, Technology, Ecological and Legal analysis and is done do determine the external factors that effect the company </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Netmba.com</a:t>
            </a:r>
            <a:r>
              <a:rPr lang="en-GB" sz="1200" kern="1200" dirty="0" smtClean="0">
                <a:solidFill>
                  <a:schemeClr val="tx1"/>
                </a:solidFill>
                <a:effectLst/>
                <a:latin typeface="+mn-lt"/>
                <a:ea typeface="+mn-ea"/>
                <a:cs typeface="+mn-cs"/>
              </a:rPr>
              <a:t>, 2017). </a:t>
            </a:r>
            <a:r>
              <a:rPr lang="en-US" sz="1200" kern="1200" dirty="0" smtClean="0">
                <a:solidFill>
                  <a:schemeClr val="tx1"/>
                </a:solidFill>
                <a:effectLst/>
                <a:latin typeface="+mn-lt"/>
                <a:ea typeface="+mn-ea"/>
                <a:cs typeface="+mn-cs"/>
              </a:rPr>
              <a:t>Political factors that effect McDonalds are the increase in trade agreements internationally and potential international tax reform that may provide McDonalds with future opportunities </a:t>
            </a:r>
            <a:r>
              <a:rPr lang="en-GB" sz="1200" kern="1200" dirty="0" smtClean="0">
                <a:solidFill>
                  <a:schemeClr val="tx1"/>
                </a:solidFill>
                <a:effectLst/>
                <a:latin typeface="+mn-lt"/>
                <a:ea typeface="+mn-ea"/>
                <a:cs typeface="+mn-cs"/>
              </a:rPr>
              <a:t>(Greenspan, 2017). </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Economic factors that effect McDonalds are the slow but stable growth of the United States economy that can provide opportunity however the stable and risky economics of the European union may threaten profits for McDonalds </a:t>
            </a:r>
            <a:r>
              <a:rPr lang="en-GB" sz="1200" kern="1200" dirty="0" smtClean="0">
                <a:solidFill>
                  <a:schemeClr val="tx1"/>
                </a:solidFill>
                <a:effectLst/>
                <a:latin typeface="+mn-lt"/>
                <a:ea typeface="+mn-ea"/>
                <a:cs typeface="+mn-cs"/>
              </a:rPr>
              <a:t>(Greenspan,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Social factors that McDonalds has to consider are the increasing wealth gap meaning that as people want to spend less McDonalds may have an opportunity however McDonalds had to consider the trend in society towards a healthy lifestyle that could have negative effects on the company </a:t>
            </a:r>
            <a:r>
              <a:rPr lang="en-GB" sz="1200" kern="1200" dirty="0" smtClean="0">
                <a:solidFill>
                  <a:schemeClr val="tx1"/>
                </a:solidFill>
                <a:effectLst/>
                <a:latin typeface="+mn-lt"/>
                <a:ea typeface="+mn-ea"/>
                <a:cs typeface="+mn-cs"/>
              </a:rPr>
              <a:t>(Greenspan,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McDonalds has to stay up to date with technology so that it is relevant and not seen to be falling behind by other competitors. For this some technological opportunities such as increasing the levels of automation within production to reduce times and targets as well as using mobile devices to increase sales numbers </a:t>
            </a:r>
            <a:r>
              <a:rPr lang="en-GB" sz="1200" kern="1200" dirty="0" smtClean="0">
                <a:solidFill>
                  <a:schemeClr val="tx1"/>
                </a:solidFill>
                <a:effectLst/>
                <a:latin typeface="+mn-lt"/>
                <a:ea typeface="+mn-ea"/>
                <a:cs typeface="+mn-cs"/>
              </a:rPr>
              <a:t>(Greenspan,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Ecology is an immensely important consideration for all companies and the effects that come with it, an increased emphasis on the environment gives McDonalds new selling points and opportunities and on the other hand climate change is a serious risk to the company as it could lead the loss of resources and suppliers </a:t>
            </a:r>
            <a:r>
              <a:rPr lang="en-GB" sz="1200" kern="1200" dirty="0" smtClean="0">
                <a:solidFill>
                  <a:schemeClr val="tx1"/>
                </a:solidFill>
                <a:effectLst/>
                <a:latin typeface="+mn-lt"/>
                <a:ea typeface="+mn-ea"/>
                <a:cs typeface="+mn-cs"/>
              </a:rPr>
              <a:t>(Greenspan, 2017)</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Legal factors are a threat to most businesses and McDonalds is not an exception to this rule, changing and increasing minimum wage levels has a negative effect on the companies profits and is a risk as is animal wealthier regulations that impact on how McDonalds sources there stock and the cost of doing so </a:t>
            </a:r>
            <a:r>
              <a:rPr lang="en-GB" sz="1200" kern="1200" dirty="0" smtClean="0">
                <a:solidFill>
                  <a:schemeClr val="tx1"/>
                </a:solidFill>
                <a:effectLst/>
                <a:latin typeface="+mn-lt"/>
                <a:ea typeface="+mn-ea"/>
                <a:cs typeface="+mn-cs"/>
              </a:rPr>
              <a:t>(Greenspan, 2017).</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C81718-5E65-0447-90CA-C43A19A30420}" type="slidenum">
              <a:rPr lang="en-US" smtClean="0"/>
              <a:t>9</a:t>
            </a:fld>
            <a:endParaRPr lang="en-US"/>
          </a:p>
        </p:txBody>
      </p:sp>
    </p:spTree>
    <p:extLst>
      <p:ext uri="{BB962C8B-B14F-4D97-AF65-F5344CB8AC3E}">
        <p14:creationId xmlns:p14="http://schemas.microsoft.com/office/powerpoint/2010/main" val="25172722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Organization management type</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There are four types of organisational management that will be looked at there are classical, human relations, system and lastly contingency.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Classical management is made up of both scientific management and bureaucratic management, the focused of scientific management is on clarity through division of work as well as having clearly defined responsibilities for each individual whilst being able to co-ordinate with other individuals for the goal of completing a set task </a:t>
            </a:r>
            <a:r>
              <a:rPr lang="en-GB" sz="1200" kern="1200" dirty="0" smtClean="0">
                <a:solidFill>
                  <a:schemeClr val="tx1"/>
                </a:solidFill>
                <a:effectLst/>
                <a:latin typeface="+mn-lt"/>
                <a:ea typeface="+mn-ea"/>
                <a:cs typeface="+mn-cs"/>
              </a:rPr>
              <a:t>(Taylor, 2016)</a:t>
            </a:r>
            <a:r>
              <a:rPr lang="en-US" sz="1200" kern="1200" dirty="0" smtClean="0">
                <a:solidFill>
                  <a:schemeClr val="tx1"/>
                </a:solidFill>
                <a:effectLst/>
                <a:latin typeface="+mn-lt"/>
                <a:ea typeface="+mn-ea"/>
                <a:cs typeface="+mn-cs"/>
              </a:rPr>
              <a:t>. Bureaucratic management is used to show uniformity through a company so that standers are maintained and constant, this is done through administration to ensure that all standards are met and this in-cohesion with a structural hierarchy and impersonality between workers and bosses allows for a company to run efficiently.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Human relations management has an emphasis on how productivity can increase as different working conditions are changed and levels of work monetization are altered. This approach has no set best way to work within a business as business functions and roles change based on the purpose for the business. This approach attempts to find the highest level of efficiency through the changing of variables such as light levels in the work place to see how workers will respond </a:t>
            </a:r>
            <a:r>
              <a:rPr lang="en-GB" sz="1200" kern="1200" dirty="0" smtClean="0">
                <a:solidFill>
                  <a:schemeClr val="tx1"/>
                </a:solidFill>
                <a:effectLst/>
                <a:latin typeface="+mn-lt"/>
                <a:ea typeface="+mn-ea"/>
                <a:cs typeface="+mn-cs"/>
              </a:rPr>
              <a:t>(Bratton &amp; Gold, 2012). </a:t>
            </a: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systems approach to management encourages the viewing of a business as one singular entity and also as a series of sub entity’s or groups within a company. The encouragement is to consider that each sub entity has a relationship with each other meaning that they are simultaneously connected and individual, a system can and will react to changes both technical and social changes so it is important to consider and attempt to interpreted how a company will reach if changes are made </a:t>
            </a:r>
            <a:r>
              <a:rPr lang="en-GB" sz="1200" kern="1200" dirty="0" smtClean="0">
                <a:solidFill>
                  <a:schemeClr val="tx1"/>
                </a:solidFill>
                <a:effectLst/>
                <a:latin typeface="+mn-lt"/>
                <a:ea typeface="+mn-ea"/>
                <a:cs typeface="+mn-cs"/>
              </a:rPr>
              <a:t>(Jackson, 2002)</a:t>
            </a:r>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Contingency management is a continuation of the systems approach suggesting that there is not one single optimum state for a business to be in and that there should not be an attempt to find a definitive state or maximization for production and profit levels for a business </a:t>
            </a:r>
            <a:r>
              <a:rPr lang="en-GB" sz="1200" kern="1200" dirty="0" smtClean="0">
                <a:solidFill>
                  <a:schemeClr val="tx1"/>
                </a:solidFill>
                <a:effectLst/>
                <a:latin typeface="+mn-lt"/>
                <a:ea typeface="+mn-ea"/>
                <a:cs typeface="+mn-cs"/>
              </a:rPr>
              <a:t>(</a:t>
            </a:r>
            <a:r>
              <a:rPr lang="en-GB" sz="1200" i="1" kern="1200" dirty="0" smtClean="0">
                <a:solidFill>
                  <a:schemeClr val="tx1"/>
                </a:solidFill>
                <a:effectLst/>
                <a:latin typeface="+mn-lt"/>
                <a:ea typeface="+mn-ea"/>
                <a:cs typeface="+mn-cs"/>
              </a:rPr>
              <a:t>Management theory and practice</a:t>
            </a:r>
            <a:r>
              <a:rPr lang="en-GB" sz="1200" kern="1200" dirty="0" smtClean="0">
                <a:solidFill>
                  <a:schemeClr val="tx1"/>
                </a:solidFill>
                <a:effectLst/>
                <a:latin typeface="+mn-lt"/>
                <a:ea typeface="+mn-ea"/>
                <a:cs typeface="+mn-cs"/>
              </a:rPr>
              <a:t>, 2004).</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C81718-5E65-0447-90CA-C43A19A30420}" type="slidenum">
              <a:rPr lang="en-US" smtClean="0"/>
              <a:t>10</a:t>
            </a:fld>
            <a:endParaRPr lang="en-US"/>
          </a:p>
        </p:txBody>
      </p:sp>
    </p:spTree>
    <p:extLst>
      <p:ext uri="{BB962C8B-B14F-4D97-AF65-F5344CB8AC3E}">
        <p14:creationId xmlns:p14="http://schemas.microsoft.com/office/powerpoint/2010/main" val="34580777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What forms of organisational management are used?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McDonalds is a chain of restaurant that has a high consistency in terms of quality and production time this is reflective in their chosen management style by adopting a classical approach, McDonalds can focus on being astonishingly efficient and generating high levels of profits from its assembly line approach to production.  This can be done whilst easily maintaining standards in terms of production time through monitoring and timing of actions with set targets to reach for each specific role. The classic approach that is most prevalent within McDonalds is scientific or better known as </a:t>
            </a:r>
            <a:r>
              <a:rPr lang="en-US" sz="1200" kern="1200" dirty="0" err="1" smtClean="0">
                <a:solidFill>
                  <a:schemeClr val="tx1"/>
                </a:solidFill>
                <a:effectLst/>
                <a:latin typeface="+mn-lt"/>
                <a:ea typeface="+mn-ea"/>
                <a:cs typeface="+mn-cs"/>
              </a:rPr>
              <a:t>Taylorism</a:t>
            </a:r>
            <a:r>
              <a:rPr lang="en-US" sz="1200" kern="1200" dirty="0" smtClean="0">
                <a:solidFill>
                  <a:schemeClr val="tx1"/>
                </a:solidFill>
                <a:effectLst/>
                <a:latin typeface="+mn-lt"/>
                <a:ea typeface="+mn-ea"/>
                <a:cs typeface="+mn-cs"/>
              </a:rPr>
              <a:t> style through timing and increasing efficiency is using workers as a resource and only for their production abilities.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The management approach of McDonalds can also be considered to be two sided as there are set rules chosen by McDonalds itself such as what can and cannot be sold but there is also freedom given to the franchisees to make decisions on staffing and related issues </a:t>
            </a:r>
            <a:r>
              <a:rPr lang="en-GB" sz="1200" kern="1200" dirty="0" smtClean="0">
                <a:solidFill>
                  <a:schemeClr val="tx1"/>
                </a:solidFill>
                <a:effectLst/>
                <a:latin typeface="+mn-lt"/>
                <a:ea typeface="+mn-ea"/>
                <a:cs typeface="+mn-cs"/>
              </a:rPr>
              <a:t>(Russo, 2009).</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C81718-5E65-0447-90CA-C43A19A30420}" type="slidenum">
              <a:rPr lang="en-US" smtClean="0"/>
              <a:t>11</a:t>
            </a:fld>
            <a:endParaRPr lang="en-US"/>
          </a:p>
        </p:txBody>
      </p:sp>
    </p:spTree>
    <p:extLst>
      <p:ext uri="{BB962C8B-B14F-4D97-AF65-F5344CB8AC3E}">
        <p14:creationId xmlns:p14="http://schemas.microsoft.com/office/powerpoint/2010/main" val="42120784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The hierarchy of McDonalds is set out as above, at the top of the diagram there is the CEO who is in chief executive officer and the highest ranking executive within the company and is responsible for making decisions on how the company is run the direction that the company takes </a:t>
            </a:r>
            <a:r>
              <a:rPr lang="en-GB" sz="1200" kern="1200" dirty="0" smtClean="0">
                <a:solidFill>
                  <a:schemeClr val="tx1"/>
                </a:solidFill>
                <a:effectLst/>
                <a:latin typeface="+mn-lt"/>
                <a:ea typeface="+mn-ea"/>
                <a:cs typeface="+mn-cs"/>
              </a:rPr>
              <a:t>(Staff, 2017).</a:t>
            </a:r>
            <a:r>
              <a:rPr lang="en-US" sz="1200" kern="1200" dirty="0" smtClean="0">
                <a:solidFill>
                  <a:schemeClr val="tx1"/>
                </a:solidFill>
                <a:effectLst/>
                <a:latin typeface="+mn-lt"/>
                <a:ea typeface="+mn-ea"/>
                <a:cs typeface="+mn-cs"/>
              </a:rPr>
              <a:t> Then there are the franchising and legal departments that are in charge of deciding on resource supply and dealing with franchisees and dealing with any issues of legality that McDonalds may run into.  Then there are the COO’s who are the chief operating executives who are usually in charge of the running of there division and respond directly to the CEO </a:t>
            </a:r>
            <a:r>
              <a:rPr lang="en-GB" sz="1200" kern="1200" dirty="0" smtClean="0">
                <a:solidFill>
                  <a:schemeClr val="tx1"/>
                </a:solidFill>
                <a:effectLst/>
                <a:latin typeface="+mn-lt"/>
                <a:ea typeface="+mn-ea"/>
                <a:cs typeface="+mn-cs"/>
              </a:rPr>
              <a:t>(</a:t>
            </a:r>
            <a:r>
              <a:rPr lang="en-GB" sz="1200" kern="1200" dirty="0" err="1" smtClean="0">
                <a:solidFill>
                  <a:schemeClr val="tx1"/>
                </a:solidFill>
                <a:effectLst/>
                <a:latin typeface="+mn-lt"/>
                <a:ea typeface="+mn-ea"/>
                <a:cs typeface="+mn-cs"/>
              </a:rPr>
              <a:t>SearchCIO</a:t>
            </a:r>
            <a:r>
              <a:rPr lang="en-GB" sz="1200" kern="1200" dirty="0" smtClean="0">
                <a:solidFill>
                  <a:schemeClr val="tx1"/>
                </a:solidFill>
                <a:effectLst/>
                <a:latin typeface="+mn-lt"/>
                <a:ea typeface="+mn-ea"/>
                <a:cs typeface="+mn-cs"/>
              </a:rPr>
              <a:t>, 2017). </a:t>
            </a:r>
            <a:r>
              <a:rPr lang="en-US" sz="1200" kern="1200" dirty="0" smtClean="0">
                <a:solidFill>
                  <a:schemeClr val="tx1"/>
                </a:solidFill>
                <a:effectLst/>
                <a:latin typeface="+mn-lt"/>
                <a:ea typeface="+mn-ea"/>
                <a:cs typeface="+mn-cs"/>
              </a:rPr>
              <a:t>Each COO is responsible for a specific area one is responsible for Asia, Africa and the middle east the second is responsible for the companies efforts within Europe and the third and final is responsible for the company in America including south and central America as well as Canada. This structure was reformed to better suite how McDonalds are able to operate globally with better devisors of roles are responsibilities </a:t>
            </a:r>
            <a:r>
              <a:rPr lang="en-GB" sz="1200" kern="1200" dirty="0" smtClean="0">
                <a:solidFill>
                  <a:schemeClr val="tx1"/>
                </a:solidFill>
                <a:effectLst/>
                <a:latin typeface="+mn-lt"/>
                <a:ea typeface="+mn-ea"/>
                <a:cs typeface="+mn-cs"/>
              </a:rPr>
              <a:t>(Thompson, 2017). </a:t>
            </a:r>
          </a:p>
          <a:p>
            <a:endParaRPr lang="en-US" dirty="0"/>
          </a:p>
        </p:txBody>
      </p:sp>
      <p:sp>
        <p:nvSpPr>
          <p:cNvPr id="4" name="Slide Number Placeholder 3"/>
          <p:cNvSpPr>
            <a:spLocks noGrp="1"/>
          </p:cNvSpPr>
          <p:nvPr>
            <p:ph type="sldNum" sz="quarter" idx="10"/>
          </p:nvPr>
        </p:nvSpPr>
        <p:spPr/>
        <p:txBody>
          <a:bodyPr/>
          <a:lstStyle/>
          <a:p>
            <a:fld id="{B2C81718-5E65-0447-90CA-C43A19A30420}" type="slidenum">
              <a:rPr lang="en-US" smtClean="0"/>
              <a:t>12</a:t>
            </a:fld>
            <a:endParaRPr lang="en-US"/>
          </a:p>
        </p:txBody>
      </p:sp>
    </p:spTree>
    <p:extLst>
      <p:ext uri="{BB962C8B-B14F-4D97-AF65-F5344CB8AC3E}">
        <p14:creationId xmlns:p14="http://schemas.microsoft.com/office/powerpoint/2010/main" val="2100911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Do the approaches to structure and management work?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In short yes, McDonalds have created a structure that is very effective and highly profitable. At a sore level McDonalds staff members are supported and motivated through clearly stating what is required of them and the results of this are increased levels of expertise and more efficiency during tasks. Another method of support and motivation is the use of positive reinforcement so that staff will enjoy themselves whilst working to improve themselves and increasing their levels of confidence. And finally team-building exercises are common because they allow staff to get to know each other by building relationships and this will lead to success </a:t>
            </a:r>
            <a:r>
              <a:rPr lang="en-GB" sz="1200" kern="1200" dirty="0" smtClean="0">
                <a:solidFill>
                  <a:schemeClr val="tx1"/>
                </a:solidFill>
                <a:effectLst/>
                <a:latin typeface="+mn-lt"/>
                <a:ea typeface="+mn-ea"/>
                <a:cs typeface="+mn-cs"/>
              </a:rPr>
              <a:t>("Leadership Styles in McDonald's", 2017).</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C81718-5E65-0447-90CA-C43A19A30420}" type="slidenum">
              <a:rPr lang="en-US" smtClean="0"/>
              <a:t>13</a:t>
            </a:fld>
            <a:endParaRPr lang="en-US"/>
          </a:p>
        </p:txBody>
      </p:sp>
    </p:spTree>
    <p:extLst>
      <p:ext uri="{BB962C8B-B14F-4D97-AF65-F5344CB8AC3E}">
        <p14:creationId xmlns:p14="http://schemas.microsoft.com/office/powerpoint/2010/main" val="20527947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Worker opinions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Working in McDonalds is hard and at times is very stressful to work in a McDonalds restraint you are a part of the crew, a military esc word used so that workers know to focus on a team effort and communication with fellow workers to get the job done. At the same time McDonalds can be a good job to have depending on your position in life as when you are young with little responsibilities it can be good to teach you about managing you finances as well as giving you job experience ad a possible path of progression in the future </a:t>
            </a:r>
            <a:r>
              <a:rPr lang="en-GB" sz="1200" kern="1200" dirty="0" smtClean="0">
                <a:solidFill>
                  <a:schemeClr val="tx1"/>
                </a:solidFill>
                <a:effectLst/>
                <a:latin typeface="+mn-lt"/>
                <a:ea typeface="+mn-ea"/>
                <a:cs typeface="+mn-cs"/>
              </a:rPr>
              <a:t>("What's it really like to work at McDonald's?", 2017).</a:t>
            </a:r>
          </a:p>
          <a:p>
            <a:endParaRPr lang="en-US" dirty="0"/>
          </a:p>
        </p:txBody>
      </p:sp>
      <p:sp>
        <p:nvSpPr>
          <p:cNvPr id="4" name="Slide Number Placeholder 3"/>
          <p:cNvSpPr>
            <a:spLocks noGrp="1"/>
          </p:cNvSpPr>
          <p:nvPr>
            <p:ph type="sldNum" sz="quarter" idx="10"/>
          </p:nvPr>
        </p:nvSpPr>
        <p:spPr/>
        <p:txBody>
          <a:bodyPr/>
          <a:lstStyle/>
          <a:p>
            <a:fld id="{B2C81718-5E65-0447-90CA-C43A19A30420}" type="slidenum">
              <a:rPr lang="en-US" smtClean="0"/>
              <a:t>14</a:t>
            </a:fld>
            <a:endParaRPr lang="en-US"/>
          </a:p>
        </p:txBody>
      </p:sp>
    </p:spTree>
    <p:extLst>
      <p:ext uri="{BB962C8B-B14F-4D97-AF65-F5344CB8AC3E}">
        <p14:creationId xmlns:p14="http://schemas.microsoft.com/office/powerpoint/2010/main" val="327338482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Conclusion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In conclusion McDonalds is a greatly profiteering company that does do its part to help the environment and the communities that surround it stores to create a positive social experience for its customers as well as working to simultaneously challenge and support its staff members whilst providing opportunities for future progression.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Thank you for listening.</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r>
              <a:rPr lang="en-US" sz="1200" kern="1200" dirty="0" smtClean="0">
                <a:solidFill>
                  <a:schemeClr val="tx1"/>
                </a:solidFill>
                <a:effectLst/>
                <a:latin typeface="+mn-lt"/>
                <a:ea typeface="+mn-ea"/>
                <a:cs typeface="+mn-cs"/>
              </a:rPr>
              <a:t>Any question?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C81718-5E65-0447-90CA-C43A19A30420}" type="slidenum">
              <a:rPr lang="en-US" smtClean="0"/>
              <a:t>15</a:t>
            </a:fld>
            <a:endParaRPr lang="en-US"/>
          </a:p>
        </p:txBody>
      </p:sp>
    </p:spTree>
    <p:extLst>
      <p:ext uri="{BB962C8B-B14F-4D97-AF65-F5344CB8AC3E}">
        <p14:creationId xmlns:p14="http://schemas.microsoft.com/office/powerpoint/2010/main" val="15149959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2C81718-5E65-0447-90CA-C43A19A30420}" type="slidenum">
              <a:rPr lang="en-US" smtClean="0"/>
              <a:t>16</a:t>
            </a:fld>
            <a:endParaRPr lang="en-US"/>
          </a:p>
        </p:txBody>
      </p:sp>
    </p:spTree>
    <p:extLst>
      <p:ext uri="{BB962C8B-B14F-4D97-AF65-F5344CB8AC3E}">
        <p14:creationId xmlns:p14="http://schemas.microsoft.com/office/powerpoint/2010/main" val="774947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 Id="rId3"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3.jpe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 Id="rId3"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3.jpe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3.jpe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3.jpe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3.jpe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 Id="rId3"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 Id="rId3" Type="http://schemas.openxmlformats.org/officeDocument/2006/relationships/image" Target="../media/image4.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png"/><Relationship Id="rId3" Type="http://schemas.openxmlformats.org/officeDocument/2006/relationships/image" Target="../media/image3.jpe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eg"/><Relationship Id="rId3" Type="http://schemas.openxmlformats.org/officeDocument/2006/relationships/image" Target="../media/image4.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Overlay-FullBackground.jpg"/>
          <p:cNvPicPr>
            <a:picLocks noChangeAspect="1"/>
          </p:cNvPicPr>
          <p:nvPr/>
        </p:nvPicPr>
        <p:blipFill>
          <a:blip r:embed="rId2"/>
          <a:srcRect t="50000"/>
          <a:stretch>
            <a:fillRect/>
          </a:stretch>
        </p:blipFill>
        <p:spPr>
          <a:xfrm>
            <a:off x="0" y="3429000"/>
            <a:ext cx="9144000" cy="3429000"/>
          </a:xfrm>
          <a:prstGeom prst="rect">
            <a:avLst/>
          </a:prstGeom>
        </p:spPr>
      </p:pic>
      <p:sp>
        <p:nvSpPr>
          <p:cNvPr id="2" name="Title 1"/>
          <p:cNvSpPr>
            <a:spLocks noGrp="1"/>
          </p:cNvSpPr>
          <p:nvPr>
            <p:ph type="ctrTitle"/>
          </p:nvPr>
        </p:nvSpPr>
        <p:spPr>
          <a:xfrm>
            <a:off x="779463" y="1918447"/>
            <a:ext cx="7583488" cy="1470025"/>
          </a:xfrm>
        </p:spPr>
        <p:txBody>
          <a:bodyPr anchor="b" anchorCtr="0"/>
          <a:lstStyle/>
          <a:p>
            <a:r>
              <a:rPr lang="en-GB" smtClean="0"/>
              <a:t>Click to edit Master title style</a:t>
            </a:r>
            <a:endParaRPr/>
          </a:p>
        </p:txBody>
      </p:sp>
      <p:sp>
        <p:nvSpPr>
          <p:cNvPr id="3" name="Subtitle 2"/>
          <p:cNvSpPr>
            <a:spLocks noGrp="1"/>
          </p:cNvSpPr>
          <p:nvPr>
            <p:ph type="subTitle" idx="1"/>
          </p:nvPr>
        </p:nvSpPr>
        <p:spPr>
          <a:xfrm>
            <a:off x="779463" y="3478306"/>
            <a:ext cx="7583487" cy="1752600"/>
          </a:xfrm>
        </p:spPr>
        <p:txBody>
          <a:bodyPr>
            <a:normAutofit/>
          </a:bodyPr>
          <a:lstStyle>
            <a:lvl1pPr marL="0" indent="0" algn="ctr">
              <a:spcBef>
                <a:spcPts val="600"/>
              </a:spcBef>
              <a:buNone/>
              <a:defRPr sz="1800">
                <a:solidFill>
                  <a:schemeClr val="bg2"/>
                </a:solidFill>
                <a:effectLst>
                  <a:outerShdw blurRad="63500" dir="2700000" algn="tl" rotWithShape="0">
                    <a:schemeClr val="tx1">
                      <a:alpha val="40000"/>
                    </a:scheme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47ACCB5B-6CF8-F148-AF8A-E52E232B5529}" type="datetimeFigureOut">
              <a:rPr lang="en-US" smtClean="0"/>
              <a:t>10/12/17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FD2300-ECE6-9F42-8C94-7C9A3E32A188}" type="slidenum">
              <a:rPr lang="en-US" smtClean="0"/>
              <a:t>‹#›</a:t>
            </a:fld>
            <a:endParaRPr lang="en-US"/>
          </a:p>
        </p:txBody>
      </p:sp>
      <p:pic>
        <p:nvPicPr>
          <p:cNvPr id="7" name="Picture 6" descr="overlay-ruleShadow.png"/>
          <p:cNvPicPr>
            <a:picLocks noChangeAspect="1"/>
          </p:cNvPicPr>
          <p:nvPr/>
        </p:nvPicPr>
        <p:blipFill>
          <a:blip r:embed="rId3"/>
          <a:stretch>
            <a:fillRect/>
          </a:stretch>
        </p:blipFill>
        <p:spPr>
          <a:xfrm>
            <a:off x="0" y="3303984"/>
            <a:ext cx="9144000" cy="125016"/>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8" name="Picture 7" descr="overlay-ruleShadow.png"/>
          <p:cNvPicPr>
            <a:picLocks noChangeAspect="1"/>
          </p:cNvPicPr>
          <p:nvPr/>
        </p:nvPicPr>
        <p:blipFill>
          <a:blip r:embed="rId2"/>
          <a:stretch>
            <a:fillRect/>
          </a:stretch>
        </p:blipFill>
        <p:spPr>
          <a:xfrm>
            <a:off x="0" y="1307592"/>
            <a:ext cx="9144000" cy="125016"/>
          </a:xfrm>
          <a:prstGeom prst="rect">
            <a:avLst/>
          </a:prstGeom>
        </p:spPr>
      </p:pic>
      <p:pic>
        <p:nvPicPr>
          <p:cNvPr id="7" name="Picture 6" descr="Overlay-FullBackground.jpg"/>
          <p:cNvPicPr>
            <a:picLocks noChangeAspect="1"/>
          </p:cNvPicPr>
          <p:nvPr/>
        </p:nvPicPr>
        <p:blipFill>
          <a:blip r:embed="rId3"/>
          <a:srcRect t="23333"/>
          <a:stretch>
            <a:fillRect/>
          </a:stretch>
        </p:blipFill>
        <p:spPr>
          <a:xfrm>
            <a:off x="0" y="1425388"/>
            <a:ext cx="9144000" cy="5432612"/>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47ACCB5B-6CF8-F148-AF8A-E52E232B5529}" type="datetimeFigureOut">
              <a:rPr lang="en-US" smtClean="0"/>
              <a:t>10/12/17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FD2300-ECE6-9F42-8C94-7C9A3E32A188}"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pic>
        <p:nvPicPr>
          <p:cNvPr id="8" name="Picture 7" descr="Overlay-FullBackground.jpg"/>
          <p:cNvPicPr>
            <a:picLocks noChangeAspect="1"/>
          </p:cNvPicPr>
          <p:nvPr/>
        </p:nvPicPr>
        <p:blipFill>
          <a:blip r:embed="rId2"/>
          <a:srcRect t="50000"/>
          <a:stretch>
            <a:fillRect/>
          </a:stretch>
        </p:blipFill>
        <p:spPr>
          <a:xfrm>
            <a:off x="0" y="3429000"/>
            <a:ext cx="9144000" cy="3429000"/>
          </a:xfrm>
          <a:prstGeom prst="rect">
            <a:avLst/>
          </a:prstGeom>
        </p:spPr>
      </p:pic>
      <p:sp>
        <p:nvSpPr>
          <p:cNvPr id="2" name="Title 1"/>
          <p:cNvSpPr>
            <a:spLocks noGrp="1"/>
          </p:cNvSpPr>
          <p:nvPr>
            <p:ph type="ctrTitle"/>
          </p:nvPr>
        </p:nvSpPr>
        <p:spPr>
          <a:xfrm>
            <a:off x="779463" y="789081"/>
            <a:ext cx="7583488" cy="1470025"/>
          </a:xfrm>
        </p:spPr>
        <p:txBody>
          <a:bodyPr anchor="ctr" anchorCtr="0"/>
          <a:lstStyle/>
          <a:p>
            <a:r>
              <a:rPr lang="en-GB" smtClean="0"/>
              <a:t>Click to edit Master title style</a:t>
            </a:r>
            <a:endParaRPr/>
          </a:p>
        </p:txBody>
      </p:sp>
      <p:sp>
        <p:nvSpPr>
          <p:cNvPr id="3" name="Subtitle 2"/>
          <p:cNvSpPr>
            <a:spLocks noGrp="1"/>
          </p:cNvSpPr>
          <p:nvPr>
            <p:ph type="subTitle" idx="1"/>
          </p:nvPr>
        </p:nvSpPr>
        <p:spPr>
          <a:xfrm>
            <a:off x="779463" y="4724400"/>
            <a:ext cx="7583487" cy="1385047"/>
          </a:xfrm>
        </p:spPr>
        <p:txBody>
          <a:bodyPr anchor="ctr" anchorCtr="0">
            <a:normAutofit/>
          </a:bodyPr>
          <a:lstStyle>
            <a:lvl1pPr marL="0" indent="0" algn="ctr">
              <a:spcBef>
                <a:spcPts val="300"/>
              </a:spcBef>
              <a:buNone/>
              <a:defRPr sz="1800">
                <a:solidFill>
                  <a:schemeClr val="bg2"/>
                </a:solidFill>
                <a:effectLst>
                  <a:outerShdw blurRad="63500" dir="2700000" algn="tl" rotWithShape="0">
                    <a:schemeClr val="tx1">
                      <a:alpha val="40000"/>
                    </a:schemeClr>
                  </a:outerShdw>
                </a:effectLs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47ACCB5B-6CF8-F148-AF8A-E52E232B5529}" type="datetimeFigureOut">
              <a:rPr lang="en-US" smtClean="0"/>
              <a:t>10/12/17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FD2300-ECE6-9F42-8C94-7C9A3E32A188}" type="slidenum">
              <a:rPr lang="en-US" smtClean="0"/>
              <a:t>‹#›</a:t>
            </a:fld>
            <a:endParaRPr lang="en-US"/>
          </a:p>
        </p:txBody>
      </p:sp>
      <p:pic>
        <p:nvPicPr>
          <p:cNvPr id="7" name="Picture 6" descr="overlay-ruleShadow.png"/>
          <p:cNvPicPr>
            <a:picLocks noChangeAspect="1"/>
          </p:cNvPicPr>
          <p:nvPr/>
        </p:nvPicPr>
        <p:blipFill>
          <a:blip r:embed="rId3"/>
          <a:stretch>
            <a:fillRect/>
          </a:stretch>
        </p:blipFill>
        <p:spPr>
          <a:xfrm>
            <a:off x="0" y="3303984"/>
            <a:ext cx="9144000" cy="125016"/>
          </a:xfrm>
          <a:prstGeom prst="rect">
            <a:avLst/>
          </a:prstGeom>
        </p:spPr>
      </p:pic>
      <p:sp>
        <p:nvSpPr>
          <p:cNvPr id="10" name="Picture Placeholder 9"/>
          <p:cNvSpPr>
            <a:spLocks noGrp="1"/>
          </p:cNvSpPr>
          <p:nvPr>
            <p:ph type="pic" sz="quarter" idx="13"/>
          </p:nvPr>
        </p:nvSpPr>
        <p:spPr>
          <a:xfrm>
            <a:off x="3677371" y="2564085"/>
            <a:ext cx="1789259" cy="1729830"/>
          </a:xfrm>
          <a:prstGeom prst="ellipse">
            <a:avLst/>
          </a:prstGeom>
          <a:noFill/>
          <a:ln w="127000">
            <a:solidFill>
              <a:schemeClr val="tx2"/>
            </a:solidFill>
          </a:ln>
          <a:effectLst>
            <a:innerShdw blurRad="101600" dist="76200" dir="13500000">
              <a:prstClr val="black">
                <a:alpha val="57000"/>
              </a:prstClr>
            </a:innerShdw>
          </a:effectLst>
        </p:spPr>
        <p:txBody>
          <a:bodyPr>
            <a:normAutofit/>
          </a:bodyPr>
          <a:lstStyle>
            <a:lvl1pPr marL="0" indent="0" algn="ctr">
              <a:buNone/>
              <a:defRPr sz="1600">
                <a:solidFill>
                  <a:schemeClr val="tx1"/>
                </a:solidFill>
              </a:defRPr>
            </a:lvl1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overlay-ruleShadow.png"/>
          <p:cNvPicPr>
            <a:picLocks noChangeAspect="1"/>
          </p:cNvPicPr>
          <p:nvPr/>
        </p:nvPicPr>
        <p:blipFill>
          <a:blip r:embed="rId2"/>
          <a:stretch>
            <a:fillRect/>
          </a:stretch>
        </p:blipFill>
        <p:spPr>
          <a:xfrm>
            <a:off x="0" y="4446984"/>
            <a:ext cx="9144000" cy="125016"/>
          </a:xfrm>
          <a:prstGeom prst="rect">
            <a:avLst/>
          </a:prstGeom>
        </p:spPr>
      </p:pic>
      <p:pic>
        <p:nvPicPr>
          <p:cNvPr id="7" name="Picture 6" descr="Overlay-FullBackground.jpg"/>
          <p:cNvPicPr>
            <a:picLocks noChangeAspect="1"/>
          </p:cNvPicPr>
          <p:nvPr/>
        </p:nvPicPr>
        <p:blipFill>
          <a:blip r:embed="rId3"/>
          <a:srcRect t="66667"/>
          <a:stretch>
            <a:fillRect/>
          </a:stretch>
        </p:blipFill>
        <p:spPr>
          <a:xfrm>
            <a:off x="0" y="4572000"/>
            <a:ext cx="9144000" cy="2286000"/>
          </a:xfrm>
          <a:prstGeom prst="rect">
            <a:avLst/>
          </a:prstGeom>
        </p:spPr>
      </p:pic>
      <p:sp>
        <p:nvSpPr>
          <p:cNvPr id="2" name="Title 1"/>
          <p:cNvSpPr>
            <a:spLocks noGrp="1"/>
          </p:cNvSpPr>
          <p:nvPr>
            <p:ph type="title"/>
          </p:nvPr>
        </p:nvSpPr>
        <p:spPr>
          <a:xfrm>
            <a:off x="779463" y="2971800"/>
            <a:ext cx="7583487" cy="1362075"/>
          </a:xfrm>
        </p:spPr>
        <p:txBody>
          <a:bodyPr vert="horz" lIns="91440" tIns="45720" rIns="91440" bIns="45720" rtlCol="0" anchor="b" anchorCtr="0">
            <a:noAutofit/>
          </a:bodyPr>
          <a:lstStyle>
            <a:lvl1pPr algn="ctr" defTabSz="914400" rtl="0" eaLnBrk="1" latinLnBrk="0" hangingPunct="1">
              <a:spcBef>
                <a:spcPct val="0"/>
              </a:spcBef>
              <a:buNone/>
              <a:defRPr sz="4800" kern="1200">
                <a:solidFill>
                  <a:schemeClr val="tx1"/>
                </a:solidFill>
                <a:effectLst>
                  <a:outerShdw blurRad="50800" dist="12700" dir="2700000" sx="100500" sy="100500" algn="tl" rotWithShape="0">
                    <a:prstClr val="black">
                      <a:alpha val="60000"/>
                    </a:prstClr>
                  </a:outerShdw>
                </a:effectLst>
                <a:latin typeface="+mj-lt"/>
                <a:ea typeface="+mj-ea"/>
                <a:cs typeface="+mj-cs"/>
              </a:defRPr>
            </a:lvl1pPr>
          </a:lstStyle>
          <a:p>
            <a:r>
              <a:rPr lang="en-GB" smtClean="0"/>
              <a:t>Click to edit Master title style</a:t>
            </a:r>
            <a:endParaRPr/>
          </a:p>
        </p:txBody>
      </p:sp>
      <p:sp>
        <p:nvSpPr>
          <p:cNvPr id="3" name="Text Placeholder 2"/>
          <p:cNvSpPr>
            <a:spLocks noGrp="1"/>
          </p:cNvSpPr>
          <p:nvPr>
            <p:ph type="body" idx="1"/>
          </p:nvPr>
        </p:nvSpPr>
        <p:spPr>
          <a:xfrm>
            <a:off x="779463" y="4724400"/>
            <a:ext cx="7583487" cy="1398494"/>
          </a:xfrm>
        </p:spPr>
        <p:txBody>
          <a:bodyPr vert="horz" lIns="91440" tIns="45720" rIns="91440" bIns="45720" rtlCol="0">
            <a:normAutofit/>
          </a:bodyPr>
          <a:lstStyle>
            <a:lvl1pPr marL="0" indent="0" algn="ctr" defTabSz="914400" rtl="0" eaLnBrk="1" latinLnBrk="0" hangingPunct="1">
              <a:spcBef>
                <a:spcPts val="300"/>
              </a:spcBef>
              <a:buFont typeface="Calisto MT" pitchFamily="18" charset="0"/>
              <a:buNone/>
              <a:defRPr sz="1800" kern="1200">
                <a:solidFill>
                  <a:schemeClr val="bg2"/>
                </a:solidFill>
                <a:effectLst>
                  <a:outerShdw blurRad="63500" dir="2700000" algn="tl" rotWithShape="0">
                    <a:schemeClr val="tx1">
                      <a:alpha val="40000"/>
                    </a:schemeClr>
                  </a:outerShdw>
                </a:effectLst>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7ACCB5B-6CF8-F148-AF8A-E52E232B5529}" type="datetimeFigureOut">
              <a:rPr lang="en-US" smtClean="0"/>
              <a:t>10/12/17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FD2300-ECE6-9F42-8C94-7C9A3E32A188}"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overlay-ruleShadow.png"/>
          <p:cNvPicPr>
            <a:picLocks noChangeAspect="1"/>
          </p:cNvPicPr>
          <p:nvPr/>
        </p:nvPicPr>
        <p:blipFill>
          <a:blip r:embed="rId2"/>
          <a:stretch>
            <a:fillRect/>
          </a:stretch>
        </p:blipFill>
        <p:spPr>
          <a:xfrm>
            <a:off x="0" y="1307592"/>
            <a:ext cx="9144000" cy="125016"/>
          </a:xfrm>
          <a:prstGeom prst="rect">
            <a:avLst/>
          </a:prstGeom>
        </p:spPr>
      </p:pic>
      <p:pic>
        <p:nvPicPr>
          <p:cNvPr id="11" name="Picture 10" descr="Overlay-FullBackground.jpg"/>
          <p:cNvPicPr>
            <a:picLocks noChangeAspect="1"/>
          </p:cNvPicPr>
          <p:nvPr/>
        </p:nvPicPr>
        <p:blipFill>
          <a:blip r:embed="rId3"/>
          <a:srcRect t="23333"/>
          <a:stretch>
            <a:fillRect/>
          </a:stretch>
        </p:blipFill>
        <p:spPr>
          <a:xfrm>
            <a:off x="0" y="1425388"/>
            <a:ext cx="9144000" cy="5432612"/>
          </a:xfrm>
          <a:prstGeom prst="rect">
            <a:avLst/>
          </a:prstGeom>
        </p:spPr>
      </p:pic>
      <p:sp>
        <p:nvSpPr>
          <p:cNvPr id="2" name="Title 1"/>
          <p:cNvSpPr>
            <a:spLocks noGrp="1"/>
          </p:cNvSpPr>
          <p:nvPr>
            <p:ph type="title"/>
          </p:nvPr>
        </p:nvSpPr>
        <p:spPr>
          <a:xfrm>
            <a:off x="779463" y="62753"/>
            <a:ext cx="7583488" cy="1283167"/>
          </a:xfrm>
        </p:spPr>
        <p:txBody>
          <a:bodyPr/>
          <a:lstStyle/>
          <a:p>
            <a:r>
              <a:rPr lang="en-GB" smtClean="0"/>
              <a:t>Click to edit Master title style</a:t>
            </a:r>
            <a:endParaRPr/>
          </a:p>
        </p:txBody>
      </p:sp>
      <p:sp>
        <p:nvSpPr>
          <p:cNvPr id="3" name="Content Placeholder 2"/>
          <p:cNvSpPr>
            <a:spLocks noGrp="1"/>
          </p:cNvSpPr>
          <p:nvPr>
            <p:ph sz="half" idx="1"/>
          </p:nvPr>
        </p:nvSpPr>
        <p:spPr>
          <a:xfrm>
            <a:off x="779463" y="1828800"/>
            <a:ext cx="3566160" cy="4297363"/>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96791" y="1828800"/>
            <a:ext cx="3566160" cy="4297363"/>
          </a:xfrm>
        </p:spPr>
        <p:txBody>
          <a:bodyPr>
            <a:normAutofit/>
          </a:bodyPr>
          <a:lstStyle>
            <a:lvl1pPr>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47ACCB5B-6CF8-F148-AF8A-E52E232B5529}" type="datetimeFigureOut">
              <a:rPr lang="en-US" smtClean="0"/>
              <a:t>10/12/17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FD2300-ECE6-9F42-8C94-7C9A3E32A188}"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2" name="Picture 11" descr="overlay-ruleShadow.png"/>
          <p:cNvPicPr>
            <a:picLocks noChangeAspect="1"/>
          </p:cNvPicPr>
          <p:nvPr/>
        </p:nvPicPr>
        <p:blipFill>
          <a:blip r:embed="rId2"/>
          <a:stretch>
            <a:fillRect/>
          </a:stretch>
        </p:blipFill>
        <p:spPr>
          <a:xfrm>
            <a:off x="0" y="1307592"/>
            <a:ext cx="9144000" cy="125016"/>
          </a:xfrm>
          <a:prstGeom prst="rect">
            <a:avLst/>
          </a:prstGeom>
        </p:spPr>
      </p:pic>
      <p:pic>
        <p:nvPicPr>
          <p:cNvPr id="13" name="Picture 12" descr="Overlay-FullBackground.jpg"/>
          <p:cNvPicPr>
            <a:picLocks noChangeAspect="1"/>
          </p:cNvPicPr>
          <p:nvPr/>
        </p:nvPicPr>
        <p:blipFill>
          <a:blip r:embed="rId3"/>
          <a:srcRect t="23333"/>
          <a:stretch>
            <a:fillRect/>
          </a:stretch>
        </p:blipFill>
        <p:spPr>
          <a:xfrm>
            <a:off x="0" y="1425388"/>
            <a:ext cx="9144000" cy="5432612"/>
          </a:xfrm>
          <a:prstGeom prst="rect">
            <a:avLst/>
          </a:prstGeom>
        </p:spPr>
      </p:pic>
      <p:sp>
        <p:nvSpPr>
          <p:cNvPr id="2" name="Title 1"/>
          <p:cNvSpPr>
            <a:spLocks noGrp="1"/>
          </p:cNvSpPr>
          <p:nvPr>
            <p:ph type="title"/>
          </p:nvPr>
        </p:nvSpPr>
        <p:spPr>
          <a:xfrm>
            <a:off x="779463" y="62753"/>
            <a:ext cx="7583488" cy="1283167"/>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779463" y="1524000"/>
            <a:ext cx="3566160" cy="838200"/>
          </a:xfrm>
        </p:spPr>
        <p:txBody>
          <a:bodyPr anchor="ctr" anchorCtr="0">
            <a:noAutofit/>
          </a:bodyPr>
          <a:lstStyle>
            <a:lvl1pPr marL="0" indent="0" algn="ctr">
              <a:spcBef>
                <a:spcPct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779463" y="2393576"/>
            <a:ext cx="3566160" cy="373258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96791" y="1524000"/>
            <a:ext cx="3566160" cy="838200"/>
          </a:xfrm>
        </p:spPr>
        <p:txBody>
          <a:bodyPr anchor="ctr" anchorCtr="0">
            <a:noAutofit/>
          </a:bodyPr>
          <a:lstStyle>
            <a:lvl1pPr marL="0" indent="0" algn="ctr">
              <a:spcBef>
                <a:spcPct val="0"/>
              </a:spcBef>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96791" y="2393576"/>
            <a:ext cx="3566160" cy="3732585"/>
          </a:xfrm>
        </p:spPr>
        <p:txBody>
          <a:bodyPr>
            <a:normAutofit/>
          </a:bodyPr>
          <a:lstStyle>
            <a:lvl1pPr>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47ACCB5B-6CF8-F148-AF8A-E52E232B5529}" type="datetimeFigureOut">
              <a:rPr lang="en-US" smtClean="0"/>
              <a:t>10/12/17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2FD2300-ECE6-9F42-8C94-7C9A3E32A188}"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overlay-ruleShadow.png"/>
          <p:cNvPicPr>
            <a:picLocks noChangeAspect="1"/>
          </p:cNvPicPr>
          <p:nvPr/>
        </p:nvPicPr>
        <p:blipFill>
          <a:blip r:embed="rId2"/>
          <a:stretch>
            <a:fillRect/>
          </a:stretch>
        </p:blipFill>
        <p:spPr>
          <a:xfrm>
            <a:off x="0" y="1307592"/>
            <a:ext cx="9144000" cy="125016"/>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47ACCB5B-6CF8-F148-AF8A-E52E232B5529}" type="datetimeFigureOut">
              <a:rPr lang="en-US" smtClean="0"/>
              <a:t>10/12/17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2FD2300-ECE6-9F42-8C94-7C9A3E32A188}" type="slidenum">
              <a:rPr lang="en-US" smtClean="0"/>
              <a:t>‹#›</a:t>
            </a:fld>
            <a:endParaRPr lang="en-US"/>
          </a:p>
        </p:txBody>
      </p:sp>
      <p:pic>
        <p:nvPicPr>
          <p:cNvPr id="10" name="Picture 9" descr="Overlay-FullBackground.jpg"/>
          <p:cNvPicPr>
            <a:picLocks noChangeAspect="1"/>
          </p:cNvPicPr>
          <p:nvPr/>
        </p:nvPicPr>
        <p:blipFill>
          <a:blip r:embed="rId3"/>
          <a:srcRect t="21046"/>
          <a:stretch>
            <a:fillRect/>
          </a:stretch>
        </p:blipFill>
        <p:spPr>
          <a:xfrm>
            <a:off x="0" y="1447800"/>
            <a:ext cx="9144000" cy="5414682"/>
          </a:xfrm>
          <a:prstGeom prst="rect">
            <a:avLst/>
          </a:prstGeom>
          <a:noFill/>
          <a:ln>
            <a:noFill/>
          </a:ln>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Overlay-FullBackground.jpg"/>
          <p:cNvPicPr>
            <a:picLocks noChangeAspect="1"/>
          </p:cNvPicPr>
          <p:nvPr/>
        </p:nvPicPr>
        <p:blipFill>
          <a:blip r:embed="rId2"/>
          <a:stretch>
            <a:fillRect/>
          </a:stretch>
        </p:blipFill>
        <p:spPr>
          <a:xfrm>
            <a:off x="0" y="4482"/>
            <a:ext cx="9144000" cy="6858000"/>
          </a:xfrm>
          <a:prstGeom prst="rect">
            <a:avLst/>
          </a:prstGeom>
          <a:noFill/>
          <a:ln>
            <a:noFill/>
          </a:ln>
        </p:spPr>
      </p:pic>
      <p:sp>
        <p:nvSpPr>
          <p:cNvPr id="2" name="Date Placeholder 1"/>
          <p:cNvSpPr>
            <a:spLocks noGrp="1"/>
          </p:cNvSpPr>
          <p:nvPr>
            <p:ph type="dt" sz="half" idx="10"/>
          </p:nvPr>
        </p:nvSpPr>
        <p:spPr/>
        <p:txBody>
          <a:bodyPr/>
          <a:lstStyle/>
          <a:p>
            <a:fld id="{47ACCB5B-6CF8-F148-AF8A-E52E232B5529}" type="datetimeFigureOut">
              <a:rPr lang="en-US" smtClean="0"/>
              <a:t>10/12/17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2FD2300-ECE6-9F42-8C94-7C9A3E32A188}"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Overlay-FullBackground.jpg"/>
          <p:cNvPicPr>
            <a:picLocks noChangeAspect="1"/>
          </p:cNvPicPr>
          <p:nvPr/>
        </p:nvPicPr>
        <p:blipFill>
          <a:blip r:embed="rId2"/>
          <a:srcRect l="50000"/>
          <a:stretch>
            <a:fillRect/>
          </a:stretch>
        </p:blipFill>
        <p:spPr>
          <a:xfrm>
            <a:off x="4572000" y="4482"/>
            <a:ext cx="4572000" cy="6858000"/>
          </a:xfrm>
          <a:prstGeom prst="rect">
            <a:avLst/>
          </a:prstGeom>
          <a:noFill/>
          <a:ln>
            <a:noFill/>
          </a:ln>
        </p:spPr>
      </p:pic>
      <p:sp>
        <p:nvSpPr>
          <p:cNvPr id="2" name="Title 1"/>
          <p:cNvSpPr>
            <a:spLocks noGrp="1"/>
          </p:cNvSpPr>
          <p:nvPr>
            <p:ph type="title"/>
          </p:nvPr>
        </p:nvSpPr>
        <p:spPr>
          <a:xfrm>
            <a:off x="301752" y="273049"/>
            <a:ext cx="3962400" cy="1690221"/>
          </a:xfrm>
        </p:spPr>
        <p:txBody>
          <a:bodyPr vert="horz" lIns="91440" tIns="45720" rIns="91440" bIns="45720" rtlCol="0" anchor="b" anchorCtr="0">
            <a:noAutofit/>
          </a:bodyPr>
          <a:lstStyle>
            <a:lvl1pPr marL="0" algn="ctr" defTabSz="914400" rtl="0" eaLnBrk="1" latinLnBrk="0" hangingPunct="1">
              <a:spcBef>
                <a:spcPct val="0"/>
              </a:spcBef>
              <a:defRPr sz="3600" kern="1200">
                <a:solidFill>
                  <a:schemeClr val="tx1"/>
                </a:solidFill>
                <a:effectLst>
                  <a:outerShdw blurRad="50800" dist="12700" dir="2700000" sx="100500" sy="100500" algn="tl" rotWithShape="0">
                    <a:prstClr val="black">
                      <a:alpha val="60000"/>
                    </a:prstClr>
                  </a:outerShdw>
                </a:effectLst>
                <a:latin typeface="+mj-lt"/>
                <a:ea typeface="+mj-ea"/>
                <a:cs typeface="+mj-cs"/>
              </a:defRPr>
            </a:lvl1pPr>
          </a:lstStyle>
          <a:p>
            <a:r>
              <a:rPr lang="en-GB" smtClean="0"/>
              <a:t>Click to edit Master title style</a:t>
            </a:r>
            <a:endParaRPr/>
          </a:p>
        </p:txBody>
      </p:sp>
      <p:sp>
        <p:nvSpPr>
          <p:cNvPr id="3" name="Content Placeholder 2"/>
          <p:cNvSpPr>
            <a:spLocks noGrp="1"/>
          </p:cNvSpPr>
          <p:nvPr>
            <p:ph idx="1"/>
          </p:nvPr>
        </p:nvSpPr>
        <p:spPr>
          <a:xfrm>
            <a:off x="4866401" y="273050"/>
            <a:ext cx="3959352" cy="5853113"/>
          </a:xfrm>
        </p:spPr>
        <p:txBody>
          <a:bodyPr>
            <a:normAutofit/>
          </a:bodyPr>
          <a:lstStyle>
            <a:lvl1pPr>
              <a:defRPr sz="2400"/>
            </a:lvl1pPr>
            <a:lvl2pPr>
              <a:defRPr sz="22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301752" y="1975104"/>
            <a:ext cx="3962400" cy="3200401"/>
          </a:xfrm>
          <a:effectLst>
            <a:outerShdw blurRad="50800" dist="38100" dir="2700000" algn="tl" rotWithShape="0">
              <a:prstClr val="black">
                <a:alpha val="40000"/>
              </a:prstClr>
            </a:outerShdw>
          </a:effectLst>
        </p:spPr>
        <p:txBody>
          <a:bodyPr vert="horz" lIns="91440" tIns="45720" rIns="91440" bIns="45720" rtlCol="0" anchor="t" anchorCtr="0">
            <a:normAutofit/>
          </a:bodyPr>
          <a:lstStyle>
            <a:lvl1pPr marL="0" indent="0" algn="ctr" defTabSz="914400" rtl="0" eaLnBrk="1" latinLnBrk="0" hangingPunct="1">
              <a:lnSpc>
                <a:spcPct val="110000"/>
              </a:lnSpc>
              <a:spcBef>
                <a:spcPts val="600"/>
              </a:spcBef>
              <a:buNone/>
              <a:defRPr sz="1800" kern="1200">
                <a:solidFill>
                  <a:schemeClr val="tx1"/>
                </a:solidFill>
                <a:effectLst>
                  <a:outerShdw blurRad="38100" dist="12700" dir="2700000" algn="tl" rotWithShape="0">
                    <a:prstClr val="black">
                      <a:alpha val="60000"/>
                    </a:prstClr>
                  </a:outerShdw>
                </a:effectLst>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a:xfrm>
            <a:off x="2667000" y="6356350"/>
            <a:ext cx="1622612" cy="365125"/>
          </a:xfrm>
          <a:effectLst>
            <a:outerShdw blurRad="50800" dist="38100" dir="2700000" algn="tl" rotWithShape="0">
              <a:prstClr val="black">
                <a:alpha val="40000"/>
              </a:prstClr>
            </a:outerShdw>
          </a:effectLst>
        </p:spPr>
        <p:txBody>
          <a:bodyPr vert="horz" lIns="91440" tIns="45720" rIns="91440" bIns="45720" rtlCol="0" anchor="ctr"/>
          <a:lstStyle>
            <a:lvl1pPr marL="0" algn="r" defTabSz="914400" rtl="0" eaLnBrk="1" latinLnBrk="0" hangingPunct="1">
              <a:defRPr sz="1200" kern="1200">
                <a:solidFill>
                  <a:schemeClr val="tx1"/>
                </a:solidFill>
                <a:effectLst>
                  <a:outerShdw blurRad="38100" dist="12700" dir="2700000" algn="tl" rotWithShape="0">
                    <a:prstClr val="black">
                      <a:alpha val="60000"/>
                    </a:prstClr>
                  </a:outerShdw>
                </a:effectLst>
                <a:latin typeface="+mn-lt"/>
                <a:ea typeface="+mn-ea"/>
                <a:cs typeface="+mn-cs"/>
              </a:defRPr>
            </a:lvl1pPr>
          </a:lstStyle>
          <a:p>
            <a:fld id="{47ACCB5B-6CF8-F148-AF8A-E52E232B5529}" type="datetimeFigureOut">
              <a:rPr lang="en-US" smtClean="0"/>
              <a:t>10/12/17</a:t>
            </a:fld>
            <a:endParaRPr lang="en-US"/>
          </a:p>
        </p:txBody>
      </p:sp>
      <p:sp>
        <p:nvSpPr>
          <p:cNvPr id="6" name="Footer Placeholder 5"/>
          <p:cNvSpPr>
            <a:spLocks noGrp="1"/>
          </p:cNvSpPr>
          <p:nvPr>
            <p:ph type="ftr" sz="quarter" idx="11"/>
          </p:nvPr>
        </p:nvSpPr>
        <p:spPr>
          <a:xfrm>
            <a:off x="242047" y="6356350"/>
            <a:ext cx="1891553" cy="365125"/>
          </a:xfrm>
          <a:effectLst>
            <a:outerShdw blurRad="50800" dist="38100" dir="2700000" algn="tl" rotWithShape="0">
              <a:prstClr val="black">
                <a:alpha val="40000"/>
              </a:prstClr>
            </a:outerShdw>
          </a:effectLst>
        </p:spPr>
        <p:txBody>
          <a:bodyPr vert="horz" lIns="91440" tIns="45720" rIns="91440" bIns="45720" rtlCol="0" anchor="ctr"/>
          <a:lstStyle>
            <a:lvl1pPr marL="0" algn="l" defTabSz="914400" rtl="0" eaLnBrk="1" latinLnBrk="0" hangingPunct="1">
              <a:defRPr sz="1200" kern="1200">
                <a:solidFill>
                  <a:schemeClr val="tx1"/>
                </a:solidFill>
                <a:effectLst>
                  <a:outerShdw blurRad="38100" dist="12700" dir="2700000" algn="tl" rotWithShape="0">
                    <a:prstClr val="black">
                      <a:alpha val="6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892808" y="5748338"/>
            <a:ext cx="762000" cy="576262"/>
          </a:xfrm>
        </p:spPr>
        <p:txBody>
          <a:bodyPr vert="horz" lIns="91440" tIns="45720" rIns="91440" bIns="45720" rtlCol="0" anchor="ctr">
            <a:noAutofit/>
          </a:bodyPr>
          <a:lstStyle>
            <a:lvl1pPr marL="0" algn="ctr" defTabSz="914400" rtl="0" eaLnBrk="1" latinLnBrk="0" hangingPunct="1">
              <a:spcBef>
                <a:spcPct val="0"/>
              </a:spcBef>
              <a:defRPr sz="3600" kern="1200">
                <a:solidFill>
                  <a:schemeClr val="tx1"/>
                </a:solidFill>
                <a:effectLst>
                  <a:outerShdw blurRad="50800" dist="12700" dir="2700000" sx="100500" sy="100500" algn="tl" rotWithShape="0">
                    <a:prstClr val="black">
                      <a:alpha val="60000"/>
                    </a:prstClr>
                  </a:outerShdw>
                </a:effectLst>
                <a:latin typeface="+mj-lt"/>
                <a:ea typeface="+mj-ea"/>
                <a:cs typeface="+mj-cs"/>
              </a:defRPr>
            </a:lvl1pPr>
          </a:lstStyle>
          <a:p>
            <a:fld id="{02FD2300-ECE6-9F42-8C94-7C9A3E32A188}" type="slidenum">
              <a:rPr lang="en-US" smtClean="0"/>
              <a:t>‹#›</a:t>
            </a:fld>
            <a:endParaRPr lang="en-US"/>
          </a:p>
        </p:txBody>
      </p:sp>
      <p:pic>
        <p:nvPicPr>
          <p:cNvPr id="10" name="Picture 9" descr="overlay-ruleShadow.png"/>
          <p:cNvPicPr>
            <a:picLocks noChangeAspect="1"/>
          </p:cNvPicPr>
          <p:nvPr/>
        </p:nvPicPr>
        <p:blipFill>
          <a:blip r:embed="rId3"/>
          <a:srcRect r="25031"/>
          <a:stretch>
            <a:fillRect/>
          </a:stretch>
        </p:blipFill>
        <p:spPr>
          <a:xfrm rot="16200000">
            <a:off x="1086391" y="3365075"/>
            <a:ext cx="6855164" cy="125016"/>
          </a:xfrm>
          <a:prstGeom prst="rect">
            <a:avLst/>
          </a:prstGeom>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Overlay-FullBackground.jpg"/>
          <p:cNvPicPr>
            <a:picLocks noChangeAspect="1"/>
          </p:cNvPicPr>
          <p:nvPr/>
        </p:nvPicPr>
        <p:blipFill>
          <a:blip r:embed="rId2"/>
          <a:srcRect l="50000"/>
          <a:stretch>
            <a:fillRect/>
          </a:stretch>
        </p:blipFill>
        <p:spPr>
          <a:xfrm>
            <a:off x="4572000" y="4482"/>
            <a:ext cx="4572000" cy="6858000"/>
          </a:xfrm>
          <a:prstGeom prst="rect">
            <a:avLst/>
          </a:prstGeom>
          <a:noFill/>
          <a:ln>
            <a:noFill/>
          </a:ln>
        </p:spPr>
      </p:pic>
      <p:pic>
        <p:nvPicPr>
          <p:cNvPr id="9" name="Picture 8" descr="overlay-ruleShadow.png"/>
          <p:cNvPicPr>
            <a:picLocks noChangeAspect="1"/>
          </p:cNvPicPr>
          <p:nvPr/>
        </p:nvPicPr>
        <p:blipFill>
          <a:blip r:embed="rId3"/>
          <a:srcRect r="25031"/>
          <a:stretch>
            <a:fillRect/>
          </a:stretch>
        </p:blipFill>
        <p:spPr>
          <a:xfrm rot="16200000">
            <a:off x="1086391" y="3365075"/>
            <a:ext cx="6855164" cy="125016"/>
          </a:xfrm>
          <a:prstGeom prst="rect">
            <a:avLst/>
          </a:prstGeom>
        </p:spPr>
      </p:pic>
      <p:sp>
        <p:nvSpPr>
          <p:cNvPr id="2" name="Title 1"/>
          <p:cNvSpPr>
            <a:spLocks noGrp="1"/>
          </p:cNvSpPr>
          <p:nvPr>
            <p:ph type="title"/>
          </p:nvPr>
        </p:nvSpPr>
        <p:spPr>
          <a:xfrm>
            <a:off x="301752" y="274320"/>
            <a:ext cx="3959352" cy="1691640"/>
          </a:xfrm>
        </p:spPr>
        <p:txBody>
          <a:bodyPr vert="horz" lIns="91440" tIns="45720" rIns="91440" bIns="45720" rtlCol="0" anchor="b" anchorCtr="0">
            <a:noAutofit/>
          </a:bodyPr>
          <a:lstStyle>
            <a:lvl1pPr marL="0" algn="ctr" defTabSz="914400" rtl="0" eaLnBrk="1" latinLnBrk="0" hangingPunct="1">
              <a:spcBef>
                <a:spcPct val="0"/>
              </a:spcBef>
              <a:buNone/>
              <a:defRPr sz="3600" kern="1200">
                <a:solidFill>
                  <a:schemeClr val="tx1"/>
                </a:solidFill>
                <a:effectLst>
                  <a:outerShdw blurRad="50800" dist="12700" dir="2700000" sx="100500" sy="100500" algn="tl" rotWithShape="0">
                    <a:prstClr val="black">
                      <a:alpha val="60000"/>
                    </a:prstClr>
                  </a:outerShdw>
                </a:effectLst>
                <a:latin typeface="+mj-lt"/>
                <a:ea typeface="+mj-ea"/>
                <a:cs typeface="+mj-cs"/>
              </a:defRPr>
            </a:lvl1pPr>
          </a:lstStyle>
          <a:p>
            <a:r>
              <a:rPr lang="en-GB" smtClean="0"/>
              <a:t>Click to edit Master title style</a:t>
            </a:r>
            <a:endParaRPr/>
          </a:p>
        </p:txBody>
      </p:sp>
      <p:sp>
        <p:nvSpPr>
          <p:cNvPr id="3" name="Picture Placeholder 2"/>
          <p:cNvSpPr>
            <a:spLocks noGrp="1"/>
          </p:cNvSpPr>
          <p:nvPr>
            <p:ph type="pic" idx="1"/>
          </p:nvPr>
        </p:nvSpPr>
        <p:spPr>
          <a:xfrm>
            <a:off x="4864608" y="264907"/>
            <a:ext cx="3959352" cy="6328186"/>
          </a:xfrm>
          <a:solidFill>
            <a:schemeClr val="tx1">
              <a:lumMod val="50000"/>
            </a:schemeClr>
          </a:solidFill>
          <a:effectLst>
            <a:outerShdw blurRad="50800" dir="2700000" algn="tl" rotWithShape="0">
              <a:schemeClr val="tx1">
                <a:alpha val="40000"/>
              </a:schemeClr>
            </a:outerShdw>
          </a:effectLst>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301752" y="1970801"/>
            <a:ext cx="3959352" cy="3200400"/>
          </a:xfrm>
          <a:effectLst>
            <a:outerShdw blurRad="50800" dist="38100" dir="2700000" algn="tl" rotWithShape="0">
              <a:prstClr val="black">
                <a:alpha val="40000"/>
              </a:prstClr>
            </a:outerShdw>
          </a:effectLst>
        </p:spPr>
        <p:txBody>
          <a:bodyPr vert="horz" lIns="91440" tIns="45720" rIns="91440" bIns="45720" rtlCol="0" anchor="t" anchorCtr="0">
            <a:normAutofit/>
          </a:bodyPr>
          <a:lstStyle>
            <a:lvl1pPr marL="0" indent="0" algn="ctr">
              <a:lnSpc>
                <a:spcPct val="110000"/>
              </a:lnSpc>
              <a:spcBef>
                <a:spcPts val="600"/>
              </a:spcBef>
              <a:buNone/>
              <a:defRPr sz="1800" kern="1200">
                <a:solidFill>
                  <a:schemeClr val="tx1"/>
                </a:solidFill>
                <a:effectLst>
                  <a:outerShdw blurRad="38100" dist="12700" dir="2700000" algn="tl" rotWithShape="0">
                    <a:prstClr val="black">
                      <a:alpha val="60000"/>
                    </a:prstClr>
                  </a:outerShdw>
                </a:effectLst>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lnSpc>
                <a:spcPct val="110000"/>
              </a:lnSpc>
              <a:spcBef>
                <a:spcPts val="2000"/>
              </a:spcBef>
              <a:buFont typeface="Calisto MT" pitchFamily="18" charset="0"/>
              <a:buNone/>
            </a:pPr>
            <a:r>
              <a:rPr lang="en-GB" smtClean="0"/>
              <a:t>Click to edit Master text styles</a:t>
            </a:r>
          </a:p>
        </p:txBody>
      </p:sp>
      <p:sp>
        <p:nvSpPr>
          <p:cNvPr id="5" name="Date Placeholder 4"/>
          <p:cNvSpPr>
            <a:spLocks noGrp="1"/>
          </p:cNvSpPr>
          <p:nvPr>
            <p:ph type="dt" sz="half" idx="10"/>
          </p:nvPr>
        </p:nvSpPr>
        <p:spPr>
          <a:xfrm>
            <a:off x="2670048" y="6356350"/>
            <a:ext cx="1627632" cy="365125"/>
          </a:xfrm>
          <a:effectLst>
            <a:outerShdw blurRad="50800" dist="38100" dir="2700000" algn="tl" rotWithShape="0">
              <a:prstClr val="black">
                <a:alpha val="40000"/>
              </a:prstClr>
            </a:outerShdw>
          </a:effectLst>
        </p:spPr>
        <p:txBody>
          <a:bodyPr vert="horz" lIns="91440" tIns="45720" rIns="91440" bIns="45720" rtlCol="0" anchor="ctr"/>
          <a:lstStyle>
            <a:lvl1pPr marL="0" algn="r" defTabSz="914400" rtl="0" eaLnBrk="1" latinLnBrk="0" hangingPunct="1">
              <a:defRPr sz="1200" kern="1200">
                <a:solidFill>
                  <a:schemeClr val="tx1"/>
                </a:solidFill>
                <a:effectLst>
                  <a:outerShdw blurRad="38100" dist="12700" dir="2700000" algn="tl" rotWithShape="0">
                    <a:prstClr val="black">
                      <a:alpha val="60000"/>
                    </a:prstClr>
                  </a:outerShdw>
                </a:effectLst>
                <a:latin typeface="+mn-lt"/>
                <a:ea typeface="+mn-ea"/>
                <a:cs typeface="+mn-cs"/>
              </a:defRPr>
            </a:lvl1pPr>
          </a:lstStyle>
          <a:p>
            <a:fld id="{47ACCB5B-6CF8-F148-AF8A-E52E232B5529}" type="datetimeFigureOut">
              <a:rPr lang="en-US" smtClean="0"/>
              <a:t>10/12/17</a:t>
            </a:fld>
            <a:endParaRPr lang="en-US"/>
          </a:p>
        </p:txBody>
      </p:sp>
      <p:sp>
        <p:nvSpPr>
          <p:cNvPr id="6" name="Footer Placeholder 5"/>
          <p:cNvSpPr>
            <a:spLocks noGrp="1"/>
          </p:cNvSpPr>
          <p:nvPr>
            <p:ph type="ftr" sz="quarter" idx="11"/>
          </p:nvPr>
        </p:nvSpPr>
        <p:spPr>
          <a:xfrm>
            <a:off x="242047" y="6356350"/>
            <a:ext cx="1892808" cy="365125"/>
          </a:xfrm>
          <a:effectLst>
            <a:outerShdw blurRad="50800" dist="38100" dir="2700000" algn="tl" rotWithShape="0">
              <a:prstClr val="black">
                <a:alpha val="40000"/>
              </a:prstClr>
            </a:outerShdw>
          </a:effectLst>
        </p:spPr>
        <p:txBody>
          <a:bodyPr vert="horz" lIns="91440" tIns="45720" rIns="91440" bIns="45720" rtlCol="0" anchor="ctr"/>
          <a:lstStyle>
            <a:lvl1pPr marL="0" algn="l" defTabSz="914400" rtl="0" eaLnBrk="1" latinLnBrk="0" hangingPunct="1">
              <a:defRPr sz="1200" kern="1200">
                <a:solidFill>
                  <a:schemeClr val="tx1"/>
                </a:solidFill>
                <a:effectLst>
                  <a:outerShdw blurRad="38100" dist="12700" dir="2700000" algn="tl" rotWithShape="0">
                    <a:prstClr val="black">
                      <a:alpha val="6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892808" y="5738129"/>
            <a:ext cx="758952" cy="576072"/>
          </a:xfrm>
        </p:spPr>
        <p:txBody>
          <a:bodyPr vert="horz" lIns="91440" tIns="45720" rIns="91440" bIns="45720" rtlCol="0" anchor="ctr">
            <a:noAutofit/>
          </a:bodyPr>
          <a:lstStyle>
            <a:lvl1pPr marL="0" algn="ctr" defTabSz="914400" rtl="0" eaLnBrk="1" latinLnBrk="0" hangingPunct="1">
              <a:spcBef>
                <a:spcPct val="0"/>
              </a:spcBef>
              <a:defRPr sz="3600" kern="1200">
                <a:solidFill>
                  <a:schemeClr val="tx1"/>
                </a:solidFill>
                <a:effectLst>
                  <a:outerShdw blurRad="50800" dist="12700" dir="2700000" sx="100500" sy="100500" algn="tl" rotWithShape="0">
                    <a:prstClr val="black">
                      <a:alpha val="60000"/>
                    </a:prstClr>
                  </a:outerShdw>
                </a:effectLst>
                <a:latin typeface="+mj-lt"/>
                <a:ea typeface="+mj-ea"/>
                <a:cs typeface="+mj-cs"/>
              </a:defRPr>
            </a:lvl1pPr>
          </a:lstStyle>
          <a:p>
            <a:fld id="{02FD2300-ECE6-9F42-8C94-7C9A3E32A188}"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above Caption">
    <p:spTree>
      <p:nvGrpSpPr>
        <p:cNvPr id="1" name=""/>
        <p:cNvGrpSpPr/>
        <p:nvPr/>
      </p:nvGrpSpPr>
      <p:grpSpPr>
        <a:xfrm>
          <a:off x="0" y="0"/>
          <a:ext cx="0" cy="0"/>
          <a:chOff x="0" y="0"/>
          <a:chExt cx="0" cy="0"/>
        </a:xfrm>
      </p:grpSpPr>
      <p:pic>
        <p:nvPicPr>
          <p:cNvPr id="8" name="Picture 7" descr="Overlay-FullBackground.jpg"/>
          <p:cNvPicPr>
            <a:picLocks noChangeAspect="1"/>
          </p:cNvPicPr>
          <p:nvPr/>
        </p:nvPicPr>
        <p:blipFill>
          <a:blip r:embed="rId2"/>
          <a:stretch>
            <a:fillRect/>
          </a:stretch>
        </p:blipFill>
        <p:spPr>
          <a:xfrm>
            <a:off x="0" y="4482"/>
            <a:ext cx="9144000" cy="6858000"/>
          </a:xfrm>
          <a:prstGeom prst="rect">
            <a:avLst/>
          </a:prstGeom>
          <a:noFill/>
          <a:ln>
            <a:noFill/>
          </a:ln>
        </p:spPr>
      </p:pic>
      <p:sp>
        <p:nvSpPr>
          <p:cNvPr id="2" name="Title 1"/>
          <p:cNvSpPr>
            <a:spLocks noGrp="1"/>
          </p:cNvSpPr>
          <p:nvPr>
            <p:ph type="title"/>
          </p:nvPr>
        </p:nvSpPr>
        <p:spPr>
          <a:xfrm>
            <a:off x="762000" y="4038600"/>
            <a:ext cx="7620000" cy="990600"/>
          </a:xfrm>
        </p:spPr>
        <p:txBody>
          <a:bodyPr vert="horz" lIns="91440" tIns="45720" rIns="91440" bIns="45720" rtlCol="0" anchor="b" anchorCtr="0">
            <a:normAutofit/>
          </a:bodyPr>
          <a:lstStyle>
            <a:lvl1pPr algn="ctr">
              <a:defRPr sz="3600" kern="1200">
                <a:solidFill>
                  <a:schemeClr val="bg2"/>
                </a:solidFill>
                <a:effectLst>
                  <a:outerShdw blurRad="63500" dir="2700000" algn="tl" rotWithShape="0">
                    <a:schemeClr val="tx1">
                      <a:alpha val="40000"/>
                    </a:schemeClr>
                  </a:outerShdw>
                </a:effectLst>
                <a:latin typeface="+mj-lt"/>
                <a:ea typeface="+mn-ea"/>
                <a:cs typeface="+mn-cs"/>
              </a:defRPr>
            </a:lvl1pPr>
          </a:lstStyle>
          <a:p>
            <a:pPr marL="0" lvl="0" indent="0" algn="l" defTabSz="914400" rtl="0" eaLnBrk="1" latinLnBrk="0" hangingPunct="1">
              <a:spcBef>
                <a:spcPts val="2000"/>
              </a:spcBef>
              <a:buFont typeface="Calisto MT" pitchFamily="18" charset="0"/>
              <a:buNone/>
            </a:pPr>
            <a:r>
              <a:rPr lang="en-GB" smtClean="0"/>
              <a:t>Click to edit Master title style</a:t>
            </a:r>
            <a:endParaRPr/>
          </a:p>
        </p:txBody>
      </p:sp>
      <p:sp>
        <p:nvSpPr>
          <p:cNvPr id="3" name="Picture Placeholder 2"/>
          <p:cNvSpPr>
            <a:spLocks noGrp="1"/>
          </p:cNvSpPr>
          <p:nvPr>
            <p:ph type="pic" idx="1"/>
          </p:nvPr>
        </p:nvSpPr>
        <p:spPr>
          <a:xfrm>
            <a:off x="342900" y="265176"/>
            <a:ext cx="8458200" cy="3697224"/>
          </a:xfrm>
          <a:solidFill>
            <a:schemeClr val="tx1">
              <a:lumMod val="50000"/>
            </a:schemeClr>
          </a:solidFill>
          <a:effectLst>
            <a:outerShdw blurRad="50800" dir="2700000" algn="tl" rotWithShape="0">
              <a:schemeClr val="tx1">
                <a:alpha val="40000"/>
              </a:schemeClr>
            </a:outerShdw>
          </a:effectLst>
        </p:spPr>
        <p:txBody>
          <a:bodyPr vert="horz" lIns="91440" tIns="45720" rIns="91440" bIns="45720" rtlCol="0">
            <a:normAutofit/>
          </a:bodyPr>
          <a:lstStyle>
            <a:lvl1pPr marL="0" indent="0" algn="ctr" defTabSz="914400" rtl="0" eaLnBrk="1" latinLnBrk="0" hangingPunct="1">
              <a:spcBef>
                <a:spcPts val="2000"/>
              </a:spcBef>
              <a:buFont typeface="Calisto MT" pitchFamily="18" charset="0"/>
              <a:buNone/>
              <a:defRPr sz="2400" kern="1200">
                <a:solidFill>
                  <a:schemeClr val="bg2"/>
                </a:solidFill>
                <a:effectLst>
                  <a:outerShdw blurRad="63500" dir="2700000" algn="tl" rotWithShape="0">
                    <a:schemeClr val="tx1">
                      <a:alpha val="40000"/>
                    </a:schemeClr>
                  </a:outerShdw>
                </a:effectLst>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
        <p:nvSpPr>
          <p:cNvPr id="4" name="Text Placeholder 3"/>
          <p:cNvSpPr>
            <a:spLocks noGrp="1"/>
          </p:cNvSpPr>
          <p:nvPr>
            <p:ph type="body" sz="half" idx="2"/>
          </p:nvPr>
        </p:nvSpPr>
        <p:spPr>
          <a:xfrm>
            <a:off x="762000" y="5042647"/>
            <a:ext cx="7620000" cy="1129553"/>
          </a:xfrm>
        </p:spPr>
        <p:txBody>
          <a:bodyPr>
            <a:normAutofit/>
          </a:bodyPr>
          <a:lstStyle>
            <a:lvl1pPr marL="0" indent="0" algn="ctr">
              <a:lnSpc>
                <a:spcPct val="110000"/>
              </a:lnSpc>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7ACCB5B-6CF8-F148-AF8A-E52E232B5529}" type="datetimeFigureOut">
              <a:rPr lang="en-US" smtClean="0"/>
              <a:t>10/12/17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2FD2300-ECE6-9F42-8C94-7C9A3E32A188}"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losing">
    <p:spTree>
      <p:nvGrpSpPr>
        <p:cNvPr id="1" name=""/>
        <p:cNvGrpSpPr/>
        <p:nvPr/>
      </p:nvGrpSpPr>
      <p:grpSpPr>
        <a:xfrm>
          <a:off x="0" y="0"/>
          <a:ext cx="0" cy="0"/>
          <a:chOff x="0" y="0"/>
          <a:chExt cx="0" cy="0"/>
        </a:xfrm>
      </p:grpSpPr>
      <p:sp>
        <p:nvSpPr>
          <p:cNvPr id="3" name="Date Placeholder 2"/>
          <p:cNvSpPr>
            <a:spLocks noGrp="1"/>
          </p:cNvSpPr>
          <p:nvPr>
            <p:ph type="dt" sz="half" idx="10"/>
          </p:nvPr>
        </p:nvSpPr>
        <p:spPr>
          <a:effectLst>
            <a:outerShdw blurRad="50800" dist="38100" dir="2700000" algn="tl" rotWithShape="0">
              <a:prstClr val="black">
                <a:alpha val="40000"/>
              </a:prstClr>
            </a:outerShdw>
          </a:effectLst>
        </p:spPr>
        <p:txBody>
          <a:bodyPr/>
          <a:lstStyle>
            <a:lvl1pPr>
              <a:defRPr>
                <a:solidFill>
                  <a:schemeClr val="tx1"/>
                </a:solidFill>
                <a:effectLst>
                  <a:outerShdw blurRad="38100" dist="12700" dir="2700000" algn="tl" rotWithShape="0">
                    <a:prstClr val="black">
                      <a:alpha val="60000"/>
                    </a:prstClr>
                  </a:outerShdw>
                </a:effectLst>
              </a:defRPr>
            </a:lvl1pPr>
          </a:lstStyle>
          <a:p>
            <a:fld id="{47ACCB5B-6CF8-F148-AF8A-E52E232B5529}" type="datetimeFigureOut">
              <a:rPr lang="en-US" smtClean="0"/>
              <a:t>10/12/17</a:t>
            </a:fld>
            <a:endParaRPr lang="en-US"/>
          </a:p>
        </p:txBody>
      </p:sp>
      <p:sp>
        <p:nvSpPr>
          <p:cNvPr id="4" name="Footer Placeholder 3"/>
          <p:cNvSpPr>
            <a:spLocks noGrp="1"/>
          </p:cNvSpPr>
          <p:nvPr>
            <p:ph type="ftr" sz="quarter" idx="11"/>
          </p:nvPr>
        </p:nvSpPr>
        <p:spPr>
          <a:effectLst>
            <a:outerShdw blurRad="50800" dist="38100" dir="2700000" algn="tl" rotWithShape="0">
              <a:prstClr val="black">
                <a:alpha val="40000"/>
              </a:prstClr>
            </a:outerShdw>
          </a:effectLst>
        </p:spPr>
        <p:txBody>
          <a:bodyPr/>
          <a:lstStyle>
            <a:lvl1pPr>
              <a:defRPr>
                <a:solidFill>
                  <a:schemeClr val="tx1"/>
                </a:solidFill>
                <a:effectLst>
                  <a:outerShdw blurRad="38100" dist="12700" dir="2700000" algn="tl" rotWithShape="0">
                    <a:prstClr val="black">
                      <a:alpha val="60000"/>
                    </a:prstClr>
                  </a:outerShdw>
                </a:effectLst>
              </a:defRPr>
            </a:lvl1pPr>
          </a:lstStyle>
          <a:p>
            <a:endParaRPr lang="en-US"/>
          </a:p>
        </p:txBody>
      </p:sp>
      <p:sp>
        <p:nvSpPr>
          <p:cNvPr id="5" name="Slide Number Placeholder 4"/>
          <p:cNvSpPr>
            <a:spLocks noGrp="1"/>
          </p:cNvSpPr>
          <p:nvPr>
            <p:ph type="sldNum" sz="quarter" idx="12"/>
          </p:nvPr>
        </p:nvSpPr>
        <p:spPr>
          <a:effectLst>
            <a:outerShdw blurRad="50800" dist="38100" dir="2700000" algn="tl" rotWithShape="0">
              <a:prstClr val="black">
                <a:alpha val="40000"/>
              </a:prstClr>
            </a:outerShdw>
          </a:effectLst>
        </p:spPr>
        <p:txBody>
          <a:bodyPr/>
          <a:lstStyle>
            <a:lvl1pPr>
              <a:defRPr>
                <a:solidFill>
                  <a:schemeClr val="tx1"/>
                </a:solidFill>
                <a:effectLst>
                  <a:outerShdw blurRad="38100" dist="12700" dir="2700000" algn="tl" rotWithShape="0">
                    <a:prstClr val="black">
                      <a:alpha val="60000"/>
                    </a:prstClr>
                  </a:outerShdw>
                </a:effectLst>
              </a:defRPr>
            </a:lvl1pPr>
          </a:lstStyle>
          <a:p>
            <a:fld id="{02FD2300-ECE6-9F42-8C94-7C9A3E32A188}"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overlay-ruleShadow.png"/>
          <p:cNvPicPr>
            <a:picLocks noChangeAspect="1"/>
          </p:cNvPicPr>
          <p:nvPr/>
        </p:nvPicPr>
        <p:blipFill>
          <a:blip r:embed="rId2"/>
          <a:stretch>
            <a:fillRect/>
          </a:stretch>
        </p:blipFill>
        <p:spPr>
          <a:xfrm>
            <a:off x="0" y="1307592"/>
            <a:ext cx="9144000" cy="125016"/>
          </a:xfrm>
          <a:prstGeom prst="rect">
            <a:avLst/>
          </a:prstGeom>
        </p:spPr>
      </p:pic>
      <p:pic>
        <p:nvPicPr>
          <p:cNvPr id="8" name="Picture 7" descr="Overlay-FullBackground.jpg"/>
          <p:cNvPicPr>
            <a:picLocks noChangeAspect="1"/>
          </p:cNvPicPr>
          <p:nvPr/>
        </p:nvPicPr>
        <p:blipFill>
          <a:blip r:embed="rId3"/>
          <a:srcRect t="23333"/>
          <a:stretch>
            <a:fillRect/>
          </a:stretch>
        </p:blipFill>
        <p:spPr>
          <a:xfrm>
            <a:off x="0" y="1425388"/>
            <a:ext cx="9144000" cy="5432612"/>
          </a:xfrm>
          <a:prstGeom prst="rect">
            <a:avLst/>
          </a:prstGeom>
        </p:spPr>
      </p:pic>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47ACCB5B-6CF8-F148-AF8A-E52E232B5529}" type="datetimeFigureOut">
              <a:rPr lang="en-US" smtClean="0"/>
              <a:t>10/12/17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FD2300-ECE6-9F42-8C94-7C9A3E32A188}"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Overlay-FullBackground.jpg"/>
          <p:cNvPicPr>
            <a:picLocks noChangeAspect="1"/>
          </p:cNvPicPr>
          <p:nvPr/>
        </p:nvPicPr>
        <p:blipFill>
          <a:blip r:embed="rId2"/>
          <a:srcRect r="14719"/>
          <a:stretch>
            <a:fillRect/>
          </a:stretch>
        </p:blipFill>
        <p:spPr>
          <a:xfrm>
            <a:off x="0" y="4482"/>
            <a:ext cx="7798112" cy="6858000"/>
          </a:xfrm>
          <a:prstGeom prst="rect">
            <a:avLst/>
          </a:prstGeom>
          <a:noFill/>
          <a:ln>
            <a:noFill/>
          </a:ln>
        </p:spPr>
      </p:pic>
      <p:sp>
        <p:nvSpPr>
          <p:cNvPr id="2" name="Vertical Title 1"/>
          <p:cNvSpPr>
            <a:spLocks noGrp="1"/>
          </p:cNvSpPr>
          <p:nvPr>
            <p:ph type="title" orient="vert"/>
          </p:nvPr>
        </p:nvSpPr>
        <p:spPr>
          <a:xfrm>
            <a:off x="7848600" y="457200"/>
            <a:ext cx="1219200" cy="5668963"/>
          </a:xfrm>
        </p:spPr>
        <p:txBody>
          <a:bodyPr vert="eaVert">
            <a:normAutofit/>
          </a:bodyPr>
          <a:lstStyle/>
          <a:p>
            <a:r>
              <a:rPr lang="en-GB" smtClean="0"/>
              <a:t>Click to edit Master title style</a:t>
            </a:r>
            <a:endParaRPr/>
          </a:p>
        </p:txBody>
      </p:sp>
      <p:sp>
        <p:nvSpPr>
          <p:cNvPr id="3" name="Vertical Text Placeholder 2"/>
          <p:cNvSpPr>
            <a:spLocks noGrp="1"/>
          </p:cNvSpPr>
          <p:nvPr>
            <p:ph type="body" orient="vert" idx="1"/>
          </p:nvPr>
        </p:nvSpPr>
        <p:spPr>
          <a:xfrm>
            <a:off x="779462" y="457200"/>
            <a:ext cx="6383337" cy="5668963"/>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a:xfrm>
            <a:off x="7924800" y="6356350"/>
            <a:ext cx="1066800" cy="365125"/>
          </a:xfrm>
          <a:effectLst>
            <a:outerShdw blurRad="50800" dist="38100" dir="2700000" algn="tl" rotWithShape="0">
              <a:prstClr val="black">
                <a:alpha val="40000"/>
              </a:prstClr>
            </a:outerShdw>
          </a:effectLst>
        </p:spPr>
        <p:txBody>
          <a:bodyPr vert="horz" lIns="91440" tIns="45720" rIns="91440" bIns="45720" rtlCol="0" anchor="ctr"/>
          <a:lstStyle>
            <a:lvl1pPr marL="0" algn="r" defTabSz="914400" rtl="0" eaLnBrk="1" latinLnBrk="0" hangingPunct="1">
              <a:defRPr sz="1200" kern="1200">
                <a:solidFill>
                  <a:schemeClr val="tx1"/>
                </a:solidFill>
                <a:effectLst>
                  <a:outerShdw blurRad="38100" dist="12700" dir="2700000" algn="tl" rotWithShape="0">
                    <a:prstClr val="black">
                      <a:alpha val="60000"/>
                    </a:prstClr>
                  </a:outerShdw>
                </a:effectLst>
                <a:latin typeface="+mn-lt"/>
                <a:ea typeface="+mn-ea"/>
                <a:cs typeface="+mn-cs"/>
              </a:defRPr>
            </a:lvl1pPr>
          </a:lstStyle>
          <a:p>
            <a:fld id="{47ACCB5B-6CF8-F148-AF8A-E52E232B5529}" type="datetimeFigureOut">
              <a:rPr lang="en-US" smtClean="0"/>
              <a:t>10/12/17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2FD2300-ECE6-9F42-8C94-7C9A3E32A188}" type="slidenum">
              <a:rPr lang="en-US" smtClean="0"/>
              <a:t>‹#›</a:t>
            </a:fld>
            <a:endParaRPr lang="en-US"/>
          </a:p>
        </p:txBody>
      </p:sp>
      <p:pic>
        <p:nvPicPr>
          <p:cNvPr id="10" name="Picture 9" descr="overlay-ruleShadow.png"/>
          <p:cNvPicPr>
            <a:picLocks noChangeAspect="1"/>
          </p:cNvPicPr>
          <p:nvPr/>
        </p:nvPicPr>
        <p:blipFill>
          <a:blip r:embed="rId3"/>
          <a:srcRect r="25031"/>
          <a:stretch>
            <a:fillRect/>
          </a:stretch>
        </p:blipFill>
        <p:spPr>
          <a:xfrm rot="5400000" flipH="1">
            <a:off x="4421262" y="3365075"/>
            <a:ext cx="6855164" cy="125016"/>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79463" y="62753"/>
            <a:ext cx="7583488" cy="1283167"/>
          </a:xfrm>
          <a:prstGeom prst="rect">
            <a:avLst/>
          </a:prstGeom>
        </p:spPr>
        <p:txBody>
          <a:bodyPr vert="horz" lIns="91440" tIns="45720" rIns="91440" bIns="45720" rtlCol="0" anchor="ctr">
            <a:noAutofit/>
          </a:bodyPr>
          <a:lstStyle/>
          <a:p>
            <a:r>
              <a:rPr lang="en-GB" smtClean="0"/>
              <a:t>Click to edit Master title style</a:t>
            </a:r>
            <a:endParaRPr/>
          </a:p>
        </p:txBody>
      </p:sp>
      <p:sp>
        <p:nvSpPr>
          <p:cNvPr id="3" name="Text Placeholder 2"/>
          <p:cNvSpPr>
            <a:spLocks noGrp="1"/>
          </p:cNvSpPr>
          <p:nvPr>
            <p:ph type="body" idx="1"/>
          </p:nvPr>
        </p:nvSpPr>
        <p:spPr>
          <a:xfrm>
            <a:off x="779463" y="1828800"/>
            <a:ext cx="7583488" cy="42973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2"/>
          </p:nvPr>
        </p:nvSpPr>
        <p:spPr>
          <a:xfrm>
            <a:off x="6732494" y="6356350"/>
            <a:ext cx="2133600" cy="365125"/>
          </a:xfrm>
          <a:prstGeom prst="rect">
            <a:avLst/>
          </a:prstGeom>
        </p:spPr>
        <p:txBody>
          <a:bodyPr vert="horz" lIns="91440" tIns="45720" rIns="91440" bIns="45720" rtlCol="0" anchor="ctr"/>
          <a:lstStyle>
            <a:lvl1pPr algn="r">
              <a:defRPr sz="1200">
                <a:solidFill>
                  <a:schemeClr val="bg2"/>
                </a:solidFill>
                <a:effectLst>
                  <a:outerShdw blurRad="63500" dir="2700000" algn="tl" rotWithShape="0">
                    <a:schemeClr val="tx1">
                      <a:alpha val="40000"/>
                    </a:schemeClr>
                  </a:outerShdw>
                </a:effectLst>
              </a:defRPr>
            </a:lvl1pPr>
          </a:lstStyle>
          <a:p>
            <a:fld id="{47ACCB5B-6CF8-F148-AF8A-E52E232B5529}" type="datetimeFigureOut">
              <a:rPr lang="en-US" smtClean="0"/>
              <a:t>10/12/17</a:t>
            </a:fld>
            <a:endParaRPr lang="en-US"/>
          </a:p>
        </p:txBody>
      </p:sp>
      <p:sp>
        <p:nvSpPr>
          <p:cNvPr id="5" name="Footer Placeholder 4"/>
          <p:cNvSpPr>
            <a:spLocks noGrp="1"/>
          </p:cNvSpPr>
          <p:nvPr>
            <p:ph type="ftr" sz="quarter" idx="3"/>
          </p:nvPr>
        </p:nvSpPr>
        <p:spPr>
          <a:xfrm>
            <a:off x="242047" y="6356350"/>
            <a:ext cx="2895600" cy="365125"/>
          </a:xfrm>
          <a:prstGeom prst="rect">
            <a:avLst/>
          </a:prstGeom>
        </p:spPr>
        <p:txBody>
          <a:bodyPr vert="horz" lIns="91440" tIns="45720" rIns="91440" bIns="45720" rtlCol="0" anchor="ctr"/>
          <a:lstStyle>
            <a:lvl1pPr algn="l">
              <a:defRPr sz="1200">
                <a:solidFill>
                  <a:schemeClr val="bg2"/>
                </a:solidFill>
                <a:effectLst>
                  <a:outerShdw blurRad="63500" dir="2700000" algn="tl" rotWithShape="0">
                    <a:schemeClr val="tx1">
                      <a:alpha val="40000"/>
                    </a:schemeClr>
                  </a:outerShdw>
                </a:effectLst>
              </a:defRPr>
            </a:lvl1pPr>
          </a:lstStyle>
          <a:p>
            <a:endParaRPr lang="en-US"/>
          </a:p>
        </p:txBody>
      </p:sp>
      <p:sp>
        <p:nvSpPr>
          <p:cNvPr id="6" name="Slide Number Placeholder 5"/>
          <p:cNvSpPr>
            <a:spLocks noGrp="1"/>
          </p:cNvSpPr>
          <p:nvPr>
            <p:ph type="sldNum" sz="quarter" idx="4"/>
          </p:nvPr>
        </p:nvSpPr>
        <p:spPr>
          <a:xfrm>
            <a:off x="4267200" y="6356350"/>
            <a:ext cx="609600" cy="365125"/>
          </a:xfrm>
          <a:prstGeom prst="rect">
            <a:avLst/>
          </a:prstGeom>
        </p:spPr>
        <p:txBody>
          <a:bodyPr vert="horz" lIns="91440" tIns="45720" rIns="91440" bIns="45720" rtlCol="0" anchor="ctr"/>
          <a:lstStyle>
            <a:lvl1pPr algn="ctr">
              <a:defRPr sz="1200">
                <a:solidFill>
                  <a:schemeClr val="bg2"/>
                </a:solidFill>
                <a:effectLst>
                  <a:outerShdw blurRad="63500" dir="2700000" algn="tl" rotWithShape="0">
                    <a:schemeClr val="tx1">
                      <a:alpha val="40000"/>
                    </a:schemeClr>
                  </a:outerShdw>
                </a:effectLst>
              </a:defRPr>
            </a:lvl1pPr>
          </a:lstStyle>
          <a:p>
            <a:fld id="{02FD2300-ECE6-9F42-8C94-7C9A3E32A188}"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txStyles>
    <p:titleStyle>
      <a:lvl1pPr algn="ctr" defTabSz="914400" rtl="0" eaLnBrk="1" latinLnBrk="0" hangingPunct="1">
        <a:spcBef>
          <a:spcPct val="0"/>
        </a:spcBef>
        <a:buNone/>
        <a:defRPr sz="4800" kern="1200">
          <a:solidFill>
            <a:schemeClr val="tx1"/>
          </a:solidFill>
          <a:effectLst>
            <a:outerShdw blurRad="50800" dist="12700" dir="2700000" sx="100500" sy="100500" algn="tl" rotWithShape="0">
              <a:prstClr val="black">
                <a:alpha val="60000"/>
              </a:prstClr>
            </a:outerShdw>
          </a:effectLst>
          <a:latin typeface="+mj-lt"/>
          <a:ea typeface="+mj-ea"/>
          <a:cs typeface="+mj-cs"/>
        </a:defRPr>
      </a:lvl1pPr>
    </p:titleStyle>
    <p:bodyStyle>
      <a:lvl1pPr marL="282575" indent="-282575" algn="l" defTabSz="914400" rtl="0" eaLnBrk="1" latinLnBrk="0" hangingPunct="1">
        <a:spcBef>
          <a:spcPts val="2000"/>
        </a:spcBef>
        <a:buFont typeface="Calisto MT" pitchFamily="18" charset="0"/>
        <a:buChar char="•"/>
        <a:defRPr sz="2400" kern="1200">
          <a:solidFill>
            <a:schemeClr val="bg2"/>
          </a:solidFill>
          <a:effectLst>
            <a:outerShdw blurRad="63500" dir="2700000" algn="tl" rotWithShape="0">
              <a:schemeClr val="tx1">
                <a:alpha val="40000"/>
              </a:schemeClr>
            </a:outerShdw>
          </a:effectLst>
          <a:latin typeface="+mn-lt"/>
          <a:ea typeface="+mn-ea"/>
          <a:cs typeface="+mn-cs"/>
        </a:defRPr>
      </a:lvl1pPr>
      <a:lvl2pPr marL="577850" indent="-295275" algn="l" defTabSz="914400" rtl="0" eaLnBrk="1" latinLnBrk="0" hangingPunct="1">
        <a:spcBef>
          <a:spcPts val="600"/>
        </a:spcBef>
        <a:buClr>
          <a:schemeClr val="bg2">
            <a:lumMod val="60000"/>
            <a:lumOff val="40000"/>
          </a:schemeClr>
        </a:buClr>
        <a:buFont typeface="Calisto MT" pitchFamily="18" charset="0"/>
        <a:buChar char="•"/>
        <a:defRPr sz="2200" kern="1200">
          <a:solidFill>
            <a:schemeClr val="bg2"/>
          </a:solidFill>
          <a:effectLst>
            <a:outerShdw blurRad="63500" dir="2700000" algn="tl" rotWithShape="0">
              <a:schemeClr val="tx1">
                <a:alpha val="40000"/>
              </a:schemeClr>
            </a:outerShdw>
          </a:effectLst>
          <a:latin typeface="+mn-lt"/>
          <a:ea typeface="+mn-ea"/>
          <a:cs typeface="+mn-cs"/>
        </a:defRPr>
      </a:lvl2pPr>
      <a:lvl3pPr marL="860425" indent="-282575" algn="l" defTabSz="914400" rtl="0" eaLnBrk="1" latinLnBrk="0" hangingPunct="1">
        <a:spcBef>
          <a:spcPts val="600"/>
        </a:spcBef>
        <a:buFont typeface="Calisto MT" pitchFamily="18" charset="0"/>
        <a:buChar char="•"/>
        <a:defRPr sz="2000" kern="1200">
          <a:solidFill>
            <a:schemeClr val="bg2"/>
          </a:solidFill>
          <a:effectLst>
            <a:outerShdw blurRad="63500" dir="2700000" algn="tl" rotWithShape="0">
              <a:schemeClr val="tx1">
                <a:alpha val="40000"/>
              </a:schemeClr>
            </a:outerShdw>
          </a:effectLst>
          <a:latin typeface="+mn-lt"/>
          <a:ea typeface="+mn-ea"/>
          <a:cs typeface="+mn-cs"/>
        </a:defRPr>
      </a:lvl3pPr>
      <a:lvl4pPr marL="1143000" indent="-282575" algn="l" defTabSz="914400" rtl="0" eaLnBrk="1" latinLnBrk="0" hangingPunct="1">
        <a:spcBef>
          <a:spcPts val="600"/>
        </a:spcBef>
        <a:buClr>
          <a:schemeClr val="bg2">
            <a:lumMod val="60000"/>
            <a:lumOff val="40000"/>
          </a:schemeClr>
        </a:buClr>
        <a:buFont typeface="Calisto MT" pitchFamily="18" charset="0"/>
        <a:buChar char="•"/>
        <a:defRPr sz="1800" kern="1200">
          <a:solidFill>
            <a:schemeClr val="bg2"/>
          </a:solidFill>
          <a:effectLst>
            <a:outerShdw blurRad="63500" dir="2700000" algn="tl" rotWithShape="0">
              <a:schemeClr val="tx1">
                <a:alpha val="40000"/>
              </a:schemeClr>
            </a:outerShdw>
          </a:effectLst>
          <a:latin typeface="+mn-lt"/>
          <a:ea typeface="+mn-ea"/>
          <a:cs typeface="+mn-cs"/>
        </a:defRPr>
      </a:lvl4pPr>
      <a:lvl5pPr marL="1425575" indent="-282575" algn="l" defTabSz="914400" rtl="0" eaLnBrk="1" latinLnBrk="0" hangingPunct="1">
        <a:spcBef>
          <a:spcPts val="600"/>
        </a:spcBef>
        <a:buFont typeface="Calisto MT" pitchFamily="18" charset="0"/>
        <a:buChar char="•"/>
        <a:defRPr sz="1800" kern="1200">
          <a:solidFill>
            <a:schemeClr val="bg2"/>
          </a:solidFill>
          <a:effectLst>
            <a:outerShdw blurRad="63500" dir="2700000" algn="tl" rotWithShape="0">
              <a:schemeClr val="tx1">
                <a:alpha val="40000"/>
              </a:schemeClr>
            </a:outerShdw>
          </a:effectLst>
          <a:latin typeface="+mn-lt"/>
          <a:ea typeface="+mn-ea"/>
          <a:cs typeface="+mn-cs"/>
        </a:defRPr>
      </a:lvl5pPr>
      <a:lvl6pPr marL="1711325" indent="-280988" algn="l" defTabSz="914400" rtl="0" eaLnBrk="1" latinLnBrk="0" hangingPunct="1">
        <a:spcBef>
          <a:spcPct val="20000"/>
        </a:spcBef>
        <a:buClr>
          <a:schemeClr val="bg2">
            <a:lumMod val="60000"/>
            <a:lumOff val="40000"/>
          </a:schemeClr>
        </a:buClr>
        <a:buFont typeface="Arial" pitchFamily="34" charset="0"/>
        <a:buChar char="•"/>
        <a:defRPr lang="en-US" sz="1800" kern="1200" dirty="0" smtClean="0">
          <a:solidFill>
            <a:schemeClr val="bg2"/>
          </a:solidFill>
          <a:effectLst>
            <a:outerShdw blurRad="63500" dir="2700000" algn="tl" rotWithShape="0">
              <a:schemeClr val="tx1">
                <a:alpha val="40000"/>
              </a:schemeClr>
            </a:outerShdw>
          </a:effectLst>
          <a:latin typeface="+mn-lt"/>
          <a:ea typeface="+mn-ea"/>
          <a:cs typeface="+mn-cs"/>
        </a:defRPr>
      </a:lvl6pPr>
      <a:lvl7pPr marL="2000250" indent="-280988" algn="l" defTabSz="914400" rtl="0" eaLnBrk="1" latinLnBrk="0" hangingPunct="1">
        <a:spcBef>
          <a:spcPct val="20000"/>
        </a:spcBef>
        <a:buFont typeface="Arial" pitchFamily="34" charset="0"/>
        <a:buChar char="•"/>
        <a:defRPr lang="en-US" sz="1800" kern="1200" dirty="0" smtClean="0">
          <a:solidFill>
            <a:schemeClr val="bg2"/>
          </a:solidFill>
          <a:effectLst>
            <a:outerShdw blurRad="63500" dir="2700000" algn="tl" rotWithShape="0">
              <a:schemeClr val="tx1">
                <a:alpha val="40000"/>
              </a:schemeClr>
            </a:outerShdw>
          </a:effectLst>
          <a:latin typeface="+mn-lt"/>
          <a:ea typeface="+mn-ea"/>
          <a:cs typeface="+mn-cs"/>
        </a:defRPr>
      </a:lvl7pPr>
      <a:lvl8pPr marL="2290763" indent="-280988" algn="l" defTabSz="914400" rtl="0" eaLnBrk="1" latinLnBrk="0" hangingPunct="1">
        <a:spcBef>
          <a:spcPct val="20000"/>
        </a:spcBef>
        <a:buClr>
          <a:schemeClr val="bg2">
            <a:lumMod val="60000"/>
            <a:lumOff val="40000"/>
          </a:schemeClr>
        </a:buClr>
        <a:buFont typeface="Arial" pitchFamily="34" charset="0"/>
        <a:buChar char="•"/>
        <a:defRPr lang="en-US" sz="1800" kern="1200" dirty="0" smtClean="0">
          <a:solidFill>
            <a:schemeClr val="bg2"/>
          </a:solidFill>
          <a:effectLst>
            <a:outerShdw blurRad="63500" dir="2700000" algn="tl" rotWithShape="0">
              <a:schemeClr val="tx1">
                <a:alpha val="40000"/>
              </a:schemeClr>
            </a:outerShdw>
          </a:effectLst>
          <a:latin typeface="+mn-lt"/>
          <a:ea typeface="+mn-ea"/>
          <a:cs typeface="+mn-cs"/>
        </a:defRPr>
      </a:lvl8pPr>
      <a:lvl9pPr marL="2571750" indent="-280988" algn="l" defTabSz="914400" rtl="0" eaLnBrk="1" latinLnBrk="0" hangingPunct="1">
        <a:spcBef>
          <a:spcPct val="20000"/>
        </a:spcBef>
        <a:buFont typeface="Arial" pitchFamily="34" charset="0"/>
        <a:buChar char="•"/>
        <a:defRPr lang="en-US" sz="1800" kern="1200" dirty="0">
          <a:solidFill>
            <a:schemeClr val="bg2"/>
          </a:solidFill>
          <a:effectLst>
            <a:outerShdw blurRad="63500" dir="2700000" algn="tl" rotWithShape="0">
              <a:schemeClr val="tx1">
                <a:alpha val="40000"/>
              </a:schemeClr>
            </a:outerShdw>
          </a:effectLst>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74311" y="1149988"/>
            <a:ext cx="7772400" cy="3689543"/>
          </a:xfrm>
        </p:spPr>
        <p:txBody>
          <a:bodyPr>
            <a:noAutofit/>
          </a:bodyPr>
          <a:lstStyle/>
          <a:p>
            <a:r>
              <a:rPr lang="en-US" sz="2400" dirty="0" smtClean="0">
                <a:latin typeface="Times New Roman"/>
                <a:cs typeface="Times New Roman"/>
              </a:rPr>
              <a:t>Contemporary approaches to management presentation </a:t>
            </a:r>
            <a:br>
              <a:rPr lang="en-US" sz="2400" dirty="0" smtClean="0">
                <a:latin typeface="Times New Roman"/>
                <a:cs typeface="Times New Roman"/>
              </a:rPr>
            </a:br>
            <a:r>
              <a:rPr lang="en-US" sz="2400" dirty="0" smtClean="0">
                <a:latin typeface="Times New Roman"/>
                <a:cs typeface="Times New Roman"/>
              </a:rPr>
              <a:t/>
            </a:r>
            <a:br>
              <a:rPr lang="en-US" sz="2400" dirty="0" smtClean="0">
                <a:latin typeface="Times New Roman"/>
                <a:cs typeface="Times New Roman"/>
              </a:rPr>
            </a:br>
            <a:r>
              <a:rPr lang="en-US" sz="2400" dirty="0" smtClean="0">
                <a:latin typeface="Times New Roman"/>
                <a:cs typeface="Times New Roman"/>
              </a:rPr>
              <a:t>George Parker </a:t>
            </a:r>
            <a:br>
              <a:rPr lang="en-US" sz="2400" dirty="0" smtClean="0">
                <a:latin typeface="Times New Roman"/>
                <a:cs typeface="Times New Roman"/>
              </a:rPr>
            </a:br>
            <a:r>
              <a:rPr lang="en-US" sz="2400" dirty="0" smtClean="0">
                <a:latin typeface="Times New Roman"/>
                <a:cs typeface="Times New Roman"/>
              </a:rPr>
              <a:t/>
            </a:r>
            <a:br>
              <a:rPr lang="en-US" sz="2400" dirty="0" smtClean="0">
                <a:latin typeface="Times New Roman"/>
                <a:cs typeface="Times New Roman"/>
              </a:rPr>
            </a:br>
            <a:r>
              <a:rPr lang="en-US" sz="2400" dirty="0">
                <a:latin typeface="Times New Roman"/>
                <a:cs typeface="Times New Roman"/>
              </a:rPr>
              <a:t>Contemporary Management Approaches (BMSP4002)</a:t>
            </a:r>
            <a:r>
              <a:rPr lang="en-GB" sz="2400" dirty="0">
                <a:latin typeface="Times New Roman"/>
                <a:cs typeface="Times New Roman"/>
              </a:rPr>
              <a:t/>
            </a:r>
            <a:br>
              <a:rPr lang="en-GB" sz="2400" dirty="0">
                <a:latin typeface="Times New Roman"/>
                <a:cs typeface="Times New Roman"/>
              </a:rPr>
            </a:br>
            <a:r>
              <a:rPr lang="en-GB" sz="2400" dirty="0" smtClean="0">
                <a:latin typeface="Times New Roman"/>
                <a:cs typeface="Times New Roman"/>
              </a:rPr>
              <a:t/>
            </a:r>
            <a:br>
              <a:rPr lang="en-GB" sz="2400" dirty="0" smtClean="0">
                <a:latin typeface="Times New Roman"/>
                <a:cs typeface="Times New Roman"/>
              </a:rPr>
            </a:br>
            <a:r>
              <a:rPr lang="en-US" sz="2400" dirty="0" err="1">
                <a:latin typeface="Times New Roman"/>
                <a:cs typeface="Times New Roman"/>
              </a:rPr>
              <a:t>Davina</a:t>
            </a:r>
            <a:r>
              <a:rPr lang="en-US" sz="2400" dirty="0">
                <a:latin typeface="Times New Roman"/>
                <a:cs typeface="Times New Roman"/>
              </a:rPr>
              <a:t> Evans/Anthony Burns</a:t>
            </a:r>
            <a:r>
              <a:rPr lang="en-GB" sz="2400" dirty="0">
                <a:latin typeface="Times New Roman"/>
                <a:cs typeface="Times New Roman"/>
              </a:rPr>
              <a:t/>
            </a:r>
            <a:br>
              <a:rPr lang="en-GB" sz="2400" dirty="0">
                <a:latin typeface="Times New Roman"/>
                <a:cs typeface="Times New Roman"/>
              </a:rPr>
            </a:br>
            <a:r>
              <a:rPr lang="en-US" sz="2400" dirty="0">
                <a:latin typeface="Times New Roman"/>
                <a:cs typeface="Times New Roman"/>
              </a:rPr>
              <a:t/>
            </a:r>
            <a:br>
              <a:rPr lang="en-US" sz="2400" dirty="0">
                <a:latin typeface="Times New Roman"/>
                <a:cs typeface="Times New Roman"/>
              </a:rPr>
            </a:br>
            <a:r>
              <a:rPr lang="en-US" sz="2400" dirty="0" smtClean="0">
                <a:latin typeface="Times New Roman"/>
                <a:cs typeface="Times New Roman"/>
              </a:rPr>
              <a:t>14</a:t>
            </a:r>
            <a:r>
              <a:rPr lang="en-US" sz="2400" baseline="30000" dirty="0" smtClean="0">
                <a:latin typeface="Times New Roman"/>
                <a:cs typeface="Times New Roman"/>
              </a:rPr>
              <a:t>th</a:t>
            </a:r>
            <a:r>
              <a:rPr lang="en-US" sz="2400" dirty="0" smtClean="0">
                <a:latin typeface="Times New Roman"/>
                <a:cs typeface="Times New Roman"/>
              </a:rPr>
              <a:t> December 2017</a:t>
            </a:r>
            <a:endParaRPr lang="en-US" sz="2400" dirty="0">
              <a:latin typeface="Times New Roman"/>
              <a:cs typeface="Times New Roman"/>
            </a:endParaRPr>
          </a:p>
        </p:txBody>
      </p:sp>
      <p:sp>
        <p:nvSpPr>
          <p:cNvPr id="4" name="TextBox 3"/>
          <p:cNvSpPr txBox="1"/>
          <p:nvPr/>
        </p:nvSpPr>
        <p:spPr>
          <a:xfrm>
            <a:off x="1046990" y="257416"/>
            <a:ext cx="6762527" cy="1077218"/>
          </a:xfrm>
          <a:prstGeom prst="rect">
            <a:avLst/>
          </a:prstGeom>
          <a:noFill/>
        </p:spPr>
        <p:txBody>
          <a:bodyPr wrap="square" rtlCol="0">
            <a:spAutoFit/>
          </a:bodyPr>
          <a:lstStyle/>
          <a:p>
            <a:pPr algn="ctr"/>
            <a:r>
              <a:rPr lang="en-US" sz="3200" dirty="0" smtClean="0">
                <a:latin typeface="Times New Roman"/>
                <a:cs typeface="Times New Roman"/>
              </a:rPr>
              <a:t>Management and strategy approaches in McDonalds </a:t>
            </a:r>
            <a:endParaRPr lang="en-US" sz="3200" dirty="0">
              <a:latin typeface="Times New Roman"/>
              <a:cs typeface="Times New Roman"/>
            </a:endParaRPr>
          </a:p>
        </p:txBody>
      </p:sp>
    </p:spTree>
    <p:extLst>
      <p:ext uri="{BB962C8B-B14F-4D97-AF65-F5344CB8AC3E}">
        <p14:creationId xmlns:p14="http://schemas.microsoft.com/office/powerpoint/2010/main" val="3349005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5956" y="62753"/>
            <a:ext cx="8978044" cy="1283167"/>
          </a:xfrm>
        </p:spPr>
        <p:txBody>
          <a:bodyPr>
            <a:normAutofit fontScale="90000"/>
          </a:bodyPr>
          <a:lstStyle/>
          <a:p>
            <a:r>
              <a:rPr lang="en-US" dirty="0" smtClean="0"/>
              <a:t>McDonalds background information</a:t>
            </a:r>
            <a:endParaRPr lang="en-US" dirty="0"/>
          </a:p>
        </p:txBody>
      </p:sp>
      <p:sp>
        <p:nvSpPr>
          <p:cNvPr id="3" name="Content Placeholder 2"/>
          <p:cNvSpPr>
            <a:spLocks noGrp="1"/>
          </p:cNvSpPr>
          <p:nvPr>
            <p:ph idx="1"/>
          </p:nvPr>
        </p:nvSpPr>
        <p:spPr/>
        <p:txBody>
          <a:bodyPr/>
          <a:lstStyle/>
          <a:p>
            <a:r>
              <a:rPr lang="en-US" dirty="0" smtClean="0"/>
              <a:t>Opened in 1954</a:t>
            </a:r>
          </a:p>
          <a:p>
            <a:endParaRPr lang="en-US" dirty="0"/>
          </a:p>
          <a:p>
            <a:r>
              <a:rPr lang="en-US" dirty="0" smtClean="0"/>
              <a:t>First location in California </a:t>
            </a:r>
          </a:p>
          <a:p>
            <a:endParaRPr lang="en-US" dirty="0"/>
          </a:p>
          <a:p>
            <a:r>
              <a:rPr lang="en-US" dirty="0" smtClean="0"/>
              <a:t>$75 million in daily profit</a:t>
            </a:r>
            <a:endParaRPr lang="en-US" dirty="0"/>
          </a:p>
        </p:txBody>
      </p:sp>
    </p:spTree>
    <p:extLst>
      <p:ext uri="{BB962C8B-B14F-4D97-AF65-F5344CB8AC3E}">
        <p14:creationId xmlns:p14="http://schemas.microsoft.com/office/powerpoint/2010/main" val="2099112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7"/>
            <a:ext cx="8229600" cy="2522619"/>
          </a:xfrm>
        </p:spPr>
        <p:txBody>
          <a:bodyPr>
            <a:normAutofit/>
          </a:bodyPr>
          <a:lstStyle/>
          <a:p>
            <a:r>
              <a:rPr lang="en-US" dirty="0" smtClean="0"/>
              <a:t>In this power point I will be looking at </a:t>
            </a:r>
            <a:endParaRPr lang="en-US" dirty="0"/>
          </a:p>
        </p:txBody>
      </p:sp>
      <p:sp>
        <p:nvSpPr>
          <p:cNvPr id="3" name="Content Placeholder 2"/>
          <p:cNvSpPr>
            <a:spLocks noGrp="1"/>
          </p:cNvSpPr>
          <p:nvPr>
            <p:ph idx="1"/>
          </p:nvPr>
        </p:nvSpPr>
        <p:spPr>
          <a:xfrm>
            <a:off x="457200" y="2488358"/>
            <a:ext cx="8229600" cy="3637805"/>
          </a:xfrm>
        </p:spPr>
        <p:txBody>
          <a:bodyPr/>
          <a:lstStyle/>
          <a:p>
            <a:r>
              <a:rPr lang="en-US" dirty="0" smtClean="0"/>
              <a:t>Approaches </a:t>
            </a:r>
            <a:r>
              <a:rPr lang="en-US" dirty="0"/>
              <a:t>to strategy </a:t>
            </a:r>
            <a:endParaRPr lang="en-US" dirty="0" smtClean="0"/>
          </a:p>
          <a:p>
            <a:endParaRPr lang="en-US" dirty="0"/>
          </a:p>
          <a:p>
            <a:r>
              <a:rPr lang="en-US" dirty="0" smtClean="0"/>
              <a:t>Approaches </a:t>
            </a:r>
            <a:r>
              <a:rPr lang="en-US" dirty="0"/>
              <a:t>to organizational management </a:t>
            </a:r>
          </a:p>
        </p:txBody>
      </p:sp>
    </p:spTree>
    <p:extLst>
      <p:ext uri="{BB962C8B-B14F-4D97-AF65-F5344CB8AC3E}">
        <p14:creationId xmlns:p14="http://schemas.microsoft.com/office/powerpoint/2010/main" val="3611195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14479"/>
            <a:ext cx="8229600" cy="1143000"/>
          </a:xfrm>
        </p:spPr>
        <p:txBody>
          <a:bodyPr>
            <a:normAutofit fontScale="90000"/>
          </a:bodyPr>
          <a:lstStyle/>
          <a:p>
            <a:r>
              <a:rPr lang="en-US" dirty="0" smtClean="0"/>
              <a:t>Approaches to strategy 	</a:t>
            </a:r>
            <a:endParaRPr lang="en-US" dirty="0"/>
          </a:p>
        </p:txBody>
      </p:sp>
    </p:spTree>
    <p:extLst>
      <p:ext uri="{BB962C8B-B14F-4D97-AF65-F5344CB8AC3E}">
        <p14:creationId xmlns:p14="http://schemas.microsoft.com/office/powerpoint/2010/main" val="401743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92134"/>
            <a:ext cx="8229600" cy="1143000"/>
          </a:xfrm>
        </p:spPr>
        <p:txBody>
          <a:bodyPr/>
          <a:lstStyle/>
          <a:p>
            <a:r>
              <a:rPr lang="en-US" dirty="0" smtClean="0"/>
              <a:t>McDonald's Goals </a:t>
            </a:r>
            <a:endParaRPr lang="en-US" dirty="0"/>
          </a:p>
        </p:txBody>
      </p:sp>
    </p:spTree>
    <p:extLst>
      <p:ext uri="{BB962C8B-B14F-4D97-AF65-F5344CB8AC3E}">
        <p14:creationId xmlns:p14="http://schemas.microsoft.com/office/powerpoint/2010/main" val="2010701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77191"/>
            <a:ext cx="8229600" cy="1143000"/>
          </a:xfrm>
        </p:spPr>
        <p:txBody>
          <a:bodyPr>
            <a:normAutofit fontScale="90000"/>
          </a:bodyPr>
          <a:lstStyle/>
          <a:p>
            <a:r>
              <a:rPr lang="en-US" dirty="0" smtClean="0"/>
              <a:t>Aims and objectives for the present and the future  </a:t>
            </a:r>
            <a:endParaRPr lang="en-US" dirty="0"/>
          </a:p>
        </p:txBody>
      </p:sp>
    </p:spTree>
    <p:extLst>
      <p:ext uri="{BB962C8B-B14F-4D97-AF65-F5344CB8AC3E}">
        <p14:creationId xmlns:p14="http://schemas.microsoft.com/office/powerpoint/2010/main" val="4171166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80157"/>
            <a:ext cx="8229600" cy="1143000"/>
          </a:xfrm>
        </p:spPr>
        <p:txBody>
          <a:bodyPr>
            <a:normAutofit fontScale="90000"/>
          </a:bodyPr>
          <a:lstStyle/>
          <a:p>
            <a:r>
              <a:rPr lang="en-US" dirty="0" smtClean="0"/>
              <a:t>Environmental responsibilities in McDonalds   </a:t>
            </a:r>
            <a:endParaRPr lang="en-US" dirty="0"/>
          </a:p>
        </p:txBody>
      </p:sp>
    </p:spTree>
    <p:extLst>
      <p:ext uri="{BB962C8B-B14F-4D97-AF65-F5344CB8AC3E}">
        <p14:creationId xmlns:p14="http://schemas.microsoft.com/office/powerpoint/2010/main" val="3277098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83124"/>
            <a:ext cx="8229600" cy="1143000"/>
          </a:xfrm>
        </p:spPr>
        <p:txBody>
          <a:bodyPr>
            <a:normAutofit fontScale="90000"/>
          </a:bodyPr>
          <a:lstStyle/>
          <a:p>
            <a:r>
              <a:rPr lang="en-US" dirty="0" smtClean="0"/>
              <a:t>Levels of Ethics within McDonalds </a:t>
            </a:r>
            <a:endParaRPr lang="en-US" dirty="0"/>
          </a:p>
        </p:txBody>
      </p:sp>
    </p:spTree>
    <p:extLst>
      <p:ext uri="{BB962C8B-B14F-4D97-AF65-F5344CB8AC3E}">
        <p14:creationId xmlns:p14="http://schemas.microsoft.com/office/powerpoint/2010/main" val="12667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PESTEL analysis of McDonalds </a:t>
            </a:r>
            <a:endParaRPr lang="en-US" dirty="0"/>
          </a:p>
        </p:txBody>
      </p:sp>
      <p:sp>
        <p:nvSpPr>
          <p:cNvPr id="3" name="Content Placeholder 2"/>
          <p:cNvSpPr>
            <a:spLocks noGrp="1"/>
          </p:cNvSpPr>
          <p:nvPr>
            <p:ph idx="1"/>
          </p:nvPr>
        </p:nvSpPr>
        <p:spPr/>
        <p:txBody>
          <a:bodyPr/>
          <a:lstStyle/>
          <a:p>
            <a:r>
              <a:rPr lang="en-US" dirty="0" smtClean="0"/>
              <a:t>Political laws</a:t>
            </a:r>
          </a:p>
          <a:p>
            <a:r>
              <a:rPr lang="en-US" dirty="0" smtClean="0"/>
              <a:t>Economic </a:t>
            </a:r>
          </a:p>
          <a:p>
            <a:r>
              <a:rPr lang="en-US" dirty="0" smtClean="0"/>
              <a:t>Social </a:t>
            </a:r>
          </a:p>
          <a:p>
            <a:r>
              <a:rPr lang="en-US" dirty="0" smtClean="0"/>
              <a:t>Technology </a:t>
            </a:r>
          </a:p>
          <a:p>
            <a:r>
              <a:rPr lang="en-US" dirty="0" smtClean="0"/>
              <a:t>Ecological </a:t>
            </a:r>
          </a:p>
          <a:p>
            <a:r>
              <a:rPr lang="en-US" dirty="0" smtClean="0"/>
              <a:t>Legal </a:t>
            </a:r>
          </a:p>
          <a:p>
            <a:endParaRPr lang="en-US" dirty="0" smtClean="0"/>
          </a:p>
        </p:txBody>
      </p:sp>
    </p:spTree>
    <p:extLst>
      <p:ext uri="{BB962C8B-B14F-4D97-AF65-F5344CB8AC3E}">
        <p14:creationId xmlns:p14="http://schemas.microsoft.com/office/powerpoint/2010/main" val="3060868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77191"/>
            <a:ext cx="8229600" cy="1143000"/>
          </a:xfrm>
        </p:spPr>
        <p:txBody>
          <a:bodyPr>
            <a:normAutofit fontScale="90000"/>
          </a:bodyPr>
          <a:lstStyle/>
          <a:p>
            <a:r>
              <a:rPr lang="en-US" dirty="0" smtClean="0"/>
              <a:t>Organization and management types that are McDonalds could use</a:t>
            </a:r>
            <a:endParaRPr lang="en-US" dirty="0"/>
          </a:p>
        </p:txBody>
      </p:sp>
    </p:spTree>
    <p:extLst>
      <p:ext uri="{BB962C8B-B14F-4D97-AF65-F5344CB8AC3E}">
        <p14:creationId xmlns:p14="http://schemas.microsoft.com/office/powerpoint/2010/main" val="2827862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70619"/>
            <a:ext cx="8229600" cy="1143000"/>
          </a:xfrm>
        </p:spPr>
        <p:txBody>
          <a:bodyPr>
            <a:normAutofit fontScale="90000"/>
          </a:bodyPr>
          <a:lstStyle/>
          <a:p>
            <a:r>
              <a:rPr lang="en-US" dirty="0" smtClean="0"/>
              <a:t>What forms of organisational management are chosen by McDonalds and why?</a:t>
            </a:r>
            <a:endParaRPr lang="en-US" dirty="0"/>
          </a:p>
        </p:txBody>
      </p:sp>
    </p:spTree>
    <p:extLst>
      <p:ext uri="{BB962C8B-B14F-4D97-AF65-F5344CB8AC3E}">
        <p14:creationId xmlns:p14="http://schemas.microsoft.com/office/powerpoint/2010/main" val="670892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3552902" y="497672"/>
            <a:ext cx="1699214" cy="531993"/>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0" name="Rounded Rectangle 9"/>
          <p:cNvSpPr/>
          <p:nvPr/>
        </p:nvSpPr>
        <p:spPr>
          <a:xfrm>
            <a:off x="3552902" y="2793539"/>
            <a:ext cx="1699214" cy="531993"/>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Rounded Rectangle 10"/>
          <p:cNvSpPr/>
          <p:nvPr/>
        </p:nvSpPr>
        <p:spPr>
          <a:xfrm>
            <a:off x="6951330" y="2793539"/>
            <a:ext cx="1699214" cy="531993"/>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ounded Rectangle 11"/>
          <p:cNvSpPr/>
          <p:nvPr/>
        </p:nvSpPr>
        <p:spPr>
          <a:xfrm>
            <a:off x="401562" y="2793539"/>
            <a:ext cx="1699214" cy="531993"/>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Rounded Rectangle 15"/>
          <p:cNvSpPr/>
          <p:nvPr/>
        </p:nvSpPr>
        <p:spPr>
          <a:xfrm>
            <a:off x="401562" y="1334465"/>
            <a:ext cx="1699214" cy="531993"/>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ounded Rectangle 16"/>
          <p:cNvSpPr/>
          <p:nvPr/>
        </p:nvSpPr>
        <p:spPr>
          <a:xfrm>
            <a:off x="6951330" y="1334465"/>
            <a:ext cx="1699214" cy="531993"/>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8" name="Rounded Rectangle 17"/>
          <p:cNvSpPr/>
          <p:nvPr/>
        </p:nvSpPr>
        <p:spPr>
          <a:xfrm>
            <a:off x="4983075" y="1334465"/>
            <a:ext cx="1699214" cy="531993"/>
          </a:xfrm>
          <a:prstGeom prst="round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ectangle 18"/>
          <p:cNvSpPr/>
          <p:nvPr/>
        </p:nvSpPr>
        <p:spPr>
          <a:xfrm>
            <a:off x="401562" y="5611676"/>
            <a:ext cx="971540" cy="755088"/>
          </a:xfrm>
          <a:prstGeom prst="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Rectangle 19"/>
          <p:cNvSpPr/>
          <p:nvPr/>
        </p:nvSpPr>
        <p:spPr>
          <a:xfrm>
            <a:off x="6465560" y="5611676"/>
            <a:ext cx="971540" cy="755088"/>
          </a:xfrm>
          <a:prstGeom prst="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1" name="Rectangle 20"/>
          <p:cNvSpPr/>
          <p:nvPr/>
        </p:nvSpPr>
        <p:spPr>
          <a:xfrm>
            <a:off x="7679004" y="5611676"/>
            <a:ext cx="971540" cy="755088"/>
          </a:xfrm>
          <a:prstGeom prst="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2" name="Rectangle 21"/>
          <p:cNvSpPr/>
          <p:nvPr/>
        </p:nvSpPr>
        <p:spPr>
          <a:xfrm>
            <a:off x="1836524" y="3942951"/>
            <a:ext cx="971540" cy="755088"/>
          </a:xfrm>
          <a:prstGeom prst="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3" name="Rectangle 22"/>
          <p:cNvSpPr/>
          <p:nvPr/>
        </p:nvSpPr>
        <p:spPr>
          <a:xfrm>
            <a:off x="3067132" y="3942952"/>
            <a:ext cx="971540" cy="755088"/>
          </a:xfrm>
          <a:prstGeom prst="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4" name="Rectangle 23"/>
          <p:cNvSpPr/>
          <p:nvPr/>
        </p:nvSpPr>
        <p:spPr>
          <a:xfrm>
            <a:off x="5979790" y="3942952"/>
            <a:ext cx="971540" cy="755088"/>
          </a:xfrm>
          <a:prstGeom prst="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p:cNvSpPr/>
          <p:nvPr/>
        </p:nvSpPr>
        <p:spPr>
          <a:xfrm>
            <a:off x="5252116" y="5611676"/>
            <a:ext cx="971540" cy="755088"/>
          </a:xfrm>
          <a:prstGeom prst="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25"/>
          <p:cNvSpPr/>
          <p:nvPr/>
        </p:nvSpPr>
        <p:spPr>
          <a:xfrm>
            <a:off x="1615006" y="5611676"/>
            <a:ext cx="971540" cy="755088"/>
          </a:xfrm>
          <a:prstGeom prst="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26"/>
          <p:cNvSpPr/>
          <p:nvPr/>
        </p:nvSpPr>
        <p:spPr>
          <a:xfrm>
            <a:off x="2873146" y="5611676"/>
            <a:ext cx="971540" cy="755088"/>
          </a:xfrm>
          <a:prstGeom prst="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34" name="Straight Connector 33"/>
          <p:cNvCxnSpPr>
            <a:stCxn id="4" idx="2"/>
            <a:endCxn id="10" idx="0"/>
          </p:cNvCxnSpPr>
          <p:nvPr/>
        </p:nvCxnSpPr>
        <p:spPr>
          <a:xfrm>
            <a:off x="4402509" y="1029665"/>
            <a:ext cx="0" cy="1763874"/>
          </a:xfrm>
          <a:prstGeom prst="line">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7" name="Elbow Connector 36"/>
          <p:cNvCxnSpPr>
            <a:stCxn id="10" idx="2"/>
            <a:endCxn id="22" idx="0"/>
          </p:cNvCxnSpPr>
          <p:nvPr/>
        </p:nvCxnSpPr>
        <p:spPr>
          <a:xfrm rot="5400000">
            <a:off x="3053693" y="2594134"/>
            <a:ext cx="617419" cy="2080215"/>
          </a:xfrm>
          <a:prstGeom prst="bentConnector3">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8" name="Elbow Connector 37"/>
          <p:cNvCxnSpPr>
            <a:stCxn id="11" idx="2"/>
            <a:endCxn id="25" idx="0"/>
          </p:cNvCxnSpPr>
          <p:nvPr/>
        </p:nvCxnSpPr>
        <p:spPr>
          <a:xfrm rot="5400000">
            <a:off x="5626340" y="3437079"/>
            <a:ext cx="2286144" cy="2063051"/>
          </a:xfrm>
          <a:prstGeom prst="bentConnector3">
            <a:avLst>
              <a:gd name="adj1" fmla="val 65764"/>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39" name="Elbow Connector 38"/>
          <p:cNvCxnSpPr>
            <a:stCxn id="11" idx="2"/>
            <a:endCxn id="21" idx="0"/>
          </p:cNvCxnSpPr>
          <p:nvPr/>
        </p:nvCxnSpPr>
        <p:spPr>
          <a:xfrm rot="16200000" flipH="1">
            <a:off x="6839783" y="4286685"/>
            <a:ext cx="2286144" cy="363837"/>
          </a:xfrm>
          <a:prstGeom prst="bentConnector3">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40" name="Elbow Connector 39"/>
          <p:cNvCxnSpPr>
            <a:stCxn id="11" idx="2"/>
            <a:endCxn id="20" idx="0"/>
          </p:cNvCxnSpPr>
          <p:nvPr/>
        </p:nvCxnSpPr>
        <p:spPr>
          <a:xfrm rot="5400000">
            <a:off x="6233062" y="4043801"/>
            <a:ext cx="2286144" cy="849607"/>
          </a:xfrm>
          <a:prstGeom prst="bentConnector3">
            <a:avLst>
              <a:gd name="adj1" fmla="val 75522"/>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3" name="Elbow Connector 52"/>
          <p:cNvCxnSpPr>
            <a:stCxn id="10" idx="2"/>
            <a:endCxn id="24" idx="0"/>
          </p:cNvCxnSpPr>
          <p:nvPr/>
        </p:nvCxnSpPr>
        <p:spPr>
          <a:xfrm rot="16200000" flipH="1">
            <a:off x="5125324" y="2602716"/>
            <a:ext cx="617420" cy="2063051"/>
          </a:xfrm>
          <a:prstGeom prst="bentConnector3">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4" name="Elbow Connector 53"/>
          <p:cNvCxnSpPr>
            <a:stCxn id="12" idx="2"/>
            <a:endCxn id="19" idx="0"/>
          </p:cNvCxnSpPr>
          <p:nvPr/>
        </p:nvCxnSpPr>
        <p:spPr>
          <a:xfrm rot="5400000">
            <a:off x="-73821" y="4286686"/>
            <a:ext cx="2286144" cy="363837"/>
          </a:xfrm>
          <a:prstGeom prst="bentConnector3">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5" name="Elbow Connector 54"/>
          <p:cNvCxnSpPr>
            <a:stCxn id="12" idx="2"/>
            <a:endCxn id="26" idx="0"/>
          </p:cNvCxnSpPr>
          <p:nvPr/>
        </p:nvCxnSpPr>
        <p:spPr>
          <a:xfrm rot="16200000" flipH="1">
            <a:off x="532900" y="4043800"/>
            <a:ext cx="2286144" cy="849607"/>
          </a:xfrm>
          <a:prstGeom prst="bentConnector3">
            <a:avLst>
              <a:gd name="adj1" fmla="val 76273"/>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56" name="Elbow Connector 55"/>
          <p:cNvCxnSpPr>
            <a:stCxn id="12" idx="2"/>
            <a:endCxn id="27" idx="0"/>
          </p:cNvCxnSpPr>
          <p:nvPr/>
        </p:nvCxnSpPr>
        <p:spPr>
          <a:xfrm rot="16200000" flipH="1">
            <a:off x="1161970" y="3414730"/>
            <a:ext cx="2286144" cy="2107747"/>
          </a:xfrm>
          <a:prstGeom prst="bentConnector3">
            <a:avLst>
              <a:gd name="adj1" fmla="val 66514"/>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4" name="Elbow Connector 73"/>
          <p:cNvCxnSpPr>
            <a:stCxn id="4" idx="2"/>
            <a:endCxn id="16" idx="0"/>
          </p:cNvCxnSpPr>
          <p:nvPr/>
        </p:nvCxnSpPr>
        <p:spPr>
          <a:xfrm rot="5400000">
            <a:off x="2674439" y="-393605"/>
            <a:ext cx="304800" cy="3151340"/>
          </a:xfrm>
          <a:prstGeom prst="bentConnector3">
            <a:avLst>
              <a:gd name="adj1" fmla="val 50000"/>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5" name="Elbow Connector 74"/>
          <p:cNvCxnSpPr>
            <a:stCxn id="4" idx="2"/>
            <a:endCxn id="18" idx="0"/>
          </p:cNvCxnSpPr>
          <p:nvPr/>
        </p:nvCxnSpPr>
        <p:spPr>
          <a:xfrm rot="16200000" flipH="1">
            <a:off x="4965195" y="466978"/>
            <a:ext cx="304800" cy="1430173"/>
          </a:xfrm>
          <a:prstGeom prst="bentConnector3">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76" name="Elbow Connector 75"/>
          <p:cNvCxnSpPr>
            <a:stCxn id="4" idx="2"/>
            <a:endCxn id="17" idx="0"/>
          </p:cNvCxnSpPr>
          <p:nvPr/>
        </p:nvCxnSpPr>
        <p:spPr>
          <a:xfrm rot="16200000" flipH="1">
            <a:off x="5949323" y="-517149"/>
            <a:ext cx="304800" cy="3398428"/>
          </a:xfrm>
          <a:prstGeom prst="bentConnector3">
            <a:avLst>
              <a:gd name="adj1" fmla="val 50000"/>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3" name="Elbow Connector 82"/>
          <p:cNvCxnSpPr>
            <a:stCxn id="4" idx="2"/>
            <a:endCxn id="12" idx="0"/>
          </p:cNvCxnSpPr>
          <p:nvPr/>
        </p:nvCxnSpPr>
        <p:spPr>
          <a:xfrm rot="5400000">
            <a:off x="1944902" y="335932"/>
            <a:ext cx="1763874" cy="3151340"/>
          </a:xfrm>
          <a:prstGeom prst="bentConnector3">
            <a:avLst>
              <a:gd name="adj1" fmla="val 89890"/>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4" name="Elbow Connector 83"/>
          <p:cNvCxnSpPr>
            <a:stCxn id="4" idx="2"/>
            <a:endCxn id="11" idx="0"/>
          </p:cNvCxnSpPr>
          <p:nvPr/>
        </p:nvCxnSpPr>
        <p:spPr>
          <a:xfrm rot="16200000" flipH="1">
            <a:off x="5219786" y="212388"/>
            <a:ext cx="1763874" cy="3398428"/>
          </a:xfrm>
          <a:prstGeom prst="bentConnector3">
            <a:avLst>
              <a:gd name="adj1" fmla="val 89890"/>
            </a:avLst>
          </a:prstGeom>
          <a:ln>
            <a:solidFill>
              <a:schemeClr val="tx1"/>
            </a:solidFill>
          </a:ln>
        </p:spPr>
        <p:style>
          <a:lnRef idx="2">
            <a:schemeClr val="accent1"/>
          </a:lnRef>
          <a:fillRef idx="0">
            <a:schemeClr val="accent1"/>
          </a:fillRef>
          <a:effectRef idx="1">
            <a:schemeClr val="accent1"/>
          </a:effectRef>
          <a:fontRef idx="minor">
            <a:schemeClr val="tx1"/>
          </a:fontRef>
        </p:style>
      </p:cxnSp>
      <p:sp>
        <p:nvSpPr>
          <p:cNvPr id="92" name="TextBox 91"/>
          <p:cNvSpPr txBox="1"/>
          <p:nvPr/>
        </p:nvSpPr>
        <p:spPr>
          <a:xfrm>
            <a:off x="3844686" y="587583"/>
            <a:ext cx="1138389" cy="369332"/>
          </a:xfrm>
          <a:prstGeom prst="rect">
            <a:avLst/>
          </a:prstGeom>
          <a:noFill/>
        </p:spPr>
        <p:txBody>
          <a:bodyPr wrap="square" rtlCol="0">
            <a:spAutoFit/>
          </a:bodyPr>
          <a:lstStyle/>
          <a:p>
            <a:pPr algn="ctr"/>
            <a:r>
              <a:rPr lang="en-US" dirty="0" smtClean="0"/>
              <a:t>CE0</a:t>
            </a:r>
            <a:endParaRPr lang="en-US" dirty="0"/>
          </a:p>
        </p:txBody>
      </p:sp>
      <p:sp>
        <p:nvSpPr>
          <p:cNvPr id="93" name="TextBox 92"/>
          <p:cNvSpPr txBox="1"/>
          <p:nvPr/>
        </p:nvSpPr>
        <p:spPr>
          <a:xfrm>
            <a:off x="544055" y="1334465"/>
            <a:ext cx="1414225" cy="461665"/>
          </a:xfrm>
          <a:prstGeom prst="rect">
            <a:avLst/>
          </a:prstGeom>
          <a:noFill/>
        </p:spPr>
        <p:txBody>
          <a:bodyPr wrap="square" rtlCol="0">
            <a:spAutoFit/>
          </a:bodyPr>
          <a:lstStyle/>
          <a:p>
            <a:pPr algn="ctr"/>
            <a:r>
              <a:rPr lang="en-US" sz="1200" dirty="0" smtClean="0"/>
              <a:t>Supply chain and franchising </a:t>
            </a:r>
            <a:endParaRPr lang="en-US" sz="1200" dirty="0"/>
          </a:p>
        </p:txBody>
      </p:sp>
      <p:sp>
        <p:nvSpPr>
          <p:cNvPr id="94" name="TextBox 93"/>
          <p:cNvSpPr txBox="1"/>
          <p:nvPr/>
        </p:nvSpPr>
        <p:spPr>
          <a:xfrm>
            <a:off x="5225960" y="1360399"/>
            <a:ext cx="1213444" cy="523220"/>
          </a:xfrm>
          <a:prstGeom prst="rect">
            <a:avLst/>
          </a:prstGeom>
          <a:noFill/>
        </p:spPr>
        <p:txBody>
          <a:bodyPr wrap="square" rtlCol="0">
            <a:spAutoFit/>
          </a:bodyPr>
          <a:lstStyle/>
          <a:p>
            <a:pPr algn="ctr"/>
            <a:r>
              <a:rPr lang="en-US" sz="1400" dirty="0" smtClean="0"/>
              <a:t>Chairman of board </a:t>
            </a:r>
            <a:endParaRPr lang="en-US" sz="1400" dirty="0"/>
          </a:p>
        </p:txBody>
      </p:sp>
      <p:sp>
        <p:nvSpPr>
          <p:cNvPr id="95" name="TextBox 94"/>
          <p:cNvSpPr txBox="1"/>
          <p:nvPr/>
        </p:nvSpPr>
        <p:spPr>
          <a:xfrm>
            <a:off x="7314363" y="1426798"/>
            <a:ext cx="973149" cy="369332"/>
          </a:xfrm>
          <a:prstGeom prst="rect">
            <a:avLst/>
          </a:prstGeom>
          <a:noFill/>
        </p:spPr>
        <p:txBody>
          <a:bodyPr wrap="square" rtlCol="0">
            <a:spAutoFit/>
          </a:bodyPr>
          <a:lstStyle/>
          <a:p>
            <a:pPr algn="ctr"/>
            <a:r>
              <a:rPr lang="en-US" dirty="0" smtClean="0"/>
              <a:t>Legal </a:t>
            </a:r>
            <a:endParaRPr lang="en-US" dirty="0"/>
          </a:p>
        </p:txBody>
      </p:sp>
      <p:sp>
        <p:nvSpPr>
          <p:cNvPr id="96" name="TextBox 95"/>
          <p:cNvSpPr txBox="1"/>
          <p:nvPr/>
        </p:nvSpPr>
        <p:spPr>
          <a:xfrm>
            <a:off x="3532343" y="2862955"/>
            <a:ext cx="1673058" cy="369332"/>
          </a:xfrm>
          <a:prstGeom prst="rect">
            <a:avLst/>
          </a:prstGeom>
          <a:noFill/>
        </p:spPr>
        <p:txBody>
          <a:bodyPr wrap="square" rtlCol="0">
            <a:spAutoFit/>
          </a:bodyPr>
          <a:lstStyle/>
          <a:p>
            <a:pPr algn="ctr"/>
            <a:r>
              <a:rPr lang="en-US" dirty="0" smtClean="0"/>
              <a:t>COO Europe </a:t>
            </a:r>
            <a:endParaRPr lang="en-US" dirty="0"/>
          </a:p>
        </p:txBody>
      </p:sp>
      <p:sp>
        <p:nvSpPr>
          <p:cNvPr id="97" name="TextBox 96"/>
          <p:cNvSpPr txBox="1"/>
          <p:nvPr/>
        </p:nvSpPr>
        <p:spPr>
          <a:xfrm>
            <a:off x="7105802" y="2798031"/>
            <a:ext cx="1390266" cy="369332"/>
          </a:xfrm>
          <a:prstGeom prst="rect">
            <a:avLst/>
          </a:prstGeom>
          <a:noFill/>
        </p:spPr>
        <p:txBody>
          <a:bodyPr wrap="square" rtlCol="0">
            <a:spAutoFit/>
          </a:bodyPr>
          <a:lstStyle/>
          <a:p>
            <a:pPr algn="ctr"/>
            <a:r>
              <a:rPr lang="en-US" dirty="0" smtClean="0"/>
              <a:t>COO USA</a:t>
            </a:r>
            <a:endParaRPr lang="en-US" dirty="0"/>
          </a:p>
        </p:txBody>
      </p:sp>
      <p:sp>
        <p:nvSpPr>
          <p:cNvPr id="98" name="TextBox 97"/>
          <p:cNvSpPr txBox="1"/>
          <p:nvPr/>
        </p:nvSpPr>
        <p:spPr>
          <a:xfrm>
            <a:off x="544055" y="2740756"/>
            <a:ext cx="1292469" cy="584776"/>
          </a:xfrm>
          <a:prstGeom prst="rect">
            <a:avLst/>
          </a:prstGeom>
          <a:noFill/>
        </p:spPr>
        <p:txBody>
          <a:bodyPr wrap="square" rtlCol="0">
            <a:spAutoFit/>
          </a:bodyPr>
          <a:lstStyle/>
          <a:p>
            <a:pPr algn="ctr"/>
            <a:r>
              <a:rPr lang="en-US" sz="1600" dirty="0" smtClean="0"/>
              <a:t>COO APAC &amp; MEA </a:t>
            </a:r>
            <a:endParaRPr lang="en-US" sz="1600" dirty="0"/>
          </a:p>
        </p:txBody>
      </p:sp>
      <p:sp>
        <p:nvSpPr>
          <p:cNvPr id="99" name="TextBox 98"/>
          <p:cNvSpPr txBox="1"/>
          <p:nvPr/>
        </p:nvSpPr>
        <p:spPr>
          <a:xfrm>
            <a:off x="544055" y="5611677"/>
            <a:ext cx="707113" cy="584776"/>
          </a:xfrm>
          <a:prstGeom prst="rect">
            <a:avLst/>
          </a:prstGeom>
          <a:noFill/>
        </p:spPr>
        <p:txBody>
          <a:bodyPr wrap="square" rtlCol="0">
            <a:spAutoFit/>
          </a:bodyPr>
          <a:lstStyle/>
          <a:p>
            <a:pPr algn="ctr"/>
            <a:r>
              <a:rPr lang="en-US" sz="1600" dirty="0" smtClean="0"/>
              <a:t>Asia Pacific </a:t>
            </a:r>
            <a:endParaRPr lang="en-US" sz="1600" dirty="0"/>
          </a:p>
        </p:txBody>
      </p:sp>
      <p:sp>
        <p:nvSpPr>
          <p:cNvPr id="100" name="TextBox 99"/>
          <p:cNvSpPr txBox="1"/>
          <p:nvPr/>
        </p:nvSpPr>
        <p:spPr>
          <a:xfrm>
            <a:off x="1615006" y="5611677"/>
            <a:ext cx="971540" cy="646331"/>
          </a:xfrm>
          <a:prstGeom prst="rect">
            <a:avLst/>
          </a:prstGeom>
          <a:noFill/>
        </p:spPr>
        <p:txBody>
          <a:bodyPr wrap="square" rtlCol="0">
            <a:spAutoFit/>
          </a:bodyPr>
          <a:lstStyle/>
          <a:p>
            <a:pPr algn="ctr"/>
            <a:r>
              <a:rPr lang="en-US" dirty="0" smtClean="0"/>
              <a:t>Middle East </a:t>
            </a:r>
            <a:endParaRPr lang="en-US" dirty="0"/>
          </a:p>
        </p:txBody>
      </p:sp>
      <p:sp>
        <p:nvSpPr>
          <p:cNvPr id="101" name="TextBox 100"/>
          <p:cNvSpPr txBox="1"/>
          <p:nvPr/>
        </p:nvSpPr>
        <p:spPr>
          <a:xfrm>
            <a:off x="2933219" y="5814805"/>
            <a:ext cx="851393" cy="369332"/>
          </a:xfrm>
          <a:prstGeom prst="rect">
            <a:avLst/>
          </a:prstGeom>
          <a:noFill/>
        </p:spPr>
        <p:txBody>
          <a:bodyPr wrap="square" rtlCol="0">
            <a:spAutoFit/>
          </a:bodyPr>
          <a:lstStyle/>
          <a:p>
            <a:pPr algn="ctr"/>
            <a:r>
              <a:rPr lang="en-US" dirty="0" smtClean="0"/>
              <a:t>Africa </a:t>
            </a:r>
            <a:endParaRPr lang="en-US" dirty="0"/>
          </a:p>
        </p:txBody>
      </p:sp>
      <p:sp>
        <p:nvSpPr>
          <p:cNvPr id="105" name="Rectangle 104"/>
          <p:cNvSpPr/>
          <p:nvPr/>
        </p:nvSpPr>
        <p:spPr>
          <a:xfrm>
            <a:off x="4719631" y="3942950"/>
            <a:ext cx="971540" cy="755088"/>
          </a:xfrm>
          <a:prstGeom prst="rect">
            <a:avLst/>
          </a:prstGeom>
          <a:solidFill>
            <a:schemeClr val="bg1"/>
          </a:solidFill>
          <a:ln>
            <a:solidFill>
              <a:schemeClr val="tx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09" name="Elbow Connector 108"/>
          <p:cNvCxnSpPr>
            <a:stCxn id="10" idx="2"/>
            <a:endCxn id="23" idx="0"/>
          </p:cNvCxnSpPr>
          <p:nvPr/>
        </p:nvCxnSpPr>
        <p:spPr>
          <a:xfrm rot="5400000">
            <a:off x="3668996" y="3209439"/>
            <a:ext cx="617420" cy="849607"/>
          </a:xfrm>
          <a:prstGeom prst="bentConnector3">
            <a:avLst>
              <a:gd name="adj1" fmla="val 50000"/>
            </a:avLst>
          </a:prstGeom>
          <a:ln>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2" name="Elbow Connector 111"/>
          <p:cNvCxnSpPr>
            <a:stCxn id="10" idx="2"/>
            <a:endCxn id="105" idx="0"/>
          </p:cNvCxnSpPr>
          <p:nvPr/>
        </p:nvCxnSpPr>
        <p:spPr>
          <a:xfrm rot="16200000" flipH="1">
            <a:off x="4495246" y="3232795"/>
            <a:ext cx="617418" cy="802892"/>
          </a:xfrm>
          <a:prstGeom prst="bentConnector3">
            <a:avLst/>
          </a:prstGeom>
          <a:ln>
            <a:solidFill>
              <a:schemeClr val="tx1"/>
            </a:solidFill>
          </a:ln>
        </p:spPr>
        <p:style>
          <a:lnRef idx="2">
            <a:schemeClr val="accent1"/>
          </a:lnRef>
          <a:fillRef idx="0">
            <a:schemeClr val="accent1"/>
          </a:fillRef>
          <a:effectRef idx="1">
            <a:schemeClr val="accent1"/>
          </a:effectRef>
          <a:fontRef idx="minor">
            <a:schemeClr val="tx1"/>
          </a:fontRef>
        </p:style>
      </p:cxnSp>
      <p:sp>
        <p:nvSpPr>
          <p:cNvPr id="115" name="TextBox 114"/>
          <p:cNvSpPr txBox="1"/>
          <p:nvPr/>
        </p:nvSpPr>
        <p:spPr>
          <a:xfrm>
            <a:off x="1897403" y="3998726"/>
            <a:ext cx="849784" cy="738664"/>
          </a:xfrm>
          <a:prstGeom prst="rect">
            <a:avLst/>
          </a:prstGeom>
          <a:noFill/>
        </p:spPr>
        <p:txBody>
          <a:bodyPr wrap="square" rtlCol="0">
            <a:spAutoFit/>
          </a:bodyPr>
          <a:lstStyle/>
          <a:p>
            <a:pPr algn="ctr"/>
            <a:r>
              <a:rPr lang="en-US" sz="1400" dirty="0" smtClean="0"/>
              <a:t>Russia and Eastern</a:t>
            </a:r>
            <a:endParaRPr lang="en-US" sz="1400" dirty="0"/>
          </a:p>
        </p:txBody>
      </p:sp>
      <p:sp>
        <p:nvSpPr>
          <p:cNvPr id="117" name="TextBox 116"/>
          <p:cNvSpPr txBox="1"/>
          <p:nvPr/>
        </p:nvSpPr>
        <p:spPr>
          <a:xfrm>
            <a:off x="3146960" y="3998726"/>
            <a:ext cx="811883" cy="646331"/>
          </a:xfrm>
          <a:prstGeom prst="rect">
            <a:avLst/>
          </a:prstGeom>
          <a:noFill/>
        </p:spPr>
        <p:txBody>
          <a:bodyPr wrap="square" rtlCol="0">
            <a:spAutoFit/>
          </a:bodyPr>
          <a:lstStyle/>
          <a:p>
            <a:pPr algn="ctr"/>
            <a:r>
              <a:rPr lang="en-US" sz="1200" dirty="0" smtClean="0"/>
              <a:t>German and Western</a:t>
            </a:r>
            <a:endParaRPr lang="en-US" sz="1200" dirty="0"/>
          </a:p>
        </p:txBody>
      </p:sp>
      <p:sp>
        <p:nvSpPr>
          <p:cNvPr id="118" name="TextBox 117"/>
          <p:cNvSpPr txBox="1"/>
          <p:nvPr/>
        </p:nvSpPr>
        <p:spPr>
          <a:xfrm>
            <a:off x="4719631" y="3998726"/>
            <a:ext cx="971540" cy="738664"/>
          </a:xfrm>
          <a:prstGeom prst="rect">
            <a:avLst/>
          </a:prstGeom>
          <a:noFill/>
        </p:spPr>
        <p:txBody>
          <a:bodyPr wrap="square" rtlCol="0">
            <a:spAutoFit/>
          </a:bodyPr>
          <a:lstStyle/>
          <a:p>
            <a:pPr algn="ctr"/>
            <a:r>
              <a:rPr lang="en-US" sz="1400" dirty="0" smtClean="0"/>
              <a:t>France and Southern</a:t>
            </a:r>
            <a:endParaRPr lang="en-US" sz="1400" dirty="0"/>
          </a:p>
        </p:txBody>
      </p:sp>
      <p:sp>
        <p:nvSpPr>
          <p:cNvPr id="119" name="TextBox 118"/>
          <p:cNvSpPr txBox="1"/>
          <p:nvPr/>
        </p:nvSpPr>
        <p:spPr>
          <a:xfrm>
            <a:off x="5979790" y="3998726"/>
            <a:ext cx="971540" cy="523220"/>
          </a:xfrm>
          <a:prstGeom prst="rect">
            <a:avLst/>
          </a:prstGeom>
          <a:noFill/>
        </p:spPr>
        <p:txBody>
          <a:bodyPr wrap="square" rtlCol="0">
            <a:spAutoFit/>
          </a:bodyPr>
          <a:lstStyle/>
          <a:p>
            <a:pPr algn="ctr"/>
            <a:r>
              <a:rPr lang="en-US" sz="1400" dirty="0" smtClean="0"/>
              <a:t>UK and Northern</a:t>
            </a:r>
            <a:endParaRPr lang="en-US" sz="1400" dirty="0"/>
          </a:p>
        </p:txBody>
      </p:sp>
      <p:sp>
        <p:nvSpPr>
          <p:cNvPr id="120" name="TextBox 119"/>
          <p:cNvSpPr txBox="1"/>
          <p:nvPr/>
        </p:nvSpPr>
        <p:spPr>
          <a:xfrm>
            <a:off x="5258913" y="5720433"/>
            <a:ext cx="971540" cy="646331"/>
          </a:xfrm>
          <a:prstGeom prst="rect">
            <a:avLst/>
          </a:prstGeom>
          <a:noFill/>
        </p:spPr>
        <p:txBody>
          <a:bodyPr wrap="square" rtlCol="0">
            <a:spAutoFit/>
          </a:bodyPr>
          <a:lstStyle/>
          <a:p>
            <a:pPr algn="ctr"/>
            <a:r>
              <a:rPr lang="en-US" dirty="0" smtClean="0"/>
              <a:t>Central USA</a:t>
            </a:r>
            <a:endParaRPr lang="en-US" dirty="0"/>
          </a:p>
        </p:txBody>
      </p:sp>
      <p:sp>
        <p:nvSpPr>
          <p:cNvPr id="121" name="TextBox 120"/>
          <p:cNvSpPr txBox="1"/>
          <p:nvPr/>
        </p:nvSpPr>
        <p:spPr>
          <a:xfrm>
            <a:off x="6465560" y="5720433"/>
            <a:ext cx="848803" cy="584776"/>
          </a:xfrm>
          <a:prstGeom prst="rect">
            <a:avLst/>
          </a:prstGeom>
          <a:noFill/>
        </p:spPr>
        <p:txBody>
          <a:bodyPr wrap="square" rtlCol="0">
            <a:spAutoFit/>
          </a:bodyPr>
          <a:lstStyle/>
          <a:p>
            <a:pPr algn="ctr"/>
            <a:r>
              <a:rPr lang="en-US" sz="1600" dirty="0" smtClean="0"/>
              <a:t>Eastern USA </a:t>
            </a:r>
            <a:endParaRPr lang="en-US" sz="1600" dirty="0"/>
          </a:p>
        </p:txBody>
      </p:sp>
      <p:sp>
        <p:nvSpPr>
          <p:cNvPr id="122" name="TextBox 121"/>
          <p:cNvSpPr txBox="1"/>
          <p:nvPr/>
        </p:nvSpPr>
        <p:spPr>
          <a:xfrm>
            <a:off x="7679004" y="5720433"/>
            <a:ext cx="971540" cy="523220"/>
          </a:xfrm>
          <a:prstGeom prst="rect">
            <a:avLst/>
          </a:prstGeom>
          <a:noFill/>
        </p:spPr>
        <p:txBody>
          <a:bodyPr wrap="square" rtlCol="0">
            <a:spAutoFit/>
          </a:bodyPr>
          <a:lstStyle/>
          <a:p>
            <a:pPr algn="ctr"/>
            <a:r>
              <a:rPr lang="en-US" sz="1400" dirty="0" smtClean="0"/>
              <a:t>Operation USA</a:t>
            </a:r>
            <a:endParaRPr lang="en-US" sz="1400" dirty="0"/>
          </a:p>
        </p:txBody>
      </p:sp>
      <p:sp>
        <p:nvSpPr>
          <p:cNvPr id="123" name="TextBox 122"/>
          <p:cNvSpPr txBox="1"/>
          <p:nvPr/>
        </p:nvSpPr>
        <p:spPr>
          <a:xfrm>
            <a:off x="192902" y="67170"/>
            <a:ext cx="5059214" cy="461665"/>
          </a:xfrm>
          <a:prstGeom prst="rect">
            <a:avLst/>
          </a:prstGeom>
          <a:noFill/>
        </p:spPr>
        <p:txBody>
          <a:bodyPr wrap="square" rtlCol="0">
            <a:spAutoFit/>
          </a:bodyPr>
          <a:lstStyle/>
          <a:p>
            <a:r>
              <a:rPr lang="en-US" sz="2400" b="1" dirty="0" smtClean="0"/>
              <a:t>The structure of the company </a:t>
            </a:r>
            <a:endParaRPr lang="en-US" sz="2400" b="1" dirty="0"/>
          </a:p>
        </p:txBody>
      </p:sp>
      <p:sp>
        <p:nvSpPr>
          <p:cNvPr id="124" name="TextBox 123"/>
          <p:cNvSpPr txBox="1"/>
          <p:nvPr/>
        </p:nvSpPr>
        <p:spPr>
          <a:xfrm>
            <a:off x="7491501" y="6418735"/>
            <a:ext cx="1652499" cy="276999"/>
          </a:xfrm>
          <a:prstGeom prst="rect">
            <a:avLst/>
          </a:prstGeom>
          <a:noFill/>
        </p:spPr>
        <p:txBody>
          <a:bodyPr wrap="square" rtlCol="0">
            <a:spAutoFit/>
          </a:bodyPr>
          <a:lstStyle/>
          <a:p>
            <a:r>
              <a:rPr lang="en-US" sz="1200" dirty="0" smtClean="0">
                <a:latin typeface="Times New Roman"/>
                <a:cs typeface="Times New Roman"/>
              </a:rPr>
              <a:t>(2017)</a:t>
            </a:r>
            <a:endParaRPr lang="en-US" sz="1200" dirty="0">
              <a:latin typeface="Times New Roman"/>
              <a:cs typeface="Times New Roman"/>
            </a:endParaRPr>
          </a:p>
        </p:txBody>
      </p:sp>
    </p:spTree>
    <p:extLst>
      <p:ext uri="{BB962C8B-B14F-4D97-AF65-F5344CB8AC3E}">
        <p14:creationId xmlns:p14="http://schemas.microsoft.com/office/powerpoint/2010/main" val="624753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522741"/>
            <a:ext cx="8229600" cy="1143000"/>
          </a:xfrm>
        </p:spPr>
        <p:txBody>
          <a:bodyPr>
            <a:normAutofit fontScale="90000"/>
          </a:bodyPr>
          <a:lstStyle/>
          <a:p>
            <a:r>
              <a:rPr lang="en-US" dirty="0" smtClean="0"/>
              <a:t>Do the approaches to structure and management work inside McDonalds?</a:t>
            </a:r>
            <a:endParaRPr lang="en-US" dirty="0"/>
          </a:p>
        </p:txBody>
      </p:sp>
    </p:spTree>
    <p:extLst>
      <p:ext uri="{BB962C8B-B14F-4D97-AF65-F5344CB8AC3E}">
        <p14:creationId xmlns:p14="http://schemas.microsoft.com/office/powerpoint/2010/main" val="4095573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8546"/>
            <a:ext cx="8229600" cy="1143000"/>
          </a:xfrm>
        </p:spPr>
        <p:txBody>
          <a:bodyPr>
            <a:normAutofit fontScale="90000"/>
          </a:bodyPr>
          <a:lstStyle/>
          <a:p>
            <a:r>
              <a:rPr lang="en-US" dirty="0" smtClean="0"/>
              <a:t>What is it like to work at McDonalds?  </a:t>
            </a:r>
            <a:endParaRPr lang="en-US" dirty="0"/>
          </a:p>
        </p:txBody>
      </p:sp>
    </p:spTree>
    <p:extLst>
      <p:ext uri="{BB962C8B-B14F-4D97-AF65-F5344CB8AC3E}">
        <p14:creationId xmlns:p14="http://schemas.microsoft.com/office/powerpoint/2010/main" val="38927104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25707"/>
            <a:ext cx="8229600" cy="1143000"/>
          </a:xfrm>
        </p:spPr>
        <p:txBody>
          <a:bodyPr/>
          <a:lstStyle/>
          <a:p>
            <a:r>
              <a:rPr lang="en-US" dirty="0" smtClean="0"/>
              <a:t>In Conclusion </a:t>
            </a:r>
            <a:endParaRPr lang="en-US" dirty="0"/>
          </a:p>
        </p:txBody>
      </p:sp>
    </p:spTree>
    <p:extLst>
      <p:ext uri="{BB962C8B-B14F-4D97-AF65-F5344CB8AC3E}">
        <p14:creationId xmlns:p14="http://schemas.microsoft.com/office/powerpoint/2010/main" val="208604208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9506" y="420446"/>
            <a:ext cx="4926004" cy="840893"/>
          </a:xfrm>
        </p:spPr>
        <p:txBody>
          <a:bodyPr/>
          <a:lstStyle/>
          <a:p>
            <a:r>
              <a:rPr lang="en-US" dirty="0" smtClean="0"/>
              <a:t>Bibliography </a:t>
            </a:r>
            <a:endParaRPr lang="en-US" dirty="0"/>
          </a:p>
        </p:txBody>
      </p:sp>
      <p:sp>
        <p:nvSpPr>
          <p:cNvPr id="4" name="TextBox 3"/>
          <p:cNvSpPr txBox="1"/>
          <p:nvPr/>
        </p:nvSpPr>
        <p:spPr>
          <a:xfrm>
            <a:off x="720878" y="1819075"/>
            <a:ext cx="7414750" cy="4616647"/>
          </a:xfrm>
          <a:prstGeom prst="rect">
            <a:avLst/>
          </a:prstGeom>
          <a:noFill/>
        </p:spPr>
        <p:txBody>
          <a:bodyPr wrap="square" rtlCol="0">
            <a:spAutoFit/>
          </a:bodyPr>
          <a:lstStyle/>
          <a:p>
            <a:r>
              <a:rPr lang="en-GB" sz="1200" dirty="0"/>
              <a:t>Neate, R. (2017). </a:t>
            </a:r>
            <a:r>
              <a:rPr lang="en-GB" sz="1200" i="1" dirty="0"/>
              <a:t>McDonald's: a brief history in 15 facts</a:t>
            </a:r>
            <a:r>
              <a:rPr lang="en-GB" sz="1200" dirty="0"/>
              <a:t>. [online] the Guardian. Available at: https://</a:t>
            </a:r>
            <a:r>
              <a:rPr lang="en-GB" sz="1200" dirty="0" err="1"/>
              <a:t>www.theguardian.com</a:t>
            </a:r>
            <a:r>
              <a:rPr lang="en-GB" sz="1200" dirty="0"/>
              <a:t>/business/2015/may/02/mcdonalds-a-brief-history-in-15-facts [Accessed 12 Dec. 2017].</a:t>
            </a:r>
          </a:p>
          <a:p>
            <a:r>
              <a:rPr lang="en-US" sz="1200" dirty="0"/>
              <a:t> </a:t>
            </a:r>
            <a:endParaRPr lang="en-GB" sz="1200" dirty="0"/>
          </a:p>
          <a:p>
            <a:r>
              <a:rPr lang="en-GB" sz="1200" dirty="0"/>
              <a:t>McDonald's UK. (2017). </a:t>
            </a:r>
            <a:r>
              <a:rPr lang="en-GB" sz="1200" i="1" dirty="0"/>
              <a:t>Fast Facts</a:t>
            </a:r>
            <a:r>
              <a:rPr lang="en-GB" sz="1200" dirty="0"/>
              <a:t>. [online] Available at: http://</a:t>
            </a:r>
            <a:r>
              <a:rPr lang="en-GB" sz="1200" dirty="0" err="1"/>
              <a:t>www.mcdonalds.co.uk</a:t>
            </a:r>
            <a:r>
              <a:rPr lang="en-GB" sz="1200" dirty="0"/>
              <a:t>/</a:t>
            </a:r>
            <a:r>
              <a:rPr lang="en-GB" sz="1200" dirty="0" err="1"/>
              <a:t>ukhome</a:t>
            </a:r>
            <a:r>
              <a:rPr lang="en-GB" sz="1200" dirty="0"/>
              <a:t>/</a:t>
            </a:r>
            <a:r>
              <a:rPr lang="en-GB" sz="1200" dirty="0" err="1"/>
              <a:t>Aboutus</a:t>
            </a:r>
            <a:r>
              <a:rPr lang="en-GB" sz="1200" dirty="0"/>
              <a:t>/Newsroom/facts_and_stats0/</a:t>
            </a:r>
            <a:r>
              <a:rPr lang="en-GB" sz="1200" dirty="0" err="1"/>
              <a:t>fast_facts.html</a:t>
            </a:r>
            <a:r>
              <a:rPr lang="en-GB" sz="1200" dirty="0"/>
              <a:t> [Accessed 12 Dec. 2017].</a:t>
            </a:r>
          </a:p>
          <a:p>
            <a:r>
              <a:rPr lang="en-US" sz="1200" dirty="0"/>
              <a:t> </a:t>
            </a:r>
            <a:endParaRPr lang="en-GB" sz="1200" dirty="0"/>
          </a:p>
          <a:p>
            <a:r>
              <a:rPr lang="en-GB" sz="1200" dirty="0" err="1"/>
              <a:t>Factslides.com</a:t>
            </a:r>
            <a:r>
              <a:rPr lang="en-GB" sz="1200" dirty="0"/>
              <a:t>. (2017). </a:t>
            </a:r>
            <a:r>
              <a:rPr lang="en-GB" sz="1200" i="1" dirty="0"/>
              <a:t>38 Facts about McDonald's ←</a:t>
            </a:r>
            <a:r>
              <a:rPr lang="en-GB" sz="1200" i="1" dirty="0" err="1"/>
              <a:t>FACTSlides</a:t>
            </a:r>
            <a:r>
              <a:rPr lang="en-GB" sz="1200" i="1" dirty="0"/>
              <a:t>→</a:t>
            </a:r>
            <a:r>
              <a:rPr lang="en-GB" sz="1200" dirty="0"/>
              <a:t>. [online] Available at: https://</a:t>
            </a:r>
            <a:r>
              <a:rPr lang="en-GB" sz="1200" dirty="0" err="1"/>
              <a:t>www.factslides.com</a:t>
            </a:r>
            <a:r>
              <a:rPr lang="en-GB" sz="1200" dirty="0"/>
              <a:t>/s-McDonalds [Accessed 12 Dec. 2017].</a:t>
            </a:r>
          </a:p>
          <a:p>
            <a:r>
              <a:rPr lang="en-US" sz="1200" dirty="0"/>
              <a:t> </a:t>
            </a:r>
            <a:endParaRPr lang="en-GB" sz="1200" dirty="0"/>
          </a:p>
          <a:p>
            <a:r>
              <a:rPr lang="en-GB" sz="1200" dirty="0"/>
              <a:t>What makes McDonald's. (2017). </a:t>
            </a:r>
            <a:r>
              <a:rPr lang="en-GB" sz="1200" i="1" dirty="0"/>
              <a:t>I am trying to find the McDonalds Mission Statement for my Business Studies students.</a:t>
            </a:r>
            <a:r>
              <a:rPr lang="en-GB" sz="1200" dirty="0"/>
              <a:t>. [online] Available at: http://</a:t>
            </a:r>
            <a:r>
              <a:rPr lang="en-GB" sz="1200" dirty="0" err="1"/>
              <a:t>www.mcdonalds.co.uk</a:t>
            </a:r>
            <a:r>
              <a:rPr lang="en-GB" sz="1200" dirty="0"/>
              <a:t>/</a:t>
            </a:r>
            <a:r>
              <a:rPr lang="en-GB" sz="1200" dirty="0" err="1"/>
              <a:t>ukhome</a:t>
            </a:r>
            <a:r>
              <a:rPr lang="en-GB" sz="1200" dirty="0"/>
              <a:t>/</a:t>
            </a:r>
            <a:r>
              <a:rPr lang="en-GB" sz="1200" dirty="0" err="1"/>
              <a:t>whatmakesmcdonalds</a:t>
            </a:r>
            <a:r>
              <a:rPr lang="en-GB" sz="1200" dirty="0"/>
              <a:t>/questions/running-the-business/business-strategy/i-am-trying-to-find-the-mcdonalds-mission-statement-for-my-business-studies-students.html [Accessed 12 Dec. 2017].</a:t>
            </a:r>
          </a:p>
          <a:p>
            <a:r>
              <a:rPr lang="en-US" sz="1200" dirty="0"/>
              <a:t> </a:t>
            </a:r>
            <a:endParaRPr lang="en-GB" sz="1200" dirty="0"/>
          </a:p>
          <a:p>
            <a:r>
              <a:rPr lang="en-GB" sz="1200" dirty="0"/>
              <a:t>What makes McDonald's. (2017). </a:t>
            </a:r>
            <a:r>
              <a:rPr lang="en-GB" sz="1200" i="1" dirty="0"/>
              <a:t>What are the business aims and objectives for McDonald's in the UK?</a:t>
            </a:r>
            <a:r>
              <a:rPr lang="en-GB" sz="1200" dirty="0"/>
              <a:t>. [online] Available at: http://</a:t>
            </a:r>
            <a:r>
              <a:rPr lang="en-GB" sz="1200" dirty="0" err="1"/>
              <a:t>www.mcdonalds.co.uk</a:t>
            </a:r>
            <a:r>
              <a:rPr lang="en-GB" sz="1200" dirty="0"/>
              <a:t>/</a:t>
            </a:r>
            <a:r>
              <a:rPr lang="en-GB" sz="1200" dirty="0" err="1"/>
              <a:t>ukhome</a:t>
            </a:r>
            <a:r>
              <a:rPr lang="en-GB" sz="1200" dirty="0"/>
              <a:t>/</a:t>
            </a:r>
            <a:r>
              <a:rPr lang="en-GB" sz="1200" dirty="0" err="1"/>
              <a:t>whatmakesmcdonalds</a:t>
            </a:r>
            <a:r>
              <a:rPr lang="en-GB" sz="1200" dirty="0"/>
              <a:t>/questions/running-the-business/business-strategy/what-are-the-business-aims-and-objectives-for-mcdonalds-in-the-uk.html [Accessed 12 Dec. 2017].</a:t>
            </a:r>
          </a:p>
          <a:p>
            <a:r>
              <a:rPr lang="en-US" sz="1200" dirty="0"/>
              <a:t> </a:t>
            </a:r>
            <a:endParaRPr lang="en-GB" sz="1200" dirty="0"/>
          </a:p>
          <a:p>
            <a:r>
              <a:rPr lang="en-GB" sz="1200" dirty="0"/>
              <a:t>What makes McDonald's. (2017). </a:t>
            </a:r>
            <a:r>
              <a:rPr lang="en-GB" sz="1200" i="1" dirty="0"/>
              <a:t>What is McDonald's doing to help the environment?</a:t>
            </a:r>
            <a:r>
              <a:rPr lang="en-GB" sz="1200" dirty="0"/>
              <a:t>. [online] Available at: http://</a:t>
            </a:r>
            <a:r>
              <a:rPr lang="en-GB" sz="1200" dirty="0" err="1"/>
              <a:t>www.mcdonalds.co.uk</a:t>
            </a:r>
            <a:r>
              <a:rPr lang="en-GB" sz="1200" dirty="0"/>
              <a:t>/</a:t>
            </a:r>
            <a:r>
              <a:rPr lang="en-GB" sz="1200" dirty="0" err="1"/>
              <a:t>ukhome</a:t>
            </a:r>
            <a:r>
              <a:rPr lang="en-GB" sz="1200" dirty="0"/>
              <a:t>/</a:t>
            </a:r>
            <a:r>
              <a:rPr lang="en-GB" sz="1200" dirty="0" err="1"/>
              <a:t>whatmakesmcdonalds</a:t>
            </a:r>
            <a:r>
              <a:rPr lang="en-GB" sz="1200" dirty="0"/>
              <a:t>/questions/environmental-impact/environment-policy/what-is-</a:t>
            </a:r>
            <a:r>
              <a:rPr lang="en-GB" sz="1200" dirty="0" err="1"/>
              <a:t>mcdonalds</a:t>
            </a:r>
            <a:r>
              <a:rPr lang="en-GB" sz="1200" dirty="0"/>
              <a:t>-doing-to-help-the-</a:t>
            </a:r>
            <a:r>
              <a:rPr lang="en-GB" sz="1200" dirty="0" err="1"/>
              <a:t>environment.html</a:t>
            </a:r>
            <a:r>
              <a:rPr lang="en-GB" sz="1200" dirty="0"/>
              <a:t> [Accessed 12 Dec. 2017].</a:t>
            </a:r>
          </a:p>
          <a:p>
            <a:r>
              <a:rPr lang="en-US" sz="1200" dirty="0"/>
              <a:t> </a:t>
            </a:r>
            <a:endParaRPr lang="en-GB" sz="1200" dirty="0"/>
          </a:p>
          <a:p>
            <a:endParaRPr lang="en-US" dirty="0"/>
          </a:p>
        </p:txBody>
      </p:sp>
    </p:spTree>
    <p:extLst>
      <p:ext uri="{BB962C8B-B14F-4D97-AF65-F5344CB8AC3E}">
        <p14:creationId xmlns:p14="http://schemas.microsoft.com/office/powerpoint/2010/main" val="26144380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Bibliography</a:t>
            </a:r>
          </a:p>
        </p:txBody>
      </p:sp>
      <p:sp>
        <p:nvSpPr>
          <p:cNvPr id="5" name="TextBox 4"/>
          <p:cNvSpPr txBox="1"/>
          <p:nvPr/>
        </p:nvSpPr>
        <p:spPr>
          <a:xfrm>
            <a:off x="779463" y="1502689"/>
            <a:ext cx="7012890" cy="5355311"/>
          </a:xfrm>
          <a:prstGeom prst="rect">
            <a:avLst/>
          </a:prstGeom>
          <a:noFill/>
        </p:spPr>
        <p:txBody>
          <a:bodyPr wrap="square" rtlCol="0">
            <a:spAutoFit/>
          </a:bodyPr>
          <a:lstStyle/>
          <a:p>
            <a:r>
              <a:rPr lang="en-GB" sz="1200" dirty="0"/>
              <a:t>Mcdonalds.ie. (2017). </a:t>
            </a:r>
            <a:r>
              <a:rPr lang="en-GB" sz="1200" i="1" dirty="0"/>
              <a:t>Environment :: </a:t>
            </a:r>
            <a:r>
              <a:rPr lang="en-GB" sz="1200" i="1" dirty="0" err="1"/>
              <a:t>McDonalds.ie</a:t>
            </a:r>
            <a:r>
              <a:rPr lang="en-GB" sz="1200" dirty="0"/>
              <a:t>. [online] Available at: http://</a:t>
            </a:r>
            <a:r>
              <a:rPr lang="en-GB" sz="1200" dirty="0" err="1"/>
              <a:t>www.mcdonalds.ie</a:t>
            </a:r>
            <a:r>
              <a:rPr lang="en-GB" sz="1200" dirty="0"/>
              <a:t>/</a:t>
            </a:r>
            <a:r>
              <a:rPr lang="en-GB" sz="1200" dirty="0" err="1"/>
              <a:t>iehome</a:t>
            </a:r>
            <a:r>
              <a:rPr lang="en-GB" sz="1200" dirty="0"/>
              <a:t>/</a:t>
            </a:r>
            <a:r>
              <a:rPr lang="en-GB" sz="1200" dirty="0" err="1"/>
              <a:t>our_story</a:t>
            </a:r>
            <a:r>
              <a:rPr lang="en-GB" sz="1200" dirty="0"/>
              <a:t>/</a:t>
            </a:r>
            <a:r>
              <a:rPr lang="en-GB" sz="1200" dirty="0" err="1"/>
              <a:t>environment.html</a:t>
            </a:r>
            <a:r>
              <a:rPr lang="en-GB" sz="1200" dirty="0"/>
              <a:t> [Accessed 12 Dec. 2017].</a:t>
            </a:r>
          </a:p>
          <a:p>
            <a:r>
              <a:rPr lang="en-US" sz="1200" dirty="0"/>
              <a:t> </a:t>
            </a:r>
            <a:endParaRPr lang="en-GB" sz="1200" dirty="0"/>
          </a:p>
          <a:p>
            <a:r>
              <a:rPr lang="en-GB" sz="1200" dirty="0" err="1"/>
              <a:t>Netmba.com</a:t>
            </a:r>
            <a:r>
              <a:rPr lang="en-GB" sz="1200" dirty="0"/>
              <a:t>. (2017). </a:t>
            </a:r>
            <a:r>
              <a:rPr lang="en-GB" sz="1200" i="1" dirty="0"/>
              <a:t>PEST Analysis</a:t>
            </a:r>
            <a:r>
              <a:rPr lang="en-GB" sz="1200" dirty="0"/>
              <a:t>. [online] Available at: http://</a:t>
            </a:r>
            <a:r>
              <a:rPr lang="en-GB" sz="1200" dirty="0" err="1"/>
              <a:t>www.netmba.com</a:t>
            </a:r>
            <a:r>
              <a:rPr lang="en-GB" sz="1200" dirty="0"/>
              <a:t>/strategy/pest/ [Accessed 12 Dec. 2017].</a:t>
            </a:r>
          </a:p>
          <a:p>
            <a:r>
              <a:rPr lang="en-US" sz="1200" dirty="0"/>
              <a:t> </a:t>
            </a:r>
            <a:endParaRPr lang="en-GB" sz="1200" dirty="0"/>
          </a:p>
          <a:p>
            <a:r>
              <a:rPr lang="en-GB" sz="1200" dirty="0"/>
              <a:t>Greenspan, R. (2017). </a:t>
            </a:r>
            <a:r>
              <a:rPr lang="en-GB" sz="1200" i="1" dirty="0"/>
              <a:t>McDonald’s PESTEL/PESTLE Analysis &amp; Recommendations - </a:t>
            </a:r>
            <a:r>
              <a:rPr lang="en-GB" sz="1200" i="1" dirty="0" err="1"/>
              <a:t>Panmore</a:t>
            </a:r>
            <a:r>
              <a:rPr lang="en-GB" sz="1200" i="1" dirty="0"/>
              <a:t> Institute</a:t>
            </a:r>
            <a:r>
              <a:rPr lang="en-GB" sz="1200" dirty="0"/>
              <a:t>. [online] </a:t>
            </a:r>
            <a:r>
              <a:rPr lang="en-GB" sz="1200" dirty="0" err="1"/>
              <a:t>Panmore</a:t>
            </a:r>
            <a:r>
              <a:rPr lang="en-GB" sz="1200" dirty="0"/>
              <a:t> Institute. Available at: http://</a:t>
            </a:r>
            <a:r>
              <a:rPr lang="en-GB" sz="1200" dirty="0" err="1"/>
              <a:t>panmore.com</a:t>
            </a:r>
            <a:r>
              <a:rPr lang="en-GB" sz="1200" dirty="0"/>
              <a:t>/</a:t>
            </a:r>
            <a:r>
              <a:rPr lang="en-GB" sz="1200" dirty="0" err="1"/>
              <a:t>mcdonalds</a:t>
            </a:r>
            <a:r>
              <a:rPr lang="en-GB" sz="1200" dirty="0"/>
              <a:t>-</a:t>
            </a:r>
            <a:r>
              <a:rPr lang="en-GB" sz="1200" dirty="0" err="1"/>
              <a:t>pestel</a:t>
            </a:r>
            <a:r>
              <a:rPr lang="en-GB" sz="1200" dirty="0"/>
              <a:t>-pestle-analysis-recommendations [Accessed 12 Dec. 2017].</a:t>
            </a:r>
          </a:p>
          <a:p>
            <a:r>
              <a:rPr lang="en-US" sz="1200" dirty="0"/>
              <a:t> </a:t>
            </a:r>
            <a:endParaRPr lang="en-GB" sz="1200" dirty="0"/>
          </a:p>
          <a:p>
            <a:r>
              <a:rPr lang="en-GB" sz="1200" dirty="0"/>
              <a:t>Staff, I. (2017). </a:t>
            </a:r>
            <a:r>
              <a:rPr lang="en-GB" sz="1200" i="1" dirty="0"/>
              <a:t>Business Ethics</a:t>
            </a:r>
            <a:r>
              <a:rPr lang="en-GB" sz="1200" dirty="0"/>
              <a:t>. [online] </a:t>
            </a:r>
            <a:r>
              <a:rPr lang="en-GB" sz="1200" dirty="0" err="1"/>
              <a:t>Investopedia</a:t>
            </a:r>
            <a:r>
              <a:rPr lang="en-GB" sz="1200" dirty="0"/>
              <a:t>. Available at: https://</a:t>
            </a:r>
            <a:r>
              <a:rPr lang="en-GB" sz="1200" dirty="0" err="1"/>
              <a:t>www.investopedia.com</a:t>
            </a:r>
            <a:r>
              <a:rPr lang="en-GB" sz="1200" dirty="0"/>
              <a:t>/terms/b/business-</a:t>
            </a:r>
            <a:r>
              <a:rPr lang="en-GB" sz="1200" dirty="0" err="1"/>
              <a:t>ethics.asp</a:t>
            </a:r>
            <a:r>
              <a:rPr lang="en-GB" sz="1200" dirty="0"/>
              <a:t> [Accessed 12 Dec. 2017].</a:t>
            </a:r>
          </a:p>
          <a:p>
            <a:r>
              <a:rPr lang="en-US" sz="1200" dirty="0"/>
              <a:t> </a:t>
            </a:r>
            <a:endParaRPr lang="en-GB" sz="1200" dirty="0"/>
          </a:p>
          <a:p>
            <a:r>
              <a:rPr lang="en-GB" sz="1200" dirty="0" err="1"/>
              <a:t>Reportstation</a:t>
            </a:r>
            <a:r>
              <a:rPr lang="en-GB" sz="1200" dirty="0"/>
              <a:t>, E. (2017). </a:t>
            </a:r>
            <a:r>
              <a:rPr lang="en-GB" sz="1200" i="1" dirty="0"/>
              <a:t>Ethical issues faced by McDonalds - </a:t>
            </a:r>
            <a:r>
              <a:rPr lang="en-GB" sz="1200" i="1" dirty="0" err="1"/>
              <a:t>Reportstation</a:t>
            </a:r>
            <a:r>
              <a:rPr lang="en-GB" sz="1200" dirty="0"/>
              <a:t>. [online] </a:t>
            </a:r>
            <a:r>
              <a:rPr lang="en-GB" sz="1200" dirty="0" err="1"/>
              <a:t>Reportstation</a:t>
            </a:r>
            <a:r>
              <a:rPr lang="en-GB" sz="1200" dirty="0"/>
              <a:t>. Available at: http://</a:t>
            </a:r>
            <a:r>
              <a:rPr lang="en-GB" sz="1200" dirty="0" err="1"/>
              <a:t>reportstation.com</a:t>
            </a:r>
            <a:r>
              <a:rPr lang="en-GB" sz="1200" dirty="0"/>
              <a:t>/</a:t>
            </a:r>
            <a:r>
              <a:rPr lang="en-GB" sz="1200" dirty="0" err="1"/>
              <a:t>mcdonalds</a:t>
            </a:r>
            <a:r>
              <a:rPr lang="en-GB" sz="1200" dirty="0"/>
              <a:t>/ [Accessed 12 Dec. 2017].</a:t>
            </a:r>
          </a:p>
          <a:p>
            <a:r>
              <a:rPr lang="en-US" sz="1200" dirty="0"/>
              <a:t> </a:t>
            </a:r>
            <a:endParaRPr lang="en-GB" sz="1200" dirty="0"/>
          </a:p>
          <a:p>
            <a:r>
              <a:rPr lang="en-GB" sz="1200" dirty="0"/>
              <a:t>Russo, M. (2009). </a:t>
            </a:r>
            <a:r>
              <a:rPr lang="en-GB" sz="1200" i="1" dirty="0"/>
              <a:t>Environmental management</a:t>
            </a:r>
            <a:r>
              <a:rPr lang="en-GB" sz="1200" dirty="0"/>
              <a:t>. Los Angeles [</a:t>
            </a:r>
            <a:r>
              <a:rPr lang="en-GB" sz="1200" dirty="0" err="1"/>
              <a:t>u.a</a:t>
            </a:r>
            <a:r>
              <a:rPr lang="en-GB" sz="1200" dirty="0"/>
              <a:t>.]: SAGE.</a:t>
            </a:r>
          </a:p>
          <a:p>
            <a:r>
              <a:rPr lang="en-US" sz="1200" dirty="0"/>
              <a:t> </a:t>
            </a:r>
            <a:endParaRPr lang="en-GB" sz="1200" dirty="0"/>
          </a:p>
          <a:p>
            <a:r>
              <a:rPr lang="en-GB" sz="1200" dirty="0"/>
              <a:t>Staff, I. (2017). </a:t>
            </a:r>
            <a:r>
              <a:rPr lang="en-GB" sz="1200" i="1" dirty="0"/>
              <a:t>Chief Executive Officer - CEO</a:t>
            </a:r>
            <a:r>
              <a:rPr lang="en-GB" sz="1200" dirty="0"/>
              <a:t>. [online] </a:t>
            </a:r>
            <a:r>
              <a:rPr lang="en-GB" sz="1200" dirty="0" err="1"/>
              <a:t>Investopedia</a:t>
            </a:r>
            <a:r>
              <a:rPr lang="en-GB" sz="1200" dirty="0"/>
              <a:t>. Available at: https://</a:t>
            </a:r>
            <a:r>
              <a:rPr lang="en-GB" sz="1200" dirty="0" err="1"/>
              <a:t>www.investopedia.com</a:t>
            </a:r>
            <a:r>
              <a:rPr lang="en-GB" sz="1200" dirty="0"/>
              <a:t>/terms/c/</a:t>
            </a:r>
            <a:r>
              <a:rPr lang="en-GB" sz="1200" dirty="0" err="1"/>
              <a:t>ceo.asp</a:t>
            </a:r>
            <a:r>
              <a:rPr lang="en-GB" sz="1200" dirty="0"/>
              <a:t> [Accessed 12 Dec. 2017].</a:t>
            </a:r>
          </a:p>
          <a:p>
            <a:r>
              <a:rPr lang="en-US" sz="1200" dirty="0"/>
              <a:t> </a:t>
            </a:r>
            <a:endParaRPr lang="en-GB" sz="1200" dirty="0"/>
          </a:p>
          <a:p>
            <a:r>
              <a:rPr lang="en-GB" sz="1200" dirty="0" err="1"/>
              <a:t>SearchCIO</a:t>
            </a:r>
            <a:r>
              <a:rPr lang="en-GB" sz="1200" dirty="0"/>
              <a:t>. (2017). </a:t>
            </a:r>
            <a:r>
              <a:rPr lang="en-GB" sz="1200" i="1" dirty="0"/>
              <a:t>What is Chief Operating Officer (COO)? - Definition from </a:t>
            </a:r>
            <a:r>
              <a:rPr lang="en-GB" sz="1200" i="1" dirty="0" err="1"/>
              <a:t>WhatIs.com</a:t>
            </a:r>
            <a:r>
              <a:rPr lang="en-GB" sz="1200" dirty="0"/>
              <a:t>. [online] Available at: http://</a:t>
            </a:r>
            <a:r>
              <a:rPr lang="en-GB" sz="1200" dirty="0" err="1"/>
              <a:t>searchcio.techtarget.com</a:t>
            </a:r>
            <a:r>
              <a:rPr lang="en-GB" sz="1200" dirty="0"/>
              <a:t>/definition/Chief-Operating-Officer-COO [Accessed 12 Dec. 2017].</a:t>
            </a:r>
          </a:p>
          <a:p>
            <a:r>
              <a:rPr lang="en-US" sz="1200" dirty="0"/>
              <a:t> </a:t>
            </a:r>
            <a:endParaRPr lang="en-GB" sz="1200" dirty="0"/>
          </a:p>
          <a:p>
            <a:r>
              <a:rPr lang="en-GB" sz="1200" dirty="0"/>
              <a:t>Thompson, A. (2017). </a:t>
            </a:r>
            <a:r>
              <a:rPr lang="en-GB" sz="1200" i="1" dirty="0"/>
              <a:t>McDonald’s Organizational Structure Analysis - </a:t>
            </a:r>
            <a:r>
              <a:rPr lang="en-GB" sz="1200" i="1" dirty="0" err="1"/>
              <a:t>Panmore</a:t>
            </a:r>
            <a:r>
              <a:rPr lang="en-GB" sz="1200" i="1" dirty="0"/>
              <a:t> Institute</a:t>
            </a:r>
            <a:r>
              <a:rPr lang="en-GB" sz="1200" dirty="0"/>
              <a:t>. [online] </a:t>
            </a:r>
            <a:r>
              <a:rPr lang="en-GB" sz="1200" dirty="0" err="1"/>
              <a:t>Panmore</a:t>
            </a:r>
            <a:r>
              <a:rPr lang="en-GB" sz="1200" dirty="0"/>
              <a:t> Institute. Available at: http://</a:t>
            </a:r>
            <a:r>
              <a:rPr lang="en-GB" sz="1200" dirty="0" err="1"/>
              <a:t>panmore.com</a:t>
            </a:r>
            <a:r>
              <a:rPr lang="en-GB" sz="1200" dirty="0"/>
              <a:t>/</a:t>
            </a:r>
            <a:r>
              <a:rPr lang="en-GB" sz="1200" dirty="0" err="1"/>
              <a:t>mcdonalds</a:t>
            </a:r>
            <a:r>
              <a:rPr lang="en-GB" sz="1200" dirty="0"/>
              <a:t>-organizational-structure-analysis [Accessed 12 Dec. 2017].</a:t>
            </a:r>
          </a:p>
          <a:p>
            <a:endParaRPr lang="en-US" dirty="0"/>
          </a:p>
        </p:txBody>
      </p:sp>
    </p:spTree>
    <p:extLst>
      <p:ext uri="{BB962C8B-B14F-4D97-AF65-F5344CB8AC3E}">
        <p14:creationId xmlns:p14="http://schemas.microsoft.com/office/powerpoint/2010/main" val="20112977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Bibliography</a:t>
            </a:r>
          </a:p>
        </p:txBody>
      </p:sp>
      <p:sp>
        <p:nvSpPr>
          <p:cNvPr id="5" name="TextBox 4"/>
          <p:cNvSpPr txBox="1"/>
          <p:nvPr/>
        </p:nvSpPr>
        <p:spPr>
          <a:xfrm>
            <a:off x="779463" y="1870559"/>
            <a:ext cx="7583488" cy="3970317"/>
          </a:xfrm>
          <a:prstGeom prst="rect">
            <a:avLst/>
          </a:prstGeom>
          <a:noFill/>
        </p:spPr>
        <p:txBody>
          <a:bodyPr wrap="square" rtlCol="0">
            <a:spAutoFit/>
          </a:bodyPr>
          <a:lstStyle/>
          <a:p>
            <a:r>
              <a:rPr lang="en-GB" sz="1200" i="1" dirty="0"/>
              <a:t>Leadership Styles in McDonald's</a:t>
            </a:r>
            <a:r>
              <a:rPr lang="en-GB" sz="1200" dirty="0"/>
              <a:t>. (2017). </a:t>
            </a:r>
            <a:r>
              <a:rPr lang="en-GB" sz="1200" i="1" dirty="0" err="1"/>
              <a:t>prezi.com</a:t>
            </a:r>
            <a:r>
              <a:rPr lang="en-GB" sz="1200" dirty="0"/>
              <a:t>. Retrieved 12 December 2017, from https://</a:t>
            </a:r>
            <a:r>
              <a:rPr lang="en-GB" sz="1200" dirty="0" err="1"/>
              <a:t>prezi.com</a:t>
            </a:r>
            <a:r>
              <a:rPr lang="en-GB" sz="1200" dirty="0"/>
              <a:t>/5cjuccae4yqn/leadership-styles-in-</a:t>
            </a:r>
            <a:r>
              <a:rPr lang="en-GB" sz="1200" dirty="0" err="1"/>
              <a:t>mcdonalds</a:t>
            </a:r>
            <a:r>
              <a:rPr lang="en-GB" sz="1200" dirty="0"/>
              <a:t>/</a:t>
            </a:r>
          </a:p>
          <a:p>
            <a:r>
              <a:rPr lang="en-US" sz="1200" dirty="0"/>
              <a:t> </a:t>
            </a:r>
            <a:endParaRPr lang="en-GB" sz="1200" dirty="0"/>
          </a:p>
          <a:p>
            <a:r>
              <a:rPr lang="en-GB" sz="1200" i="1" dirty="0"/>
              <a:t>What's it really like to work at McDonald's?</a:t>
            </a:r>
            <a:r>
              <a:rPr lang="en-GB" sz="1200" dirty="0"/>
              <a:t>. (2017). </a:t>
            </a:r>
            <a:r>
              <a:rPr lang="en-GB" sz="1200" i="1" dirty="0"/>
              <a:t>BBC News</a:t>
            </a:r>
            <a:r>
              <a:rPr lang="en-GB" sz="1200" dirty="0"/>
              <a:t>. Retrieved 12 December 2017, from http://</a:t>
            </a:r>
            <a:r>
              <a:rPr lang="en-GB" sz="1200" dirty="0" err="1"/>
              <a:t>www.bbc.co.uk</a:t>
            </a:r>
            <a:r>
              <a:rPr lang="en-GB" sz="1200" dirty="0"/>
              <a:t>/news/magazine-32283560</a:t>
            </a:r>
          </a:p>
          <a:p>
            <a:r>
              <a:rPr lang="en-US" sz="1200" dirty="0"/>
              <a:t> </a:t>
            </a:r>
            <a:endParaRPr lang="en-GB" sz="1200" dirty="0"/>
          </a:p>
          <a:p>
            <a:r>
              <a:rPr lang="en-GB" sz="1200" dirty="0"/>
              <a:t>(2017). Retrieved from https://</a:t>
            </a:r>
            <a:r>
              <a:rPr lang="en-GB" sz="1200" dirty="0" err="1"/>
              <a:t>www.google.co.uk</a:t>
            </a:r>
            <a:r>
              <a:rPr lang="en-GB" sz="1200" dirty="0"/>
              <a:t>/</a:t>
            </a:r>
            <a:r>
              <a:rPr lang="en-GB" sz="1200" dirty="0" err="1"/>
              <a:t>url?sa</a:t>
            </a:r>
            <a:r>
              <a:rPr lang="en-GB" sz="1200" dirty="0"/>
              <a:t>=</a:t>
            </a:r>
            <a:r>
              <a:rPr lang="en-GB" sz="1200" dirty="0" err="1"/>
              <a:t>i&amp;rct</a:t>
            </a:r>
            <a:r>
              <a:rPr lang="en-GB" sz="1200" dirty="0"/>
              <a:t>=</a:t>
            </a:r>
            <a:r>
              <a:rPr lang="en-GB" sz="1200" dirty="0" err="1"/>
              <a:t>j&amp;q</a:t>
            </a:r>
            <a:r>
              <a:rPr lang="en-GB" sz="1200" dirty="0"/>
              <a:t>=&amp;</a:t>
            </a:r>
            <a:r>
              <a:rPr lang="en-GB" sz="1200" dirty="0" err="1"/>
              <a:t>esrc</a:t>
            </a:r>
            <a:r>
              <a:rPr lang="en-GB" sz="1200" dirty="0"/>
              <a:t>=</a:t>
            </a:r>
            <a:r>
              <a:rPr lang="en-GB" sz="1200" dirty="0" err="1"/>
              <a:t>s&amp;source</a:t>
            </a:r>
            <a:r>
              <a:rPr lang="en-GB" sz="1200" dirty="0"/>
              <a:t>=</a:t>
            </a:r>
            <a:r>
              <a:rPr lang="en-GB" sz="1200" dirty="0" err="1"/>
              <a:t>images&amp;cd</a:t>
            </a:r>
            <a:r>
              <a:rPr lang="en-GB" sz="1200" dirty="0"/>
              <a:t>=&amp;</a:t>
            </a:r>
            <a:r>
              <a:rPr lang="en-GB" sz="1200" dirty="0" err="1"/>
              <a:t>ved</a:t>
            </a:r>
            <a:r>
              <a:rPr lang="en-GB" sz="1200" dirty="0"/>
              <a:t>=0ahUKEwje8-GRmYPYAhWCZlAKHaQ-DKEQjRwIBw&amp;url=https%3A%2F%2Fmerinachhetri.wordpress.com%2F2014%2F10%2F24%2Fblog-1-organisations-and-behaviour%2F&amp;psig=AOvVaw2vHavz0C-aE2erhp5fJMeA&amp;ust=1513124203951564</a:t>
            </a:r>
          </a:p>
          <a:p>
            <a:r>
              <a:rPr lang="en-US" sz="1200" dirty="0"/>
              <a:t> </a:t>
            </a:r>
            <a:endParaRPr lang="en-GB" sz="1200" dirty="0"/>
          </a:p>
          <a:p>
            <a:r>
              <a:rPr lang="en-GB" sz="1200" dirty="0" err="1"/>
              <a:t>Disselkamp</a:t>
            </a:r>
            <a:r>
              <a:rPr lang="en-GB" sz="1200" dirty="0"/>
              <a:t>, L. (2013). </a:t>
            </a:r>
            <a:r>
              <a:rPr lang="en-GB" sz="1200" i="1" dirty="0"/>
              <a:t>Workforce Asset Management Book of Knowledge</a:t>
            </a:r>
            <a:r>
              <a:rPr lang="en-GB" sz="1200" dirty="0"/>
              <a:t>. John Wiley &amp; Sons.</a:t>
            </a:r>
          </a:p>
          <a:p>
            <a:r>
              <a:rPr lang="en-US" sz="1200" dirty="0"/>
              <a:t> </a:t>
            </a:r>
            <a:endParaRPr lang="en-GB" sz="1200" dirty="0"/>
          </a:p>
          <a:p>
            <a:r>
              <a:rPr lang="en-GB" sz="1200" dirty="0"/>
              <a:t>Taylor, F. (2016). </a:t>
            </a:r>
            <a:r>
              <a:rPr lang="en-GB" sz="1200" i="1" dirty="0"/>
              <a:t>The Principles of Scientific Management</a:t>
            </a:r>
            <a:r>
              <a:rPr lang="en-GB" sz="1200" dirty="0"/>
              <a:t>. </a:t>
            </a:r>
            <a:r>
              <a:rPr lang="en-GB" sz="1200" dirty="0" err="1"/>
              <a:t>Cosimo</a:t>
            </a:r>
            <a:r>
              <a:rPr lang="en-GB" sz="1200" dirty="0"/>
              <a:t> Classics.</a:t>
            </a:r>
          </a:p>
          <a:p>
            <a:r>
              <a:rPr lang="en-US" sz="1200" dirty="0"/>
              <a:t> </a:t>
            </a:r>
            <a:endParaRPr lang="en-GB" sz="1200" dirty="0"/>
          </a:p>
          <a:p>
            <a:r>
              <a:rPr lang="en-GB" sz="1200" dirty="0"/>
              <a:t>Bratton, J., &amp; Gold, J. (2012). </a:t>
            </a:r>
            <a:r>
              <a:rPr lang="en-GB" sz="1200" i="1" dirty="0"/>
              <a:t>Human Resource Management</a:t>
            </a:r>
            <a:r>
              <a:rPr lang="en-GB" sz="1200" dirty="0"/>
              <a:t>. Basingstoke: Palgrave Macmillan.</a:t>
            </a:r>
          </a:p>
          <a:p>
            <a:r>
              <a:rPr lang="en-US" sz="1200" dirty="0"/>
              <a:t> </a:t>
            </a:r>
            <a:endParaRPr lang="en-GB" sz="1200" dirty="0"/>
          </a:p>
          <a:p>
            <a:r>
              <a:rPr lang="en-GB" sz="1200" dirty="0"/>
              <a:t>Jackson, M. (2002). </a:t>
            </a:r>
            <a:r>
              <a:rPr lang="en-GB" sz="1200" i="1" dirty="0"/>
              <a:t>Systems Approaches to Management</a:t>
            </a:r>
            <a:r>
              <a:rPr lang="en-GB" sz="1200" dirty="0"/>
              <a:t>. Boston, MA: Springer US.</a:t>
            </a:r>
          </a:p>
          <a:p>
            <a:r>
              <a:rPr lang="en-US" sz="1200" dirty="0"/>
              <a:t> </a:t>
            </a:r>
            <a:endParaRPr lang="en-GB" sz="1200" dirty="0"/>
          </a:p>
          <a:p>
            <a:r>
              <a:rPr lang="en-GB" sz="1200" i="1" dirty="0"/>
              <a:t>Management theory and practice</a:t>
            </a:r>
            <a:r>
              <a:rPr lang="en-GB" sz="1200" dirty="0"/>
              <a:t>. (2004). London.</a:t>
            </a:r>
          </a:p>
          <a:p>
            <a:r>
              <a:rPr lang="en-US" sz="1200" dirty="0"/>
              <a:t> </a:t>
            </a:r>
          </a:p>
        </p:txBody>
      </p:sp>
    </p:spTree>
    <p:extLst>
      <p:ext uri="{BB962C8B-B14F-4D97-AF65-F5344CB8AC3E}">
        <p14:creationId xmlns:p14="http://schemas.microsoft.com/office/powerpoint/2010/main" val="18144436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Precedent">
  <a:themeElements>
    <a:clrScheme name="Precedent">
      <a:dk1>
        <a:srgbClr val="921F07"/>
      </a:dk1>
      <a:lt1>
        <a:sysClr val="window" lastClr="FFFFFF"/>
      </a:lt1>
      <a:dk2>
        <a:srgbClr val="333333"/>
      </a:dk2>
      <a:lt2>
        <a:srgbClr val="E5E5D3"/>
      </a:lt2>
      <a:accent1>
        <a:srgbClr val="993232"/>
      </a:accent1>
      <a:accent2>
        <a:srgbClr val="9B6C34"/>
      </a:accent2>
      <a:accent3>
        <a:srgbClr val="736C5D"/>
      </a:accent3>
      <a:accent4>
        <a:srgbClr val="C9972B"/>
      </a:accent4>
      <a:accent5>
        <a:srgbClr val="C95F2B"/>
      </a:accent5>
      <a:accent6>
        <a:srgbClr val="8F7A05"/>
      </a:accent6>
      <a:hlink>
        <a:srgbClr val="933926"/>
      </a:hlink>
      <a:folHlink>
        <a:srgbClr val="916019"/>
      </a:folHlink>
    </a:clrScheme>
    <a:fontScheme name="Precedent">
      <a:majorFont>
        <a:latin typeface="Perpetua Titling MT"/>
        <a:ea typeface=""/>
        <a:cs typeface=""/>
        <a:font script="Jpan" typeface="ＭＳ Ｐ明朝"/>
        <a:font script="Hans" typeface="宋体"/>
        <a:font script="Hant" typeface="新細明體"/>
      </a:majorFont>
      <a:minorFont>
        <a:latin typeface="Calisto MT"/>
        <a:ea typeface=""/>
        <a:cs typeface=""/>
        <a:font script="Jpan" typeface="ＭＳ Ｐ明朝"/>
        <a:font script="Hans" typeface="宋体"/>
        <a:font script="Hant" typeface="新細明體"/>
      </a:minorFont>
    </a:fontScheme>
    <a:fmtScheme name="Precedent">
      <a:fillStyleLst>
        <a:solidFill>
          <a:schemeClr val="phClr"/>
        </a:solidFill>
        <a:gradFill rotWithShape="1">
          <a:gsLst>
            <a:gs pos="0">
              <a:schemeClr val="phClr">
                <a:tint val="100000"/>
                <a:shade val="90000"/>
                <a:satMod val="135000"/>
              </a:schemeClr>
            </a:gs>
            <a:gs pos="100000">
              <a:schemeClr val="phClr">
                <a:tint val="100000"/>
                <a:shade val="30000"/>
                <a:satMod val="135000"/>
              </a:schemeClr>
            </a:gs>
          </a:gsLst>
          <a:path path="circle">
            <a:fillToRect l="70000" t="10000" b="70000"/>
          </a:path>
        </a:gradFill>
        <a:blipFill rotWithShape="1">
          <a:blip xmlns:r="http://schemas.openxmlformats.org/officeDocument/2006/relationships" r:embed="rId1">
            <a:duotone>
              <a:schemeClr val="phClr">
                <a:shade val="10000"/>
                <a:satMod val="135000"/>
              </a:schemeClr>
              <a:schemeClr val="phClr">
                <a:satMod val="150000"/>
                <a:lumMod val="110000"/>
              </a:schemeClr>
            </a:duotone>
          </a:blip>
          <a:stretch/>
        </a:blipFill>
      </a:fillStyleLst>
      <a:lnStyleLst>
        <a:ln w="12700" cap="flat" cmpd="sng" algn="ctr">
          <a:solidFill>
            <a:schemeClr val="phClr">
              <a:shade val="95000"/>
              <a:satMod val="105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101600" dist="25400" dir="4800000" sx="103000" sy="103000" rotWithShape="0">
              <a:srgbClr val="000000">
                <a:alpha val="45000"/>
              </a:srgbClr>
            </a:outerShdw>
          </a:effectLst>
          <a:scene3d>
            <a:camera prst="orthographicFront">
              <a:rot lat="0" lon="0" rev="0"/>
            </a:camera>
            <a:lightRig rig="balanced" dir="tl">
              <a:rot lat="0" lon="0" rev="3000000"/>
            </a:lightRig>
          </a:scene3d>
          <a:sp3d prstMaterial="softEdge">
            <a:bevelT w="0" h="0"/>
          </a:sp3d>
        </a:effectStyle>
        <a:effectStyle>
          <a:effectLst>
            <a:innerShdw blurRad="127000" dist="38100" dir="13200000">
              <a:srgbClr val="000000">
                <a:alpha val="75000"/>
              </a:srgbClr>
            </a:innerShdw>
            <a:outerShdw blurRad="38100" dist="12700" dir="1800000" sx="101000" sy="101000" rotWithShape="0">
              <a:srgbClr val="000000">
                <a:alpha val="40000"/>
              </a:srgbClr>
            </a:outerShdw>
            <a:reflection blurRad="127000" stA="25000" endPos="30000" dist="12700" dir="5400000" sy="-100000" rotWithShape="0"/>
          </a:effectLst>
          <a:scene3d>
            <a:camera prst="orthographicFront">
              <a:rot lat="0" lon="0" rev="0"/>
            </a:camera>
            <a:lightRig rig="twoPt" dir="t">
              <a:rot lat="0" lon="0" rev="1200000"/>
            </a:lightRig>
          </a:scene3d>
          <a:sp3d>
            <a:bevelT w="0" h="0"/>
          </a:sp3d>
        </a:effectStyle>
      </a:effectStyleLst>
      <a:bgFillStyleLst>
        <a:solidFill>
          <a:schemeClr val="phClr"/>
        </a:solidFill>
        <a:gradFill rotWithShape="1">
          <a:gsLst>
            <a:gs pos="0">
              <a:schemeClr val="phClr">
                <a:tint val="100000"/>
                <a:shade val="90000"/>
                <a:satMod val="135000"/>
              </a:schemeClr>
            </a:gs>
            <a:gs pos="100000">
              <a:schemeClr val="phClr">
                <a:shade val="30000"/>
                <a:satMod val="150000"/>
              </a:schemeClr>
            </a:gs>
          </a:gsLst>
          <a:path path="circle">
            <a:fillToRect t="10000" r="70000" b="70000"/>
          </a:path>
        </a:gradFill>
        <a:blipFill rotWithShape="1">
          <a:blip xmlns:r="http://schemas.openxmlformats.org/officeDocument/2006/relationships" r:embed="rId2">
            <a:duotone>
              <a:schemeClr val="phClr">
                <a:shade val="10000"/>
                <a:satMod val="130000"/>
                <a:lumMod val="80000"/>
              </a:schemeClr>
              <a:schemeClr val="phClr">
                <a:satMod val="150000"/>
                <a:lumMod val="11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Precedent.thmx</Template>
  <TotalTime>4415</TotalTime>
  <Words>454</Words>
  <Application>Microsoft Macintosh PowerPoint</Application>
  <PresentationFormat>On-screen Show (4:3)</PresentationFormat>
  <Paragraphs>190</Paragraphs>
  <Slides>18</Slides>
  <Notes>15</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Precedent</vt:lpstr>
      <vt:lpstr>Contemporary approaches to management presentation   George Parker   Contemporary Management Approaches (BMSP4002)  Davina Evans/Anthony Burns  14th December 2017</vt:lpstr>
      <vt:lpstr>McDonalds background information</vt:lpstr>
      <vt:lpstr>In this power point I will be looking at </vt:lpstr>
      <vt:lpstr>Approaches to strategy  </vt:lpstr>
      <vt:lpstr>McDonald's Goals </vt:lpstr>
      <vt:lpstr>Aims and objectives for the present and the future  </vt:lpstr>
      <vt:lpstr>Environmental responsibilities in McDonalds   </vt:lpstr>
      <vt:lpstr>Levels of Ethics within McDonalds </vt:lpstr>
      <vt:lpstr>PESTEL analysis of McDonalds </vt:lpstr>
      <vt:lpstr>Organization and management types that are McDonalds could use</vt:lpstr>
      <vt:lpstr>What forms of organisational management are chosen by McDonalds and why?</vt:lpstr>
      <vt:lpstr>PowerPoint Presentation</vt:lpstr>
      <vt:lpstr>Do the approaches to structure and management work inside McDonalds?</vt:lpstr>
      <vt:lpstr>What is it like to work at McDonalds?  </vt:lpstr>
      <vt:lpstr>In Conclusion </vt:lpstr>
      <vt:lpstr>Bibliography </vt:lpstr>
      <vt:lpstr>Bibliography</vt:lpstr>
      <vt:lpstr>Bibliography</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GAIL PARKER</dc:creator>
  <cp:lastModifiedBy>GAIL PARKER</cp:lastModifiedBy>
  <cp:revision>31</cp:revision>
  <dcterms:created xsi:type="dcterms:W3CDTF">2017-12-10T23:36:56Z</dcterms:created>
  <dcterms:modified xsi:type="dcterms:W3CDTF">2017-12-14T01:12:46Z</dcterms:modified>
</cp:coreProperties>
</file>