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4"/>
  </p:notesMasterIdLst>
  <p:sldIdLst>
    <p:sldId id="263" r:id="rId2"/>
    <p:sldId id="267" r:id="rId3"/>
    <p:sldId id="266" r:id="rId4"/>
    <p:sldId id="262" r:id="rId5"/>
    <p:sldId id="265" r:id="rId6"/>
    <p:sldId id="269" r:id="rId7"/>
    <p:sldId id="268" r:id="rId8"/>
    <p:sldId id="261" r:id="rId9"/>
    <p:sldId id="270" r:id="rId10"/>
    <p:sldId id="272" r:id="rId11"/>
    <p:sldId id="273" r:id="rId12"/>
    <p:sldId id="264" r:id="rId13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03" autoAdjust="0"/>
    <p:restoredTop sz="52894" autoAdjust="0"/>
  </p:normalViewPr>
  <p:slideViewPr>
    <p:cSldViewPr snapToGrid="0">
      <p:cViewPr varScale="1">
        <p:scale>
          <a:sx n="59" d="100"/>
          <a:sy n="59" d="100"/>
        </p:scale>
        <p:origin x="201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-894" y="-7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C71AED-A585-4060-AD40-E592BB486090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3D078A-232A-4334-A7FE-3285B0EB954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9449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en-GB" dirty="0"/>
              <a:t>Explain the topic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baseline="0" dirty="0"/>
              <a:t>I have chosen to make a comparison between lean and agile manufacturing systems. 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GB" baseline="0" dirty="0"/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en-GB" baseline="0" dirty="0"/>
              <a:t>Why? 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baseline="0" dirty="0"/>
              <a:t>As I work in a manufacturing environment and being a work related topic, the FPS follows the basic principle of lean and agile. 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baseline="0" dirty="0"/>
              <a:t>The added benefit is that I can expand my knowledge and apply what I have learnt straight into industry.  </a:t>
            </a:r>
          </a:p>
          <a:p>
            <a:pPr marL="457200" lvl="1" indent="0">
              <a:buFont typeface="Wingdings" panose="05000000000000000000" pitchFamily="2" charset="2"/>
              <a:buNone/>
            </a:pPr>
            <a:endParaRPr lang="en-GB" baseline="0" dirty="0"/>
          </a:p>
          <a:p>
            <a:pPr marL="457200" lvl="1" indent="0">
              <a:buFont typeface="Wingdings" panose="05000000000000000000" pitchFamily="2" charset="2"/>
              <a:buNone/>
            </a:pPr>
            <a:endParaRPr lang="en-GB" baseline="0" dirty="0"/>
          </a:p>
          <a:p>
            <a:pPr marL="457200" lvl="1" indent="0">
              <a:buFont typeface="Wingdings" panose="05000000000000000000" pitchFamily="2" charset="2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D078A-232A-4334-A7FE-3285B0EB9547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7849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GB" dirty="0"/>
              <a:t>Why</a:t>
            </a:r>
            <a:r>
              <a:rPr lang="en-GB" baseline="0" dirty="0"/>
              <a:t> should the audience listen? 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dirty="0"/>
              <a:t>This</a:t>
            </a:r>
            <a:r>
              <a:rPr lang="en-GB" baseline="0" dirty="0"/>
              <a:t> PPT will cover a brief overview of the knowledge gained, aiming to answer the topic question.   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baseline="0" dirty="0"/>
              <a:t>You will learn about my experiences through my research journey, looking at what I found interesting, research I enjoyed and the challenges faced. 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baseline="0" dirty="0"/>
              <a:t>Linking back to the reasons why I choose this topic and the effects on my employment and personal life. 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GB" dirty="0"/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D078A-232A-4334-A7FE-3285B0EB9547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68558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1200" dirty="0"/>
              <a:t>Competitive Industry.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sz="1200" dirty="0"/>
              <a:t>As a competitive and ever changing industry, continuous improvement helps manufactures become the best within their sector.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1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1200" dirty="0"/>
              <a:t>Continuous improvement.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GB" sz="1200" dirty="0"/>
              <a:t>Small</a:t>
            </a:r>
            <a:r>
              <a:rPr lang="en-GB" sz="1200" baseline="0" dirty="0"/>
              <a:t> reduction in product delivery can have a huge long term impact. 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1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1200" dirty="0"/>
              <a:t>Customer requirements.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1200" dirty="0"/>
              <a:t>High customer expectations:</a:t>
            </a:r>
            <a:r>
              <a:rPr lang="en-GB" sz="1200" baseline="0" dirty="0"/>
              <a:t> </a:t>
            </a:r>
            <a:endParaRPr lang="en-GB" sz="1200" dirty="0"/>
          </a:p>
          <a:p>
            <a:r>
              <a:rPr lang="en-GB" sz="1200" dirty="0"/>
              <a:t>		*</a:t>
            </a:r>
            <a:r>
              <a:rPr lang="en-GB" sz="1200" baseline="0" dirty="0"/>
              <a:t> </a:t>
            </a:r>
            <a:r>
              <a:rPr lang="en-GB" sz="1200" dirty="0"/>
              <a:t>For quality products </a:t>
            </a:r>
          </a:p>
          <a:p>
            <a:r>
              <a:rPr lang="en-GB" sz="1200" dirty="0"/>
              <a:t>		*</a:t>
            </a:r>
            <a:r>
              <a:rPr lang="en-GB" sz="1200" baseline="0" dirty="0"/>
              <a:t> </a:t>
            </a:r>
            <a:r>
              <a:rPr lang="en-GB" sz="1200" dirty="0"/>
              <a:t>At lower prices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1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1200" dirty="0"/>
              <a:t>Integrated together to improve manufacturing strategies.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sz="1200" dirty="0"/>
              <a:t>Lean</a:t>
            </a:r>
            <a:r>
              <a:rPr lang="en-GB" sz="1200" baseline="0" dirty="0"/>
              <a:t> and agile is used to respond to customer needs and wants.</a:t>
            </a:r>
            <a:endParaRPr lang="en-GB" sz="1200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D078A-232A-4334-A7FE-3285B0EB9547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7377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Lean looks at effective use of</a:t>
            </a:r>
            <a:r>
              <a:rPr lang="en-GB" baseline="0" dirty="0"/>
              <a:t> resources to respond </a:t>
            </a:r>
            <a:r>
              <a:rPr lang="en-GB" dirty="0"/>
              <a:t>to competitive pressures.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Provides standardised structure to</a:t>
            </a:r>
            <a:r>
              <a:rPr lang="en-GB" baseline="0" dirty="0"/>
              <a:t> an organisation to increase efficiency and productivity, reduce cost and lead times as well as to improve product quality.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 Integrated systems such as: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aseline="0" dirty="0"/>
              <a:t>	‘Just in time’ is used to produce products at quantities to meet customer demands, minimising transport, inventory, and over production. </a:t>
            </a:r>
          </a:p>
          <a:p>
            <a:r>
              <a:rPr lang="en-GB" baseline="0" dirty="0"/>
              <a:t>	</a:t>
            </a:r>
          </a:p>
          <a:p>
            <a:r>
              <a:rPr lang="en-GB" baseline="0" dirty="0"/>
              <a:t>	Likewise,  	</a:t>
            </a:r>
            <a:r>
              <a:rPr lang="en-GB" b="1" u="sng" dirty="0"/>
              <a:t>7 Wastes</a:t>
            </a:r>
            <a:endParaRPr lang="en-GB" dirty="0"/>
          </a:p>
          <a:p>
            <a:r>
              <a:rPr lang="en-GB" b="1" dirty="0"/>
              <a:t>		T</a:t>
            </a:r>
            <a:r>
              <a:rPr lang="en-GB" dirty="0"/>
              <a:t>ransport </a:t>
            </a:r>
          </a:p>
          <a:p>
            <a:r>
              <a:rPr lang="en-GB" b="1" dirty="0"/>
              <a:t>		I</a:t>
            </a:r>
            <a:r>
              <a:rPr lang="en-GB" dirty="0"/>
              <a:t>nventory</a:t>
            </a:r>
          </a:p>
          <a:p>
            <a:r>
              <a:rPr lang="en-GB" b="1" dirty="0"/>
              <a:t>		M</a:t>
            </a:r>
            <a:r>
              <a:rPr lang="en-GB" dirty="0"/>
              <a:t>otion</a:t>
            </a:r>
          </a:p>
          <a:p>
            <a:r>
              <a:rPr lang="en-GB" b="1" dirty="0"/>
              <a:t>		W</a:t>
            </a:r>
            <a:r>
              <a:rPr lang="en-GB" dirty="0"/>
              <a:t>aiting</a:t>
            </a:r>
          </a:p>
          <a:p>
            <a:r>
              <a:rPr lang="en-GB" b="1" dirty="0"/>
              <a:t>		O</a:t>
            </a:r>
            <a:r>
              <a:rPr lang="en-GB" dirty="0"/>
              <a:t>ver processing </a:t>
            </a:r>
          </a:p>
          <a:p>
            <a:r>
              <a:rPr lang="en-GB" b="1" dirty="0"/>
              <a:t>		O</a:t>
            </a:r>
            <a:r>
              <a:rPr lang="en-GB" dirty="0"/>
              <a:t>verproduction</a:t>
            </a:r>
          </a:p>
          <a:p>
            <a:r>
              <a:rPr lang="en-GB" b="1" dirty="0"/>
              <a:t>		D</a:t>
            </a:r>
            <a:r>
              <a:rPr lang="en-GB" dirty="0"/>
              <a:t>efects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D078A-232A-4334-A7FE-3285B0EB9547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3603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GB" dirty="0"/>
              <a:t>Agile is a</a:t>
            </a:r>
            <a:r>
              <a:rPr lang="en-GB" baseline="0" dirty="0"/>
              <a:t> strategy to be adaptable to everchanging environment.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baseline="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GB" baseline="0" dirty="0"/>
              <a:t>Includes i</a:t>
            </a:r>
            <a:r>
              <a:rPr lang="en-GB" dirty="0"/>
              <a:t>nnovative processes to meet demands:</a:t>
            </a:r>
          </a:p>
          <a:p>
            <a:r>
              <a:rPr lang="en-GB" dirty="0"/>
              <a:t>	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dirty="0"/>
              <a:t>Manufactures utilises</a:t>
            </a:r>
            <a:r>
              <a:rPr lang="en-GB" baseline="0" dirty="0"/>
              <a:t> the ‘origination, people and technology’ for maximum flexibility to quickly adapt and respond to customer demands and market changes.</a:t>
            </a:r>
          </a:p>
          <a:p>
            <a:endParaRPr lang="en-GB" baseline="0" dirty="0"/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baseline="0" dirty="0"/>
              <a:t>Using provided skillsets and employee training </a:t>
            </a:r>
          </a:p>
          <a:p>
            <a:r>
              <a:rPr lang="en-GB" baseline="0" dirty="0"/>
              <a:t>	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D078A-232A-4334-A7FE-3285B0EB9547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82723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1200" dirty="0"/>
              <a:t>‘Work smarter, not harder’ 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GB" sz="1200" dirty="0"/>
              <a:t>Improves work efficiency so that employees are more productive.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200" dirty="0" smtClean="0"/>
              <a:t>Improves </a:t>
            </a:r>
            <a:r>
              <a:rPr lang="en-GB" sz="1200" dirty="0"/>
              <a:t>Safety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GB" sz="1200" dirty="0"/>
              <a:t>Its not just about being lean and agile, Visual Management helps identify an unsafe practices.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200" dirty="0" smtClean="0"/>
              <a:t>Maximised </a:t>
            </a:r>
            <a:r>
              <a:rPr lang="en-GB" sz="1200" dirty="0"/>
              <a:t>Profits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GB" sz="1200" dirty="0"/>
              <a:t>Increased up time and lowering costs increases profits without performing more work.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200" dirty="0" smtClean="0"/>
              <a:t>Everyone </a:t>
            </a:r>
            <a:r>
              <a:rPr lang="en-GB" sz="1200" dirty="0"/>
              <a:t>has to ‘buy in’ </a:t>
            </a:r>
          </a:p>
          <a:p>
            <a:pPr marL="8001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GB" sz="1200" dirty="0"/>
              <a:t>For the process to work, includes everyone doing their part, from shop floor to management.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200" dirty="0" smtClean="0"/>
              <a:t>Environmental </a:t>
            </a:r>
            <a:r>
              <a:rPr lang="en-GB" sz="1200" dirty="0"/>
              <a:t>Impacts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GB" sz="1200" dirty="0"/>
              <a:t>Similar to the ‘ONE FORD’ process, Nike has a reduced their CO2 emissions by 3%.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200" dirty="0" smtClean="0"/>
              <a:t>Production </a:t>
            </a:r>
            <a:r>
              <a:rPr lang="en-GB" sz="1200" dirty="0"/>
              <a:t>Increase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GB" sz="1200" dirty="0"/>
              <a:t>Likewise, in the same 3 Years, production has increased by 20%.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200" dirty="0" smtClean="0"/>
              <a:t>Lean </a:t>
            </a:r>
            <a:r>
              <a:rPr lang="en-GB" sz="1200" dirty="0"/>
              <a:t>and Agile does not just apply to Manufacturing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sz="1200" dirty="0"/>
              <a:t>A non manufacturing example, proving the principles are universal. In one year, a lean approach enabled a hospital in California to see more patients than ever with 17% reduced waiting time.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3D078A-232A-4334-A7FE-3285B0EB9547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77679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GB" sz="1200" dirty="0"/>
              <a:t>Linking the principles to my personal life.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GB" dirty="0"/>
              <a:t>Whilst researching, I enjoyed reflecting and reviewing where I have used and could have used these principle, not just in my employment but in every day to day situations. For example: Cooking, studying and utilising my time to be more efficient and effective.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endParaRPr lang="en-GB" dirty="0"/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en-GB" dirty="0"/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3D078A-232A-4334-A7FE-3285B0EB9547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4072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endParaRPr lang="en-GB" sz="1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1200" dirty="0"/>
              <a:t>Integration into my job role.  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sz="1200" dirty="0"/>
              <a:t>Use 5’s (Sort, Set Shine, Standardise and Sustain).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sz="1200" dirty="0"/>
              <a:t>Understand the wastes (7 Wastes: TIMWOOD).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sz="1200" dirty="0"/>
              <a:t>Have a greater understanding for why there is a frequent increase and decrease in production volumes;</a:t>
            </a:r>
            <a:r>
              <a:rPr lang="en-GB" sz="1200" baseline="0" dirty="0"/>
              <a:t> emphasising t</a:t>
            </a:r>
            <a:r>
              <a:rPr lang="en-GB" sz="1200" dirty="0"/>
              <a:t>he importance of being flexible.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an individual, I plan to continue to maximise uptime and ensure as a team Ford stay competitive against the emerging competition, which are cash rich technology firms such as Google, Apple and Tesla; making it even more important than ever to be lean, to deliver quality products on time and at the right price for our customers.</a:t>
            </a:r>
          </a:p>
          <a:p>
            <a:pPr marL="457200" lvl="1" indent="0">
              <a:buFont typeface="Wingdings" panose="05000000000000000000" pitchFamily="2" charset="2"/>
              <a:buNone/>
            </a:pPr>
            <a:endParaRPr lang="en-GB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</a:t>
            </a:r>
            <a:r>
              <a:rPr lang="en-GB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improved understanding of the ‘ONE Ford’ culture which is a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lean and disciplined manufacturing environment; helping me identify what I</a:t>
            </a:r>
            <a:r>
              <a:rPr lang="en-GB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can do to help achieve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business success globally.</a:t>
            </a:r>
            <a:r>
              <a:rPr lang="en-GB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GB" sz="1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1200" dirty="0"/>
              <a:t>Work part as a team. 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sz="1200" dirty="0"/>
              <a:t>Improved understanding of how a team can be more effective. </a:t>
            </a:r>
          </a:p>
          <a:p>
            <a:pPr>
              <a:buFont typeface="Wingdings" panose="05000000000000000000" pitchFamily="2" charset="2"/>
              <a:buNone/>
            </a:pPr>
            <a:endParaRPr lang="en-GB" sz="1200" dirty="0"/>
          </a:p>
          <a:p>
            <a:pPr>
              <a:buFont typeface="Wingdings" panose="05000000000000000000" pitchFamily="2" charset="2"/>
              <a:buNone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3D078A-232A-4334-A7FE-3285B0EB9547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14833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GB" sz="1200" dirty="0"/>
              <a:t>Time Management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dirty="0"/>
              <a:t>As a part time student, like yourselves, I found managing time between Work, College, University, and Social aspect difficult at times. 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dirty="0"/>
              <a:t>Reflecting back, I would have written a realistic schedule that I would enable me to keep track and maintain an equal balance between them.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dirty="0"/>
              <a:t>If I applied the lean principles to my research, I would have achieved a broader and more in-depth understanding within the same period. 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GB" dirty="0"/>
          </a:p>
          <a:p>
            <a:pPr marL="171450" lvl="0" indent="-171450">
              <a:buFont typeface="Wingdings" panose="05000000000000000000" pitchFamily="2" charset="2"/>
              <a:buChar char="Ø"/>
            </a:pPr>
            <a:r>
              <a:rPr lang="en-GB" dirty="0"/>
              <a:t>Reliability of Sources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dirty="0"/>
              <a:t>There were lots of information regarding lean and agile on the internet, using books and websites.</a:t>
            </a:r>
          </a:p>
          <a:p>
            <a:pPr marL="628650" lvl="1" indent="-171450">
              <a:buFont typeface="Wingdings" panose="05000000000000000000" pitchFamily="2" charset="2"/>
              <a:buChar char="§"/>
            </a:pPr>
            <a:r>
              <a:rPr lang="en-GB" dirty="0"/>
              <a:t>Looking back, Ford has an extensive archive of literature as its what we do day in day out. At the time, I did not think of utilising this resource.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3D078A-232A-4334-A7FE-3285B0EB9547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92192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3D078A-232A-4334-A7FE-3285B0EB9547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6677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3D078A-232A-4334-A7FE-3285B0EB9547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67955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3D078A-232A-4334-A7FE-3285B0EB9547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2791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3338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9839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3843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8951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7594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1519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9754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5549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4985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9477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79953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5627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33447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431022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42856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74524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8958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496B441-FFB1-4964-9050-A80547D5F927}" type="datetimeFigureOut">
              <a:rPr lang="en-GB" smtClean="0"/>
              <a:t>18/01/2019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BC6861D-467C-4559-BB27-93F2F044FB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22306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tudyusa.com/" TargetMode="External"/><Relationship Id="rId3" Type="http://schemas.openxmlformats.org/officeDocument/2006/relationships/hyperlink" Target="https://www.applerubber.com/" TargetMode="External"/><Relationship Id="rId7" Type="http://schemas.openxmlformats.org/officeDocument/2006/relationships/hyperlink" Target="http://asq.org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edicalnewstoday.com/" TargetMode="External"/><Relationship Id="rId11" Type="http://schemas.openxmlformats.org/officeDocument/2006/relationships/image" Target="../media/image2.png"/><Relationship Id="rId5" Type="http://schemas.openxmlformats.org/officeDocument/2006/relationships/hyperlink" Target="https://leansixsigmabelgium.com/" TargetMode="External"/><Relationship Id="rId10" Type="http://schemas.openxmlformats.org/officeDocument/2006/relationships/hyperlink" Target="http://cmuscm.blogspot.com/" TargetMode="External"/><Relationship Id="rId4" Type="http://schemas.openxmlformats.org/officeDocument/2006/relationships/hyperlink" Target="https://brooksgroup.com/" TargetMode="External"/><Relationship Id="rId9" Type="http://schemas.openxmlformats.org/officeDocument/2006/relationships/hyperlink" Target="https://www.newcastlesy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F0C93BA-7E14-4C9F-8A54-4CF42B3EA744}"/>
              </a:ext>
            </a:extLst>
          </p:cNvPr>
          <p:cNvSpPr/>
          <p:nvPr/>
        </p:nvSpPr>
        <p:spPr>
          <a:xfrm>
            <a:off x="957599" y="579995"/>
            <a:ext cx="1027680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1" algn="ctr"/>
            <a:r>
              <a:rPr lang="en-GB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Compare and contrast the lean manufacturing system and the agile manufacturing system.</a:t>
            </a:r>
          </a:p>
          <a:p>
            <a:pPr algn="ctr"/>
            <a:r>
              <a:rPr lang="en-GB" sz="4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 </a:t>
            </a:r>
          </a:p>
        </p:txBody>
      </p:sp>
      <p:pic>
        <p:nvPicPr>
          <p:cNvPr id="1026" name="Picture 2" descr="Image result for ford production system umbrella">
            <a:extLst>
              <a:ext uri="{FF2B5EF4-FFF2-40B4-BE49-F238E27FC236}">
                <a16:creationId xmlns:a16="http://schemas.microsoft.com/office/drawing/2014/main" id="{A9DF11A0-317C-4E42-88C1-34AB61A9F0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2097" y="2711964"/>
            <a:ext cx="4327805" cy="324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 result for ford logo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7576" y="5535241"/>
            <a:ext cx="2352720" cy="132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32097" y="5957818"/>
            <a:ext cx="4327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Xu, (2013)</a:t>
            </a:r>
          </a:p>
        </p:txBody>
      </p:sp>
    </p:spTree>
    <p:extLst>
      <p:ext uri="{BB962C8B-B14F-4D97-AF65-F5344CB8AC3E}">
        <p14:creationId xmlns:p14="http://schemas.microsoft.com/office/powerpoint/2010/main" val="4187362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828800" y="489988"/>
            <a:ext cx="8534400" cy="1507067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Power Point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0220" y="1999211"/>
            <a:ext cx="8534400" cy="36152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Summary of Lean and Agile Manufacturing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Interesting Facts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Research Challenges and Limitations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What I Enjoyed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The Effects on my Employment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Changes to my research journey</a:t>
            </a:r>
          </a:p>
        </p:txBody>
      </p:sp>
      <p:pic>
        <p:nvPicPr>
          <p:cNvPr id="5" name="Picture 2" descr="Image result for ford logo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7576" y="5535241"/>
            <a:ext cx="2352720" cy="132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8002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5160" y="572960"/>
            <a:ext cx="9041679" cy="1507067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Purpose of Lean and Agile Manufacturing Systems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799" y="2183936"/>
            <a:ext cx="8534400" cy="36152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Competitive Industry.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Continuous improvement.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Customer requirements.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Integrated together to improve manufacturing strategies.</a:t>
            </a:r>
          </a:p>
        </p:txBody>
      </p:sp>
      <p:pic>
        <p:nvPicPr>
          <p:cNvPr id="4" name="Picture 2" descr="Image result for ford logo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7576" y="5535241"/>
            <a:ext cx="2352720" cy="132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180114" y="6196620"/>
            <a:ext cx="53721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Khan &amp; Dalu, (2015) and Snee &amp; Hoerl, (2017)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9187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296332"/>
            <a:ext cx="8534400" cy="1507067"/>
          </a:xfrm>
        </p:spPr>
        <p:txBody>
          <a:bodyPr>
            <a:normAutofit/>
          </a:bodyPr>
          <a:lstStyle/>
          <a:p>
            <a:r>
              <a:rPr lang="en-GB" sz="4000" b="1" dirty="0"/>
              <a:t>Lean Manufacturing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8800" y="2192867"/>
            <a:ext cx="8534400" cy="3615267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Lean Principles and Standardised Methods: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400" dirty="0"/>
              <a:t> ‘JIT’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400" dirty="0"/>
              <a:t> Eliminate Waste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400" dirty="0"/>
              <a:t>Quality Strategies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400" dirty="0"/>
              <a:t> Cell Production and Working Triangles.</a:t>
            </a:r>
          </a:p>
          <a:p>
            <a:pPr marL="0" indent="0" algn="ctr">
              <a:buNone/>
            </a:pPr>
            <a:endParaRPr lang="en-GB" sz="2400" b="1" dirty="0"/>
          </a:p>
          <a:p>
            <a:pPr marL="0" indent="0" algn="ctr">
              <a:buNone/>
            </a:pPr>
            <a:r>
              <a:rPr lang="en-GB" sz="2800" b="1" dirty="0"/>
              <a:t>‘Response to competitive pressures’ </a:t>
            </a:r>
          </a:p>
          <a:p>
            <a:endParaRPr lang="en-GB" dirty="0"/>
          </a:p>
        </p:txBody>
      </p:sp>
      <p:pic>
        <p:nvPicPr>
          <p:cNvPr id="4" name="Picture 2" descr="Image result for ford logo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7576" y="5535241"/>
            <a:ext cx="2352720" cy="132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19258" y="6196620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Khan &amp; Dalu, (2015)</a:t>
            </a:r>
          </a:p>
        </p:txBody>
      </p:sp>
    </p:spTree>
    <p:extLst>
      <p:ext uri="{BB962C8B-B14F-4D97-AF65-F5344CB8AC3E}">
        <p14:creationId xmlns:p14="http://schemas.microsoft.com/office/powerpoint/2010/main" val="15425771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799" y="56242"/>
            <a:ext cx="8534400" cy="1507067"/>
          </a:xfrm>
        </p:spPr>
        <p:txBody>
          <a:bodyPr>
            <a:normAutofit/>
          </a:bodyPr>
          <a:lstStyle/>
          <a:p>
            <a:r>
              <a:rPr lang="en-GB" sz="4000" b="1" dirty="0"/>
              <a:t>Agile Manufacturing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9954" y="1368416"/>
            <a:ext cx="9440691" cy="4361719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Innovative processes and tools.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400" dirty="0"/>
              <a:t>Visual Management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400" dirty="0"/>
              <a:t>Multitasking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400" dirty="0"/>
              <a:t>Kanban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Maximum Flexibility.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/>
              <a:t>Responds to challenges from ‘change and uncertainty’.</a:t>
            </a:r>
          </a:p>
          <a:p>
            <a:endParaRPr lang="en-GB" sz="2400" dirty="0"/>
          </a:p>
          <a:p>
            <a:pPr marL="0" indent="0" algn="ctr">
              <a:buNone/>
            </a:pPr>
            <a:r>
              <a:rPr lang="en-GB" sz="2800" b="1" dirty="0"/>
              <a:t>‘Response to complexity due to constant change’ </a:t>
            </a:r>
          </a:p>
        </p:txBody>
      </p:sp>
      <p:pic>
        <p:nvPicPr>
          <p:cNvPr id="4" name="Picture 2" descr="Image result for ford logo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7576" y="5535241"/>
            <a:ext cx="2352720" cy="132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35587" y="6196620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Khan &amp; Dalu, (2015)</a:t>
            </a:r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7531" y="1368416"/>
            <a:ext cx="2834513" cy="1891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848599" y="3289002"/>
            <a:ext cx="2514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Newman, (2017)</a:t>
            </a:r>
          </a:p>
        </p:txBody>
      </p:sp>
    </p:spTree>
    <p:extLst>
      <p:ext uri="{BB962C8B-B14F-4D97-AF65-F5344CB8AC3E}">
        <p14:creationId xmlns:p14="http://schemas.microsoft.com/office/powerpoint/2010/main" val="530888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64576" y="354521"/>
            <a:ext cx="10462847" cy="1507067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Interesting Information and Facts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0220" y="1698171"/>
            <a:ext cx="8534400" cy="444863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‘Work smarter, not harder’.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Improves Safety.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Maximised Profits.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Everyone has to ‘buy in’.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Environmental Impacts.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Production Increase: </a:t>
            </a:r>
          </a:p>
          <a:p>
            <a:pPr marL="914400" lvl="2" indent="0">
              <a:buNone/>
            </a:pPr>
            <a:r>
              <a:rPr lang="en-GB" sz="2000" dirty="0"/>
              <a:t>Three Years = 20% Increase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Lean and Agile does not just apply to Manufacturing:</a:t>
            </a:r>
          </a:p>
          <a:p>
            <a:pPr marL="914400" lvl="2" indent="0">
              <a:buNone/>
            </a:pPr>
            <a:r>
              <a:rPr lang="en-GB" sz="2000" dirty="0"/>
              <a:t>One Year = 17% improvement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400" dirty="0"/>
          </a:p>
        </p:txBody>
      </p:sp>
      <p:pic>
        <p:nvPicPr>
          <p:cNvPr id="5" name="Picture 2" descr="Image result for ford logo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7576" y="5535241"/>
            <a:ext cx="2352720" cy="132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652805" y="6196620"/>
            <a:ext cx="48045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Apple Rubber, (2015) and Marmol, (2017)</a:t>
            </a:r>
          </a:p>
        </p:txBody>
      </p:sp>
    </p:spTree>
    <p:extLst>
      <p:ext uri="{BB962C8B-B14F-4D97-AF65-F5344CB8AC3E}">
        <p14:creationId xmlns:p14="http://schemas.microsoft.com/office/powerpoint/2010/main" val="21555596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296332"/>
            <a:ext cx="8534400" cy="1507067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What did I enjoy?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6888" y="651269"/>
            <a:ext cx="8534400" cy="3615267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Linking the principles to my personal life.</a:t>
            </a:r>
            <a:endParaRPr lang="en-GB" dirty="0"/>
          </a:p>
        </p:txBody>
      </p:sp>
      <p:pic>
        <p:nvPicPr>
          <p:cNvPr id="4" name="Picture 2" descr="Image result for ford logo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7576" y="5535241"/>
            <a:ext cx="2352720" cy="132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blog Image How to Survive the First Year of Studying in the U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9670" y="3155388"/>
            <a:ext cx="4052660" cy="2695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069670" y="5888843"/>
            <a:ext cx="2514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Study in the USA, (2018)</a:t>
            </a:r>
          </a:p>
        </p:txBody>
      </p:sp>
    </p:spTree>
    <p:extLst>
      <p:ext uri="{BB962C8B-B14F-4D97-AF65-F5344CB8AC3E}">
        <p14:creationId xmlns:p14="http://schemas.microsoft.com/office/powerpoint/2010/main" val="3793178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0479" y="533400"/>
            <a:ext cx="10830453" cy="1507067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The Effects on my employment and Education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0479" y="2040467"/>
            <a:ext cx="8534400" cy="3615267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Integration into my job role.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How can I be part of the lean and agile strategy?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ONE Ford Culture.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Work part as a team. </a:t>
            </a:r>
          </a:p>
        </p:txBody>
      </p:sp>
      <p:pic>
        <p:nvPicPr>
          <p:cNvPr id="4" name="Picture 2" descr="Image result for ford logo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7576" y="5535241"/>
            <a:ext cx="2352720" cy="132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5582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828800" y="337588"/>
            <a:ext cx="8534400" cy="1507067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Research Challenges and Future Changes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0220" y="1999211"/>
            <a:ext cx="8534400" cy="36152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Time Management.</a:t>
            </a:r>
          </a:p>
          <a:p>
            <a:pPr marL="0" indent="0">
              <a:buNone/>
            </a:pPr>
            <a:endParaRPr lang="en-GB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Reliability of Sources.</a:t>
            </a:r>
          </a:p>
        </p:txBody>
      </p:sp>
      <p:pic>
        <p:nvPicPr>
          <p:cNvPr id="5" name="Picture 2" descr="Image result for ford logo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7576" y="5535241"/>
            <a:ext cx="2352720" cy="132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Image result for time managem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699" y="2543012"/>
            <a:ext cx="3931921" cy="2527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552699" y="5071342"/>
            <a:ext cx="2514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Brooks, (no date)</a:t>
            </a:r>
          </a:p>
        </p:txBody>
      </p:sp>
    </p:spTree>
    <p:extLst>
      <p:ext uri="{BB962C8B-B14F-4D97-AF65-F5344CB8AC3E}">
        <p14:creationId xmlns:p14="http://schemas.microsoft.com/office/powerpoint/2010/main" val="41688430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9639" y="448732"/>
            <a:ext cx="9492721" cy="1507067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0479" y="2040467"/>
            <a:ext cx="8534400" cy="36152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Comparison of Lean and Agile Manufacturing.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What I enjoyed.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What I learnt.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Challenges faced.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Changes I would have made.</a:t>
            </a:r>
          </a:p>
        </p:txBody>
      </p:sp>
      <p:pic>
        <p:nvPicPr>
          <p:cNvPr id="4" name="Picture 2" descr="Image result for ford logo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7576" y="5535241"/>
            <a:ext cx="2352720" cy="132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87648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6982" y="2081590"/>
            <a:ext cx="9492721" cy="1507067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Questions?</a:t>
            </a:r>
          </a:p>
        </p:txBody>
      </p:sp>
      <p:pic>
        <p:nvPicPr>
          <p:cNvPr id="4" name="Picture 2" descr="Image result for ford logo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7576" y="5535241"/>
            <a:ext cx="2352720" cy="132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1816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52704"/>
            <a:ext cx="8534400" cy="1507067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4458" y="1152144"/>
            <a:ext cx="10368022" cy="5411215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Apple Rubber. (2015), 7 Big Things You Can Count on With Lean Manufacturing, [online] </a:t>
            </a:r>
            <a:r>
              <a:rPr lang="en-GB" dirty="0">
                <a:hlinkClick r:id="rId3"/>
              </a:rPr>
              <a:t>https://www.applerubber.com</a:t>
            </a:r>
            <a:r>
              <a:rPr lang="en-GB" dirty="0"/>
              <a:t>. Accessed 3</a:t>
            </a:r>
            <a:r>
              <a:rPr lang="en-GB" baseline="30000" dirty="0"/>
              <a:t>rd</a:t>
            </a:r>
            <a:r>
              <a:rPr lang="en-GB" dirty="0"/>
              <a:t> January 2019.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Brooks, W. (no date), 7 Must-Have Time Management Tips for Salespeople, [online] </a:t>
            </a:r>
            <a:r>
              <a:rPr lang="en-GB" dirty="0">
                <a:hlinkClick r:id="rId4"/>
              </a:rPr>
              <a:t>https://brooksgroup.com</a:t>
            </a:r>
            <a:r>
              <a:rPr lang="en-GB" dirty="0"/>
              <a:t>. Accessed 17</a:t>
            </a:r>
            <a:r>
              <a:rPr lang="en-GB" baseline="30000" dirty="0"/>
              <a:t>th</a:t>
            </a:r>
            <a:r>
              <a:rPr lang="en-GB" dirty="0"/>
              <a:t> January 2019.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Khan, J. &amp; Dalu, R. (2015), Lean and Agile Manufacturing as productivity enhancement techniques, Shegaon: IOSR.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Marmol, L. (2017), 2 Impactful Examples of Worldwide Companies Using Lean Management, [online] </a:t>
            </a:r>
            <a:r>
              <a:rPr lang="en-GB" dirty="0">
                <a:hlinkClick r:id="rId5"/>
              </a:rPr>
              <a:t>https://leansixsigmabelgium.com/</a:t>
            </a:r>
            <a:r>
              <a:rPr lang="en-GB" dirty="0"/>
              <a:t>. Accessed 3</a:t>
            </a:r>
            <a:r>
              <a:rPr lang="en-GB" baseline="30000" dirty="0"/>
              <a:t>rd</a:t>
            </a:r>
            <a:r>
              <a:rPr lang="en-GB" dirty="0"/>
              <a:t> January 2019.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Newman, T. (2017). Multitasking brain mechanism examined, [online] </a:t>
            </a:r>
            <a:r>
              <a:rPr lang="en-GB" dirty="0">
                <a:hlinkClick r:id="rId6"/>
              </a:rPr>
              <a:t>https://www.medicalnewstoday.com</a:t>
            </a:r>
            <a:r>
              <a:rPr lang="en-GB" dirty="0"/>
              <a:t>. Accessed 17</a:t>
            </a:r>
            <a:r>
              <a:rPr lang="en-GB" baseline="30000" dirty="0"/>
              <a:t>th</a:t>
            </a:r>
            <a:r>
              <a:rPr lang="en-GB" dirty="0"/>
              <a:t> January 2019.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Snee, R. &amp; Hoerl, R. (2017), Time for Lean Six Sigma 2.0?, [online] </a:t>
            </a:r>
            <a:r>
              <a:rPr lang="en-GB" dirty="0">
                <a:hlinkClick r:id="rId7"/>
              </a:rPr>
              <a:t>http://asq.org/</a:t>
            </a:r>
            <a:r>
              <a:rPr lang="en-GB" dirty="0"/>
              <a:t>. Accessed 4</a:t>
            </a:r>
            <a:r>
              <a:rPr lang="en-GB" baseline="30000" dirty="0"/>
              <a:t>th</a:t>
            </a:r>
            <a:r>
              <a:rPr lang="en-GB" dirty="0"/>
              <a:t> January 2019.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Study in the USA. (2018), How to survive the First Year of Studying in the US, [online] </a:t>
            </a:r>
            <a:r>
              <a:rPr lang="en-GB" dirty="0">
                <a:hlinkClick r:id="rId8"/>
              </a:rPr>
              <a:t>https://www.studyusa.com</a:t>
            </a:r>
            <a:r>
              <a:rPr lang="en-GB" dirty="0"/>
              <a:t>. Accessed 17</a:t>
            </a:r>
            <a:r>
              <a:rPr lang="en-GB" baseline="30000" dirty="0"/>
              <a:t>th</a:t>
            </a:r>
            <a:r>
              <a:rPr lang="en-GB" dirty="0"/>
              <a:t> January 2019.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Wheeler, C. (2014), 3 Biggest Myths in Lean Manufacturing, [online] </a:t>
            </a:r>
            <a:r>
              <a:rPr lang="en-GB" dirty="0">
                <a:hlinkClick r:id="rId9"/>
              </a:rPr>
              <a:t>https://www.newcastlesys.com/</a:t>
            </a:r>
            <a:r>
              <a:rPr lang="en-GB" dirty="0"/>
              <a:t>. Accessed 4</a:t>
            </a:r>
            <a:r>
              <a:rPr lang="en-GB" baseline="30000" dirty="0"/>
              <a:t>th</a:t>
            </a:r>
            <a:r>
              <a:rPr lang="en-GB" dirty="0"/>
              <a:t> January 2019.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Xu, Z. (2013), Ford Production System, [online] </a:t>
            </a:r>
            <a:r>
              <a:rPr lang="en-GB" dirty="0">
                <a:hlinkClick r:id="rId10"/>
              </a:rPr>
              <a:t>http://cmuscm.blogspot.com/</a:t>
            </a:r>
            <a:r>
              <a:rPr lang="en-GB" dirty="0"/>
              <a:t>. Accessed 6</a:t>
            </a:r>
            <a:r>
              <a:rPr lang="en-GB" baseline="30000" dirty="0"/>
              <a:t>th</a:t>
            </a:r>
            <a:r>
              <a:rPr lang="en-GB" dirty="0"/>
              <a:t> January 2019.  </a:t>
            </a:r>
          </a:p>
          <a:p>
            <a:endParaRPr lang="en-GB" dirty="0"/>
          </a:p>
        </p:txBody>
      </p:sp>
      <p:pic>
        <p:nvPicPr>
          <p:cNvPr id="4" name="Picture 2" descr="Image result for ford logo"/>
          <p:cNvPicPr>
            <a:picLocks noChangeAspect="1" noChangeArrowheads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7576" y="5535241"/>
            <a:ext cx="2352720" cy="132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1184523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986</TotalTime>
  <Words>1349</Words>
  <Application>Microsoft Office PowerPoint</Application>
  <PresentationFormat>Widescreen</PresentationFormat>
  <Paragraphs>189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Century Gothic</vt:lpstr>
      <vt:lpstr>Wingdings</vt:lpstr>
      <vt:lpstr>Wingdings 3</vt:lpstr>
      <vt:lpstr>Slice</vt:lpstr>
      <vt:lpstr>PowerPoint Presentation</vt:lpstr>
      <vt:lpstr>Power Point Overview</vt:lpstr>
      <vt:lpstr>Purpose of Lean and Agile Manufacturing Systems</vt:lpstr>
      <vt:lpstr>Lean Manufacturing System</vt:lpstr>
      <vt:lpstr>Agile Manufacturing System</vt:lpstr>
      <vt:lpstr>Interesting Information and Facts</vt:lpstr>
      <vt:lpstr>What did I enjoy? </vt:lpstr>
      <vt:lpstr>The Effects on my employment and Education</vt:lpstr>
      <vt:lpstr>Research Challenges and Future Changes</vt:lpstr>
      <vt:lpstr>Summary</vt:lpstr>
      <vt:lpstr>Questions?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Da Rosa</dc:creator>
  <cp:lastModifiedBy>Cox, Gareth (G.M.)</cp:lastModifiedBy>
  <cp:revision>90</cp:revision>
  <dcterms:created xsi:type="dcterms:W3CDTF">2019-01-13T21:00:06Z</dcterms:created>
  <dcterms:modified xsi:type="dcterms:W3CDTF">2019-01-18T11:10:19Z</dcterms:modified>
</cp:coreProperties>
</file>