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embeddedFontLst>
    <p:embeddedFont>
      <p:font typeface="Brygada 1918" panose="020B0604020202020204" pitchFamily="34" charset="0"/>
      <p:regular r:id="rId14"/>
    </p:embeddedFont>
    <p:embeddedFont>
      <p:font typeface="Fraunces ExtraBold" pitchFamily="2" charset="0"/>
      <p:regular r:id="rId15"/>
    </p:embeddedFont>
    <p:embeddedFont>
      <p:font typeface="Fraunces Light" pitchFamily="2" charset="0"/>
      <p:regular r:id="rId16"/>
    </p:embeddedFont>
    <p:embeddedFont>
      <p:font typeface="Nobile" panose="02000503050000020004" pitchFamily="2" charset="0"/>
      <p:regular r:id="rId17"/>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4" d="100"/>
          <a:sy n="84"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4.fntdata" /><Relationship Id="rId2" Type="http://schemas.openxmlformats.org/officeDocument/2006/relationships/slide" Target="slides/slide1.xml" /><Relationship Id="rId16" Type="http://schemas.openxmlformats.org/officeDocument/2006/relationships/font" Target="fonts/font3.fntdata"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2.fntdata"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1.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7084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E1"/>
          </a:solidFill>
          <a:ln/>
        </p:spPr>
      </p:sp>
      <p:sp>
        <p:nvSpPr>
          <p:cNvPr id="3" name="Shape 1"/>
          <p:cNvSpPr/>
          <p:nvPr/>
        </p:nvSpPr>
        <p:spPr>
          <a:xfrm>
            <a:off x="0" y="0"/>
            <a:ext cx="9144000" cy="5143500"/>
          </a:xfrm>
          <a:prstGeom prst="rect">
            <a:avLst/>
          </a:prstGeom>
          <a:solidFill>
            <a:srgbClr val="FAFFFA"/>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 Id="rId5" Type="http://schemas.openxmlformats.org/officeDocument/2006/relationships/image" Target="../media/image4.svg" /><Relationship Id="rId4" Type="http://schemas.openxmlformats.org/officeDocument/2006/relationships/image" Target="../media/image3.svg"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7.png"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svg" /><Relationship Id="rId7" Type="http://schemas.openxmlformats.org/officeDocument/2006/relationships/image" Target="../media/image12.svg"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image" Target="../media/image11.svg" /><Relationship Id="rId5" Type="http://schemas.openxmlformats.org/officeDocument/2006/relationships/image" Target="../media/image10.svg" /><Relationship Id="rId4" Type="http://schemas.openxmlformats.org/officeDocument/2006/relationships/image" Target="../media/image9.svg"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3.sv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8" Type="http://schemas.openxmlformats.org/officeDocument/2006/relationships/hyperlink" Target="https://www.nuffieldtrust.org.uk/research/report-for-the-thirlwall-inquiry-analysis-of-questionnaires-from-120-nhs-trusts" TargetMode="External" /><Relationship Id="rId13" Type="http://schemas.openxmlformats.org/officeDocument/2006/relationships/hyperlink" Target="https://thirlwall.public-inquiry.uk/wp-content/uploads/thirlwall-documents/Table-of-Inquiries-Reviews-and-Recommendations-made-and-whether-they-were-implemented.pdf" TargetMode="External" /><Relationship Id="rId3" Type="http://schemas.openxmlformats.org/officeDocument/2006/relationships/hyperlink" Target="https://www.sciencedirect.com/science/article/pii/S1871519224000416" TargetMode="External" /><Relationship Id="rId7" Type="http://schemas.openxmlformats.org/officeDocument/2006/relationships/hyperlink" Target="https://www.serjeantsinn.com/wp-content/uploads/2023/08/Sir-Robert-Francis-KC-on-Patient-Safety-Activity.pdf" TargetMode="External" /><Relationship Id="rId12" Type="http://schemas.openxmlformats.org/officeDocument/2006/relationships/hyperlink" Target="https://www.gov.uk/government/publications/thirlwall-inquiry-terms-of-reference" TargetMode="External" /><Relationship Id="rId2" Type="http://schemas.openxmlformats.org/officeDocument/2006/relationships/hyperlink" Target="https://www.bmj.com/content/390/bmj.r1703" TargetMode="External" /><Relationship Id="rId1" Type="http://schemas.openxmlformats.org/officeDocument/2006/relationships/slideLayout" Target="../slideLayouts/slideLayout2.xml" /><Relationship Id="rId6" Type="http://schemas.openxmlformats.org/officeDocument/2006/relationships/hyperlink" Target="https://www.magonlinelibrary.com/doi/abs/10.12968/bjon.2024.0283" TargetMode="External" /><Relationship Id="rId11" Type="http://schemas.openxmlformats.org/officeDocument/2006/relationships/hyperlink" Target="https://www.theguardian.com/uk-news/article/2024/sep/08/a-superbug-doctor-shortages-and-a-neonatal-unit-out-of-its-depth-failures-at-lucy-letby-hospital-revealed" TargetMode="External" /><Relationship Id="rId5" Type="http://schemas.openxmlformats.org/officeDocument/2006/relationships/hyperlink" Target="https://www.bmj.com/content/388/bmj.r568" TargetMode="External" /><Relationship Id="rId10" Type="http://schemas.openxmlformats.org/officeDocument/2006/relationships/hyperlink" Target="https://www.qmul.ac.uk/lac/our-legal-blog/2019-2024-blogs/items/the-lucy-letby-case-what-does-it-mean-for-the-united-kingdoms-healthcare-system.html" TargetMode="External" /><Relationship Id="rId4" Type="http://schemas.openxmlformats.org/officeDocument/2006/relationships/hyperlink" Target="https://www.bmj.com/content/387/bmj.q2720" TargetMode="External" /><Relationship Id="rId9" Type="http://schemas.openxmlformats.org/officeDocument/2006/relationships/hyperlink" Target="https://www.patientsafetylearning.org/blog/lucy-letby-verdict-a-future-inquiry-and-patient-safety" TargetMode="External" /></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Text 0"/>
          <p:cNvSpPr/>
          <p:nvPr/>
        </p:nvSpPr>
        <p:spPr>
          <a:xfrm>
            <a:off x="496119" y="373381"/>
            <a:ext cx="4722763" cy="2636520"/>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3B4540"/>
                </a:solidFill>
                <a:latin typeface="Fraunces ExtraBold" pitchFamily="34" charset="0"/>
                <a:ea typeface="Fraunces ExtraBold" pitchFamily="34" charset="-122"/>
                <a:cs typeface="Fraunces ExtraBold" pitchFamily="34" charset="-120"/>
              </a:rPr>
              <a:t>A Critical Analysis of Root Causes, Policy Failures and Service Improvement Lessons from the Lucy Letby Case: A Quality Assurance Perspective</a:t>
            </a:r>
            <a:endParaRPr lang="en-US" sz="2400" dirty="0"/>
          </a:p>
        </p:txBody>
      </p:sp>
      <p:sp>
        <p:nvSpPr>
          <p:cNvPr id="4" name="Text 1"/>
          <p:cNvSpPr/>
          <p:nvPr/>
        </p:nvSpPr>
        <p:spPr>
          <a:xfrm>
            <a:off x="535037" y="3307081"/>
            <a:ext cx="5179963" cy="1013460"/>
          </a:xfrm>
          <a:prstGeom prst="rect">
            <a:avLst/>
          </a:prstGeom>
          <a:noFill/>
          <a:ln/>
        </p:spPr>
        <p:txBody>
          <a:bodyPr wrap="none" lIns="0" tIns="0" rIns="0" bIns="0" rtlCol="0" anchor="t"/>
          <a:lstStyle/>
          <a:p>
            <a:pPr marL="0" indent="0" algn="l">
              <a:lnSpc>
                <a:spcPct val="133000"/>
              </a:lnSpc>
              <a:buNone/>
            </a:pPr>
            <a:r>
              <a:rPr lang="en-US" sz="1200" b="1" dirty="0">
                <a:solidFill>
                  <a:srgbClr val="405449"/>
                </a:solidFill>
                <a:latin typeface="Nobile" pitchFamily="34" charset="0"/>
                <a:ea typeface="Nobile" pitchFamily="34" charset="-122"/>
                <a:cs typeface="Nobile" pitchFamily="34" charset="-120"/>
              </a:rPr>
              <a:t>Student Name: Krisha Jayesh Ahir</a:t>
            </a:r>
          </a:p>
          <a:p>
            <a:pPr marL="0" indent="0" algn="l">
              <a:lnSpc>
                <a:spcPct val="133000"/>
              </a:lnSpc>
              <a:buNone/>
            </a:pPr>
            <a:r>
              <a:rPr lang="en-US" sz="1200" b="1" dirty="0">
                <a:solidFill>
                  <a:srgbClr val="405449"/>
                </a:solidFill>
                <a:latin typeface="Nobile" pitchFamily="34" charset="0"/>
              </a:rPr>
              <a:t>Student Id: 2515386</a:t>
            </a:r>
          </a:p>
          <a:p>
            <a:pPr marL="0" indent="0" algn="l">
              <a:lnSpc>
                <a:spcPct val="133000"/>
              </a:lnSpc>
              <a:buNone/>
            </a:pPr>
            <a:r>
              <a:rPr lang="en-US" sz="1200" b="1" dirty="0">
                <a:solidFill>
                  <a:srgbClr val="405449"/>
                </a:solidFill>
                <a:latin typeface="Nobile" pitchFamily="34" charset="0"/>
              </a:rPr>
              <a:t>Module Name: Quality Assurance and Service Improvements (LCHS7006)</a:t>
            </a:r>
          </a:p>
          <a:p>
            <a:pPr marL="0" indent="0" algn="l">
              <a:lnSpc>
                <a:spcPct val="133000"/>
              </a:lnSpc>
              <a:buNone/>
            </a:pPr>
            <a:r>
              <a:rPr lang="en-US" sz="1200" b="1" dirty="0">
                <a:solidFill>
                  <a:srgbClr val="405449"/>
                </a:solidFill>
                <a:latin typeface="Nobile" pitchFamily="34" charset="0"/>
              </a:rPr>
              <a:t>Lecturer Name: Dr. Fahad Khan</a:t>
            </a:r>
            <a:endParaRPr lang="en-US" sz="12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Text 0"/>
          <p:cNvSpPr/>
          <p:nvPr/>
        </p:nvSpPr>
        <p:spPr>
          <a:xfrm>
            <a:off x="496119" y="349151"/>
            <a:ext cx="4097462" cy="333077"/>
          </a:xfrm>
          <a:prstGeom prst="rect">
            <a:avLst/>
          </a:prstGeom>
          <a:noFill/>
          <a:ln/>
        </p:spPr>
        <p:txBody>
          <a:bodyPr wrap="none" lIns="0" tIns="0" rIns="0" bIns="0" rtlCol="0" anchor="t"/>
          <a:lstStyle/>
          <a:p>
            <a:pPr marL="0" indent="0" algn="l">
              <a:lnSpc>
                <a:spcPct val="104000"/>
              </a:lnSpc>
              <a:buNone/>
            </a:pPr>
            <a:r>
              <a:rPr lang="en-US" sz="2050" dirty="0">
                <a:solidFill>
                  <a:srgbClr val="3B4540"/>
                </a:solidFill>
                <a:latin typeface="Fraunces ExtraBold" pitchFamily="34" charset="0"/>
                <a:ea typeface="Fraunces ExtraBold" pitchFamily="34" charset="-122"/>
                <a:cs typeface="Fraunces ExtraBold" pitchFamily="34" charset="-120"/>
              </a:rPr>
              <a:t>Overview of the Case Study</a:t>
            </a:r>
            <a:endParaRPr lang="en-US" sz="205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1831" y="819596"/>
            <a:ext cx="4737050" cy="938882"/>
          </a:xfrm>
          <a:prstGeom prst="rect">
            <a:avLst/>
          </a:prstGeom>
        </p:spPr>
      </p:pic>
      <p:sp>
        <p:nvSpPr>
          <p:cNvPr id="5" name="Text 1"/>
          <p:cNvSpPr/>
          <p:nvPr/>
        </p:nvSpPr>
        <p:spPr>
          <a:xfrm>
            <a:off x="659829" y="940445"/>
            <a:ext cx="1332458" cy="166539"/>
          </a:xfrm>
          <a:prstGeom prst="rect">
            <a:avLst/>
          </a:prstGeom>
          <a:noFill/>
          <a:ln/>
        </p:spPr>
        <p:txBody>
          <a:bodyPr wrap="none" lIns="0" tIns="0" rIns="0" bIns="0" rtlCol="0" anchor="t"/>
          <a:lstStyle/>
          <a:p>
            <a:pPr marL="0" indent="0" algn="l">
              <a:lnSpc>
                <a:spcPct val="104000"/>
              </a:lnSpc>
              <a:buNone/>
            </a:pPr>
            <a:r>
              <a:rPr lang="en-US" sz="1000" dirty="0">
                <a:solidFill>
                  <a:srgbClr val="405449"/>
                </a:solidFill>
                <a:latin typeface="Fraunces ExtraBold" pitchFamily="34" charset="0"/>
                <a:ea typeface="Fraunces ExtraBold" pitchFamily="34" charset="-122"/>
                <a:cs typeface="Fraunces ExtraBold" pitchFamily="34" charset="-120"/>
              </a:rPr>
              <a:t>Conviction</a:t>
            </a:r>
            <a:endParaRPr lang="en-US" sz="1000" dirty="0"/>
          </a:p>
        </p:txBody>
      </p:sp>
      <p:sp>
        <p:nvSpPr>
          <p:cNvPr id="6" name="Text 2"/>
          <p:cNvSpPr/>
          <p:nvPr/>
        </p:nvSpPr>
        <p:spPr>
          <a:xfrm>
            <a:off x="659829" y="1161901"/>
            <a:ext cx="4438204" cy="475729"/>
          </a:xfrm>
          <a:prstGeom prst="rect">
            <a:avLst/>
          </a:prstGeom>
          <a:noFill/>
          <a:ln/>
        </p:spPr>
        <p:txBody>
          <a:bodyPr wrap="square" lIns="0" tIns="0" rIns="0" bIns="0" rtlCol="0" anchor="t">
            <a:normAutofit/>
          </a:bodyPr>
          <a:lstStyle/>
          <a:p>
            <a:pPr marL="0" indent="0" algn="l">
              <a:lnSpc>
                <a:spcPct val="124000"/>
              </a:lnSpc>
              <a:buNone/>
            </a:pPr>
            <a:r>
              <a:rPr lang="en-US" sz="800" dirty="0">
                <a:solidFill>
                  <a:srgbClr val="405449"/>
                </a:solidFill>
                <a:latin typeface="Nobile" pitchFamily="34" charset="0"/>
                <a:ea typeface="Nobile" pitchFamily="34" charset="-122"/>
                <a:cs typeface="Nobile" pitchFamily="34" charset="-120"/>
              </a:rPr>
              <a:t>Lucy Letby was convicted of murdering seven infants and attempting to murder six others within the neonatal unit at Countess of Chester Hospital (Thirlwall Inquiry, 2023).</a:t>
            </a:r>
            <a:endParaRPr lang="en-US" sz="80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81831" y="1850082"/>
            <a:ext cx="4737050" cy="780306"/>
          </a:xfrm>
          <a:prstGeom prst="rect">
            <a:avLst/>
          </a:prstGeom>
        </p:spPr>
      </p:pic>
      <p:sp>
        <p:nvSpPr>
          <p:cNvPr id="8" name="Text 3"/>
          <p:cNvSpPr/>
          <p:nvPr/>
        </p:nvSpPr>
        <p:spPr>
          <a:xfrm>
            <a:off x="659829" y="1970931"/>
            <a:ext cx="1332458" cy="166539"/>
          </a:xfrm>
          <a:prstGeom prst="rect">
            <a:avLst/>
          </a:prstGeom>
          <a:noFill/>
          <a:ln/>
        </p:spPr>
        <p:txBody>
          <a:bodyPr wrap="none" lIns="0" tIns="0" rIns="0" bIns="0" rtlCol="0" anchor="t"/>
          <a:lstStyle/>
          <a:p>
            <a:pPr marL="0" indent="0" algn="l">
              <a:lnSpc>
                <a:spcPct val="104000"/>
              </a:lnSpc>
              <a:buNone/>
            </a:pPr>
            <a:r>
              <a:rPr lang="en-US" sz="1000" dirty="0">
                <a:solidFill>
                  <a:srgbClr val="405449"/>
                </a:solidFill>
                <a:latin typeface="Fraunces ExtraBold" pitchFamily="34" charset="0"/>
                <a:ea typeface="Fraunces ExtraBold" pitchFamily="34" charset="-122"/>
                <a:cs typeface="Fraunces ExtraBold" pitchFamily="34" charset="-120"/>
              </a:rPr>
              <a:t>Concerns Raised</a:t>
            </a:r>
            <a:endParaRPr lang="en-US" sz="1000" dirty="0"/>
          </a:p>
        </p:txBody>
      </p:sp>
      <p:sp>
        <p:nvSpPr>
          <p:cNvPr id="9" name="Text 4"/>
          <p:cNvSpPr/>
          <p:nvPr/>
        </p:nvSpPr>
        <p:spPr>
          <a:xfrm>
            <a:off x="659829" y="2192387"/>
            <a:ext cx="4438204" cy="317153"/>
          </a:xfrm>
          <a:prstGeom prst="rect">
            <a:avLst/>
          </a:prstGeom>
          <a:noFill/>
          <a:ln/>
        </p:spPr>
        <p:txBody>
          <a:bodyPr wrap="square" lIns="0" tIns="0" rIns="0" bIns="0" rtlCol="0" anchor="t">
            <a:normAutofit/>
          </a:bodyPr>
          <a:lstStyle/>
          <a:p>
            <a:pPr marL="0" indent="0" algn="l">
              <a:lnSpc>
                <a:spcPct val="124000"/>
              </a:lnSpc>
              <a:buNone/>
            </a:pPr>
            <a:r>
              <a:rPr lang="en-US" sz="800" dirty="0">
                <a:solidFill>
                  <a:srgbClr val="405449"/>
                </a:solidFill>
                <a:latin typeface="Nobile" pitchFamily="34" charset="0"/>
                <a:ea typeface="Nobile" pitchFamily="34" charset="-122"/>
                <a:cs typeface="Nobile" pitchFamily="34" charset="-120"/>
              </a:rPr>
              <a:t>Consultants repeatedly raised concerns regarding unusual mortality patterns and patient deterioration (Dyer, 2024).</a:t>
            </a:r>
            <a:endParaRPr lang="en-US" sz="80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81831" y="2721992"/>
            <a:ext cx="4737050" cy="780306"/>
          </a:xfrm>
          <a:prstGeom prst="rect">
            <a:avLst/>
          </a:prstGeom>
        </p:spPr>
      </p:pic>
      <p:sp>
        <p:nvSpPr>
          <p:cNvPr id="11" name="Text 5"/>
          <p:cNvSpPr/>
          <p:nvPr/>
        </p:nvSpPr>
        <p:spPr>
          <a:xfrm>
            <a:off x="659829" y="2842840"/>
            <a:ext cx="1332458" cy="166539"/>
          </a:xfrm>
          <a:prstGeom prst="rect">
            <a:avLst/>
          </a:prstGeom>
          <a:noFill/>
          <a:ln/>
        </p:spPr>
        <p:txBody>
          <a:bodyPr wrap="none" lIns="0" tIns="0" rIns="0" bIns="0" rtlCol="0" anchor="t"/>
          <a:lstStyle/>
          <a:p>
            <a:pPr marL="0" indent="0" algn="l">
              <a:lnSpc>
                <a:spcPct val="104000"/>
              </a:lnSpc>
              <a:buNone/>
            </a:pPr>
            <a:r>
              <a:rPr lang="en-US" sz="1000" dirty="0">
                <a:solidFill>
                  <a:srgbClr val="405449"/>
                </a:solidFill>
                <a:latin typeface="Fraunces ExtraBold" pitchFamily="34" charset="0"/>
                <a:ea typeface="Fraunces ExtraBold" pitchFamily="34" charset="-122"/>
                <a:cs typeface="Fraunces ExtraBold" pitchFamily="34" charset="-120"/>
              </a:rPr>
              <a:t>Delayed Response</a:t>
            </a:r>
            <a:endParaRPr lang="en-US" sz="1000" dirty="0"/>
          </a:p>
        </p:txBody>
      </p:sp>
      <p:sp>
        <p:nvSpPr>
          <p:cNvPr id="12" name="Text 6"/>
          <p:cNvSpPr/>
          <p:nvPr/>
        </p:nvSpPr>
        <p:spPr>
          <a:xfrm>
            <a:off x="659829" y="3064297"/>
            <a:ext cx="4438204" cy="317153"/>
          </a:xfrm>
          <a:prstGeom prst="rect">
            <a:avLst/>
          </a:prstGeom>
          <a:noFill/>
          <a:ln/>
        </p:spPr>
        <p:txBody>
          <a:bodyPr wrap="square" lIns="0" tIns="0" rIns="0" bIns="0" rtlCol="0" anchor="t">
            <a:normAutofit/>
          </a:bodyPr>
          <a:lstStyle/>
          <a:p>
            <a:pPr marL="0" indent="0" algn="l">
              <a:lnSpc>
                <a:spcPct val="124000"/>
              </a:lnSpc>
              <a:buNone/>
            </a:pPr>
            <a:r>
              <a:rPr lang="en-US" sz="800" dirty="0">
                <a:solidFill>
                  <a:srgbClr val="405449"/>
                </a:solidFill>
                <a:latin typeface="Nobile" pitchFamily="34" charset="0"/>
                <a:ea typeface="Nobile" pitchFamily="34" charset="-122"/>
                <a:cs typeface="Nobile" pitchFamily="34" charset="-120"/>
              </a:rPr>
              <a:t>Organisational responses to escalating risks were delayed despite multiple warnings from clinical staff (Dyer, 2024).</a:t>
            </a:r>
            <a:endParaRPr lang="en-US" sz="800" dirty="0"/>
          </a:p>
        </p:txBody>
      </p:sp>
      <p:pic>
        <p:nvPicPr>
          <p:cNvPr id="13" name="Image 4"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81831" y="3593902"/>
            <a:ext cx="4737050" cy="780306"/>
          </a:xfrm>
          <a:prstGeom prst="rect">
            <a:avLst/>
          </a:prstGeom>
        </p:spPr>
      </p:pic>
      <p:sp>
        <p:nvSpPr>
          <p:cNvPr id="14" name="Text 7"/>
          <p:cNvSpPr/>
          <p:nvPr/>
        </p:nvSpPr>
        <p:spPr>
          <a:xfrm>
            <a:off x="659829" y="3714750"/>
            <a:ext cx="1332458" cy="166539"/>
          </a:xfrm>
          <a:prstGeom prst="rect">
            <a:avLst/>
          </a:prstGeom>
          <a:noFill/>
          <a:ln/>
        </p:spPr>
        <p:txBody>
          <a:bodyPr wrap="none" lIns="0" tIns="0" rIns="0" bIns="0" rtlCol="0" anchor="t"/>
          <a:lstStyle/>
          <a:p>
            <a:pPr marL="0" indent="0" algn="l">
              <a:lnSpc>
                <a:spcPct val="104000"/>
              </a:lnSpc>
              <a:buNone/>
            </a:pPr>
            <a:r>
              <a:rPr lang="en-US" sz="1000" dirty="0">
                <a:solidFill>
                  <a:srgbClr val="405449"/>
                </a:solidFill>
                <a:latin typeface="Fraunces ExtraBold" pitchFamily="34" charset="0"/>
                <a:ea typeface="Fraunces ExtraBold" pitchFamily="34" charset="-122"/>
                <a:cs typeface="Fraunces ExtraBold" pitchFamily="34" charset="-120"/>
              </a:rPr>
              <a:t>Systemic Failures</a:t>
            </a:r>
            <a:endParaRPr lang="en-US" sz="1000" dirty="0"/>
          </a:p>
        </p:txBody>
      </p:sp>
      <p:sp>
        <p:nvSpPr>
          <p:cNvPr id="15" name="Text 8"/>
          <p:cNvSpPr/>
          <p:nvPr/>
        </p:nvSpPr>
        <p:spPr>
          <a:xfrm>
            <a:off x="659829" y="3936206"/>
            <a:ext cx="4438204" cy="317153"/>
          </a:xfrm>
          <a:prstGeom prst="rect">
            <a:avLst/>
          </a:prstGeom>
          <a:noFill/>
          <a:ln/>
        </p:spPr>
        <p:txBody>
          <a:bodyPr wrap="square" lIns="0" tIns="0" rIns="0" bIns="0" rtlCol="0" anchor="t">
            <a:normAutofit/>
          </a:bodyPr>
          <a:lstStyle/>
          <a:p>
            <a:pPr marL="0" indent="0" algn="l">
              <a:lnSpc>
                <a:spcPct val="124000"/>
              </a:lnSpc>
              <a:buNone/>
            </a:pPr>
            <a:r>
              <a:rPr lang="en-US" sz="800" dirty="0">
                <a:solidFill>
                  <a:srgbClr val="405449"/>
                </a:solidFill>
                <a:latin typeface="Nobile" pitchFamily="34" charset="0"/>
                <a:ea typeface="Nobile" pitchFamily="34" charset="-122"/>
                <a:cs typeface="Nobile" pitchFamily="34" charset="-120"/>
              </a:rPr>
              <a:t>The case exposed significant failures in patient safety, governance, leadership and quality assurance systems (Patient Safety Learning, 2023).</a:t>
            </a:r>
            <a:endParaRPr lang="en-US" sz="800" dirty="0"/>
          </a:p>
        </p:txBody>
      </p:sp>
      <p:sp>
        <p:nvSpPr>
          <p:cNvPr id="16" name="Text 9"/>
          <p:cNvSpPr/>
          <p:nvPr/>
        </p:nvSpPr>
        <p:spPr>
          <a:xfrm>
            <a:off x="496119" y="4477196"/>
            <a:ext cx="4722763" cy="317153"/>
          </a:xfrm>
          <a:prstGeom prst="rect">
            <a:avLst/>
          </a:prstGeom>
          <a:noFill/>
          <a:ln/>
        </p:spPr>
        <p:txBody>
          <a:bodyPr wrap="square" lIns="0" tIns="0" rIns="0" bIns="0" rtlCol="0" anchor="t">
            <a:normAutofit/>
          </a:bodyPr>
          <a:lstStyle/>
          <a:p>
            <a:pPr marL="0" indent="0" algn="l">
              <a:lnSpc>
                <a:spcPct val="124000"/>
              </a:lnSpc>
              <a:buNone/>
            </a:pPr>
            <a:r>
              <a:rPr lang="en-US" sz="800" dirty="0">
                <a:solidFill>
                  <a:srgbClr val="405449"/>
                </a:solidFill>
                <a:latin typeface="Nobile" pitchFamily="34" charset="0"/>
                <a:ea typeface="Nobile" pitchFamily="34" charset="-122"/>
                <a:cs typeface="Nobile" pitchFamily="34" charset="-120"/>
              </a:rPr>
              <a:t>This case represents an important quality assurance failure within the NHS, illustrating how systemic weaknesses can converge with devastating consequences.</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1031528"/>
            <a:ext cx="6715051" cy="387548"/>
          </a:xfrm>
          <a:prstGeom prst="rect">
            <a:avLst/>
          </a:prstGeom>
          <a:noFill/>
          <a:ln/>
        </p:spPr>
        <p:txBody>
          <a:bodyPr wrap="none" lIns="0" tIns="0" rIns="0" bIns="0" rtlCol="0" anchor="t"/>
          <a:lstStyle/>
          <a:p>
            <a:pPr marL="0" indent="0" algn="l">
              <a:lnSpc>
                <a:spcPct val="104000"/>
              </a:lnSpc>
              <a:buNone/>
            </a:pPr>
            <a:r>
              <a:rPr lang="en-US" sz="2400" dirty="0">
                <a:solidFill>
                  <a:srgbClr val="3B4540"/>
                </a:solidFill>
                <a:latin typeface="Fraunces ExtraBold" pitchFamily="34" charset="0"/>
                <a:ea typeface="Fraunces ExtraBold" pitchFamily="34" charset="-122"/>
                <a:cs typeface="Fraunces ExtraBold" pitchFamily="34" charset="-120"/>
              </a:rPr>
              <a:t>From Local Incident to National Pattern</a:t>
            </a:r>
            <a:endParaRPr lang="en-US" sz="2400" dirty="0"/>
          </a:p>
        </p:txBody>
      </p:sp>
      <p:sp>
        <p:nvSpPr>
          <p:cNvPr id="3" name="Shape 1"/>
          <p:cNvSpPr/>
          <p:nvPr/>
        </p:nvSpPr>
        <p:spPr>
          <a:xfrm>
            <a:off x="406822" y="1605111"/>
            <a:ext cx="4103191" cy="2506861"/>
          </a:xfrm>
          <a:prstGeom prst="roundRect">
            <a:avLst>
              <a:gd name="adj" fmla="val 7126"/>
            </a:avLst>
          </a:prstGeom>
          <a:solidFill>
            <a:srgbClr val="438951"/>
          </a:solidFill>
          <a:ln/>
        </p:spPr>
      </p:sp>
      <p:sp>
        <p:nvSpPr>
          <p:cNvPr id="4" name="Text 2"/>
          <p:cNvSpPr/>
          <p:nvPr/>
        </p:nvSpPr>
        <p:spPr>
          <a:xfrm>
            <a:off x="530796" y="1729085"/>
            <a:ext cx="2310259"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Fraunces ExtraBold" pitchFamily="34" charset="0"/>
                <a:ea typeface="Fraunces ExtraBold" pitchFamily="34" charset="-122"/>
                <a:cs typeface="Fraunces ExtraBold" pitchFamily="34" charset="-120"/>
              </a:rPr>
              <a:t>Recurring NHS Themes</a:t>
            </a:r>
            <a:endParaRPr lang="en-US" sz="1200" dirty="0"/>
          </a:p>
        </p:txBody>
      </p:sp>
      <p:sp>
        <p:nvSpPr>
          <p:cNvPr id="5" name="Text 3"/>
          <p:cNvSpPr/>
          <p:nvPr/>
        </p:nvSpPr>
        <p:spPr>
          <a:xfrm>
            <a:off x="530796" y="2046908"/>
            <a:ext cx="3855244" cy="1103933"/>
          </a:xfrm>
          <a:prstGeom prst="rect">
            <a:avLst/>
          </a:prstGeom>
          <a:noFill/>
          <a:ln/>
        </p:spPr>
        <p:txBody>
          <a:bodyPr wrap="square" lIns="0" tIns="0" rIns="0" bIns="0" rtlCol="0" anchor="t">
            <a:normAutofit/>
          </a:bodyPr>
          <a:lstStyle/>
          <a:p>
            <a:pPr marL="0" indent="0" algn="l">
              <a:lnSpc>
                <a:spcPct val="133000"/>
              </a:lnSpc>
              <a:spcAft>
                <a:spcPts val="850"/>
              </a:spcAft>
              <a:buNone/>
            </a:pPr>
            <a:r>
              <a:rPr lang="en-US" sz="950" dirty="0">
                <a:solidFill>
                  <a:srgbClr val="000000"/>
                </a:solidFill>
                <a:latin typeface="Nobile" pitchFamily="34" charset="0"/>
                <a:ea typeface="Nobile" pitchFamily="34" charset="-122"/>
                <a:cs typeface="Nobile" pitchFamily="34" charset="-120"/>
              </a:rPr>
              <a:t>Similar themes have emerged across previous NHS inquiries involving patient safety failures (Thirlwall Inquiry Legal Team, 2024).</a:t>
            </a:r>
            <a:endParaRPr lang="en-US" sz="950" dirty="0"/>
          </a:p>
          <a:p>
            <a:pPr marL="0" indent="0" algn="l">
              <a:lnSpc>
                <a:spcPct val="133000"/>
              </a:lnSpc>
              <a:buNone/>
            </a:pPr>
            <a:r>
              <a:rPr lang="en-US" sz="950" dirty="0">
                <a:solidFill>
                  <a:srgbClr val="000000"/>
                </a:solidFill>
                <a:latin typeface="Nobile" pitchFamily="34" charset="0"/>
                <a:ea typeface="Nobile" pitchFamily="34" charset="-122"/>
                <a:cs typeface="Nobile" pitchFamily="34" charset="-120"/>
              </a:rPr>
              <a:t>Recurring issues include weak governance, poor organisational learning and ineffective escalation systems (Harrison, 2025).</a:t>
            </a:r>
            <a:endParaRPr lang="en-US" sz="950" dirty="0"/>
          </a:p>
        </p:txBody>
      </p:sp>
      <p:sp>
        <p:nvSpPr>
          <p:cNvPr id="6" name="Text 4"/>
          <p:cNvSpPr/>
          <p:nvPr/>
        </p:nvSpPr>
        <p:spPr>
          <a:xfrm>
            <a:off x="4728046" y="1729085"/>
            <a:ext cx="2582094" cy="193849"/>
          </a:xfrm>
          <a:prstGeom prst="rect">
            <a:avLst/>
          </a:prstGeom>
          <a:noFill/>
          <a:ln/>
        </p:spPr>
        <p:txBody>
          <a:bodyPr wrap="none" lIns="0" tIns="0" rIns="0" bIns="0" rtlCol="0" anchor="t"/>
          <a:lstStyle/>
          <a:p>
            <a:pPr marL="0" indent="0" algn="l">
              <a:lnSpc>
                <a:spcPct val="104000"/>
              </a:lnSpc>
              <a:buNone/>
            </a:pPr>
            <a:r>
              <a:rPr lang="en-US" sz="1200" dirty="0">
                <a:solidFill>
                  <a:srgbClr val="3B4540"/>
                </a:solidFill>
                <a:latin typeface="Fraunces ExtraBold" pitchFamily="34" charset="0"/>
                <a:ea typeface="Fraunces ExtraBold" pitchFamily="34" charset="-122"/>
                <a:cs typeface="Fraunces ExtraBold" pitchFamily="34" charset="-120"/>
              </a:rPr>
              <a:t>Wider Systemic Challenges</a:t>
            </a:r>
            <a:endParaRPr lang="en-US" sz="1200" dirty="0"/>
          </a:p>
        </p:txBody>
      </p:sp>
      <p:sp>
        <p:nvSpPr>
          <p:cNvPr id="7" name="Text 5"/>
          <p:cNvSpPr/>
          <p:nvPr/>
        </p:nvSpPr>
        <p:spPr>
          <a:xfrm>
            <a:off x="4728046" y="2046908"/>
            <a:ext cx="3924598" cy="1103933"/>
          </a:xfrm>
          <a:prstGeom prst="rect">
            <a:avLst/>
          </a:prstGeom>
          <a:noFill/>
          <a:ln/>
        </p:spPr>
        <p:txBody>
          <a:bodyPr wrap="square" lIns="0" tIns="0" rIns="0" bIns="0" rtlCol="0" anchor="t">
            <a:normAutofit/>
          </a:bodyPr>
          <a:lstStyle/>
          <a:p>
            <a:pPr marL="0" indent="0" algn="l">
              <a:lnSpc>
                <a:spcPct val="133000"/>
              </a:lnSpc>
              <a:spcAft>
                <a:spcPts val="850"/>
              </a:spcAft>
              <a:buNone/>
            </a:pPr>
            <a:r>
              <a:rPr lang="en-US" sz="950" dirty="0">
                <a:solidFill>
                  <a:srgbClr val="405449"/>
                </a:solidFill>
                <a:latin typeface="Nobile" pitchFamily="34" charset="0"/>
                <a:ea typeface="Nobile" pitchFamily="34" charset="-122"/>
                <a:cs typeface="Nobile" pitchFamily="34" charset="-120"/>
              </a:rPr>
              <a:t>Multiple healthcare inquiries have identified failures in implementing recommendations nationally (Thirlwall Inquiry Legal Team, 2024).</a:t>
            </a:r>
            <a:endParaRPr lang="en-US" sz="950" dirty="0"/>
          </a:p>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The case reflects broader systemic challenges within healthcare quality management frameworks (QMUL, 2024).</a:t>
            </a:r>
            <a:endParaRPr lang="en-US" sz="950" dirty="0"/>
          </a:p>
        </p:txBody>
      </p:sp>
      <p:sp>
        <p:nvSpPr>
          <p:cNvPr id="8" name="Shape 6"/>
          <p:cNvSpPr/>
          <p:nvPr/>
        </p:nvSpPr>
        <p:spPr>
          <a:xfrm>
            <a:off x="4728046" y="3290367"/>
            <a:ext cx="3924598" cy="682079"/>
          </a:xfrm>
          <a:prstGeom prst="roundRect">
            <a:avLst>
              <a:gd name="adj" fmla="val 16368"/>
            </a:avLst>
          </a:prstGeom>
          <a:solidFill>
            <a:srgbClr val="FCF2B5"/>
          </a:solidFill>
          <a:ln/>
        </p:spPr>
      </p:sp>
      <p:pic>
        <p:nvPicPr>
          <p:cNvPr id="9" name="Image 0" descr="preencoded.png"/>
          <p:cNvPicPr>
            <a:picLocks noChangeAspect="1"/>
          </p:cNvPicPr>
          <p:nvPr/>
        </p:nvPicPr>
        <p:blipFill>
          <a:blip r:embed="rId3"/>
          <a:stretch>
            <a:fillRect/>
          </a:stretch>
        </p:blipFill>
        <p:spPr>
          <a:xfrm>
            <a:off x="4852020" y="3470151"/>
            <a:ext cx="155004" cy="123974"/>
          </a:xfrm>
          <a:prstGeom prst="rect">
            <a:avLst/>
          </a:prstGeom>
        </p:spPr>
      </p:pic>
      <p:sp>
        <p:nvSpPr>
          <p:cNvPr id="10" name="Text 7"/>
          <p:cNvSpPr/>
          <p:nvPr/>
        </p:nvSpPr>
        <p:spPr>
          <a:xfrm>
            <a:off x="5130998" y="3432944"/>
            <a:ext cx="33976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Nobile" pitchFamily="34" charset="0"/>
                <a:ea typeface="Nobile" pitchFamily="34" charset="-122"/>
                <a:cs typeface="Nobile" pitchFamily="34" charset="-120"/>
              </a:rPr>
              <a:t>The Countess of Chester case is not an isolated incident — it mirrors patterns seen across the wider NHS.</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2126531" y="341114"/>
            <a:ext cx="2341587" cy="193849"/>
          </a:xfrm>
          <a:prstGeom prst="rect">
            <a:avLst/>
          </a:prstGeom>
          <a:noFill/>
          <a:ln/>
        </p:spPr>
        <p:txBody>
          <a:bodyPr wrap="none" lIns="0" tIns="0" rIns="0" bIns="0" rtlCol="0" anchor="t"/>
          <a:lstStyle/>
          <a:p>
            <a:pPr marL="0" indent="0" algn="l">
              <a:lnSpc>
                <a:spcPct val="104000"/>
              </a:lnSpc>
              <a:buNone/>
            </a:pPr>
            <a:r>
              <a:rPr lang="en-US" sz="1200" dirty="0">
                <a:solidFill>
                  <a:srgbClr val="3B4540"/>
                </a:solidFill>
                <a:latin typeface="Fraunces ExtraBold" pitchFamily="34" charset="0"/>
                <a:ea typeface="Fraunces ExtraBold" pitchFamily="34" charset="-122"/>
                <a:cs typeface="Fraunces ExtraBold" pitchFamily="34" charset="-120"/>
              </a:rPr>
              <a:t>The Swiss Cheese Model</a:t>
            </a:r>
            <a:endParaRPr lang="en-US" sz="1200" dirty="0"/>
          </a:p>
        </p:txBody>
      </p:sp>
      <p:pic>
        <p:nvPicPr>
          <p:cNvPr id="3" name="Image 0" descr="preencoded.png"/>
          <p:cNvPicPr>
            <a:picLocks noChangeAspect="1"/>
          </p:cNvPicPr>
          <p:nvPr/>
        </p:nvPicPr>
        <p:blipFill>
          <a:blip r:embed="rId3"/>
          <a:stretch>
            <a:fillRect/>
          </a:stretch>
        </p:blipFill>
        <p:spPr>
          <a:xfrm>
            <a:off x="2126531" y="616297"/>
            <a:ext cx="2621905" cy="1667024"/>
          </a:xfrm>
          <a:prstGeom prst="rect">
            <a:avLst/>
          </a:prstGeom>
        </p:spPr>
      </p:pic>
      <p:pic>
        <p:nvPicPr>
          <p:cNvPr id="5" name="Image 2" descr="preencoded.png"/>
          <p:cNvPicPr>
            <a:picLocks noChangeAspect="1"/>
          </p:cNvPicPr>
          <p:nvPr/>
        </p:nvPicPr>
        <p:blipFill>
          <a:blip r:embed="rId4"/>
          <a:stretch>
            <a:fillRect/>
          </a:stretch>
        </p:blipFill>
        <p:spPr>
          <a:xfrm>
            <a:off x="2126531" y="2571750"/>
            <a:ext cx="2424857" cy="1697831"/>
          </a:xfrm>
          <a:prstGeom prst="rect">
            <a:avLst/>
          </a:prstGeom>
        </p:spPr>
      </p:pic>
      <p:sp>
        <p:nvSpPr>
          <p:cNvPr id="6" name="Text 1"/>
          <p:cNvSpPr/>
          <p:nvPr/>
        </p:nvSpPr>
        <p:spPr>
          <a:xfrm>
            <a:off x="4904408" y="612428"/>
            <a:ext cx="1232446" cy="96887"/>
          </a:xfrm>
          <a:prstGeom prst="rect">
            <a:avLst/>
          </a:prstGeom>
          <a:noFill/>
          <a:ln/>
        </p:spPr>
        <p:txBody>
          <a:bodyPr wrap="none" lIns="0" tIns="0" rIns="0" bIns="0" rtlCol="0" anchor="t"/>
          <a:lstStyle/>
          <a:p>
            <a:pPr marL="0" indent="0" algn="l">
              <a:lnSpc>
                <a:spcPct val="104000"/>
              </a:lnSpc>
              <a:buNone/>
            </a:pPr>
            <a:r>
              <a:rPr lang="en-US" sz="600" dirty="0">
                <a:solidFill>
                  <a:srgbClr val="3B4540"/>
                </a:solidFill>
                <a:latin typeface="Fraunces ExtraBold" pitchFamily="34" charset="0"/>
                <a:ea typeface="Fraunces ExtraBold" pitchFamily="34" charset="-122"/>
                <a:cs typeface="Fraunces ExtraBold" pitchFamily="34" charset="-120"/>
              </a:rPr>
              <a:t>Key Principles</a:t>
            </a:r>
            <a:endParaRPr lang="en-US" sz="600" dirty="0"/>
          </a:p>
        </p:txBody>
      </p:sp>
      <p:sp>
        <p:nvSpPr>
          <p:cNvPr id="7" name="Text 2"/>
          <p:cNvSpPr/>
          <p:nvPr/>
        </p:nvSpPr>
        <p:spPr>
          <a:xfrm>
            <a:off x="4904408" y="740271"/>
            <a:ext cx="2117750" cy="2889194"/>
          </a:xfrm>
          <a:prstGeom prst="rect">
            <a:avLst/>
          </a:prstGeom>
          <a:noFill/>
          <a:ln/>
        </p:spPr>
        <p:txBody>
          <a:bodyPr wrap="square" lIns="0" tIns="0" rIns="0" bIns="0" rtlCol="0" anchor="t">
            <a:normAutofit/>
          </a:bodyPr>
          <a:lstStyle/>
          <a:p>
            <a:pPr marL="342900" indent="-342900" algn="just">
              <a:lnSpc>
                <a:spcPct val="100000"/>
              </a:lnSpc>
              <a:buSzPct val="100000"/>
              <a:buChar char="•"/>
            </a:pPr>
            <a:r>
              <a:rPr lang="en-US" sz="950" dirty="0">
                <a:solidFill>
                  <a:srgbClr val="405449"/>
                </a:solidFill>
                <a:latin typeface="Nobile" pitchFamily="34" charset="0"/>
                <a:ea typeface="Nobile" pitchFamily="34" charset="-122"/>
                <a:cs typeface="Nobile" pitchFamily="34" charset="-120"/>
              </a:rPr>
              <a:t>The Swiss Cheese Model explains how multiple layers of defence can fail simultaneously (Reason, 2000).</a:t>
            </a:r>
            <a:endParaRPr lang="en-US" sz="950" dirty="0"/>
          </a:p>
          <a:p>
            <a:pPr marL="342900" indent="-342900" algn="just">
              <a:lnSpc>
                <a:spcPct val="100000"/>
              </a:lnSpc>
              <a:buSzPct val="100000"/>
              <a:buChar char="•"/>
            </a:pPr>
            <a:r>
              <a:rPr lang="en-US" sz="950" dirty="0">
                <a:solidFill>
                  <a:srgbClr val="405449"/>
                </a:solidFill>
                <a:latin typeface="Nobile" pitchFamily="34" charset="0"/>
                <a:ea typeface="Nobile" pitchFamily="34" charset="-122"/>
                <a:cs typeface="Nobile" pitchFamily="34" charset="-120"/>
              </a:rPr>
              <a:t>Harm occurs when weaknesses across several organisational barriers align (Reason, 2000).</a:t>
            </a:r>
            <a:endParaRPr lang="en-US" sz="950" dirty="0"/>
          </a:p>
          <a:p>
            <a:pPr marL="342900" indent="-342900" algn="just">
              <a:lnSpc>
                <a:spcPct val="100000"/>
              </a:lnSpc>
              <a:buSzPct val="100000"/>
              <a:buChar char="•"/>
            </a:pPr>
            <a:r>
              <a:rPr lang="en-US" sz="950" dirty="0">
                <a:solidFill>
                  <a:srgbClr val="405449"/>
                </a:solidFill>
                <a:latin typeface="Nobile" pitchFamily="34" charset="0"/>
                <a:ea typeface="Nobile" pitchFamily="34" charset="-122"/>
                <a:cs typeface="Nobile" pitchFamily="34" charset="-120"/>
              </a:rPr>
              <a:t>The model is widely used within healthcare quality assurance and patient safety investigations (NHS England, 2024).</a:t>
            </a:r>
            <a:endParaRPr lang="en-US" sz="950" dirty="0"/>
          </a:p>
          <a:p>
            <a:pPr marL="342900" indent="-342900" algn="just">
              <a:lnSpc>
                <a:spcPct val="100000"/>
              </a:lnSpc>
              <a:buSzPct val="100000"/>
              <a:buChar char="•"/>
            </a:pPr>
            <a:r>
              <a:rPr lang="en-US" sz="950" dirty="0">
                <a:solidFill>
                  <a:srgbClr val="405449"/>
                </a:solidFill>
                <a:latin typeface="Nobile" pitchFamily="34" charset="0"/>
                <a:ea typeface="Nobile" pitchFamily="34" charset="-122"/>
                <a:cs typeface="Nobile" pitchFamily="34" charset="-120"/>
              </a:rPr>
              <a:t>The Lucy Letby case demonstrates multiple aligned failures across governance, leadership and regulation (Dyer, 2024).</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96119" y="501700"/>
            <a:ext cx="5857801" cy="387548"/>
          </a:xfrm>
          <a:prstGeom prst="rect">
            <a:avLst/>
          </a:prstGeom>
          <a:noFill/>
          <a:ln/>
        </p:spPr>
        <p:txBody>
          <a:bodyPr wrap="none" lIns="0" tIns="0" rIns="0" bIns="0" rtlCol="0" anchor="t"/>
          <a:lstStyle/>
          <a:p>
            <a:pPr marL="0" indent="0" algn="l">
              <a:lnSpc>
                <a:spcPct val="104000"/>
              </a:lnSpc>
              <a:buNone/>
            </a:pPr>
            <a:r>
              <a:rPr lang="en-US" sz="2400" dirty="0">
                <a:solidFill>
                  <a:srgbClr val="3B4540"/>
                </a:solidFill>
                <a:latin typeface="Fraunces ExtraBold" pitchFamily="34" charset="0"/>
                <a:ea typeface="Fraunces ExtraBold" pitchFamily="34" charset="-122"/>
                <a:cs typeface="Fraunces ExtraBold" pitchFamily="34" charset="-120"/>
              </a:rPr>
              <a:t>Application of Swiss Cheese Model</a:t>
            </a:r>
            <a:endParaRPr lang="en-US" sz="2400" dirty="0"/>
          </a:p>
        </p:txBody>
      </p:sp>
      <p:sp>
        <p:nvSpPr>
          <p:cNvPr id="3" name="Text 1"/>
          <p:cNvSpPr/>
          <p:nvPr/>
        </p:nvSpPr>
        <p:spPr>
          <a:xfrm>
            <a:off x="496119" y="1137270"/>
            <a:ext cx="8608963" cy="198462"/>
          </a:xfrm>
          <a:prstGeom prst="rect">
            <a:avLst/>
          </a:prstGeom>
          <a:noFill/>
          <a:ln/>
        </p:spPr>
        <p:txBody>
          <a:bodyPr wrap="none" lIns="0" tIns="0" rIns="0" bIns="0" rtlCol="0" anchor="t"/>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Each layer of organisational defence failed in the Letby case, allowing harm to persist undetected:</a:t>
            </a:r>
            <a:endParaRPr lang="en-US" sz="950" dirty="0"/>
          </a:p>
        </p:txBody>
      </p:sp>
      <p:sp>
        <p:nvSpPr>
          <p:cNvPr id="4" name="Shape 2"/>
          <p:cNvSpPr/>
          <p:nvPr/>
        </p:nvSpPr>
        <p:spPr>
          <a:xfrm>
            <a:off x="496119" y="1475259"/>
            <a:ext cx="8151763" cy="3166542"/>
          </a:xfrm>
          <a:prstGeom prst="roundRect">
            <a:avLst>
              <a:gd name="adj" fmla="val 3526"/>
            </a:avLst>
          </a:prstGeom>
          <a:noFill/>
          <a:ln w="4763">
            <a:solidFill>
              <a:srgbClr val="000000">
                <a:alpha val="8000"/>
              </a:srgbClr>
            </a:solidFill>
            <a:prstDash val="solid"/>
          </a:ln>
        </p:spPr>
      </p:sp>
      <p:sp>
        <p:nvSpPr>
          <p:cNvPr id="5" name="Shape 3"/>
          <p:cNvSpPr/>
          <p:nvPr/>
        </p:nvSpPr>
        <p:spPr>
          <a:xfrm>
            <a:off x="501774" y="1480021"/>
            <a:ext cx="2713509" cy="359197"/>
          </a:xfrm>
          <a:prstGeom prst="rect">
            <a:avLst/>
          </a:prstGeom>
          <a:solidFill>
            <a:srgbClr val="438951"/>
          </a:solidFill>
          <a:ln/>
        </p:spPr>
      </p:sp>
      <p:sp>
        <p:nvSpPr>
          <p:cNvPr id="6" name="Text 4"/>
          <p:cNvSpPr/>
          <p:nvPr/>
        </p:nvSpPr>
        <p:spPr>
          <a:xfrm>
            <a:off x="625748" y="1559198"/>
            <a:ext cx="2920380" cy="198462"/>
          </a:xfrm>
          <a:prstGeom prst="rect">
            <a:avLst/>
          </a:prstGeom>
          <a:noFill/>
          <a:ln/>
        </p:spPr>
        <p:txBody>
          <a:bodyPr wrap="none" lIns="0" tIns="0" rIns="0" bIns="0" rtlCol="0" anchor="t"/>
          <a:lstStyle/>
          <a:p>
            <a:pPr marL="0" indent="0" algn="l">
              <a:lnSpc>
                <a:spcPct val="133000"/>
              </a:lnSpc>
              <a:buNone/>
            </a:pPr>
            <a:r>
              <a:rPr lang="en-US" sz="950" b="1" dirty="0">
                <a:solidFill>
                  <a:srgbClr val="000000"/>
                </a:solidFill>
                <a:latin typeface="Nobile" pitchFamily="34" charset="0"/>
                <a:ea typeface="Nobile" pitchFamily="34" charset="-122"/>
                <a:cs typeface="Nobile" pitchFamily="34" charset="-120"/>
              </a:rPr>
              <a:t>Defence Layer</a:t>
            </a:r>
            <a:endParaRPr lang="en-US" sz="950" dirty="0"/>
          </a:p>
        </p:txBody>
      </p:sp>
      <p:sp>
        <p:nvSpPr>
          <p:cNvPr id="7" name="Shape 5"/>
          <p:cNvSpPr/>
          <p:nvPr/>
        </p:nvSpPr>
        <p:spPr>
          <a:xfrm>
            <a:off x="3215283" y="1480021"/>
            <a:ext cx="2713509" cy="359197"/>
          </a:xfrm>
          <a:prstGeom prst="rect">
            <a:avLst/>
          </a:prstGeom>
          <a:solidFill>
            <a:srgbClr val="438951"/>
          </a:solidFill>
          <a:ln/>
        </p:spPr>
      </p:sp>
      <p:sp>
        <p:nvSpPr>
          <p:cNvPr id="8" name="Text 6"/>
          <p:cNvSpPr/>
          <p:nvPr/>
        </p:nvSpPr>
        <p:spPr>
          <a:xfrm>
            <a:off x="3341638" y="1559198"/>
            <a:ext cx="2917999" cy="198462"/>
          </a:xfrm>
          <a:prstGeom prst="rect">
            <a:avLst/>
          </a:prstGeom>
          <a:noFill/>
          <a:ln/>
        </p:spPr>
        <p:txBody>
          <a:bodyPr wrap="none" lIns="0" tIns="0" rIns="0" bIns="0" rtlCol="0" anchor="t"/>
          <a:lstStyle/>
          <a:p>
            <a:pPr marL="0" indent="0" algn="l">
              <a:lnSpc>
                <a:spcPct val="133000"/>
              </a:lnSpc>
              <a:buNone/>
            </a:pPr>
            <a:r>
              <a:rPr lang="en-US" sz="950" b="1" dirty="0">
                <a:solidFill>
                  <a:srgbClr val="000000"/>
                </a:solidFill>
                <a:latin typeface="Nobile" pitchFamily="34" charset="0"/>
                <a:ea typeface="Nobile" pitchFamily="34" charset="-122"/>
                <a:cs typeface="Nobile" pitchFamily="34" charset="-120"/>
              </a:rPr>
              <a:t>Failure Identified</a:t>
            </a:r>
            <a:endParaRPr lang="en-US" sz="950" dirty="0"/>
          </a:p>
        </p:txBody>
      </p:sp>
      <p:sp>
        <p:nvSpPr>
          <p:cNvPr id="9" name="Shape 7"/>
          <p:cNvSpPr/>
          <p:nvPr/>
        </p:nvSpPr>
        <p:spPr>
          <a:xfrm>
            <a:off x="5928792" y="1480021"/>
            <a:ext cx="2713509" cy="359197"/>
          </a:xfrm>
          <a:prstGeom prst="rect">
            <a:avLst/>
          </a:prstGeom>
          <a:solidFill>
            <a:srgbClr val="438951"/>
          </a:solidFill>
          <a:ln/>
        </p:spPr>
      </p:sp>
      <p:sp>
        <p:nvSpPr>
          <p:cNvPr id="10" name="Text 8"/>
          <p:cNvSpPr/>
          <p:nvPr/>
        </p:nvSpPr>
        <p:spPr>
          <a:xfrm>
            <a:off x="6055147" y="1559198"/>
            <a:ext cx="2920380" cy="198462"/>
          </a:xfrm>
          <a:prstGeom prst="rect">
            <a:avLst/>
          </a:prstGeom>
          <a:noFill/>
          <a:ln/>
        </p:spPr>
        <p:txBody>
          <a:bodyPr wrap="none" lIns="0" tIns="0" rIns="0" bIns="0" rtlCol="0" anchor="t"/>
          <a:lstStyle/>
          <a:p>
            <a:pPr marL="0" indent="0" algn="l">
              <a:lnSpc>
                <a:spcPct val="133000"/>
              </a:lnSpc>
              <a:buNone/>
            </a:pPr>
            <a:r>
              <a:rPr lang="en-US" sz="950" b="1" dirty="0">
                <a:solidFill>
                  <a:srgbClr val="000000"/>
                </a:solidFill>
                <a:latin typeface="Nobile" pitchFamily="34" charset="0"/>
                <a:ea typeface="Nobile" pitchFamily="34" charset="-122"/>
                <a:cs typeface="Nobile" pitchFamily="34" charset="-120"/>
              </a:rPr>
              <a:t>Evidence from Case</a:t>
            </a:r>
            <a:endParaRPr lang="en-US" sz="950" dirty="0"/>
          </a:p>
        </p:txBody>
      </p:sp>
      <p:sp>
        <p:nvSpPr>
          <p:cNvPr id="11" name="Text 9"/>
          <p:cNvSpPr/>
          <p:nvPr/>
        </p:nvSpPr>
        <p:spPr>
          <a:xfrm>
            <a:off x="625748" y="1920776"/>
            <a:ext cx="2920380" cy="198462"/>
          </a:xfrm>
          <a:prstGeom prst="rect">
            <a:avLst/>
          </a:prstGeom>
          <a:noFill/>
          <a:ln/>
        </p:spPr>
        <p:txBody>
          <a:bodyPr wrap="none" lIns="0" tIns="0" rIns="0" bIns="0" rtlCol="0" anchor="t"/>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Clinical Monitoring</a:t>
            </a:r>
            <a:endParaRPr lang="en-US" sz="950" dirty="0"/>
          </a:p>
        </p:txBody>
      </p:sp>
      <p:sp>
        <p:nvSpPr>
          <p:cNvPr id="12" name="Text 10"/>
          <p:cNvSpPr/>
          <p:nvPr/>
        </p:nvSpPr>
        <p:spPr>
          <a:xfrm>
            <a:off x="3341638" y="1920776"/>
            <a:ext cx="246079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Unusual mortality patterns not fully investigated</a:t>
            </a:r>
            <a:endParaRPr lang="en-US" sz="950" dirty="0"/>
          </a:p>
        </p:txBody>
      </p:sp>
      <p:sp>
        <p:nvSpPr>
          <p:cNvPr id="13" name="Text 11"/>
          <p:cNvSpPr/>
          <p:nvPr/>
        </p:nvSpPr>
        <p:spPr>
          <a:xfrm>
            <a:off x="6055147" y="1920776"/>
            <a:ext cx="246318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Consultants repeatedly raised concerns (Dyer, 2024)</a:t>
            </a:r>
            <a:endParaRPr lang="en-US" sz="950" dirty="0"/>
          </a:p>
        </p:txBody>
      </p:sp>
      <p:sp>
        <p:nvSpPr>
          <p:cNvPr id="14" name="Text 12"/>
          <p:cNvSpPr/>
          <p:nvPr/>
        </p:nvSpPr>
        <p:spPr>
          <a:xfrm>
            <a:off x="625748" y="2480816"/>
            <a:ext cx="2920380" cy="198462"/>
          </a:xfrm>
          <a:prstGeom prst="rect">
            <a:avLst/>
          </a:prstGeom>
          <a:noFill/>
          <a:ln/>
        </p:spPr>
        <p:txBody>
          <a:bodyPr wrap="none" lIns="0" tIns="0" rIns="0" bIns="0" rtlCol="0" anchor="t"/>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Management Oversight</a:t>
            </a:r>
            <a:endParaRPr lang="en-US" sz="950" dirty="0"/>
          </a:p>
        </p:txBody>
      </p:sp>
      <p:sp>
        <p:nvSpPr>
          <p:cNvPr id="15" name="Text 13"/>
          <p:cNvSpPr/>
          <p:nvPr/>
        </p:nvSpPr>
        <p:spPr>
          <a:xfrm>
            <a:off x="3341638" y="2480816"/>
            <a:ext cx="2917999" cy="198462"/>
          </a:xfrm>
          <a:prstGeom prst="rect">
            <a:avLst/>
          </a:prstGeom>
          <a:noFill/>
          <a:ln/>
        </p:spPr>
        <p:txBody>
          <a:bodyPr wrap="none" lIns="0" tIns="0" rIns="0" bIns="0" rtlCol="0" anchor="t"/>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Delayed response to safety concerns</a:t>
            </a:r>
            <a:endParaRPr lang="en-US" sz="950" dirty="0"/>
          </a:p>
        </p:txBody>
      </p:sp>
      <p:sp>
        <p:nvSpPr>
          <p:cNvPr id="16" name="Text 14"/>
          <p:cNvSpPr/>
          <p:nvPr/>
        </p:nvSpPr>
        <p:spPr>
          <a:xfrm>
            <a:off x="6055147" y="2480816"/>
            <a:ext cx="246318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Concerns escalated without timely intervention (Dyer, 2024)</a:t>
            </a:r>
            <a:endParaRPr lang="en-US" sz="950" dirty="0"/>
          </a:p>
        </p:txBody>
      </p:sp>
      <p:sp>
        <p:nvSpPr>
          <p:cNvPr id="17" name="Text 15"/>
          <p:cNvSpPr/>
          <p:nvPr/>
        </p:nvSpPr>
        <p:spPr>
          <a:xfrm>
            <a:off x="625748" y="3040856"/>
            <a:ext cx="2920380" cy="198462"/>
          </a:xfrm>
          <a:prstGeom prst="rect">
            <a:avLst/>
          </a:prstGeom>
          <a:noFill/>
          <a:ln/>
        </p:spPr>
        <p:txBody>
          <a:bodyPr wrap="none" lIns="0" tIns="0" rIns="0" bIns="0" rtlCol="0" anchor="t"/>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Clinical Governance</a:t>
            </a:r>
            <a:endParaRPr lang="en-US" sz="950" dirty="0"/>
          </a:p>
        </p:txBody>
      </p:sp>
      <p:sp>
        <p:nvSpPr>
          <p:cNvPr id="18" name="Text 16"/>
          <p:cNvSpPr/>
          <p:nvPr/>
        </p:nvSpPr>
        <p:spPr>
          <a:xfrm>
            <a:off x="3341638" y="3040856"/>
            <a:ext cx="2917999" cy="198462"/>
          </a:xfrm>
          <a:prstGeom prst="rect">
            <a:avLst/>
          </a:prstGeom>
          <a:noFill/>
          <a:ln/>
        </p:spPr>
        <p:txBody>
          <a:bodyPr wrap="none" lIns="0" tIns="0" rIns="0" bIns="0" rtlCol="0" anchor="t"/>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Weak incident review processes</a:t>
            </a:r>
            <a:endParaRPr lang="en-US" sz="950" dirty="0"/>
          </a:p>
        </p:txBody>
      </p:sp>
      <p:sp>
        <p:nvSpPr>
          <p:cNvPr id="19" name="Text 17"/>
          <p:cNvSpPr/>
          <p:nvPr/>
        </p:nvSpPr>
        <p:spPr>
          <a:xfrm>
            <a:off x="6055147" y="3040856"/>
            <a:ext cx="246318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Governance systems failed identifying risks (Harrison, 2025)</a:t>
            </a:r>
            <a:endParaRPr lang="en-US" sz="950" dirty="0"/>
          </a:p>
        </p:txBody>
      </p:sp>
      <p:sp>
        <p:nvSpPr>
          <p:cNvPr id="20" name="Text 18"/>
          <p:cNvSpPr/>
          <p:nvPr/>
        </p:nvSpPr>
        <p:spPr>
          <a:xfrm>
            <a:off x="625748" y="3600896"/>
            <a:ext cx="2920380" cy="198462"/>
          </a:xfrm>
          <a:prstGeom prst="rect">
            <a:avLst/>
          </a:prstGeom>
          <a:noFill/>
          <a:ln/>
        </p:spPr>
        <p:txBody>
          <a:bodyPr wrap="none" lIns="0" tIns="0" rIns="0" bIns="0" rtlCol="0" anchor="t"/>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Organisational Culture</a:t>
            </a:r>
            <a:endParaRPr lang="en-US" sz="950" dirty="0"/>
          </a:p>
        </p:txBody>
      </p:sp>
      <p:sp>
        <p:nvSpPr>
          <p:cNvPr id="21" name="Text 19"/>
          <p:cNvSpPr/>
          <p:nvPr/>
        </p:nvSpPr>
        <p:spPr>
          <a:xfrm>
            <a:off x="3341638" y="3600896"/>
            <a:ext cx="2917999" cy="198462"/>
          </a:xfrm>
          <a:prstGeom prst="rect">
            <a:avLst/>
          </a:prstGeom>
          <a:noFill/>
          <a:ln/>
        </p:spPr>
        <p:txBody>
          <a:bodyPr wrap="none" lIns="0" tIns="0" rIns="0" bIns="0" rtlCol="0" anchor="t"/>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Staff concerns insufficiently addressed</a:t>
            </a:r>
            <a:endParaRPr lang="en-US" sz="950" dirty="0"/>
          </a:p>
        </p:txBody>
      </p:sp>
      <p:sp>
        <p:nvSpPr>
          <p:cNvPr id="22" name="Text 20"/>
          <p:cNvSpPr/>
          <p:nvPr/>
        </p:nvSpPr>
        <p:spPr>
          <a:xfrm>
            <a:off x="6055147" y="3600896"/>
            <a:ext cx="246318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Speaking-up culture remained ineffective (Capper et al., 2024)</a:t>
            </a:r>
            <a:endParaRPr lang="en-US" sz="950" dirty="0"/>
          </a:p>
        </p:txBody>
      </p:sp>
      <p:sp>
        <p:nvSpPr>
          <p:cNvPr id="23" name="Text 21"/>
          <p:cNvSpPr/>
          <p:nvPr/>
        </p:nvSpPr>
        <p:spPr>
          <a:xfrm>
            <a:off x="625748" y="4160937"/>
            <a:ext cx="2920380" cy="198462"/>
          </a:xfrm>
          <a:prstGeom prst="rect">
            <a:avLst/>
          </a:prstGeom>
          <a:noFill/>
          <a:ln/>
        </p:spPr>
        <p:txBody>
          <a:bodyPr wrap="none" lIns="0" tIns="0" rIns="0" bIns="0" rtlCol="0" anchor="t"/>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External Regulation</a:t>
            </a:r>
            <a:endParaRPr lang="en-US" sz="950" dirty="0"/>
          </a:p>
        </p:txBody>
      </p:sp>
      <p:sp>
        <p:nvSpPr>
          <p:cNvPr id="24" name="Text 22"/>
          <p:cNvSpPr/>
          <p:nvPr/>
        </p:nvSpPr>
        <p:spPr>
          <a:xfrm>
            <a:off x="3341638" y="4160937"/>
            <a:ext cx="2917999" cy="198462"/>
          </a:xfrm>
          <a:prstGeom prst="rect">
            <a:avLst/>
          </a:prstGeom>
          <a:noFill/>
          <a:ln/>
        </p:spPr>
        <p:txBody>
          <a:bodyPr wrap="none" lIns="0" tIns="0" rIns="0" bIns="0" rtlCol="0" anchor="t"/>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Risks not detected early</a:t>
            </a:r>
            <a:endParaRPr lang="en-US" sz="950" dirty="0"/>
          </a:p>
        </p:txBody>
      </p:sp>
      <p:sp>
        <p:nvSpPr>
          <p:cNvPr id="25" name="Text 23"/>
          <p:cNvSpPr/>
          <p:nvPr/>
        </p:nvSpPr>
        <p:spPr>
          <a:xfrm>
            <a:off x="6055147" y="4160937"/>
            <a:ext cx="246318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Regulatory oversight weaknesses identified (QMUL, 2024)</a:t>
            </a:r>
            <a:endParaRPr lang="en-US" sz="9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96119" y="572765"/>
            <a:ext cx="4668441" cy="357336"/>
          </a:xfrm>
          <a:prstGeom prst="rect">
            <a:avLst/>
          </a:prstGeom>
          <a:noFill/>
          <a:ln/>
        </p:spPr>
        <p:txBody>
          <a:bodyPr wrap="none" lIns="0" tIns="0" rIns="0" bIns="0" rtlCol="0" anchor="t"/>
          <a:lstStyle/>
          <a:p>
            <a:pPr marL="0" indent="0" algn="l">
              <a:lnSpc>
                <a:spcPct val="104000"/>
              </a:lnSpc>
              <a:buNone/>
            </a:pPr>
            <a:r>
              <a:rPr lang="en-US" sz="2250" dirty="0">
                <a:solidFill>
                  <a:srgbClr val="3B4540"/>
                </a:solidFill>
                <a:latin typeface="Fraunces ExtraBold" pitchFamily="34" charset="0"/>
                <a:ea typeface="Fraunces ExtraBold" pitchFamily="34" charset="-122"/>
                <a:cs typeface="Fraunces ExtraBold" pitchFamily="34" charset="-120"/>
              </a:rPr>
              <a:t>Benchmarking &amp; Application</a:t>
            </a:r>
            <a:endParaRPr lang="en-US" sz="2250" dirty="0"/>
          </a:p>
        </p:txBody>
      </p:sp>
      <p:sp>
        <p:nvSpPr>
          <p:cNvPr id="3" name="Text 1"/>
          <p:cNvSpPr/>
          <p:nvPr/>
        </p:nvSpPr>
        <p:spPr>
          <a:xfrm>
            <a:off x="496119" y="1140916"/>
            <a:ext cx="8151763" cy="52752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Benchmarking compares organisational performance against recognised best practices (NHS Improvement, 2023). Healthcare organisations use benchmarking to identify safety and quality gaps (Harrison, 2025), supporting continuous quality improvement and governance development (NHS England, 2024). Comparison against high-performing neonatal services highlights missed opportunities for improvement (The Guardian, 2024).</a:t>
            </a:r>
            <a:endParaRPr lang="en-US" sz="900" dirty="0"/>
          </a:p>
        </p:txBody>
      </p:sp>
      <p:sp>
        <p:nvSpPr>
          <p:cNvPr id="4" name="Shape 2"/>
          <p:cNvSpPr/>
          <p:nvPr/>
        </p:nvSpPr>
        <p:spPr>
          <a:xfrm>
            <a:off x="496119" y="1786979"/>
            <a:ext cx="8151763" cy="2783756"/>
          </a:xfrm>
          <a:prstGeom prst="roundRect">
            <a:avLst>
              <a:gd name="adj" fmla="val 3697"/>
            </a:avLst>
          </a:prstGeom>
          <a:noFill/>
          <a:ln w="4763">
            <a:solidFill>
              <a:srgbClr val="000000">
                <a:alpha val="8000"/>
              </a:srgbClr>
            </a:solidFill>
            <a:prstDash val="solid"/>
          </a:ln>
        </p:spPr>
      </p:sp>
      <p:sp>
        <p:nvSpPr>
          <p:cNvPr id="5" name="Shape 3"/>
          <p:cNvSpPr/>
          <p:nvPr/>
        </p:nvSpPr>
        <p:spPr>
          <a:xfrm>
            <a:off x="501030" y="1791742"/>
            <a:ext cx="2035522" cy="314251"/>
          </a:xfrm>
          <a:prstGeom prst="rect">
            <a:avLst/>
          </a:prstGeom>
          <a:solidFill>
            <a:srgbClr val="4A644E"/>
          </a:solidFill>
          <a:ln/>
        </p:spPr>
      </p:sp>
      <p:sp>
        <p:nvSpPr>
          <p:cNvPr id="6" name="Text 4"/>
          <p:cNvSpPr/>
          <p:nvPr/>
        </p:nvSpPr>
        <p:spPr>
          <a:xfrm>
            <a:off x="615330" y="1859756"/>
            <a:ext cx="2261741" cy="175840"/>
          </a:xfrm>
          <a:prstGeom prst="rect">
            <a:avLst/>
          </a:prstGeom>
          <a:noFill/>
          <a:ln/>
        </p:spPr>
        <p:txBody>
          <a:bodyPr wrap="none" lIns="0" tIns="0" rIns="0" bIns="0" rtlCol="0" anchor="t"/>
          <a:lstStyle/>
          <a:p>
            <a:pPr marL="0" indent="0" algn="l">
              <a:lnSpc>
                <a:spcPct val="128000"/>
              </a:lnSpc>
              <a:buNone/>
            </a:pPr>
            <a:r>
              <a:rPr lang="en-US" sz="900" b="1" dirty="0">
                <a:solidFill>
                  <a:srgbClr val="FFFFFF"/>
                </a:solidFill>
                <a:latin typeface="Nobile" pitchFamily="34" charset="0"/>
                <a:ea typeface="Nobile" pitchFamily="34" charset="-122"/>
                <a:cs typeface="Nobile" pitchFamily="34" charset="-120"/>
              </a:rPr>
              <a:t>Benchmark Standard</a:t>
            </a:r>
            <a:endParaRPr lang="en-US" sz="900" dirty="0"/>
          </a:p>
        </p:txBody>
      </p:sp>
      <p:sp>
        <p:nvSpPr>
          <p:cNvPr id="7" name="Shape 5"/>
          <p:cNvSpPr/>
          <p:nvPr/>
        </p:nvSpPr>
        <p:spPr>
          <a:xfrm>
            <a:off x="2536552" y="1791742"/>
            <a:ext cx="2035522" cy="314251"/>
          </a:xfrm>
          <a:prstGeom prst="rect">
            <a:avLst/>
          </a:prstGeom>
          <a:solidFill>
            <a:srgbClr val="4A644E"/>
          </a:solidFill>
          <a:ln/>
        </p:spPr>
      </p:sp>
      <p:sp>
        <p:nvSpPr>
          <p:cNvPr id="8" name="Text 6"/>
          <p:cNvSpPr/>
          <p:nvPr/>
        </p:nvSpPr>
        <p:spPr>
          <a:xfrm>
            <a:off x="2653233" y="1859756"/>
            <a:ext cx="2259360" cy="175840"/>
          </a:xfrm>
          <a:prstGeom prst="rect">
            <a:avLst/>
          </a:prstGeom>
          <a:noFill/>
          <a:ln/>
        </p:spPr>
        <p:txBody>
          <a:bodyPr wrap="none" lIns="0" tIns="0" rIns="0" bIns="0" rtlCol="0" anchor="t"/>
          <a:lstStyle/>
          <a:p>
            <a:pPr marL="0" indent="0" algn="l">
              <a:lnSpc>
                <a:spcPct val="128000"/>
              </a:lnSpc>
              <a:buNone/>
            </a:pPr>
            <a:r>
              <a:rPr lang="en-US" sz="900" b="1" dirty="0">
                <a:solidFill>
                  <a:srgbClr val="FFFFFF"/>
                </a:solidFill>
                <a:latin typeface="Nobile" pitchFamily="34" charset="0"/>
                <a:ea typeface="Nobile" pitchFamily="34" charset="-122"/>
                <a:cs typeface="Nobile" pitchFamily="34" charset="-120"/>
              </a:rPr>
              <a:t>Best Practice</a:t>
            </a:r>
            <a:endParaRPr lang="en-US" sz="900" dirty="0"/>
          </a:p>
        </p:txBody>
      </p:sp>
      <p:sp>
        <p:nvSpPr>
          <p:cNvPr id="9" name="Shape 7"/>
          <p:cNvSpPr/>
          <p:nvPr/>
        </p:nvSpPr>
        <p:spPr>
          <a:xfrm>
            <a:off x="4572074" y="1791742"/>
            <a:ext cx="2035522" cy="314251"/>
          </a:xfrm>
          <a:prstGeom prst="rect">
            <a:avLst/>
          </a:prstGeom>
          <a:solidFill>
            <a:srgbClr val="4A644E"/>
          </a:solidFill>
          <a:ln/>
        </p:spPr>
      </p:sp>
      <p:sp>
        <p:nvSpPr>
          <p:cNvPr id="10" name="Text 8"/>
          <p:cNvSpPr/>
          <p:nvPr/>
        </p:nvSpPr>
        <p:spPr>
          <a:xfrm>
            <a:off x="4688756" y="1859756"/>
            <a:ext cx="2259360" cy="175840"/>
          </a:xfrm>
          <a:prstGeom prst="rect">
            <a:avLst/>
          </a:prstGeom>
          <a:noFill/>
          <a:ln/>
        </p:spPr>
        <p:txBody>
          <a:bodyPr wrap="none" lIns="0" tIns="0" rIns="0" bIns="0" rtlCol="0" anchor="t"/>
          <a:lstStyle/>
          <a:p>
            <a:pPr marL="0" indent="0" algn="l">
              <a:lnSpc>
                <a:spcPct val="128000"/>
              </a:lnSpc>
              <a:buNone/>
            </a:pPr>
            <a:r>
              <a:rPr lang="en-US" sz="900" b="1" dirty="0">
                <a:solidFill>
                  <a:srgbClr val="FFFFFF"/>
                </a:solidFill>
                <a:latin typeface="Nobile" pitchFamily="34" charset="0"/>
                <a:ea typeface="Nobile" pitchFamily="34" charset="-122"/>
                <a:cs typeface="Nobile" pitchFamily="34" charset="-120"/>
              </a:rPr>
              <a:t>Countess of Chester Findings</a:t>
            </a:r>
            <a:endParaRPr lang="en-US" sz="900" dirty="0"/>
          </a:p>
        </p:txBody>
      </p:sp>
      <p:sp>
        <p:nvSpPr>
          <p:cNvPr id="11" name="Shape 9"/>
          <p:cNvSpPr/>
          <p:nvPr/>
        </p:nvSpPr>
        <p:spPr>
          <a:xfrm>
            <a:off x="6607597" y="1791742"/>
            <a:ext cx="2035522" cy="314251"/>
          </a:xfrm>
          <a:prstGeom prst="rect">
            <a:avLst/>
          </a:prstGeom>
          <a:solidFill>
            <a:srgbClr val="4A644E"/>
          </a:solidFill>
          <a:ln/>
        </p:spPr>
      </p:sp>
      <p:sp>
        <p:nvSpPr>
          <p:cNvPr id="12" name="Text 10"/>
          <p:cNvSpPr/>
          <p:nvPr/>
        </p:nvSpPr>
        <p:spPr>
          <a:xfrm>
            <a:off x="6724278" y="1859756"/>
            <a:ext cx="2261741" cy="175840"/>
          </a:xfrm>
          <a:prstGeom prst="rect">
            <a:avLst/>
          </a:prstGeom>
          <a:noFill/>
          <a:ln/>
        </p:spPr>
        <p:txBody>
          <a:bodyPr wrap="none" lIns="0" tIns="0" rIns="0" bIns="0" rtlCol="0" anchor="t"/>
          <a:lstStyle/>
          <a:p>
            <a:pPr marL="0" indent="0" algn="l">
              <a:lnSpc>
                <a:spcPct val="128000"/>
              </a:lnSpc>
              <a:buNone/>
            </a:pPr>
            <a:r>
              <a:rPr lang="en-US" sz="900" b="1" dirty="0">
                <a:solidFill>
                  <a:srgbClr val="FFFFFF"/>
                </a:solidFill>
                <a:latin typeface="Nobile" pitchFamily="34" charset="0"/>
                <a:ea typeface="Nobile" pitchFamily="34" charset="-122"/>
                <a:cs typeface="Nobile" pitchFamily="34" charset="-120"/>
              </a:rPr>
              <a:t>Gap</a:t>
            </a:r>
            <a:endParaRPr lang="en-US" sz="900" dirty="0"/>
          </a:p>
        </p:txBody>
      </p:sp>
      <p:sp>
        <p:nvSpPr>
          <p:cNvPr id="13" name="Text 11"/>
          <p:cNvSpPr/>
          <p:nvPr/>
        </p:nvSpPr>
        <p:spPr>
          <a:xfrm>
            <a:off x="615330" y="2176388"/>
            <a:ext cx="2261741" cy="175840"/>
          </a:xfrm>
          <a:prstGeom prst="rect">
            <a:avLst/>
          </a:prstGeom>
          <a:noFill/>
          <a:ln/>
        </p:spPr>
        <p:txBody>
          <a:bodyPr wrap="none" lIns="0" tIns="0" rIns="0" bIns="0" rtlCol="0" anchor="t"/>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Incident Reporting</a:t>
            </a:r>
            <a:endParaRPr lang="en-US" sz="900" dirty="0"/>
          </a:p>
        </p:txBody>
      </p:sp>
      <p:sp>
        <p:nvSpPr>
          <p:cNvPr id="14" name="Text 12"/>
          <p:cNvSpPr/>
          <p:nvPr/>
        </p:nvSpPr>
        <p:spPr>
          <a:xfrm>
            <a:off x="2653233" y="2176388"/>
            <a:ext cx="1802160"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Immediate escalation procedures (NHS England, 2024)</a:t>
            </a:r>
            <a:endParaRPr lang="en-US" sz="900" dirty="0"/>
          </a:p>
        </p:txBody>
      </p:sp>
      <p:sp>
        <p:nvSpPr>
          <p:cNvPr id="15" name="Text 13"/>
          <p:cNvSpPr/>
          <p:nvPr/>
        </p:nvSpPr>
        <p:spPr>
          <a:xfrm>
            <a:off x="4688756" y="2176388"/>
            <a:ext cx="1802160"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Delayed investigations (Dyer, 2024)</a:t>
            </a:r>
            <a:endParaRPr lang="en-US" sz="900" dirty="0"/>
          </a:p>
        </p:txBody>
      </p:sp>
      <p:sp>
        <p:nvSpPr>
          <p:cNvPr id="17" name="Text 15"/>
          <p:cNvSpPr/>
          <p:nvPr/>
        </p:nvSpPr>
        <p:spPr>
          <a:xfrm>
            <a:off x="615330" y="2668860"/>
            <a:ext cx="2261741" cy="175840"/>
          </a:xfrm>
          <a:prstGeom prst="rect">
            <a:avLst/>
          </a:prstGeom>
          <a:noFill/>
          <a:ln/>
        </p:spPr>
        <p:txBody>
          <a:bodyPr wrap="none" lIns="0" tIns="0" rIns="0" bIns="0" rtlCol="0" anchor="t"/>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Patient Safety Culture</a:t>
            </a:r>
            <a:endParaRPr lang="en-US" sz="900" dirty="0"/>
          </a:p>
        </p:txBody>
      </p:sp>
      <p:sp>
        <p:nvSpPr>
          <p:cNvPr id="18" name="Text 16"/>
          <p:cNvSpPr/>
          <p:nvPr/>
        </p:nvSpPr>
        <p:spPr>
          <a:xfrm>
            <a:off x="2653233" y="2668860"/>
            <a:ext cx="1802160"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Open reporting environment (Patient Safety Learning, 2023)</a:t>
            </a:r>
            <a:endParaRPr lang="en-US" sz="900" dirty="0"/>
          </a:p>
        </p:txBody>
      </p:sp>
      <p:sp>
        <p:nvSpPr>
          <p:cNvPr id="19" name="Text 17"/>
          <p:cNvSpPr/>
          <p:nvPr/>
        </p:nvSpPr>
        <p:spPr>
          <a:xfrm>
            <a:off x="4688756" y="2668860"/>
            <a:ext cx="1802160"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Concerns not adequately addressed (Capper et al., 2024)</a:t>
            </a:r>
            <a:endParaRPr lang="en-US" sz="900" dirty="0"/>
          </a:p>
        </p:txBody>
      </p:sp>
      <p:sp>
        <p:nvSpPr>
          <p:cNvPr id="21" name="Text 19"/>
          <p:cNvSpPr/>
          <p:nvPr/>
        </p:nvSpPr>
        <p:spPr>
          <a:xfrm>
            <a:off x="615330" y="3161333"/>
            <a:ext cx="2261741" cy="175840"/>
          </a:xfrm>
          <a:prstGeom prst="rect">
            <a:avLst/>
          </a:prstGeom>
          <a:noFill/>
          <a:ln/>
        </p:spPr>
        <p:txBody>
          <a:bodyPr wrap="none" lIns="0" tIns="0" rIns="0" bIns="0" rtlCol="0" anchor="t"/>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Governance</a:t>
            </a:r>
            <a:endParaRPr lang="en-US" sz="900" dirty="0"/>
          </a:p>
        </p:txBody>
      </p:sp>
      <p:sp>
        <p:nvSpPr>
          <p:cNvPr id="22" name="Text 20"/>
          <p:cNvSpPr/>
          <p:nvPr/>
        </p:nvSpPr>
        <p:spPr>
          <a:xfrm>
            <a:off x="2653233" y="3161333"/>
            <a:ext cx="1802160"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Independent oversight systems (Harrison, 2025)</a:t>
            </a:r>
            <a:endParaRPr lang="en-US" sz="900" dirty="0"/>
          </a:p>
        </p:txBody>
      </p:sp>
      <p:sp>
        <p:nvSpPr>
          <p:cNvPr id="23" name="Text 21"/>
          <p:cNvSpPr/>
          <p:nvPr/>
        </p:nvSpPr>
        <p:spPr>
          <a:xfrm>
            <a:off x="4688756" y="3161333"/>
            <a:ext cx="1802160"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Weak governance arrangements (Dyer, 2024)</a:t>
            </a:r>
            <a:endParaRPr lang="en-US" sz="900" dirty="0"/>
          </a:p>
        </p:txBody>
      </p:sp>
      <p:sp>
        <p:nvSpPr>
          <p:cNvPr id="25" name="Text 23"/>
          <p:cNvSpPr/>
          <p:nvPr/>
        </p:nvSpPr>
        <p:spPr>
          <a:xfrm>
            <a:off x="615330" y="3653805"/>
            <a:ext cx="2261741" cy="175840"/>
          </a:xfrm>
          <a:prstGeom prst="rect">
            <a:avLst/>
          </a:prstGeom>
          <a:noFill/>
          <a:ln/>
        </p:spPr>
        <p:txBody>
          <a:bodyPr wrap="none" lIns="0" tIns="0" rIns="0" bIns="0" rtlCol="0" anchor="t"/>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Workforce Management</a:t>
            </a:r>
            <a:endParaRPr lang="en-US" sz="900" dirty="0"/>
          </a:p>
        </p:txBody>
      </p:sp>
      <p:sp>
        <p:nvSpPr>
          <p:cNvPr id="26" name="Text 24"/>
          <p:cNvSpPr/>
          <p:nvPr/>
        </p:nvSpPr>
        <p:spPr>
          <a:xfrm>
            <a:off x="2653233" y="3653805"/>
            <a:ext cx="1802160" cy="351681"/>
          </a:xfrm>
          <a:prstGeom prst="rect">
            <a:avLst/>
          </a:prstGeom>
          <a:noFill/>
          <a:ln/>
        </p:spPr>
        <p:txBody>
          <a:bodyPr wrap="square" lIns="0" tIns="0" rIns="0" bIns="0" rtlCol="0" anchor="t">
            <a:normAutofit fontScale="92500"/>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Adequate staffing and supervision (The Guardian, 2024)</a:t>
            </a:r>
            <a:endParaRPr lang="en-US" sz="900" dirty="0"/>
          </a:p>
        </p:txBody>
      </p:sp>
      <p:sp>
        <p:nvSpPr>
          <p:cNvPr id="27" name="Text 25"/>
          <p:cNvSpPr/>
          <p:nvPr/>
        </p:nvSpPr>
        <p:spPr>
          <a:xfrm>
            <a:off x="4688756" y="3653805"/>
            <a:ext cx="1802160"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Staffing pressures identified (The Guardian, 2024)</a:t>
            </a:r>
            <a:endParaRPr lang="en-US" sz="900" dirty="0"/>
          </a:p>
        </p:txBody>
      </p:sp>
      <p:sp>
        <p:nvSpPr>
          <p:cNvPr id="29" name="Text 27"/>
          <p:cNvSpPr/>
          <p:nvPr/>
        </p:nvSpPr>
        <p:spPr>
          <a:xfrm>
            <a:off x="615330" y="4146277"/>
            <a:ext cx="2261741" cy="175840"/>
          </a:xfrm>
          <a:prstGeom prst="rect">
            <a:avLst/>
          </a:prstGeom>
          <a:noFill/>
          <a:ln/>
        </p:spPr>
        <p:txBody>
          <a:bodyPr wrap="none" lIns="0" tIns="0" rIns="0" bIns="0" rtlCol="0" anchor="t"/>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Organisational Learning</a:t>
            </a:r>
            <a:endParaRPr lang="en-US" sz="900" dirty="0"/>
          </a:p>
        </p:txBody>
      </p:sp>
      <p:sp>
        <p:nvSpPr>
          <p:cNvPr id="30" name="Text 28"/>
          <p:cNvSpPr/>
          <p:nvPr/>
        </p:nvSpPr>
        <p:spPr>
          <a:xfrm>
            <a:off x="2653233" y="4146277"/>
            <a:ext cx="1802160"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Learning from incidents (NHS England, 2024)</a:t>
            </a:r>
            <a:endParaRPr lang="en-US" sz="900" dirty="0"/>
          </a:p>
        </p:txBody>
      </p:sp>
      <p:sp>
        <p:nvSpPr>
          <p:cNvPr id="31" name="Text 29"/>
          <p:cNvSpPr/>
          <p:nvPr/>
        </p:nvSpPr>
        <p:spPr>
          <a:xfrm>
            <a:off x="4688756" y="4146277"/>
            <a:ext cx="1802160"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Repeated concerns not acted upon (Dyer, 2024)</a:t>
            </a:r>
            <a:endParaRPr lang="en-US" sz="900" dirty="0"/>
          </a:p>
        </p:txBody>
      </p:sp>
      <p:sp>
        <p:nvSpPr>
          <p:cNvPr id="34" name="TextBox 33">
            <a:extLst>
              <a:ext uri="{FF2B5EF4-FFF2-40B4-BE49-F238E27FC236}">
                <a16:creationId xmlns:a16="http://schemas.microsoft.com/office/drawing/2014/main" id="{27B08FD7-9E24-627A-7AB0-BD8E479B365F}"/>
              </a:ext>
            </a:extLst>
          </p:cNvPr>
          <p:cNvSpPr txBox="1"/>
          <p:nvPr/>
        </p:nvSpPr>
        <p:spPr>
          <a:xfrm>
            <a:off x="6607597" y="2133340"/>
            <a:ext cx="1693440" cy="523220"/>
          </a:xfrm>
          <a:prstGeom prst="rect">
            <a:avLst/>
          </a:prstGeom>
          <a:noFill/>
        </p:spPr>
        <p:txBody>
          <a:bodyPr wrap="square">
            <a:spAutoFit/>
          </a:bodyPr>
          <a:lstStyle/>
          <a:p>
            <a:r>
              <a:rPr lang="en-IN" sz="700" dirty="0"/>
              <a:t>Significant – Concerns were raised repeatedly, but investigations and escalation processes were not initiated promptly.</a:t>
            </a:r>
          </a:p>
        </p:txBody>
      </p:sp>
      <p:sp>
        <p:nvSpPr>
          <p:cNvPr id="36" name="TextBox 35">
            <a:extLst>
              <a:ext uri="{FF2B5EF4-FFF2-40B4-BE49-F238E27FC236}">
                <a16:creationId xmlns:a16="http://schemas.microsoft.com/office/drawing/2014/main" id="{58F8891C-1ADD-9FDB-B7BD-7294ECC97454}"/>
              </a:ext>
            </a:extLst>
          </p:cNvPr>
          <p:cNvSpPr txBox="1"/>
          <p:nvPr/>
        </p:nvSpPr>
        <p:spPr>
          <a:xfrm>
            <a:off x="6607597" y="2643102"/>
            <a:ext cx="1693440" cy="415498"/>
          </a:xfrm>
          <a:prstGeom prst="rect">
            <a:avLst/>
          </a:prstGeom>
          <a:noFill/>
        </p:spPr>
        <p:txBody>
          <a:bodyPr wrap="square">
            <a:spAutoFit/>
          </a:bodyPr>
          <a:lstStyle/>
          <a:p>
            <a:r>
              <a:rPr lang="en-IN" sz="700" dirty="0"/>
              <a:t>Significant – Staff were able to speak up, but concerns were not effectively acknowledged or acted upon.</a:t>
            </a:r>
          </a:p>
        </p:txBody>
      </p:sp>
      <p:sp>
        <p:nvSpPr>
          <p:cNvPr id="38" name="TextBox 37">
            <a:extLst>
              <a:ext uri="{FF2B5EF4-FFF2-40B4-BE49-F238E27FC236}">
                <a16:creationId xmlns:a16="http://schemas.microsoft.com/office/drawing/2014/main" id="{82A5D74A-64F0-72DA-9359-89F859EFAFEB}"/>
              </a:ext>
            </a:extLst>
          </p:cNvPr>
          <p:cNvSpPr txBox="1"/>
          <p:nvPr/>
        </p:nvSpPr>
        <p:spPr>
          <a:xfrm>
            <a:off x="6607597" y="3078897"/>
            <a:ext cx="1947937" cy="415498"/>
          </a:xfrm>
          <a:prstGeom prst="rect">
            <a:avLst/>
          </a:prstGeom>
          <a:noFill/>
        </p:spPr>
        <p:txBody>
          <a:bodyPr wrap="square">
            <a:spAutoFit/>
          </a:bodyPr>
          <a:lstStyle/>
          <a:p>
            <a:r>
              <a:rPr lang="en-IN" sz="700" dirty="0"/>
              <a:t>High – Governance structures failed to identify, investigate and manage emerging patient safety risks.</a:t>
            </a:r>
          </a:p>
        </p:txBody>
      </p:sp>
      <p:sp>
        <p:nvSpPr>
          <p:cNvPr id="40" name="TextBox 39">
            <a:extLst>
              <a:ext uri="{FF2B5EF4-FFF2-40B4-BE49-F238E27FC236}">
                <a16:creationId xmlns:a16="http://schemas.microsoft.com/office/drawing/2014/main" id="{E27C780F-4B1C-1106-11A7-59DAA52CBBFD}"/>
              </a:ext>
            </a:extLst>
          </p:cNvPr>
          <p:cNvSpPr txBox="1"/>
          <p:nvPr/>
        </p:nvSpPr>
        <p:spPr>
          <a:xfrm>
            <a:off x="6607596" y="3480937"/>
            <a:ext cx="1693440" cy="523220"/>
          </a:xfrm>
          <a:prstGeom prst="rect">
            <a:avLst/>
          </a:prstGeom>
          <a:noFill/>
        </p:spPr>
        <p:txBody>
          <a:bodyPr wrap="square">
            <a:spAutoFit/>
          </a:bodyPr>
          <a:lstStyle/>
          <a:p>
            <a:r>
              <a:rPr lang="en-IN" sz="700" dirty="0"/>
              <a:t>Moderate – Staffing shortages and supervision challenges contributed to safety risks but were not the primary cause.</a:t>
            </a:r>
          </a:p>
        </p:txBody>
      </p:sp>
      <p:sp>
        <p:nvSpPr>
          <p:cNvPr id="42" name="TextBox 41">
            <a:extLst>
              <a:ext uri="{FF2B5EF4-FFF2-40B4-BE49-F238E27FC236}">
                <a16:creationId xmlns:a16="http://schemas.microsoft.com/office/drawing/2014/main" id="{AC86ABF6-A602-A54B-6C10-250F1C895900}"/>
              </a:ext>
            </a:extLst>
          </p:cNvPr>
          <p:cNvSpPr txBox="1"/>
          <p:nvPr/>
        </p:nvSpPr>
        <p:spPr>
          <a:xfrm>
            <a:off x="6607597" y="4025836"/>
            <a:ext cx="1693440" cy="523220"/>
          </a:xfrm>
          <a:prstGeom prst="rect">
            <a:avLst/>
          </a:prstGeom>
          <a:noFill/>
        </p:spPr>
        <p:txBody>
          <a:bodyPr wrap="square">
            <a:spAutoFit/>
          </a:bodyPr>
          <a:lstStyle/>
          <a:p>
            <a:r>
              <a:rPr lang="en-IN" sz="700" dirty="0"/>
              <a:t>High – Warning signs were repeatedly missed, demonstrating ineffective organisational learning and improvement.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96119" y="363959"/>
            <a:ext cx="6775847" cy="357336"/>
          </a:xfrm>
          <a:prstGeom prst="rect">
            <a:avLst/>
          </a:prstGeom>
          <a:noFill/>
          <a:ln/>
        </p:spPr>
        <p:txBody>
          <a:bodyPr wrap="none" lIns="0" tIns="0" rIns="0" bIns="0" rtlCol="0" anchor="t"/>
          <a:lstStyle/>
          <a:p>
            <a:pPr marL="0" indent="0" algn="l">
              <a:lnSpc>
                <a:spcPct val="104000"/>
              </a:lnSpc>
              <a:buNone/>
            </a:pPr>
            <a:r>
              <a:rPr lang="en-US" sz="2250" dirty="0">
                <a:solidFill>
                  <a:srgbClr val="3B4540"/>
                </a:solidFill>
                <a:latin typeface="Fraunces ExtraBold" pitchFamily="34" charset="0"/>
                <a:ea typeface="Fraunces ExtraBold" pitchFamily="34" charset="-122"/>
                <a:cs typeface="Fraunces ExtraBold" pitchFamily="34" charset="-120"/>
              </a:rPr>
              <a:t>National Policies, Standards &amp; Gap Analysis</a:t>
            </a:r>
            <a:endParaRPr lang="en-US" sz="2250" dirty="0"/>
          </a:p>
        </p:txBody>
      </p:sp>
      <p:sp>
        <p:nvSpPr>
          <p:cNvPr id="3" name="Text 1"/>
          <p:cNvSpPr/>
          <p:nvPr/>
        </p:nvSpPr>
        <p:spPr>
          <a:xfrm>
            <a:off x="496119" y="984796"/>
            <a:ext cx="1991097" cy="178668"/>
          </a:xfrm>
          <a:prstGeom prst="rect">
            <a:avLst/>
          </a:prstGeom>
          <a:noFill/>
          <a:ln/>
        </p:spPr>
        <p:txBody>
          <a:bodyPr wrap="none" lIns="0" tIns="0" rIns="0" bIns="0" rtlCol="0" anchor="t"/>
          <a:lstStyle/>
          <a:p>
            <a:pPr marL="0" indent="0" algn="l">
              <a:lnSpc>
                <a:spcPct val="104000"/>
              </a:lnSpc>
              <a:buNone/>
            </a:pPr>
            <a:r>
              <a:rPr lang="en-US" sz="1100" dirty="0">
                <a:solidFill>
                  <a:srgbClr val="3B4540"/>
                </a:solidFill>
                <a:latin typeface="Fraunces ExtraBold" pitchFamily="34" charset="0"/>
                <a:ea typeface="Fraunces ExtraBold" pitchFamily="34" charset="-122"/>
                <a:cs typeface="Fraunces ExtraBold" pitchFamily="34" charset="-120"/>
              </a:rPr>
              <a:t>Key National Policies</a:t>
            </a:r>
            <a:endParaRPr lang="en-US" sz="1100" dirty="0"/>
          </a:p>
        </p:txBody>
      </p:sp>
      <p:sp>
        <p:nvSpPr>
          <p:cNvPr id="4" name="Text 2"/>
          <p:cNvSpPr/>
          <p:nvPr/>
        </p:nvSpPr>
        <p:spPr>
          <a:xfrm>
            <a:off x="496119" y="1268834"/>
            <a:ext cx="3936429" cy="1202382"/>
          </a:xfrm>
          <a:prstGeom prst="rect">
            <a:avLst/>
          </a:prstGeom>
          <a:noFill/>
          <a:ln/>
        </p:spPr>
        <p:txBody>
          <a:bodyPr wrap="square" lIns="0" tIns="0" rIns="0" bIns="0" rtlCol="0" anchor="t">
            <a:normAutofit/>
          </a:bodyPr>
          <a:lstStyle/>
          <a:p>
            <a:pPr marL="342900" indent="-342900" algn="l">
              <a:lnSpc>
                <a:spcPct val="128000"/>
              </a:lnSpc>
              <a:buSzPct val="100000"/>
              <a:buChar char="•"/>
            </a:pPr>
            <a:r>
              <a:rPr lang="en-US" sz="900" dirty="0">
                <a:solidFill>
                  <a:srgbClr val="405449"/>
                </a:solidFill>
                <a:latin typeface="Nobile" pitchFamily="34" charset="0"/>
                <a:ea typeface="Nobile" pitchFamily="34" charset="-122"/>
                <a:cs typeface="Nobile" pitchFamily="34" charset="-120"/>
              </a:rPr>
              <a:t>NHS Patient Safety Strategy (NHS England, 2019).</a:t>
            </a:r>
            <a:endParaRPr lang="en-US" sz="900" dirty="0"/>
          </a:p>
          <a:p>
            <a:pPr marL="342900" indent="-342900" algn="l">
              <a:lnSpc>
                <a:spcPct val="128000"/>
              </a:lnSpc>
              <a:buSzPct val="100000"/>
              <a:buChar char="•"/>
            </a:pPr>
            <a:r>
              <a:rPr lang="en-US" sz="900" dirty="0">
                <a:solidFill>
                  <a:srgbClr val="405449"/>
                </a:solidFill>
                <a:latin typeface="Nobile" pitchFamily="34" charset="0"/>
                <a:ea typeface="Nobile" pitchFamily="34" charset="-122"/>
                <a:cs typeface="Nobile" pitchFamily="34" charset="-120"/>
              </a:rPr>
              <a:t>Freedom to Speak Up Policy (NHS England, 2022).</a:t>
            </a:r>
            <a:endParaRPr lang="en-US" sz="900" dirty="0"/>
          </a:p>
          <a:p>
            <a:pPr marL="342900" indent="-342900" algn="l">
              <a:lnSpc>
                <a:spcPct val="128000"/>
              </a:lnSpc>
              <a:buSzPct val="100000"/>
              <a:buChar char="•"/>
            </a:pPr>
            <a:r>
              <a:rPr lang="en-US" sz="900" dirty="0">
                <a:solidFill>
                  <a:srgbClr val="405449"/>
                </a:solidFill>
                <a:latin typeface="Nobile" pitchFamily="34" charset="0"/>
                <a:ea typeface="Nobile" pitchFamily="34" charset="-122"/>
                <a:cs typeface="Nobile" pitchFamily="34" charset="-120"/>
              </a:rPr>
              <a:t>NHS Clinical Governance Framework (NHS England, 2023).</a:t>
            </a:r>
            <a:endParaRPr lang="en-US" sz="900" dirty="0"/>
          </a:p>
          <a:p>
            <a:pPr marL="342900" indent="-342900" algn="l">
              <a:lnSpc>
                <a:spcPct val="128000"/>
              </a:lnSpc>
              <a:buSzPct val="100000"/>
              <a:buChar char="•"/>
            </a:pPr>
            <a:r>
              <a:rPr lang="en-US" sz="900" dirty="0">
                <a:solidFill>
                  <a:srgbClr val="405449"/>
                </a:solidFill>
                <a:latin typeface="Nobile" pitchFamily="34" charset="0"/>
                <a:ea typeface="Nobile" pitchFamily="34" charset="-122"/>
                <a:cs typeface="Nobile" pitchFamily="34" charset="-120"/>
              </a:rPr>
              <a:t>Duty of Candour Regulations (Care Quality Commission, 2024).</a:t>
            </a:r>
            <a:endParaRPr lang="en-US" sz="900" dirty="0"/>
          </a:p>
          <a:p>
            <a:pPr marL="342900" indent="-342900" algn="l">
              <a:lnSpc>
                <a:spcPct val="128000"/>
              </a:lnSpc>
              <a:buSzPct val="100000"/>
              <a:buChar char="•"/>
            </a:pPr>
            <a:r>
              <a:rPr lang="en-US" sz="900" dirty="0">
                <a:solidFill>
                  <a:srgbClr val="405449"/>
                </a:solidFill>
                <a:latin typeface="Nobile" pitchFamily="34" charset="0"/>
                <a:ea typeface="Nobile" pitchFamily="34" charset="-122"/>
                <a:cs typeface="Nobile" pitchFamily="34" charset="-120"/>
              </a:rPr>
              <a:t>National Patient Safety Incident Response Framework (NHS England, 2024).</a:t>
            </a:r>
            <a:endParaRPr lang="en-US" sz="900" dirty="0"/>
          </a:p>
        </p:txBody>
      </p:sp>
      <p:sp>
        <p:nvSpPr>
          <p:cNvPr id="5" name="Text 3"/>
          <p:cNvSpPr/>
          <p:nvPr/>
        </p:nvSpPr>
        <p:spPr>
          <a:xfrm>
            <a:off x="496119" y="2566095"/>
            <a:ext cx="3936429" cy="52752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These standards are intended to prevent failures such as those observed in the Letby case by establishing clear expectations for transparency, escalation and learning.</a:t>
            </a:r>
            <a:endParaRPr lang="en-US" sz="900" dirty="0"/>
          </a:p>
        </p:txBody>
      </p:sp>
      <p:sp>
        <p:nvSpPr>
          <p:cNvPr id="6" name="Shape 4"/>
          <p:cNvSpPr/>
          <p:nvPr/>
        </p:nvSpPr>
        <p:spPr>
          <a:xfrm>
            <a:off x="4716214" y="997967"/>
            <a:ext cx="3936429" cy="3662958"/>
          </a:xfrm>
          <a:prstGeom prst="roundRect">
            <a:avLst>
              <a:gd name="adj" fmla="val 2810"/>
            </a:avLst>
          </a:prstGeom>
          <a:noFill/>
          <a:ln w="4763">
            <a:solidFill>
              <a:srgbClr val="000000">
                <a:alpha val="8000"/>
              </a:srgbClr>
            </a:solidFill>
            <a:prstDash val="solid"/>
          </a:ln>
        </p:spPr>
      </p:sp>
      <p:sp>
        <p:nvSpPr>
          <p:cNvPr id="7" name="Shape 5"/>
          <p:cNvSpPr/>
          <p:nvPr/>
        </p:nvSpPr>
        <p:spPr>
          <a:xfrm>
            <a:off x="4721200" y="1002729"/>
            <a:ext cx="981670" cy="490091"/>
          </a:xfrm>
          <a:prstGeom prst="rect">
            <a:avLst/>
          </a:prstGeom>
          <a:solidFill>
            <a:srgbClr val="438951"/>
          </a:solidFill>
          <a:ln/>
        </p:spPr>
      </p:sp>
      <p:sp>
        <p:nvSpPr>
          <p:cNvPr id="8" name="Text 6"/>
          <p:cNvSpPr/>
          <p:nvPr/>
        </p:nvSpPr>
        <p:spPr>
          <a:xfrm>
            <a:off x="4835500" y="1070744"/>
            <a:ext cx="750689" cy="351681"/>
          </a:xfrm>
          <a:prstGeom prst="rect">
            <a:avLst/>
          </a:prstGeom>
          <a:noFill/>
          <a:ln/>
        </p:spPr>
        <p:txBody>
          <a:bodyPr wrap="square" lIns="0" tIns="0" rIns="0" bIns="0" rtlCol="0" anchor="t">
            <a:normAutofit/>
          </a:bodyPr>
          <a:lstStyle/>
          <a:p>
            <a:pPr marL="0" indent="0" algn="l">
              <a:lnSpc>
                <a:spcPct val="128000"/>
              </a:lnSpc>
              <a:buNone/>
            </a:pPr>
            <a:r>
              <a:rPr lang="en-US" sz="900" b="1" dirty="0">
                <a:solidFill>
                  <a:srgbClr val="000000"/>
                </a:solidFill>
                <a:latin typeface="Nobile" pitchFamily="34" charset="0"/>
                <a:ea typeface="Nobile" pitchFamily="34" charset="-122"/>
                <a:cs typeface="Nobile" pitchFamily="34" charset="-120"/>
              </a:rPr>
              <a:t>National Standard</a:t>
            </a:r>
            <a:endParaRPr lang="en-US" sz="900" dirty="0"/>
          </a:p>
        </p:txBody>
      </p:sp>
      <p:sp>
        <p:nvSpPr>
          <p:cNvPr id="9" name="Shape 7"/>
          <p:cNvSpPr/>
          <p:nvPr/>
        </p:nvSpPr>
        <p:spPr>
          <a:xfrm>
            <a:off x="5702871" y="1002729"/>
            <a:ext cx="981670" cy="490091"/>
          </a:xfrm>
          <a:prstGeom prst="rect">
            <a:avLst/>
          </a:prstGeom>
          <a:solidFill>
            <a:srgbClr val="438951"/>
          </a:solidFill>
          <a:ln/>
        </p:spPr>
      </p:sp>
      <p:sp>
        <p:nvSpPr>
          <p:cNvPr id="10" name="Text 8"/>
          <p:cNvSpPr/>
          <p:nvPr/>
        </p:nvSpPr>
        <p:spPr>
          <a:xfrm>
            <a:off x="5819552" y="1070744"/>
            <a:ext cx="748308" cy="351681"/>
          </a:xfrm>
          <a:prstGeom prst="rect">
            <a:avLst/>
          </a:prstGeom>
          <a:noFill/>
          <a:ln/>
        </p:spPr>
        <p:txBody>
          <a:bodyPr wrap="square" lIns="0" tIns="0" rIns="0" bIns="0" rtlCol="0" anchor="t">
            <a:normAutofit/>
          </a:bodyPr>
          <a:lstStyle/>
          <a:p>
            <a:pPr marL="0" indent="0" algn="l">
              <a:lnSpc>
                <a:spcPct val="128000"/>
              </a:lnSpc>
              <a:buNone/>
            </a:pPr>
            <a:r>
              <a:rPr lang="en-US" sz="900" b="1" dirty="0">
                <a:solidFill>
                  <a:srgbClr val="000000"/>
                </a:solidFill>
                <a:latin typeface="Nobile" pitchFamily="34" charset="0"/>
                <a:ea typeface="Nobile" pitchFamily="34" charset="-122"/>
                <a:cs typeface="Nobile" pitchFamily="34" charset="-120"/>
              </a:rPr>
              <a:t>Expected Practice</a:t>
            </a:r>
            <a:endParaRPr lang="en-US" sz="900" dirty="0"/>
          </a:p>
        </p:txBody>
      </p:sp>
      <p:sp>
        <p:nvSpPr>
          <p:cNvPr id="11" name="Shape 9"/>
          <p:cNvSpPr/>
          <p:nvPr/>
        </p:nvSpPr>
        <p:spPr>
          <a:xfrm>
            <a:off x="6684541" y="1002729"/>
            <a:ext cx="981670" cy="490091"/>
          </a:xfrm>
          <a:prstGeom prst="rect">
            <a:avLst/>
          </a:prstGeom>
          <a:solidFill>
            <a:srgbClr val="438951"/>
          </a:solidFill>
          <a:ln/>
        </p:spPr>
      </p:sp>
      <p:sp>
        <p:nvSpPr>
          <p:cNvPr id="12" name="Text 10"/>
          <p:cNvSpPr/>
          <p:nvPr/>
        </p:nvSpPr>
        <p:spPr>
          <a:xfrm>
            <a:off x="6801222" y="1070744"/>
            <a:ext cx="748308" cy="351681"/>
          </a:xfrm>
          <a:prstGeom prst="rect">
            <a:avLst/>
          </a:prstGeom>
          <a:noFill/>
          <a:ln/>
        </p:spPr>
        <p:txBody>
          <a:bodyPr wrap="square" lIns="0" tIns="0" rIns="0" bIns="0" rtlCol="0" anchor="t">
            <a:normAutofit/>
          </a:bodyPr>
          <a:lstStyle/>
          <a:p>
            <a:pPr marL="0" indent="0" algn="l">
              <a:lnSpc>
                <a:spcPct val="128000"/>
              </a:lnSpc>
              <a:buNone/>
            </a:pPr>
            <a:r>
              <a:rPr lang="en-US" sz="900" b="1" dirty="0">
                <a:solidFill>
                  <a:srgbClr val="000000"/>
                </a:solidFill>
                <a:latin typeface="Nobile" pitchFamily="34" charset="0"/>
                <a:ea typeface="Nobile" pitchFamily="34" charset="-122"/>
                <a:cs typeface="Nobile" pitchFamily="34" charset="-120"/>
              </a:rPr>
              <a:t>Observed Practice</a:t>
            </a:r>
            <a:endParaRPr lang="en-US" sz="900" dirty="0"/>
          </a:p>
        </p:txBody>
      </p:sp>
      <p:sp>
        <p:nvSpPr>
          <p:cNvPr id="13" name="Shape 11"/>
          <p:cNvSpPr/>
          <p:nvPr/>
        </p:nvSpPr>
        <p:spPr>
          <a:xfrm>
            <a:off x="7666211" y="1002729"/>
            <a:ext cx="981670" cy="490091"/>
          </a:xfrm>
          <a:prstGeom prst="rect">
            <a:avLst/>
          </a:prstGeom>
          <a:solidFill>
            <a:srgbClr val="438951"/>
          </a:solidFill>
          <a:ln/>
        </p:spPr>
      </p:sp>
      <p:sp>
        <p:nvSpPr>
          <p:cNvPr id="14" name="Text 12"/>
          <p:cNvSpPr/>
          <p:nvPr/>
        </p:nvSpPr>
        <p:spPr>
          <a:xfrm>
            <a:off x="7782892" y="1070744"/>
            <a:ext cx="1207889" cy="175840"/>
          </a:xfrm>
          <a:prstGeom prst="rect">
            <a:avLst/>
          </a:prstGeom>
          <a:noFill/>
          <a:ln/>
        </p:spPr>
        <p:txBody>
          <a:bodyPr wrap="none" lIns="0" tIns="0" rIns="0" bIns="0" rtlCol="0" anchor="t"/>
          <a:lstStyle/>
          <a:p>
            <a:pPr marL="0" indent="0" algn="l">
              <a:lnSpc>
                <a:spcPct val="128000"/>
              </a:lnSpc>
              <a:buNone/>
            </a:pPr>
            <a:r>
              <a:rPr lang="en-US" sz="900" b="1" dirty="0">
                <a:solidFill>
                  <a:srgbClr val="000000"/>
                </a:solidFill>
                <a:latin typeface="Nobile" pitchFamily="34" charset="0"/>
                <a:ea typeface="Nobile" pitchFamily="34" charset="-122"/>
                <a:cs typeface="Nobile" pitchFamily="34" charset="-120"/>
              </a:rPr>
              <a:t>Gap</a:t>
            </a:r>
            <a:endParaRPr lang="en-US" sz="900" dirty="0"/>
          </a:p>
        </p:txBody>
      </p:sp>
      <p:sp>
        <p:nvSpPr>
          <p:cNvPr id="15" name="Text 13"/>
          <p:cNvSpPr/>
          <p:nvPr/>
        </p:nvSpPr>
        <p:spPr>
          <a:xfrm>
            <a:off x="4835500" y="1563216"/>
            <a:ext cx="750689"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Freedom to Speak Up</a:t>
            </a:r>
            <a:endParaRPr lang="en-US" sz="900" dirty="0"/>
          </a:p>
        </p:txBody>
      </p:sp>
      <p:sp>
        <p:nvSpPr>
          <p:cNvPr id="16" name="Text 14"/>
          <p:cNvSpPr/>
          <p:nvPr/>
        </p:nvSpPr>
        <p:spPr>
          <a:xfrm>
            <a:off x="5819552" y="1563216"/>
            <a:ext cx="748308" cy="52752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Staff concerns acted upon</a:t>
            </a:r>
            <a:endParaRPr lang="en-US" sz="900" dirty="0"/>
          </a:p>
        </p:txBody>
      </p:sp>
      <p:sp>
        <p:nvSpPr>
          <p:cNvPr id="17" name="Text 15"/>
          <p:cNvSpPr/>
          <p:nvPr/>
        </p:nvSpPr>
        <p:spPr>
          <a:xfrm>
            <a:off x="6801222" y="1563216"/>
            <a:ext cx="748308"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Concerns ignored</a:t>
            </a:r>
            <a:endParaRPr lang="en-US" sz="900" dirty="0"/>
          </a:p>
        </p:txBody>
      </p:sp>
      <p:sp>
        <p:nvSpPr>
          <p:cNvPr id="18" name="Text 16"/>
          <p:cNvSpPr/>
          <p:nvPr/>
        </p:nvSpPr>
        <p:spPr>
          <a:xfrm>
            <a:off x="7782892" y="1563216"/>
            <a:ext cx="1207889" cy="175840"/>
          </a:xfrm>
          <a:prstGeom prst="rect">
            <a:avLst/>
          </a:prstGeom>
          <a:noFill/>
          <a:ln/>
        </p:spPr>
        <p:txBody>
          <a:bodyPr wrap="none" lIns="0" tIns="0" rIns="0" bIns="0" rtlCol="0" anchor="t"/>
          <a:lstStyle/>
          <a:p>
            <a:pPr marL="0" indent="0" algn="l">
              <a:lnSpc>
                <a:spcPct val="128000"/>
              </a:lnSpc>
              <a:buNone/>
            </a:pPr>
            <a:r>
              <a:rPr lang="en-US" sz="900" b="1" dirty="0">
                <a:solidFill>
                  <a:srgbClr val="405449"/>
                </a:solidFill>
                <a:latin typeface="Nobile" pitchFamily="34" charset="0"/>
                <a:ea typeface="Nobile" pitchFamily="34" charset="-122"/>
                <a:cs typeface="Nobile" pitchFamily="34" charset="-120"/>
              </a:rPr>
              <a:t>High</a:t>
            </a:r>
            <a:endParaRPr lang="en-US" sz="900" dirty="0"/>
          </a:p>
        </p:txBody>
      </p:sp>
      <p:sp>
        <p:nvSpPr>
          <p:cNvPr id="19" name="Text 17"/>
          <p:cNvSpPr/>
          <p:nvPr/>
        </p:nvSpPr>
        <p:spPr>
          <a:xfrm>
            <a:off x="4835500" y="2231529"/>
            <a:ext cx="750689"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Duty of Candour</a:t>
            </a:r>
            <a:endParaRPr lang="en-US" sz="900" dirty="0"/>
          </a:p>
        </p:txBody>
      </p:sp>
      <p:sp>
        <p:nvSpPr>
          <p:cNvPr id="20" name="Text 18"/>
          <p:cNvSpPr/>
          <p:nvPr/>
        </p:nvSpPr>
        <p:spPr>
          <a:xfrm>
            <a:off x="5819552" y="2231529"/>
            <a:ext cx="748308" cy="52752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Transparent communication</a:t>
            </a:r>
            <a:endParaRPr lang="en-US" sz="900" dirty="0"/>
          </a:p>
        </p:txBody>
      </p:sp>
      <p:sp>
        <p:nvSpPr>
          <p:cNvPr id="21" name="Text 19"/>
          <p:cNvSpPr/>
          <p:nvPr/>
        </p:nvSpPr>
        <p:spPr>
          <a:xfrm>
            <a:off x="6801222" y="2231529"/>
            <a:ext cx="748308"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Delayed responses</a:t>
            </a:r>
            <a:endParaRPr lang="en-US" sz="900" dirty="0"/>
          </a:p>
        </p:txBody>
      </p:sp>
      <p:sp>
        <p:nvSpPr>
          <p:cNvPr id="22" name="Text 20"/>
          <p:cNvSpPr/>
          <p:nvPr/>
        </p:nvSpPr>
        <p:spPr>
          <a:xfrm>
            <a:off x="7782892" y="2231529"/>
            <a:ext cx="1207889" cy="175840"/>
          </a:xfrm>
          <a:prstGeom prst="rect">
            <a:avLst/>
          </a:prstGeom>
          <a:noFill/>
          <a:ln/>
        </p:spPr>
        <p:txBody>
          <a:bodyPr wrap="none" lIns="0" tIns="0" rIns="0" bIns="0" rtlCol="0" anchor="t"/>
          <a:lstStyle/>
          <a:p>
            <a:pPr marL="0" indent="0" algn="l">
              <a:lnSpc>
                <a:spcPct val="128000"/>
              </a:lnSpc>
              <a:buNone/>
            </a:pPr>
            <a:r>
              <a:rPr lang="en-US" sz="900" b="1" dirty="0">
                <a:solidFill>
                  <a:srgbClr val="405449"/>
                </a:solidFill>
                <a:latin typeface="Nobile" pitchFamily="34" charset="0"/>
                <a:ea typeface="Nobile" pitchFamily="34" charset="-122"/>
                <a:cs typeface="Nobile" pitchFamily="34" charset="-120"/>
              </a:rPr>
              <a:t>High</a:t>
            </a:r>
            <a:endParaRPr lang="en-US" sz="900" dirty="0"/>
          </a:p>
        </p:txBody>
      </p:sp>
      <p:sp>
        <p:nvSpPr>
          <p:cNvPr id="23" name="Text 21"/>
          <p:cNvSpPr/>
          <p:nvPr/>
        </p:nvSpPr>
        <p:spPr>
          <a:xfrm>
            <a:off x="4835500" y="2899842"/>
            <a:ext cx="750689" cy="52752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Patient Safety Strategy</a:t>
            </a:r>
            <a:endParaRPr lang="en-US" sz="900" dirty="0"/>
          </a:p>
        </p:txBody>
      </p:sp>
      <p:sp>
        <p:nvSpPr>
          <p:cNvPr id="24" name="Text 22"/>
          <p:cNvSpPr/>
          <p:nvPr/>
        </p:nvSpPr>
        <p:spPr>
          <a:xfrm>
            <a:off x="5819552" y="2899842"/>
            <a:ext cx="748308"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Early risk detection</a:t>
            </a:r>
            <a:endParaRPr lang="en-US" sz="900" dirty="0"/>
          </a:p>
        </p:txBody>
      </p:sp>
      <p:sp>
        <p:nvSpPr>
          <p:cNvPr id="25" name="Text 23"/>
          <p:cNvSpPr/>
          <p:nvPr/>
        </p:nvSpPr>
        <p:spPr>
          <a:xfrm>
            <a:off x="6801222" y="2899842"/>
            <a:ext cx="748308" cy="52752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Risks remained unidentified</a:t>
            </a:r>
            <a:endParaRPr lang="en-US" sz="900" dirty="0"/>
          </a:p>
        </p:txBody>
      </p:sp>
      <p:sp>
        <p:nvSpPr>
          <p:cNvPr id="26" name="Text 24"/>
          <p:cNvSpPr/>
          <p:nvPr/>
        </p:nvSpPr>
        <p:spPr>
          <a:xfrm>
            <a:off x="7782892" y="2899842"/>
            <a:ext cx="1207889" cy="175840"/>
          </a:xfrm>
          <a:prstGeom prst="rect">
            <a:avLst/>
          </a:prstGeom>
          <a:noFill/>
          <a:ln/>
        </p:spPr>
        <p:txBody>
          <a:bodyPr wrap="none" lIns="0" tIns="0" rIns="0" bIns="0" rtlCol="0" anchor="t"/>
          <a:lstStyle/>
          <a:p>
            <a:pPr marL="0" indent="0" algn="l">
              <a:lnSpc>
                <a:spcPct val="128000"/>
              </a:lnSpc>
              <a:buNone/>
            </a:pPr>
            <a:r>
              <a:rPr lang="en-US" sz="900" b="1" dirty="0">
                <a:solidFill>
                  <a:srgbClr val="405449"/>
                </a:solidFill>
                <a:latin typeface="Nobile" pitchFamily="34" charset="0"/>
                <a:ea typeface="Nobile" pitchFamily="34" charset="-122"/>
                <a:cs typeface="Nobile" pitchFamily="34" charset="-120"/>
              </a:rPr>
              <a:t>High</a:t>
            </a:r>
            <a:endParaRPr lang="en-US" sz="900" dirty="0"/>
          </a:p>
        </p:txBody>
      </p:sp>
      <p:sp>
        <p:nvSpPr>
          <p:cNvPr id="27" name="Text 25"/>
          <p:cNvSpPr/>
          <p:nvPr/>
        </p:nvSpPr>
        <p:spPr>
          <a:xfrm>
            <a:off x="4835500" y="3568154"/>
            <a:ext cx="750689"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Clinical Governance</a:t>
            </a:r>
            <a:endParaRPr lang="en-US" sz="900" dirty="0"/>
          </a:p>
        </p:txBody>
      </p:sp>
      <p:sp>
        <p:nvSpPr>
          <p:cNvPr id="28" name="Text 26"/>
          <p:cNvSpPr/>
          <p:nvPr/>
        </p:nvSpPr>
        <p:spPr>
          <a:xfrm>
            <a:off x="5819552" y="3568154"/>
            <a:ext cx="748308"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Continuous monitoring</a:t>
            </a:r>
            <a:endParaRPr lang="en-US" sz="900" dirty="0"/>
          </a:p>
        </p:txBody>
      </p:sp>
      <p:sp>
        <p:nvSpPr>
          <p:cNvPr id="29" name="Text 27"/>
          <p:cNvSpPr/>
          <p:nvPr/>
        </p:nvSpPr>
        <p:spPr>
          <a:xfrm>
            <a:off x="6801222" y="3568154"/>
            <a:ext cx="748308"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Weak oversight</a:t>
            </a:r>
            <a:endParaRPr lang="en-US" sz="900" dirty="0"/>
          </a:p>
        </p:txBody>
      </p:sp>
      <p:sp>
        <p:nvSpPr>
          <p:cNvPr id="30" name="Text 28"/>
          <p:cNvSpPr/>
          <p:nvPr/>
        </p:nvSpPr>
        <p:spPr>
          <a:xfrm>
            <a:off x="7782892" y="3568154"/>
            <a:ext cx="1207889" cy="175840"/>
          </a:xfrm>
          <a:prstGeom prst="rect">
            <a:avLst/>
          </a:prstGeom>
          <a:noFill/>
          <a:ln/>
        </p:spPr>
        <p:txBody>
          <a:bodyPr wrap="none" lIns="0" tIns="0" rIns="0" bIns="0" rtlCol="0" anchor="t"/>
          <a:lstStyle/>
          <a:p>
            <a:pPr marL="0" indent="0" algn="l">
              <a:lnSpc>
                <a:spcPct val="128000"/>
              </a:lnSpc>
              <a:buNone/>
            </a:pPr>
            <a:r>
              <a:rPr lang="en-US" sz="900" b="1" dirty="0">
                <a:solidFill>
                  <a:srgbClr val="405449"/>
                </a:solidFill>
                <a:latin typeface="Nobile" pitchFamily="34" charset="0"/>
                <a:ea typeface="Nobile" pitchFamily="34" charset="-122"/>
                <a:cs typeface="Nobile" pitchFamily="34" charset="-120"/>
              </a:rPr>
              <a:t>High</a:t>
            </a:r>
            <a:endParaRPr lang="en-US" sz="900" dirty="0"/>
          </a:p>
        </p:txBody>
      </p:sp>
      <p:sp>
        <p:nvSpPr>
          <p:cNvPr id="31" name="Text 29"/>
          <p:cNvSpPr/>
          <p:nvPr/>
        </p:nvSpPr>
        <p:spPr>
          <a:xfrm>
            <a:off x="4835500" y="4060627"/>
            <a:ext cx="750689"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PSIRF Framework</a:t>
            </a:r>
            <a:endParaRPr lang="en-US" sz="900" dirty="0"/>
          </a:p>
        </p:txBody>
      </p:sp>
      <p:sp>
        <p:nvSpPr>
          <p:cNvPr id="32" name="Text 30"/>
          <p:cNvSpPr/>
          <p:nvPr/>
        </p:nvSpPr>
        <p:spPr>
          <a:xfrm>
            <a:off x="5819552" y="4060627"/>
            <a:ext cx="748308" cy="35168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Systematic learning</a:t>
            </a:r>
            <a:endParaRPr lang="en-US" sz="900" dirty="0"/>
          </a:p>
        </p:txBody>
      </p:sp>
      <p:sp>
        <p:nvSpPr>
          <p:cNvPr id="33" name="Text 31"/>
          <p:cNvSpPr/>
          <p:nvPr/>
        </p:nvSpPr>
        <p:spPr>
          <a:xfrm>
            <a:off x="6801222" y="4060627"/>
            <a:ext cx="748308" cy="527521"/>
          </a:xfrm>
          <a:prstGeom prst="rect">
            <a:avLst/>
          </a:prstGeom>
          <a:noFill/>
          <a:ln/>
        </p:spPr>
        <p:txBody>
          <a:bodyPr wrap="square" lIns="0" tIns="0" rIns="0" bIns="0" rtlCol="0" anchor="t">
            <a:normAutofit/>
          </a:bodyPr>
          <a:lstStyle/>
          <a:p>
            <a:pPr marL="0" indent="0" algn="l">
              <a:lnSpc>
                <a:spcPct val="128000"/>
              </a:lnSpc>
              <a:buNone/>
            </a:pPr>
            <a:r>
              <a:rPr lang="en-US" sz="900" dirty="0">
                <a:solidFill>
                  <a:srgbClr val="405449"/>
                </a:solidFill>
                <a:latin typeface="Nobile" pitchFamily="34" charset="0"/>
                <a:ea typeface="Nobile" pitchFamily="34" charset="-122"/>
                <a:cs typeface="Nobile" pitchFamily="34" charset="-120"/>
              </a:rPr>
              <a:t>Delayed organisational learning</a:t>
            </a:r>
            <a:endParaRPr lang="en-US" sz="900" dirty="0"/>
          </a:p>
        </p:txBody>
      </p:sp>
      <p:sp>
        <p:nvSpPr>
          <p:cNvPr id="34" name="Text 32"/>
          <p:cNvSpPr/>
          <p:nvPr/>
        </p:nvSpPr>
        <p:spPr>
          <a:xfrm>
            <a:off x="7782892" y="4060627"/>
            <a:ext cx="1207889" cy="175840"/>
          </a:xfrm>
          <a:prstGeom prst="rect">
            <a:avLst/>
          </a:prstGeom>
          <a:noFill/>
          <a:ln/>
        </p:spPr>
        <p:txBody>
          <a:bodyPr wrap="none" lIns="0" tIns="0" rIns="0" bIns="0" rtlCol="0" anchor="t"/>
          <a:lstStyle/>
          <a:p>
            <a:pPr marL="0" indent="0" algn="l">
              <a:lnSpc>
                <a:spcPct val="128000"/>
              </a:lnSpc>
              <a:buNone/>
            </a:pPr>
            <a:r>
              <a:rPr lang="en-US" sz="900" b="1" dirty="0">
                <a:solidFill>
                  <a:srgbClr val="405449"/>
                </a:solidFill>
                <a:latin typeface="Nobile" pitchFamily="34" charset="0"/>
                <a:ea typeface="Nobile" pitchFamily="34" charset="-122"/>
                <a:cs typeface="Nobile" pitchFamily="34" charset="-120"/>
              </a:rPr>
              <a:t>High</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96119" y="683568"/>
            <a:ext cx="3688631" cy="387548"/>
          </a:xfrm>
          <a:prstGeom prst="rect">
            <a:avLst/>
          </a:prstGeom>
          <a:noFill/>
          <a:ln/>
        </p:spPr>
        <p:txBody>
          <a:bodyPr wrap="none" lIns="0" tIns="0" rIns="0" bIns="0" rtlCol="0" anchor="t"/>
          <a:lstStyle/>
          <a:p>
            <a:pPr marL="0" indent="0" algn="l">
              <a:lnSpc>
                <a:spcPct val="104000"/>
              </a:lnSpc>
              <a:buNone/>
            </a:pPr>
            <a:r>
              <a:rPr lang="en-US" sz="2400" dirty="0">
                <a:solidFill>
                  <a:srgbClr val="3B4540"/>
                </a:solidFill>
                <a:latin typeface="Fraunces ExtraBold" pitchFamily="34" charset="0"/>
                <a:ea typeface="Fraunces ExtraBold" pitchFamily="34" charset="-122"/>
                <a:cs typeface="Fraunces ExtraBold" pitchFamily="34" charset="-120"/>
              </a:rPr>
              <a:t>System Implications</a:t>
            </a:r>
            <a:endParaRPr lang="en-US" sz="2400" dirty="0"/>
          </a:p>
        </p:txBody>
      </p:sp>
      <p:sp>
        <p:nvSpPr>
          <p:cNvPr id="3" name="Shape 1"/>
          <p:cNvSpPr/>
          <p:nvPr/>
        </p:nvSpPr>
        <p:spPr>
          <a:xfrm>
            <a:off x="496119" y="1319138"/>
            <a:ext cx="2634555" cy="1607641"/>
          </a:xfrm>
          <a:prstGeom prst="roundRect">
            <a:avLst>
              <a:gd name="adj" fmla="val 6944"/>
            </a:avLst>
          </a:prstGeom>
          <a:solidFill>
            <a:srgbClr val="E8F3E8"/>
          </a:solidFill>
          <a:ln/>
        </p:spPr>
      </p:sp>
      <p:sp>
        <p:nvSpPr>
          <p:cNvPr id="4" name="Shape 2"/>
          <p:cNvSpPr/>
          <p:nvPr/>
        </p:nvSpPr>
        <p:spPr>
          <a:xfrm>
            <a:off x="620092" y="1443112"/>
            <a:ext cx="372070" cy="372070"/>
          </a:xfrm>
          <a:prstGeom prst="roundRect">
            <a:avLst>
              <a:gd name="adj" fmla="val 15358477"/>
            </a:avLst>
          </a:prstGeom>
          <a:solidFill>
            <a:srgbClr val="438951"/>
          </a:solidFill>
          <a:ln/>
        </p:spPr>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2412" y="1545357"/>
            <a:ext cx="167432" cy="167432"/>
          </a:xfrm>
          <a:prstGeom prst="rect">
            <a:avLst/>
          </a:prstGeom>
        </p:spPr>
      </p:pic>
      <p:sp>
        <p:nvSpPr>
          <p:cNvPr id="6" name="Text 3"/>
          <p:cNvSpPr/>
          <p:nvPr/>
        </p:nvSpPr>
        <p:spPr>
          <a:xfrm>
            <a:off x="620092" y="1939156"/>
            <a:ext cx="1633686" cy="193849"/>
          </a:xfrm>
          <a:prstGeom prst="rect">
            <a:avLst/>
          </a:prstGeom>
          <a:noFill/>
          <a:ln/>
        </p:spPr>
        <p:txBody>
          <a:bodyPr wrap="none" lIns="0" tIns="0" rIns="0" bIns="0" rtlCol="0" anchor="t"/>
          <a:lstStyle/>
          <a:p>
            <a:pPr marL="0" indent="0" algn="l">
              <a:lnSpc>
                <a:spcPct val="104000"/>
              </a:lnSpc>
              <a:buNone/>
            </a:pPr>
            <a:r>
              <a:rPr lang="en-US" sz="1200" dirty="0">
                <a:solidFill>
                  <a:srgbClr val="405449"/>
                </a:solidFill>
                <a:latin typeface="Fraunces ExtraBold" pitchFamily="34" charset="0"/>
                <a:ea typeface="Fraunces ExtraBold" pitchFamily="34" charset="-122"/>
                <a:cs typeface="Fraunces ExtraBold" pitchFamily="34" charset="-120"/>
              </a:rPr>
              <a:t>Escalation Pathways</a:t>
            </a:r>
            <a:endParaRPr lang="en-US" sz="1200" dirty="0"/>
          </a:p>
        </p:txBody>
      </p:sp>
      <p:sp>
        <p:nvSpPr>
          <p:cNvPr id="7" name="Text 4"/>
          <p:cNvSpPr/>
          <p:nvPr/>
        </p:nvSpPr>
        <p:spPr>
          <a:xfrm>
            <a:off x="620092" y="2207419"/>
            <a:ext cx="2386608"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Patient safety systems require stronger escalation pathways (NHS England, 2024).</a:t>
            </a:r>
            <a:endParaRPr lang="en-US" sz="950" dirty="0"/>
          </a:p>
        </p:txBody>
      </p:sp>
      <p:sp>
        <p:nvSpPr>
          <p:cNvPr id="8" name="Shape 5"/>
          <p:cNvSpPr/>
          <p:nvPr/>
        </p:nvSpPr>
        <p:spPr>
          <a:xfrm>
            <a:off x="3254648" y="1319138"/>
            <a:ext cx="2634630" cy="1607641"/>
          </a:xfrm>
          <a:prstGeom prst="roundRect">
            <a:avLst>
              <a:gd name="adj" fmla="val 6944"/>
            </a:avLst>
          </a:prstGeom>
          <a:solidFill>
            <a:srgbClr val="E8F3E8"/>
          </a:solidFill>
          <a:ln/>
        </p:spPr>
      </p:sp>
      <p:sp>
        <p:nvSpPr>
          <p:cNvPr id="9" name="Shape 6"/>
          <p:cNvSpPr/>
          <p:nvPr/>
        </p:nvSpPr>
        <p:spPr>
          <a:xfrm>
            <a:off x="3378622" y="1443112"/>
            <a:ext cx="372070" cy="372070"/>
          </a:xfrm>
          <a:prstGeom prst="roundRect">
            <a:avLst>
              <a:gd name="adj" fmla="val 15358477"/>
            </a:avLst>
          </a:prstGeom>
          <a:solidFill>
            <a:srgbClr val="438951"/>
          </a:solidFill>
          <a:ln/>
        </p:spPr>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480941" y="1545357"/>
            <a:ext cx="167432" cy="167432"/>
          </a:xfrm>
          <a:prstGeom prst="rect">
            <a:avLst/>
          </a:prstGeom>
        </p:spPr>
      </p:pic>
      <p:sp>
        <p:nvSpPr>
          <p:cNvPr id="11" name="Text 7"/>
          <p:cNvSpPr/>
          <p:nvPr/>
        </p:nvSpPr>
        <p:spPr>
          <a:xfrm>
            <a:off x="3378622" y="1939156"/>
            <a:ext cx="2080171" cy="193849"/>
          </a:xfrm>
          <a:prstGeom prst="rect">
            <a:avLst/>
          </a:prstGeom>
          <a:noFill/>
          <a:ln/>
        </p:spPr>
        <p:txBody>
          <a:bodyPr wrap="none" lIns="0" tIns="0" rIns="0" bIns="0" rtlCol="0" anchor="t"/>
          <a:lstStyle/>
          <a:p>
            <a:pPr marL="0" indent="0" algn="l">
              <a:lnSpc>
                <a:spcPct val="104000"/>
              </a:lnSpc>
              <a:buNone/>
            </a:pPr>
            <a:r>
              <a:rPr lang="en-US" sz="1200" dirty="0">
                <a:solidFill>
                  <a:srgbClr val="405449"/>
                </a:solidFill>
                <a:latin typeface="Fraunces ExtraBold" pitchFamily="34" charset="0"/>
                <a:ea typeface="Fraunces ExtraBold" pitchFamily="34" charset="-122"/>
                <a:cs typeface="Fraunces ExtraBold" pitchFamily="34" charset="-120"/>
              </a:rPr>
              <a:t>Leadership Accountability</a:t>
            </a:r>
            <a:endParaRPr lang="en-US" sz="1200" dirty="0"/>
          </a:p>
        </p:txBody>
      </p:sp>
      <p:sp>
        <p:nvSpPr>
          <p:cNvPr id="12" name="Text 8"/>
          <p:cNvSpPr/>
          <p:nvPr/>
        </p:nvSpPr>
        <p:spPr>
          <a:xfrm>
            <a:off x="3378622" y="2207419"/>
            <a:ext cx="238668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Leadership accountability mechanisms should be enhanced (Harrison, 2025).</a:t>
            </a:r>
            <a:endParaRPr lang="en-US" sz="950" dirty="0"/>
          </a:p>
        </p:txBody>
      </p:sp>
      <p:sp>
        <p:nvSpPr>
          <p:cNvPr id="13" name="Shape 9"/>
          <p:cNvSpPr/>
          <p:nvPr/>
        </p:nvSpPr>
        <p:spPr>
          <a:xfrm>
            <a:off x="6013252" y="1319138"/>
            <a:ext cx="2634555" cy="1607641"/>
          </a:xfrm>
          <a:prstGeom prst="roundRect">
            <a:avLst>
              <a:gd name="adj" fmla="val 6944"/>
            </a:avLst>
          </a:prstGeom>
          <a:solidFill>
            <a:srgbClr val="E8F3E8"/>
          </a:solidFill>
          <a:ln/>
        </p:spPr>
      </p:sp>
      <p:sp>
        <p:nvSpPr>
          <p:cNvPr id="14" name="Shape 10"/>
          <p:cNvSpPr/>
          <p:nvPr/>
        </p:nvSpPr>
        <p:spPr>
          <a:xfrm>
            <a:off x="6137225" y="1443112"/>
            <a:ext cx="372070" cy="372070"/>
          </a:xfrm>
          <a:prstGeom prst="roundRect">
            <a:avLst>
              <a:gd name="adj" fmla="val 15358477"/>
            </a:avLst>
          </a:prstGeom>
          <a:solidFill>
            <a:srgbClr val="438951"/>
          </a:solidFill>
          <a:ln/>
        </p:spPr>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239545" y="1545357"/>
            <a:ext cx="167432" cy="167432"/>
          </a:xfrm>
          <a:prstGeom prst="rect">
            <a:avLst/>
          </a:prstGeom>
        </p:spPr>
      </p:pic>
      <p:sp>
        <p:nvSpPr>
          <p:cNvPr id="16" name="Text 11"/>
          <p:cNvSpPr/>
          <p:nvPr/>
        </p:nvSpPr>
        <p:spPr>
          <a:xfrm>
            <a:off x="6137225" y="1939156"/>
            <a:ext cx="1629147" cy="193849"/>
          </a:xfrm>
          <a:prstGeom prst="rect">
            <a:avLst/>
          </a:prstGeom>
          <a:noFill/>
          <a:ln/>
        </p:spPr>
        <p:txBody>
          <a:bodyPr wrap="none" lIns="0" tIns="0" rIns="0" bIns="0" rtlCol="0" anchor="t"/>
          <a:lstStyle/>
          <a:p>
            <a:pPr marL="0" indent="0" algn="l">
              <a:lnSpc>
                <a:spcPct val="104000"/>
              </a:lnSpc>
              <a:buNone/>
            </a:pPr>
            <a:r>
              <a:rPr lang="en-US" sz="1200" dirty="0">
                <a:solidFill>
                  <a:srgbClr val="405449"/>
                </a:solidFill>
                <a:latin typeface="Fraunces ExtraBold" pitchFamily="34" charset="0"/>
                <a:ea typeface="Fraunces ExtraBold" pitchFamily="34" charset="-122"/>
                <a:cs typeface="Fraunces ExtraBold" pitchFamily="34" charset="-120"/>
              </a:rPr>
              <a:t>Psychological Safety</a:t>
            </a:r>
            <a:endParaRPr lang="en-US" sz="1200" dirty="0"/>
          </a:p>
        </p:txBody>
      </p:sp>
      <p:sp>
        <p:nvSpPr>
          <p:cNvPr id="17" name="Text 12"/>
          <p:cNvSpPr/>
          <p:nvPr/>
        </p:nvSpPr>
        <p:spPr>
          <a:xfrm>
            <a:off x="6137225" y="2207419"/>
            <a:ext cx="2386608"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Organisational cultures must support psychological safety and speaking up (Capper et al., 2024).</a:t>
            </a:r>
            <a:endParaRPr lang="en-US" sz="950" dirty="0"/>
          </a:p>
        </p:txBody>
      </p:sp>
      <p:sp>
        <p:nvSpPr>
          <p:cNvPr id="18" name="Shape 13"/>
          <p:cNvSpPr/>
          <p:nvPr/>
        </p:nvSpPr>
        <p:spPr>
          <a:xfrm>
            <a:off x="496119" y="3050753"/>
            <a:ext cx="4013820" cy="1409179"/>
          </a:xfrm>
          <a:prstGeom prst="roundRect">
            <a:avLst>
              <a:gd name="adj" fmla="val 7922"/>
            </a:avLst>
          </a:prstGeom>
          <a:solidFill>
            <a:srgbClr val="E8F3E8"/>
          </a:solidFill>
          <a:ln/>
        </p:spPr>
      </p:sp>
      <p:sp>
        <p:nvSpPr>
          <p:cNvPr id="19" name="Shape 14"/>
          <p:cNvSpPr/>
          <p:nvPr/>
        </p:nvSpPr>
        <p:spPr>
          <a:xfrm>
            <a:off x="620092" y="3174727"/>
            <a:ext cx="372070" cy="372070"/>
          </a:xfrm>
          <a:prstGeom prst="roundRect">
            <a:avLst>
              <a:gd name="adj" fmla="val 15358477"/>
            </a:avLst>
          </a:prstGeom>
          <a:solidFill>
            <a:srgbClr val="438951"/>
          </a:solidFill>
          <a:ln/>
        </p:spPr>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22412" y="3276972"/>
            <a:ext cx="167432" cy="167432"/>
          </a:xfrm>
          <a:prstGeom prst="rect">
            <a:avLst/>
          </a:prstGeom>
        </p:spPr>
      </p:pic>
      <p:sp>
        <p:nvSpPr>
          <p:cNvPr id="21" name="Text 15"/>
          <p:cNvSpPr/>
          <p:nvPr/>
        </p:nvSpPr>
        <p:spPr>
          <a:xfrm>
            <a:off x="620092" y="3670771"/>
            <a:ext cx="2161729" cy="193849"/>
          </a:xfrm>
          <a:prstGeom prst="rect">
            <a:avLst/>
          </a:prstGeom>
          <a:noFill/>
          <a:ln/>
        </p:spPr>
        <p:txBody>
          <a:bodyPr wrap="none" lIns="0" tIns="0" rIns="0" bIns="0" rtlCol="0" anchor="t"/>
          <a:lstStyle/>
          <a:p>
            <a:pPr marL="0" indent="0" algn="l">
              <a:lnSpc>
                <a:spcPct val="104000"/>
              </a:lnSpc>
              <a:buNone/>
            </a:pPr>
            <a:r>
              <a:rPr lang="en-US" sz="1200" dirty="0">
                <a:solidFill>
                  <a:srgbClr val="405449"/>
                </a:solidFill>
                <a:latin typeface="Fraunces ExtraBold" pitchFamily="34" charset="0"/>
                <a:ea typeface="Fraunces ExtraBold" pitchFamily="34" charset="-122"/>
                <a:cs typeface="Fraunces ExtraBold" pitchFamily="34" charset="-120"/>
              </a:rPr>
              <a:t>Consistent Implementation</a:t>
            </a:r>
            <a:endParaRPr lang="en-US" sz="1200" dirty="0"/>
          </a:p>
        </p:txBody>
      </p:sp>
      <p:sp>
        <p:nvSpPr>
          <p:cNvPr id="22" name="Text 16"/>
          <p:cNvSpPr/>
          <p:nvPr/>
        </p:nvSpPr>
        <p:spPr>
          <a:xfrm>
            <a:off x="620092" y="3939034"/>
            <a:ext cx="37658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National recommendations require consistent implementation across NHS organisations (Thirlwall Inquiry Legal Team, 2024).</a:t>
            </a:r>
            <a:endParaRPr lang="en-US" sz="950" dirty="0"/>
          </a:p>
        </p:txBody>
      </p:sp>
      <p:sp>
        <p:nvSpPr>
          <p:cNvPr id="23" name="Shape 17"/>
          <p:cNvSpPr/>
          <p:nvPr/>
        </p:nvSpPr>
        <p:spPr>
          <a:xfrm>
            <a:off x="4633913" y="3050753"/>
            <a:ext cx="4013895" cy="1409179"/>
          </a:xfrm>
          <a:prstGeom prst="roundRect">
            <a:avLst>
              <a:gd name="adj" fmla="val 7922"/>
            </a:avLst>
          </a:prstGeom>
          <a:solidFill>
            <a:srgbClr val="E8F3E8"/>
          </a:solidFill>
          <a:ln/>
        </p:spPr>
      </p:sp>
      <p:sp>
        <p:nvSpPr>
          <p:cNvPr id="24" name="Shape 18"/>
          <p:cNvSpPr/>
          <p:nvPr/>
        </p:nvSpPr>
        <p:spPr>
          <a:xfrm>
            <a:off x="4757886" y="3174727"/>
            <a:ext cx="372070" cy="372070"/>
          </a:xfrm>
          <a:prstGeom prst="roundRect">
            <a:avLst>
              <a:gd name="adj" fmla="val 15358477"/>
            </a:avLst>
          </a:prstGeom>
          <a:solidFill>
            <a:srgbClr val="438951"/>
          </a:solidFill>
          <a:ln/>
        </p:spPr>
      </p:sp>
      <p:pic>
        <p:nvPicPr>
          <p:cNvPr id="25"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860206" y="3276972"/>
            <a:ext cx="167432" cy="167432"/>
          </a:xfrm>
          <a:prstGeom prst="rect">
            <a:avLst/>
          </a:prstGeom>
        </p:spPr>
      </p:pic>
      <p:sp>
        <p:nvSpPr>
          <p:cNvPr id="26" name="Text 19"/>
          <p:cNvSpPr/>
          <p:nvPr/>
        </p:nvSpPr>
        <p:spPr>
          <a:xfrm>
            <a:off x="4757886" y="367077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5449"/>
                </a:solidFill>
                <a:latin typeface="Fraunces ExtraBold" pitchFamily="34" charset="0"/>
                <a:ea typeface="Fraunces ExtraBold" pitchFamily="34" charset="-122"/>
                <a:cs typeface="Fraunces ExtraBold" pitchFamily="34" charset="-120"/>
              </a:rPr>
              <a:t>Quality Assurance</a:t>
            </a:r>
            <a:endParaRPr lang="en-US" sz="1200" dirty="0"/>
          </a:p>
        </p:txBody>
      </p:sp>
      <p:sp>
        <p:nvSpPr>
          <p:cNvPr id="27" name="Text 20"/>
          <p:cNvSpPr/>
          <p:nvPr/>
        </p:nvSpPr>
        <p:spPr>
          <a:xfrm>
            <a:off x="4757886" y="3939034"/>
            <a:ext cx="3765947"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5449"/>
                </a:solidFill>
                <a:latin typeface="Nobile" pitchFamily="34" charset="0"/>
                <a:ea typeface="Nobile" pitchFamily="34" charset="-122"/>
                <a:cs typeface="Nobile" pitchFamily="34" charset="-120"/>
              </a:rPr>
              <a:t>Continuous quality assurance monitoring should be strengthened (Patient Safety Learning, 2023).</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50912" y="350713"/>
            <a:ext cx="5797079" cy="302865"/>
          </a:xfrm>
          <a:prstGeom prst="rect">
            <a:avLst/>
          </a:prstGeom>
          <a:noFill/>
          <a:ln/>
        </p:spPr>
        <p:txBody>
          <a:bodyPr wrap="none" lIns="0" tIns="0" rIns="0" bIns="0" rtlCol="0" anchor="t"/>
          <a:lstStyle/>
          <a:p>
            <a:pPr marL="0" indent="0" algn="l">
              <a:lnSpc>
                <a:spcPct val="104000"/>
              </a:lnSpc>
              <a:buNone/>
            </a:pPr>
            <a:r>
              <a:rPr lang="en-US" sz="1900" dirty="0">
                <a:solidFill>
                  <a:srgbClr val="3B4540"/>
                </a:solidFill>
                <a:latin typeface="Fraunces ExtraBold" pitchFamily="34" charset="0"/>
                <a:ea typeface="Fraunces ExtraBold" pitchFamily="34" charset="-122"/>
                <a:cs typeface="Fraunces ExtraBold" pitchFamily="34" charset="-120"/>
              </a:rPr>
              <a:t>Proposed Structure of Component 2 Report</a:t>
            </a:r>
            <a:endParaRPr lang="en-US" sz="1900" dirty="0"/>
          </a:p>
        </p:txBody>
      </p:sp>
      <p:sp>
        <p:nvSpPr>
          <p:cNvPr id="3" name="Shape 1"/>
          <p:cNvSpPr/>
          <p:nvPr/>
        </p:nvSpPr>
        <p:spPr>
          <a:xfrm>
            <a:off x="681186" y="767135"/>
            <a:ext cx="3842296" cy="4025652"/>
          </a:xfrm>
          <a:prstGeom prst="roundRect">
            <a:avLst>
              <a:gd name="adj" fmla="val 3632"/>
            </a:avLst>
          </a:prstGeom>
          <a:solidFill>
            <a:srgbClr val="DFEEE2"/>
          </a:solidFill>
          <a:ln/>
        </p:spPr>
      </p:sp>
      <p:sp>
        <p:nvSpPr>
          <p:cNvPr id="4" name="Text 2"/>
          <p:cNvSpPr/>
          <p:nvPr/>
        </p:nvSpPr>
        <p:spPr>
          <a:xfrm>
            <a:off x="778073" y="842814"/>
            <a:ext cx="1668587" cy="151433"/>
          </a:xfrm>
          <a:prstGeom prst="rect">
            <a:avLst/>
          </a:prstGeom>
          <a:noFill/>
          <a:ln/>
        </p:spPr>
        <p:txBody>
          <a:bodyPr wrap="none" lIns="0" tIns="0" rIns="0" bIns="0" rtlCol="0" anchor="t"/>
          <a:lstStyle/>
          <a:p>
            <a:pPr marL="0" indent="0" algn="l">
              <a:lnSpc>
                <a:spcPct val="104000"/>
              </a:lnSpc>
              <a:buNone/>
            </a:pPr>
            <a:r>
              <a:rPr lang="en-US" sz="950" dirty="0">
                <a:solidFill>
                  <a:srgbClr val="3B4540"/>
                </a:solidFill>
                <a:latin typeface="Fraunces ExtraBold" pitchFamily="34" charset="0"/>
                <a:ea typeface="Fraunces ExtraBold" pitchFamily="34" charset="-122"/>
                <a:cs typeface="Fraunces ExtraBold" pitchFamily="34" charset="-120"/>
              </a:rPr>
              <a:t>Report Sections 1–5</a:t>
            </a:r>
            <a:endParaRPr lang="en-US" sz="950" dirty="0"/>
          </a:p>
        </p:txBody>
      </p:sp>
      <p:sp>
        <p:nvSpPr>
          <p:cNvPr id="5" name="Text 3"/>
          <p:cNvSpPr/>
          <p:nvPr/>
        </p:nvSpPr>
        <p:spPr>
          <a:xfrm>
            <a:off x="778073" y="1079376"/>
            <a:ext cx="193774" cy="121072"/>
          </a:xfrm>
          <a:prstGeom prst="rect">
            <a:avLst/>
          </a:prstGeom>
          <a:noFill/>
          <a:ln/>
        </p:spPr>
        <p:txBody>
          <a:bodyPr wrap="none" lIns="0" tIns="0" rIns="0" bIns="0" rtlCol="0" anchor="ctr"/>
          <a:lstStyle/>
          <a:p>
            <a:pPr marL="0" indent="0" algn="l">
              <a:lnSpc>
                <a:spcPct val="100000"/>
              </a:lnSpc>
              <a:buNone/>
            </a:pPr>
            <a:r>
              <a:rPr lang="en-US" sz="750" dirty="0">
                <a:solidFill>
                  <a:srgbClr val="405449"/>
                </a:solidFill>
                <a:latin typeface="Fraunces Light" pitchFamily="34" charset="0"/>
                <a:ea typeface="Fraunces Light" pitchFamily="34" charset="-122"/>
                <a:cs typeface="Fraunces Light" pitchFamily="34" charset="-120"/>
              </a:rPr>
              <a:t>01</a:t>
            </a:r>
            <a:endParaRPr lang="en-US" sz="750" dirty="0"/>
          </a:p>
        </p:txBody>
      </p:sp>
      <p:sp>
        <p:nvSpPr>
          <p:cNvPr id="6" name="Shape 4"/>
          <p:cNvSpPr/>
          <p:nvPr/>
        </p:nvSpPr>
        <p:spPr>
          <a:xfrm>
            <a:off x="778073" y="1229692"/>
            <a:ext cx="3648521" cy="14288"/>
          </a:xfrm>
          <a:prstGeom prst="rect">
            <a:avLst/>
          </a:prstGeom>
          <a:solidFill>
            <a:srgbClr val="438951"/>
          </a:solidFill>
          <a:ln/>
        </p:spPr>
      </p:sp>
      <p:sp>
        <p:nvSpPr>
          <p:cNvPr id="7" name="Text 5"/>
          <p:cNvSpPr/>
          <p:nvPr/>
        </p:nvSpPr>
        <p:spPr>
          <a:xfrm>
            <a:off x="778073" y="1306711"/>
            <a:ext cx="1211387" cy="151433"/>
          </a:xfrm>
          <a:prstGeom prst="rect">
            <a:avLst/>
          </a:prstGeom>
          <a:noFill/>
          <a:ln/>
        </p:spPr>
        <p:txBody>
          <a:bodyPr wrap="none" lIns="0" tIns="0" rIns="0" bIns="0" rtlCol="0" anchor="t"/>
          <a:lstStyle/>
          <a:p>
            <a:pPr marL="0" indent="0" algn="l">
              <a:lnSpc>
                <a:spcPct val="104000"/>
              </a:lnSpc>
              <a:buNone/>
            </a:pPr>
            <a:r>
              <a:rPr lang="en-US" sz="950" dirty="0">
                <a:solidFill>
                  <a:srgbClr val="405449"/>
                </a:solidFill>
                <a:latin typeface="Fraunces ExtraBold" pitchFamily="34" charset="0"/>
                <a:ea typeface="Fraunces ExtraBold" pitchFamily="34" charset="-122"/>
                <a:cs typeface="Fraunces ExtraBold" pitchFamily="34" charset="-120"/>
              </a:rPr>
              <a:t>Introduction</a:t>
            </a:r>
            <a:endParaRPr lang="en-US" sz="950" dirty="0"/>
          </a:p>
        </p:txBody>
      </p:sp>
      <p:sp>
        <p:nvSpPr>
          <p:cNvPr id="8" name="Text 6"/>
          <p:cNvSpPr/>
          <p:nvPr/>
        </p:nvSpPr>
        <p:spPr>
          <a:xfrm>
            <a:off x="778073" y="1533823"/>
            <a:ext cx="3648521" cy="138038"/>
          </a:xfrm>
          <a:prstGeom prst="rect">
            <a:avLst/>
          </a:prstGeom>
          <a:noFill/>
          <a:ln/>
        </p:spPr>
        <p:txBody>
          <a:bodyPr wrap="none" lIns="0" tIns="0" rIns="0" bIns="0" rtlCol="0" anchor="t"/>
          <a:lstStyle/>
          <a:p>
            <a:pPr marL="0" indent="0" algn="l">
              <a:lnSpc>
                <a:spcPct val="119000"/>
              </a:lnSpc>
              <a:buNone/>
            </a:pPr>
            <a:r>
              <a:rPr lang="en-US" sz="750" dirty="0">
                <a:solidFill>
                  <a:srgbClr val="405449"/>
                </a:solidFill>
                <a:latin typeface="Nobile" pitchFamily="34" charset="0"/>
                <a:ea typeface="Nobile" pitchFamily="34" charset="-122"/>
                <a:cs typeface="Nobile" pitchFamily="34" charset="-120"/>
              </a:rPr>
              <a:t>Background, Rationale, Aim and Objectives</a:t>
            </a:r>
            <a:endParaRPr lang="en-US" sz="750" dirty="0"/>
          </a:p>
        </p:txBody>
      </p:sp>
      <p:sp>
        <p:nvSpPr>
          <p:cNvPr id="9" name="Text 7"/>
          <p:cNvSpPr/>
          <p:nvPr/>
        </p:nvSpPr>
        <p:spPr>
          <a:xfrm>
            <a:off x="778073" y="1820168"/>
            <a:ext cx="193774" cy="121072"/>
          </a:xfrm>
          <a:prstGeom prst="rect">
            <a:avLst/>
          </a:prstGeom>
          <a:noFill/>
          <a:ln/>
        </p:spPr>
        <p:txBody>
          <a:bodyPr wrap="none" lIns="0" tIns="0" rIns="0" bIns="0" rtlCol="0" anchor="ctr"/>
          <a:lstStyle/>
          <a:p>
            <a:pPr marL="0" indent="0" algn="l">
              <a:lnSpc>
                <a:spcPct val="100000"/>
              </a:lnSpc>
              <a:buNone/>
            </a:pPr>
            <a:r>
              <a:rPr lang="en-US" sz="750" dirty="0">
                <a:solidFill>
                  <a:srgbClr val="405449"/>
                </a:solidFill>
                <a:latin typeface="Fraunces Light" pitchFamily="34" charset="0"/>
                <a:ea typeface="Fraunces Light" pitchFamily="34" charset="-122"/>
                <a:cs typeface="Fraunces Light" pitchFamily="34" charset="-120"/>
              </a:rPr>
              <a:t>02</a:t>
            </a:r>
            <a:endParaRPr lang="en-US" sz="750" dirty="0"/>
          </a:p>
        </p:txBody>
      </p:sp>
      <p:sp>
        <p:nvSpPr>
          <p:cNvPr id="10" name="Shape 8"/>
          <p:cNvSpPr/>
          <p:nvPr/>
        </p:nvSpPr>
        <p:spPr>
          <a:xfrm>
            <a:off x="778073" y="1970484"/>
            <a:ext cx="3648521" cy="14288"/>
          </a:xfrm>
          <a:prstGeom prst="rect">
            <a:avLst/>
          </a:prstGeom>
          <a:solidFill>
            <a:srgbClr val="438951"/>
          </a:solidFill>
          <a:ln/>
        </p:spPr>
      </p:sp>
      <p:sp>
        <p:nvSpPr>
          <p:cNvPr id="11" name="Text 9"/>
          <p:cNvSpPr/>
          <p:nvPr/>
        </p:nvSpPr>
        <p:spPr>
          <a:xfrm>
            <a:off x="778073" y="2047503"/>
            <a:ext cx="1211387" cy="151433"/>
          </a:xfrm>
          <a:prstGeom prst="rect">
            <a:avLst/>
          </a:prstGeom>
          <a:noFill/>
          <a:ln/>
        </p:spPr>
        <p:txBody>
          <a:bodyPr wrap="none" lIns="0" tIns="0" rIns="0" bIns="0" rtlCol="0" anchor="t"/>
          <a:lstStyle/>
          <a:p>
            <a:pPr marL="0" indent="0" algn="l">
              <a:lnSpc>
                <a:spcPct val="104000"/>
              </a:lnSpc>
              <a:buNone/>
            </a:pPr>
            <a:r>
              <a:rPr lang="en-US" sz="950" dirty="0">
                <a:solidFill>
                  <a:srgbClr val="405449"/>
                </a:solidFill>
                <a:latin typeface="Fraunces ExtraBold" pitchFamily="34" charset="0"/>
                <a:ea typeface="Fraunces ExtraBold" pitchFamily="34" charset="-122"/>
                <a:cs typeface="Fraunces ExtraBold" pitchFamily="34" charset="-120"/>
              </a:rPr>
              <a:t>Literature Review</a:t>
            </a:r>
            <a:endParaRPr lang="en-US" sz="950" dirty="0"/>
          </a:p>
        </p:txBody>
      </p:sp>
      <p:sp>
        <p:nvSpPr>
          <p:cNvPr id="12" name="Text 10"/>
          <p:cNvSpPr/>
          <p:nvPr/>
        </p:nvSpPr>
        <p:spPr>
          <a:xfrm>
            <a:off x="778073" y="2274615"/>
            <a:ext cx="3648521" cy="138038"/>
          </a:xfrm>
          <a:prstGeom prst="rect">
            <a:avLst/>
          </a:prstGeom>
          <a:noFill/>
          <a:ln/>
        </p:spPr>
        <p:txBody>
          <a:bodyPr wrap="none" lIns="0" tIns="0" rIns="0" bIns="0" rtlCol="0" anchor="t"/>
          <a:lstStyle/>
          <a:p>
            <a:pPr marL="0" indent="0" algn="l">
              <a:lnSpc>
                <a:spcPct val="119000"/>
              </a:lnSpc>
              <a:buNone/>
            </a:pPr>
            <a:r>
              <a:rPr lang="en-US" sz="750" dirty="0">
                <a:solidFill>
                  <a:srgbClr val="405449"/>
                </a:solidFill>
                <a:latin typeface="Nobile" pitchFamily="34" charset="0"/>
                <a:ea typeface="Nobile" pitchFamily="34" charset="-122"/>
                <a:cs typeface="Nobile" pitchFamily="34" charset="-120"/>
              </a:rPr>
              <a:t>Patient Safety, Clinical Governance, Quality Assurance</a:t>
            </a:r>
            <a:endParaRPr lang="en-US" sz="750" dirty="0"/>
          </a:p>
        </p:txBody>
      </p:sp>
      <p:sp>
        <p:nvSpPr>
          <p:cNvPr id="13" name="Text 11"/>
          <p:cNvSpPr/>
          <p:nvPr/>
        </p:nvSpPr>
        <p:spPr>
          <a:xfrm>
            <a:off x="778073" y="2560960"/>
            <a:ext cx="193774" cy="121072"/>
          </a:xfrm>
          <a:prstGeom prst="rect">
            <a:avLst/>
          </a:prstGeom>
          <a:noFill/>
          <a:ln/>
        </p:spPr>
        <p:txBody>
          <a:bodyPr wrap="none" lIns="0" tIns="0" rIns="0" bIns="0" rtlCol="0" anchor="ctr"/>
          <a:lstStyle/>
          <a:p>
            <a:pPr marL="0" indent="0" algn="l">
              <a:lnSpc>
                <a:spcPct val="100000"/>
              </a:lnSpc>
              <a:buNone/>
            </a:pPr>
            <a:r>
              <a:rPr lang="en-US" sz="750" dirty="0">
                <a:solidFill>
                  <a:srgbClr val="405449"/>
                </a:solidFill>
                <a:latin typeface="Fraunces Light" pitchFamily="34" charset="0"/>
                <a:ea typeface="Fraunces Light" pitchFamily="34" charset="-122"/>
                <a:cs typeface="Fraunces Light" pitchFamily="34" charset="-120"/>
              </a:rPr>
              <a:t>03</a:t>
            </a:r>
            <a:endParaRPr lang="en-US" sz="750" dirty="0"/>
          </a:p>
        </p:txBody>
      </p:sp>
      <p:sp>
        <p:nvSpPr>
          <p:cNvPr id="14" name="Shape 12"/>
          <p:cNvSpPr/>
          <p:nvPr/>
        </p:nvSpPr>
        <p:spPr>
          <a:xfrm>
            <a:off x="778073" y="2711276"/>
            <a:ext cx="3648521" cy="14288"/>
          </a:xfrm>
          <a:prstGeom prst="rect">
            <a:avLst/>
          </a:prstGeom>
          <a:solidFill>
            <a:srgbClr val="438951"/>
          </a:solidFill>
          <a:ln/>
        </p:spPr>
      </p:sp>
      <p:sp>
        <p:nvSpPr>
          <p:cNvPr id="15" name="Text 13"/>
          <p:cNvSpPr/>
          <p:nvPr/>
        </p:nvSpPr>
        <p:spPr>
          <a:xfrm>
            <a:off x="778073" y="2788295"/>
            <a:ext cx="1276871" cy="151433"/>
          </a:xfrm>
          <a:prstGeom prst="rect">
            <a:avLst/>
          </a:prstGeom>
          <a:noFill/>
          <a:ln/>
        </p:spPr>
        <p:txBody>
          <a:bodyPr wrap="none" lIns="0" tIns="0" rIns="0" bIns="0" rtlCol="0" anchor="t"/>
          <a:lstStyle/>
          <a:p>
            <a:pPr marL="0" indent="0" algn="l">
              <a:lnSpc>
                <a:spcPct val="104000"/>
              </a:lnSpc>
              <a:buNone/>
            </a:pPr>
            <a:r>
              <a:rPr lang="en-US" sz="950" dirty="0">
                <a:solidFill>
                  <a:srgbClr val="405449"/>
                </a:solidFill>
                <a:latin typeface="Fraunces ExtraBold" pitchFamily="34" charset="0"/>
                <a:ea typeface="Fraunces ExtraBold" pitchFamily="34" charset="-122"/>
                <a:cs typeface="Fraunces ExtraBold" pitchFamily="34" charset="-120"/>
              </a:rPr>
              <a:t>Case Study Overview</a:t>
            </a:r>
            <a:endParaRPr lang="en-US" sz="950" dirty="0"/>
          </a:p>
        </p:txBody>
      </p:sp>
      <p:sp>
        <p:nvSpPr>
          <p:cNvPr id="16" name="Text 14"/>
          <p:cNvSpPr/>
          <p:nvPr/>
        </p:nvSpPr>
        <p:spPr>
          <a:xfrm>
            <a:off x="778073" y="3015407"/>
            <a:ext cx="3648521" cy="138038"/>
          </a:xfrm>
          <a:prstGeom prst="rect">
            <a:avLst/>
          </a:prstGeom>
          <a:noFill/>
          <a:ln/>
        </p:spPr>
        <p:txBody>
          <a:bodyPr wrap="none" lIns="0" tIns="0" rIns="0" bIns="0" rtlCol="0" anchor="t"/>
          <a:lstStyle/>
          <a:p>
            <a:pPr marL="0" indent="0" algn="l">
              <a:lnSpc>
                <a:spcPct val="119000"/>
              </a:lnSpc>
              <a:buNone/>
            </a:pPr>
            <a:r>
              <a:rPr lang="en-US" sz="750" dirty="0">
                <a:solidFill>
                  <a:srgbClr val="405449"/>
                </a:solidFill>
                <a:latin typeface="Nobile" pitchFamily="34" charset="0"/>
                <a:ea typeface="Nobile" pitchFamily="34" charset="-122"/>
                <a:cs typeface="Nobile" pitchFamily="34" charset="-120"/>
              </a:rPr>
              <a:t>Lucy Letby Case</a:t>
            </a:r>
            <a:endParaRPr lang="en-US" sz="750" dirty="0"/>
          </a:p>
        </p:txBody>
      </p:sp>
      <p:sp>
        <p:nvSpPr>
          <p:cNvPr id="17" name="Text 15"/>
          <p:cNvSpPr/>
          <p:nvPr/>
        </p:nvSpPr>
        <p:spPr>
          <a:xfrm>
            <a:off x="778073" y="3301752"/>
            <a:ext cx="193774" cy="121072"/>
          </a:xfrm>
          <a:prstGeom prst="rect">
            <a:avLst/>
          </a:prstGeom>
          <a:noFill/>
          <a:ln/>
        </p:spPr>
        <p:txBody>
          <a:bodyPr wrap="none" lIns="0" tIns="0" rIns="0" bIns="0" rtlCol="0" anchor="ctr"/>
          <a:lstStyle/>
          <a:p>
            <a:pPr marL="0" indent="0" algn="l">
              <a:lnSpc>
                <a:spcPct val="100000"/>
              </a:lnSpc>
              <a:buNone/>
            </a:pPr>
            <a:r>
              <a:rPr lang="en-US" sz="750" dirty="0">
                <a:solidFill>
                  <a:srgbClr val="405449"/>
                </a:solidFill>
                <a:latin typeface="Fraunces Light" pitchFamily="34" charset="0"/>
                <a:ea typeface="Fraunces Light" pitchFamily="34" charset="-122"/>
                <a:cs typeface="Fraunces Light" pitchFamily="34" charset="-120"/>
              </a:rPr>
              <a:t>04</a:t>
            </a:r>
            <a:endParaRPr lang="en-US" sz="750" dirty="0"/>
          </a:p>
        </p:txBody>
      </p:sp>
      <p:sp>
        <p:nvSpPr>
          <p:cNvPr id="18" name="Shape 16"/>
          <p:cNvSpPr/>
          <p:nvPr/>
        </p:nvSpPr>
        <p:spPr>
          <a:xfrm>
            <a:off x="778073" y="3452068"/>
            <a:ext cx="3648521" cy="14288"/>
          </a:xfrm>
          <a:prstGeom prst="rect">
            <a:avLst/>
          </a:prstGeom>
          <a:solidFill>
            <a:srgbClr val="438951"/>
          </a:solidFill>
          <a:ln/>
        </p:spPr>
      </p:sp>
      <p:sp>
        <p:nvSpPr>
          <p:cNvPr id="19" name="Text 17"/>
          <p:cNvSpPr/>
          <p:nvPr/>
        </p:nvSpPr>
        <p:spPr>
          <a:xfrm>
            <a:off x="778073" y="3529087"/>
            <a:ext cx="1761976" cy="151433"/>
          </a:xfrm>
          <a:prstGeom prst="rect">
            <a:avLst/>
          </a:prstGeom>
          <a:noFill/>
          <a:ln/>
        </p:spPr>
        <p:txBody>
          <a:bodyPr wrap="none" lIns="0" tIns="0" rIns="0" bIns="0" rtlCol="0" anchor="t"/>
          <a:lstStyle/>
          <a:p>
            <a:pPr marL="0" indent="0" algn="l">
              <a:lnSpc>
                <a:spcPct val="104000"/>
              </a:lnSpc>
              <a:buNone/>
            </a:pPr>
            <a:r>
              <a:rPr lang="en-US" sz="950" dirty="0">
                <a:solidFill>
                  <a:srgbClr val="405449"/>
                </a:solidFill>
                <a:latin typeface="Fraunces ExtraBold" pitchFamily="34" charset="0"/>
                <a:ea typeface="Fraunces ExtraBold" pitchFamily="34" charset="-122"/>
                <a:cs typeface="Fraunces ExtraBold" pitchFamily="34" charset="-120"/>
              </a:rPr>
              <a:t>Donabedian Model Analysis</a:t>
            </a:r>
            <a:endParaRPr lang="en-US" sz="950" dirty="0"/>
          </a:p>
        </p:txBody>
      </p:sp>
      <p:sp>
        <p:nvSpPr>
          <p:cNvPr id="20" name="Text 18"/>
          <p:cNvSpPr/>
          <p:nvPr/>
        </p:nvSpPr>
        <p:spPr>
          <a:xfrm>
            <a:off x="778073" y="3756199"/>
            <a:ext cx="3648521" cy="138038"/>
          </a:xfrm>
          <a:prstGeom prst="rect">
            <a:avLst/>
          </a:prstGeom>
          <a:noFill/>
          <a:ln/>
        </p:spPr>
        <p:txBody>
          <a:bodyPr wrap="none" lIns="0" tIns="0" rIns="0" bIns="0" rtlCol="0" anchor="t"/>
          <a:lstStyle/>
          <a:p>
            <a:pPr marL="0" indent="0" algn="l">
              <a:lnSpc>
                <a:spcPct val="119000"/>
              </a:lnSpc>
              <a:buNone/>
            </a:pPr>
            <a:r>
              <a:rPr lang="en-US" sz="750" dirty="0">
                <a:solidFill>
                  <a:srgbClr val="405449"/>
                </a:solidFill>
                <a:latin typeface="Nobile" pitchFamily="34" charset="0"/>
                <a:ea typeface="Nobile" pitchFamily="34" charset="-122"/>
                <a:cs typeface="Nobile" pitchFamily="34" charset="-120"/>
              </a:rPr>
              <a:t>Application of Reason (2000) framework to case evidence</a:t>
            </a:r>
            <a:endParaRPr lang="en-US" sz="750" dirty="0"/>
          </a:p>
        </p:txBody>
      </p:sp>
      <p:sp>
        <p:nvSpPr>
          <p:cNvPr id="21" name="Text 19"/>
          <p:cNvSpPr/>
          <p:nvPr/>
        </p:nvSpPr>
        <p:spPr>
          <a:xfrm>
            <a:off x="778073" y="4042544"/>
            <a:ext cx="193774" cy="121072"/>
          </a:xfrm>
          <a:prstGeom prst="rect">
            <a:avLst/>
          </a:prstGeom>
          <a:noFill/>
          <a:ln/>
        </p:spPr>
        <p:txBody>
          <a:bodyPr wrap="none" lIns="0" tIns="0" rIns="0" bIns="0" rtlCol="0" anchor="ctr"/>
          <a:lstStyle/>
          <a:p>
            <a:pPr marL="0" indent="0" algn="l">
              <a:lnSpc>
                <a:spcPct val="100000"/>
              </a:lnSpc>
              <a:buNone/>
            </a:pPr>
            <a:r>
              <a:rPr lang="en-US" sz="750" dirty="0">
                <a:solidFill>
                  <a:srgbClr val="405449"/>
                </a:solidFill>
                <a:latin typeface="Fraunces Light" pitchFamily="34" charset="0"/>
                <a:ea typeface="Fraunces Light" pitchFamily="34" charset="-122"/>
                <a:cs typeface="Fraunces Light" pitchFamily="34" charset="-120"/>
              </a:rPr>
              <a:t>05</a:t>
            </a:r>
            <a:endParaRPr lang="en-US" sz="750" dirty="0"/>
          </a:p>
        </p:txBody>
      </p:sp>
      <p:sp>
        <p:nvSpPr>
          <p:cNvPr id="22" name="Shape 20"/>
          <p:cNvSpPr/>
          <p:nvPr/>
        </p:nvSpPr>
        <p:spPr>
          <a:xfrm>
            <a:off x="778073" y="4192860"/>
            <a:ext cx="3648521" cy="14288"/>
          </a:xfrm>
          <a:prstGeom prst="rect">
            <a:avLst/>
          </a:prstGeom>
          <a:solidFill>
            <a:srgbClr val="438951"/>
          </a:solidFill>
          <a:ln/>
        </p:spPr>
      </p:sp>
      <p:sp>
        <p:nvSpPr>
          <p:cNvPr id="23" name="Text 21"/>
          <p:cNvSpPr/>
          <p:nvPr/>
        </p:nvSpPr>
        <p:spPr>
          <a:xfrm>
            <a:off x="778073" y="4269879"/>
            <a:ext cx="1468859" cy="151433"/>
          </a:xfrm>
          <a:prstGeom prst="rect">
            <a:avLst/>
          </a:prstGeom>
          <a:noFill/>
          <a:ln/>
        </p:spPr>
        <p:txBody>
          <a:bodyPr wrap="none" lIns="0" tIns="0" rIns="0" bIns="0" rtlCol="0" anchor="t"/>
          <a:lstStyle/>
          <a:p>
            <a:pPr marL="0" indent="0" algn="l">
              <a:lnSpc>
                <a:spcPct val="104000"/>
              </a:lnSpc>
              <a:buNone/>
            </a:pPr>
            <a:r>
              <a:rPr lang="en-US" sz="950" dirty="0">
                <a:solidFill>
                  <a:srgbClr val="405449"/>
                </a:solidFill>
                <a:latin typeface="Fraunces ExtraBold" pitchFamily="34" charset="0"/>
                <a:ea typeface="Fraunces ExtraBold" pitchFamily="34" charset="-122"/>
                <a:cs typeface="Fraunces ExtraBold" pitchFamily="34" charset="-120"/>
              </a:rPr>
              <a:t>Fishbone Diagram Analysis</a:t>
            </a:r>
            <a:endParaRPr lang="en-US" sz="950" dirty="0"/>
          </a:p>
        </p:txBody>
      </p:sp>
      <p:sp>
        <p:nvSpPr>
          <p:cNvPr id="24" name="Text 22"/>
          <p:cNvSpPr/>
          <p:nvPr/>
        </p:nvSpPr>
        <p:spPr>
          <a:xfrm>
            <a:off x="778073" y="4496991"/>
            <a:ext cx="3648521" cy="138038"/>
          </a:xfrm>
          <a:prstGeom prst="rect">
            <a:avLst/>
          </a:prstGeom>
          <a:noFill/>
          <a:ln/>
        </p:spPr>
        <p:txBody>
          <a:bodyPr wrap="none" lIns="0" tIns="0" rIns="0" bIns="0" rtlCol="0" anchor="t"/>
          <a:lstStyle/>
          <a:p>
            <a:pPr marL="0" indent="0" algn="l">
              <a:lnSpc>
                <a:spcPct val="119000"/>
              </a:lnSpc>
              <a:buNone/>
            </a:pPr>
            <a:r>
              <a:rPr lang="en-US" sz="750" dirty="0">
                <a:solidFill>
                  <a:srgbClr val="405449"/>
                </a:solidFill>
                <a:latin typeface="Nobile" pitchFamily="34" charset="0"/>
                <a:ea typeface="Nobile" pitchFamily="34" charset="-122"/>
                <a:cs typeface="Nobile" pitchFamily="34" charset="-120"/>
              </a:rPr>
              <a:t>Comparison against NHS best practice standards</a:t>
            </a:r>
            <a:endParaRPr lang="en-US" sz="750" dirty="0"/>
          </a:p>
        </p:txBody>
      </p:sp>
      <p:sp>
        <p:nvSpPr>
          <p:cNvPr id="25" name="Text 23"/>
          <p:cNvSpPr/>
          <p:nvPr/>
        </p:nvSpPr>
        <p:spPr>
          <a:xfrm>
            <a:off x="4694858" y="842814"/>
            <a:ext cx="1756321" cy="151433"/>
          </a:xfrm>
          <a:prstGeom prst="rect">
            <a:avLst/>
          </a:prstGeom>
          <a:noFill/>
          <a:ln/>
        </p:spPr>
        <p:txBody>
          <a:bodyPr wrap="none" lIns="0" tIns="0" rIns="0" bIns="0" rtlCol="0" anchor="t"/>
          <a:lstStyle/>
          <a:p>
            <a:pPr marL="0" indent="0" algn="l">
              <a:lnSpc>
                <a:spcPct val="104000"/>
              </a:lnSpc>
              <a:buNone/>
            </a:pPr>
            <a:r>
              <a:rPr lang="en-US" sz="950" dirty="0">
                <a:solidFill>
                  <a:srgbClr val="3B4540"/>
                </a:solidFill>
                <a:latin typeface="Fraunces ExtraBold" pitchFamily="34" charset="0"/>
                <a:ea typeface="Fraunces ExtraBold" pitchFamily="34" charset="-122"/>
                <a:cs typeface="Fraunces ExtraBold" pitchFamily="34" charset="-120"/>
              </a:rPr>
              <a:t>Report Sections 6–10</a:t>
            </a:r>
            <a:endParaRPr lang="en-US" sz="950" dirty="0"/>
          </a:p>
        </p:txBody>
      </p:sp>
      <p:sp>
        <p:nvSpPr>
          <p:cNvPr id="26" name="Text 24"/>
          <p:cNvSpPr/>
          <p:nvPr/>
        </p:nvSpPr>
        <p:spPr>
          <a:xfrm>
            <a:off x="4694858" y="1079376"/>
            <a:ext cx="193774" cy="121072"/>
          </a:xfrm>
          <a:prstGeom prst="rect">
            <a:avLst/>
          </a:prstGeom>
          <a:noFill/>
          <a:ln/>
        </p:spPr>
        <p:txBody>
          <a:bodyPr wrap="none" lIns="0" tIns="0" rIns="0" bIns="0" rtlCol="0" anchor="ctr"/>
          <a:lstStyle/>
          <a:p>
            <a:pPr marL="0" indent="0" algn="l">
              <a:lnSpc>
                <a:spcPct val="100000"/>
              </a:lnSpc>
              <a:buNone/>
            </a:pPr>
            <a:r>
              <a:rPr lang="en-US" sz="750" dirty="0">
                <a:solidFill>
                  <a:srgbClr val="405449"/>
                </a:solidFill>
                <a:latin typeface="Fraunces Light" pitchFamily="34" charset="0"/>
                <a:ea typeface="Fraunces Light" pitchFamily="34" charset="-122"/>
                <a:cs typeface="Fraunces Light" pitchFamily="34" charset="-120"/>
              </a:rPr>
              <a:t>01</a:t>
            </a:r>
            <a:endParaRPr lang="en-US" sz="750" dirty="0"/>
          </a:p>
        </p:txBody>
      </p:sp>
      <p:sp>
        <p:nvSpPr>
          <p:cNvPr id="27" name="Shape 25"/>
          <p:cNvSpPr/>
          <p:nvPr/>
        </p:nvSpPr>
        <p:spPr>
          <a:xfrm>
            <a:off x="4694858" y="1229692"/>
            <a:ext cx="3702844" cy="14288"/>
          </a:xfrm>
          <a:prstGeom prst="rect">
            <a:avLst/>
          </a:prstGeom>
          <a:solidFill>
            <a:srgbClr val="438951"/>
          </a:solidFill>
          <a:ln/>
        </p:spPr>
      </p:sp>
      <p:sp>
        <p:nvSpPr>
          <p:cNvPr id="28" name="Text 26"/>
          <p:cNvSpPr/>
          <p:nvPr/>
        </p:nvSpPr>
        <p:spPr>
          <a:xfrm>
            <a:off x="4694858" y="1306711"/>
            <a:ext cx="1950913" cy="151433"/>
          </a:xfrm>
          <a:prstGeom prst="rect">
            <a:avLst/>
          </a:prstGeom>
          <a:noFill/>
          <a:ln/>
        </p:spPr>
        <p:txBody>
          <a:bodyPr wrap="none" lIns="0" tIns="0" rIns="0" bIns="0" rtlCol="0" anchor="t"/>
          <a:lstStyle/>
          <a:p>
            <a:pPr marL="0" indent="0" algn="l">
              <a:lnSpc>
                <a:spcPct val="104000"/>
              </a:lnSpc>
              <a:buNone/>
            </a:pPr>
            <a:r>
              <a:rPr lang="en-US" sz="950" dirty="0">
                <a:solidFill>
                  <a:srgbClr val="405449"/>
                </a:solidFill>
                <a:latin typeface="Fraunces ExtraBold" pitchFamily="34" charset="0"/>
                <a:ea typeface="Fraunces ExtraBold" pitchFamily="34" charset="-122"/>
                <a:cs typeface="Fraunces ExtraBold" pitchFamily="34" charset="-120"/>
              </a:rPr>
              <a:t>National Policies and Standards</a:t>
            </a:r>
            <a:endParaRPr lang="en-US" sz="950" dirty="0"/>
          </a:p>
        </p:txBody>
      </p:sp>
      <p:sp>
        <p:nvSpPr>
          <p:cNvPr id="29" name="Text 27"/>
          <p:cNvSpPr/>
          <p:nvPr/>
        </p:nvSpPr>
        <p:spPr>
          <a:xfrm>
            <a:off x="4694858" y="1533823"/>
            <a:ext cx="3702844" cy="138038"/>
          </a:xfrm>
          <a:prstGeom prst="rect">
            <a:avLst/>
          </a:prstGeom>
          <a:noFill/>
          <a:ln/>
        </p:spPr>
        <p:txBody>
          <a:bodyPr wrap="none" lIns="0" tIns="0" rIns="0" bIns="0" rtlCol="0" anchor="t"/>
          <a:lstStyle/>
          <a:p>
            <a:pPr marL="0" indent="0" algn="l">
              <a:lnSpc>
                <a:spcPct val="119000"/>
              </a:lnSpc>
              <a:buNone/>
            </a:pPr>
            <a:r>
              <a:rPr lang="en-US" sz="750" dirty="0">
                <a:solidFill>
                  <a:srgbClr val="405449"/>
                </a:solidFill>
                <a:latin typeface="Nobile" pitchFamily="34" charset="0"/>
                <a:ea typeface="Nobile" pitchFamily="34" charset="-122"/>
                <a:cs typeface="Nobile" pitchFamily="34" charset="-120"/>
              </a:rPr>
              <a:t>Review of key NHS policy frameworks</a:t>
            </a:r>
            <a:endParaRPr lang="en-US" sz="750" dirty="0"/>
          </a:p>
        </p:txBody>
      </p:sp>
      <p:sp>
        <p:nvSpPr>
          <p:cNvPr id="30" name="Text 28"/>
          <p:cNvSpPr/>
          <p:nvPr/>
        </p:nvSpPr>
        <p:spPr>
          <a:xfrm>
            <a:off x="4694858" y="1820168"/>
            <a:ext cx="193774" cy="121072"/>
          </a:xfrm>
          <a:prstGeom prst="rect">
            <a:avLst/>
          </a:prstGeom>
          <a:noFill/>
          <a:ln/>
        </p:spPr>
        <p:txBody>
          <a:bodyPr wrap="none" lIns="0" tIns="0" rIns="0" bIns="0" rtlCol="0" anchor="ctr"/>
          <a:lstStyle/>
          <a:p>
            <a:pPr marL="0" indent="0" algn="l">
              <a:lnSpc>
                <a:spcPct val="100000"/>
              </a:lnSpc>
              <a:buNone/>
            </a:pPr>
            <a:r>
              <a:rPr lang="en-US" sz="750" dirty="0">
                <a:solidFill>
                  <a:srgbClr val="405449"/>
                </a:solidFill>
                <a:latin typeface="Fraunces Light" pitchFamily="34" charset="0"/>
                <a:ea typeface="Fraunces Light" pitchFamily="34" charset="-122"/>
                <a:cs typeface="Fraunces Light" pitchFamily="34" charset="-120"/>
              </a:rPr>
              <a:t>02</a:t>
            </a:r>
            <a:endParaRPr lang="en-US" sz="750" dirty="0"/>
          </a:p>
        </p:txBody>
      </p:sp>
      <p:sp>
        <p:nvSpPr>
          <p:cNvPr id="31" name="Shape 29"/>
          <p:cNvSpPr/>
          <p:nvPr/>
        </p:nvSpPr>
        <p:spPr>
          <a:xfrm>
            <a:off x="4694858" y="1970484"/>
            <a:ext cx="3702844" cy="14288"/>
          </a:xfrm>
          <a:prstGeom prst="rect">
            <a:avLst/>
          </a:prstGeom>
          <a:solidFill>
            <a:srgbClr val="438951"/>
          </a:solidFill>
          <a:ln/>
        </p:spPr>
      </p:sp>
      <p:sp>
        <p:nvSpPr>
          <p:cNvPr id="32" name="Text 30"/>
          <p:cNvSpPr/>
          <p:nvPr/>
        </p:nvSpPr>
        <p:spPr>
          <a:xfrm>
            <a:off x="4694858" y="2047503"/>
            <a:ext cx="1211387" cy="151433"/>
          </a:xfrm>
          <a:prstGeom prst="rect">
            <a:avLst/>
          </a:prstGeom>
          <a:noFill/>
          <a:ln/>
        </p:spPr>
        <p:txBody>
          <a:bodyPr wrap="none" lIns="0" tIns="0" rIns="0" bIns="0" rtlCol="0" anchor="t"/>
          <a:lstStyle/>
          <a:p>
            <a:pPr marL="0" indent="0" algn="l">
              <a:lnSpc>
                <a:spcPct val="104000"/>
              </a:lnSpc>
              <a:buNone/>
            </a:pPr>
            <a:r>
              <a:rPr lang="en-US" sz="950" dirty="0">
                <a:solidFill>
                  <a:srgbClr val="405449"/>
                </a:solidFill>
                <a:latin typeface="Fraunces ExtraBold" pitchFamily="34" charset="0"/>
                <a:ea typeface="Fraunces ExtraBold" pitchFamily="34" charset="-122"/>
                <a:cs typeface="Fraunces ExtraBold" pitchFamily="34" charset="-120"/>
              </a:rPr>
              <a:t>Gap Analysis</a:t>
            </a:r>
            <a:endParaRPr lang="en-US" sz="950" dirty="0"/>
          </a:p>
        </p:txBody>
      </p:sp>
      <p:sp>
        <p:nvSpPr>
          <p:cNvPr id="33" name="Text 31"/>
          <p:cNvSpPr/>
          <p:nvPr/>
        </p:nvSpPr>
        <p:spPr>
          <a:xfrm>
            <a:off x="4694858" y="2274615"/>
            <a:ext cx="3702844" cy="138038"/>
          </a:xfrm>
          <a:prstGeom prst="rect">
            <a:avLst/>
          </a:prstGeom>
          <a:noFill/>
          <a:ln/>
        </p:spPr>
        <p:txBody>
          <a:bodyPr wrap="none" lIns="0" tIns="0" rIns="0" bIns="0" rtlCol="0" anchor="t"/>
          <a:lstStyle/>
          <a:p>
            <a:pPr marL="0" indent="0" algn="l">
              <a:lnSpc>
                <a:spcPct val="119000"/>
              </a:lnSpc>
              <a:buNone/>
            </a:pPr>
            <a:r>
              <a:rPr lang="en-US" sz="750" dirty="0">
                <a:solidFill>
                  <a:srgbClr val="405449"/>
                </a:solidFill>
                <a:latin typeface="Nobile" pitchFamily="34" charset="0"/>
                <a:ea typeface="Nobile" pitchFamily="34" charset="-122"/>
                <a:cs typeface="Nobile" pitchFamily="34" charset="-120"/>
              </a:rPr>
              <a:t>Expected vs. observed practice across standards</a:t>
            </a:r>
            <a:endParaRPr lang="en-US" sz="750" dirty="0"/>
          </a:p>
        </p:txBody>
      </p:sp>
      <p:sp>
        <p:nvSpPr>
          <p:cNvPr id="34" name="Text 32"/>
          <p:cNvSpPr/>
          <p:nvPr/>
        </p:nvSpPr>
        <p:spPr>
          <a:xfrm>
            <a:off x="4694858" y="2560960"/>
            <a:ext cx="193774" cy="121072"/>
          </a:xfrm>
          <a:prstGeom prst="rect">
            <a:avLst/>
          </a:prstGeom>
          <a:noFill/>
          <a:ln/>
        </p:spPr>
        <p:txBody>
          <a:bodyPr wrap="none" lIns="0" tIns="0" rIns="0" bIns="0" rtlCol="0" anchor="ctr"/>
          <a:lstStyle/>
          <a:p>
            <a:pPr marL="0" indent="0" algn="l">
              <a:lnSpc>
                <a:spcPct val="100000"/>
              </a:lnSpc>
              <a:buNone/>
            </a:pPr>
            <a:r>
              <a:rPr lang="en-US" sz="750" dirty="0">
                <a:solidFill>
                  <a:srgbClr val="405449"/>
                </a:solidFill>
                <a:latin typeface="Fraunces Light" pitchFamily="34" charset="0"/>
                <a:ea typeface="Fraunces Light" pitchFamily="34" charset="-122"/>
                <a:cs typeface="Fraunces Light" pitchFamily="34" charset="-120"/>
              </a:rPr>
              <a:t>03</a:t>
            </a:r>
            <a:endParaRPr lang="en-US" sz="750" dirty="0"/>
          </a:p>
        </p:txBody>
      </p:sp>
      <p:sp>
        <p:nvSpPr>
          <p:cNvPr id="35" name="Shape 33"/>
          <p:cNvSpPr/>
          <p:nvPr/>
        </p:nvSpPr>
        <p:spPr>
          <a:xfrm>
            <a:off x="4694858" y="2711276"/>
            <a:ext cx="3702844" cy="14288"/>
          </a:xfrm>
          <a:prstGeom prst="rect">
            <a:avLst/>
          </a:prstGeom>
          <a:solidFill>
            <a:srgbClr val="438951"/>
          </a:solidFill>
          <a:ln/>
        </p:spPr>
      </p:sp>
      <p:sp>
        <p:nvSpPr>
          <p:cNvPr id="36" name="Text 34"/>
          <p:cNvSpPr/>
          <p:nvPr/>
        </p:nvSpPr>
        <p:spPr>
          <a:xfrm>
            <a:off x="4694858" y="2788295"/>
            <a:ext cx="1261765" cy="151433"/>
          </a:xfrm>
          <a:prstGeom prst="rect">
            <a:avLst/>
          </a:prstGeom>
          <a:noFill/>
          <a:ln/>
        </p:spPr>
        <p:txBody>
          <a:bodyPr wrap="none" lIns="0" tIns="0" rIns="0" bIns="0" rtlCol="0" anchor="t"/>
          <a:lstStyle/>
          <a:p>
            <a:pPr marL="0" indent="0" algn="l">
              <a:lnSpc>
                <a:spcPct val="104000"/>
              </a:lnSpc>
              <a:buNone/>
            </a:pPr>
            <a:r>
              <a:rPr lang="en-US" sz="950" dirty="0">
                <a:solidFill>
                  <a:srgbClr val="405449"/>
                </a:solidFill>
                <a:latin typeface="Fraunces ExtraBold" pitchFamily="34" charset="0"/>
                <a:ea typeface="Fraunces ExtraBold" pitchFamily="34" charset="-122"/>
                <a:cs typeface="Fraunces ExtraBold" pitchFamily="34" charset="-120"/>
              </a:rPr>
              <a:t>System Implications</a:t>
            </a:r>
            <a:endParaRPr lang="en-US" sz="950" dirty="0"/>
          </a:p>
        </p:txBody>
      </p:sp>
      <p:sp>
        <p:nvSpPr>
          <p:cNvPr id="37" name="Text 35"/>
          <p:cNvSpPr/>
          <p:nvPr/>
        </p:nvSpPr>
        <p:spPr>
          <a:xfrm>
            <a:off x="4694858" y="3015407"/>
            <a:ext cx="3702844" cy="138038"/>
          </a:xfrm>
          <a:prstGeom prst="rect">
            <a:avLst/>
          </a:prstGeom>
          <a:noFill/>
          <a:ln/>
        </p:spPr>
        <p:txBody>
          <a:bodyPr wrap="none" lIns="0" tIns="0" rIns="0" bIns="0" rtlCol="0" anchor="t"/>
          <a:lstStyle/>
          <a:p>
            <a:pPr marL="0" indent="0" algn="l">
              <a:lnSpc>
                <a:spcPct val="119000"/>
              </a:lnSpc>
              <a:buNone/>
            </a:pPr>
            <a:r>
              <a:rPr lang="en-US" sz="750" dirty="0">
                <a:solidFill>
                  <a:srgbClr val="405449"/>
                </a:solidFill>
                <a:latin typeface="Nobile" pitchFamily="34" charset="0"/>
                <a:ea typeface="Nobile" pitchFamily="34" charset="-122"/>
                <a:cs typeface="Nobile" pitchFamily="34" charset="-120"/>
              </a:rPr>
              <a:t>Broader lessons for NHS quality management</a:t>
            </a:r>
            <a:endParaRPr lang="en-US" sz="750" dirty="0"/>
          </a:p>
        </p:txBody>
      </p:sp>
      <p:sp>
        <p:nvSpPr>
          <p:cNvPr id="38" name="Text 36"/>
          <p:cNvSpPr/>
          <p:nvPr/>
        </p:nvSpPr>
        <p:spPr>
          <a:xfrm>
            <a:off x="4694858" y="3301752"/>
            <a:ext cx="193774" cy="121072"/>
          </a:xfrm>
          <a:prstGeom prst="rect">
            <a:avLst/>
          </a:prstGeom>
          <a:noFill/>
          <a:ln/>
        </p:spPr>
        <p:txBody>
          <a:bodyPr wrap="none" lIns="0" tIns="0" rIns="0" bIns="0" rtlCol="0" anchor="ctr"/>
          <a:lstStyle/>
          <a:p>
            <a:pPr marL="0" indent="0" algn="l">
              <a:lnSpc>
                <a:spcPct val="100000"/>
              </a:lnSpc>
              <a:buNone/>
            </a:pPr>
            <a:r>
              <a:rPr lang="en-US" sz="750" dirty="0">
                <a:solidFill>
                  <a:srgbClr val="405449"/>
                </a:solidFill>
                <a:latin typeface="Fraunces Light" pitchFamily="34" charset="0"/>
                <a:ea typeface="Fraunces Light" pitchFamily="34" charset="-122"/>
                <a:cs typeface="Fraunces Light" pitchFamily="34" charset="-120"/>
              </a:rPr>
              <a:t>04</a:t>
            </a:r>
            <a:endParaRPr lang="en-US" sz="750" dirty="0"/>
          </a:p>
        </p:txBody>
      </p:sp>
      <p:sp>
        <p:nvSpPr>
          <p:cNvPr id="39" name="Shape 37"/>
          <p:cNvSpPr/>
          <p:nvPr/>
        </p:nvSpPr>
        <p:spPr>
          <a:xfrm>
            <a:off x="4694858" y="3452068"/>
            <a:ext cx="3702844" cy="14288"/>
          </a:xfrm>
          <a:prstGeom prst="rect">
            <a:avLst/>
          </a:prstGeom>
          <a:solidFill>
            <a:srgbClr val="438951"/>
          </a:solidFill>
          <a:ln/>
        </p:spPr>
      </p:sp>
      <p:sp>
        <p:nvSpPr>
          <p:cNvPr id="40" name="Text 38"/>
          <p:cNvSpPr/>
          <p:nvPr/>
        </p:nvSpPr>
        <p:spPr>
          <a:xfrm>
            <a:off x="4694858" y="3529087"/>
            <a:ext cx="1211387" cy="151433"/>
          </a:xfrm>
          <a:prstGeom prst="rect">
            <a:avLst/>
          </a:prstGeom>
          <a:noFill/>
          <a:ln/>
        </p:spPr>
        <p:txBody>
          <a:bodyPr wrap="none" lIns="0" tIns="0" rIns="0" bIns="0" rtlCol="0" anchor="t"/>
          <a:lstStyle/>
          <a:p>
            <a:pPr marL="0" indent="0" algn="l">
              <a:lnSpc>
                <a:spcPct val="104000"/>
              </a:lnSpc>
              <a:buNone/>
            </a:pPr>
            <a:r>
              <a:rPr lang="en-US" sz="950" dirty="0">
                <a:solidFill>
                  <a:srgbClr val="405449"/>
                </a:solidFill>
                <a:latin typeface="Fraunces ExtraBold" pitchFamily="34" charset="0"/>
                <a:ea typeface="Fraunces ExtraBold" pitchFamily="34" charset="-122"/>
                <a:cs typeface="Fraunces ExtraBold" pitchFamily="34" charset="-120"/>
              </a:rPr>
              <a:t>Recommendations</a:t>
            </a:r>
            <a:endParaRPr lang="en-US" sz="950" dirty="0"/>
          </a:p>
        </p:txBody>
      </p:sp>
      <p:sp>
        <p:nvSpPr>
          <p:cNvPr id="41" name="Text 39"/>
          <p:cNvSpPr/>
          <p:nvPr/>
        </p:nvSpPr>
        <p:spPr>
          <a:xfrm>
            <a:off x="4694858" y="3756199"/>
            <a:ext cx="3702844" cy="138038"/>
          </a:xfrm>
          <a:prstGeom prst="rect">
            <a:avLst/>
          </a:prstGeom>
          <a:noFill/>
          <a:ln/>
        </p:spPr>
        <p:txBody>
          <a:bodyPr wrap="none" lIns="0" tIns="0" rIns="0" bIns="0" rtlCol="0" anchor="t"/>
          <a:lstStyle/>
          <a:p>
            <a:pPr marL="0" indent="0" algn="l">
              <a:lnSpc>
                <a:spcPct val="119000"/>
              </a:lnSpc>
              <a:buNone/>
            </a:pPr>
            <a:r>
              <a:rPr lang="en-US" sz="750" dirty="0">
                <a:solidFill>
                  <a:srgbClr val="405449"/>
                </a:solidFill>
                <a:latin typeface="Nobile" pitchFamily="34" charset="0"/>
                <a:ea typeface="Nobile" pitchFamily="34" charset="-122"/>
                <a:cs typeface="Nobile" pitchFamily="34" charset="-120"/>
              </a:rPr>
              <a:t>Evidence-based proposals for improvement</a:t>
            </a:r>
            <a:endParaRPr lang="en-US" sz="750" dirty="0"/>
          </a:p>
        </p:txBody>
      </p:sp>
      <p:sp>
        <p:nvSpPr>
          <p:cNvPr id="42" name="Text 40"/>
          <p:cNvSpPr/>
          <p:nvPr/>
        </p:nvSpPr>
        <p:spPr>
          <a:xfrm>
            <a:off x="4694858" y="4042544"/>
            <a:ext cx="193774" cy="121072"/>
          </a:xfrm>
          <a:prstGeom prst="rect">
            <a:avLst/>
          </a:prstGeom>
          <a:noFill/>
          <a:ln/>
        </p:spPr>
        <p:txBody>
          <a:bodyPr wrap="none" lIns="0" tIns="0" rIns="0" bIns="0" rtlCol="0" anchor="ctr"/>
          <a:lstStyle/>
          <a:p>
            <a:pPr marL="0" indent="0" algn="l">
              <a:lnSpc>
                <a:spcPct val="100000"/>
              </a:lnSpc>
              <a:buNone/>
            </a:pPr>
            <a:r>
              <a:rPr lang="en-US" sz="750" dirty="0">
                <a:solidFill>
                  <a:srgbClr val="405449"/>
                </a:solidFill>
                <a:latin typeface="Fraunces Light" pitchFamily="34" charset="0"/>
                <a:ea typeface="Fraunces Light" pitchFamily="34" charset="-122"/>
                <a:cs typeface="Fraunces Light" pitchFamily="34" charset="-120"/>
              </a:rPr>
              <a:t>05</a:t>
            </a:r>
            <a:endParaRPr lang="en-US" sz="750" dirty="0"/>
          </a:p>
        </p:txBody>
      </p:sp>
      <p:sp>
        <p:nvSpPr>
          <p:cNvPr id="43" name="Shape 41"/>
          <p:cNvSpPr/>
          <p:nvPr/>
        </p:nvSpPr>
        <p:spPr>
          <a:xfrm>
            <a:off x="4694858" y="4192860"/>
            <a:ext cx="3702844" cy="14288"/>
          </a:xfrm>
          <a:prstGeom prst="rect">
            <a:avLst/>
          </a:prstGeom>
          <a:solidFill>
            <a:srgbClr val="438951"/>
          </a:solidFill>
          <a:ln/>
        </p:spPr>
      </p:sp>
      <p:sp>
        <p:nvSpPr>
          <p:cNvPr id="44" name="Text 42"/>
          <p:cNvSpPr/>
          <p:nvPr/>
        </p:nvSpPr>
        <p:spPr>
          <a:xfrm>
            <a:off x="4694858" y="4269879"/>
            <a:ext cx="1211387" cy="151433"/>
          </a:xfrm>
          <a:prstGeom prst="rect">
            <a:avLst/>
          </a:prstGeom>
          <a:noFill/>
          <a:ln/>
        </p:spPr>
        <p:txBody>
          <a:bodyPr wrap="none" lIns="0" tIns="0" rIns="0" bIns="0" rtlCol="0" anchor="t"/>
          <a:lstStyle/>
          <a:p>
            <a:pPr marL="0" indent="0" algn="l">
              <a:lnSpc>
                <a:spcPct val="104000"/>
              </a:lnSpc>
              <a:buNone/>
            </a:pPr>
            <a:r>
              <a:rPr lang="en-US" sz="950" dirty="0">
                <a:solidFill>
                  <a:srgbClr val="405449"/>
                </a:solidFill>
                <a:latin typeface="Fraunces ExtraBold" pitchFamily="34" charset="0"/>
                <a:ea typeface="Fraunces ExtraBold" pitchFamily="34" charset="-122"/>
                <a:cs typeface="Fraunces ExtraBold" pitchFamily="34" charset="-120"/>
              </a:rPr>
              <a:t>Conclusion</a:t>
            </a:r>
            <a:endParaRPr lang="en-US" sz="950" dirty="0"/>
          </a:p>
        </p:txBody>
      </p:sp>
      <p:sp>
        <p:nvSpPr>
          <p:cNvPr id="45" name="Text 43"/>
          <p:cNvSpPr/>
          <p:nvPr/>
        </p:nvSpPr>
        <p:spPr>
          <a:xfrm>
            <a:off x="4694858" y="4496991"/>
            <a:ext cx="3702844" cy="138038"/>
          </a:xfrm>
          <a:prstGeom prst="rect">
            <a:avLst/>
          </a:prstGeom>
          <a:noFill/>
          <a:ln/>
        </p:spPr>
        <p:txBody>
          <a:bodyPr wrap="none" lIns="0" tIns="0" rIns="0" bIns="0" rtlCol="0" anchor="t"/>
          <a:lstStyle/>
          <a:p>
            <a:pPr marL="0" indent="0" algn="l">
              <a:lnSpc>
                <a:spcPct val="119000"/>
              </a:lnSpc>
              <a:buNone/>
            </a:pPr>
            <a:r>
              <a:rPr lang="en-US" sz="750" dirty="0">
                <a:solidFill>
                  <a:srgbClr val="405449"/>
                </a:solidFill>
                <a:latin typeface="Nobile" pitchFamily="34" charset="0"/>
                <a:ea typeface="Nobile" pitchFamily="34" charset="-122"/>
                <a:cs typeface="Nobile" pitchFamily="34" charset="-120"/>
              </a:rPr>
              <a:t>Summary of findings and key messages</a:t>
            </a:r>
            <a:endParaRPr lang="en-US" sz="7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903759" y="401092"/>
            <a:ext cx="3390751" cy="290736"/>
          </a:xfrm>
          <a:prstGeom prst="rect">
            <a:avLst/>
          </a:prstGeom>
          <a:noFill/>
          <a:ln/>
        </p:spPr>
        <p:txBody>
          <a:bodyPr wrap="none" lIns="0" tIns="0" rIns="0" bIns="0" rtlCol="0" anchor="t"/>
          <a:lstStyle/>
          <a:p>
            <a:pPr marL="0" indent="0" algn="l">
              <a:lnSpc>
                <a:spcPct val="104000"/>
              </a:lnSpc>
              <a:buNone/>
            </a:pPr>
            <a:r>
              <a:rPr lang="en-US" sz="1800" dirty="0">
                <a:solidFill>
                  <a:srgbClr val="3B4540"/>
                </a:solidFill>
                <a:latin typeface="Fraunces ExtraBold" pitchFamily="34" charset="0"/>
                <a:ea typeface="Fraunces ExtraBold" pitchFamily="34" charset="-122"/>
                <a:cs typeface="Fraunces ExtraBold" pitchFamily="34" charset="-120"/>
              </a:rPr>
              <a:t>Conclusion</a:t>
            </a:r>
            <a:endParaRPr lang="en-US" sz="18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94234" y="1211184"/>
            <a:ext cx="3642866" cy="465534"/>
          </a:xfrm>
          <a:prstGeom prst="rect">
            <a:avLst/>
          </a:prstGeom>
        </p:spPr>
      </p:pic>
      <p:sp>
        <p:nvSpPr>
          <p:cNvPr id="4" name="Text 1"/>
          <p:cNvSpPr/>
          <p:nvPr/>
        </p:nvSpPr>
        <p:spPr>
          <a:xfrm>
            <a:off x="1034876" y="1313726"/>
            <a:ext cx="3399681" cy="260449"/>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405449"/>
                </a:solidFill>
                <a:latin typeface="Nobile" pitchFamily="34" charset="0"/>
                <a:ea typeface="Nobile" pitchFamily="34" charset="-122"/>
                <a:cs typeface="Nobile" pitchFamily="34" charset="-120"/>
              </a:rPr>
              <a:t>The Lucy Letby case illustrates multiple systemic healthcare failures.</a:t>
            </a:r>
            <a:endParaRPr lang="en-US" sz="700"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597301" y="1211184"/>
            <a:ext cx="3642866" cy="465534"/>
          </a:xfrm>
          <a:prstGeom prst="rect">
            <a:avLst/>
          </a:prstGeom>
        </p:spPr>
      </p:pic>
      <p:sp>
        <p:nvSpPr>
          <p:cNvPr id="6" name="Text 2"/>
          <p:cNvSpPr/>
          <p:nvPr/>
        </p:nvSpPr>
        <p:spPr>
          <a:xfrm>
            <a:off x="4737943" y="1313726"/>
            <a:ext cx="3399681" cy="260449"/>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405449"/>
                </a:solidFill>
                <a:latin typeface="Nobile" pitchFamily="34" charset="0"/>
                <a:ea typeface="Nobile" pitchFamily="34" charset="-122"/>
                <a:cs typeface="Nobile" pitchFamily="34" charset="-120"/>
              </a:rPr>
              <a:t>Swiss Cheese analysis demonstrates alignment of </a:t>
            </a:r>
            <a:r>
              <a:rPr lang="en-US" sz="700" dirty="0" err="1">
                <a:solidFill>
                  <a:srgbClr val="405449"/>
                </a:solidFill>
                <a:latin typeface="Nobile" pitchFamily="34" charset="0"/>
                <a:ea typeface="Nobile" pitchFamily="34" charset="-122"/>
                <a:cs typeface="Nobile" pitchFamily="34" charset="-120"/>
              </a:rPr>
              <a:t>organisational</a:t>
            </a:r>
            <a:r>
              <a:rPr lang="en-US" sz="700">
                <a:solidFill>
                  <a:srgbClr val="405449"/>
                </a:solidFill>
                <a:latin typeface="Nobile" pitchFamily="34" charset="0"/>
                <a:ea typeface="Nobile" pitchFamily="34" charset="-122"/>
                <a:cs typeface="Nobile" pitchFamily="34" charset="-120"/>
              </a:rPr>
              <a:t> weaknesses.</a:t>
            </a:r>
            <a:endParaRPr lang="en-US" sz="70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94234" y="2393558"/>
            <a:ext cx="3642866" cy="465534"/>
          </a:xfrm>
          <a:prstGeom prst="rect">
            <a:avLst/>
          </a:prstGeom>
        </p:spPr>
      </p:pic>
      <p:sp>
        <p:nvSpPr>
          <p:cNvPr id="8" name="Text 3"/>
          <p:cNvSpPr/>
          <p:nvPr/>
        </p:nvSpPr>
        <p:spPr>
          <a:xfrm>
            <a:off x="1034876" y="2496101"/>
            <a:ext cx="3399681" cy="260449"/>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405449"/>
                </a:solidFill>
                <a:latin typeface="Nobile" pitchFamily="34" charset="0"/>
                <a:ea typeface="Nobile" pitchFamily="34" charset="-122"/>
                <a:cs typeface="Nobile" pitchFamily="34" charset="-120"/>
              </a:rPr>
              <a:t>Benchmarking identifies substantial gaps against recognised NHS standards.</a:t>
            </a:r>
            <a:endParaRPr lang="en-US" sz="700" dirty="0"/>
          </a:p>
        </p:txBody>
      </p:sp>
      <p:pic>
        <p:nvPicPr>
          <p:cNvPr id="9"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597301" y="2393558"/>
            <a:ext cx="3642866" cy="465534"/>
          </a:xfrm>
          <a:prstGeom prst="rect">
            <a:avLst/>
          </a:prstGeom>
        </p:spPr>
      </p:pic>
      <p:sp>
        <p:nvSpPr>
          <p:cNvPr id="10" name="Text 4"/>
          <p:cNvSpPr/>
          <p:nvPr/>
        </p:nvSpPr>
        <p:spPr>
          <a:xfrm>
            <a:off x="4737943" y="2496101"/>
            <a:ext cx="3399681" cy="260449"/>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405449"/>
                </a:solidFill>
                <a:latin typeface="Nobile" pitchFamily="34" charset="0"/>
                <a:ea typeface="Nobile" pitchFamily="34" charset="-122"/>
                <a:cs typeface="Nobile" pitchFamily="34" charset="-120"/>
              </a:rPr>
              <a:t>National policy implementation remains essential for sustainable quality improvement.</a:t>
            </a:r>
            <a:endParaRPr lang="en-US" sz="700" dirty="0"/>
          </a:p>
        </p:txBody>
      </p:sp>
      <p:pic>
        <p:nvPicPr>
          <p:cNvPr id="11" name="Image 2" descr="preencoded.png">
            <a:extLst>
              <a:ext uri="{FF2B5EF4-FFF2-40B4-BE49-F238E27FC236}">
                <a16:creationId xmlns:a16="http://schemas.microsoft.com/office/drawing/2014/main" id="{9236A117-57FC-115D-3177-64C02EC0F5C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94234" y="3453720"/>
            <a:ext cx="3642866" cy="465534"/>
          </a:xfrm>
          <a:prstGeom prst="rect">
            <a:avLst/>
          </a:prstGeom>
        </p:spPr>
      </p:pic>
      <p:pic>
        <p:nvPicPr>
          <p:cNvPr id="12" name="Image 2" descr="preencoded.png">
            <a:extLst>
              <a:ext uri="{FF2B5EF4-FFF2-40B4-BE49-F238E27FC236}">
                <a16:creationId xmlns:a16="http://schemas.microsoft.com/office/drawing/2014/main" id="{65F6310F-0234-5E23-6E33-AB2B8258C29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16350" y="3453720"/>
            <a:ext cx="3642866" cy="465534"/>
          </a:xfrm>
          <a:prstGeom prst="rect">
            <a:avLst/>
          </a:prstGeom>
        </p:spPr>
      </p:pic>
      <p:sp>
        <p:nvSpPr>
          <p:cNvPr id="14" name="TextBox 13">
            <a:extLst>
              <a:ext uri="{FF2B5EF4-FFF2-40B4-BE49-F238E27FC236}">
                <a16:creationId xmlns:a16="http://schemas.microsoft.com/office/drawing/2014/main" id="{77D230A1-BDD5-7D26-349C-44DEBD5E9959}"/>
              </a:ext>
            </a:extLst>
          </p:cNvPr>
          <p:cNvSpPr txBox="1"/>
          <p:nvPr/>
        </p:nvSpPr>
        <p:spPr>
          <a:xfrm>
            <a:off x="903759" y="3471489"/>
            <a:ext cx="3693542" cy="415498"/>
          </a:xfrm>
          <a:prstGeom prst="rect">
            <a:avLst/>
          </a:prstGeom>
          <a:noFill/>
        </p:spPr>
        <p:txBody>
          <a:bodyPr wrap="square">
            <a:spAutoFit/>
          </a:bodyPr>
          <a:lstStyle/>
          <a:p>
            <a:pPr>
              <a:buNone/>
            </a:pPr>
            <a:r>
              <a:rPr lang="en-IN" sz="700" dirty="0">
                <a:solidFill>
                  <a:schemeClr val="tx1">
                    <a:lumMod val="65000"/>
                    <a:lumOff val="35000"/>
                  </a:schemeClr>
                </a:solidFill>
                <a:latin typeface="Nobile" panose="020B0604020202020204" charset="0"/>
              </a:rPr>
              <a:t>Effective quality assurance systems must combine early risk detection, robust governance and a strong patient safety culture to prevent similar failures in the future.</a:t>
            </a:r>
          </a:p>
        </p:txBody>
      </p:sp>
      <p:sp>
        <p:nvSpPr>
          <p:cNvPr id="16" name="TextBox 15">
            <a:extLst>
              <a:ext uri="{FF2B5EF4-FFF2-40B4-BE49-F238E27FC236}">
                <a16:creationId xmlns:a16="http://schemas.microsoft.com/office/drawing/2014/main" id="{DA8562F2-06BE-5A01-D884-A42030BAD5AC}"/>
              </a:ext>
            </a:extLst>
          </p:cNvPr>
          <p:cNvSpPr txBox="1"/>
          <p:nvPr/>
        </p:nvSpPr>
        <p:spPr>
          <a:xfrm>
            <a:off x="4616350" y="3457589"/>
            <a:ext cx="3540323" cy="307777"/>
          </a:xfrm>
          <a:prstGeom prst="rect">
            <a:avLst/>
          </a:prstGeom>
          <a:noFill/>
        </p:spPr>
        <p:txBody>
          <a:bodyPr wrap="square">
            <a:spAutoFit/>
          </a:bodyPr>
          <a:lstStyle/>
          <a:p>
            <a:pPr>
              <a:buNone/>
            </a:pPr>
            <a:r>
              <a:rPr lang="en-IN" sz="700" dirty="0">
                <a:solidFill>
                  <a:schemeClr val="tx1">
                    <a:lumMod val="65000"/>
                    <a:lumOff val="35000"/>
                  </a:schemeClr>
                </a:solidFill>
                <a:latin typeface="Nobile" panose="020B0604020202020204" charset="0"/>
              </a:rPr>
              <a:t>The lessons from the Letby case highlight the importance of organisational learning, accountability and continuous improvement across all NHS services.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7F759B-EA43-FC0F-141C-FD6A93230E34}"/>
              </a:ext>
            </a:extLst>
          </p:cNvPr>
          <p:cNvSpPr txBox="1"/>
          <p:nvPr/>
        </p:nvSpPr>
        <p:spPr>
          <a:xfrm>
            <a:off x="386862" y="295422"/>
            <a:ext cx="4572000" cy="369332"/>
          </a:xfrm>
          <a:prstGeom prst="rect">
            <a:avLst/>
          </a:prstGeom>
          <a:noFill/>
        </p:spPr>
        <p:txBody>
          <a:bodyPr wrap="square">
            <a:spAutoFit/>
          </a:bodyPr>
          <a:lstStyle/>
          <a:p>
            <a:r>
              <a:rPr lang="en-US" sz="1800" dirty="0">
                <a:solidFill>
                  <a:srgbClr val="3B4540"/>
                </a:solidFill>
                <a:latin typeface="Fraunces ExtraBold" pitchFamily="34" charset="0"/>
                <a:ea typeface="Fraunces ExtraBold" pitchFamily="34" charset="-122"/>
                <a:cs typeface="Fraunces ExtraBold" pitchFamily="34" charset="-120"/>
              </a:rPr>
              <a:t>References</a:t>
            </a:r>
            <a:endParaRPr lang="en-IN" dirty="0"/>
          </a:p>
        </p:txBody>
      </p:sp>
      <p:sp>
        <p:nvSpPr>
          <p:cNvPr id="4" name="Text 3">
            <a:extLst>
              <a:ext uri="{FF2B5EF4-FFF2-40B4-BE49-F238E27FC236}">
                <a16:creationId xmlns:a16="http://schemas.microsoft.com/office/drawing/2014/main" id="{0177EA4B-E399-3BB9-5285-9026B66A0163}"/>
              </a:ext>
            </a:extLst>
          </p:cNvPr>
          <p:cNvSpPr/>
          <p:nvPr/>
        </p:nvSpPr>
        <p:spPr>
          <a:xfrm>
            <a:off x="496118" y="805917"/>
            <a:ext cx="8151763" cy="4005404"/>
          </a:xfrm>
          <a:prstGeom prst="rect">
            <a:avLst/>
          </a:prstGeom>
          <a:noFill/>
          <a:ln/>
        </p:spPr>
        <p:txBody>
          <a:bodyPr wrap="square" lIns="0" tIns="0" rIns="0" bIns="0" rtlCol="0" anchor="t">
            <a:normAutofit fontScale="47500" lnSpcReduction="20000"/>
          </a:bodyPr>
          <a:lstStyle/>
          <a:p>
            <a:pPr algn="just">
              <a:lnSpc>
                <a:spcPct val="120000"/>
              </a:lnSpc>
            </a:pPr>
            <a:r>
              <a:rPr lang="en-IN" dirty="0">
                <a:latin typeface="Brygada 1918" panose="020B0604020202020204" charset="0"/>
              </a:rPr>
              <a:t>Bowie, K. (2025) 'Lucy Letby hospital is slammed over emergency care failings', </a:t>
            </a:r>
            <a:r>
              <a:rPr lang="en-IN" i="1" dirty="0">
                <a:latin typeface="Brygada 1918" panose="020B0604020202020204" charset="0"/>
              </a:rPr>
              <a:t>BMJ</a:t>
            </a:r>
            <a:r>
              <a:rPr lang="en-IN" dirty="0">
                <a:latin typeface="Brygada 1918" panose="020B0604020202020204" charset="0"/>
              </a:rPr>
              <a:t>, 390, r1703. doi:10.1136/bmj.r1703. Available at: </a:t>
            </a:r>
            <a:r>
              <a:rPr lang="en-IN" u="sng" dirty="0">
                <a:latin typeface="Brygada 1918" panose="020B0604020202020204" charset="0"/>
                <a:hlinkClick r:id="rId2"/>
              </a:rPr>
              <a:t>https://www.bmj.com/content/390/bmj.r1703</a:t>
            </a:r>
            <a:r>
              <a:rPr lang="en-IN" dirty="0">
                <a:latin typeface="Brygada 1918" panose="020B0604020202020204" charset="0"/>
              </a:rPr>
              <a:t> (Accessed: 10 June 2026). </a:t>
            </a:r>
          </a:p>
          <a:p>
            <a:pPr algn="just">
              <a:lnSpc>
                <a:spcPct val="120000"/>
              </a:lnSpc>
            </a:pPr>
            <a:r>
              <a:rPr lang="en-IN" dirty="0">
                <a:latin typeface="Brygada 1918" panose="020B0604020202020204" charset="0"/>
              </a:rPr>
              <a:t>Capper, T., Ferguson, B., and </a:t>
            </a:r>
            <a:r>
              <a:rPr lang="en-IN" dirty="0" err="1">
                <a:latin typeface="Brygada 1918" panose="020B0604020202020204" charset="0"/>
              </a:rPr>
              <a:t>Muurlink</a:t>
            </a:r>
            <a:r>
              <a:rPr lang="en-IN" dirty="0">
                <a:latin typeface="Brygada 1918" panose="020B0604020202020204" charset="0"/>
              </a:rPr>
              <a:t>, O. (2024). ‘Health professionals' experiences of whistleblowing in maternal and newborn healthcare settings: A scoping review and thematic analysis’. </a:t>
            </a:r>
            <a:r>
              <a:rPr lang="en-IN" i="1" dirty="0">
                <a:latin typeface="Brygada 1918" panose="020B0604020202020204" charset="0"/>
              </a:rPr>
              <a:t>Women and Birth</a:t>
            </a:r>
            <a:r>
              <a:rPr lang="en-IN" dirty="0">
                <a:latin typeface="Brygada 1918" panose="020B0604020202020204" charset="0"/>
              </a:rPr>
              <a:t>, </a:t>
            </a:r>
            <a:r>
              <a:rPr lang="en-IN" i="1" dirty="0">
                <a:latin typeface="Brygada 1918" panose="020B0604020202020204" charset="0"/>
              </a:rPr>
              <a:t>37</a:t>
            </a:r>
            <a:r>
              <a:rPr lang="en-IN" dirty="0">
                <a:latin typeface="Brygada 1918" panose="020B0604020202020204" charset="0"/>
              </a:rPr>
              <a:t>(3), 101593. Available at: </a:t>
            </a:r>
            <a:r>
              <a:rPr lang="en-IN" u="sng" dirty="0">
                <a:latin typeface="Brygada 1918" panose="020B0604020202020204" charset="0"/>
                <a:hlinkClick r:id="rId3"/>
              </a:rPr>
              <a:t>https://www.sciencedirect.com/science/article/pii/S1871519224000416</a:t>
            </a:r>
            <a:r>
              <a:rPr lang="en-IN" dirty="0">
                <a:latin typeface="Brygada 1918" panose="020B0604020202020204" charset="0"/>
              </a:rPr>
              <a:t> (Accessed: 10 June 2026). </a:t>
            </a:r>
          </a:p>
          <a:p>
            <a:pPr algn="just">
              <a:lnSpc>
                <a:spcPct val="120000"/>
              </a:lnSpc>
            </a:pPr>
            <a:r>
              <a:rPr lang="en-IN" dirty="0">
                <a:latin typeface="Brygada 1918" panose="020B0604020202020204" charset="0"/>
              </a:rPr>
              <a:t>Dyer, C. (2024) 'Letby inquiry: Former trust chair admits series of failures', </a:t>
            </a:r>
            <a:r>
              <a:rPr lang="en-IN" i="1" dirty="0">
                <a:latin typeface="Brygada 1918" panose="020B0604020202020204" charset="0"/>
              </a:rPr>
              <a:t>BMJ</a:t>
            </a:r>
            <a:r>
              <a:rPr lang="en-IN" dirty="0">
                <a:latin typeface="Brygada 1918" panose="020B0604020202020204" charset="0"/>
              </a:rPr>
              <a:t>, 387, q2720. doi:10.1136/bmj.q2720. Available at: </a:t>
            </a:r>
            <a:r>
              <a:rPr lang="en-IN" u="sng" dirty="0">
                <a:latin typeface="Brygada 1918" panose="020B0604020202020204" charset="0"/>
                <a:hlinkClick r:id="rId4"/>
              </a:rPr>
              <a:t>https://www.bmj.com/content/387/bmj.q2720</a:t>
            </a:r>
            <a:r>
              <a:rPr lang="en-IN" dirty="0">
                <a:latin typeface="Brygada 1918" panose="020B0604020202020204" charset="0"/>
              </a:rPr>
              <a:t> (Accessed: 10 June 2026). </a:t>
            </a:r>
          </a:p>
          <a:p>
            <a:pPr algn="just">
              <a:lnSpc>
                <a:spcPct val="120000"/>
              </a:lnSpc>
            </a:pPr>
            <a:r>
              <a:rPr lang="en-IN" dirty="0">
                <a:latin typeface="Brygada 1918" panose="020B0604020202020204" charset="0"/>
              </a:rPr>
              <a:t>Dyer, C. (2025) 'Letby inquiry: Chair rejects calls to pause investigation', </a:t>
            </a:r>
            <a:r>
              <a:rPr lang="en-IN" i="1" dirty="0">
                <a:latin typeface="Brygada 1918" panose="020B0604020202020204" charset="0"/>
              </a:rPr>
              <a:t>BMJ</a:t>
            </a:r>
            <a:r>
              <a:rPr lang="en-IN" dirty="0">
                <a:latin typeface="Brygada 1918" panose="020B0604020202020204" charset="0"/>
              </a:rPr>
              <a:t>, 388, r568. doi:10.1136/bmj.r568. Available at: </a:t>
            </a:r>
            <a:r>
              <a:rPr lang="en-IN" u="sng" dirty="0">
                <a:latin typeface="Brygada 1918" panose="020B0604020202020204" charset="0"/>
                <a:hlinkClick r:id="rId5"/>
              </a:rPr>
              <a:t>https://www.bmj.com/content/388/bmj.r568</a:t>
            </a:r>
            <a:r>
              <a:rPr lang="en-IN" dirty="0">
                <a:latin typeface="Brygada 1918" panose="020B0604020202020204" charset="0"/>
              </a:rPr>
              <a:t> (Accessed: 10 June 2026). </a:t>
            </a:r>
          </a:p>
          <a:p>
            <a:pPr algn="just">
              <a:lnSpc>
                <a:spcPct val="120000"/>
              </a:lnSpc>
            </a:pPr>
            <a:r>
              <a:rPr lang="en-IN" dirty="0">
                <a:latin typeface="Brygada 1918" panose="020B0604020202020204" charset="0"/>
              </a:rPr>
              <a:t>Harrison J. (2025). The challenges of healthcare regulation using the Letby case as an example. </a:t>
            </a:r>
            <a:r>
              <a:rPr lang="en-IN" i="1" dirty="0">
                <a:latin typeface="Brygada 1918" panose="020B0604020202020204" charset="0"/>
              </a:rPr>
              <a:t>British journal of nursing (Mark Allen Publishing)</a:t>
            </a:r>
            <a:r>
              <a:rPr lang="en-IN" dirty="0">
                <a:latin typeface="Brygada 1918" panose="020B0604020202020204" charset="0"/>
              </a:rPr>
              <a:t>, </a:t>
            </a:r>
            <a:r>
              <a:rPr lang="en-IN" i="1" dirty="0">
                <a:latin typeface="Brygada 1918" panose="020B0604020202020204" charset="0"/>
              </a:rPr>
              <a:t>34</a:t>
            </a:r>
            <a:r>
              <a:rPr lang="en-IN" dirty="0">
                <a:latin typeface="Brygada 1918" panose="020B0604020202020204" charset="0"/>
              </a:rPr>
              <a:t>(12), 645–649. </a:t>
            </a:r>
            <a:r>
              <a:rPr lang="en-IN" u="sng" dirty="0">
                <a:latin typeface="Brygada 1918" panose="020B0604020202020204" charset="0"/>
                <a:hlinkClick r:id="rId6"/>
              </a:rPr>
              <a:t>https://www.magonlinelibrary.com/doi/abs/10.12968/bjon.2024.0283</a:t>
            </a:r>
            <a:r>
              <a:rPr lang="en-IN" dirty="0">
                <a:latin typeface="Brygada 1918" panose="020B0604020202020204" charset="0"/>
              </a:rPr>
              <a:t> (Accessed: 10 June 2026). </a:t>
            </a:r>
          </a:p>
          <a:p>
            <a:pPr algn="just">
              <a:lnSpc>
                <a:spcPct val="120000"/>
              </a:lnSpc>
            </a:pPr>
            <a:r>
              <a:rPr lang="en-IN" dirty="0">
                <a:latin typeface="Brygada 1918" panose="020B0604020202020204" charset="0"/>
              </a:rPr>
              <a:t>Mills, E. (2023) ‘This is not just about Lucy Letby – the NHS system doesn’t value safety’ Available at: </a:t>
            </a:r>
            <a:r>
              <a:rPr lang="en-IN" u="sng" dirty="0">
                <a:latin typeface="Brygada 1918" panose="020B0604020202020204" charset="0"/>
                <a:hlinkClick r:id="rId7"/>
              </a:rPr>
              <a:t>https://www.serjeantsinn.com/wp-content/uploads/2023/08/Sir-Robert-Francis-KC-on-Patient-Safety-Activity.pdf</a:t>
            </a:r>
            <a:r>
              <a:rPr lang="en-IN" dirty="0">
                <a:latin typeface="Brygada 1918" panose="020B0604020202020204" charset="0"/>
              </a:rPr>
              <a:t>  (Accessed: 10 June 2026). </a:t>
            </a:r>
          </a:p>
          <a:p>
            <a:pPr algn="just">
              <a:lnSpc>
                <a:spcPct val="120000"/>
              </a:lnSpc>
            </a:pPr>
            <a:r>
              <a:rPr lang="en-IN" dirty="0">
                <a:latin typeface="Brygada 1918" panose="020B0604020202020204" charset="0"/>
              </a:rPr>
              <a:t>Nuffield Trust (2025) </a:t>
            </a:r>
            <a:r>
              <a:rPr lang="en-IN" i="1" dirty="0">
                <a:latin typeface="Brygada 1918" panose="020B0604020202020204" charset="0"/>
              </a:rPr>
              <a:t>Report for the Thirlwall Inquiry: Analysis of questionnaires from 120 NHS trusts</a:t>
            </a:r>
            <a:r>
              <a:rPr lang="en-IN" dirty="0">
                <a:latin typeface="Brygada 1918" panose="020B0604020202020204" charset="0"/>
              </a:rPr>
              <a:t>. London: Nuffield Trust. Available at: </a:t>
            </a:r>
            <a:r>
              <a:rPr lang="en-IN" u="sng" dirty="0">
                <a:latin typeface="Brygada 1918" panose="020B0604020202020204" charset="0"/>
                <a:hlinkClick r:id="rId8"/>
              </a:rPr>
              <a:t>https://www.nuffieldtrust.org.uk/research/report-for-the-thirlwall-inquiry-analysis-of-questionnaires-from-120-nhs-trusts</a:t>
            </a:r>
            <a:r>
              <a:rPr lang="en-IN" dirty="0">
                <a:latin typeface="Brygada 1918" panose="020B0604020202020204" charset="0"/>
              </a:rPr>
              <a:t> (Accessed: 10 June 2026). </a:t>
            </a:r>
          </a:p>
          <a:p>
            <a:pPr algn="just">
              <a:lnSpc>
                <a:spcPct val="120000"/>
              </a:lnSpc>
            </a:pPr>
            <a:r>
              <a:rPr lang="en-IN" dirty="0">
                <a:latin typeface="Brygada 1918" panose="020B0604020202020204" charset="0"/>
              </a:rPr>
              <a:t>Patient Safety Learning (2023) 'Lucy Letby verdict, a future inquiry and patient safety', </a:t>
            </a:r>
            <a:r>
              <a:rPr lang="en-IN" i="1" dirty="0">
                <a:latin typeface="Brygada 1918" panose="020B0604020202020204" charset="0"/>
              </a:rPr>
              <a:t>Patient Safety Learning</a:t>
            </a:r>
            <a:r>
              <a:rPr lang="en-IN" dirty="0">
                <a:latin typeface="Brygada 1918" panose="020B0604020202020204" charset="0"/>
              </a:rPr>
              <a:t> (blog). Available at: </a:t>
            </a:r>
            <a:r>
              <a:rPr lang="en-IN" u="sng" dirty="0">
                <a:latin typeface="Brygada 1918" panose="020B0604020202020204" charset="0"/>
                <a:hlinkClick r:id="rId9"/>
              </a:rPr>
              <a:t>https://www.patientsafetylearning.org/blog/lucy-letby-verdict-a-future-inquiry-and-patient-safety</a:t>
            </a:r>
            <a:r>
              <a:rPr lang="en-IN" dirty="0">
                <a:latin typeface="Brygada 1918" panose="020B0604020202020204" charset="0"/>
              </a:rPr>
              <a:t> (Accessed: 10 June 2026). </a:t>
            </a:r>
          </a:p>
          <a:p>
            <a:pPr algn="just">
              <a:lnSpc>
                <a:spcPct val="120000"/>
              </a:lnSpc>
            </a:pPr>
            <a:r>
              <a:rPr lang="en-IN" dirty="0">
                <a:latin typeface="Brygada 1918" panose="020B0604020202020204" charset="0"/>
              </a:rPr>
              <a:t>Queen Mary University of London (2024) 'The Lucy Letby case: What does it mean for the United Kingdom’s healthcare system?', </a:t>
            </a:r>
            <a:r>
              <a:rPr lang="en-IN" i="1" dirty="0">
                <a:latin typeface="Brygada 1918" panose="020B0604020202020204" charset="0"/>
              </a:rPr>
              <a:t>QMUL Legal Advice Centre Blog</a:t>
            </a:r>
            <a:r>
              <a:rPr lang="en-IN" dirty="0">
                <a:latin typeface="Brygada 1918" panose="020B0604020202020204" charset="0"/>
              </a:rPr>
              <a:t>. Available at: </a:t>
            </a:r>
            <a:r>
              <a:rPr lang="en-IN" u="sng" dirty="0">
                <a:latin typeface="Brygada 1918" panose="020B0604020202020204" charset="0"/>
                <a:hlinkClick r:id="rId10"/>
              </a:rPr>
              <a:t>https://www.qmul.ac.uk/lac/our-legal-blog/2019-2024-blogs/items/the-lucy-letby-case-what-does-it-mean-for-the-united-kingdoms-healthcare-system.html</a:t>
            </a:r>
            <a:r>
              <a:rPr lang="en-IN" dirty="0">
                <a:latin typeface="Brygada 1918" panose="020B0604020202020204" charset="0"/>
              </a:rPr>
              <a:t> (Accessed: 10 June 2026). </a:t>
            </a:r>
          </a:p>
          <a:p>
            <a:pPr algn="just">
              <a:lnSpc>
                <a:spcPct val="120000"/>
              </a:lnSpc>
            </a:pPr>
            <a:r>
              <a:rPr lang="en-IN" dirty="0">
                <a:latin typeface="Brygada 1918" panose="020B0604020202020204" charset="0"/>
              </a:rPr>
              <a:t>The Guardian (2024) ‘A superbug, doctor shortages and a neonatal unit out of its depth: failures at Lucy Letby hospital revealed’, </a:t>
            </a:r>
            <a:r>
              <a:rPr lang="en-IN" i="1" dirty="0">
                <a:latin typeface="Brygada 1918" panose="020B0604020202020204" charset="0"/>
              </a:rPr>
              <a:t>The Guardian</a:t>
            </a:r>
            <a:r>
              <a:rPr lang="en-IN" dirty="0">
                <a:latin typeface="Brygada 1918" panose="020B0604020202020204" charset="0"/>
              </a:rPr>
              <a:t>, 8 September. Available at: </a:t>
            </a:r>
            <a:r>
              <a:rPr lang="en-IN" u="sng" dirty="0">
                <a:latin typeface="Brygada 1918" panose="020B0604020202020204" charset="0"/>
                <a:hlinkClick r:id="rId11"/>
              </a:rPr>
              <a:t>https://www.theguardian.com/uk-news/article/2024/sep/08/a-superbug-doctor-shortages-and-a-neonatal-unit-out-of-its-depth-failures-at-lucy-letby-hospital-revealed</a:t>
            </a:r>
            <a:r>
              <a:rPr lang="en-IN" dirty="0">
                <a:latin typeface="Brygada 1918" panose="020B0604020202020204" charset="0"/>
              </a:rPr>
              <a:t> (Accessed: 10 June 2026).</a:t>
            </a:r>
          </a:p>
          <a:p>
            <a:pPr algn="just">
              <a:lnSpc>
                <a:spcPct val="120000"/>
              </a:lnSpc>
            </a:pPr>
            <a:r>
              <a:rPr lang="en-IN" dirty="0">
                <a:latin typeface="Brygada 1918" panose="020B0604020202020204" charset="0"/>
              </a:rPr>
              <a:t>Thirlwall Inquiry (2023) </a:t>
            </a:r>
            <a:r>
              <a:rPr lang="en-IN" i="1" dirty="0">
                <a:latin typeface="Brygada 1918" panose="020B0604020202020204" charset="0"/>
              </a:rPr>
              <a:t>Thirlwall Inquiry: Terms of Reference</a:t>
            </a:r>
            <a:r>
              <a:rPr lang="en-IN" dirty="0">
                <a:latin typeface="Brygada 1918" panose="020B0604020202020204" charset="0"/>
              </a:rPr>
              <a:t>. London: Department of Health and Social Care. Available at: </a:t>
            </a:r>
            <a:r>
              <a:rPr lang="en-IN" u="sng" dirty="0">
                <a:latin typeface="Brygada 1918" panose="020B0604020202020204" charset="0"/>
                <a:hlinkClick r:id="rId12"/>
              </a:rPr>
              <a:t>https://www.gov.uk/government/publications/thirlwall-inquiry-terms-of-reference</a:t>
            </a:r>
            <a:r>
              <a:rPr lang="en-IN" dirty="0">
                <a:latin typeface="Brygada 1918" panose="020B0604020202020204" charset="0"/>
              </a:rPr>
              <a:t> (Accessed: 10 June 2026). </a:t>
            </a:r>
          </a:p>
          <a:p>
            <a:pPr algn="just">
              <a:lnSpc>
                <a:spcPct val="120000"/>
              </a:lnSpc>
            </a:pPr>
            <a:r>
              <a:rPr lang="en-IN" dirty="0">
                <a:latin typeface="Brygada 1918" panose="020B0604020202020204" charset="0"/>
              </a:rPr>
              <a:t>Thirlwall Inquiry Legal Team (2024) </a:t>
            </a:r>
            <a:r>
              <a:rPr lang="en-IN" i="1" dirty="0">
                <a:latin typeface="Brygada 1918" panose="020B0604020202020204" charset="0"/>
              </a:rPr>
              <a:t>Review of implementation of recommendations from previous inquiries into healthcare issues</a:t>
            </a:r>
            <a:r>
              <a:rPr lang="en-IN" dirty="0">
                <a:latin typeface="Brygada 1918" panose="020B0604020202020204" charset="0"/>
              </a:rPr>
              <a:t> (15 May 2024). Thirlwall Inquiry. Available at: </a:t>
            </a:r>
            <a:r>
              <a:rPr lang="en-IN" u="sng" dirty="0">
                <a:latin typeface="Brygada 1918" panose="020B0604020202020204" charset="0"/>
                <a:hlinkClick r:id="rId13"/>
              </a:rPr>
              <a:t>https://thirlwall.public-inquiry.uk/wp-content/uploads/thirlwall-documents/Table-of-Inquiries-Reviews-and-Recommendations-made-and-whether-they-were-implemented.pdf</a:t>
            </a:r>
            <a:r>
              <a:rPr lang="en-IN" dirty="0">
                <a:latin typeface="Brygada 1918" panose="020B0604020202020204" charset="0"/>
              </a:rPr>
              <a:t> (Accessed: 10 June 2026). </a:t>
            </a:r>
          </a:p>
          <a:p>
            <a:pPr marL="0" indent="0" algn="just">
              <a:lnSpc>
                <a:spcPct val="120000"/>
              </a:lnSpc>
              <a:buNone/>
            </a:pPr>
            <a:endParaRPr lang="en-US" sz="950" dirty="0">
              <a:latin typeface="Brygada 1918" panose="020B0604020202020204" charset="0"/>
            </a:endParaRPr>
          </a:p>
        </p:txBody>
      </p:sp>
    </p:spTree>
    <p:extLst>
      <p:ext uri="{BB962C8B-B14F-4D97-AF65-F5344CB8AC3E}">
        <p14:creationId xmlns:p14="http://schemas.microsoft.com/office/powerpoint/2010/main" val="604442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1802</Words>
  <Application>Microsoft Office PowerPoint</Application>
  <PresentationFormat>On-screen Show (16:9)</PresentationFormat>
  <Paragraphs>181</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PRIYANKA</dc:creator>
  <cp:lastModifiedBy>Krisha Ahir</cp:lastModifiedBy>
  <cp:revision>2</cp:revision>
  <dcterms:created xsi:type="dcterms:W3CDTF">2026-06-17T10:44:53Z</dcterms:created>
  <dcterms:modified xsi:type="dcterms:W3CDTF">2026-06-22T04:58:45Z</dcterms:modified>
</cp:coreProperties>
</file>