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D12AF1-DA68-463C-A80A-D152D9BF6749}" v="10" dt="2019-11-07T06:53:08.509"/>
    <p1510:client id="{CA897378-E63F-FCD1-604D-3B7172284668}" v="213" dt="2019-11-13T17:56:59.9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38"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6B2CFB2-E63C-42F8-A715-C7CDA0647887}"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1670020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B2CFB2-E63C-42F8-A715-C7CDA0647887}"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175152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6B2CFB2-E63C-42F8-A715-C7CDA0647887}"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1106791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6B2CFB2-E63C-42F8-A715-C7CDA0647887}"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1464556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6B2CFB2-E63C-42F8-A715-C7CDA0647887}" type="datetimeFigureOut">
              <a:rPr lang="en-GB" smtClean="0"/>
              <a:t>13/11/2019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3688380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6B2CFB2-E63C-42F8-A715-C7CDA0647887}" type="datetimeFigureOut">
              <a:rPr lang="en-GB" smtClean="0"/>
              <a:t>13/11/2019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2173734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B2CFB2-E63C-42F8-A715-C7CDA0647887}" type="datetimeFigureOut">
              <a:rPr lang="en-GB" smtClean="0"/>
              <a:t>13/11/2019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762118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6B2CFB2-E63C-42F8-A715-C7CDA0647887}"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1971326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6B2CFB2-E63C-42F8-A715-C7CDA0647887}"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2533087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6B2CFB2-E63C-42F8-A715-C7CDA0647887}"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4229295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6B2CFB2-E63C-42F8-A715-C7CDA0647887}"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41235068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6B2CFB2-E63C-42F8-A715-C7CDA0647887}"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42CAF-9317-469C-83D1-082B85E089F6}"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887789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6B2CFB2-E63C-42F8-A715-C7CDA0647887}" type="datetimeFigureOut">
              <a:rPr lang="en-GB" smtClean="0"/>
              <a:t>13/11/2019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40347807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6B2CFB2-E63C-42F8-A715-C7CDA0647887}" type="datetimeFigureOut">
              <a:rPr lang="en-GB" smtClean="0"/>
              <a:t>13/11/2019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36164635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6B2CFB2-E63C-42F8-A715-C7CDA0647887}" type="datetimeFigureOut">
              <a:rPr lang="en-GB" smtClean="0"/>
              <a:t>13/11/2019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1956153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B2CFB2-E63C-42F8-A715-C7CDA0647887}"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41382309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6B2CFB2-E63C-42F8-A715-C7CDA0647887}" type="datetimeFigureOut">
              <a:rPr lang="en-GB" smtClean="0"/>
              <a:t>13/11/2019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42CAF-9317-469C-83D1-082B85E089F6}" type="slidenum">
              <a:rPr lang="en-GB" smtClean="0"/>
              <a:t>‹#›</a:t>
            </a:fld>
            <a:endParaRPr lang="en-GB"/>
          </a:p>
        </p:txBody>
      </p:sp>
    </p:spTree>
    <p:extLst>
      <p:ext uri="{BB962C8B-B14F-4D97-AF65-F5344CB8AC3E}">
        <p14:creationId xmlns:p14="http://schemas.microsoft.com/office/powerpoint/2010/main" val="3916083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6B2CFB2-E63C-42F8-A715-C7CDA0647887}" type="datetimeFigureOut">
              <a:rPr lang="en-GB" smtClean="0"/>
              <a:t>13/11/2019</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65242CAF-9317-469C-83D1-082B85E089F6}" type="slidenum">
              <a:rPr lang="en-GB" smtClean="0"/>
              <a:t>‹#›</a:t>
            </a:fld>
            <a:endParaRPr lang="en-GB"/>
          </a:p>
        </p:txBody>
      </p:sp>
    </p:spTree>
    <p:extLst>
      <p:ext uri="{BB962C8B-B14F-4D97-AF65-F5344CB8AC3E}">
        <p14:creationId xmlns:p14="http://schemas.microsoft.com/office/powerpoint/2010/main" val="346932974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2C734-1B44-4BB8-AAB8-41E0C14E86AE}"/>
              </a:ext>
            </a:extLst>
          </p:cNvPr>
          <p:cNvSpPr>
            <a:spLocks noGrp="1"/>
          </p:cNvSpPr>
          <p:nvPr>
            <p:ph type="ctrTitle"/>
          </p:nvPr>
        </p:nvSpPr>
        <p:spPr>
          <a:xfrm>
            <a:off x="1585006" y="2294471"/>
            <a:ext cx="9440034" cy="1828801"/>
          </a:xfrm>
        </p:spPr>
        <p:txBody>
          <a:bodyPr>
            <a:normAutofit fontScale="90000"/>
          </a:bodyPr>
          <a:lstStyle/>
          <a:p>
            <a:r>
              <a:rPr lang="en-GB"/>
              <a:t>PR Crsis:</a:t>
            </a:r>
            <a:br>
              <a:rPr lang="en-GB"/>
            </a:br>
            <a:r>
              <a:rPr lang="en-GB" sz="4900"/>
              <a:t>What to do?</a:t>
            </a:r>
            <a:br>
              <a:rPr lang="en-GB" dirty="0"/>
            </a:br>
            <a:endParaRPr lang="en-GB" dirty="0"/>
          </a:p>
        </p:txBody>
      </p:sp>
      <p:sp>
        <p:nvSpPr>
          <p:cNvPr id="3" name="Subtitle 2">
            <a:extLst>
              <a:ext uri="{FF2B5EF4-FFF2-40B4-BE49-F238E27FC236}">
                <a16:creationId xmlns:a16="http://schemas.microsoft.com/office/drawing/2014/main" id="{BB167BEE-EA37-4B28-8432-878A6831A0BB}"/>
              </a:ext>
            </a:extLst>
          </p:cNvPr>
          <p:cNvSpPr>
            <a:spLocks noGrp="1"/>
          </p:cNvSpPr>
          <p:nvPr>
            <p:ph type="subTitle" idx="1"/>
          </p:nvPr>
        </p:nvSpPr>
        <p:spPr/>
        <p:txBody>
          <a:bodyPr/>
          <a:lstStyle/>
          <a:p>
            <a:r>
              <a:rPr lang="en-GB" dirty="0"/>
              <a:t>By Sasha White</a:t>
            </a:r>
            <a:endParaRPr lang="en-GB" sz="1400" dirty="0"/>
          </a:p>
          <a:p>
            <a:endParaRPr lang="en-GB" sz="1000" dirty="0"/>
          </a:p>
        </p:txBody>
      </p:sp>
    </p:spTree>
    <p:extLst>
      <p:ext uri="{BB962C8B-B14F-4D97-AF65-F5344CB8AC3E}">
        <p14:creationId xmlns:p14="http://schemas.microsoft.com/office/powerpoint/2010/main" val="829120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3410E-2A22-4A42-AFF5-DA41C0485B78}"/>
              </a:ext>
            </a:extLst>
          </p:cNvPr>
          <p:cNvSpPr>
            <a:spLocks noGrp="1"/>
          </p:cNvSpPr>
          <p:nvPr>
            <p:ph type="title"/>
          </p:nvPr>
        </p:nvSpPr>
        <p:spPr/>
        <p:txBody>
          <a:bodyPr/>
          <a:lstStyle/>
          <a:p>
            <a:r>
              <a:rPr lang="en-GB" dirty="0"/>
              <a:t>Key Issues</a:t>
            </a:r>
          </a:p>
        </p:txBody>
      </p:sp>
      <p:sp>
        <p:nvSpPr>
          <p:cNvPr id="3" name="Content Placeholder 2">
            <a:extLst>
              <a:ext uri="{FF2B5EF4-FFF2-40B4-BE49-F238E27FC236}">
                <a16:creationId xmlns:a16="http://schemas.microsoft.com/office/drawing/2014/main" id="{E73AF0EA-CD2A-44CC-BE0D-C42797162D89}"/>
              </a:ext>
            </a:extLst>
          </p:cNvPr>
          <p:cNvSpPr>
            <a:spLocks noGrp="1"/>
          </p:cNvSpPr>
          <p:nvPr>
            <p:ph idx="1"/>
          </p:nvPr>
        </p:nvSpPr>
        <p:spPr/>
        <p:txBody>
          <a:bodyPr/>
          <a:lstStyle/>
          <a:p>
            <a:r>
              <a:rPr lang="en-GB" dirty="0"/>
              <a:t>Customers may lose trust in the company and find an alternative company</a:t>
            </a:r>
          </a:p>
          <a:p>
            <a:r>
              <a:rPr lang="en-GB" dirty="0"/>
              <a:t>Potential lawsuits if product was an allergen e.g., nuts</a:t>
            </a:r>
          </a:p>
          <a:p>
            <a:r>
              <a:rPr lang="en-GB" dirty="0"/>
              <a:t>Damage of reputation, could put off potential new customers: damage to future potential earnings</a:t>
            </a:r>
          </a:p>
          <a:p>
            <a:r>
              <a:rPr lang="en-GB" dirty="0"/>
              <a:t>Breaking law, required to show the ingredients according to Food Standards</a:t>
            </a:r>
          </a:p>
          <a:p>
            <a:pPr marL="36900" indent="0">
              <a:buNone/>
            </a:pPr>
            <a:endParaRPr lang="en-GB" dirty="0"/>
          </a:p>
          <a:p>
            <a:endParaRPr lang="en-GB" dirty="0"/>
          </a:p>
        </p:txBody>
      </p:sp>
    </p:spTree>
    <p:extLst>
      <p:ext uri="{BB962C8B-B14F-4D97-AF65-F5344CB8AC3E}">
        <p14:creationId xmlns:p14="http://schemas.microsoft.com/office/powerpoint/2010/main" val="1450607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B424BC-F82E-4431-828E-86EA024FD1F6}"/>
              </a:ext>
            </a:extLst>
          </p:cNvPr>
          <p:cNvSpPr>
            <a:spLocks noGrp="1"/>
          </p:cNvSpPr>
          <p:nvPr>
            <p:ph idx="1"/>
          </p:nvPr>
        </p:nvSpPr>
        <p:spPr>
          <a:xfrm>
            <a:off x="913795" y="1708636"/>
            <a:ext cx="10353762" cy="4058751"/>
          </a:xfrm>
        </p:spPr>
        <p:txBody>
          <a:bodyPr/>
          <a:lstStyle/>
          <a:p>
            <a:pPr marL="36900" indent="0">
              <a:buNone/>
            </a:pPr>
            <a:r>
              <a:rPr lang="en-GB" dirty="0"/>
              <a:t>A stakeholders is, “individuals or groups of persons who have some interest or stake in the business and generally work for the success of the organisation </a:t>
            </a:r>
            <a:r>
              <a:rPr lang="en-GB"/>
              <a:t>or business”</a:t>
            </a:r>
          </a:p>
          <a:p>
            <a:pPr marL="36900" indent="0">
              <a:buNone/>
            </a:pPr>
            <a:endParaRPr lang="en-GB"/>
          </a:p>
          <a:p>
            <a:pPr marL="36900" indent="0">
              <a:buNone/>
            </a:pPr>
            <a:r>
              <a:rPr lang="en-GB"/>
              <a:t>Any PR related issues may affect:</a:t>
            </a:r>
            <a:endParaRPr lang="en-GB" dirty="0"/>
          </a:p>
          <a:p>
            <a:r>
              <a:rPr lang="en-GB" dirty="0"/>
              <a:t>Investors, PR disaster could result in a lack of sales and negative press, which results in them potentially not making a return on investment or this incident could reflect badly on them/their business</a:t>
            </a:r>
          </a:p>
          <a:p>
            <a:r>
              <a:rPr lang="en-GB" dirty="0"/>
              <a:t>Employees, a major loss for the company could result in people being made redundant/job loss</a:t>
            </a:r>
          </a:p>
          <a:p>
            <a:r>
              <a:rPr lang="en-GB"/>
              <a:t>Suppliers, this could tarnish their company reputation by affiliation</a:t>
            </a:r>
            <a:endParaRPr lang="en-GB" dirty="0"/>
          </a:p>
          <a:p>
            <a:endParaRPr lang="en-GB" dirty="0"/>
          </a:p>
        </p:txBody>
      </p:sp>
      <p:sp>
        <p:nvSpPr>
          <p:cNvPr id="5" name="Title 4">
            <a:extLst>
              <a:ext uri="{FF2B5EF4-FFF2-40B4-BE49-F238E27FC236}">
                <a16:creationId xmlns:a16="http://schemas.microsoft.com/office/drawing/2014/main" id="{6247B880-5BBA-E849-B4D2-0DD860EC7D0A}"/>
              </a:ext>
            </a:extLst>
          </p:cNvPr>
          <p:cNvSpPr>
            <a:spLocks noGrp="1"/>
          </p:cNvSpPr>
          <p:nvPr>
            <p:ph type="title"/>
          </p:nvPr>
        </p:nvSpPr>
        <p:spPr/>
        <p:txBody>
          <a:bodyPr/>
          <a:lstStyle/>
          <a:p>
            <a:r>
              <a:rPr lang="en-GB"/>
              <a:t>The Effect on Stakeholders</a:t>
            </a:r>
            <a:endParaRPr lang="en-US"/>
          </a:p>
        </p:txBody>
      </p:sp>
    </p:spTree>
    <p:extLst>
      <p:ext uri="{BB962C8B-B14F-4D97-AF65-F5344CB8AC3E}">
        <p14:creationId xmlns:p14="http://schemas.microsoft.com/office/powerpoint/2010/main" val="3127004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8483-6BB7-463E-8183-48835CEEF403}"/>
              </a:ext>
            </a:extLst>
          </p:cNvPr>
          <p:cNvSpPr>
            <a:spLocks noGrp="1"/>
          </p:cNvSpPr>
          <p:nvPr>
            <p:ph type="title"/>
          </p:nvPr>
        </p:nvSpPr>
        <p:spPr/>
        <p:txBody>
          <a:bodyPr/>
          <a:lstStyle/>
          <a:p>
            <a:r>
              <a:rPr lang="en-GB" dirty="0"/>
              <a:t>The Message</a:t>
            </a:r>
          </a:p>
        </p:txBody>
      </p:sp>
      <p:pic>
        <p:nvPicPr>
          <p:cNvPr id="5" name="Content Placeholder 4">
            <a:extLst>
              <a:ext uri="{FF2B5EF4-FFF2-40B4-BE49-F238E27FC236}">
                <a16:creationId xmlns:a16="http://schemas.microsoft.com/office/drawing/2014/main" id="{EEA90AAE-C161-420C-81F8-224BE44BC40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4126" t="2590" r="1870" b="1399"/>
          <a:stretch/>
        </p:blipFill>
        <p:spPr>
          <a:xfrm>
            <a:off x="317240" y="1551926"/>
            <a:ext cx="3748107" cy="4696474"/>
          </a:xfrm>
        </p:spPr>
      </p:pic>
      <p:pic>
        <p:nvPicPr>
          <p:cNvPr id="7" name="Picture 6">
            <a:extLst>
              <a:ext uri="{FF2B5EF4-FFF2-40B4-BE49-F238E27FC236}">
                <a16:creationId xmlns:a16="http://schemas.microsoft.com/office/drawing/2014/main" id="{29D0A36E-E04E-40E5-A8EA-15383EB33A7A}"/>
              </a:ext>
            </a:extLst>
          </p:cNvPr>
          <p:cNvPicPr>
            <a:picLocks noChangeAspect="1"/>
          </p:cNvPicPr>
          <p:nvPr/>
        </p:nvPicPr>
        <p:blipFill rotWithShape="1">
          <a:blip r:embed="rId3">
            <a:extLst>
              <a:ext uri="{28A0092B-C50C-407E-A947-70E740481C1C}">
                <a14:useLocalDpi xmlns:a14="http://schemas.microsoft.com/office/drawing/2010/main" val="0"/>
              </a:ext>
            </a:extLst>
          </a:blip>
          <a:srcRect l="7916" t="9269" r="8556"/>
          <a:stretch/>
        </p:blipFill>
        <p:spPr>
          <a:xfrm>
            <a:off x="6489679" y="1551926"/>
            <a:ext cx="5374433" cy="2462989"/>
          </a:xfrm>
          <a:prstGeom prst="rect">
            <a:avLst/>
          </a:prstGeom>
        </p:spPr>
      </p:pic>
      <p:sp>
        <p:nvSpPr>
          <p:cNvPr id="8" name="TextBox 7">
            <a:extLst>
              <a:ext uri="{FF2B5EF4-FFF2-40B4-BE49-F238E27FC236}">
                <a16:creationId xmlns:a16="http://schemas.microsoft.com/office/drawing/2014/main" id="{9279EFEB-8137-4373-B99C-8A94537B12A2}"/>
              </a:ext>
            </a:extLst>
          </p:cNvPr>
          <p:cNvSpPr txBox="1"/>
          <p:nvPr/>
        </p:nvSpPr>
        <p:spPr>
          <a:xfrm>
            <a:off x="4272937" y="4202264"/>
            <a:ext cx="7588384" cy="2769989"/>
          </a:xfrm>
          <a:prstGeom prst="rect">
            <a:avLst/>
          </a:prstGeom>
          <a:noFill/>
        </p:spPr>
        <p:txBody>
          <a:bodyPr wrap="square" rtlCol="0" anchor="t">
            <a:spAutoFit/>
          </a:bodyPr>
          <a:lstStyle/>
          <a:p>
            <a:r>
              <a:rPr lang="en-GB" sz="1600" dirty="0">
                <a:effectLst/>
                <a:latin typeface="Calisto MT"/>
                <a:ea typeface="Times New Roman" panose="02020603050405020304" pitchFamily="18" charset="0"/>
                <a:cs typeface="Times New Roman"/>
              </a:rPr>
              <a:t>The message conveyed should be clear and concise, but also humanised. There should be an admittance to messing up, but by using humour or just speaking directly to a customer, they are more likely to be forgiving, as they feel cared for and that the company is more trustworthy. There should be detailed plans, such as recalling the batch, a potential release of a batch of the chocolate and being more diligent with the quality control. Other stakeholders, such as employees and investors will be kept up to date in emails and meetings, which will keep them informed as well as keeping the more informal tone throughout. The customers should be communicated to via social media, as this is a platform which can be monitored and is easy to reply to customers directly.</a:t>
            </a:r>
          </a:p>
          <a:p>
            <a:endParaRPr lang="en-GB" sz="1400" dirty="0"/>
          </a:p>
        </p:txBody>
      </p:sp>
    </p:spTree>
    <p:extLst>
      <p:ext uri="{BB962C8B-B14F-4D97-AF65-F5344CB8AC3E}">
        <p14:creationId xmlns:p14="http://schemas.microsoft.com/office/powerpoint/2010/main" val="4293794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7ECAE-83E8-44FD-A7D9-F1A5D33EC2DB}"/>
              </a:ext>
            </a:extLst>
          </p:cNvPr>
          <p:cNvSpPr>
            <a:spLocks noGrp="1"/>
          </p:cNvSpPr>
          <p:nvPr>
            <p:ph type="title"/>
          </p:nvPr>
        </p:nvSpPr>
        <p:spPr>
          <a:xfrm>
            <a:off x="913796" y="446542"/>
            <a:ext cx="10353762" cy="970450"/>
          </a:xfrm>
        </p:spPr>
        <p:txBody>
          <a:bodyPr/>
          <a:lstStyle/>
          <a:p>
            <a:r>
              <a:rPr lang="en-GB" dirty="0"/>
              <a:t>Monitoring the mess</a:t>
            </a:r>
          </a:p>
        </p:txBody>
      </p:sp>
      <p:sp>
        <p:nvSpPr>
          <p:cNvPr id="3" name="Content Placeholder 2">
            <a:extLst>
              <a:ext uri="{FF2B5EF4-FFF2-40B4-BE49-F238E27FC236}">
                <a16:creationId xmlns:a16="http://schemas.microsoft.com/office/drawing/2014/main" id="{137941F0-9C51-4495-BB5F-4874C4664AD7}"/>
              </a:ext>
            </a:extLst>
          </p:cNvPr>
          <p:cNvSpPr>
            <a:spLocks noGrp="1"/>
          </p:cNvSpPr>
          <p:nvPr>
            <p:ph idx="1"/>
          </p:nvPr>
        </p:nvSpPr>
        <p:spPr>
          <a:xfrm>
            <a:off x="913796" y="1867482"/>
            <a:ext cx="10353762" cy="4058751"/>
          </a:xfrm>
        </p:spPr>
        <p:txBody>
          <a:bodyPr>
            <a:normAutofit/>
          </a:bodyPr>
          <a:lstStyle/>
          <a:p>
            <a:pPr marL="36830" indent="0">
              <a:buNone/>
            </a:pPr>
            <a:r>
              <a:rPr lang="en-GB" dirty="0"/>
              <a:t>There are many tools out there which will help a company to monitor the success of their social media campaign…</a:t>
            </a:r>
            <a:endParaRPr lang="en-US"/>
          </a:p>
          <a:p>
            <a:pPr indent="-305435">
              <a:buFont typeface="Wingdings 2"/>
            </a:pPr>
            <a:r>
              <a:rPr lang="en-GB" dirty="0"/>
              <a:t> Social media, could gather the response to the message that the company has put out, in addition to a company being able to monitor the customer interaction and response</a:t>
            </a: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Font typeface="Wingdings 2"/>
            </a:pPr>
            <a:r>
              <a:rPr lang="en-GB" dirty="0"/>
              <a:t>Website traffic, people will be trying to find answers on the company webpage, and this could give  rough indicator as to what the engagement with this story is.</a:t>
            </a: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Font typeface="Wingdings 2"/>
            </a:pPr>
            <a:r>
              <a:rPr lang="en-GB" dirty="0"/>
              <a:t>Preparations, for a future problem through briefing staff on what to do if things go wrong, being more cautious/having higher scrutiny of products</a:t>
            </a: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marL="36830" indent="0">
              <a:buNone/>
            </a:pPr>
            <a:r>
              <a:rPr lang="en-GB" dirty="0"/>
              <a:t> </a:t>
            </a: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2131937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F80A3-6CC9-4749-B9FA-3C16C211CABF}"/>
              </a:ext>
            </a:extLst>
          </p:cNvPr>
          <p:cNvSpPr>
            <a:spLocks noGrp="1"/>
          </p:cNvSpPr>
          <p:nvPr>
            <p:ph type="title"/>
          </p:nvPr>
        </p:nvSpPr>
        <p:spPr/>
        <p:txBody>
          <a:bodyPr/>
          <a:lstStyle/>
          <a:p>
            <a:r>
              <a:rPr lang="en-GB"/>
              <a:t>The Reposition Messaging</a:t>
            </a:r>
            <a:endParaRPr lang="en-US"/>
          </a:p>
        </p:txBody>
      </p:sp>
      <p:sp>
        <p:nvSpPr>
          <p:cNvPr id="3" name="Content Placeholder 2">
            <a:extLst>
              <a:ext uri="{FF2B5EF4-FFF2-40B4-BE49-F238E27FC236}">
                <a16:creationId xmlns:a16="http://schemas.microsoft.com/office/drawing/2014/main" id="{775A33E4-7678-5F4F-A3A0-D21D524A151D}"/>
              </a:ext>
            </a:extLst>
          </p:cNvPr>
          <p:cNvSpPr>
            <a:spLocks noGrp="1"/>
          </p:cNvSpPr>
          <p:nvPr>
            <p:ph idx="1"/>
          </p:nvPr>
        </p:nvSpPr>
        <p:spPr/>
        <p:txBody>
          <a:bodyPr/>
          <a:lstStyle/>
          <a:p>
            <a:pPr marL="36830" indent="0">
              <a:buNone/>
            </a:pPr>
            <a:r>
              <a:rPr lang="en-GB" sz="2400" dirty="0">
                <a:effectLst/>
                <a:latin typeface="Calisto MT"/>
                <a:ea typeface="Times New Roman" panose="02020603050405020304" pitchFamily="18" charset="0"/>
                <a:cs typeface="Times New Roman"/>
              </a:rPr>
              <a:t>In terms of the repositioning message, now would be the best time to do a complete brand overhaul, potentially to a luxury goods company, as an example. This is because this is the first product released in 5 years, which is the perfect opportunity to decide to rebrand, especially as people are currently talking about the brand, albeit negatively. However, rebranding into more of an upscale company could mean that there is a positive message gained from this disaster in addition to capitalising on the current interest</a:t>
            </a:r>
            <a:r>
              <a:rPr lang="en-GB" sz="2400" dirty="0">
                <a:effectLst/>
                <a:latin typeface="Calibri"/>
                <a:ea typeface="Times New Roman" panose="02020603050405020304" pitchFamily="18" charset="0"/>
                <a:cs typeface="Times New Roman"/>
              </a:rPr>
              <a:t>. </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3948866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FE87E-46E3-4C27-A1B5-9AAC680A9826}"/>
              </a:ext>
            </a:extLst>
          </p:cNvPr>
          <p:cNvSpPr>
            <a:spLocks noGrp="1"/>
          </p:cNvSpPr>
          <p:nvPr>
            <p:ph type="title"/>
          </p:nvPr>
        </p:nvSpPr>
        <p:spPr/>
        <p:txBody>
          <a:bodyPr/>
          <a:lstStyle/>
          <a:p>
            <a:r>
              <a:rPr lang="en-GB" dirty="0">
                <a:ln>
                  <a:solidFill>
                    <a:prstClr val="black">
                      <a:lumMod val="75000"/>
                      <a:lumOff val="25000"/>
                      <a:alpha val="10000"/>
                    </a:prstClr>
                  </a:solidFill>
                </a:ln>
                <a:effectLst>
                  <a:outerShdw blurRad="9525" dist="25400" dir="14640000" algn="tl" rotWithShape="0">
                    <a:prstClr val="black">
                      <a:alpha val="30000"/>
                    </a:prstClr>
                  </a:outerShdw>
                </a:effectLst>
              </a:rPr>
              <a:t>THANK YOU FOR LISTENING</a:t>
            </a:r>
            <a:endParaRPr lang="en-GB" dirty="0"/>
          </a:p>
        </p:txBody>
      </p:sp>
      <p:sp>
        <p:nvSpPr>
          <p:cNvPr id="3" name="Content Placeholder 2">
            <a:extLst>
              <a:ext uri="{FF2B5EF4-FFF2-40B4-BE49-F238E27FC236}">
                <a16:creationId xmlns:a16="http://schemas.microsoft.com/office/drawing/2014/main" id="{48AA13D4-C662-474B-BAAF-E0E81A933773}"/>
              </a:ext>
            </a:extLst>
          </p:cNvPr>
          <p:cNvSpPr>
            <a:spLocks noGrp="1"/>
          </p:cNvSpPr>
          <p:nvPr>
            <p:ph type="body" sz="half" idx="2"/>
          </p:nvPr>
        </p:nvSpPr>
        <p:spPr/>
        <p:txBody>
          <a:bodyPr/>
          <a:lstStyle/>
          <a:p>
            <a:r>
              <a:rPr lang="en-GB" dirty="0">
                <a:ln>
                  <a:solidFill>
                    <a:prstClr val="black">
                      <a:lumMod val="75000"/>
                      <a:lumOff val="25000"/>
                      <a:alpha val="10000"/>
                    </a:prstClr>
                  </a:solidFill>
                </a:ln>
                <a:effectLst>
                  <a:outerShdw blurRad="9525" dist="25400" dir="14640000" algn="tl" rotWithShape="0">
                    <a:prstClr val="black">
                      <a:alpha val="30000"/>
                    </a:prstClr>
                  </a:outerShdw>
                </a:effectLst>
              </a:rPr>
              <a:t>Any questions?</a:t>
            </a:r>
            <a:endParaRPr lang="en-GB" dirty="0"/>
          </a:p>
        </p:txBody>
      </p:sp>
    </p:spTree>
    <p:extLst>
      <p:ext uri="{BB962C8B-B14F-4D97-AF65-F5344CB8AC3E}">
        <p14:creationId xmlns:p14="http://schemas.microsoft.com/office/powerpoint/2010/main" val="16819829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6" ma:contentTypeDescription="Create a new document." ma:contentTypeScope="" ma:versionID="9a3a1d565fb5703696ddf337265dfdfb">
  <xsd:schema xmlns:xsd="http://www.w3.org/2001/XMLSchema" xmlns:xs="http://www.w3.org/2001/XMLSchema" xmlns:p="http://schemas.microsoft.com/office/2006/metadata/properties" xmlns:ns3="6ce03418-4b85-46e6-9705-46dd5ee7fda4" targetNamespace="http://schemas.microsoft.com/office/2006/metadata/properties" ma:root="true" ma:fieldsID="e8edd299efd8b752813fefe95db70fce" ns3:_="">
    <xsd:import namespace="6ce03418-4b85-46e6-9705-46dd5ee7fda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A2195D4-8A98-410D-8ACC-A4A57CAEE7B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E9FC854-CE77-4B23-A77D-018500BDCC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DE5D4D-F447-4660-A068-65C67E0C0CF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TM04033929[[fn=Slate]]</Template>
  <TotalTime>53</TotalTime>
  <Words>282</Words>
  <Application>Microsoft Office PowerPoint</Application>
  <PresentationFormat>Widescreen</PresentationFormat>
  <Paragraphs>21</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Slate</vt:lpstr>
      <vt:lpstr>PR Crsis: What to do? </vt:lpstr>
      <vt:lpstr>Key Issues</vt:lpstr>
      <vt:lpstr>The Effect on Stakeholders</vt:lpstr>
      <vt:lpstr>The Message</vt:lpstr>
      <vt:lpstr>Monitoring the mess</vt:lpstr>
      <vt:lpstr>The Reposition Messaging</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dc:title>
  <dc:creator>Sasha White (1806323)</dc:creator>
  <cp:lastModifiedBy>Sasha White (1806323)</cp:lastModifiedBy>
  <cp:revision>46</cp:revision>
  <dcterms:created xsi:type="dcterms:W3CDTF">2019-10-07T09:38:27Z</dcterms:created>
  <dcterms:modified xsi:type="dcterms:W3CDTF">2019-11-13T17:57:02Z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