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56" r:id="rId2"/>
    <p:sldId id="257" r:id="rId3"/>
    <p:sldId id="258" r:id="rId4"/>
    <p:sldId id="259" r:id="rId5"/>
    <p:sldId id="271" r:id="rId6"/>
    <p:sldId id="260" r:id="rId7"/>
    <p:sldId id="261" r:id="rId8"/>
    <p:sldId id="272" r:id="rId9"/>
    <p:sldId id="268" r:id="rId10"/>
    <p:sldId id="273" r:id="rId11"/>
    <p:sldId id="262" r:id="rId12"/>
    <p:sldId id="263" r:id="rId13"/>
    <p:sldId id="264" r:id="rId14"/>
    <p:sldId id="265" r:id="rId15"/>
    <p:sldId id="269" r:id="rId16"/>
    <p:sldId id="266" r:id="rId17"/>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1pPr>
    <a:lvl2pPr marL="0" marR="0" indent="457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2pPr>
    <a:lvl3pPr marL="0" marR="0" indent="914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3pPr>
    <a:lvl4pPr marL="0" marR="0" indent="1371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4pPr>
    <a:lvl5pPr marL="0" marR="0" indent="18288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5pPr>
    <a:lvl6pPr marL="0" marR="0" indent="22860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6pPr>
    <a:lvl7pPr marL="0" marR="0" indent="2743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7pPr>
    <a:lvl8pPr marL="0" marR="0" indent="3200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8pPr>
    <a:lvl9pPr marL="0" marR="0" indent="3657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3178"/>
    <p:restoredTop sz="94603"/>
  </p:normalViewPr>
  <p:slideViewPr>
    <p:cSldViewPr snapToGrid="0">
      <p:cViewPr varScale="1">
        <p:scale>
          <a:sx n="29" d="100"/>
          <a:sy n="29" d="100"/>
        </p:scale>
        <p:origin x="288" y="1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8" name="Shape 168"/>
          <p:cNvSpPr>
            <a:spLocks noGrp="1" noRot="1" noChangeAspect="1"/>
          </p:cNvSpPr>
          <p:nvPr>
            <p:ph type="sldImg"/>
          </p:nvPr>
        </p:nvSpPr>
        <p:spPr>
          <a:xfrm>
            <a:off x="1143000" y="685800"/>
            <a:ext cx="4572000" cy="3429000"/>
          </a:xfrm>
          <a:prstGeom prst="rect">
            <a:avLst/>
          </a:prstGeom>
        </p:spPr>
        <p:txBody>
          <a:bodyPr/>
          <a:lstStyle/>
          <a:p>
            <a:endParaRPr/>
          </a:p>
        </p:txBody>
      </p:sp>
      <p:sp>
        <p:nvSpPr>
          <p:cNvPr id="169" name="Shape 16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609600" lvl="0" indent="-609600">
              <a:buClrTx/>
              <a:buSzPct val="123000"/>
              <a:buFontTx/>
              <a:buChar char="•"/>
            </a:pPr>
            <a:r>
              <a:rPr lang="en-US" dirty="0"/>
              <a:t>(Arendt, 2006) </a:t>
            </a:r>
            <a:endParaRPr lang="en-CN" dirty="0"/>
          </a:p>
        </p:txBody>
      </p:sp>
    </p:spTree>
    <p:extLst>
      <p:ext uri="{BB962C8B-B14F-4D97-AF65-F5344CB8AC3E}">
        <p14:creationId xmlns:p14="http://schemas.microsoft.com/office/powerpoint/2010/main" val="19275654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N" dirty="0"/>
          </a:p>
        </p:txBody>
      </p:sp>
    </p:spTree>
    <p:extLst>
      <p:ext uri="{BB962C8B-B14F-4D97-AF65-F5344CB8AC3E}">
        <p14:creationId xmlns:p14="http://schemas.microsoft.com/office/powerpoint/2010/main" val="27161461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N" dirty="0"/>
          </a:p>
        </p:txBody>
      </p:sp>
    </p:spTree>
    <p:extLst>
      <p:ext uri="{BB962C8B-B14F-4D97-AF65-F5344CB8AC3E}">
        <p14:creationId xmlns:p14="http://schemas.microsoft.com/office/powerpoint/2010/main" val="1350746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1201340" y="11859862"/>
            <a:ext cx="21971003"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12" name="Presentation Title"/>
          <p:cNvSpPr txBox="1">
            <a:spLocks noGrp="1"/>
          </p:cNvSpPr>
          <p:nvPr>
            <p:ph type="title" hasCustomPrompt="1"/>
          </p:nvPr>
        </p:nvSpPr>
        <p:spPr>
          <a:xfrm>
            <a:off x="1206496" y="2574991"/>
            <a:ext cx="21971004" cy="4648201"/>
          </a:xfrm>
          <a:prstGeom prst="rect">
            <a:avLst/>
          </a:prstGeom>
        </p:spPr>
        <p:txBody>
          <a:bodyPr anchor="b"/>
          <a:lstStyle>
            <a:lvl1pPr>
              <a:defRPr sz="11600" spc="-232"/>
            </a:lvl1pPr>
          </a:lstStyle>
          <a:p>
            <a:r>
              <a:t>Presentation Title</a:t>
            </a:r>
          </a:p>
        </p:txBody>
      </p:sp>
      <p:sp>
        <p:nvSpPr>
          <p:cNvPr id="13" name="Body Level One…"/>
          <p:cNvSpPr txBox="1">
            <a:spLocks noGrp="1"/>
          </p:cNvSpPr>
          <p:nvPr>
            <p:ph type="body" sz="quarter" idx="1" hasCustomPrompt="1"/>
          </p:nvPr>
        </p:nvSpPr>
        <p:spPr>
          <a:xfrm>
            <a:off x="1201342" y="7223190"/>
            <a:ext cx="21971001" cy="1905001"/>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bg>
      <p:bgPr>
        <a:solidFill>
          <a:srgbClr val="FFFFFF"/>
        </a:solidFill>
        <a:effectLst/>
      </p:bgPr>
    </p:bg>
    <p:spTree>
      <p:nvGrpSpPr>
        <p:cNvPr id="1" name=""/>
        <p:cNvGrpSpPr/>
        <p:nvPr/>
      </p:nvGrpSpPr>
      <p:grpSpPr>
        <a:xfrm>
          <a:off x="0" y="0"/>
          <a:ext cx="0" cy="0"/>
          <a:chOff x="0" y="0"/>
          <a:chExt cx="0" cy="0"/>
        </a:xfrm>
      </p:grpSpPr>
      <p:sp>
        <p:nvSpPr>
          <p:cNvPr id="21" name="View from inside a stone structure, looking out toward stairs and a clear, blue sky"/>
          <p:cNvSpPr>
            <a:spLocks noGrp="1"/>
          </p:cNvSpPr>
          <p:nvPr>
            <p:ph type="pic" idx="21"/>
          </p:nvPr>
        </p:nvSpPr>
        <p:spPr>
          <a:xfrm>
            <a:off x="0" y="-1270000"/>
            <a:ext cx="24384000" cy="16272934"/>
          </a:xfrm>
          <a:prstGeom prst="rect">
            <a:avLst/>
          </a:prstGeom>
        </p:spPr>
        <p:txBody>
          <a:bodyPr lIns="91439" tIns="45719" rIns="91439" bIns="45719">
            <a:noAutofit/>
          </a:bodyPr>
          <a:lstStyle/>
          <a:p>
            <a:endParaRPr/>
          </a:p>
        </p:txBody>
      </p:sp>
      <p:sp>
        <p:nvSpPr>
          <p:cNvPr id="22" name="Presentation Title"/>
          <p:cNvSpPr txBox="1">
            <a:spLocks noGrp="1"/>
          </p:cNvSpPr>
          <p:nvPr>
            <p:ph type="title" hasCustomPrompt="1"/>
          </p:nvPr>
        </p:nvSpPr>
        <p:spPr>
          <a:xfrm>
            <a:off x="1206500" y="7124700"/>
            <a:ext cx="21971000" cy="4648200"/>
          </a:xfrm>
          <a:prstGeom prst="rect">
            <a:avLst/>
          </a:prstGeom>
        </p:spPr>
        <p:txBody>
          <a:bodyPr anchor="b"/>
          <a:lstStyle>
            <a:lvl1pPr>
              <a:defRPr sz="11600" spc="-232"/>
            </a:lvl1pPr>
          </a:lstStyle>
          <a:p>
            <a:r>
              <a:t>Presentation Title</a:t>
            </a:r>
          </a:p>
        </p:txBody>
      </p:sp>
      <p:sp>
        <p:nvSpPr>
          <p:cNvPr id="23" name="Author and Date"/>
          <p:cNvSpPr txBox="1">
            <a:spLocks noGrp="1"/>
          </p:cNvSpPr>
          <p:nvPr>
            <p:ph type="body" sz="quarter" idx="22" hasCustomPrompt="1"/>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24" name="Body Level One…"/>
          <p:cNvSpPr txBox="1">
            <a:spLocks noGrp="1"/>
          </p:cNvSpPr>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A modern white building with glass panels against a clear, blue sky"/>
          <p:cNvSpPr>
            <a:spLocks noGrp="1"/>
          </p:cNvSpPr>
          <p:nvPr>
            <p:ph type="pic" idx="21"/>
          </p:nvPr>
        </p:nvSpPr>
        <p:spPr>
          <a:xfrm>
            <a:off x="9271000" y="1270000"/>
            <a:ext cx="16764000" cy="11176000"/>
          </a:xfrm>
          <a:prstGeom prst="rect">
            <a:avLst/>
          </a:prstGeom>
        </p:spPr>
        <p:txBody>
          <a:bodyPr lIns="91439" tIns="45719" rIns="91439" bIns="45719">
            <a:noAutofit/>
          </a:bodyPr>
          <a:lstStyle/>
          <a:p>
            <a:endParaRPr/>
          </a:p>
        </p:txBody>
      </p:sp>
      <p:sp>
        <p:nvSpPr>
          <p:cNvPr id="33" name="Slide Title"/>
          <p:cNvSpPr txBox="1">
            <a:spLocks noGrp="1"/>
          </p:cNvSpPr>
          <p:nvPr>
            <p:ph type="title" hasCustomPrompt="1"/>
          </p:nvPr>
        </p:nvSpPr>
        <p:spPr>
          <a:xfrm>
            <a:off x="1206500" y="1270000"/>
            <a:ext cx="9779000" cy="5882273"/>
          </a:xfrm>
          <a:prstGeom prst="rect">
            <a:avLst/>
          </a:prstGeom>
        </p:spPr>
        <p:txBody>
          <a:bodyPr anchor="b"/>
          <a:lstStyle/>
          <a:p>
            <a:r>
              <a:t>Slide Title</a:t>
            </a:r>
          </a:p>
        </p:txBody>
      </p:sp>
      <p:sp>
        <p:nvSpPr>
          <p:cNvPr id="34" name="Body Level One…"/>
          <p:cNvSpPr txBox="1">
            <a:spLocks noGrp="1"/>
          </p:cNvSpPr>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prstGeom prst="rect">
            <a:avLst/>
          </a:prstGeom>
        </p:spPr>
        <p:txBody>
          <a:bodyPr numCol="2" spcCol="1098550"/>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61"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62" name="Small section of a modern shell bridge in Qingdao, Shandong, China with a partly cloudy sky above"/>
          <p:cNvSpPr>
            <a:spLocks noGrp="1"/>
          </p:cNvSpPr>
          <p:nvPr>
            <p:ph type="pic" idx="22"/>
          </p:nvPr>
        </p:nvSpPr>
        <p:spPr>
          <a:xfrm>
            <a:off x="9271000" y="1263848"/>
            <a:ext cx="16773843" cy="11188205"/>
          </a:xfrm>
          <a:prstGeom prst="rect">
            <a:avLst/>
          </a:prstGeom>
        </p:spPr>
        <p:txBody>
          <a:bodyPr lIns="91439" tIns="45719" rIns="91439" bIns="45719">
            <a:noAutofit/>
          </a:bodyPr>
          <a:lstStyle/>
          <a:p>
            <a:endParaRPr/>
          </a:p>
        </p:txBody>
      </p:sp>
      <p:sp>
        <p:nvSpPr>
          <p:cNvPr id="6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Live Video Small">
    <p:spTree>
      <p:nvGrpSpPr>
        <p:cNvPr id="1" name=""/>
        <p:cNvGrpSpPr/>
        <p:nvPr/>
      </p:nvGrpSpPr>
      <p:grpSpPr>
        <a:xfrm>
          <a:off x="0" y="0"/>
          <a:ext cx="0" cy="0"/>
          <a:chOff x="0" y="0"/>
          <a:chExt cx="0" cy="0"/>
        </a:xfrm>
      </p:grpSpPr>
      <p:sp>
        <p:nvSpPr>
          <p:cNvPr id="71"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72"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7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Live Video Large">
    <p:spTree>
      <p:nvGrpSpPr>
        <p:cNvPr id="1" name=""/>
        <p:cNvGrpSpPr/>
        <p:nvPr/>
      </p:nvGrpSpPr>
      <p:grpSpPr>
        <a:xfrm>
          <a:off x="0" y="0"/>
          <a:ext cx="0" cy="0"/>
          <a:chOff x="0" y="0"/>
          <a:chExt cx="0" cy="0"/>
        </a:xfrm>
      </p:grpSpPr>
      <p:sp>
        <p:nvSpPr>
          <p:cNvPr id="81"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82"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8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8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Section">
    <p:spTree>
      <p:nvGrpSpPr>
        <p:cNvPr id="1" name=""/>
        <p:cNvGrpSpPr/>
        <p:nvPr/>
      </p:nvGrpSpPr>
      <p:grpSpPr>
        <a:xfrm>
          <a:off x="0" y="0"/>
          <a:ext cx="0" cy="0"/>
          <a:chOff x="0" y="0"/>
          <a:chExt cx="0" cy="0"/>
        </a:xfrm>
      </p:grpSpPr>
      <p:sp>
        <p:nvSpPr>
          <p:cNvPr id="91" name="Section Title"/>
          <p:cNvSpPr txBox="1">
            <a:spLocks noGrp="1"/>
          </p:cNvSpPr>
          <p:nvPr>
            <p:ph type="title" hasCustomPrompt="1"/>
          </p:nvPr>
        </p:nvSpPr>
        <p:spPr>
          <a:xfrm>
            <a:off x="1206496" y="4533900"/>
            <a:ext cx="21971004" cy="4648200"/>
          </a:xfrm>
          <a:prstGeom prst="rect">
            <a:avLst/>
          </a:prstGeom>
        </p:spPr>
        <p:txBody>
          <a:bodyPr anchor="ctr"/>
          <a:lstStyle>
            <a:lvl1pPr>
              <a:defRPr sz="11600" b="0" spc="-232">
                <a:latin typeface="Helvetica Neue Medium"/>
                <a:ea typeface="Helvetica Neue Medium"/>
                <a:cs typeface="Helvetica Neue Medium"/>
                <a:sym typeface="Helvetica Neue Medium"/>
              </a:defRPr>
            </a:lvl1pPr>
          </a:lstStyle>
          <a:p>
            <a:r>
              <a:t>Section Title</a:t>
            </a:r>
          </a:p>
        </p:txBody>
      </p:sp>
      <p:sp>
        <p:nvSpPr>
          <p:cNvPr id="92"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99" name="Slide Title"/>
          <p:cNvSpPr txBox="1">
            <a:spLocks noGrp="1"/>
          </p:cNvSpPr>
          <p:nvPr>
            <p:ph type="title" hasCustomPrompt="1"/>
          </p:nvPr>
        </p:nvSpPr>
        <p:spPr>
          <a:xfrm>
            <a:off x="1206500" y="1079500"/>
            <a:ext cx="21971000" cy="1434949"/>
          </a:xfrm>
          <a:prstGeom prst="rect">
            <a:avLst/>
          </a:prstGeom>
        </p:spPr>
        <p:txBody>
          <a:bodyPr/>
          <a:lstStyle/>
          <a:p>
            <a:r>
              <a:t>Slide Title</a:t>
            </a:r>
          </a:p>
        </p:txBody>
      </p:sp>
      <p:sp>
        <p:nvSpPr>
          <p:cNvPr id="100"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10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108" name="Agenda Title"/>
          <p:cNvSpPr txBox="1">
            <a:spLocks noGrp="1"/>
          </p:cNvSpPr>
          <p:nvPr>
            <p:ph type="title" hasCustomPrompt="1"/>
          </p:nvPr>
        </p:nvSpPr>
        <p:spPr>
          <a:xfrm>
            <a:off x="1206500" y="1079500"/>
            <a:ext cx="21971000" cy="1435100"/>
          </a:xfrm>
          <a:prstGeom prst="rect">
            <a:avLst/>
          </a:prstGeom>
        </p:spPr>
        <p:txBody>
          <a:bodyPr/>
          <a:lstStyle/>
          <a:p>
            <a:r>
              <a:t>Agenda Title</a:t>
            </a:r>
          </a:p>
        </p:txBody>
      </p:sp>
      <p:sp>
        <p:nvSpPr>
          <p:cNvPr id="109" name="Agenda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Agenda Subtitle</a:t>
            </a:r>
          </a:p>
        </p:txBody>
      </p:sp>
      <p:sp>
        <p:nvSpPr>
          <p:cNvPr id="110" name="Body Level One…"/>
          <p:cNvSpPr txBox="1">
            <a:spLocks noGrp="1"/>
          </p:cNvSpPr>
          <p:nvPr>
            <p:ph type="body" idx="1" hasCustomPrompt="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r>
              <a:t>Agenda Topics</a:t>
            </a:r>
          </a:p>
          <a:p>
            <a:pPr lvl="1"/>
            <a:endParaRPr/>
          </a:p>
          <a:p>
            <a:pPr lvl="2"/>
            <a:endParaRPr/>
          </a:p>
          <a:p>
            <a:pPr lvl="3"/>
            <a:endParaRPr/>
          </a:p>
          <a:p>
            <a:pPr lvl="4"/>
            <a:endParaRPr/>
          </a:p>
        </p:txBody>
      </p:sp>
      <p:sp>
        <p:nvSpPr>
          <p:cNvPr id="11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118" name="Body Level One…"/>
          <p:cNvSpPr txBox="1">
            <a:spLocks noGrp="1"/>
          </p:cNvSpPr>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spc="-232">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600" spc="-232">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600" spc="-232">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600" spc="-232">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600" spc="-232">
                <a:latin typeface="Helvetica Neue Medium"/>
                <a:ea typeface="Helvetica Neue Medium"/>
                <a:cs typeface="Helvetica Neue Medium"/>
                <a:sym typeface="Helvetica Neue Medium"/>
              </a:defRPr>
            </a:lvl5pPr>
          </a:lstStyle>
          <a:p>
            <a:r>
              <a:t>Statement</a:t>
            </a:r>
          </a:p>
          <a:p>
            <a:pPr lvl="1"/>
            <a:endParaRPr/>
          </a:p>
          <a:p>
            <a:pPr lvl="2"/>
            <a:endParaRPr/>
          </a:p>
          <a:p>
            <a:pPr lvl="3"/>
            <a:endParaRPr/>
          </a:p>
          <a:p>
            <a:pPr lvl="4"/>
            <a:endParaRPr/>
          </a:p>
        </p:txBody>
      </p:sp>
      <p:sp>
        <p:nvSpPr>
          <p:cNvPr id="1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26" name="Body Level One…"/>
          <p:cNvSpPr txBox="1">
            <a:spLocks noGrp="1"/>
          </p:cNvSpPr>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lvl1pPr>
            <a:lvl2pPr marL="0" indent="457200" algn="ctr">
              <a:lnSpc>
                <a:spcPct val="80000"/>
              </a:lnSpc>
              <a:spcBef>
                <a:spcPts val="0"/>
              </a:spcBef>
              <a:buSzTx/>
              <a:buNone/>
              <a:defRPr sz="25000" b="1" spc="-250"/>
            </a:lvl2pPr>
            <a:lvl3pPr marL="0" indent="914400" algn="ctr">
              <a:lnSpc>
                <a:spcPct val="80000"/>
              </a:lnSpc>
              <a:spcBef>
                <a:spcPts val="0"/>
              </a:spcBef>
              <a:buSzTx/>
              <a:buNone/>
              <a:defRPr sz="25000" b="1" spc="-250"/>
            </a:lvl3pPr>
            <a:lvl4pPr marL="0" indent="1371600" algn="ctr">
              <a:lnSpc>
                <a:spcPct val="80000"/>
              </a:lnSpc>
              <a:spcBef>
                <a:spcPts val="0"/>
              </a:spcBef>
              <a:buSzTx/>
              <a:buNone/>
              <a:defRPr sz="25000" b="1" spc="-250"/>
            </a:lvl4pPr>
            <a:lvl5pPr marL="0" indent="1828800" algn="ctr">
              <a:lnSpc>
                <a:spcPct val="80000"/>
              </a:lnSpc>
              <a:spcBef>
                <a:spcPts val="0"/>
              </a:spcBef>
              <a:buSzTx/>
              <a:buNone/>
              <a:defRPr sz="25000" b="1" spc="-250"/>
            </a:lvl5pPr>
          </a:lstStyle>
          <a:p>
            <a:r>
              <a:t>100%</a:t>
            </a:r>
          </a:p>
          <a:p>
            <a:pPr lvl="1"/>
            <a:endParaRPr/>
          </a:p>
          <a:p>
            <a:pPr lvl="2"/>
            <a:endParaRPr/>
          </a:p>
          <a:p>
            <a:pPr lvl="3"/>
            <a:endParaRPr/>
          </a:p>
          <a:p>
            <a:pPr lvl="4"/>
            <a:endParaRPr/>
          </a:p>
        </p:txBody>
      </p:sp>
      <p:sp>
        <p:nvSpPr>
          <p:cNvPr id="127" name="Fact information"/>
          <p:cNvSpPr txBox="1">
            <a:spLocks noGrp="1"/>
          </p:cNvSpPr>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sz="5500" b="1"/>
            </a:lvl1pPr>
          </a:lstStyle>
          <a:p>
            <a:r>
              <a:t>Fact information</a:t>
            </a:r>
          </a:p>
        </p:txBody>
      </p:sp>
      <p:sp>
        <p:nvSpPr>
          <p:cNvPr id="1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35" name="Attribution"/>
          <p:cNvSpPr txBox="1">
            <a:spLocks noGrp="1"/>
          </p:cNvSpPr>
          <p:nvPr>
            <p:ph type="body" sz="quarter" idx="21" hasCustomPrompt="1"/>
          </p:nvPr>
        </p:nvSpPr>
        <p:spPr>
          <a:xfrm>
            <a:off x="2430025" y="10675453"/>
            <a:ext cx="20200052"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Attribution</a:t>
            </a:r>
          </a:p>
        </p:txBody>
      </p:sp>
      <p:sp>
        <p:nvSpPr>
          <p:cNvPr id="136" name="Body Level One…"/>
          <p:cNvSpPr txBox="1">
            <a:spLocks noGrp="1"/>
          </p:cNvSpPr>
          <p:nvPr>
            <p:ph type="body" sz="half" idx="1" hasCustomPrompt="1"/>
          </p:nvPr>
        </p:nvSpPr>
        <p:spPr>
          <a:xfrm>
            <a:off x="1753923" y="4939860"/>
            <a:ext cx="20876154" cy="3836280"/>
          </a:xfrm>
          <a:prstGeom prst="rect">
            <a:avLst/>
          </a:prstGeom>
        </p:spPr>
        <p:txBody>
          <a:bodyPr/>
          <a:lstStyle>
            <a:lvl1pPr marL="638923" indent="-469900">
              <a:spcBef>
                <a:spcPts val="0"/>
              </a:spcBef>
              <a:buSzTx/>
              <a:buNone/>
              <a:defRPr sz="8500" spc="-170">
                <a:latin typeface="Helvetica Neue Medium"/>
                <a:ea typeface="Helvetica Neue Medium"/>
                <a:cs typeface="Helvetica Neue Medium"/>
                <a:sym typeface="Helvetica Neue Medium"/>
              </a:defRPr>
            </a:lvl1pPr>
            <a:lvl2pPr marL="638923" indent="-12700">
              <a:spcBef>
                <a:spcPts val="0"/>
              </a:spcBef>
              <a:buSzTx/>
              <a:buNone/>
              <a:defRPr sz="8500" spc="-170">
                <a:latin typeface="Helvetica Neue Medium"/>
                <a:ea typeface="Helvetica Neue Medium"/>
                <a:cs typeface="Helvetica Neue Medium"/>
                <a:sym typeface="Helvetica Neue Medium"/>
              </a:defRPr>
            </a:lvl2pPr>
            <a:lvl3pPr marL="638923" indent="444500">
              <a:spcBef>
                <a:spcPts val="0"/>
              </a:spcBef>
              <a:buSzTx/>
              <a:buNone/>
              <a:defRPr sz="8500" spc="-170">
                <a:latin typeface="Helvetica Neue Medium"/>
                <a:ea typeface="Helvetica Neue Medium"/>
                <a:cs typeface="Helvetica Neue Medium"/>
                <a:sym typeface="Helvetica Neue Medium"/>
              </a:defRPr>
            </a:lvl3pPr>
            <a:lvl4pPr marL="638923" indent="901700">
              <a:spcBef>
                <a:spcPts val="0"/>
              </a:spcBef>
              <a:buSzTx/>
              <a:buNone/>
              <a:defRPr sz="8500" spc="-170">
                <a:latin typeface="Helvetica Neue Medium"/>
                <a:ea typeface="Helvetica Neue Medium"/>
                <a:cs typeface="Helvetica Neue Medium"/>
                <a:sym typeface="Helvetica Neue Medium"/>
              </a:defRPr>
            </a:lvl4pPr>
            <a:lvl5pPr marL="638923" indent="1358900">
              <a:spcBef>
                <a:spcPts val="0"/>
              </a:spcBef>
              <a:buSzTx/>
              <a:buNone/>
              <a:defRPr sz="8500" spc="-170">
                <a:latin typeface="Helvetica Neue Medium"/>
                <a:ea typeface="Helvetica Neue Medium"/>
                <a:cs typeface="Helvetica Neue Medium"/>
                <a:sym typeface="Helvetica Neue Medium"/>
              </a:defRPr>
            </a:lvl5pPr>
          </a:lstStyle>
          <a:p>
            <a:r>
              <a:t>“Notable Quote”</a:t>
            </a:r>
          </a:p>
          <a:p>
            <a:pPr lvl="1"/>
            <a:endParaRPr/>
          </a:p>
          <a:p>
            <a:pPr lvl="2"/>
            <a:endParaRPr/>
          </a:p>
          <a:p>
            <a:pPr lvl="3"/>
            <a:endParaRPr/>
          </a:p>
          <a:p>
            <a:pPr lvl="4"/>
            <a:endParaRPr/>
          </a:p>
        </p:txBody>
      </p:sp>
      <p:sp>
        <p:nvSpPr>
          <p:cNvPr id="13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44" name="Low angle exterior view of a modern building facade covered with aluminum discs under a clear, blue sky"/>
          <p:cNvSpPr>
            <a:spLocks noGrp="1"/>
          </p:cNvSpPr>
          <p:nvPr>
            <p:ph type="pic" sz="quarter" idx="21"/>
          </p:nvPr>
        </p:nvSpPr>
        <p:spPr>
          <a:xfrm>
            <a:off x="15417800" y="1270000"/>
            <a:ext cx="8144934" cy="5410200"/>
          </a:xfrm>
          <a:prstGeom prst="rect">
            <a:avLst/>
          </a:prstGeom>
        </p:spPr>
        <p:txBody>
          <a:bodyPr lIns="91439" tIns="45719" rIns="91439" bIns="45719">
            <a:noAutofit/>
          </a:bodyPr>
          <a:lstStyle/>
          <a:p>
            <a:endParaRPr/>
          </a:p>
        </p:txBody>
      </p:sp>
      <p:sp>
        <p:nvSpPr>
          <p:cNvPr id="145" name="Low angle view of a modern, curved building under a cloudy sky"/>
          <p:cNvSpPr>
            <a:spLocks noGrp="1"/>
          </p:cNvSpPr>
          <p:nvPr>
            <p:ph type="pic" sz="quarter" idx="22"/>
          </p:nvPr>
        </p:nvSpPr>
        <p:spPr>
          <a:xfrm>
            <a:off x="15443200" y="7086600"/>
            <a:ext cx="8138580" cy="5422900"/>
          </a:xfrm>
          <a:prstGeom prst="rect">
            <a:avLst/>
          </a:prstGeom>
        </p:spPr>
        <p:txBody>
          <a:bodyPr lIns="91439" tIns="45719" rIns="91439" bIns="45719">
            <a:noAutofit/>
          </a:bodyPr>
          <a:lstStyle/>
          <a:p>
            <a:endParaRPr/>
          </a:p>
        </p:txBody>
      </p:sp>
      <p:sp>
        <p:nvSpPr>
          <p:cNvPr id="146" name="View from inside a modern white building with glass panels, looking up to a bright, partly cloudy sky"/>
          <p:cNvSpPr>
            <a:spLocks noGrp="1"/>
          </p:cNvSpPr>
          <p:nvPr>
            <p:ph type="pic" idx="23"/>
          </p:nvPr>
        </p:nvSpPr>
        <p:spPr>
          <a:xfrm>
            <a:off x="-124635" y="1270000"/>
            <a:ext cx="16840169" cy="11243712"/>
          </a:xfrm>
          <a:prstGeom prst="rect">
            <a:avLst/>
          </a:prstGeom>
        </p:spPr>
        <p:txBody>
          <a:bodyPr lIns="91439" tIns="45719" rIns="91439" bIns="45719">
            <a:noAutofit/>
          </a:bodyPr>
          <a:lstStyle/>
          <a:p>
            <a:endParaRPr/>
          </a:p>
        </p:txBody>
      </p:sp>
      <p:sp>
        <p:nvSpPr>
          <p:cNvPr id="14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Photo">
    <p:bg>
      <p:bgPr>
        <a:solidFill>
          <a:srgbClr val="FFFFFF"/>
        </a:solidFill>
        <a:effectLst/>
      </p:bgPr>
    </p:bg>
    <p:spTree>
      <p:nvGrpSpPr>
        <p:cNvPr id="1" name=""/>
        <p:cNvGrpSpPr/>
        <p:nvPr/>
      </p:nvGrpSpPr>
      <p:grpSpPr>
        <a:xfrm>
          <a:off x="0" y="0"/>
          <a:ext cx="0" cy="0"/>
          <a:chOff x="0" y="0"/>
          <a:chExt cx="0" cy="0"/>
        </a:xfrm>
      </p:grpSpPr>
      <p:sp>
        <p:nvSpPr>
          <p:cNvPr id="154" name="Low angle view of the Azadi Tower in Tehran, Iran against a clear, bright sky"/>
          <p:cNvSpPr>
            <a:spLocks noGrp="1"/>
          </p:cNvSpPr>
          <p:nvPr>
            <p:ph type="pic" idx="21"/>
          </p:nvPr>
        </p:nvSpPr>
        <p:spPr>
          <a:xfrm>
            <a:off x="0" y="-1282700"/>
            <a:ext cx="24384000" cy="16281400"/>
          </a:xfrm>
          <a:prstGeom prst="rect">
            <a:avLst/>
          </a:prstGeom>
        </p:spPr>
        <p:txBody>
          <a:bodyPr lIns="91439" tIns="45719" rIns="91439" bIns="45719">
            <a:noAutofit/>
          </a:bodyPr>
          <a:lstStyle/>
          <a:p>
            <a:endParaRPr/>
          </a:p>
        </p:txBody>
      </p:sp>
      <p:sp>
        <p:nvSpPr>
          <p:cNvPr id="15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6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9"/>
          <a:srcRect/>
          <a:stretch>
            <a:fillRect/>
          </a:stretch>
        </a:blip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1206500" y="1079500"/>
            <a:ext cx="21971000" cy="14331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Title</a:t>
            </a:r>
          </a:p>
        </p:txBody>
      </p:sp>
      <p:sp>
        <p:nvSpPr>
          <p:cNvPr id="3" name="Body Level One…"/>
          <p:cNvSpPr txBox="1">
            <a:spLocks noGrp="1"/>
          </p:cNvSpPr>
          <p:nvPr>
            <p:ph type="body" idx="1" hasCustomPrompt="1"/>
          </p:nvPr>
        </p:nvSpPr>
        <p:spPr>
          <a:xfrm>
            <a:off x="1206500" y="4248504"/>
            <a:ext cx="21971000" cy="82560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18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spd="med"/>
  <p:txStyles>
    <p:title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457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914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1371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18288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22860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2743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3200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3657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p:titleStyle>
    <p:body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457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914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1371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18288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22860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2743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3200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3657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ECDE 7017                                                                                                                                           Yi Wang"/>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ormAutofit lnSpcReduction="10000"/>
          </a:bodyPr>
          <a:lstStyle/>
          <a:p>
            <a:r>
              <a:t>ECDE 7017                                                                                                                                           Yi Wang</a:t>
            </a:r>
          </a:p>
        </p:txBody>
      </p:sp>
      <p:sp>
        <p:nvSpPr>
          <p:cNvPr id="172" name="Racial Discrimination"/>
          <p:cNvSpPr txBox="1">
            <a:spLocks noGrp="1"/>
          </p:cNvSpPr>
          <p:nvPr>
            <p:ph type="ctrTitle"/>
          </p:nvPr>
        </p:nvSpPr>
        <p:spPr>
          <a:prstGeom prst="rect">
            <a:avLst/>
          </a:prstGeom>
        </p:spPr>
        <p:txBody>
          <a:bodyPr/>
          <a:lstStyle/>
          <a:p>
            <a:r>
              <a:t>Racial Discrimination</a:t>
            </a:r>
          </a:p>
        </p:txBody>
      </p:sp>
      <p:sp>
        <p:nvSpPr>
          <p:cNvPr id="173" name="in Education"/>
          <p:cNvSpPr txBox="1">
            <a:spLocks noGrp="1"/>
          </p:cNvSpPr>
          <p:nvPr>
            <p:ph type="subTitle" sz="quarter" idx="1"/>
          </p:nvPr>
        </p:nvSpPr>
        <p:spPr>
          <a:prstGeom prst="rect">
            <a:avLst/>
          </a:prstGeom>
        </p:spPr>
        <p:txBody>
          <a:bodyPr/>
          <a:lstStyle>
            <a:lvl1pPr defTabSz="2438338">
              <a:lnSpc>
                <a:spcPct val="80000"/>
              </a:lnSpc>
              <a:defRPr sz="11600" spc="-232"/>
            </a:lvl1pPr>
          </a:lstStyle>
          <a:p>
            <a:r>
              <a:t>in Education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In Education"/>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In Education</a:t>
            </a:r>
          </a:p>
        </p:txBody>
      </p:sp>
      <p:sp>
        <p:nvSpPr>
          <p:cNvPr id="176" name="Differential treatment…"/>
          <p:cNvSpPr txBox="1">
            <a:spLocks noGrp="1"/>
          </p:cNvSpPr>
          <p:nvPr>
            <p:ph type="body" sz="half" idx="1"/>
          </p:nvPr>
        </p:nvSpPr>
        <p:spPr>
          <a:prstGeom prst="rect">
            <a:avLst/>
          </a:prstGeom>
        </p:spPr>
        <p:txBody>
          <a:bodyPr>
            <a:normAutofit fontScale="70000" lnSpcReduction="20000"/>
          </a:bodyPr>
          <a:lstStyle/>
          <a:p>
            <a:pPr marL="591312" indent="-591312" defTabSz="2365188">
              <a:spcBef>
                <a:spcPts val="4300"/>
              </a:spcBef>
              <a:defRPr sz="4656"/>
            </a:pPr>
            <a:r>
              <a:rPr sz="5700" dirty="0"/>
              <a:t>Differential treatment</a:t>
            </a:r>
          </a:p>
          <a:p>
            <a:pPr marL="591312" indent="-591312" defTabSz="2365188">
              <a:spcBef>
                <a:spcPts val="4300"/>
              </a:spcBef>
              <a:defRPr sz="4656"/>
            </a:pPr>
            <a:r>
              <a:rPr sz="5700" dirty="0"/>
              <a:t>Differential access</a:t>
            </a:r>
            <a:r>
              <a:rPr lang="en-US" sz="5700" dirty="0"/>
              <a:t> to </a:t>
            </a:r>
            <a:r>
              <a:rPr lang="en-CN" sz="5700" dirty="0"/>
              <a:t>quality education </a:t>
            </a:r>
            <a:endParaRPr sz="5700" dirty="0"/>
          </a:p>
          <a:p>
            <a:r>
              <a:rPr sz="5700" dirty="0"/>
              <a:t>Differential outcomes</a:t>
            </a:r>
            <a:r>
              <a:rPr lang="en-US" sz="5700" dirty="0"/>
              <a:t> </a:t>
            </a:r>
            <a:r>
              <a:rPr lang="en-CN" sz="5700" dirty="0"/>
              <a:t>of seemingly neutral policies </a:t>
            </a:r>
            <a:br>
              <a:rPr sz="5700" dirty="0"/>
            </a:br>
            <a:br>
              <a:rPr lang="en-US" sz="5700" dirty="0"/>
            </a:br>
            <a:br>
              <a:rPr sz="5700" dirty="0"/>
            </a:br>
            <a:r>
              <a:rPr lang="en-US" sz="5700" dirty="0"/>
              <a:t>&gt; </a:t>
            </a:r>
            <a:r>
              <a:rPr lang="en-CN" sz="5700" dirty="0"/>
              <a:t>based on race, ethnicity, or national origin </a:t>
            </a:r>
            <a:br>
              <a:rPr lang="en-CN" sz="5700" dirty="0"/>
            </a:br>
            <a:br>
              <a:rPr lang="en-CN" sz="5700" dirty="0"/>
            </a:br>
            <a:r>
              <a:rPr lang="en-CN" sz="5700" dirty="0"/>
              <a:t>&gt; based on other factors that produce a racial effect  </a:t>
            </a:r>
          </a:p>
          <a:p>
            <a:pPr marL="0" indent="0">
              <a:buNone/>
            </a:pPr>
            <a:br>
              <a:rPr lang="en-US" dirty="0"/>
            </a:br>
            <a:br>
              <a:rPr dirty="0"/>
            </a:br>
            <a:br>
              <a:rPr dirty="0"/>
            </a:br>
            <a:r>
              <a:rPr sz="3395" dirty="0"/>
              <a:t>(2004; The Annie E. Casey Foundation, 2024)</a:t>
            </a:r>
            <a:r>
              <a:rPr sz="4171" dirty="0"/>
              <a:t> </a:t>
            </a:r>
          </a:p>
        </p:txBody>
      </p:sp>
      <p:pic>
        <p:nvPicPr>
          <p:cNvPr id="177" name="Small section of a modern shell bridge in Qingdao, Shandong, China with a partly cloudy sky above" descr="Small section of a modern shell bridge in Qingdao, Shandong, China with a partly cloudy sky above"/>
          <p:cNvPicPr>
            <a:picLocks noGrp="1" noChangeAspect="1"/>
          </p:cNvPicPr>
          <p:nvPr>
            <p:ph type="pic" idx="22"/>
          </p:nvPr>
        </p:nvPicPr>
        <p:blipFill>
          <a:blip r:embed="rId2"/>
          <a:srcRect l="24849" t="1436" r="14228" b="1436"/>
          <a:stretch>
            <a:fillRect/>
          </a:stretch>
        </p:blipFill>
        <p:spPr>
          <a:xfrm>
            <a:off x="12191999" y="1263848"/>
            <a:ext cx="10427491" cy="11188205"/>
          </a:xfrm>
          <a:prstGeom prst="rect">
            <a:avLst/>
          </a:prstGeom>
        </p:spPr>
      </p:pic>
      <p:sp>
        <p:nvSpPr>
          <p:cNvPr id="178" name="Racial Discrimination"/>
          <p:cNvSpPr txBox="1">
            <a:spLocks noGrp="1"/>
          </p:cNvSpPr>
          <p:nvPr>
            <p:ph type="title"/>
          </p:nvPr>
        </p:nvSpPr>
        <p:spPr>
          <a:prstGeom prst="rect">
            <a:avLst/>
          </a:prstGeom>
        </p:spPr>
        <p:txBody>
          <a:bodyPr/>
          <a:lstStyle>
            <a:lvl1pPr defTabSz="2243271">
              <a:defRPr sz="7820" spc="-156"/>
            </a:lvl1pPr>
          </a:lstStyle>
          <a:p>
            <a:r>
              <a:t>Racial Discrimination</a:t>
            </a: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The Aim of My Presentation"/>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The Aim of My Presentation</a:t>
            </a:r>
          </a:p>
        </p:txBody>
      </p:sp>
      <p:sp>
        <p:nvSpPr>
          <p:cNvPr id="181" name="The necessity of discussing the issue of racial discrimination…"/>
          <p:cNvSpPr txBox="1">
            <a:spLocks noGrp="1"/>
          </p:cNvSpPr>
          <p:nvPr>
            <p:ph type="body" sz="half" idx="1"/>
          </p:nvPr>
        </p:nvSpPr>
        <p:spPr>
          <a:prstGeom prst="rect">
            <a:avLst/>
          </a:prstGeom>
        </p:spPr>
        <p:txBody>
          <a:bodyPr/>
          <a:lstStyle/>
          <a:p>
            <a:pPr marL="524255" indent="-524255" defTabSz="2096971">
              <a:spcBef>
                <a:spcPts val="3800"/>
              </a:spcBef>
              <a:defRPr sz="4128"/>
            </a:pPr>
            <a:r>
              <a:rPr lang="en-US" sz="4400" dirty="0"/>
              <a:t>Explain</a:t>
            </a:r>
            <a:r>
              <a:rPr sz="4400" dirty="0"/>
              <a:t> </a:t>
            </a:r>
            <a:r>
              <a:rPr lang="en-CN" sz="4400" dirty="0"/>
              <a:t>why this issue matters </a:t>
            </a:r>
          </a:p>
          <a:p>
            <a:pPr marL="524255" indent="-524255" defTabSz="2096971">
              <a:spcBef>
                <a:spcPts val="3800"/>
              </a:spcBef>
              <a:defRPr sz="4128"/>
            </a:pPr>
            <a:r>
              <a:rPr lang="en-US" sz="4400" dirty="0"/>
              <a:t>I</a:t>
            </a:r>
            <a:r>
              <a:rPr lang="en-CN" sz="4400" dirty="0"/>
              <a:t>ntroduce one policy response </a:t>
            </a:r>
          </a:p>
          <a:p>
            <a:pPr marL="524255" indent="-524255" defTabSz="2096971">
              <a:spcBef>
                <a:spcPts val="3800"/>
              </a:spcBef>
              <a:defRPr sz="4128"/>
            </a:pPr>
            <a:r>
              <a:rPr lang="en-US" sz="4400" dirty="0"/>
              <a:t>E</a:t>
            </a:r>
            <a:r>
              <a:rPr lang="en-CN" sz="4400" dirty="0"/>
              <a:t>valuate that policy through text, context, and consequences </a:t>
            </a:r>
          </a:p>
          <a:p>
            <a:pPr marL="524255" indent="-524255" defTabSz="2096971">
              <a:spcBef>
                <a:spcPts val="3800"/>
              </a:spcBef>
              <a:defRPr sz="4128"/>
            </a:pPr>
            <a:r>
              <a:rPr lang="en-US" sz="4400" dirty="0"/>
              <a:t>E</a:t>
            </a:r>
            <a:r>
              <a:rPr lang="en-CN" sz="4400" dirty="0"/>
              <a:t>xamine how the media, academic literature, and international community treat my issue</a:t>
            </a:r>
          </a:p>
          <a:p>
            <a:pPr marL="0" indent="0" defTabSz="2096971">
              <a:spcBef>
                <a:spcPts val="3800"/>
              </a:spcBef>
              <a:buNone/>
              <a:defRPr sz="4128"/>
            </a:pPr>
            <a:endParaRPr lang="en-CN" dirty="0"/>
          </a:p>
        </p:txBody>
      </p:sp>
      <p:pic>
        <p:nvPicPr>
          <p:cNvPr id="182" name="Small section of a modern shell bridge in Qingdao, Shandong, China with a partly cloudy sky above" descr="Small section of a modern shell bridge in Qingdao, Shandong, China with a partly cloudy sky above"/>
          <p:cNvPicPr>
            <a:picLocks noGrp="1" noChangeAspect="1"/>
          </p:cNvPicPr>
          <p:nvPr>
            <p:ph type="pic" idx="22"/>
          </p:nvPr>
        </p:nvPicPr>
        <p:blipFill>
          <a:blip r:embed="rId2"/>
          <a:srcRect l="37817"/>
          <a:stretch>
            <a:fillRect/>
          </a:stretch>
        </p:blipFill>
        <p:spPr>
          <a:xfrm>
            <a:off x="12192000" y="1263848"/>
            <a:ext cx="10427490" cy="11188205"/>
          </a:xfrm>
          <a:prstGeom prst="rect">
            <a:avLst/>
          </a:prstGeom>
        </p:spPr>
      </p:pic>
      <p:sp>
        <p:nvSpPr>
          <p:cNvPr id="183" name="Racial Discrimination"/>
          <p:cNvSpPr txBox="1">
            <a:spLocks noGrp="1"/>
          </p:cNvSpPr>
          <p:nvPr>
            <p:ph type="title"/>
          </p:nvPr>
        </p:nvSpPr>
        <p:spPr>
          <a:prstGeom prst="rect">
            <a:avLst/>
          </a:prstGeom>
        </p:spPr>
        <p:txBody>
          <a:bodyPr/>
          <a:lstStyle>
            <a:lvl1pPr defTabSz="2243271">
              <a:defRPr sz="7820" spc="-156"/>
            </a:lvl1pPr>
          </a:lstStyle>
          <a:p>
            <a:r>
              <a:t>Racial Discrimination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Why “Racial Discrimnation”?"/>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Why “Racial Discrimnation”?</a:t>
            </a:r>
          </a:p>
        </p:txBody>
      </p:sp>
      <p:sp>
        <p:nvSpPr>
          <p:cNvPr id="186" name="My chosen country: America  (Arendt, 2006).…"/>
          <p:cNvSpPr txBox="1">
            <a:spLocks noGrp="1"/>
          </p:cNvSpPr>
          <p:nvPr>
            <p:ph type="body" sz="half" idx="1"/>
          </p:nvPr>
        </p:nvSpPr>
        <p:spPr>
          <a:xfrm>
            <a:off x="1206499" y="4248504"/>
            <a:ext cx="21936529" cy="8663932"/>
          </a:xfrm>
          <a:prstGeom prst="rect">
            <a:avLst/>
          </a:prstGeom>
        </p:spPr>
        <p:txBody>
          <a:bodyPr>
            <a:normAutofit/>
          </a:bodyPr>
          <a:lstStyle/>
          <a:p>
            <a:pPr marL="524255" indent="-524255" defTabSz="2096971">
              <a:spcBef>
                <a:spcPts val="3800"/>
              </a:spcBef>
              <a:defRPr sz="4128"/>
            </a:pPr>
            <a:r>
              <a:rPr lang="en-US" sz="4400" b="1" dirty="0"/>
              <a:t>The</a:t>
            </a:r>
            <a:r>
              <a:rPr sz="4400" b="1" dirty="0"/>
              <a:t> chosen country</a:t>
            </a:r>
            <a:r>
              <a:rPr sz="4400" dirty="0"/>
              <a:t>: America</a:t>
            </a:r>
            <a:r>
              <a:rPr lang="en-US" sz="4400" dirty="0"/>
              <a:t>, because it is an </a:t>
            </a:r>
            <a:r>
              <a:rPr lang="en-CN" sz="4400" dirty="0"/>
              <a:t>immigrant society (Arendt, 2006)</a:t>
            </a:r>
          </a:p>
          <a:p>
            <a:pPr marL="524255" indent="-524255" defTabSz="2096971">
              <a:spcBef>
                <a:spcPts val="3800"/>
              </a:spcBef>
              <a:defRPr sz="4128"/>
            </a:pPr>
            <a:r>
              <a:rPr lang="en-US" sz="4400" b="1" dirty="0"/>
              <a:t>The chosen issue</a:t>
            </a:r>
            <a:r>
              <a:rPr lang="en-US" sz="4400" dirty="0"/>
              <a:t>: p</a:t>
            </a:r>
            <a:r>
              <a:rPr lang="en-CN" sz="4400" dirty="0"/>
              <a:t>olicies respond to it, news still covers it, and the current U.S. president has neglected it, yet it remains </a:t>
            </a:r>
            <a:r>
              <a:rPr lang="en-CN" sz="4400" i="1" dirty="0"/>
              <a:t>historically</a:t>
            </a:r>
            <a:r>
              <a:rPr lang="en-CN" sz="4400" dirty="0"/>
              <a:t> significant:</a:t>
            </a:r>
          </a:p>
          <a:p>
            <a:pPr marL="524255" indent="-524255" defTabSz="2096971">
              <a:spcBef>
                <a:spcPts val="3800"/>
              </a:spcBef>
              <a:defRPr sz="4128"/>
            </a:pPr>
            <a:r>
              <a:rPr lang="en-US" sz="4400" dirty="0"/>
              <a:t>U.S. discrimination ranges </a:t>
            </a:r>
          </a:p>
          <a:p>
            <a:pPr marL="1133855" lvl="1" indent="-524255" defTabSz="2096971">
              <a:spcBef>
                <a:spcPts val="3800"/>
              </a:spcBef>
              <a:defRPr sz="4128"/>
            </a:pPr>
            <a:r>
              <a:rPr lang="en-US" sz="4400" dirty="0"/>
              <a:t>from the anti-literacy laws of 1740 to </a:t>
            </a:r>
            <a:r>
              <a:rPr lang="en-US" sz="4400" dirty="0">
                <a:solidFill>
                  <a:srgbClr val="7030A0"/>
                </a:solidFill>
              </a:rPr>
              <a:t>1865</a:t>
            </a:r>
            <a:r>
              <a:rPr lang="en-US" sz="4400" dirty="0"/>
              <a:t>, which barred Black learning</a:t>
            </a:r>
          </a:p>
          <a:p>
            <a:pPr marL="1133855" lvl="1" indent="-524255" defTabSz="2096971">
              <a:spcBef>
                <a:spcPts val="3800"/>
              </a:spcBef>
              <a:defRPr sz="4128"/>
            </a:pPr>
            <a:r>
              <a:rPr lang="en-US" sz="4400" dirty="0"/>
              <a:t>to recent data: in 2017 African American students faced harsher punishment</a:t>
            </a:r>
          </a:p>
          <a:p>
            <a:pPr marL="1133855" lvl="1" indent="-524255" defTabSz="2096971">
              <a:spcBef>
                <a:spcPts val="3800"/>
              </a:spcBef>
              <a:defRPr sz="4128"/>
            </a:pPr>
            <a:r>
              <a:rPr lang="en-US" sz="4400" dirty="0"/>
              <a:t>and in 2022 more non-white than white students missed reading and math goals</a:t>
            </a:r>
            <a:endParaRPr lang="en-US" sz="4600" dirty="0"/>
          </a:p>
          <a:p>
            <a:pPr marL="0" indent="0" defTabSz="2096971">
              <a:spcBef>
                <a:spcPts val="3800"/>
              </a:spcBef>
              <a:buNone/>
              <a:defRPr sz="4128"/>
            </a:pPr>
            <a:br>
              <a:rPr lang="en-CN" sz="3600" dirty="0"/>
            </a:br>
            <a:r>
              <a:rPr lang="en-US" sz="4128" dirty="0"/>
              <a:t>🌸</a:t>
            </a:r>
            <a:r>
              <a:rPr lang="zh-CN" altLang="en-US" sz="4128" dirty="0"/>
              <a:t> </a:t>
            </a:r>
            <a:r>
              <a:rPr sz="3200" dirty="0"/>
              <a:t>(The Annie E. Casey Foundation, 2024)</a:t>
            </a:r>
            <a:endParaRPr dirty="0"/>
          </a:p>
        </p:txBody>
      </p:sp>
      <p:sp>
        <p:nvSpPr>
          <p:cNvPr id="187" name="The Issue"/>
          <p:cNvSpPr txBox="1">
            <a:spLocks noGrp="1"/>
          </p:cNvSpPr>
          <p:nvPr>
            <p:ph type="title"/>
          </p:nvPr>
        </p:nvSpPr>
        <p:spPr>
          <a:prstGeom prst="rect">
            <a:avLst/>
          </a:prstGeom>
        </p:spPr>
        <p:txBody>
          <a:bodyPr/>
          <a:lstStyle/>
          <a:p>
            <a:r>
              <a:rPr dirty="0"/>
              <a:t>The Issue</a:t>
            </a:r>
          </a:p>
        </p:txBody>
      </p:sp>
      <p:pic>
        <p:nvPicPr>
          <p:cNvPr id="3" name="Picture 2">
            <a:extLst>
              <a:ext uri="{FF2B5EF4-FFF2-40B4-BE49-F238E27FC236}">
                <a16:creationId xmlns:a16="http://schemas.microsoft.com/office/drawing/2014/main" id="{7BC3853F-FF43-5016-6483-EDDBF270A2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02375" y="344728"/>
            <a:ext cx="3443968" cy="3560561"/>
          </a:xfrm>
          <a:prstGeom prst="rect">
            <a:avLst/>
          </a:prstGeom>
        </p:spPr>
      </p:pic>
    </p:spTree>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VI of the Civil Rights Act of 1964">
            <a:extLst>
              <a:ext uri="{FF2B5EF4-FFF2-40B4-BE49-F238E27FC236}">
                <a16:creationId xmlns:a16="http://schemas.microsoft.com/office/drawing/2014/main" id="{2249E157-FA66-1F8F-8D7A-05CB15C23C13}"/>
              </a:ext>
            </a:extLst>
          </p:cNvPr>
          <p:cNvSpPr txBox="1"/>
          <p:nvPr/>
        </p:nvSpPr>
        <p:spPr>
          <a:xfrm>
            <a:off x="1478698" y="2786988"/>
            <a:ext cx="21207131" cy="93478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defTabSz="652145">
              <a:lnSpc>
                <a:spcPct val="100000"/>
              </a:lnSpc>
              <a:spcBef>
                <a:spcPts val="0"/>
              </a:spcBef>
              <a:defRPr sz="4345" b="1"/>
            </a:lvl1pPr>
          </a:lstStyle>
          <a:p>
            <a:r>
              <a:rPr dirty="0"/>
              <a:t>Title VI of the Civil Rights Act of 1964</a:t>
            </a:r>
          </a:p>
        </p:txBody>
      </p:sp>
      <p:sp>
        <p:nvSpPr>
          <p:cNvPr id="9" name="“SEC. 601. No person in the United States shall, on the ground of race, color, or national origin, be excluded from participation in, be denied the benefits of, or be subjected to discrimination under any program or activity receiving Federal financial a">
            <a:extLst>
              <a:ext uri="{FF2B5EF4-FFF2-40B4-BE49-F238E27FC236}">
                <a16:creationId xmlns:a16="http://schemas.microsoft.com/office/drawing/2014/main" id="{693AC82A-E9DD-D9B9-00F8-2D44A296804D}"/>
              </a:ext>
            </a:extLst>
          </p:cNvPr>
          <p:cNvSpPr txBox="1"/>
          <p:nvPr/>
        </p:nvSpPr>
        <p:spPr>
          <a:xfrm>
            <a:off x="1478698" y="4335965"/>
            <a:ext cx="21495602" cy="82566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pPr marL="591312" lvl="2" indent="-591312" defTabSz="2365188">
              <a:spcBef>
                <a:spcPts val="4300"/>
              </a:spcBef>
              <a:buSzPct val="123000"/>
              <a:buChar char="•"/>
              <a:defRPr sz="4656"/>
            </a:pPr>
            <a:r>
              <a:rPr dirty="0"/>
              <a:t>“SEC. 601. </a:t>
            </a:r>
            <a:r>
              <a:rPr b="1" dirty="0"/>
              <a:t>No person in the United States shall, on the ground of race, color, or national origin, be excluded from participation in, be denied the benefits of, or be subjected to discrimination under any program or activity receiving Federal financial assistance</a:t>
            </a:r>
            <a:r>
              <a:rPr dirty="0"/>
              <a:t>”</a:t>
            </a:r>
            <a:r>
              <a:rPr lang="zh-CN" altLang="en-US" dirty="0"/>
              <a:t> </a:t>
            </a:r>
            <a:r>
              <a:rPr lang="en-US" altLang="zh-CN" dirty="0"/>
              <a:t>–</a:t>
            </a:r>
            <a:r>
              <a:rPr lang="zh-CN" altLang="en-US" dirty="0"/>
              <a:t> </a:t>
            </a:r>
            <a:r>
              <a:rPr lang="en-US" altLang="zh-CN" dirty="0"/>
              <a:t>the</a:t>
            </a:r>
            <a:r>
              <a:rPr lang="zh-CN" altLang="en-US" dirty="0"/>
              <a:t> </a:t>
            </a:r>
            <a:r>
              <a:rPr lang="en-US" altLang="zh-CN" dirty="0"/>
              <a:t>policy</a:t>
            </a:r>
            <a:r>
              <a:rPr lang="zh-CN" altLang="en-US" dirty="0"/>
              <a:t> </a:t>
            </a:r>
            <a:r>
              <a:rPr lang="en-US" altLang="zh-CN" dirty="0"/>
              <a:t>statement</a:t>
            </a:r>
            <a:r>
              <a:rPr lang="zh-CN" altLang="en-US" dirty="0"/>
              <a:t> </a:t>
            </a:r>
            <a:r>
              <a:rPr lang="en-US" altLang="zh-CN" dirty="0"/>
              <a:t>1</a:t>
            </a:r>
            <a:endParaRPr lang="en-US" dirty="0"/>
          </a:p>
          <a:p>
            <a:pPr marL="591312" indent="-591312" defTabSz="2365188">
              <a:spcBef>
                <a:spcPts val="4300"/>
              </a:spcBef>
              <a:buSzPct val="123000"/>
              <a:buFontTx/>
              <a:buChar char="•"/>
              <a:defRPr sz="4656"/>
            </a:pPr>
            <a:r>
              <a:rPr lang="en-CN" sz="4656" dirty="0"/>
              <a:t>It has five sections</a:t>
            </a:r>
            <a:endParaRPr lang="en-US" sz="4656" dirty="0"/>
          </a:p>
          <a:p>
            <a:pPr marL="591312" lvl="2" indent="-591312" defTabSz="2365188">
              <a:spcBef>
                <a:spcPts val="4300"/>
              </a:spcBef>
              <a:buSzPct val="123000"/>
              <a:buChar char="•"/>
              <a:defRPr sz="4656"/>
            </a:pPr>
            <a:r>
              <a:rPr lang="en-US" sz="4656" dirty="0"/>
              <a:t>Section 1 states its aim: schools or programs, public and private, that receive U.S. government funding must not discriminate on the basis of race, color, or national origin</a:t>
            </a:r>
            <a:br>
              <a:rPr dirty="0"/>
            </a:br>
            <a:br>
              <a:rPr dirty="0"/>
            </a:br>
            <a:br>
              <a:rPr sz="4559" dirty="0"/>
            </a:br>
            <a:r>
              <a:rPr sz="3200" dirty="0"/>
              <a:t>(Civil Rights Act (1964) 2022)</a:t>
            </a:r>
            <a:endParaRPr sz="4074" dirty="0"/>
          </a:p>
        </p:txBody>
      </p:sp>
      <p:sp>
        <p:nvSpPr>
          <p:cNvPr id="10" name="The Policy">
            <a:extLst>
              <a:ext uri="{FF2B5EF4-FFF2-40B4-BE49-F238E27FC236}">
                <a16:creationId xmlns:a16="http://schemas.microsoft.com/office/drawing/2014/main" id="{F678B5B9-7E4A-9B7A-B0FB-1EE16F5C8C16}"/>
              </a:ext>
            </a:extLst>
          </p:cNvPr>
          <p:cNvSpPr txBox="1"/>
          <p:nvPr/>
        </p:nvSpPr>
        <p:spPr>
          <a:xfrm>
            <a:off x="1478698" y="1493526"/>
            <a:ext cx="21207131" cy="143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lvl1pPr>
              <a:lnSpc>
                <a:spcPct val="80000"/>
              </a:lnSpc>
              <a:spcBef>
                <a:spcPts val="0"/>
              </a:spcBef>
              <a:defRPr sz="8500" b="1" spc="-170"/>
            </a:lvl1pPr>
          </a:lstStyle>
          <a:p>
            <a:r>
              <a:rPr dirty="0"/>
              <a:t>The Policy</a:t>
            </a:r>
          </a:p>
        </p:txBody>
      </p:sp>
    </p:spTree>
    <p:extLst>
      <p:ext uri="{BB962C8B-B14F-4D97-AF65-F5344CB8AC3E}">
        <p14:creationId xmlns:p14="http://schemas.microsoft.com/office/powerpoint/2010/main" val="392122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6A4376-6827-0B81-74D5-E0EACFA813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30741" y="529090"/>
            <a:ext cx="8461110" cy="12657819"/>
          </a:xfrm>
          <a:prstGeom prst="rect">
            <a:avLst/>
          </a:prstGeom>
          <a:ln>
            <a:noFill/>
          </a:ln>
          <a:effectLst>
            <a:softEdge rad="112500"/>
          </a:effectLst>
        </p:spPr>
      </p:pic>
      <p:sp>
        <p:nvSpPr>
          <p:cNvPr id="192" name="Government Policy"/>
          <p:cNvSpPr txBox="1">
            <a:spLocks noGrp="1"/>
          </p:cNvSpPr>
          <p:nvPr>
            <p:ph type="title"/>
          </p:nvPr>
        </p:nvSpPr>
        <p:spPr>
          <a:prstGeom prst="rect">
            <a:avLst/>
          </a:prstGeom>
        </p:spPr>
        <p:txBody>
          <a:bodyPr/>
          <a:lstStyle/>
          <a:p>
            <a:r>
              <a:t>Government Policy</a:t>
            </a:r>
          </a:p>
        </p:txBody>
      </p:sp>
      <p:sp>
        <p:nvSpPr>
          <p:cNvPr id="193" name="TITLE VI - NONDISCRIMINATION IN FEDERALLY ASSISTED PROGRAM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ormAutofit fontScale="92500"/>
          </a:bodyPr>
          <a:lstStyle>
            <a:lvl1pPr defTabSz="751205">
              <a:defRPr sz="5005"/>
            </a:lvl1pPr>
          </a:lstStyle>
          <a:p>
            <a:r>
              <a:t>TITLE VI - NONDISCRIMINATION IN FEDERALLY ASSISTED PROGRAMS</a:t>
            </a:r>
          </a:p>
        </p:txBody>
      </p:sp>
      <p:sp>
        <p:nvSpPr>
          <p:cNvPr id="194" name="The first section - a major statement of the resolution to the issue…"/>
          <p:cNvSpPr txBox="1">
            <a:spLocks noGrp="1"/>
          </p:cNvSpPr>
          <p:nvPr>
            <p:ph type="body" idx="1"/>
          </p:nvPr>
        </p:nvSpPr>
        <p:spPr>
          <a:xfrm>
            <a:off x="1206500" y="4248504"/>
            <a:ext cx="21971000" cy="8387996"/>
          </a:xfrm>
          <a:prstGeom prst="rect">
            <a:avLst/>
          </a:prstGeom>
        </p:spPr>
        <p:txBody>
          <a:bodyPr>
            <a:normAutofit lnSpcReduction="10000"/>
          </a:bodyPr>
          <a:lstStyle/>
          <a:p>
            <a:r>
              <a:rPr lang="en-US" sz="4500" dirty="0"/>
              <a:t>SEC. 601. </a:t>
            </a:r>
            <a:r>
              <a:rPr sz="4500" dirty="0"/>
              <a:t>- a major statement of the resolution to the issue</a:t>
            </a:r>
            <a:r>
              <a:rPr lang="en-US" sz="4500" dirty="0"/>
              <a:t>; aim of the policy</a:t>
            </a:r>
            <a:endParaRPr sz="4500" dirty="0"/>
          </a:p>
          <a:p>
            <a:r>
              <a:rPr lang="en-US" sz="4500" dirty="0"/>
              <a:t>SEC. 60</a:t>
            </a:r>
            <a:r>
              <a:rPr lang="en-US" altLang="zh-CN" sz="4500" dirty="0"/>
              <a:t>2</a:t>
            </a:r>
            <a:r>
              <a:rPr lang="en-US" sz="4500" dirty="0"/>
              <a:t>. </a:t>
            </a:r>
            <a:r>
              <a:rPr sz="4500" dirty="0"/>
              <a:t>- </a:t>
            </a:r>
            <a:r>
              <a:rPr lang="en-US" sz="4500" dirty="0"/>
              <a:t>says that on violation the government first seeks voluntary correction and may then cut funding, but only with the approval</a:t>
            </a:r>
            <a:r>
              <a:rPr lang="en-CN" sz="4500" dirty="0"/>
              <a:t> of Congress</a:t>
            </a:r>
          </a:p>
          <a:p>
            <a:r>
              <a:rPr lang="en-US" sz="4500" dirty="0"/>
              <a:t>SEC. 60</a:t>
            </a:r>
            <a:r>
              <a:rPr lang="en-US" altLang="zh-CN" sz="4500" dirty="0"/>
              <a:t>3</a:t>
            </a:r>
            <a:r>
              <a:rPr lang="en-US" sz="4500" dirty="0"/>
              <a:t>. </a:t>
            </a:r>
            <a:r>
              <a:rPr sz="4500" dirty="0"/>
              <a:t>- </a:t>
            </a:r>
            <a:r>
              <a:rPr lang="en-US" sz="4500" dirty="0"/>
              <a:t>lets recipients challenge funding cuts in court</a:t>
            </a:r>
            <a:endParaRPr lang="en-CN" sz="4500" dirty="0"/>
          </a:p>
          <a:p>
            <a:r>
              <a:rPr lang="en-US" sz="4500" dirty="0"/>
              <a:t>SEC. 60</a:t>
            </a:r>
            <a:r>
              <a:rPr lang="en-US" altLang="zh-CN" sz="4500" dirty="0"/>
              <a:t>4</a:t>
            </a:r>
            <a:r>
              <a:rPr lang="en-US" sz="4500" dirty="0"/>
              <a:t>. </a:t>
            </a:r>
            <a:r>
              <a:rPr sz="4500" dirty="0"/>
              <a:t>- </a:t>
            </a:r>
            <a:r>
              <a:rPr lang="en-US" sz="4500" dirty="0"/>
              <a:t>sets boundaries: employment issues fall under Title VII, not Title VI</a:t>
            </a:r>
            <a:r>
              <a:rPr lang="zh-CN" altLang="en-US" sz="4500" dirty="0"/>
              <a:t> </a:t>
            </a:r>
            <a:endParaRPr sz="4500" dirty="0"/>
          </a:p>
          <a:p>
            <a:r>
              <a:rPr lang="en-US" sz="4500" dirty="0"/>
              <a:t>SEC. 60</a:t>
            </a:r>
            <a:r>
              <a:rPr lang="en-US" altLang="zh-CN" sz="4500" dirty="0"/>
              <a:t>5</a:t>
            </a:r>
            <a:r>
              <a:rPr lang="en-US" sz="4500" dirty="0"/>
              <a:t>. </a:t>
            </a:r>
            <a:r>
              <a:rPr sz="4500" dirty="0"/>
              <a:t>- </a:t>
            </a:r>
            <a:r>
              <a:rPr lang="en-US" sz="4500" dirty="0"/>
              <a:t>sets boundaries: programs backed by federal insurance or guaranty contracts are excluded</a:t>
            </a:r>
            <a:r>
              <a:rPr lang="en-CN" sz="4500" dirty="0"/>
              <a:t> </a:t>
            </a:r>
            <a:br>
              <a:rPr sz="4500" dirty="0"/>
            </a:br>
            <a:br>
              <a:rPr lang="en-US" sz="4400" dirty="0"/>
            </a:br>
            <a:br>
              <a:rPr sz="4400" dirty="0"/>
            </a:br>
            <a:br>
              <a:rPr sz="4400" dirty="0"/>
            </a:br>
            <a:r>
              <a:rPr sz="3600" dirty="0"/>
              <a:t>(Civil Rights Act (1964) 2022)</a:t>
            </a:r>
            <a:endParaRPr sz="4000" dirty="0"/>
          </a:p>
        </p:txBody>
      </p:sp>
    </p:spTree>
  </p:cSld>
  <p:clrMapOvr>
    <a:masterClrMapping/>
  </p:clrMapOvr>
  <mc:AlternateContent xmlns:mc="http://schemas.openxmlformats.org/markup-compatibility/2006" xmlns:p14="http://schemas.microsoft.com/office/powerpoint/2010/main">
    <mc:Choice Requires="p14">
      <p:transition spd="med">
        <p14:reveal/>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Government Policy"/>
          <p:cNvSpPr txBox="1">
            <a:spLocks noGrp="1"/>
          </p:cNvSpPr>
          <p:nvPr>
            <p:ph type="title"/>
          </p:nvPr>
        </p:nvSpPr>
        <p:spPr>
          <a:prstGeom prst="rect">
            <a:avLst/>
          </a:prstGeom>
        </p:spPr>
        <p:txBody>
          <a:bodyPr/>
          <a:lstStyle/>
          <a:p>
            <a:r>
              <a:rPr dirty="0"/>
              <a:t>Government Policy</a:t>
            </a:r>
          </a:p>
        </p:txBody>
      </p:sp>
      <p:sp>
        <p:nvSpPr>
          <p:cNvPr id="197" name="TITLE VI - My Evaluation of The Policy &amp; Why This Approach Matter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defTabSz="775969">
              <a:defRPr sz="5170"/>
            </a:lvl1pPr>
          </a:lstStyle>
          <a:p>
            <a:r>
              <a:rPr dirty="0"/>
              <a:t>TITLE VI - My Evaluation of The Policy </a:t>
            </a:r>
            <a:r>
              <a:rPr lang="en-US" dirty="0"/>
              <a:t> </a:t>
            </a:r>
            <a:endParaRPr dirty="0"/>
          </a:p>
        </p:txBody>
      </p:sp>
      <p:sp>
        <p:nvSpPr>
          <p:cNvPr id="198" name="Textually: on federal funding, avoiding hostile environments, racial harassment, differential treatment, segregation and other forms of discrimination…"/>
          <p:cNvSpPr txBox="1">
            <a:spLocks noGrp="1"/>
          </p:cNvSpPr>
          <p:nvPr>
            <p:ph type="body" idx="1"/>
          </p:nvPr>
        </p:nvSpPr>
        <p:spPr>
          <a:xfrm>
            <a:off x="1206500" y="4017818"/>
            <a:ext cx="21971000" cy="8894618"/>
          </a:xfrm>
          <a:prstGeom prst="rect">
            <a:avLst/>
          </a:prstGeom>
        </p:spPr>
        <p:txBody>
          <a:bodyPr>
            <a:normAutofit/>
          </a:bodyPr>
          <a:lstStyle/>
          <a:p>
            <a:pPr marL="457200" indent="-457200" defTabSz="1828754">
              <a:spcBef>
                <a:spcPts val="3300"/>
              </a:spcBef>
              <a:defRPr sz="3600"/>
            </a:pPr>
            <a:r>
              <a:rPr sz="4600" b="1" dirty="0"/>
              <a:t>Textually</a:t>
            </a:r>
            <a:r>
              <a:rPr lang="en-US" sz="4600" dirty="0"/>
              <a:t>,</a:t>
            </a:r>
            <a:r>
              <a:rPr sz="4600" dirty="0"/>
              <a:t> </a:t>
            </a:r>
            <a:r>
              <a:rPr lang="en-US" sz="4600" dirty="0"/>
              <a:t>Title VI lets agencies like the Education Department set rules to ban racial discrimination in federally funded programs, that is, programs funded through grants, loans, and contracts, but not insurance or guaranty contracts, so funded programs must avoid hostile environments, racial harassment, differential treatment, and segregation</a:t>
            </a:r>
            <a:r>
              <a:rPr lang="en-CN" sz="4600" dirty="0"/>
              <a:t> 🌸</a:t>
            </a:r>
            <a:r>
              <a:rPr lang="en-US" sz="4600" dirty="0"/>
              <a:t>:</a:t>
            </a:r>
            <a:endParaRPr sz="4600" dirty="0"/>
          </a:p>
          <a:p>
            <a:pPr marL="914400" lvl="1" indent="-457200" defTabSz="1828754">
              <a:spcBef>
                <a:spcPts val="3300"/>
              </a:spcBef>
              <a:defRPr sz="3600"/>
            </a:pPr>
            <a:r>
              <a:rPr sz="4600" dirty="0"/>
              <a:t>Not cover: sex/gender, disability, age, or socioeconomic discrimination </a:t>
            </a:r>
          </a:p>
          <a:p>
            <a:pPr marL="914400" lvl="1" indent="-457200" defTabSz="1828754">
              <a:spcBef>
                <a:spcPts val="3300"/>
              </a:spcBef>
              <a:defRPr sz="3600"/>
            </a:pPr>
            <a:r>
              <a:rPr sz="4600" dirty="0"/>
              <a:t>Not </a:t>
            </a:r>
            <a:r>
              <a:rPr lang="en-US" sz="4600" dirty="0"/>
              <a:t>guide</a:t>
            </a:r>
            <a:r>
              <a:rPr sz="4600" dirty="0"/>
              <a:t>: non-funded institutions</a:t>
            </a:r>
          </a:p>
          <a:p>
            <a:pPr marL="609600" lvl="1" indent="0" defTabSz="1828754">
              <a:spcBef>
                <a:spcPts val="3300"/>
              </a:spcBef>
              <a:buNone/>
              <a:defRPr sz="3600"/>
            </a:pPr>
            <a:br>
              <a:rPr lang="en-US" sz="3200" dirty="0"/>
            </a:br>
            <a:br>
              <a:rPr lang="en-US" sz="3200" dirty="0"/>
            </a:br>
            <a:br>
              <a:rPr lang="en-US" sz="3200" dirty="0"/>
            </a:br>
            <a:br>
              <a:rPr lang="en-US" sz="3200" dirty="0"/>
            </a:br>
            <a:br>
              <a:rPr lang="en-US" sz="3200" dirty="0"/>
            </a:br>
            <a:r>
              <a:rPr sz="3200" dirty="0"/>
              <a:t>(Civil Rights Act (1964) 2022; Robinson &amp; Herbert, 2024; </a:t>
            </a:r>
            <a:r>
              <a:rPr sz="3200" i="1" dirty="0"/>
              <a:t>Impact of the Civil Rights Laws</a:t>
            </a:r>
            <a:r>
              <a:rPr sz="3200" dirty="0"/>
              <a:t> 2025; </a:t>
            </a:r>
            <a:r>
              <a:rPr sz="3200" i="1" dirty="0"/>
              <a:t>Discrimination in education</a:t>
            </a:r>
            <a:r>
              <a:rPr sz="3200" dirty="0"/>
              <a:t> 2026; Singh, 2026)</a:t>
            </a:r>
            <a:endParaRPr sz="3225"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64193-24F9-579F-AF90-91EAB124730E}"/>
              </a:ext>
            </a:extLst>
          </p:cNvPr>
          <p:cNvSpPr>
            <a:spLocks noGrp="1"/>
          </p:cNvSpPr>
          <p:nvPr>
            <p:ph type="title"/>
          </p:nvPr>
        </p:nvSpPr>
        <p:spPr/>
        <p:txBody>
          <a:bodyPr/>
          <a:lstStyle/>
          <a:p>
            <a:r>
              <a:rPr lang="en-US" dirty="0"/>
              <a:t>Government Policy</a:t>
            </a:r>
            <a:endParaRPr lang="en-CN" dirty="0"/>
          </a:p>
        </p:txBody>
      </p:sp>
      <p:sp>
        <p:nvSpPr>
          <p:cNvPr id="3" name="Text Placeholder 2">
            <a:extLst>
              <a:ext uri="{FF2B5EF4-FFF2-40B4-BE49-F238E27FC236}">
                <a16:creationId xmlns:a16="http://schemas.microsoft.com/office/drawing/2014/main" id="{04969431-4FF8-87C3-D911-4EF608B3A1B3}"/>
              </a:ext>
            </a:extLst>
          </p:cNvPr>
          <p:cNvSpPr>
            <a:spLocks noGrp="1"/>
          </p:cNvSpPr>
          <p:nvPr>
            <p:ph type="body" sz="quarter" idx="21"/>
          </p:nvPr>
        </p:nvSpPr>
        <p:spPr/>
        <p:txBody>
          <a:bodyPr>
            <a:normAutofit/>
          </a:bodyPr>
          <a:lstStyle/>
          <a:p>
            <a:r>
              <a:rPr lang="en-US" dirty="0"/>
              <a:t>TITLE VI - My Evaluation of The Policy  </a:t>
            </a:r>
          </a:p>
        </p:txBody>
      </p:sp>
      <p:sp>
        <p:nvSpPr>
          <p:cNvPr id="4" name="Text Placeholder 3">
            <a:extLst>
              <a:ext uri="{FF2B5EF4-FFF2-40B4-BE49-F238E27FC236}">
                <a16:creationId xmlns:a16="http://schemas.microsoft.com/office/drawing/2014/main" id="{DFB67D7E-CDAE-FAF8-34D8-15EFE37C0CAB}"/>
              </a:ext>
            </a:extLst>
          </p:cNvPr>
          <p:cNvSpPr>
            <a:spLocks noGrp="1"/>
          </p:cNvSpPr>
          <p:nvPr>
            <p:ph type="body" idx="1"/>
          </p:nvPr>
        </p:nvSpPr>
        <p:spPr>
          <a:xfrm>
            <a:off x="1206500" y="3806125"/>
            <a:ext cx="21971000" cy="9524843"/>
          </a:xfrm>
        </p:spPr>
        <p:txBody>
          <a:bodyPr>
            <a:normAutofit/>
          </a:bodyPr>
          <a:lstStyle/>
          <a:p>
            <a:pPr defTabSz="1828754">
              <a:spcBef>
                <a:spcPts val="3300"/>
              </a:spcBef>
              <a:defRPr sz="3600"/>
            </a:pPr>
            <a:r>
              <a:rPr lang="en-US" sz="4400" b="1" dirty="0"/>
              <a:t>The context</a:t>
            </a:r>
            <a:r>
              <a:rPr lang="en-US" sz="4400" dirty="0"/>
              <a:t> traces back to</a:t>
            </a:r>
          </a:p>
          <a:p>
            <a:pPr lvl="1" defTabSz="1828754">
              <a:spcBef>
                <a:spcPts val="3300"/>
              </a:spcBef>
              <a:defRPr sz="3600"/>
            </a:pPr>
            <a:r>
              <a:rPr lang="en-US" altLang="zh-CN" sz="4400" dirty="0"/>
              <a:t>➡️ </a:t>
            </a:r>
            <a:r>
              <a:rPr lang="en-US" sz="4400" dirty="0"/>
              <a:t>the </a:t>
            </a:r>
            <a:r>
              <a:rPr lang="en-US" sz="4400" b="1" dirty="0">
                <a:solidFill>
                  <a:srgbClr val="7030A0"/>
                </a:solidFill>
              </a:rPr>
              <a:t>1865</a:t>
            </a:r>
            <a:r>
              <a:rPr lang="en-US" sz="4400" dirty="0"/>
              <a:t> Reconstruction, when laws first gave African Americans equal rights </a:t>
            </a:r>
          </a:p>
          <a:p>
            <a:pPr lvl="1" defTabSz="1828754">
              <a:spcBef>
                <a:spcPts val="3300"/>
              </a:spcBef>
              <a:defRPr sz="3600"/>
            </a:pPr>
            <a:r>
              <a:rPr lang="en-US" altLang="zh-CN" sz="4400" dirty="0"/>
              <a:t>➡️ </a:t>
            </a:r>
            <a:r>
              <a:rPr lang="en-US" sz="4400" dirty="0"/>
              <a:t>only to meet rejection: </a:t>
            </a:r>
            <a:r>
              <a:rPr lang="en-US" sz="4400" b="1" dirty="0"/>
              <a:t>Jim</a:t>
            </a:r>
            <a:r>
              <a:rPr lang="en-US" sz="4400" dirty="0"/>
              <a:t> </a:t>
            </a:r>
            <a:r>
              <a:rPr lang="en-US" sz="4400" b="1" dirty="0"/>
              <a:t>Crow</a:t>
            </a:r>
            <a:r>
              <a:rPr lang="en-US" sz="4400" dirty="0"/>
              <a:t> imposed a “segregated-but-equal” principle that was never equal </a:t>
            </a:r>
          </a:p>
          <a:p>
            <a:pPr lvl="1" defTabSz="1828754">
              <a:spcBef>
                <a:spcPts val="3300"/>
              </a:spcBef>
              <a:defRPr sz="3600"/>
            </a:pPr>
            <a:r>
              <a:rPr lang="en-US" sz="4400" dirty="0"/>
              <a:t>➡️ in </a:t>
            </a:r>
            <a:r>
              <a:rPr lang="en-US" sz="4400" b="1" dirty="0"/>
              <a:t>1954</a:t>
            </a:r>
            <a:r>
              <a:rPr lang="en-US" sz="4400" dirty="0"/>
              <a:t> Brown v. Board of Education ended segregation </a:t>
            </a:r>
          </a:p>
          <a:p>
            <a:pPr lvl="1" defTabSz="1828754">
              <a:spcBef>
                <a:spcPts val="3300"/>
              </a:spcBef>
              <a:defRPr sz="3600"/>
            </a:pPr>
            <a:r>
              <a:rPr lang="en-US" sz="4400" dirty="0"/>
              <a:t>➡️ afterward Kennedy introduced Title VI to enforce desegregation, protecting all people in America rather than only African Americans. After Kennedy was killed in 1963, Johnson signed Title VI</a:t>
            </a:r>
            <a:r>
              <a:rPr lang="zh-CN" altLang="en-US" sz="4400" dirty="0"/>
              <a:t> </a:t>
            </a:r>
            <a:r>
              <a:rPr lang="en-US" altLang="zh-CN" sz="4400" dirty="0"/>
              <a:t>in 1964</a:t>
            </a:r>
            <a:r>
              <a:rPr lang="zh-CN" altLang="en-US" sz="4400" dirty="0"/>
              <a:t> </a:t>
            </a:r>
            <a:r>
              <a:rPr lang="en-US" sz="4400" dirty="0"/>
              <a:t>🌸</a:t>
            </a:r>
          </a:p>
          <a:p>
            <a:pPr marL="609600" lvl="1" indent="0" defTabSz="1828754">
              <a:spcBef>
                <a:spcPts val="3300"/>
              </a:spcBef>
              <a:buNone/>
              <a:defRPr sz="3600"/>
            </a:pPr>
            <a:br>
              <a:rPr lang="en-US" sz="4000" dirty="0"/>
            </a:br>
            <a:r>
              <a:rPr lang="en-US" sz="2800" dirty="0"/>
              <a:t>(Civil Rights Act (1964) 2022; Robinson &amp; Herbert, 2024; </a:t>
            </a:r>
            <a:br>
              <a:rPr lang="en-US" sz="2800" dirty="0"/>
            </a:br>
            <a:r>
              <a:rPr lang="en-US" sz="2800" i="1" dirty="0"/>
              <a:t>Impact of the Civil Rights Laws</a:t>
            </a:r>
            <a:r>
              <a:rPr lang="en-US" sz="2800" dirty="0"/>
              <a:t> 2025; </a:t>
            </a:r>
            <a:r>
              <a:rPr lang="en-US" sz="2800" i="1" dirty="0"/>
              <a:t>Discrimination in education</a:t>
            </a:r>
            <a:r>
              <a:rPr lang="en-US" sz="2800" dirty="0"/>
              <a:t> 2026; Singh, 2026)</a:t>
            </a:r>
            <a:endParaRPr lang="en-CN" dirty="0"/>
          </a:p>
        </p:txBody>
      </p:sp>
      <p:pic>
        <p:nvPicPr>
          <p:cNvPr id="6" name="Picture 5">
            <a:extLst>
              <a:ext uri="{FF2B5EF4-FFF2-40B4-BE49-F238E27FC236}">
                <a16:creationId xmlns:a16="http://schemas.microsoft.com/office/drawing/2014/main" id="{F5770867-3F30-84A0-3F2E-64D60C6C5A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67760" y="385032"/>
            <a:ext cx="7235190" cy="4147516"/>
          </a:xfrm>
          <a:prstGeom prst="rect">
            <a:avLst/>
          </a:prstGeom>
          <a:ln>
            <a:noFill/>
          </a:ln>
          <a:effectLst>
            <a:softEdge rad="112500"/>
          </a:effectLst>
        </p:spPr>
      </p:pic>
    </p:spTree>
    <p:extLst>
      <p:ext uri="{BB962C8B-B14F-4D97-AF65-F5344CB8AC3E}">
        <p14:creationId xmlns:p14="http://schemas.microsoft.com/office/powerpoint/2010/main" val="7557117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B1C63-D451-1657-B818-055E9D7B8646}"/>
            </a:ext>
          </a:extLst>
        </p:cNvPr>
        <p:cNvGrpSpPr/>
        <p:nvPr/>
      </p:nvGrpSpPr>
      <p:grpSpPr>
        <a:xfrm>
          <a:off x="0" y="0"/>
          <a:ext cx="0" cy="0"/>
          <a:chOff x="0" y="0"/>
          <a:chExt cx="0" cy="0"/>
        </a:xfrm>
      </p:grpSpPr>
      <p:sp>
        <p:nvSpPr>
          <p:cNvPr id="196" name="Government Policy">
            <a:extLst>
              <a:ext uri="{FF2B5EF4-FFF2-40B4-BE49-F238E27FC236}">
                <a16:creationId xmlns:a16="http://schemas.microsoft.com/office/drawing/2014/main" id="{81D1D9F0-4CAF-CF0C-E3EB-9E1231E23324}"/>
              </a:ext>
            </a:extLst>
          </p:cNvPr>
          <p:cNvSpPr txBox="1">
            <a:spLocks noGrp="1"/>
          </p:cNvSpPr>
          <p:nvPr>
            <p:ph type="title"/>
          </p:nvPr>
        </p:nvSpPr>
        <p:spPr>
          <a:xfrm>
            <a:off x="1206500" y="1106294"/>
            <a:ext cx="21971000" cy="1433163"/>
          </a:xfrm>
          <a:prstGeom prst="rect">
            <a:avLst/>
          </a:prstGeom>
        </p:spPr>
        <p:txBody>
          <a:bodyPr/>
          <a:lstStyle/>
          <a:p>
            <a:r>
              <a:rPr dirty="0"/>
              <a:t>Government Policy</a:t>
            </a:r>
          </a:p>
        </p:txBody>
      </p:sp>
      <p:sp>
        <p:nvSpPr>
          <p:cNvPr id="197" name="TITLE VI - My Evaluation of The Policy &amp; Why This Approach Matters?">
            <a:extLst>
              <a:ext uri="{FF2B5EF4-FFF2-40B4-BE49-F238E27FC236}">
                <a16:creationId xmlns:a16="http://schemas.microsoft.com/office/drawing/2014/main" id="{726D041E-A180-B4FD-4F44-C52D7BF6F8DE}"/>
              </a:ext>
            </a:extLst>
          </p:cNvPr>
          <p:cNvSpPr txBox="1">
            <a:spLocks noGrp="1"/>
          </p:cNvSpPr>
          <p:nvPr>
            <p:ph type="body" idx="21"/>
          </p:nvPr>
        </p:nvSpPr>
        <p:spPr>
          <a:xfrm>
            <a:off x="1206500" y="2399756"/>
            <a:ext cx="21971000" cy="93478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defTabSz="775969">
              <a:defRPr sz="5170"/>
            </a:lvl1pPr>
          </a:lstStyle>
          <a:p>
            <a:r>
              <a:rPr dirty="0"/>
              <a:t>TITLE VI - My Evaluation of The Policy </a:t>
            </a:r>
            <a:r>
              <a:rPr lang="en-US" dirty="0"/>
              <a:t> </a:t>
            </a:r>
            <a:endParaRPr dirty="0"/>
          </a:p>
        </p:txBody>
      </p:sp>
      <p:sp>
        <p:nvSpPr>
          <p:cNvPr id="198" name="Textually: on federal funding, avoiding hostile environments, racial harassment, differential treatment, segregation and other forms of discrimination…">
            <a:extLst>
              <a:ext uri="{FF2B5EF4-FFF2-40B4-BE49-F238E27FC236}">
                <a16:creationId xmlns:a16="http://schemas.microsoft.com/office/drawing/2014/main" id="{5FA00479-8080-C788-9EC6-8477F7E37AAE}"/>
              </a:ext>
            </a:extLst>
          </p:cNvPr>
          <p:cNvSpPr txBox="1">
            <a:spLocks noGrp="1"/>
          </p:cNvSpPr>
          <p:nvPr>
            <p:ph type="body" idx="1"/>
          </p:nvPr>
        </p:nvSpPr>
        <p:spPr>
          <a:xfrm>
            <a:off x="1206500" y="3832920"/>
            <a:ext cx="21607780" cy="9883080"/>
          </a:xfrm>
          <a:prstGeom prst="rect">
            <a:avLst/>
          </a:prstGeom>
        </p:spPr>
        <p:txBody>
          <a:bodyPr>
            <a:normAutofit fontScale="70000" lnSpcReduction="20000"/>
          </a:bodyPr>
          <a:lstStyle/>
          <a:p>
            <a:pPr marL="457200" indent="-457200" defTabSz="1828754">
              <a:spcBef>
                <a:spcPts val="3300"/>
              </a:spcBef>
              <a:defRPr sz="3600"/>
            </a:pPr>
            <a:r>
              <a:rPr lang="en-US" sz="6300" b="1" dirty="0"/>
              <a:t>Central to implementation and interpretation </a:t>
            </a:r>
            <a:r>
              <a:rPr lang="en-US" sz="6300" dirty="0"/>
              <a:t>is deciding what counts as a discriminatory act. The Education Department read Title VI as covering both intentional discrimination and </a:t>
            </a:r>
            <a:r>
              <a:rPr lang="en-US" sz="6300" dirty="0">
                <a:solidFill>
                  <a:srgbClr val="7030A0"/>
                </a:solidFill>
              </a:rPr>
              <a:t>discriminatory effect</a:t>
            </a:r>
            <a:r>
              <a:rPr lang="en-US" sz="6300" dirty="0"/>
              <a:t>, the latter judging the outcomes of neutral policies</a:t>
            </a:r>
          </a:p>
          <a:p>
            <a:pPr marL="1066800" lvl="1" indent="-457200" defTabSz="1828754">
              <a:spcBef>
                <a:spcPts val="3300"/>
              </a:spcBef>
              <a:defRPr sz="3600"/>
            </a:pPr>
            <a:r>
              <a:rPr lang="en-US" sz="6300" dirty="0"/>
              <a:t>But in 2025 the Department removed certain discriminatory-effect regulations, arguing they prevent punishing minority students for bad behavior. The Department simply deleted these regulations instead of distinguishing punishment from discrimination</a:t>
            </a:r>
          </a:p>
          <a:p>
            <a:pPr marL="1066800" lvl="1" indent="-457200" defTabSz="1828754">
              <a:spcBef>
                <a:spcPts val="3300"/>
              </a:spcBef>
              <a:defRPr sz="3600"/>
            </a:pPr>
            <a:r>
              <a:rPr lang="en-US" sz="6300" dirty="0"/>
              <a:t>Trump opposed diversity acts, at the same time, as reverse discrimination against whites and men, therefore, sixty civil rights and education groups denounced these changes as threats to long-standing protections</a:t>
            </a:r>
            <a:r>
              <a:rPr lang="en-CN" sz="6300" dirty="0"/>
              <a:t> 🌸</a:t>
            </a:r>
            <a:endParaRPr lang="en-US" sz="6300" dirty="0"/>
          </a:p>
          <a:p>
            <a:pPr marL="0" indent="0" defTabSz="1828754">
              <a:spcBef>
                <a:spcPts val="3300"/>
              </a:spcBef>
              <a:buNone/>
              <a:defRPr sz="3600"/>
            </a:pPr>
            <a:br>
              <a:rPr lang="en-US" sz="4400" dirty="0"/>
            </a:br>
            <a:br>
              <a:rPr lang="en-US" sz="4400" dirty="0"/>
            </a:br>
            <a:endParaRPr lang="en-US" sz="4400" dirty="0"/>
          </a:p>
          <a:p>
            <a:pPr marL="0" indent="0" defTabSz="1828754">
              <a:spcBef>
                <a:spcPts val="3300"/>
              </a:spcBef>
              <a:buNone/>
              <a:defRPr sz="3600"/>
            </a:pPr>
            <a:endParaRPr lang="en-US" sz="2800" dirty="0"/>
          </a:p>
          <a:p>
            <a:pPr marL="0" indent="0" defTabSz="1828754">
              <a:spcBef>
                <a:spcPts val="3300"/>
              </a:spcBef>
              <a:buNone/>
              <a:defRPr sz="3600"/>
            </a:pPr>
            <a:br>
              <a:rPr lang="en-US" sz="3200" dirty="0"/>
            </a:br>
            <a:r>
              <a:rPr lang="en-US" sz="3200" dirty="0"/>
              <a:t>(Civil Rights Act (1964) 2022; Robinson &amp; Herbert, 2024; </a:t>
            </a:r>
            <a:r>
              <a:rPr lang="en-US" sz="3200" i="1" dirty="0"/>
              <a:t>Impact of the Civil Rights Laws</a:t>
            </a:r>
            <a:r>
              <a:rPr lang="en-US" sz="3200" dirty="0"/>
              <a:t> 2025; </a:t>
            </a:r>
            <a:br>
              <a:rPr lang="en-US" sz="3200" dirty="0"/>
            </a:br>
            <a:r>
              <a:rPr lang="en-US" sz="3200" i="1" dirty="0"/>
              <a:t>Discrimination in education</a:t>
            </a:r>
            <a:r>
              <a:rPr lang="en-US" sz="3200" dirty="0"/>
              <a:t> 2026; Singh, 2026)</a:t>
            </a:r>
            <a:endParaRPr lang="en-US" sz="2800" dirty="0"/>
          </a:p>
        </p:txBody>
      </p:sp>
      <p:pic>
        <p:nvPicPr>
          <p:cNvPr id="3" name="Picture 2">
            <a:extLst>
              <a:ext uri="{FF2B5EF4-FFF2-40B4-BE49-F238E27FC236}">
                <a16:creationId xmlns:a16="http://schemas.microsoft.com/office/drawing/2014/main" id="{15AE3CA8-84E8-5B20-3968-E80CBFB8E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16800" y="9694658"/>
            <a:ext cx="3152140" cy="3196226"/>
          </a:xfrm>
          <a:prstGeom prst="rect">
            <a:avLst/>
          </a:prstGeom>
          <a:ln>
            <a:noFill/>
          </a:ln>
          <a:effectLst>
            <a:softEdge rad="112500"/>
          </a:effectLst>
        </p:spPr>
      </p:pic>
    </p:spTree>
    <p:extLst>
      <p:ext uri="{BB962C8B-B14F-4D97-AF65-F5344CB8AC3E}">
        <p14:creationId xmlns:p14="http://schemas.microsoft.com/office/powerpoint/2010/main" val="2885023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3DA4E-46CE-3344-2F8C-A6C79C79BA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020986-3ECE-A337-5C2C-733AF553E44B}"/>
              </a:ext>
            </a:extLst>
          </p:cNvPr>
          <p:cNvSpPr>
            <a:spLocks noGrp="1"/>
          </p:cNvSpPr>
          <p:nvPr>
            <p:ph type="title"/>
          </p:nvPr>
        </p:nvSpPr>
        <p:spPr/>
        <p:txBody>
          <a:bodyPr/>
          <a:lstStyle/>
          <a:p>
            <a:r>
              <a:rPr lang="en-US" dirty="0"/>
              <a:t>Government Policy</a:t>
            </a:r>
            <a:endParaRPr lang="en-CN" dirty="0"/>
          </a:p>
        </p:txBody>
      </p:sp>
      <p:sp>
        <p:nvSpPr>
          <p:cNvPr id="3" name="Text Placeholder 2">
            <a:extLst>
              <a:ext uri="{FF2B5EF4-FFF2-40B4-BE49-F238E27FC236}">
                <a16:creationId xmlns:a16="http://schemas.microsoft.com/office/drawing/2014/main" id="{98AA89EE-1242-227C-D912-8BBEC290A239}"/>
              </a:ext>
            </a:extLst>
          </p:cNvPr>
          <p:cNvSpPr>
            <a:spLocks noGrp="1"/>
          </p:cNvSpPr>
          <p:nvPr>
            <p:ph type="body" sz="quarter" idx="21"/>
          </p:nvPr>
        </p:nvSpPr>
        <p:spPr/>
        <p:txBody>
          <a:bodyPr>
            <a:normAutofit/>
          </a:bodyPr>
          <a:lstStyle/>
          <a:p>
            <a:r>
              <a:rPr lang="en-US" dirty="0"/>
              <a:t>TITLE VI - My Evaluation of The Policy  </a:t>
            </a:r>
          </a:p>
        </p:txBody>
      </p:sp>
      <p:sp>
        <p:nvSpPr>
          <p:cNvPr id="4" name="Text Placeholder 3">
            <a:extLst>
              <a:ext uri="{FF2B5EF4-FFF2-40B4-BE49-F238E27FC236}">
                <a16:creationId xmlns:a16="http://schemas.microsoft.com/office/drawing/2014/main" id="{87A5BB47-DF69-6CC8-E264-DDEBC0C3A3A7}"/>
              </a:ext>
            </a:extLst>
          </p:cNvPr>
          <p:cNvSpPr>
            <a:spLocks noGrp="1"/>
          </p:cNvSpPr>
          <p:nvPr>
            <p:ph type="body" idx="1"/>
          </p:nvPr>
        </p:nvSpPr>
        <p:spPr>
          <a:xfrm>
            <a:off x="862330" y="4248504"/>
            <a:ext cx="22659340" cy="8964576"/>
          </a:xfrm>
        </p:spPr>
        <p:txBody>
          <a:bodyPr>
            <a:normAutofit/>
          </a:bodyPr>
          <a:lstStyle/>
          <a:p>
            <a:pPr defTabSz="1828754">
              <a:spcBef>
                <a:spcPts val="3300"/>
              </a:spcBef>
              <a:defRPr sz="3600"/>
            </a:pPr>
            <a:r>
              <a:rPr lang="en-CN" sz="4600" b="1" dirty="0"/>
              <a:t>Title VI matters</a:t>
            </a:r>
            <a:r>
              <a:rPr lang="en-CN" sz="4600" dirty="0"/>
              <a:t> also because the values of </a:t>
            </a:r>
            <a:r>
              <a:rPr lang="en-US" sz="4600" dirty="0"/>
              <a:t>Title VI rest on people’s understanding of three concepts</a:t>
            </a:r>
            <a:r>
              <a:rPr lang="en-CN" sz="4600" dirty="0"/>
              <a:t>: </a:t>
            </a:r>
            <a:r>
              <a:rPr lang="en-US" sz="4600" dirty="0"/>
              <a:t>according to the Education Rights Institute</a:t>
            </a:r>
            <a:endParaRPr lang="en-CN" sz="4600" dirty="0"/>
          </a:p>
          <a:p>
            <a:pPr lvl="1" defTabSz="1828754">
              <a:spcBef>
                <a:spcPts val="3300"/>
              </a:spcBef>
              <a:defRPr sz="3600"/>
            </a:pPr>
            <a:r>
              <a:rPr lang="en-CN" sz="4600" b="1" dirty="0"/>
              <a:t>Race</a:t>
            </a:r>
            <a:r>
              <a:rPr lang="en-CN" sz="4600" dirty="0"/>
              <a:t> means </a:t>
            </a:r>
            <a:r>
              <a:rPr lang="en-US" sz="4600" dirty="0"/>
              <a:t>inherited physical and behavioral differences used to classify people</a:t>
            </a:r>
            <a:r>
              <a:rPr lang="en-CN" sz="4600" dirty="0"/>
              <a:t> </a:t>
            </a:r>
          </a:p>
          <a:p>
            <a:pPr lvl="1" defTabSz="1828754">
              <a:spcBef>
                <a:spcPts val="3300"/>
              </a:spcBef>
              <a:defRPr sz="3600"/>
            </a:pPr>
            <a:r>
              <a:rPr lang="en-CN" sz="4600" b="1" dirty="0"/>
              <a:t>Color</a:t>
            </a:r>
            <a:r>
              <a:rPr lang="en-CN" sz="4600" dirty="0"/>
              <a:t> </a:t>
            </a:r>
            <a:r>
              <a:rPr lang="en-US" sz="4600" dirty="0"/>
              <a:t>means physical appearance such as skin color</a:t>
            </a:r>
            <a:r>
              <a:rPr lang="en-CN" sz="4600" dirty="0"/>
              <a:t> </a:t>
            </a:r>
          </a:p>
          <a:p>
            <a:pPr lvl="1" defTabSz="1828754">
              <a:spcBef>
                <a:spcPts val="3300"/>
              </a:spcBef>
              <a:defRPr sz="3600"/>
            </a:pPr>
            <a:r>
              <a:rPr lang="en-CN" sz="4600" b="1" dirty="0"/>
              <a:t>National</a:t>
            </a:r>
            <a:r>
              <a:rPr lang="en-CN" sz="4600" dirty="0"/>
              <a:t> </a:t>
            </a:r>
            <a:r>
              <a:rPr lang="en-CN" sz="4600" b="1" dirty="0"/>
              <a:t>origin</a:t>
            </a:r>
            <a:r>
              <a:rPr lang="en-CN" sz="4600" dirty="0"/>
              <a:t> means </a:t>
            </a:r>
            <a:r>
              <a:rPr lang="en-US" sz="4600" dirty="0"/>
              <a:t>birthplace, ancestry, culture, or language</a:t>
            </a:r>
            <a:r>
              <a:rPr lang="en-CN" sz="4600" dirty="0"/>
              <a:t> </a:t>
            </a:r>
            <a:r>
              <a:rPr lang="en-US" sz="4600" dirty="0"/>
              <a:t>🌸</a:t>
            </a:r>
          </a:p>
          <a:p>
            <a:pPr marL="0" indent="0" defTabSz="1828754">
              <a:spcBef>
                <a:spcPts val="3300"/>
              </a:spcBef>
              <a:buNone/>
              <a:defRPr sz="3600"/>
            </a:pPr>
            <a:br>
              <a:rPr lang="en-US" sz="4600" dirty="0"/>
            </a:br>
            <a:br>
              <a:rPr lang="en-US" sz="2800" dirty="0"/>
            </a:br>
            <a:br>
              <a:rPr lang="en-US" sz="2800" dirty="0"/>
            </a:br>
            <a:br>
              <a:rPr lang="en-US" sz="2800" dirty="0"/>
            </a:br>
            <a:br>
              <a:rPr lang="en-US" sz="3200" dirty="0"/>
            </a:br>
            <a:endParaRPr lang="en-US" sz="3200" dirty="0"/>
          </a:p>
          <a:p>
            <a:pPr marL="0" indent="0" defTabSz="1828754">
              <a:spcBef>
                <a:spcPts val="3300"/>
              </a:spcBef>
              <a:buNone/>
              <a:defRPr sz="3600"/>
            </a:pPr>
            <a:r>
              <a:rPr lang="en-US" sz="3200" dirty="0"/>
              <a:t>(Robinson &amp; Herbert, 2024)</a:t>
            </a:r>
            <a:endParaRPr lang="en-CN" dirty="0"/>
          </a:p>
        </p:txBody>
      </p:sp>
    </p:spTree>
    <p:extLst>
      <p:ext uri="{BB962C8B-B14F-4D97-AF65-F5344CB8AC3E}">
        <p14:creationId xmlns:p14="http://schemas.microsoft.com/office/powerpoint/2010/main" val="214581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October 5th, 2026"/>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October 5th, 2026</a:t>
            </a:r>
          </a:p>
        </p:txBody>
      </p:sp>
      <p:sp>
        <p:nvSpPr>
          <p:cNvPr id="201" name="The news that I want to stress is a news in which the U.S. Department of Justice accused UCLA School of Law of discrimination against white applicants…"/>
          <p:cNvSpPr txBox="1">
            <a:spLocks noGrp="1"/>
          </p:cNvSpPr>
          <p:nvPr>
            <p:ph type="body" sz="half" idx="1"/>
          </p:nvPr>
        </p:nvSpPr>
        <p:spPr>
          <a:xfrm>
            <a:off x="1206500" y="3808062"/>
            <a:ext cx="9779000" cy="9211452"/>
          </a:xfrm>
          <a:prstGeom prst="rect">
            <a:avLst/>
          </a:prstGeom>
        </p:spPr>
        <p:txBody>
          <a:bodyPr>
            <a:normAutofit lnSpcReduction="10000"/>
          </a:bodyPr>
          <a:lstStyle/>
          <a:p>
            <a:pPr marL="457200" indent="-457200" defTabSz="1828754">
              <a:spcBef>
                <a:spcPts val="3300"/>
              </a:spcBef>
              <a:defRPr sz="3600"/>
            </a:pPr>
            <a:r>
              <a:rPr lang="en-US" sz="4000" dirty="0"/>
              <a:t>The news I stress, published on October 5, 2026, reported the Justice Department accusing UCLA School of Law of discriminating against white applicants</a:t>
            </a:r>
          </a:p>
          <a:p>
            <a:pPr marL="457200" indent="-457200" defTabSz="1828754">
              <a:spcBef>
                <a:spcPts val="3300"/>
              </a:spcBef>
              <a:defRPr sz="3600"/>
            </a:pPr>
            <a:r>
              <a:rPr lang="en-US" sz="4000" dirty="0"/>
              <a:t>noting that in 2025 African American applicants were seven times and Hispanic applicants twice as likely to be admitted as similar white applicants</a:t>
            </a:r>
            <a:r>
              <a:rPr lang="en-CN" sz="4000" dirty="0"/>
              <a:t> </a:t>
            </a:r>
            <a:br>
              <a:rPr sz="4000" dirty="0"/>
            </a:br>
            <a:br>
              <a:rPr sz="4000" dirty="0"/>
            </a:br>
            <a:r>
              <a:rPr sz="3200" dirty="0"/>
              <a:t>(Hill, 2026)</a:t>
            </a:r>
            <a:endParaRPr lang="en-US" sz="3200" dirty="0"/>
          </a:p>
          <a:p>
            <a:pPr marL="457200" indent="-457200" defTabSz="1828754">
              <a:spcBef>
                <a:spcPts val="3300"/>
              </a:spcBef>
              <a:defRPr sz="3600"/>
            </a:pPr>
            <a:r>
              <a:rPr lang="en-US" sz="4000" dirty="0"/>
              <a:t>Such coverage shows the crisis has shifted the emphasis in diversity cases, especially under Trump, from protecting non-white students to protecting white students</a:t>
            </a:r>
            <a:endParaRPr sz="3200" dirty="0"/>
          </a:p>
        </p:txBody>
      </p:sp>
      <p:pic>
        <p:nvPicPr>
          <p:cNvPr id="202" name="Small section of a modern shell bridge in Qingdao, Shandong, China with a partly cloudy sky above" descr="Small section of a modern shell bridge in Qingdao, Shandong, China with a partly cloudy sky above"/>
          <p:cNvPicPr>
            <a:picLocks noGrp="1" noChangeAspect="1"/>
          </p:cNvPicPr>
          <p:nvPr>
            <p:ph type="pic" idx="22"/>
          </p:nvPr>
        </p:nvPicPr>
        <p:blipFill>
          <a:blip r:embed="rId2"/>
          <a:srcRect l="7068" r="27751"/>
          <a:stretch>
            <a:fillRect/>
          </a:stretch>
        </p:blipFill>
        <p:spPr>
          <a:xfrm>
            <a:off x="12192000" y="1263848"/>
            <a:ext cx="10916874" cy="11188205"/>
          </a:xfrm>
          <a:prstGeom prst="rect">
            <a:avLst/>
          </a:prstGeom>
        </p:spPr>
      </p:pic>
      <p:sp>
        <p:nvSpPr>
          <p:cNvPr id="203" name="Media Treatment"/>
          <p:cNvSpPr txBox="1">
            <a:spLocks noGrp="1"/>
          </p:cNvSpPr>
          <p:nvPr>
            <p:ph type="title"/>
          </p:nvPr>
        </p:nvSpPr>
        <p:spPr>
          <a:prstGeom prst="rect">
            <a:avLst/>
          </a:prstGeom>
        </p:spPr>
        <p:txBody>
          <a:bodyPr/>
          <a:lstStyle/>
          <a:p>
            <a:r>
              <a:t>Media Treatment</a:t>
            </a:r>
          </a:p>
        </p:txBody>
      </p:sp>
      <p:sp>
        <p:nvSpPr>
          <p:cNvPr id="204" name="The University of California at Los Angeles School of Law"/>
          <p:cNvSpPr txBox="1"/>
          <p:nvPr/>
        </p:nvSpPr>
        <p:spPr>
          <a:xfrm>
            <a:off x="12153488" y="12582836"/>
            <a:ext cx="7244817" cy="4366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p>
            <a:r>
              <a:rPr sz="2000"/>
              <a:t>T</a:t>
            </a:r>
            <a:r>
              <a:rPr sz="2200"/>
              <a:t>he University of California at Los Angeles School of Law</a:t>
            </a:r>
          </a:p>
        </p:txBody>
      </p:sp>
    </p:spTree>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The River Runs Dry: When Title VI Trumps State Anti-Affirmative Action Law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ormAutofit lnSpcReduction="10000"/>
          </a:bodyPr>
          <a:lstStyle>
            <a:lvl1pPr defTabSz="421004">
              <a:defRPr sz="2805"/>
            </a:lvl1pPr>
          </a:lstStyle>
          <a:p>
            <a:r>
              <a:rPr dirty="0"/>
              <a:t>The River Runs Dry: When Title VI Trumps State Anti-Affirmative Action Laws</a:t>
            </a:r>
            <a:r>
              <a:rPr lang="en-US" dirty="0"/>
              <a:t> (April 2009)</a:t>
            </a:r>
            <a:endParaRPr dirty="0"/>
          </a:p>
        </p:txBody>
      </p:sp>
      <p:sp>
        <p:nvSpPr>
          <p:cNvPr id="207" name="African American and Latino applicants who scored lower on the SAT - for Title VI…"/>
          <p:cNvSpPr txBox="1">
            <a:spLocks noGrp="1"/>
          </p:cNvSpPr>
          <p:nvPr>
            <p:ph type="body" sz="half" idx="1"/>
          </p:nvPr>
        </p:nvSpPr>
        <p:spPr>
          <a:xfrm>
            <a:off x="1206500" y="3380828"/>
            <a:ext cx="12640129" cy="9588136"/>
          </a:xfrm>
          <a:prstGeom prst="rect">
            <a:avLst/>
          </a:prstGeom>
        </p:spPr>
        <p:txBody>
          <a:bodyPr>
            <a:normAutofit fontScale="92500" lnSpcReduction="20000"/>
          </a:bodyPr>
          <a:lstStyle/>
          <a:p>
            <a:pPr marL="609600" lvl="1" indent="0" defTabSz="1975054">
              <a:spcBef>
                <a:spcPts val="3600"/>
              </a:spcBef>
              <a:buNone/>
              <a:defRPr sz="3888"/>
            </a:pPr>
            <a:r>
              <a:rPr lang="en-US" sz="4400" dirty="0"/>
              <a:t>🌸</a:t>
            </a:r>
          </a:p>
          <a:p>
            <a:pPr marL="493776" indent="-493776" defTabSz="1975054">
              <a:spcBef>
                <a:spcPts val="3600"/>
              </a:spcBef>
              <a:defRPr sz="3888"/>
            </a:pPr>
            <a:r>
              <a:rPr lang="en-US" sz="4400" b="1" dirty="0"/>
              <a:t>M</a:t>
            </a:r>
            <a:r>
              <a:rPr lang="en-CN" sz="4400" b="1" dirty="0"/>
              <a:t>inority </a:t>
            </a:r>
            <a:r>
              <a:rPr lang="en-US" sz="4400" b="1" dirty="0"/>
              <a:t>students, especially African American and Latino applicants, with lower SAT scores </a:t>
            </a:r>
            <a:r>
              <a:rPr lang="en-US" sz="4400" dirty="0"/>
              <a:t>observed Title VI aided minority admissions until state bans</a:t>
            </a:r>
            <a:r>
              <a:rPr lang="en-CN" sz="4400" dirty="0"/>
              <a:t> </a:t>
            </a:r>
          </a:p>
          <a:p>
            <a:pPr marL="493776" indent="-493776" defTabSz="1975054">
              <a:spcBef>
                <a:spcPts val="3600"/>
              </a:spcBef>
              <a:defRPr sz="3888"/>
            </a:pPr>
            <a:r>
              <a:rPr lang="en-US" sz="4400" b="1" dirty="0"/>
              <a:t>Higher-scoring White and Asian applicants</a:t>
            </a:r>
            <a:r>
              <a:rPr lang="en-US" sz="4400" dirty="0"/>
              <a:t>, for decades, used Title VI to call race-conscious admissions discriminatory</a:t>
            </a:r>
            <a:r>
              <a:rPr lang="en-CN" sz="4400" dirty="0"/>
              <a:t> </a:t>
            </a:r>
            <a:endParaRPr lang="en-US" sz="4400" dirty="0"/>
          </a:p>
          <a:p>
            <a:pPr marL="493776" indent="-493776" defTabSz="1975054">
              <a:spcBef>
                <a:spcPts val="3600"/>
              </a:spcBef>
              <a:defRPr sz="3888"/>
            </a:pPr>
            <a:r>
              <a:rPr lang="en-CN" sz="4400" b="1" dirty="0"/>
              <a:t>Universities receiving federal funds</a:t>
            </a:r>
            <a:r>
              <a:rPr lang="en-CN" sz="4400" dirty="0"/>
              <a:t>:</a:t>
            </a:r>
            <a:r>
              <a:rPr lang="en-CN" sz="4400" b="1" dirty="0"/>
              <a:t> </a:t>
            </a:r>
            <a:r>
              <a:rPr lang="en-US" sz="4400" dirty="0"/>
              <a:t>balanced federal and state laws by stressing that the SATs are necessary and race-conscious remedies</a:t>
            </a:r>
            <a:r>
              <a:rPr lang="en-CN" sz="4400" dirty="0"/>
              <a:t> </a:t>
            </a:r>
          </a:p>
          <a:p>
            <a:pPr marL="493776" indent="-493776" defTabSz="1975054">
              <a:spcBef>
                <a:spcPts val="3600"/>
              </a:spcBef>
              <a:defRPr sz="3888"/>
            </a:pPr>
            <a:r>
              <a:rPr lang="en-US" sz="4400" dirty="0"/>
              <a:t>The article concludes that Title VI prevails over ‘state laws that oppose racial equality’</a:t>
            </a:r>
            <a:r>
              <a:rPr lang="en-CN" sz="4400" dirty="0"/>
              <a:t> </a:t>
            </a:r>
            <a:br>
              <a:rPr lang="en-CN" sz="3600" dirty="0"/>
            </a:br>
            <a:endParaRPr lang="en-CN" sz="3600" dirty="0"/>
          </a:p>
          <a:p>
            <a:pPr marL="0" indent="0" defTabSz="1975054">
              <a:spcBef>
                <a:spcPts val="3600"/>
              </a:spcBef>
              <a:buNone/>
              <a:defRPr sz="3888"/>
            </a:pPr>
            <a:br>
              <a:rPr lang="en-US" sz="3800" dirty="0"/>
            </a:br>
            <a:br>
              <a:rPr dirty="0"/>
            </a:br>
            <a:r>
              <a:rPr sz="3483" dirty="0"/>
              <a:t>(West-Faulcon, 2009)</a:t>
            </a:r>
          </a:p>
        </p:txBody>
      </p:sp>
      <p:pic>
        <p:nvPicPr>
          <p:cNvPr id="208" name="Small section of a modern shell bridge in Qingdao, Shandong, China with a partly cloudy sky above" descr="Small section of a modern shell bridge in Qingdao, Shandong, China with a partly cloudy sky above"/>
          <p:cNvPicPr>
            <a:picLocks noGrp="1" noChangeAspect="1"/>
          </p:cNvPicPr>
          <p:nvPr>
            <p:ph type="pic" idx="22"/>
          </p:nvPr>
        </p:nvPicPr>
        <p:blipFill>
          <a:blip r:embed="rId3"/>
          <a:srcRect l="2699" r="2699"/>
          <a:stretch>
            <a:fillRect/>
          </a:stretch>
        </p:blipFill>
        <p:spPr>
          <a:xfrm>
            <a:off x="15007230" y="964640"/>
            <a:ext cx="8170270" cy="6762035"/>
          </a:xfrm>
          <a:prstGeom prst="rect">
            <a:avLst/>
          </a:prstGeom>
        </p:spPr>
      </p:pic>
      <p:sp>
        <p:nvSpPr>
          <p:cNvPr id="209" name="Literature Treatment"/>
          <p:cNvSpPr txBox="1">
            <a:spLocks noGrp="1"/>
          </p:cNvSpPr>
          <p:nvPr>
            <p:ph type="title"/>
          </p:nvPr>
        </p:nvSpPr>
        <p:spPr>
          <a:prstGeom prst="rect">
            <a:avLst/>
          </a:prstGeom>
        </p:spPr>
        <p:txBody>
          <a:bodyPr>
            <a:normAutofit fontScale="90000"/>
          </a:bodyPr>
          <a:lstStyle>
            <a:lvl1pPr defTabSz="2316421">
              <a:defRPr sz="8075" spc="-161"/>
            </a:lvl1pPr>
          </a:lstStyle>
          <a:p>
            <a:r>
              <a:rPr dirty="0"/>
              <a:t>Literature Treatment </a:t>
            </a:r>
          </a:p>
        </p:txBody>
      </p:sp>
      <p:sp>
        <p:nvSpPr>
          <p:cNvPr id="2" name="TextBox 1">
            <a:extLst>
              <a:ext uri="{FF2B5EF4-FFF2-40B4-BE49-F238E27FC236}">
                <a16:creationId xmlns:a16="http://schemas.microsoft.com/office/drawing/2014/main" id="{27562AF3-109B-2B08-30AB-A0F1CF4292FA}"/>
              </a:ext>
            </a:extLst>
          </p:cNvPr>
          <p:cNvSpPr txBox="1"/>
          <p:nvPr/>
        </p:nvSpPr>
        <p:spPr>
          <a:xfrm>
            <a:off x="15330489" y="7359990"/>
            <a:ext cx="7847011" cy="568873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609600" indent="-609600">
              <a:buSzPct val="123000"/>
              <a:buFontTx/>
              <a:buChar char="•"/>
            </a:pPr>
            <a:r>
              <a:rPr lang="en-US" sz="4000" dirty="0"/>
              <a:t>by blocking biased SATs unless their use is proven necessary</a:t>
            </a:r>
            <a:r>
              <a:rPr lang="en-CN" sz="4000" dirty="0"/>
              <a:t> </a:t>
            </a:r>
          </a:p>
          <a:p>
            <a:pPr marL="609600" indent="-609600">
              <a:buSzPct val="123000"/>
              <a:buFontTx/>
              <a:buChar char="•"/>
            </a:pPr>
            <a:r>
              <a:rPr lang="en-US" sz="4000" dirty="0"/>
              <a:t>and by prompting universities to override state laws for fear of losing federal funding, restoring minority enrollment and reopening equal access</a:t>
            </a:r>
            <a:r>
              <a:rPr lang="en-CN" sz="4000" dirty="0"/>
              <a:t> </a:t>
            </a:r>
          </a:p>
        </p:txBody>
      </p:sp>
      <p:cxnSp>
        <p:nvCxnSpPr>
          <p:cNvPr id="4" name="Straight Arrow Connector 3">
            <a:extLst>
              <a:ext uri="{FF2B5EF4-FFF2-40B4-BE49-F238E27FC236}">
                <a16:creationId xmlns:a16="http://schemas.microsoft.com/office/drawing/2014/main" id="{3F86A123-2F92-01A4-A5F7-31B28ADC58EA}"/>
              </a:ext>
            </a:extLst>
          </p:cNvPr>
          <p:cNvCxnSpPr>
            <a:cxnSpLocks/>
          </p:cNvCxnSpPr>
          <p:nvPr/>
        </p:nvCxnSpPr>
        <p:spPr>
          <a:xfrm flipV="1">
            <a:off x="13611499" y="9049787"/>
            <a:ext cx="1645920" cy="1175657"/>
          </a:xfrm>
          <a:prstGeom prst="straightConnector1">
            <a:avLst/>
          </a:prstGeom>
          <a:noFill/>
          <a:ln w="25400" cap="flat">
            <a:solidFill>
              <a:schemeClr val="accent1">
                <a:lumMod val="75000"/>
              </a:schemeClr>
            </a:solidFill>
            <a:prstDash val="solid"/>
            <a:miter lim="400000"/>
            <a:tailEnd type="triangle"/>
          </a:ln>
          <a:effectLst/>
          <a:sp3d/>
        </p:spPr>
        <p:style>
          <a:lnRef idx="0">
            <a:scrgbClr r="0" g="0" b="0"/>
          </a:lnRef>
          <a:fillRef idx="0">
            <a:scrgbClr r="0" g="0" b="0"/>
          </a:fillRef>
          <a:effectRef idx="0">
            <a:scrgbClr r="0" g="0" b="0"/>
          </a:effectRef>
          <a:fontRef idx="none"/>
        </p:style>
      </p:cxnSp>
      <p:cxnSp>
        <p:nvCxnSpPr>
          <p:cNvPr id="8" name="Straight Arrow Connector 7">
            <a:extLst>
              <a:ext uri="{FF2B5EF4-FFF2-40B4-BE49-F238E27FC236}">
                <a16:creationId xmlns:a16="http://schemas.microsoft.com/office/drawing/2014/main" id="{80565551-7214-F268-D12F-2577AECA2DA6}"/>
              </a:ext>
            </a:extLst>
          </p:cNvPr>
          <p:cNvCxnSpPr>
            <a:cxnSpLocks/>
          </p:cNvCxnSpPr>
          <p:nvPr/>
        </p:nvCxnSpPr>
        <p:spPr>
          <a:xfrm>
            <a:off x="13611499" y="10225444"/>
            <a:ext cx="1645920" cy="1221377"/>
          </a:xfrm>
          <a:prstGeom prst="straightConnector1">
            <a:avLst/>
          </a:prstGeom>
          <a:noFill/>
          <a:ln w="25400" cap="flat">
            <a:solidFill>
              <a:schemeClr val="accent1">
                <a:lumMod val="75000"/>
              </a:schemeClr>
            </a:solidFill>
            <a:prstDash val="solid"/>
            <a:miter lim="400000"/>
            <a:tailEnd type="triangle"/>
          </a:ln>
          <a:effectLst/>
          <a:sp3d/>
        </p:spPr>
        <p:style>
          <a:lnRef idx="0">
            <a:scrgbClr r="0" g="0" b="0"/>
          </a:lnRef>
          <a:fillRef idx="0">
            <a:scrgbClr r="0" g="0" b="0"/>
          </a:fillRef>
          <a:effectRef idx="0">
            <a:scrgbClr r="0" g="0" b="0"/>
          </a:effectRef>
          <a:fontRef idx="none"/>
        </p:style>
      </p:cxn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United Nations Human Rights"/>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defTabSz="808990">
              <a:defRPr sz="5390"/>
            </a:lvl1pPr>
          </a:lstStyle>
          <a:p>
            <a:r>
              <a:t>United Nations Human Rights</a:t>
            </a:r>
          </a:p>
        </p:txBody>
      </p:sp>
      <p:sp>
        <p:nvSpPr>
          <p:cNvPr id="212" name="“the existence of racial barriers is repugnant to the ideals of any human society” (1965)"/>
          <p:cNvSpPr txBox="1">
            <a:spLocks noGrp="1"/>
          </p:cNvSpPr>
          <p:nvPr>
            <p:ph type="body" sz="half" idx="1"/>
          </p:nvPr>
        </p:nvSpPr>
        <p:spPr>
          <a:xfrm>
            <a:off x="1206500" y="3832869"/>
            <a:ext cx="9779000" cy="8256630"/>
          </a:xfrm>
          <a:prstGeom prst="rect">
            <a:avLst/>
          </a:prstGeom>
        </p:spPr>
        <p:txBody>
          <a:bodyPr>
            <a:normAutofit/>
          </a:bodyPr>
          <a:lstStyle/>
          <a:p>
            <a:r>
              <a:rPr lang="en-US" sz="3700" dirty="0"/>
              <a:t>🌸 T</a:t>
            </a:r>
            <a:r>
              <a:rPr lang="en-CN" sz="3700" dirty="0"/>
              <a:t>he United Nations’ De-cla-ration on the Elimination of All Forms of Racial Discrimination (of November 20th, 1963</a:t>
            </a:r>
            <a:r>
              <a:rPr lang="en-US" sz="3700" dirty="0"/>
              <a:t>) which likewise counters discrimination by race, color, or national origin</a:t>
            </a:r>
          </a:p>
          <a:p>
            <a:r>
              <a:rPr lang="en-US" sz="3700" dirty="0"/>
              <a:t>And holds that </a:t>
            </a:r>
            <a:r>
              <a:rPr sz="3700" dirty="0"/>
              <a:t>“the existence of </a:t>
            </a:r>
            <a:r>
              <a:rPr sz="3700" u="sng" dirty="0"/>
              <a:t>racial barriers is repugnant to the ideals of any human society</a:t>
            </a:r>
            <a:r>
              <a:rPr sz="3700" dirty="0"/>
              <a:t>” (</a:t>
            </a:r>
            <a:r>
              <a:rPr lang="en-CN" sz="3700" dirty="0"/>
              <a:t>December the 21st, </a:t>
            </a:r>
            <a:r>
              <a:rPr sz="3700" dirty="0"/>
              <a:t>1965)</a:t>
            </a:r>
          </a:p>
        </p:txBody>
      </p:sp>
      <p:pic>
        <p:nvPicPr>
          <p:cNvPr id="213" name="Small section of a modern shell bridge in Qingdao, Shandong, China with a partly cloudy sky above" descr="Small section of a modern shell bridge in Qingdao, Shandong, China with a partly cloudy sky above"/>
          <p:cNvPicPr>
            <a:picLocks noGrp="1" noChangeAspect="1"/>
          </p:cNvPicPr>
          <p:nvPr>
            <p:ph type="pic" idx="22"/>
          </p:nvPr>
        </p:nvPicPr>
        <p:blipFill>
          <a:blip r:embed="rId2"/>
          <a:srcRect/>
          <a:stretch>
            <a:fillRect/>
          </a:stretch>
        </p:blipFill>
        <p:spPr>
          <a:xfrm>
            <a:off x="12187378" y="1133421"/>
            <a:ext cx="10916874" cy="2347510"/>
          </a:xfrm>
          <a:prstGeom prst="rect">
            <a:avLst/>
          </a:prstGeom>
        </p:spPr>
      </p:pic>
      <p:sp>
        <p:nvSpPr>
          <p:cNvPr id="214" name="International Treatment"/>
          <p:cNvSpPr txBox="1">
            <a:spLocks noGrp="1"/>
          </p:cNvSpPr>
          <p:nvPr>
            <p:ph type="title"/>
          </p:nvPr>
        </p:nvSpPr>
        <p:spPr>
          <a:prstGeom prst="rect">
            <a:avLst/>
          </a:prstGeom>
        </p:spPr>
        <p:txBody>
          <a:bodyPr/>
          <a:lstStyle>
            <a:lvl1pPr defTabSz="2023821">
              <a:defRPr sz="7054" spc="-141"/>
            </a:lvl1pPr>
          </a:lstStyle>
          <a:p>
            <a:r>
              <a:t>International Treatment</a:t>
            </a:r>
          </a:p>
        </p:txBody>
      </p:sp>
      <p:pic>
        <p:nvPicPr>
          <p:cNvPr id="215" name="Screenshot 2026-10-09 at 16.56.13.png" descr="Screenshot 2026-10-09 at 16.56.13.png"/>
          <p:cNvPicPr>
            <a:picLocks noChangeAspect="1"/>
          </p:cNvPicPr>
          <p:nvPr/>
        </p:nvPicPr>
        <p:blipFill>
          <a:blip r:embed="rId3"/>
          <a:srcRect t="4652" b="8071"/>
          <a:stretch>
            <a:fillRect/>
          </a:stretch>
        </p:blipFill>
        <p:spPr>
          <a:xfrm>
            <a:off x="12210333" y="3474829"/>
            <a:ext cx="10870931" cy="9529039"/>
          </a:xfrm>
          <a:prstGeom prst="rect">
            <a:avLst/>
          </a:prstGeom>
          <a:ln w="12700">
            <a:miter lim="400000"/>
          </a:ln>
        </p:spPr>
      </p:pic>
      <p:pic>
        <p:nvPicPr>
          <p:cNvPr id="216" name="Screenshot 2026-10-09 at 17.03.16.png" descr="Screenshot 2026-10-09 at 17.03.16.png"/>
          <p:cNvPicPr>
            <a:picLocks noChangeAspect="1"/>
          </p:cNvPicPr>
          <p:nvPr/>
        </p:nvPicPr>
        <p:blipFill>
          <a:blip r:embed="rId4"/>
          <a:stretch>
            <a:fillRect/>
          </a:stretch>
        </p:blipFill>
        <p:spPr>
          <a:xfrm>
            <a:off x="1445258" y="8965487"/>
            <a:ext cx="4668159" cy="3920222"/>
          </a:xfrm>
          <a:prstGeom prst="rect">
            <a:avLst/>
          </a:prstGeom>
          <a:ln w="12700">
            <a:miter lim="400000"/>
          </a:ln>
        </p:spPr>
      </p:pic>
      <p:sp>
        <p:nvSpPr>
          <p:cNvPr id="2" name="TextBox 1">
            <a:extLst>
              <a:ext uri="{FF2B5EF4-FFF2-40B4-BE49-F238E27FC236}">
                <a16:creationId xmlns:a16="http://schemas.microsoft.com/office/drawing/2014/main" id="{9A700C0F-7ADA-9BB1-6224-A9A809CF90A7}"/>
              </a:ext>
            </a:extLst>
          </p:cNvPr>
          <p:cNvSpPr txBox="1"/>
          <p:nvPr/>
        </p:nvSpPr>
        <p:spPr>
          <a:xfrm>
            <a:off x="5734533" y="9002063"/>
            <a:ext cx="5936536" cy="289566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609600" indent="-609600">
              <a:buSzPct val="123000"/>
              <a:buFontTx/>
              <a:buChar char="•"/>
            </a:pPr>
            <a:r>
              <a:rPr lang="en-US" sz="3200" dirty="0"/>
              <a:t>The United Nations hopes that everyone will profoundly and immediately reflect on and react to manifestations of racial discrimination</a:t>
            </a:r>
            <a:endParaRPr lang="en-CN" sz="3200"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Conclusion"/>
          <p:cNvSpPr txBox="1">
            <a:spLocks noGrp="1"/>
          </p:cNvSpPr>
          <p:nvPr>
            <p:ph type="title"/>
          </p:nvPr>
        </p:nvSpPr>
        <p:spPr>
          <a:xfrm>
            <a:off x="1206500" y="896620"/>
            <a:ext cx="21971000" cy="1433163"/>
          </a:xfrm>
          <a:prstGeom prst="rect">
            <a:avLst/>
          </a:prstGeom>
        </p:spPr>
        <p:txBody>
          <a:bodyPr/>
          <a:lstStyle/>
          <a:p>
            <a:r>
              <a:rPr dirty="0"/>
              <a:t>Conclusion </a:t>
            </a:r>
          </a:p>
        </p:txBody>
      </p:sp>
      <p:sp>
        <p:nvSpPr>
          <p:cNvPr id="219" name="Racial Discrimination in Education"/>
          <p:cNvSpPr txBox="1">
            <a:spLocks noGrp="1"/>
          </p:cNvSpPr>
          <p:nvPr>
            <p:ph type="body" idx="21"/>
          </p:nvPr>
        </p:nvSpPr>
        <p:spPr>
          <a:xfrm>
            <a:off x="1206500" y="1970626"/>
            <a:ext cx="21971000" cy="934780"/>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normAutofit/>
          </a:bodyPr>
          <a:lstStyle/>
          <a:p>
            <a:r>
              <a:rPr sz="5400" dirty="0"/>
              <a:t>Racial Discrimination in Education </a:t>
            </a:r>
          </a:p>
        </p:txBody>
      </p:sp>
      <p:sp>
        <p:nvSpPr>
          <p:cNvPr id="220" name="Title Six of the Civil Rights Act of 1964 was a breakthrough in solving this problem…"/>
          <p:cNvSpPr txBox="1">
            <a:spLocks noGrp="1"/>
          </p:cNvSpPr>
          <p:nvPr>
            <p:ph type="body" idx="1"/>
          </p:nvPr>
        </p:nvSpPr>
        <p:spPr>
          <a:xfrm>
            <a:off x="1206500" y="3318841"/>
            <a:ext cx="21971000" cy="5562403"/>
          </a:xfrm>
          <a:prstGeom prst="rect">
            <a:avLst/>
          </a:prstGeom>
        </p:spPr>
        <p:txBody>
          <a:bodyPr>
            <a:noAutofit/>
          </a:bodyPr>
          <a:lstStyle/>
          <a:p>
            <a:pPr lvl="1"/>
            <a:r>
              <a:rPr lang="en-US" sz="4000" dirty="0"/>
              <a:t>Racial discrimination in U.S. education has long been a problem, and Title VI was a breakthrough</a:t>
            </a:r>
            <a:endParaRPr lang="en-CN" sz="4000" dirty="0"/>
          </a:p>
          <a:p>
            <a:pPr lvl="2"/>
            <a:r>
              <a:rPr lang="en-US" sz="4000" dirty="0"/>
              <a:t>[the policy’s] </a:t>
            </a:r>
            <a:r>
              <a:rPr lang="en-US" sz="4000" b="1" dirty="0"/>
              <a:t>text</a:t>
            </a:r>
            <a:r>
              <a:rPr lang="en-US" sz="4000" dirty="0"/>
              <a:t> reminds one whose interests are at stake</a:t>
            </a:r>
            <a:endParaRPr lang="en-CN" sz="4000" dirty="0"/>
          </a:p>
          <a:p>
            <a:pPr lvl="2"/>
            <a:r>
              <a:rPr lang="en-US" sz="4000" dirty="0"/>
              <a:t>Its </a:t>
            </a:r>
            <a:r>
              <a:rPr lang="en-US" sz="4000" b="1" dirty="0"/>
              <a:t>context</a:t>
            </a:r>
            <a:r>
              <a:rPr lang="en-US" sz="4000" dirty="0"/>
              <a:t> shows the history of the government’s legal action against racial discrimination and demonstrates that anti-discrimination efforts are always essential to equal rights </a:t>
            </a:r>
            <a:endParaRPr lang="en-CN" sz="4000" dirty="0"/>
          </a:p>
          <a:p>
            <a:pPr lvl="2"/>
            <a:r>
              <a:rPr lang="en-US" sz="4000" dirty="0"/>
              <a:t>And the policy’s </a:t>
            </a:r>
            <a:r>
              <a:rPr lang="en-US" sz="4000" b="1" dirty="0"/>
              <a:t>implementation</a:t>
            </a:r>
            <a:r>
              <a:rPr lang="en-US" sz="4000" dirty="0"/>
              <a:t> reveals the changes a policy may undergo, which may worsen or mitigate discrimination and sometimes even reverse progress</a:t>
            </a:r>
            <a:endParaRPr lang="en-CN" sz="4000" dirty="0"/>
          </a:p>
        </p:txBody>
      </p:sp>
      <p:pic>
        <p:nvPicPr>
          <p:cNvPr id="5" name="Picture 4">
            <a:extLst>
              <a:ext uri="{FF2B5EF4-FFF2-40B4-BE49-F238E27FC236}">
                <a16:creationId xmlns:a16="http://schemas.microsoft.com/office/drawing/2014/main" id="{6CE2FBA6-A755-83D3-E922-E0E31D813E03}"/>
              </a:ext>
            </a:extLst>
          </p:cNvPr>
          <p:cNvPicPr>
            <a:picLocks noChangeAspect="1"/>
          </p:cNvPicPr>
          <p:nvPr/>
        </p:nvPicPr>
        <p:blipFill>
          <a:blip r:embed="rId2">
            <a:extLst>
              <a:ext uri="{28A0092B-C50C-407E-A947-70E740481C1C}">
                <a14:useLocalDpi xmlns:a14="http://schemas.microsoft.com/office/drawing/2010/main" val="0"/>
              </a:ext>
            </a:extLst>
          </a:blip>
          <a:srcRect b="19433"/>
          <a:stretch>
            <a:fillRect/>
          </a:stretch>
        </p:blipFill>
        <p:spPr>
          <a:xfrm>
            <a:off x="5346652" y="9921671"/>
            <a:ext cx="6219661" cy="3601038"/>
          </a:xfrm>
          <a:prstGeom prst="rect">
            <a:avLst/>
          </a:prstGeom>
        </p:spPr>
      </p:pic>
      <p:pic>
        <p:nvPicPr>
          <p:cNvPr id="7" name="Picture 6">
            <a:extLst>
              <a:ext uri="{FF2B5EF4-FFF2-40B4-BE49-F238E27FC236}">
                <a16:creationId xmlns:a16="http://schemas.microsoft.com/office/drawing/2014/main" id="{55A14B85-3B39-2538-89A2-CE40124E07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31978" y="9892956"/>
            <a:ext cx="5479143" cy="3658469"/>
          </a:xfrm>
          <a:prstGeom prst="rect">
            <a:avLst/>
          </a:prstGeom>
        </p:spPr>
      </p:pic>
      <p:pic>
        <p:nvPicPr>
          <p:cNvPr id="9" name="Picture 8">
            <a:extLst>
              <a:ext uri="{FF2B5EF4-FFF2-40B4-BE49-F238E27FC236}">
                <a16:creationId xmlns:a16="http://schemas.microsoft.com/office/drawing/2014/main" id="{547FA902-DDD5-7020-0D6A-D6801C76C7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67577" y="9898663"/>
            <a:ext cx="5479143" cy="3652762"/>
          </a:xfrm>
          <a:prstGeom prst="rect">
            <a:avLst/>
          </a:prstGeom>
        </p:spPr>
      </p:pic>
      <p:pic>
        <p:nvPicPr>
          <p:cNvPr id="13" name="Picture 12">
            <a:extLst>
              <a:ext uri="{FF2B5EF4-FFF2-40B4-BE49-F238E27FC236}">
                <a16:creationId xmlns:a16="http://schemas.microsoft.com/office/drawing/2014/main" id="{BEA69079-21CA-AD68-C633-058382F4C919}"/>
              </a:ext>
            </a:extLst>
          </p:cNvPr>
          <p:cNvPicPr>
            <a:picLocks noChangeAspect="1"/>
          </p:cNvPicPr>
          <p:nvPr/>
        </p:nvPicPr>
        <p:blipFill>
          <a:blip r:embed="rId5">
            <a:extLst>
              <a:ext uri="{28A0092B-C50C-407E-A947-70E740481C1C}">
                <a14:useLocalDpi xmlns:a14="http://schemas.microsoft.com/office/drawing/2010/main" val="0"/>
              </a:ext>
            </a:extLst>
          </a:blip>
          <a:srcRect l="13921" r="14914"/>
          <a:stretch>
            <a:fillRect/>
          </a:stretch>
        </p:blipFill>
        <p:spPr>
          <a:xfrm>
            <a:off x="21562071" y="9898663"/>
            <a:ext cx="2523024" cy="3652762"/>
          </a:xfrm>
          <a:prstGeom prst="rect">
            <a:avLst/>
          </a:prstGeom>
        </p:spPr>
      </p:pic>
      <p:pic>
        <p:nvPicPr>
          <p:cNvPr id="3" name="Picture 2">
            <a:extLst>
              <a:ext uri="{FF2B5EF4-FFF2-40B4-BE49-F238E27FC236}">
                <a16:creationId xmlns:a16="http://schemas.microsoft.com/office/drawing/2014/main" id="{06744165-F0FD-01D3-D412-A54CE7D6F5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1864" y="9890350"/>
            <a:ext cx="5479143" cy="3601038"/>
          </a:xfrm>
          <a:prstGeom prst="rect">
            <a:avLst/>
          </a:prstGeom>
        </p:spPr>
      </p:pic>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0975B-6AC4-E5B2-9123-35343CCB6E71}"/>
              </a:ext>
            </a:extLst>
          </p:cNvPr>
          <p:cNvSpPr>
            <a:spLocks noGrp="1"/>
          </p:cNvSpPr>
          <p:nvPr>
            <p:ph type="title"/>
          </p:nvPr>
        </p:nvSpPr>
        <p:spPr/>
        <p:txBody>
          <a:bodyPr/>
          <a:lstStyle/>
          <a:p>
            <a:r>
              <a:rPr lang="en-US" dirty="0"/>
              <a:t>Conclusion</a:t>
            </a:r>
            <a:endParaRPr lang="en-CN" dirty="0"/>
          </a:p>
        </p:txBody>
      </p:sp>
      <p:sp>
        <p:nvSpPr>
          <p:cNvPr id="3" name="Text Placeholder 2">
            <a:extLst>
              <a:ext uri="{FF2B5EF4-FFF2-40B4-BE49-F238E27FC236}">
                <a16:creationId xmlns:a16="http://schemas.microsoft.com/office/drawing/2014/main" id="{9FD09701-B026-714C-F73F-8FD538EBB35D}"/>
              </a:ext>
            </a:extLst>
          </p:cNvPr>
          <p:cNvSpPr>
            <a:spLocks noGrp="1"/>
          </p:cNvSpPr>
          <p:nvPr>
            <p:ph type="body" sz="quarter" idx="21"/>
          </p:nvPr>
        </p:nvSpPr>
        <p:spPr/>
        <p:txBody>
          <a:bodyPr/>
          <a:lstStyle/>
          <a:p>
            <a:r>
              <a:rPr lang="en-US" dirty="0"/>
              <a:t>Racial Discrimination in Education </a:t>
            </a:r>
          </a:p>
          <a:p>
            <a:endParaRPr lang="en-CN" dirty="0"/>
          </a:p>
        </p:txBody>
      </p:sp>
      <p:sp>
        <p:nvSpPr>
          <p:cNvPr id="4" name="Text Placeholder 3">
            <a:extLst>
              <a:ext uri="{FF2B5EF4-FFF2-40B4-BE49-F238E27FC236}">
                <a16:creationId xmlns:a16="http://schemas.microsoft.com/office/drawing/2014/main" id="{E848A010-5393-B45E-F35A-0BB821BFAD30}"/>
              </a:ext>
            </a:extLst>
          </p:cNvPr>
          <p:cNvSpPr>
            <a:spLocks noGrp="1"/>
          </p:cNvSpPr>
          <p:nvPr>
            <p:ph type="body" idx="1"/>
          </p:nvPr>
        </p:nvSpPr>
        <p:spPr>
          <a:xfrm>
            <a:off x="1206500" y="4160520"/>
            <a:ext cx="21971000" cy="9098280"/>
          </a:xfrm>
        </p:spPr>
        <p:txBody>
          <a:bodyPr>
            <a:normAutofit/>
          </a:bodyPr>
          <a:lstStyle/>
          <a:p>
            <a:r>
              <a:rPr lang="en-US" sz="4400" dirty="0"/>
              <a:t>By my readings, a policy against racial discrimination should benefit everyone who suffers from it and everyone who has benefited from it, yet it often seems to help only the previously disadvantaged, while others who once enjoyed excessive privilege now resent the new landscape of equality</a:t>
            </a:r>
          </a:p>
          <a:p>
            <a:r>
              <a:rPr lang="en-US" sz="4400" dirty="0"/>
              <a:t>So, should white people protest the loss of their sense of superiority when competitors saved by anti-discrimination laws now stand before opportunities that once belonged to whites, or should they join non-whites for equality across races? I believe cross-racial cooperation is essential</a:t>
            </a:r>
          </a:p>
          <a:p>
            <a:r>
              <a:rPr lang="en-US" sz="4400" dirty="0"/>
              <a:t>and only through this can good nondiscrimination policies become effective and be reasonably revised. A final question remains: does action come before policy, or vice versa?</a:t>
            </a:r>
            <a:r>
              <a:rPr lang="zh-CN" altLang="en-US" sz="4400" dirty="0"/>
              <a:t> </a:t>
            </a:r>
            <a:r>
              <a:rPr lang="en-US" sz="4400" dirty="0"/>
              <a:t>Both are indispensable, methinks</a:t>
            </a:r>
            <a:endParaRPr lang="en-CN" sz="4400" dirty="0"/>
          </a:p>
          <a:p>
            <a:endParaRPr lang="en-CN" dirty="0"/>
          </a:p>
        </p:txBody>
      </p:sp>
    </p:spTree>
    <p:extLst>
      <p:ext uri="{BB962C8B-B14F-4D97-AF65-F5344CB8AC3E}">
        <p14:creationId xmlns:p14="http://schemas.microsoft.com/office/powerpoint/2010/main" val="2646457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References"/>
          <p:cNvSpPr txBox="1">
            <a:spLocks noGrp="1"/>
          </p:cNvSpPr>
          <p:nvPr>
            <p:ph type="title"/>
          </p:nvPr>
        </p:nvSpPr>
        <p:spPr>
          <a:prstGeom prst="rect">
            <a:avLst/>
          </a:prstGeom>
        </p:spPr>
        <p:txBody>
          <a:bodyPr/>
          <a:lstStyle/>
          <a:p>
            <a:r>
              <a:t>References</a:t>
            </a:r>
          </a:p>
        </p:txBody>
      </p:sp>
      <p:sp>
        <p:nvSpPr>
          <p:cNvPr id="223" name="Arendt, H. (2006) ‘The crisis in Education’, in Between Past and Future. Penguin Publishing Group.…"/>
          <p:cNvSpPr txBox="1">
            <a:spLocks noGrp="1"/>
          </p:cNvSpPr>
          <p:nvPr>
            <p:ph type="body" idx="1"/>
          </p:nvPr>
        </p:nvSpPr>
        <p:spPr>
          <a:xfrm>
            <a:off x="1206500" y="2848195"/>
            <a:ext cx="21971000" cy="9865103"/>
          </a:xfrm>
          <a:prstGeom prst="rect">
            <a:avLst/>
          </a:prstGeom>
        </p:spPr>
        <p:txBody>
          <a:bodyPr/>
          <a:lstStyle/>
          <a:p>
            <a:pPr marL="310895" indent="-310895" defTabSz="1243552">
              <a:spcBef>
                <a:spcPts val="2200"/>
              </a:spcBef>
              <a:defRPr sz="2448"/>
            </a:pPr>
            <a:r>
              <a:rPr dirty="0"/>
              <a:t>Arendt, H. (2006) ‘The crisis in Education’, in </a:t>
            </a:r>
            <a:r>
              <a:rPr i="1" dirty="0"/>
              <a:t>Between Past and Future</a:t>
            </a:r>
            <a:r>
              <a:rPr dirty="0"/>
              <a:t>. Penguin Publishing Group. </a:t>
            </a:r>
          </a:p>
          <a:p>
            <a:pPr marL="310895" indent="-310895" defTabSz="1243552">
              <a:spcBef>
                <a:spcPts val="2200"/>
              </a:spcBef>
              <a:defRPr sz="2448"/>
            </a:pPr>
            <a:r>
              <a:rPr dirty="0"/>
              <a:t>‘Chapter: 3 defining discrimination’ (2004) in </a:t>
            </a:r>
            <a:r>
              <a:rPr i="1" dirty="0"/>
              <a:t>Measuring Racial Discrimination </a:t>
            </a:r>
            <a:r>
              <a:rPr dirty="0"/>
              <a:t>. Washington, DC: The National Academies Press. </a:t>
            </a:r>
          </a:p>
          <a:p>
            <a:pPr marL="310895" indent="-310895" defTabSz="1243552">
              <a:spcBef>
                <a:spcPts val="2200"/>
              </a:spcBef>
              <a:defRPr sz="2448"/>
            </a:pPr>
            <a:r>
              <a:rPr i="1" dirty="0"/>
              <a:t>Civil Rights Act (1964)</a:t>
            </a:r>
            <a:r>
              <a:rPr dirty="0"/>
              <a:t> (2022) </a:t>
            </a:r>
            <a:r>
              <a:rPr i="1" dirty="0"/>
              <a:t>National Archives and Records Administration</a:t>
            </a:r>
            <a:r>
              <a:rPr dirty="0"/>
              <a:t>. Available at: https://</a:t>
            </a:r>
            <a:r>
              <a:rPr dirty="0" err="1"/>
              <a:t>www.archives.gov</a:t>
            </a:r>
            <a:r>
              <a:rPr dirty="0"/>
              <a:t>/milestone-documents/civil-rights-act (Accessed: 07 October 2026). </a:t>
            </a:r>
          </a:p>
          <a:p>
            <a:pPr marL="310895" indent="-310895" defTabSz="1243552">
              <a:spcBef>
                <a:spcPts val="2200"/>
              </a:spcBef>
              <a:defRPr sz="2448"/>
            </a:pPr>
            <a:r>
              <a:rPr i="1" dirty="0"/>
              <a:t>Discrimination in education</a:t>
            </a:r>
            <a:r>
              <a:rPr dirty="0"/>
              <a:t> (2026) </a:t>
            </a:r>
            <a:r>
              <a:rPr i="1" dirty="0"/>
              <a:t>What is Discrimination in education? Meaning, Definition.</a:t>
            </a:r>
            <a:r>
              <a:rPr dirty="0"/>
              <a:t> Available at: https://</a:t>
            </a:r>
            <a:r>
              <a:rPr dirty="0" err="1"/>
              <a:t>www.unesco.org</a:t>
            </a:r>
            <a:r>
              <a:rPr dirty="0"/>
              <a:t>/</a:t>
            </a:r>
            <a:r>
              <a:rPr dirty="0" err="1"/>
              <a:t>en</a:t>
            </a:r>
            <a:r>
              <a:rPr dirty="0"/>
              <a:t>/query-list/d/</a:t>
            </a:r>
            <a:r>
              <a:rPr dirty="0" err="1"/>
              <a:t>discrimination-education#term-definition</a:t>
            </a:r>
            <a:r>
              <a:rPr dirty="0"/>
              <a:t> (Accessed: 07 October 2026). </a:t>
            </a:r>
          </a:p>
          <a:p>
            <a:pPr marL="310895" indent="-310895" defTabSz="1243552">
              <a:spcBef>
                <a:spcPts val="2200"/>
              </a:spcBef>
              <a:defRPr sz="2448"/>
            </a:pPr>
            <a:r>
              <a:rPr dirty="0"/>
              <a:t>Hill, J. (2026) </a:t>
            </a:r>
            <a:r>
              <a:rPr i="1" dirty="0"/>
              <a:t>DOJ accuses UCLA School of Law of Racial Discrimination</a:t>
            </a:r>
            <a:r>
              <a:rPr dirty="0"/>
              <a:t>, </a:t>
            </a:r>
            <a:r>
              <a:rPr i="1" dirty="0"/>
              <a:t>ABA Journal</a:t>
            </a:r>
            <a:r>
              <a:rPr dirty="0"/>
              <a:t>. Available at: https://</a:t>
            </a:r>
            <a:r>
              <a:rPr dirty="0" err="1"/>
              <a:t>www.abajournal.com</a:t>
            </a:r>
            <a:r>
              <a:rPr dirty="0"/>
              <a:t>/news/article/</a:t>
            </a:r>
            <a:r>
              <a:rPr dirty="0" err="1"/>
              <a:t>doj</a:t>
            </a:r>
            <a:r>
              <a:rPr dirty="0"/>
              <a:t>-accuses-</a:t>
            </a:r>
            <a:r>
              <a:rPr dirty="0" err="1"/>
              <a:t>ucla</a:t>
            </a:r>
            <a:r>
              <a:rPr dirty="0"/>
              <a:t>-law-of-racial-discrimination (Accessed: 09 October 2026). </a:t>
            </a:r>
          </a:p>
          <a:p>
            <a:pPr marL="310895" indent="-310895" defTabSz="1243552">
              <a:spcBef>
                <a:spcPts val="2200"/>
              </a:spcBef>
              <a:defRPr sz="2448"/>
            </a:pPr>
            <a:r>
              <a:rPr i="1" dirty="0"/>
              <a:t>Impact of the Civil Rights Laws</a:t>
            </a:r>
            <a:r>
              <a:rPr dirty="0"/>
              <a:t> (2025) </a:t>
            </a:r>
            <a:r>
              <a:rPr i="1" dirty="0"/>
              <a:t>U.S. Department of Education</a:t>
            </a:r>
            <a:r>
              <a:rPr dirty="0"/>
              <a:t>. Available at: https://</a:t>
            </a:r>
            <a:r>
              <a:rPr dirty="0" err="1"/>
              <a:t>www.ed.gov</a:t>
            </a:r>
            <a:r>
              <a:rPr dirty="0"/>
              <a:t>/laws-and-policy/civil-rights-laws/civil-rights-act-of-1964/impact-of-the-civil-rights-laws (Accessed: 07 October 2026). </a:t>
            </a:r>
          </a:p>
          <a:p>
            <a:pPr marL="310895" indent="-310895" defTabSz="1243552">
              <a:spcBef>
                <a:spcPts val="2200"/>
              </a:spcBef>
              <a:defRPr sz="2448"/>
            </a:pPr>
            <a:r>
              <a:rPr i="1" dirty="0"/>
              <a:t>International convention on the elimination of all forms of racial discrimination | OHCHR</a:t>
            </a:r>
            <a:r>
              <a:rPr dirty="0"/>
              <a:t> (1965) </a:t>
            </a:r>
            <a:r>
              <a:rPr i="1" dirty="0"/>
              <a:t>United Nations</a:t>
            </a:r>
            <a:r>
              <a:rPr dirty="0"/>
              <a:t>. Available at: https://</a:t>
            </a:r>
            <a:r>
              <a:rPr dirty="0" err="1"/>
              <a:t>www.ohchr.org</a:t>
            </a:r>
            <a:r>
              <a:rPr dirty="0"/>
              <a:t>/</a:t>
            </a:r>
            <a:r>
              <a:rPr dirty="0" err="1"/>
              <a:t>en</a:t>
            </a:r>
            <a:r>
              <a:rPr dirty="0"/>
              <a:t>/instruments-mechanisms/instruments/international-convention-elimination-all-forms-racial (Accessed: 08 October 2026). </a:t>
            </a:r>
          </a:p>
          <a:p>
            <a:pPr marL="310895" indent="-310895" defTabSz="1243552">
              <a:spcBef>
                <a:spcPts val="2200"/>
              </a:spcBef>
              <a:defRPr sz="2448"/>
            </a:pPr>
            <a:r>
              <a:rPr dirty="0"/>
              <a:t>Robinson, K.J. and Herbert, G.J. (2024) </a:t>
            </a:r>
            <a:r>
              <a:rPr i="1" dirty="0"/>
              <a:t>A primer on Title VI of the Civil Rights Act of 1964</a:t>
            </a:r>
            <a:r>
              <a:rPr dirty="0"/>
              <a:t>, </a:t>
            </a:r>
            <a:r>
              <a:rPr i="1" dirty="0"/>
              <a:t>University of Virginia School of Law</a:t>
            </a:r>
            <a:r>
              <a:rPr dirty="0"/>
              <a:t>. Available at: https://</a:t>
            </a:r>
            <a:r>
              <a:rPr dirty="0" err="1"/>
              <a:t>www.law.virginia.edu</a:t>
            </a:r>
            <a:r>
              <a:rPr dirty="0"/>
              <a:t>/document/title-vi-primer/view (Accessed: 07 October 2026). </a:t>
            </a:r>
          </a:p>
          <a:p>
            <a:pPr marL="310895" indent="-310895" defTabSz="1243552">
              <a:spcBef>
                <a:spcPts val="2200"/>
              </a:spcBef>
              <a:defRPr sz="2448"/>
            </a:pPr>
            <a:r>
              <a:rPr dirty="0"/>
              <a:t>Singh, K. (2026) </a:t>
            </a:r>
            <a:r>
              <a:rPr i="1" dirty="0"/>
              <a:t>US Education Department removes key rules against ...</a:t>
            </a:r>
            <a:r>
              <a:rPr dirty="0"/>
              <a:t>, </a:t>
            </a:r>
            <a:r>
              <a:rPr i="1" dirty="0"/>
              <a:t>Reuters</a:t>
            </a:r>
            <a:r>
              <a:rPr dirty="0"/>
              <a:t>. Available at: https://</a:t>
            </a:r>
            <a:r>
              <a:rPr dirty="0" err="1"/>
              <a:t>www.reuters.com</a:t>
            </a:r>
            <a:r>
              <a:rPr dirty="0"/>
              <a:t>/legal/government/us-education-department-removes-key-rules-against-discrimination-2026-07-23/ (Accessed: 08 October 2026). </a:t>
            </a:r>
          </a:p>
          <a:p>
            <a:pPr marL="310895" indent="-310895" defTabSz="1243552">
              <a:spcBef>
                <a:spcPts val="2200"/>
              </a:spcBef>
              <a:defRPr sz="2448"/>
            </a:pPr>
            <a:r>
              <a:rPr dirty="0"/>
              <a:t>The Annie E. Casey Foundation (2024) </a:t>
            </a:r>
            <a:r>
              <a:rPr i="1" dirty="0"/>
              <a:t>Racial inequality in Education</a:t>
            </a:r>
            <a:r>
              <a:rPr dirty="0"/>
              <a:t>, </a:t>
            </a:r>
            <a:r>
              <a:rPr i="1" dirty="0"/>
              <a:t>The Annie E. Casey Foundation</a:t>
            </a:r>
            <a:r>
              <a:rPr dirty="0"/>
              <a:t>. Available at: https://</a:t>
            </a:r>
            <a:r>
              <a:rPr dirty="0" err="1"/>
              <a:t>www.aecf.org</a:t>
            </a:r>
            <a:r>
              <a:rPr dirty="0"/>
              <a:t>/blog/racial-inequality-in-education (Accessed: 08 October 2026). </a:t>
            </a:r>
          </a:p>
          <a:p>
            <a:pPr marL="310895" indent="-310895" defTabSz="1243552">
              <a:spcBef>
                <a:spcPts val="2200"/>
              </a:spcBef>
              <a:defRPr sz="2448"/>
            </a:pPr>
            <a:r>
              <a:rPr dirty="0"/>
              <a:t>West-Faulcon, K. (2009) 'The River Runs Dry: When Title VI Trumps State Anti-Affirmative Action Laws', </a:t>
            </a:r>
            <a:r>
              <a:rPr i="1" dirty="0"/>
              <a:t>University of Pennsylvania Law Review</a:t>
            </a:r>
            <a:r>
              <a:rPr dirty="0"/>
              <a:t>, 157(4), pp. 1075–1160. Available at: http://</a:t>
            </a:r>
            <a:r>
              <a:rPr dirty="0" err="1"/>
              <a:t>www.jstor.org</a:t>
            </a:r>
            <a:r>
              <a:rPr dirty="0"/>
              <a:t>/stable/40380263 (Accessed: 9 October 2026).</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theme/theme1.xml><?xml version="1.0" encoding="utf-8"?>
<a:theme xmlns:a="http://schemas.openxmlformats.org/drawingml/2006/main" name="33_DynamicLight">
  <a:themeElements>
    <a:clrScheme name="33_DynamicLight">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33_DynamicLight">
      <a:majorFont>
        <a:latin typeface="Helvetica Neue"/>
        <a:ea typeface="Helvetica Neue"/>
        <a:cs typeface="Helvetica Neue"/>
      </a:majorFont>
      <a:minorFont>
        <a:latin typeface="Helvetica Neue"/>
        <a:ea typeface="Helvetica Neue"/>
        <a:cs typeface="Helvetica Neue"/>
      </a:minorFont>
    </a:fontScheme>
    <a:fmtScheme name="33_Dynamic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33_DynamicLight">
  <a:themeElements>
    <a:clrScheme name="33_DynamicLight">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33_DynamicLight">
      <a:majorFont>
        <a:latin typeface="Helvetica Neue"/>
        <a:ea typeface="Helvetica Neue"/>
        <a:cs typeface="Helvetica Neue"/>
      </a:majorFont>
      <a:minorFont>
        <a:latin typeface="Helvetica Neue"/>
        <a:ea typeface="Helvetica Neue"/>
        <a:cs typeface="Helvetica Neue"/>
      </a:minorFont>
    </a:fontScheme>
    <a:fmtScheme name="33_Dynamic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4089</TotalTime>
  <Words>1934</Words>
  <Application>Microsoft Macintosh PowerPoint</Application>
  <PresentationFormat>Custom</PresentationFormat>
  <Paragraphs>111</Paragraphs>
  <Slides>16</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Helvetica Neue</vt:lpstr>
      <vt:lpstr>Helvetica Neue Medium</vt:lpstr>
      <vt:lpstr>33_DynamicLight</vt:lpstr>
      <vt:lpstr>Racial Discrimination</vt:lpstr>
      <vt:lpstr>Racial Discrimination</vt:lpstr>
      <vt:lpstr>Racial Discrimination</vt:lpstr>
      <vt:lpstr>The Issue</vt:lpstr>
      <vt:lpstr>PowerPoint Presentation</vt:lpstr>
      <vt:lpstr>Government Policy</vt:lpstr>
      <vt:lpstr>Government Policy</vt:lpstr>
      <vt:lpstr>Government Policy</vt:lpstr>
      <vt:lpstr>Government Policy</vt:lpstr>
      <vt:lpstr>Government Policy</vt:lpstr>
      <vt:lpstr>Media Treatment</vt:lpstr>
      <vt:lpstr>Literature Treatment </vt:lpstr>
      <vt:lpstr>International Treatment</vt:lpstr>
      <vt:lpstr>Conclusion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YI WANG</cp:lastModifiedBy>
  <cp:revision>100</cp:revision>
  <cp:lastPrinted>2026-10-10T14:55:29Z</cp:lastPrinted>
  <dcterms:modified xsi:type="dcterms:W3CDTF">2026-10-12T16:25:10Z</dcterms:modified>
</cp:coreProperties>
</file>