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</p:sldIdLst>
  <p:sldSz cx="18288000" cy="10287000"/>
  <p:notesSz cx="6858000" cy="9144000"/>
  <p:embeddedFontLst>
    <p:embeddedFont>
      <p:font typeface="Poppins Ultra-Bold Italics" charset="1" panose="00000900000000000000"/>
      <p:regular r:id="rId24"/>
    </p:embeddedFont>
    <p:embeddedFont>
      <p:font typeface="Poppins Semi-Bold" charset="1" panose="00000700000000000000"/>
      <p:regular r:id="rId25"/>
    </p:embeddedFont>
    <p:embeddedFont>
      <p:font typeface="Poppins Medium" charset="1" panose="00000600000000000000"/>
      <p:regular r:id="rId26"/>
    </p:embeddedFont>
    <p:embeddedFont>
      <p:font typeface="Poppins" charset="1" panose="00000500000000000000"/>
      <p:regular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fonts/font24.fntdata" Type="http://schemas.openxmlformats.org/officeDocument/2006/relationships/font"/><Relationship Id="rId25" Target="fonts/font25.fntdata" Type="http://schemas.openxmlformats.org/officeDocument/2006/relationships/font"/><Relationship Id="rId26" Target="fonts/font26.fntdata" Type="http://schemas.openxmlformats.org/officeDocument/2006/relationships/font"/><Relationship Id="rId27" Target="fonts/font27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Relationship Id="rId3" Target="../media/image9.png" Type="http://schemas.openxmlformats.org/officeDocument/2006/relationships/image"/><Relationship Id="rId4" Target="../media/image10.svg" Type="http://schemas.openxmlformats.org/officeDocument/2006/relationships/image"/><Relationship Id="rId5" Target="../media/image1.png" Type="http://schemas.openxmlformats.org/officeDocument/2006/relationships/image"/><Relationship Id="rId6" Target="../media/image11.png" Type="http://schemas.openxmlformats.org/officeDocument/2006/relationships/image"/><Relationship Id="rId7" Target="../media/image12.svg" Type="http://schemas.openxmlformats.org/officeDocument/2006/relationships/image"/><Relationship Id="rId8" Target="../media/image13.png" Type="http://schemas.openxmlformats.org/officeDocument/2006/relationships/image"/><Relationship Id="rId9" Target="../media/image14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png" Type="http://schemas.openxmlformats.org/officeDocument/2006/relationships/image"/><Relationship Id="rId3" Target="../media/image16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7.png" Type="http://schemas.openxmlformats.org/officeDocument/2006/relationships/image"/><Relationship Id="rId3" Target="../media/image18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9.png" Type="http://schemas.openxmlformats.org/officeDocument/2006/relationships/image"/><Relationship Id="rId3" Target="../media/image20.svg" Type="http://schemas.openxmlformats.org/officeDocument/2006/relationships/image"/><Relationship Id="rId4" Target="../media/image21.png" Type="http://schemas.openxmlformats.org/officeDocument/2006/relationships/image"/><Relationship Id="rId5" Target="../media/image22.svg" Type="http://schemas.openxmlformats.org/officeDocument/2006/relationships/image"/><Relationship Id="rId6" Target="../media/image23.png" Type="http://schemas.openxmlformats.org/officeDocument/2006/relationships/image"/><Relationship Id="rId7" Target="../media/image24.svg" Type="http://schemas.openxmlformats.org/officeDocument/2006/relationships/image"/><Relationship Id="rId8" Target="../media/image25.png" Type="http://schemas.openxmlformats.org/officeDocument/2006/relationships/image"/><Relationship Id="rId9" Target="../media/image26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7.png" Type="http://schemas.openxmlformats.org/officeDocument/2006/relationships/image"/><Relationship Id="rId3" Target="../media/image28.svg" Type="http://schemas.openxmlformats.org/officeDocument/2006/relationships/image"/><Relationship Id="rId4" Target="../media/image29.png" Type="http://schemas.openxmlformats.org/officeDocument/2006/relationships/image"/><Relationship Id="rId5" Target="../media/image30.svg" Type="http://schemas.openxmlformats.org/officeDocument/2006/relationships/image"/><Relationship Id="rId6" Target="../media/image31.png" Type="http://schemas.openxmlformats.org/officeDocument/2006/relationships/image"/><Relationship Id="rId7" Target="../media/image32.svg" Type="http://schemas.openxmlformats.org/officeDocument/2006/relationships/image"/><Relationship Id="rId8" Target="../media/image5.png" Type="http://schemas.openxmlformats.org/officeDocument/2006/relationships/image"/><Relationship Id="rId9" Target="../media/image6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7.png" Type="http://schemas.openxmlformats.org/officeDocument/2006/relationships/image"/><Relationship Id="rId3" Target="../media/image28.svg" Type="http://schemas.openxmlformats.org/officeDocument/2006/relationships/image"/><Relationship Id="rId4" Target="../media/image29.png" Type="http://schemas.openxmlformats.org/officeDocument/2006/relationships/image"/><Relationship Id="rId5" Target="../media/image30.svg" Type="http://schemas.openxmlformats.org/officeDocument/2006/relationships/image"/><Relationship Id="rId6" Target="../media/image31.png" Type="http://schemas.openxmlformats.org/officeDocument/2006/relationships/image"/><Relationship Id="rId7" Target="../media/image32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7.png" Type="http://schemas.openxmlformats.org/officeDocument/2006/relationships/image"/><Relationship Id="rId3" Target="../media/image28.svg" Type="http://schemas.openxmlformats.org/officeDocument/2006/relationships/image"/><Relationship Id="rId4" Target="../media/image29.png" Type="http://schemas.openxmlformats.org/officeDocument/2006/relationships/image"/><Relationship Id="rId5" Target="../media/image30.svg" Type="http://schemas.openxmlformats.org/officeDocument/2006/relationships/image"/><Relationship Id="rId6" Target="../media/image31.png" Type="http://schemas.openxmlformats.org/officeDocument/2006/relationships/image"/><Relationship Id="rId7" Target="../media/image32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7.png" Type="http://schemas.openxmlformats.org/officeDocument/2006/relationships/image"/><Relationship Id="rId3" Target="../media/image28.svg" Type="http://schemas.openxmlformats.org/officeDocument/2006/relationships/image"/><Relationship Id="rId4" Target="../media/image29.png" Type="http://schemas.openxmlformats.org/officeDocument/2006/relationships/image"/><Relationship Id="rId5" Target="../media/image30.svg" Type="http://schemas.openxmlformats.org/officeDocument/2006/relationships/image"/><Relationship Id="rId6" Target="../media/image31.png" Type="http://schemas.openxmlformats.org/officeDocument/2006/relationships/image"/><Relationship Id="rId7" Target="../media/image32.svg" Type="http://schemas.openxmlformats.org/officeDocument/2006/relationships/image"/><Relationship Id="rId8" Target="../media/image33.png" Type="http://schemas.openxmlformats.org/officeDocument/2006/relationships/image"/><Relationship Id="rId9" Target="../media/image34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7.png" Type="http://schemas.openxmlformats.org/officeDocument/2006/relationships/image"/><Relationship Id="rId3" Target="../media/image28.svg" Type="http://schemas.openxmlformats.org/officeDocument/2006/relationships/image"/><Relationship Id="rId4" Target="../media/image29.png" Type="http://schemas.openxmlformats.org/officeDocument/2006/relationships/image"/><Relationship Id="rId5" Target="../media/image30.svg" Type="http://schemas.openxmlformats.org/officeDocument/2006/relationships/image"/><Relationship Id="rId6" Target="../media/image31.png" Type="http://schemas.openxmlformats.org/officeDocument/2006/relationships/image"/><Relationship Id="rId7" Target="../media/image32.svg" Type="http://schemas.openxmlformats.org/officeDocument/2006/relationships/image"/><Relationship Id="rId8" Target="../media/image35.png" Type="http://schemas.openxmlformats.org/officeDocument/2006/relationships/image"/><Relationship Id="rId9" Target="../media/image36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7.png" Type="http://schemas.openxmlformats.org/officeDocument/2006/relationships/image"/><Relationship Id="rId3" Target="../media/image28.svg" Type="http://schemas.openxmlformats.org/officeDocument/2006/relationships/image"/><Relationship Id="rId4" Target="../media/image29.png" Type="http://schemas.openxmlformats.org/officeDocument/2006/relationships/image"/><Relationship Id="rId5" Target="../media/image30.svg" Type="http://schemas.openxmlformats.org/officeDocument/2006/relationships/image"/><Relationship Id="rId6" Target="../media/image31.png" Type="http://schemas.openxmlformats.org/officeDocument/2006/relationships/image"/><Relationship Id="rId7" Target="../media/image32.sv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7.png" Type="http://schemas.openxmlformats.org/officeDocument/2006/relationships/image"/><Relationship Id="rId3" Target="../media/image28.svg" Type="http://schemas.openxmlformats.org/officeDocument/2006/relationships/image"/><Relationship Id="rId4" Target="../media/image29.png" Type="http://schemas.openxmlformats.org/officeDocument/2006/relationships/image"/><Relationship Id="rId5" Target="../media/image30.svg" Type="http://schemas.openxmlformats.org/officeDocument/2006/relationships/image"/><Relationship Id="rId6" Target="../media/image31.png" Type="http://schemas.openxmlformats.org/officeDocument/2006/relationships/image"/><Relationship Id="rId7" Target="../media/image32.sv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7.png" Type="http://schemas.openxmlformats.org/officeDocument/2006/relationships/image"/><Relationship Id="rId3" Target="../media/image28.svg" Type="http://schemas.openxmlformats.org/officeDocument/2006/relationships/image"/><Relationship Id="rId4" Target="../media/image29.png" Type="http://schemas.openxmlformats.org/officeDocument/2006/relationships/image"/><Relationship Id="rId5" Target="../media/image30.svg" Type="http://schemas.openxmlformats.org/officeDocument/2006/relationships/image"/><Relationship Id="rId6" Target="../media/image31.png" Type="http://schemas.openxmlformats.org/officeDocument/2006/relationships/image"/><Relationship Id="rId7" Target="../media/image32.svg" Type="http://schemas.openxmlformats.org/officeDocument/2006/relationships/image"/><Relationship Id="rId8" Target="../media/image37.png" Type="http://schemas.openxmlformats.org/officeDocument/2006/relationships/image"/><Relationship Id="rId9" Target="../media/image38.sv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7.png" Type="http://schemas.openxmlformats.org/officeDocument/2006/relationships/image"/><Relationship Id="rId3" Target="../media/image28.svg" Type="http://schemas.openxmlformats.org/officeDocument/2006/relationships/image"/><Relationship Id="rId4" Target="../media/image29.png" Type="http://schemas.openxmlformats.org/officeDocument/2006/relationships/image"/><Relationship Id="rId5" Target="../media/image30.svg" Type="http://schemas.openxmlformats.org/officeDocument/2006/relationships/image"/><Relationship Id="rId6" Target="../media/image31.png" Type="http://schemas.openxmlformats.org/officeDocument/2006/relationships/image"/><Relationship Id="rId7" Target="../media/image32.svg" Type="http://schemas.openxmlformats.org/officeDocument/2006/relationships/image"/><Relationship Id="rId8" Target="../media/image33.png" Type="http://schemas.openxmlformats.org/officeDocument/2006/relationships/image"/><Relationship Id="rId9" Target="../media/image34.sv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7.png" Type="http://schemas.openxmlformats.org/officeDocument/2006/relationships/image"/><Relationship Id="rId3" Target="../media/image28.svg" Type="http://schemas.openxmlformats.org/officeDocument/2006/relationships/image"/><Relationship Id="rId4" Target="../media/image29.png" Type="http://schemas.openxmlformats.org/officeDocument/2006/relationships/image"/><Relationship Id="rId5" Target="../media/image30.svg" Type="http://schemas.openxmlformats.org/officeDocument/2006/relationships/image"/><Relationship Id="rId6" Target="../media/image31.png" Type="http://schemas.openxmlformats.org/officeDocument/2006/relationships/image"/><Relationship Id="rId7" Target="../media/image32.svg" Type="http://schemas.openxmlformats.org/officeDocument/2006/relationships/image"/><Relationship Id="rId8" Target="../media/image39.png" Type="http://schemas.openxmlformats.org/officeDocument/2006/relationships/image"/><Relationship Id="rId9" Target="../media/image40.sv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41.png" Type="http://schemas.openxmlformats.org/officeDocument/2006/relationships/image"/><Relationship Id="rId4" Target="../media/image42.svg" Type="http://schemas.openxmlformats.org/officeDocument/2006/relationships/image"/><Relationship Id="rId5" Target="../media/image9.png" Type="http://schemas.openxmlformats.org/officeDocument/2006/relationships/image"/><Relationship Id="rId6" Target="../media/image10.sv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3.png" Type="http://schemas.openxmlformats.org/officeDocument/2006/relationships/image"/><Relationship Id="rId3" Target="../media/image44.sv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50.svg" Type="http://schemas.openxmlformats.org/officeDocument/2006/relationships/image"/><Relationship Id="rId2" Target="../media/image1.png" Type="http://schemas.openxmlformats.org/officeDocument/2006/relationships/image"/><Relationship Id="rId3" Target="../media/image45.png" Type="http://schemas.openxmlformats.org/officeDocument/2006/relationships/image"/><Relationship Id="rId4" Target="../media/image46.svg" Type="http://schemas.openxmlformats.org/officeDocument/2006/relationships/image"/><Relationship Id="rId5" Target="../media/image47.png" Type="http://schemas.openxmlformats.org/officeDocument/2006/relationships/image"/><Relationship Id="rId6" Target="../media/image48.svg" Type="http://schemas.openxmlformats.org/officeDocument/2006/relationships/image"/><Relationship Id="rId7" Target="../media/image39.png" Type="http://schemas.openxmlformats.org/officeDocument/2006/relationships/image"/><Relationship Id="rId8" Target="../media/image40.svg" Type="http://schemas.openxmlformats.org/officeDocument/2006/relationships/image"/><Relationship Id="rId9" Target="../media/image49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061B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332753" y="5615657"/>
            <a:ext cx="19633980" cy="5857009"/>
            <a:chOff x="0" y="0"/>
            <a:chExt cx="5171089" cy="154258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171089" cy="1542587"/>
            </a:xfrm>
            <a:custGeom>
              <a:avLst/>
              <a:gdLst/>
              <a:ahLst/>
              <a:cxnLst/>
              <a:rect r="r" b="b" t="t" l="l"/>
              <a:pathLst>
                <a:path h="1542587" w="5171089">
                  <a:moveTo>
                    <a:pt x="0" y="0"/>
                  </a:moveTo>
                  <a:lnTo>
                    <a:pt x="5171089" y="0"/>
                  </a:lnTo>
                  <a:lnTo>
                    <a:pt x="5171089" y="1542587"/>
                  </a:lnTo>
                  <a:lnTo>
                    <a:pt x="0" y="1542587"/>
                  </a:lnTo>
                  <a:close/>
                </a:path>
              </a:pathLst>
            </a:custGeom>
            <a:solidFill>
              <a:srgbClr val="DCD7F1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171089" cy="158068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12393709" y="-6797019"/>
            <a:ext cx="12911838" cy="12648221"/>
          </a:xfrm>
          <a:custGeom>
            <a:avLst/>
            <a:gdLst/>
            <a:ahLst/>
            <a:cxnLst/>
            <a:rect r="r" b="b" t="t" l="l"/>
            <a:pathLst>
              <a:path h="12648221" w="12911838">
                <a:moveTo>
                  <a:pt x="0" y="0"/>
                </a:moveTo>
                <a:lnTo>
                  <a:pt x="12911838" y="0"/>
                </a:lnTo>
                <a:lnTo>
                  <a:pt x="12911838" y="12648221"/>
                </a:lnTo>
                <a:lnTo>
                  <a:pt x="0" y="1264822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9000"/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-5133368" y="3213363"/>
            <a:ext cx="13034904" cy="12089874"/>
          </a:xfrm>
          <a:custGeom>
            <a:avLst/>
            <a:gdLst/>
            <a:ahLst/>
            <a:cxnLst/>
            <a:rect r="r" b="b" t="t" l="l"/>
            <a:pathLst>
              <a:path h="12089874" w="13034904">
                <a:moveTo>
                  <a:pt x="0" y="0"/>
                </a:moveTo>
                <a:lnTo>
                  <a:pt x="13034904" y="0"/>
                </a:lnTo>
                <a:lnTo>
                  <a:pt x="13034904" y="12089874"/>
                </a:lnTo>
                <a:lnTo>
                  <a:pt x="0" y="1208987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44999"/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631366" y="3213363"/>
            <a:ext cx="10762343" cy="6531180"/>
          </a:xfrm>
          <a:custGeom>
            <a:avLst/>
            <a:gdLst/>
            <a:ahLst/>
            <a:cxnLst/>
            <a:rect r="r" b="b" t="t" l="l"/>
            <a:pathLst>
              <a:path h="6531180" w="10762343">
                <a:moveTo>
                  <a:pt x="0" y="0"/>
                </a:moveTo>
                <a:lnTo>
                  <a:pt x="10762343" y="0"/>
                </a:lnTo>
                <a:lnTo>
                  <a:pt x="10762343" y="6531180"/>
                </a:lnTo>
                <a:lnTo>
                  <a:pt x="0" y="65311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6114128" y="1943730"/>
            <a:ext cx="3187100" cy="4114800"/>
          </a:xfrm>
          <a:custGeom>
            <a:avLst/>
            <a:gdLst/>
            <a:ahLst/>
            <a:cxnLst/>
            <a:rect r="r" b="b" t="t" l="l"/>
            <a:pathLst>
              <a:path h="4114800" w="3187100">
                <a:moveTo>
                  <a:pt x="0" y="0"/>
                </a:moveTo>
                <a:lnTo>
                  <a:pt x="3187100" y="0"/>
                </a:lnTo>
                <a:lnTo>
                  <a:pt x="31871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5791763" y="6058530"/>
            <a:ext cx="1669058" cy="3671927"/>
          </a:xfrm>
          <a:custGeom>
            <a:avLst/>
            <a:gdLst/>
            <a:ahLst/>
            <a:cxnLst/>
            <a:rect r="r" b="b" t="t" l="l"/>
            <a:pathLst>
              <a:path h="3671927" w="1669058">
                <a:moveTo>
                  <a:pt x="0" y="0"/>
                </a:moveTo>
                <a:lnTo>
                  <a:pt x="1669058" y="0"/>
                </a:lnTo>
                <a:lnTo>
                  <a:pt x="1669058" y="3671927"/>
                </a:lnTo>
                <a:lnTo>
                  <a:pt x="0" y="367192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3158819" y="512384"/>
            <a:ext cx="13750838" cy="12789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831"/>
              </a:lnSpc>
              <a:spcBef>
                <a:spcPct val="0"/>
              </a:spcBef>
            </a:pPr>
            <a:r>
              <a:rPr lang="en-US" b="true" sz="7022" i="true">
                <a:solidFill>
                  <a:srgbClr val="FFFFFF"/>
                </a:solidFill>
                <a:latin typeface="Poppins Ultra-Bold Italics"/>
                <a:ea typeface="Poppins Ultra-Bold Italics"/>
                <a:cs typeface="Poppins Ultra-Bold Italics"/>
                <a:sym typeface="Poppins Ultra-Bold Italics"/>
              </a:rPr>
              <a:t>Insolvency 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6761758" y="1834303"/>
            <a:ext cx="6153064" cy="10102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840"/>
              </a:lnSpc>
              <a:spcBef>
                <a:spcPct val="0"/>
              </a:spcBef>
            </a:pPr>
            <a:r>
              <a:rPr lang="en-US" b="true" sz="5600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By Zita Draper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061B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399926" y="5615657"/>
            <a:ext cx="19633980" cy="5857009"/>
            <a:chOff x="0" y="0"/>
            <a:chExt cx="5171089" cy="154258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171089" cy="1542587"/>
            </a:xfrm>
            <a:custGeom>
              <a:avLst/>
              <a:gdLst/>
              <a:ahLst/>
              <a:cxnLst/>
              <a:rect r="r" b="b" t="t" l="l"/>
              <a:pathLst>
                <a:path h="1542587" w="5171089">
                  <a:moveTo>
                    <a:pt x="0" y="0"/>
                  </a:moveTo>
                  <a:lnTo>
                    <a:pt x="5171089" y="0"/>
                  </a:lnTo>
                  <a:lnTo>
                    <a:pt x="5171089" y="1542587"/>
                  </a:lnTo>
                  <a:lnTo>
                    <a:pt x="0" y="1542587"/>
                  </a:lnTo>
                  <a:close/>
                </a:path>
              </a:pathLst>
            </a:custGeom>
            <a:solidFill>
              <a:srgbClr val="DCD7F1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171089" cy="158068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-10010114" y="0"/>
            <a:ext cx="19633980" cy="10287000"/>
            <a:chOff x="0" y="0"/>
            <a:chExt cx="5171089" cy="2709333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5171089" cy="2709333"/>
            </a:xfrm>
            <a:custGeom>
              <a:avLst/>
              <a:gdLst/>
              <a:ahLst/>
              <a:cxnLst/>
              <a:rect r="r" b="b" t="t" l="l"/>
              <a:pathLst>
                <a:path h="2709333" w="5171089">
                  <a:moveTo>
                    <a:pt x="12224" y="0"/>
                  </a:moveTo>
                  <a:lnTo>
                    <a:pt x="5158866" y="0"/>
                  </a:lnTo>
                  <a:cubicBezTo>
                    <a:pt x="5165617" y="0"/>
                    <a:pt x="5171089" y="5473"/>
                    <a:pt x="5171089" y="12224"/>
                  </a:cubicBezTo>
                  <a:lnTo>
                    <a:pt x="5171089" y="2697110"/>
                  </a:lnTo>
                  <a:cubicBezTo>
                    <a:pt x="5171089" y="2703861"/>
                    <a:pt x="5165617" y="2709333"/>
                    <a:pt x="5158866" y="2709333"/>
                  </a:cubicBezTo>
                  <a:lnTo>
                    <a:pt x="12224" y="2709333"/>
                  </a:lnTo>
                  <a:cubicBezTo>
                    <a:pt x="5473" y="2709333"/>
                    <a:pt x="0" y="2703861"/>
                    <a:pt x="0" y="2697110"/>
                  </a:cubicBezTo>
                  <a:lnTo>
                    <a:pt x="0" y="12224"/>
                  </a:lnTo>
                  <a:cubicBezTo>
                    <a:pt x="0" y="5473"/>
                    <a:pt x="5473" y="0"/>
                    <a:pt x="12224" y="0"/>
                  </a:cubicBezTo>
                  <a:close/>
                </a:path>
              </a:pathLst>
            </a:custGeom>
            <a:solidFill>
              <a:srgbClr val="443880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5171089" cy="274743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8" id="8"/>
          <p:cNvSpPr/>
          <p:nvPr/>
        </p:nvSpPr>
        <p:spPr>
          <a:xfrm flipH="false" flipV="false" rot="0">
            <a:off x="-5133368" y="3213363"/>
            <a:ext cx="13034904" cy="12089874"/>
          </a:xfrm>
          <a:custGeom>
            <a:avLst/>
            <a:gdLst/>
            <a:ahLst/>
            <a:cxnLst/>
            <a:rect r="r" b="b" t="t" l="l"/>
            <a:pathLst>
              <a:path h="12089874" w="13034904">
                <a:moveTo>
                  <a:pt x="0" y="0"/>
                </a:moveTo>
                <a:lnTo>
                  <a:pt x="13034904" y="0"/>
                </a:lnTo>
                <a:lnTo>
                  <a:pt x="13034904" y="12089874"/>
                </a:lnTo>
                <a:lnTo>
                  <a:pt x="0" y="120898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4999"/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450970" y="1247014"/>
            <a:ext cx="1588156" cy="1660619"/>
          </a:xfrm>
          <a:custGeom>
            <a:avLst/>
            <a:gdLst/>
            <a:ahLst/>
            <a:cxnLst/>
            <a:rect r="r" b="b" t="t" l="l"/>
            <a:pathLst>
              <a:path h="1660619" w="1588156">
                <a:moveTo>
                  <a:pt x="0" y="0"/>
                </a:moveTo>
                <a:lnTo>
                  <a:pt x="1588156" y="0"/>
                </a:lnTo>
                <a:lnTo>
                  <a:pt x="1588156" y="1660620"/>
                </a:lnTo>
                <a:lnTo>
                  <a:pt x="0" y="166062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0" id="10"/>
          <p:cNvGrpSpPr/>
          <p:nvPr/>
        </p:nvGrpSpPr>
        <p:grpSpPr>
          <a:xfrm rot="0">
            <a:off x="16412853" y="9245314"/>
            <a:ext cx="1692893" cy="682965"/>
            <a:chOff x="0" y="0"/>
            <a:chExt cx="1007361" cy="4064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007361" cy="406400"/>
            </a:xfrm>
            <a:custGeom>
              <a:avLst/>
              <a:gdLst/>
              <a:ahLst/>
              <a:cxnLst/>
              <a:rect r="r" b="b" t="t" l="l"/>
              <a:pathLst>
                <a:path h="406400" w="1007361">
                  <a:moveTo>
                    <a:pt x="804161" y="0"/>
                  </a:moveTo>
                  <a:cubicBezTo>
                    <a:pt x="916385" y="0"/>
                    <a:pt x="1007361" y="90976"/>
                    <a:pt x="1007361" y="203200"/>
                  </a:cubicBezTo>
                  <a:cubicBezTo>
                    <a:pt x="1007361" y="315424"/>
                    <a:pt x="916385" y="406400"/>
                    <a:pt x="804161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12" id="12"/>
            <p:cNvSpPr txBox="true"/>
            <p:nvPr/>
          </p:nvSpPr>
          <p:spPr>
            <a:xfrm>
              <a:off x="0" y="95250"/>
              <a:ext cx="1007361" cy="3111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25"/>
                </a:lnSpc>
              </a:pPr>
            </a:p>
          </p:txBody>
        </p:sp>
      </p:grpSp>
      <p:sp>
        <p:nvSpPr>
          <p:cNvPr name="TextBox 13" id="13"/>
          <p:cNvSpPr txBox="true"/>
          <p:nvPr/>
        </p:nvSpPr>
        <p:spPr>
          <a:xfrm rot="0">
            <a:off x="10393831" y="2786426"/>
            <a:ext cx="5271821" cy="13118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499"/>
              </a:lnSpc>
            </a:pPr>
            <a:r>
              <a:rPr lang="en-US" sz="8961" b="true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Content</a:t>
            </a:r>
          </a:p>
        </p:txBody>
      </p:sp>
      <p:sp>
        <p:nvSpPr>
          <p:cNvPr name="AutoShape 14" id="14"/>
          <p:cNvSpPr/>
          <p:nvPr/>
        </p:nvSpPr>
        <p:spPr>
          <a:xfrm>
            <a:off x="16994584" y="9605846"/>
            <a:ext cx="529431" cy="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Freeform 15" id="15"/>
          <p:cNvSpPr/>
          <p:nvPr/>
        </p:nvSpPr>
        <p:spPr>
          <a:xfrm flipH="false" flipV="false" rot="0">
            <a:off x="14509676" y="-7504721"/>
            <a:ext cx="12911838" cy="12648221"/>
          </a:xfrm>
          <a:custGeom>
            <a:avLst/>
            <a:gdLst/>
            <a:ahLst/>
            <a:cxnLst/>
            <a:rect r="r" b="b" t="t" l="l"/>
            <a:pathLst>
              <a:path h="12648221" w="12911838">
                <a:moveTo>
                  <a:pt x="0" y="0"/>
                </a:moveTo>
                <a:lnTo>
                  <a:pt x="12911838" y="0"/>
                </a:lnTo>
                <a:lnTo>
                  <a:pt x="12911838" y="12648221"/>
                </a:lnTo>
                <a:lnTo>
                  <a:pt x="0" y="1264822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39000"/>
            </a:blip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0" y="4843401"/>
            <a:ext cx="9418294" cy="4743395"/>
          </a:xfrm>
          <a:custGeom>
            <a:avLst/>
            <a:gdLst/>
            <a:ahLst/>
            <a:cxnLst/>
            <a:rect r="r" b="b" t="t" l="l"/>
            <a:pathLst>
              <a:path h="4743395" w="9418294">
                <a:moveTo>
                  <a:pt x="0" y="0"/>
                </a:moveTo>
                <a:lnTo>
                  <a:pt x="9418294" y="0"/>
                </a:lnTo>
                <a:lnTo>
                  <a:pt x="9418294" y="4743395"/>
                </a:lnTo>
                <a:lnTo>
                  <a:pt x="0" y="47433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5929226" y="2829903"/>
            <a:ext cx="2137176" cy="2360335"/>
          </a:xfrm>
          <a:custGeom>
            <a:avLst/>
            <a:gdLst/>
            <a:ahLst/>
            <a:cxnLst/>
            <a:rect r="r" b="b" t="t" l="l"/>
            <a:pathLst>
              <a:path h="2360335" w="2137176">
                <a:moveTo>
                  <a:pt x="0" y="0"/>
                </a:moveTo>
                <a:lnTo>
                  <a:pt x="2137176" y="0"/>
                </a:lnTo>
                <a:lnTo>
                  <a:pt x="2137176" y="2360335"/>
                </a:lnTo>
                <a:lnTo>
                  <a:pt x="0" y="236033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8" id="18"/>
          <p:cNvSpPr txBox="true"/>
          <p:nvPr/>
        </p:nvSpPr>
        <p:spPr>
          <a:xfrm rot="0">
            <a:off x="10393831" y="5651690"/>
            <a:ext cx="6003603" cy="31592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87880" indent="-293940" lvl="1">
              <a:lnSpc>
                <a:spcPts val="5091"/>
              </a:lnSpc>
              <a:buFont typeface="Arial"/>
              <a:buChar char="•"/>
            </a:pPr>
            <a:r>
              <a:rPr lang="en-US" b="true" sz="2722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Aims and Objectives </a:t>
            </a:r>
          </a:p>
          <a:p>
            <a:pPr algn="l" marL="587880" indent="-293940" lvl="1">
              <a:lnSpc>
                <a:spcPts val="5091"/>
              </a:lnSpc>
              <a:buFont typeface="Arial"/>
              <a:buChar char="•"/>
            </a:pPr>
            <a:r>
              <a:rPr lang="en-US" b="true" sz="2722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Insolvency </a:t>
            </a:r>
          </a:p>
          <a:p>
            <a:pPr algn="l" marL="587880" indent="-293940" lvl="1">
              <a:lnSpc>
                <a:spcPts val="5091"/>
              </a:lnSpc>
              <a:buFont typeface="Arial"/>
              <a:buChar char="•"/>
            </a:pPr>
            <a:r>
              <a:rPr lang="en-US" b="true" sz="2722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Activities </a:t>
            </a:r>
          </a:p>
          <a:p>
            <a:pPr algn="l" marL="587880" indent="-293940" lvl="1">
              <a:lnSpc>
                <a:spcPts val="5091"/>
              </a:lnSpc>
              <a:buFont typeface="Arial"/>
              <a:buChar char="•"/>
            </a:pPr>
            <a:r>
              <a:rPr lang="en-US" b="true" sz="2722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Summary </a:t>
            </a:r>
          </a:p>
          <a:p>
            <a:pPr algn="l" marL="587880" indent="-293940" lvl="1">
              <a:lnSpc>
                <a:spcPts val="5091"/>
              </a:lnSpc>
              <a:buFont typeface="Arial"/>
              <a:buChar char="•"/>
            </a:pPr>
            <a:r>
              <a:rPr lang="en-US" b="true" sz="2722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Thank you, any questions?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061B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7408999" y="-429963"/>
            <a:ext cx="11825055" cy="11902629"/>
            <a:chOff x="0" y="0"/>
            <a:chExt cx="3114418" cy="313484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3114418" cy="3134849"/>
            </a:xfrm>
            <a:custGeom>
              <a:avLst/>
              <a:gdLst/>
              <a:ahLst/>
              <a:cxnLst/>
              <a:rect r="r" b="b" t="t" l="l"/>
              <a:pathLst>
                <a:path h="3134849" w="3114418">
                  <a:moveTo>
                    <a:pt x="0" y="0"/>
                  </a:moveTo>
                  <a:lnTo>
                    <a:pt x="3114418" y="0"/>
                  </a:lnTo>
                  <a:lnTo>
                    <a:pt x="3114418" y="3134849"/>
                  </a:lnTo>
                  <a:lnTo>
                    <a:pt x="0" y="3134849"/>
                  </a:lnTo>
                  <a:close/>
                </a:path>
              </a:pathLst>
            </a:custGeom>
            <a:solidFill>
              <a:srgbClr val="DCD7F1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3114418" cy="317294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1028700" y="847243"/>
            <a:ext cx="7516228" cy="8902369"/>
          </a:xfrm>
          <a:custGeom>
            <a:avLst/>
            <a:gdLst/>
            <a:ahLst/>
            <a:cxnLst/>
            <a:rect r="r" b="b" t="t" l="l"/>
            <a:pathLst>
              <a:path h="8902369" w="7516228">
                <a:moveTo>
                  <a:pt x="0" y="0"/>
                </a:moveTo>
                <a:lnTo>
                  <a:pt x="7516228" y="0"/>
                </a:lnTo>
                <a:lnTo>
                  <a:pt x="7516228" y="8902369"/>
                </a:lnTo>
                <a:lnTo>
                  <a:pt x="0" y="890236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6412853" y="9389079"/>
            <a:ext cx="1692893" cy="682965"/>
            <a:chOff x="0" y="0"/>
            <a:chExt cx="1007361" cy="4064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007361" cy="406400"/>
            </a:xfrm>
            <a:custGeom>
              <a:avLst/>
              <a:gdLst/>
              <a:ahLst/>
              <a:cxnLst/>
              <a:rect r="r" b="b" t="t" l="l"/>
              <a:pathLst>
                <a:path h="406400" w="1007361">
                  <a:moveTo>
                    <a:pt x="804161" y="0"/>
                  </a:moveTo>
                  <a:cubicBezTo>
                    <a:pt x="916385" y="0"/>
                    <a:pt x="1007361" y="90976"/>
                    <a:pt x="1007361" y="203200"/>
                  </a:cubicBezTo>
                  <a:cubicBezTo>
                    <a:pt x="1007361" y="315424"/>
                    <a:pt x="916385" y="406400"/>
                    <a:pt x="804161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0" y="95250"/>
              <a:ext cx="1007361" cy="3111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25"/>
                </a:lnSpc>
              </a:pP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8544928" y="389967"/>
            <a:ext cx="9395436" cy="9650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95"/>
              </a:lnSpc>
            </a:pPr>
            <a:r>
              <a:rPr lang="en-US" b="true" sz="6599" u="sng">
                <a:solidFill>
                  <a:srgbClr val="010111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Aims and Objectives 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8544928" y="2523915"/>
            <a:ext cx="9395436" cy="35525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23112" indent="-261556" lvl="1">
              <a:lnSpc>
                <a:spcPts val="2834"/>
              </a:lnSpc>
              <a:buFont typeface="Arial"/>
              <a:buChar char="•"/>
            </a:pPr>
            <a:r>
              <a:rPr lang="en-US" b="true" sz="2422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The aim of today’ session is to discuss  insolvency. </a:t>
            </a:r>
          </a:p>
          <a:p>
            <a:pPr algn="l">
              <a:lnSpc>
                <a:spcPts val="2834"/>
              </a:lnSpc>
            </a:pPr>
          </a:p>
          <a:p>
            <a:pPr algn="l">
              <a:lnSpc>
                <a:spcPts val="2834"/>
              </a:lnSpc>
            </a:pPr>
          </a:p>
          <a:p>
            <a:pPr algn="l">
              <a:lnSpc>
                <a:spcPts val="2834"/>
              </a:lnSpc>
            </a:pPr>
          </a:p>
          <a:p>
            <a:pPr algn="l" marL="523112" indent="-261556" lvl="1">
              <a:lnSpc>
                <a:spcPts val="2834"/>
              </a:lnSpc>
              <a:buFont typeface="Arial"/>
              <a:buChar char="•"/>
            </a:pPr>
            <a:r>
              <a:rPr lang="en-US" b="true" sz="2422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 By the end of today’s session students should be able to demonstrate that they understand  insolvency. </a:t>
            </a:r>
          </a:p>
          <a:p>
            <a:pPr algn="l">
              <a:lnSpc>
                <a:spcPts val="2834"/>
              </a:lnSpc>
            </a:pPr>
          </a:p>
          <a:p>
            <a:pPr algn="l">
              <a:lnSpc>
                <a:spcPts val="2834"/>
              </a:lnSpc>
            </a:pPr>
          </a:p>
          <a:p>
            <a:pPr algn="l" marL="523112" indent="-261556" lvl="1">
              <a:lnSpc>
                <a:spcPts val="2834"/>
              </a:lnSpc>
              <a:buFont typeface="Arial"/>
              <a:buChar char="•"/>
            </a:pPr>
            <a:r>
              <a:rPr lang="en-US" b="true" sz="2422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By the end of today’s session students should be able to start their revision. </a:t>
            </a:r>
          </a:p>
        </p:txBody>
      </p:sp>
      <p:sp>
        <p:nvSpPr>
          <p:cNvPr name="AutoShape 11" id="11"/>
          <p:cNvSpPr/>
          <p:nvPr/>
        </p:nvSpPr>
        <p:spPr>
          <a:xfrm>
            <a:off x="16958743" y="9730562"/>
            <a:ext cx="529431" cy="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arrow" len="sm" w="med"/>
          </a:ln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061B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-1418790"/>
            <a:ext cx="19633980" cy="6607593"/>
            <a:chOff x="0" y="0"/>
            <a:chExt cx="5171089" cy="1740271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171089" cy="1740271"/>
            </a:xfrm>
            <a:custGeom>
              <a:avLst/>
              <a:gdLst/>
              <a:ahLst/>
              <a:cxnLst/>
              <a:rect r="r" b="b" t="t" l="l"/>
              <a:pathLst>
                <a:path h="1740271" w="5171089">
                  <a:moveTo>
                    <a:pt x="0" y="0"/>
                  </a:moveTo>
                  <a:lnTo>
                    <a:pt x="5171089" y="0"/>
                  </a:lnTo>
                  <a:lnTo>
                    <a:pt x="5171089" y="1740271"/>
                  </a:lnTo>
                  <a:lnTo>
                    <a:pt x="0" y="1740271"/>
                  </a:lnTo>
                  <a:close/>
                </a:path>
              </a:pathLst>
            </a:custGeom>
            <a:solidFill>
              <a:srgbClr val="DCD7F1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171089" cy="177837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-9816990" y="-5098196"/>
            <a:ext cx="28104990" cy="10241696"/>
            <a:chOff x="0" y="0"/>
            <a:chExt cx="7402137" cy="2697401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7402137" cy="2697401"/>
            </a:xfrm>
            <a:custGeom>
              <a:avLst/>
              <a:gdLst/>
              <a:ahLst/>
              <a:cxnLst/>
              <a:rect r="r" b="b" t="t" l="l"/>
              <a:pathLst>
                <a:path h="2697401" w="7402137">
                  <a:moveTo>
                    <a:pt x="8539" y="0"/>
                  </a:moveTo>
                  <a:lnTo>
                    <a:pt x="7393598" y="0"/>
                  </a:lnTo>
                  <a:cubicBezTo>
                    <a:pt x="7398314" y="0"/>
                    <a:pt x="7402137" y="3823"/>
                    <a:pt x="7402137" y="8539"/>
                  </a:cubicBezTo>
                  <a:lnTo>
                    <a:pt x="7402137" y="2688862"/>
                  </a:lnTo>
                  <a:cubicBezTo>
                    <a:pt x="7402137" y="2693578"/>
                    <a:pt x="7398314" y="2697401"/>
                    <a:pt x="7393598" y="2697401"/>
                  </a:cubicBezTo>
                  <a:lnTo>
                    <a:pt x="8539" y="2697401"/>
                  </a:lnTo>
                  <a:cubicBezTo>
                    <a:pt x="3823" y="2697401"/>
                    <a:pt x="0" y="2693578"/>
                    <a:pt x="0" y="2688862"/>
                  </a:cubicBezTo>
                  <a:lnTo>
                    <a:pt x="0" y="8539"/>
                  </a:lnTo>
                  <a:cubicBezTo>
                    <a:pt x="0" y="3823"/>
                    <a:pt x="3823" y="0"/>
                    <a:pt x="8539" y="0"/>
                  </a:cubicBezTo>
                  <a:close/>
                </a:path>
              </a:pathLst>
            </a:custGeom>
            <a:solidFill>
              <a:srgbClr val="443880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7402137" cy="273550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6412853" y="9258300"/>
            <a:ext cx="1692893" cy="682965"/>
            <a:chOff x="0" y="0"/>
            <a:chExt cx="1007361" cy="4064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007361" cy="406400"/>
            </a:xfrm>
            <a:custGeom>
              <a:avLst/>
              <a:gdLst/>
              <a:ahLst/>
              <a:cxnLst/>
              <a:rect r="r" b="b" t="t" l="l"/>
              <a:pathLst>
                <a:path h="406400" w="1007361">
                  <a:moveTo>
                    <a:pt x="804161" y="0"/>
                  </a:moveTo>
                  <a:cubicBezTo>
                    <a:pt x="916385" y="0"/>
                    <a:pt x="1007361" y="90976"/>
                    <a:pt x="1007361" y="203200"/>
                  </a:cubicBezTo>
                  <a:cubicBezTo>
                    <a:pt x="1007361" y="315424"/>
                    <a:pt x="916385" y="406400"/>
                    <a:pt x="804161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sq">
              <a:solidFill>
                <a:srgbClr val="FFFFFF"/>
              </a:solidFill>
              <a:prstDash val="solid"/>
              <a:miter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95250"/>
              <a:ext cx="1007361" cy="3111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25"/>
                </a:lnSpc>
              </a:pPr>
            </a:p>
          </p:txBody>
        </p:sp>
      </p:grpSp>
      <p:sp>
        <p:nvSpPr>
          <p:cNvPr name="AutoShape 11" id="11"/>
          <p:cNvSpPr/>
          <p:nvPr/>
        </p:nvSpPr>
        <p:spPr>
          <a:xfrm>
            <a:off x="16994584" y="9615885"/>
            <a:ext cx="529431" cy="0"/>
          </a:xfrm>
          <a:prstGeom prst="line">
            <a:avLst/>
          </a:prstGeom>
          <a:ln cap="flat" w="38100">
            <a:solidFill>
              <a:srgbClr val="FFFFFF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Freeform 12" id="12"/>
          <p:cNvSpPr/>
          <p:nvPr/>
        </p:nvSpPr>
        <p:spPr>
          <a:xfrm flipH="false" flipV="false" rot="0">
            <a:off x="-661282" y="2704530"/>
            <a:ext cx="2087483" cy="1305626"/>
          </a:xfrm>
          <a:custGeom>
            <a:avLst/>
            <a:gdLst/>
            <a:ahLst/>
            <a:cxnLst/>
            <a:rect r="r" b="b" t="t" l="l"/>
            <a:pathLst>
              <a:path h="1305626" w="2087483">
                <a:moveTo>
                  <a:pt x="0" y="0"/>
                </a:moveTo>
                <a:lnTo>
                  <a:pt x="2087483" y="0"/>
                </a:lnTo>
                <a:lnTo>
                  <a:pt x="2087483" y="1305626"/>
                </a:lnTo>
                <a:lnTo>
                  <a:pt x="0" y="130562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1426201" y="2703495"/>
            <a:ext cx="14633811" cy="12779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181"/>
              </a:lnSpc>
            </a:pPr>
            <a:r>
              <a:rPr lang="en-US" b="true" sz="8661" u="sng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 Insolvency 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3727717" y="5665666"/>
            <a:ext cx="11598167" cy="3807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34"/>
              </a:lnSpc>
            </a:pPr>
            <a:r>
              <a:rPr lang="en-US" sz="2422" b="true">
                <a:solidFill>
                  <a:srgbClr val="FFFFFF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For the purpose of this session we are looking at corporate insolvency.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DCD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6008474" y="-295826"/>
            <a:ext cx="19633980" cy="11002661"/>
            <a:chOff x="0" y="0"/>
            <a:chExt cx="5171089" cy="289782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171089" cy="2897820"/>
            </a:xfrm>
            <a:custGeom>
              <a:avLst/>
              <a:gdLst/>
              <a:ahLst/>
              <a:cxnLst/>
              <a:rect r="r" b="b" t="t" l="l"/>
              <a:pathLst>
                <a:path h="2897820" w="5171089">
                  <a:moveTo>
                    <a:pt x="12224" y="0"/>
                  </a:moveTo>
                  <a:lnTo>
                    <a:pt x="5158866" y="0"/>
                  </a:lnTo>
                  <a:cubicBezTo>
                    <a:pt x="5165617" y="0"/>
                    <a:pt x="5171089" y="5473"/>
                    <a:pt x="5171089" y="12224"/>
                  </a:cubicBezTo>
                  <a:lnTo>
                    <a:pt x="5171089" y="2885597"/>
                  </a:lnTo>
                  <a:cubicBezTo>
                    <a:pt x="5171089" y="2892347"/>
                    <a:pt x="5165617" y="2897820"/>
                    <a:pt x="5158866" y="2897820"/>
                  </a:cubicBezTo>
                  <a:lnTo>
                    <a:pt x="12224" y="2897820"/>
                  </a:lnTo>
                  <a:cubicBezTo>
                    <a:pt x="5473" y="2897820"/>
                    <a:pt x="0" y="2892347"/>
                    <a:pt x="0" y="2885597"/>
                  </a:cubicBezTo>
                  <a:lnTo>
                    <a:pt x="0" y="12224"/>
                  </a:lnTo>
                  <a:cubicBezTo>
                    <a:pt x="0" y="5473"/>
                    <a:pt x="5473" y="0"/>
                    <a:pt x="12224" y="0"/>
                  </a:cubicBezTo>
                  <a:close/>
                </a:path>
              </a:pathLst>
            </a:custGeom>
            <a:solidFill>
              <a:srgbClr val="44388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171089" cy="29359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8147909" y="2380778"/>
            <a:ext cx="19633980" cy="5439326"/>
            <a:chOff x="0" y="0"/>
            <a:chExt cx="5171089" cy="143258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5171089" cy="1432580"/>
            </a:xfrm>
            <a:custGeom>
              <a:avLst/>
              <a:gdLst/>
              <a:ahLst/>
              <a:cxnLst/>
              <a:rect r="r" b="b" t="t" l="l"/>
              <a:pathLst>
                <a:path h="1432580" w="5171089">
                  <a:moveTo>
                    <a:pt x="12224" y="0"/>
                  </a:moveTo>
                  <a:lnTo>
                    <a:pt x="5158866" y="0"/>
                  </a:lnTo>
                  <a:cubicBezTo>
                    <a:pt x="5165617" y="0"/>
                    <a:pt x="5171089" y="5473"/>
                    <a:pt x="5171089" y="12224"/>
                  </a:cubicBezTo>
                  <a:lnTo>
                    <a:pt x="5171089" y="1420356"/>
                  </a:lnTo>
                  <a:cubicBezTo>
                    <a:pt x="5171089" y="1427107"/>
                    <a:pt x="5165617" y="1432580"/>
                    <a:pt x="5158866" y="1432580"/>
                  </a:cubicBezTo>
                  <a:lnTo>
                    <a:pt x="12224" y="1432580"/>
                  </a:lnTo>
                  <a:cubicBezTo>
                    <a:pt x="5473" y="1432580"/>
                    <a:pt x="0" y="1427107"/>
                    <a:pt x="0" y="1420356"/>
                  </a:cubicBezTo>
                  <a:lnTo>
                    <a:pt x="0" y="12224"/>
                  </a:lnTo>
                  <a:cubicBezTo>
                    <a:pt x="0" y="5473"/>
                    <a:pt x="5473" y="0"/>
                    <a:pt x="12224" y="0"/>
                  </a:cubicBezTo>
                  <a:close/>
                </a:path>
              </a:pathLst>
            </a:custGeom>
            <a:solidFill>
              <a:srgbClr val="7061BD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5171089" cy="147068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8" id="8"/>
          <p:cNvSpPr/>
          <p:nvPr/>
        </p:nvSpPr>
        <p:spPr>
          <a:xfrm flipH="false" flipV="false" rot="0">
            <a:off x="145398" y="2380778"/>
            <a:ext cx="9184863" cy="6318446"/>
          </a:xfrm>
          <a:custGeom>
            <a:avLst/>
            <a:gdLst/>
            <a:ahLst/>
            <a:cxnLst/>
            <a:rect r="r" b="b" t="t" l="l"/>
            <a:pathLst>
              <a:path h="6318446" w="9184863">
                <a:moveTo>
                  <a:pt x="0" y="0"/>
                </a:moveTo>
                <a:lnTo>
                  <a:pt x="9184863" y="0"/>
                </a:lnTo>
                <a:lnTo>
                  <a:pt x="9184863" y="6318446"/>
                </a:lnTo>
                <a:lnTo>
                  <a:pt x="0" y="631844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9" id="9"/>
          <p:cNvGrpSpPr/>
          <p:nvPr/>
        </p:nvGrpSpPr>
        <p:grpSpPr>
          <a:xfrm rot="0">
            <a:off x="10013009" y="8699224"/>
            <a:ext cx="1692893" cy="682965"/>
            <a:chOff x="0" y="0"/>
            <a:chExt cx="1007361" cy="4064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007361" cy="406400"/>
            </a:xfrm>
            <a:custGeom>
              <a:avLst/>
              <a:gdLst/>
              <a:ahLst/>
              <a:cxnLst/>
              <a:rect r="r" b="b" t="t" l="l"/>
              <a:pathLst>
                <a:path h="406400" w="1007361">
                  <a:moveTo>
                    <a:pt x="804161" y="0"/>
                  </a:moveTo>
                  <a:cubicBezTo>
                    <a:pt x="916385" y="0"/>
                    <a:pt x="1007361" y="90976"/>
                    <a:pt x="1007361" y="203200"/>
                  </a:cubicBezTo>
                  <a:cubicBezTo>
                    <a:pt x="1007361" y="315424"/>
                    <a:pt x="916385" y="406400"/>
                    <a:pt x="804161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11" id="11"/>
            <p:cNvSpPr txBox="true"/>
            <p:nvPr/>
          </p:nvSpPr>
          <p:spPr>
            <a:xfrm>
              <a:off x="0" y="95250"/>
              <a:ext cx="1007361" cy="3111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25"/>
                </a:lnSpc>
              </a:pPr>
            </a:p>
          </p:txBody>
        </p:sp>
      </p:grpSp>
      <p:sp>
        <p:nvSpPr>
          <p:cNvPr name="AutoShape 12" id="12"/>
          <p:cNvSpPr/>
          <p:nvPr/>
        </p:nvSpPr>
        <p:spPr>
          <a:xfrm>
            <a:off x="10619964" y="9021656"/>
            <a:ext cx="529431" cy="0"/>
          </a:xfrm>
          <a:prstGeom prst="line">
            <a:avLst/>
          </a:prstGeom>
          <a:ln cap="flat" w="38100">
            <a:solidFill>
              <a:srgbClr val="010111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Freeform 13" id="13"/>
          <p:cNvSpPr/>
          <p:nvPr/>
        </p:nvSpPr>
        <p:spPr>
          <a:xfrm flipH="false" flipV="false" rot="0">
            <a:off x="7886858" y="1762279"/>
            <a:ext cx="949035" cy="909348"/>
          </a:xfrm>
          <a:custGeom>
            <a:avLst/>
            <a:gdLst/>
            <a:ahLst/>
            <a:cxnLst/>
            <a:rect r="r" b="b" t="t" l="l"/>
            <a:pathLst>
              <a:path h="909348" w="949035">
                <a:moveTo>
                  <a:pt x="0" y="0"/>
                </a:moveTo>
                <a:lnTo>
                  <a:pt x="949035" y="0"/>
                </a:lnTo>
                <a:lnTo>
                  <a:pt x="949035" y="909348"/>
                </a:lnTo>
                <a:lnTo>
                  <a:pt x="0" y="90934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145398" y="4925152"/>
            <a:ext cx="2415406" cy="3774071"/>
          </a:xfrm>
          <a:custGeom>
            <a:avLst/>
            <a:gdLst/>
            <a:ahLst/>
            <a:cxnLst/>
            <a:rect r="r" b="b" t="t" l="l"/>
            <a:pathLst>
              <a:path h="3774071" w="2415406">
                <a:moveTo>
                  <a:pt x="0" y="0"/>
                </a:moveTo>
                <a:lnTo>
                  <a:pt x="2415406" y="0"/>
                </a:lnTo>
                <a:lnTo>
                  <a:pt x="2415406" y="3774072"/>
                </a:lnTo>
                <a:lnTo>
                  <a:pt x="0" y="377407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495485" y="901396"/>
            <a:ext cx="1066430" cy="1134500"/>
          </a:xfrm>
          <a:custGeom>
            <a:avLst/>
            <a:gdLst/>
            <a:ahLst/>
            <a:cxnLst/>
            <a:rect r="r" b="b" t="t" l="l"/>
            <a:pathLst>
              <a:path h="1134500" w="1066430">
                <a:moveTo>
                  <a:pt x="0" y="0"/>
                </a:moveTo>
                <a:lnTo>
                  <a:pt x="1066430" y="0"/>
                </a:lnTo>
                <a:lnTo>
                  <a:pt x="1066430" y="1134499"/>
                </a:lnTo>
                <a:lnTo>
                  <a:pt x="0" y="113449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6" id="16"/>
          <p:cNvSpPr txBox="true"/>
          <p:nvPr/>
        </p:nvSpPr>
        <p:spPr>
          <a:xfrm rot="0">
            <a:off x="9973996" y="2834549"/>
            <a:ext cx="6564912" cy="12761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075"/>
              </a:lnSpc>
            </a:pPr>
            <a:r>
              <a:rPr lang="en-US" b="true" sz="8561" u="sng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What is it?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9973996" y="4300776"/>
            <a:ext cx="7044793" cy="32001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23112" indent="-261556" lvl="1">
              <a:lnSpc>
                <a:spcPts val="2834"/>
              </a:lnSpc>
              <a:buFont typeface="Arial"/>
              <a:buChar char="•"/>
            </a:pPr>
            <a:r>
              <a:rPr lang="en-US" b="true" sz="2422">
                <a:solidFill>
                  <a:srgbClr val="FFFFFF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There is an inability by the company to pay their debts.</a:t>
            </a:r>
          </a:p>
          <a:p>
            <a:pPr algn="l">
              <a:lnSpc>
                <a:spcPts val="2834"/>
              </a:lnSpc>
            </a:pPr>
          </a:p>
          <a:p>
            <a:pPr algn="l" marL="523112" indent="-261556" lvl="1">
              <a:lnSpc>
                <a:spcPts val="2834"/>
              </a:lnSpc>
              <a:buFont typeface="Arial"/>
              <a:buChar char="•"/>
            </a:pPr>
            <a:r>
              <a:rPr lang="en-US" b="true" sz="2422">
                <a:solidFill>
                  <a:srgbClr val="FFFFFF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Key legislation ; </a:t>
            </a:r>
          </a:p>
          <a:p>
            <a:pPr algn="l">
              <a:lnSpc>
                <a:spcPts val="2834"/>
              </a:lnSpc>
            </a:pPr>
          </a:p>
          <a:p>
            <a:pPr algn="l">
              <a:lnSpc>
                <a:spcPts val="2834"/>
              </a:lnSpc>
            </a:pPr>
            <a:r>
              <a:rPr lang="en-US" sz="2422" b="true">
                <a:solidFill>
                  <a:srgbClr val="FFFFFF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1/ Insolvency Act 1986 </a:t>
            </a:r>
          </a:p>
          <a:p>
            <a:pPr algn="l">
              <a:lnSpc>
                <a:spcPts val="2834"/>
              </a:lnSpc>
            </a:pPr>
            <a:r>
              <a:rPr lang="en-US" sz="2422" b="true">
                <a:solidFill>
                  <a:srgbClr val="FFFFFF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2/Insolvency Rules 2016. </a:t>
            </a:r>
          </a:p>
          <a:p>
            <a:pPr algn="l">
              <a:lnSpc>
                <a:spcPts val="2834"/>
              </a:lnSpc>
            </a:pPr>
          </a:p>
          <a:p>
            <a:pPr algn="l">
              <a:lnSpc>
                <a:spcPts val="2834"/>
              </a:lnSpc>
            </a:pPr>
            <a:r>
              <a:rPr lang="en-US" sz="2422" b="true">
                <a:solidFill>
                  <a:srgbClr val="FFFFFF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Liquidator/ Liquidation.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B7B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842974" y="6354895"/>
            <a:ext cx="27720573" cy="10287000"/>
            <a:chOff x="0" y="0"/>
            <a:chExt cx="7300892" cy="270933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300892" cy="2709333"/>
            </a:xfrm>
            <a:custGeom>
              <a:avLst/>
              <a:gdLst/>
              <a:ahLst/>
              <a:cxnLst/>
              <a:rect r="r" b="b" t="t" l="l"/>
              <a:pathLst>
                <a:path h="2709333" w="7300892">
                  <a:moveTo>
                    <a:pt x="8658" y="0"/>
                  </a:moveTo>
                  <a:lnTo>
                    <a:pt x="7292234" y="0"/>
                  </a:lnTo>
                  <a:cubicBezTo>
                    <a:pt x="7297015" y="0"/>
                    <a:pt x="7300892" y="3876"/>
                    <a:pt x="7300892" y="8658"/>
                  </a:cubicBezTo>
                  <a:lnTo>
                    <a:pt x="7300892" y="2700675"/>
                  </a:lnTo>
                  <a:cubicBezTo>
                    <a:pt x="7300892" y="2702972"/>
                    <a:pt x="7299979" y="2705174"/>
                    <a:pt x="7298356" y="2706797"/>
                  </a:cubicBezTo>
                  <a:cubicBezTo>
                    <a:pt x="7296732" y="2708421"/>
                    <a:pt x="7294530" y="2709333"/>
                    <a:pt x="7292234" y="2709333"/>
                  </a:cubicBezTo>
                  <a:lnTo>
                    <a:pt x="8658" y="2709333"/>
                  </a:lnTo>
                  <a:cubicBezTo>
                    <a:pt x="3876" y="2709333"/>
                    <a:pt x="0" y="2705457"/>
                    <a:pt x="0" y="2700675"/>
                  </a:cubicBezTo>
                  <a:lnTo>
                    <a:pt x="0" y="8658"/>
                  </a:lnTo>
                  <a:cubicBezTo>
                    <a:pt x="0" y="3876"/>
                    <a:pt x="3876" y="0"/>
                    <a:pt x="8658" y="0"/>
                  </a:cubicBezTo>
                  <a:close/>
                </a:path>
              </a:pathLst>
            </a:custGeom>
            <a:solidFill>
              <a:srgbClr val="44388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7300892" cy="274743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2036045" y="3002376"/>
            <a:ext cx="6637482" cy="6612712"/>
            <a:chOff x="0" y="0"/>
            <a:chExt cx="1748143" cy="174162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748143" cy="1741619"/>
            </a:xfrm>
            <a:custGeom>
              <a:avLst/>
              <a:gdLst/>
              <a:ahLst/>
              <a:cxnLst/>
              <a:rect r="r" b="b" t="t" l="l"/>
              <a:pathLst>
                <a:path h="1741619" w="1748143">
                  <a:moveTo>
                    <a:pt x="61819" y="0"/>
                  </a:moveTo>
                  <a:lnTo>
                    <a:pt x="1686324" y="0"/>
                  </a:lnTo>
                  <a:cubicBezTo>
                    <a:pt x="1702720" y="0"/>
                    <a:pt x="1718444" y="6513"/>
                    <a:pt x="1730037" y="18106"/>
                  </a:cubicBezTo>
                  <a:cubicBezTo>
                    <a:pt x="1741630" y="29700"/>
                    <a:pt x="1748143" y="45424"/>
                    <a:pt x="1748143" y="61819"/>
                  </a:cubicBezTo>
                  <a:lnTo>
                    <a:pt x="1748143" y="1679801"/>
                  </a:lnTo>
                  <a:cubicBezTo>
                    <a:pt x="1748143" y="1696196"/>
                    <a:pt x="1741630" y="1711920"/>
                    <a:pt x="1730037" y="1723513"/>
                  </a:cubicBezTo>
                  <a:cubicBezTo>
                    <a:pt x="1718444" y="1735106"/>
                    <a:pt x="1702720" y="1741619"/>
                    <a:pt x="1686324" y="1741619"/>
                  </a:cubicBezTo>
                  <a:lnTo>
                    <a:pt x="61819" y="1741619"/>
                  </a:lnTo>
                  <a:cubicBezTo>
                    <a:pt x="45424" y="1741619"/>
                    <a:pt x="29700" y="1735106"/>
                    <a:pt x="18106" y="1723513"/>
                  </a:cubicBezTo>
                  <a:cubicBezTo>
                    <a:pt x="6513" y="1711920"/>
                    <a:pt x="0" y="1696196"/>
                    <a:pt x="0" y="1679801"/>
                  </a:cubicBezTo>
                  <a:lnTo>
                    <a:pt x="0" y="61819"/>
                  </a:lnTo>
                  <a:cubicBezTo>
                    <a:pt x="0" y="45424"/>
                    <a:pt x="6513" y="29700"/>
                    <a:pt x="18106" y="18106"/>
                  </a:cubicBezTo>
                  <a:cubicBezTo>
                    <a:pt x="29700" y="6513"/>
                    <a:pt x="45424" y="0"/>
                    <a:pt x="61819" y="0"/>
                  </a:cubicBezTo>
                  <a:close/>
                </a:path>
              </a:pathLst>
            </a:custGeom>
            <a:solidFill>
              <a:srgbClr val="FFFFFF"/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1748143" cy="17797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9900962" y="2861541"/>
            <a:ext cx="6637482" cy="6612712"/>
            <a:chOff x="0" y="0"/>
            <a:chExt cx="1748143" cy="174162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748143" cy="1741619"/>
            </a:xfrm>
            <a:custGeom>
              <a:avLst/>
              <a:gdLst/>
              <a:ahLst/>
              <a:cxnLst/>
              <a:rect r="r" b="b" t="t" l="l"/>
              <a:pathLst>
                <a:path h="1741619" w="1748143">
                  <a:moveTo>
                    <a:pt x="61819" y="0"/>
                  </a:moveTo>
                  <a:lnTo>
                    <a:pt x="1686324" y="0"/>
                  </a:lnTo>
                  <a:cubicBezTo>
                    <a:pt x="1702720" y="0"/>
                    <a:pt x="1718444" y="6513"/>
                    <a:pt x="1730037" y="18106"/>
                  </a:cubicBezTo>
                  <a:cubicBezTo>
                    <a:pt x="1741630" y="29700"/>
                    <a:pt x="1748143" y="45424"/>
                    <a:pt x="1748143" y="61819"/>
                  </a:cubicBezTo>
                  <a:lnTo>
                    <a:pt x="1748143" y="1679801"/>
                  </a:lnTo>
                  <a:cubicBezTo>
                    <a:pt x="1748143" y="1696196"/>
                    <a:pt x="1741630" y="1711920"/>
                    <a:pt x="1730037" y="1723513"/>
                  </a:cubicBezTo>
                  <a:cubicBezTo>
                    <a:pt x="1718444" y="1735106"/>
                    <a:pt x="1702720" y="1741619"/>
                    <a:pt x="1686324" y="1741619"/>
                  </a:cubicBezTo>
                  <a:lnTo>
                    <a:pt x="61819" y="1741619"/>
                  </a:lnTo>
                  <a:cubicBezTo>
                    <a:pt x="45424" y="1741619"/>
                    <a:pt x="29700" y="1735106"/>
                    <a:pt x="18106" y="1723513"/>
                  </a:cubicBezTo>
                  <a:cubicBezTo>
                    <a:pt x="6513" y="1711920"/>
                    <a:pt x="0" y="1696196"/>
                    <a:pt x="0" y="1679801"/>
                  </a:cubicBezTo>
                  <a:lnTo>
                    <a:pt x="0" y="61819"/>
                  </a:lnTo>
                  <a:cubicBezTo>
                    <a:pt x="0" y="45424"/>
                    <a:pt x="6513" y="29700"/>
                    <a:pt x="18106" y="18106"/>
                  </a:cubicBezTo>
                  <a:cubicBezTo>
                    <a:pt x="29700" y="6513"/>
                    <a:pt x="45424" y="0"/>
                    <a:pt x="61819" y="0"/>
                  </a:cubicBezTo>
                  <a:close/>
                </a:path>
              </a:pathLst>
            </a:custGeom>
            <a:solidFill>
              <a:srgbClr val="FFFFFF"/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1748143" cy="17797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724895" y="487195"/>
            <a:ext cx="1976464" cy="1941876"/>
          </a:xfrm>
          <a:custGeom>
            <a:avLst/>
            <a:gdLst/>
            <a:ahLst/>
            <a:cxnLst/>
            <a:rect r="r" b="b" t="t" l="l"/>
            <a:pathLst>
              <a:path h="1941876" w="1976464">
                <a:moveTo>
                  <a:pt x="0" y="0"/>
                </a:moveTo>
                <a:lnTo>
                  <a:pt x="1976464" y="0"/>
                </a:lnTo>
                <a:lnTo>
                  <a:pt x="1976464" y="1941876"/>
                </a:lnTo>
                <a:lnTo>
                  <a:pt x="0" y="19418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7259300" y="3695458"/>
            <a:ext cx="1953819" cy="4114800"/>
          </a:xfrm>
          <a:custGeom>
            <a:avLst/>
            <a:gdLst/>
            <a:ahLst/>
            <a:cxnLst/>
            <a:rect r="r" b="b" t="t" l="l"/>
            <a:pathLst>
              <a:path h="4114800" w="1953819">
                <a:moveTo>
                  <a:pt x="0" y="0"/>
                </a:moveTo>
                <a:lnTo>
                  <a:pt x="1953819" y="0"/>
                </a:lnTo>
                <a:lnTo>
                  <a:pt x="195381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-1362648" y="4251332"/>
            <a:ext cx="2391348" cy="4114800"/>
          </a:xfrm>
          <a:custGeom>
            <a:avLst/>
            <a:gdLst/>
            <a:ahLst/>
            <a:cxnLst/>
            <a:rect r="r" b="b" t="t" l="l"/>
            <a:pathLst>
              <a:path h="4114800" w="2391348">
                <a:moveTo>
                  <a:pt x="0" y="0"/>
                </a:moveTo>
                <a:lnTo>
                  <a:pt x="2391348" y="0"/>
                </a:lnTo>
                <a:lnTo>
                  <a:pt x="239134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15100900" y="6172200"/>
            <a:ext cx="3187100" cy="4114800"/>
          </a:xfrm>
          <a:custGeom>
            <a:avLst/>
            <a:gdLst/>
            <a:ahLst/>
            <a:cxnLst/>
            <a:rect r="r" b="b" t="t" l="l"/>
            <a:pathLst>
              <a:path h="4114800" w="3187100">
                <a:moveTo>
                  <a:pt x="0" y="0"/>
                </a:moveTo>
                <a:lnTo>
                  <a:pt x="3187100" y="0"/>
                </a:lnTo>
                <a:lnTo>
                  <a:pt x="31871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5" id="15"/>
          <p:cNvSpPr txBox="true"/>
          <p:nvPr/>
        </p:nvSpPr>
        <p:spPr>
          <a:xfrm rot="0">
            <a:off x="3676475" y="1321319"/>
            <a:ext cx="11199887" cy="12761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075"/>
              </a:lnSpc>
            </a:pPr>
            <a:r>
              <a:rPr lang="en-US" b="true" sz="8561" u="sng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Insolvency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2415400" y="3393937"/>
            <a:ext cx="5913937" cy="54425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71"/>
              </a:lnSpc>
            </a:pPr>
            <a:r>
              <a:rPr lang="en-US" sz="3086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It is essential to know if a company is solvent or insolvent.</a:t>
            </a:r>
          </a:p>
          <a:p>
            <a:pPr algn="ctr">
              <a:lnSpc>
                <a:spcPts val="3271"/>
              </a:lnSpc>
            </a:pPr>
          </a:p>
          <a:p>
            <a:pPr algn="ctr">
              <a:lnSpc>
                <a:spcPts val="3271"/>
              </a:lnSpc>
            </a:pPr>
            <a:r>
              <a:rPr lang="en-US" sz="3086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Key sections of the Insolvency Act 1986 include S.122(1)(F) &amp; S.123</a:t>
            </a:r>
          </a:p>
          <a:p>
            <a:pPr algn="ctr">
              <a:lnSpc>
                <a:spcPts val="3271"/>
              </a:lnSpc>
            </a:pPr>
          </a:p>
          <a:p>
            <a:pPr algn="ctr">
              <a:lnSpc>
                <a:spcPts val="3271"/>
              </a:lnSpc>
            </a:pPr>
          </a:p>
          <a:p>
            <a:pPr algn="ctr">
              <a:lnSpc>
                <a:spcPts val="3271"/>
              </a:lnSpc>
            </a:pPr>
            <a:r>
              <a:rPr lang="en-US" sz="3086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Creditors can put a company into compulsory liquidations but this is something we will consider later on.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0282733" y="3403462"/>
            <a:ext cx="5992179" cy="122629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32"/>
              </a:lnSpc>
            </a:pPr>
            <a:r>
              <a:rPr lang="en-US" sz="295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Test is under S.123(1)(E) </a:t>
            </a:r>
          </a:p>
          <a:p>
            <a:pPr algn="ctr">
              <a:lnSpc>
                <a:spcPts val="3132"/>
              </a:lnSpc>
            </a:pPr>
          </a:p>
          <a:p>
            <a:pPr algn="ctr">
              <a:lnSpc>
                <a:spcPts val="3132"/>
              </a:lnSpc>
            </a:pPr>
            <a:r>
              <a:rPr lang="en-US" sz="295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Balance sheet test - S123 (2) 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B7B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842974" y="6354895"/>
            <a:ext cx="27720573" cy="10287000"/>
            <a:chOff x="0" y="0"/>
            <a:chExt cx="7300892" cy="270933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300892" cy="2709333"/>
            </a:xfrm>
            <a:custGeom>
              <a:avLst/>
              <a:gdLst/>
              <a:ahLst/>
              <a:cxnLst/>
              <a:rect r="r" b="b" t="t" l="l"/>
              <a:pathLst>
                <a:path h="2709333" w="7300892">
                  <a:moveTo>
                    <a:pt x="8658" y="0"/>
                  </a:moveTo>
                  <a:lnTo>
                    <a:pt x="7292234" y="0"/>
                  </a:lnTo>
                  <a:cubicBezTo>
                    <a:pt x="7297015" y="0"/>
                    <a:pt x="7300892" y="3876"/>
                    <a:pt x="7300892" y="8658"/>
                  </a:cubicBezTo>
                  <a:lnTo>
                    <a:pt x="7300892" y="2700675"/>
                  </a:lnTo>
                  <a:cubicBezTo>
                    <a:pt x="7300892" y="2702972"/>
                    <a:pt x="7299979" y="2705174"/>
                    <a:pt x="7298356" y="2706797"/>
                  </a:cubicBezTo>
                  <a:cubicBezTo>
                    <a:pt x="7296732" y="2708421"/>
                    <a:pt x="7294530" y="2709333"/>
                    <a:pt x="7292234" y="2709333"/>
                  </a:cubicBezTo>
                  <a:lnTo>
                    <a:pt x="8658" y="2709333"/>
                  </a:lnTo>
                  <a:cubicBezTo>
                    <a:pt x="3876" y="2709333"/>
                    <a:pt x="0" y="2705457"/>
                    <a:pt x="0" y="2700675"/>
                  </a:cubicBezTo>
                  <a:lnTo>
                    <a:pt x="0" y="8658"/>
                  </a:lnTo>
                  <a:cubicBezTo>
                    <a:pt x="0" y="3876"/>
                    <a:pt x="3876" y="0"/>
                    <a:pt x="8658" y="0"/>
                  </a:cubicBezTo>
                  <a:close/>
                </a:path>
              </a:pathLst>
            </a:custGeom>
            <a:solidFill>
              <a:srgbClr val="44388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7300892" cy="274743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973223" y="2861541"/>
            <a:ext cx="6637482" cy="6612712"/>
            <a:chOff x="0" y="0"/>
            <a:chExt cx="1748143" cy="174162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748143" cy="1741619"/>
            </a:xfrm>
            <a:custGeom>
              <a:avLst/>
              <a:gdLst/>
              <a:ahLst/>
              <a:cxnLst/>
              <a:rect r="r" b="b" t="t" l="l"/>
              <a:pathLst>
                <a:path h="1741619" w="1748143">
                  <a:moveTo>
                    <a:pt x="61819" y="0"/>
                  </a:moveTo>
                  <a:lnTo>
                    <a:pt x="1686324" y="0"/>
                  </a:lnTo>
                  <a:cubicBezTo>
                    <a:pt x="1702720" y="0"/>
                    <a:pt x="1718444" y="6513"/>
                    <a:pt x="1730037" y="18106"/>
                  </a:cubicBezTo>
                  <a:cubicBezTo>
                    <a:pt x="1741630" y="29700"/>
                    <a:pt x="1748143" y="45424"/>
                    <a:pt x="1748143" y="61819"/>
                  </a:cubicBezTo>
                  <a:lnTo>
                    <a:pt x="1748143" y="1679801"/>
                  </a:lnTo>
                  <a:cubicBezTo>
                    <a:pt x="1748143" y="1696196"/>
                    <a:pt x="1741630" y="1711920"/>
                    <a:pt x="1730037" y="1723513"/>
                  </a:cubicBezTo>
                  <a:cubicBezTo>
                    <a:pt x="1718444" y="1735106"/>
                    <a:pt x="1702720" y="1741619"/>
                    <a:pt x="1686324" y="1741619"/>
                  </a:cubicBezTo>
                  <a:lnTo>
                    <a:pt x="61819" y="1741619"/>
                  </a:lnTo>
                  <a:cubicBezTo>
                    <a:pt x="45424" y="1741619"/>
                    <a:pt x="29700" y="1735106"/>
                    <a:pt x="18106" y="1723513"/>
                  </a:cubicBezTo>
                  <a:cubicBezTo>
                    <a:pt x="6513" y="1711920"/>
                    <a:pt x="0" y="1696196"/>
                    <a:pt x="0" y="1679801"/>
                  </a:cubicBezTo>
                  <a:lnTo>
                    <a:pt x="0" y="61819"/>
                  </a:lnTo>
                  <a:cubicBezTo>
                    <a:pt x="0" y="45424"/>
                    <a:pt x="6513" y="29700"/>
                    <a:pt x="18106" y="18106"/>
                  </a:cubicBezTo>
                  <a:cubicBezTo>
                    <a:pt x="29700" y="6513"/>
                    <a:pt x="45424" y="0"/>
                    <a:pt x="61819" y="0"/>
                  </a:cubicBezTo>
                  <a:close/>
                </a:path>
              </a:pathLst>
            </a:custGeom>
            <a:solidFill>
              <a:srgbClr val="FFFFFF"/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1748143" cy="17797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9900962" y="2861541"/>
            <a:ext cx="6637482" cy="6612712"/>
            <a:chOff x="0" y="0"/>
            <a:chExt cx="1748143" cy="174162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748143" cy="1741619"/>
            </a:xfrm>
            <a:custGeom>
              <a:avLst/>
              <a:gdLst/>
              <a:ahLst/>
              <a:cxnLst/>
              <a:rect r="r" b="b" t="t" l="l"/>
              <a:pathLst>
                <a:path h="1741619" w="1748143">
                  <a:moveTo>
                    <a:pt x="61819" y="0"/>
                  </a:moveTo>
                  <a:lnTo>
                    <a:pt x="1686324" y="0"/>
                  </a:lnTo>
                  <a:cubicBezTo>
                    <a:pt x="1702720" y="0"/>
                    <a:pt x="1718444" y="6513"/>
                    <a:pt x="1730037" y="18106"/>
                  </a:cubicBezTo>
                  <a:cubicBezTo>
                    <a:pt x="1741630" y="29700"/>
                    <a:pt x="1748143" y="45424"/>
                    <a:pt x="1748143" y="61819"/>
                  </a:cubicBezTo>
                  <a:lnTo>
                    <a:pt x="1748143" y="1679801"/>
                  </a:lnTo>
                  <a:cubicBezTo>
                    <a:pt x="1748143" y="1696196"/>
                    <a:pt x="1741630" y="1711920"/>
                    <a:pt x="1730037" y="1723513"/>
                  </a:cubicBezTo>
                  <a:cubicBezTo>
                    <a:pt x="1718444" y="1735106"/>
                    <a:pt x="1702720" y="1741619"/>
                    <a:pt x="1686324" y="1741619"/>
                  </a:cubicBezTo>
                  <a:lnTo>
                    <a:pt x="61819" y="1741619"/>
                  </a:lnTo>
                  <a:cubicBezTo>
                    <a:pt x="45424" y="1741619"/>
                    <a:pt x="29700" y="1735106"/>
                    <a:pt x="18106" y="1723513"/>
                  </a:cubicBezTo>
                  <a:cubicBezTo>
                    <a:pt x="6513" y="1711920"/>
                    <a:pt x="0" y="1696196"/>
                    <a:pt x="0" y="1679801"/>
                  </a:cubicBezTo>
                  <a:lnTo>
                    <a:pt x="0" y="61819"/>
                  </a:lnTo>
                  <a:cubicBezTo>
                    <a:pt x="0" y="45424"/>
                    <a:pt x="6513" y="29700"/>
                    <a:pt x="18106" y="18106"/>
                  </a:cubicBezTo>
                  <a:cubicBezTo>
                    <a:pt x="29700" y="6513"/>
                    <a:pt x="45424" y="0"/>
                    <a:pt x="61819" y="0"/>
                  </a:cubicBezTo>
                  <a:close/>
                </a:path>
              </a:pathLst>
            </a:custGeom>
            <a:solidFill>
              <a:srgbClr val="FFFFFF"/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1748143" cy="17797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724895" y="487195"/>
            <a:ext cx="1976464" cy="1941876"/>
          </a:xfrm>
          <a:custGeom>
            <a:avLst/>
            <a:gdLst/>
            <a:ahLst/>
            <a:cxnLst/>
            <a:rect r="r" b="b" t="t" l="l"/>
            <a:pathLst>
              <a:path h="1941876" w="1976464">
                <a:moveTo>
                  <a:pt x="0" y="0"/>
                </a:moveTo>
                <a:lnTo>
                  <a:pt x="1976464" y="0"/>
                </a:lnTo>
                <a:lnTo>
                  <a:pt x="1976464" y="1941876"/>
                </a:lnTo>
                <a:lnTo>
                  <a:pt x="0" y="19418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7259300" y="3695458"/>
            <a:ext cx="1953819" cy="4114800"/>
          </a:xfrm>
          <a:custGeom>
            <a:avLst/>
            <a:gdLst/>
            <a:ahLst/>
            <a:cxnLst/>
            <a:rect r="r" b="b" t="t" l="l"/>
            <a:pathLst>
              <a:path h="4114800" w="1953819">
                <a:moveTo>
                  <a:pt x="0" y="0"/>
                </a:moveTo>
                <a:lnTo>
                  <a:pt x="1953819" y="0"/>
                </a:lnTo>
                <a:lnTo>
                  <a:pt x="195381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-1362648" y="4251332"/>
            <a:ext cx="2391348" cy="4114800"/>
          </a:xfrm>
          <a:custGeom>
            <a:avLst/>
            <a:gdLst/>
            <a:ahLst/>
            <a:cxnLst/>
            <a:rect r="r" b="b" t="t" l="l"/>
            <a:pathLst>
              <a:path h="4114800" w="2391348">
                <a:moveTo>
                  <a:pt x="0" y="0"/>
                </a:moveTo>
                <a:lnTo>
                  <a:pt x="2391348" y="0"/>
                </a:lnTo>
                <a:lnTo>
                  <a:pt x="239134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3676475" y="1321319"/>
            <a:ext cx="11199887" cy="12761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075"/>
              </a:lnSpc>
            </a:pPr>
            <a:r>
              <a:rPr lang="en-US" b="true" sz="8561" u="sng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Insolvency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2132702" y="3084453"/>
            <a:ext cx="6478003" cy="47569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07"/>
              </a:lnSpc>
            </a:pPr>
            <a:r>
              <a:rPr lang="en-US" sz="2365" u="sng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Compulsory liquidation; </a:t>
            </a:r>
          </a:p>
          <a:p>
            <a:pPr algn="ctr">
              <a:lnSpc>
                <a:spcPts val="2507"/>
              </a:lnSpc>
            </a:pPr>
          </a:p>
          <a:p>
            <a:pPr algn="ctr">
              <a:lnSpc>
                <a:spcPts val="2507"/>
              </a:lnSpc>
            </a:pPr>
            <a:r>
              <a:rPr lang="en-US" sz="23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Key section S.122</a:t>
            </a:r>
          </a:p>
          <a:p>
            <a:pPr algn="ctr">
              <a:lnSpc>
                <a:spcPts val="2507"/>
              </a:lnSpc>
            </a:pPr>
          </a:p>
          <a:p>
            <a:pPr algn="ctr">
              <a:lnSpc>
                <a:spcPts val="2507"/>
              </a:lnSpc>
            </a:pPr>
            <a:r>
              <a:rPr lang="en-US" sz="23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Usually commenced by a creditor. </a:t>
            </a:r>
          </a:p>
          <a:p>
            <a:pPr algn="ctr">
              <a:lnSpc>
                <a:spcPts val="2507"/>
              </a:lnSpc>
            </a:pPr>
          </a:p>
          <a:p>
            <a:pPr algn="ctr">
              <a:lnSpc>
                <a:spcPts val="2507"/>
              </a:lnSpc>
            </a:pPr>
            <a:r>
              <a:rPr lang="en-US" sz="23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S.123 (1)(A) - Statutory demand also applies. </a:t>
            </a:r>
          </a:p>
          <a:p>
            <a:pPr algn="ctr">
              <a:lnSpc>
                <a:spcPts val="2507"/>
              </a:lnSpc>
            </a:pPr>
          </a:p>
          <a:p>
            <a:pPr algn="ctr">
              <a:lnSpc>
                <a:spcPts val="2507"/>
              </a:lnSpc>
            </a:pPr>
            <a:r>
              <a:rPr lang="en-US" sz="23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S.123 (1)(b) - attempt to enforce judgement</a:t>
            </a:r>
          </a:p>
          <a:p>
            <a:pPr algn="ctr">
              <a:lnSpc>
                <a:spcPts val="2507"/>
              </a:lnSpc>
            </a:pPr>
          </a:p>
          <a:p>
            <a:pPr algn="ctr">
              <a:lnSpc>
                <a:spcPts val="2507"/>
              </a:lnSpc>
            </a:pPr>
            <a:r>
              <a:rPr lang="en-US" sz="23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But the creditor as a last resort can prove that the company is insolvent but this is hard to do.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0355490" y="3220447"/>
            <a:ext cx="5802948" cy="52218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What is the process?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Liquidation also called winding up. </a:t>
            </a:r>
          </a:p>
          <a:p>
            <a:pPr algn="ctr">
              <a:lnSpc>
                <a:spcPts val="2401"/>
              </a:lnSpc>
            </a:pPr>
          </a:p>
          <a:p>
            <a:pPr algn="ctr" marL="489175" indent="-244588" lvl="1">
              <a:lnSpc>
                <a:spcPts val="2401"/>
              </a:lnSpc>
              <a:buAutoNum type="arabicPeriod" startAt="1"/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Petition to the court and also advertised in the Gazette so other can attend. Petition must also be served to the company (A copy of) 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2. Hearing- seven days after company is served - S.122, S.123 and apply. Company can bring evidence to oppose. If the courts agree - winding up order. </a:t>
            </a: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This allows for the appointment of an OR or provisional liquidator. Filing needs to take place at companies house.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B7B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842974" y="6354895"/>
            <a:ext cx="27720573" cy="10287000"/>
            <a:chOff x="0" y="0"/>
            <a:chExt cx="7300892" cy="270933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300892" cy="2709333"/>
            </a:xfrm>
            <a:custGeom>
              <a:avLst/>
              <a:gdLst/>
              <a:ahLst/>
              <a:cxnLst/>
              <a:rect r="r" b="b" t="t" l="l"/>
              <a:pathLst>
                <a:path h="2709333" w="7300892">
                  <a:moveTo>
                    <a:pt x="8658" y="0"/>
                  </a:moveTo>
                  <a:lnTo>
                    <a:pt x="7292234" y="0"/>
                  </a:lnTo>
                  <a:cubicBezTo>
                    <a:pt x="7297015" y="0"/>
                    <a:pt x="7300892" y="3876"/>
                    <a:pt x="7300892" y="8658"/>
                  </a:cubicBezTo>
                  <a:lnTo>
                    <a:pt x="7300892" y="2700675"/>
                  </a:lnTo>
                  <a:cubicBezTo>
                    <a:pt x="7300892" y="2702972"/>
                    <a:pt x="7299979" y="2705174"/>
                    <a:pt x="7298356" y="2706797"/>
                  </a:cubicBezTo>
                  <a:cubicBezTo>
                    <a:pt x="7296732" y="2708421"/>
                    <a:pt x="7294530" y="2709333"/>
                    <a:pt x="7292234" y="2709333"/>
                  </a:cubicBezTo>
                  <a:lnTo>
                    <a:pt x="8658" y="2709333"/>
                  </a:lnTo>
                  <a:cubicBezTo>
                    <a:pt x="3876" y="2709333"/>
                    <a:pt x="0" y="2705457"/>
                    <a:pt x="0" y="2700675"/>
                  </a:cubicBezTo>
                  <a:lnTo>
                    <a:pt x="0" y="8658"/>
                  </a:lnTo>
                  <a:cubicBezTo>
                    <a:pt x="0" y="3876"/>
                    <a:pt x="3876" y="0"/>
                    <a:pt x="8658" y="0"/>
                  </a:cubicBezTo>
                  <a:close/>
                </a:path>
              </a:pathLst>
            </a:custGeom>
            <a:solidFill>
              <a:srgbClr val="44388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7300892" cy="274743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973223" y="2861541"/>
            <a:ext cx="6637482" cy="6612712"/>
            <a:chOff x="0" y="0"/>
            <a:chExt cx="1748143" cy="174162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748143" cy="1741619"/>
            </a:xfrm>
            <a:custGeom>
              <a:avLst/>
              <a:gdLst/>
              <a:ahLst/>
              <a:cxnLst/>
              <a:rect r="r" b="b" t="t" l="l"/>
              <a:pathLst>
                <a:path h="1741619" w="1748143">
                  <a:moveTo>
                    <a:pt x="61819" y="0"/>
                  </a:moveTo>
                  <a:lnTo>
                    <a:pt x="1686324" y="0"/>
                  </a:lnTo>
                  <a:cubicBezTo>
                    <a:pt x="1702720" y="0"/>
                    <a:pt x="1718444" y="6513"/>
                    <a:pt x="1730037" y="18106"/>
                  </a:cubicBezTo>
                  <a:cubicBezTo>
                    <a:pt x="1741630" y="29700"/>
                    <a:pt x="1748143" y="45424"/>
                    <a:pt x="1748143" y="61819"/>
                  </a:cubicBezTo>
                  <a:lnTo>
                    <a:pt x="1748143" y="1679801"/>
                  </a:lnTo>
                  <a:cubicBezTo>
                    <a:pt x="1748143" y="1696196"/>
                    <a:pt x="1741630" y="1711920"/>
                    <a:pt x="1730037" y="1723513"/>
                  </a:cubicBezTo>
                  <a:cubicBezTo>
                    <a:pt x="1718444" y="1735106"/>
                    <a:pt x="1702720" y="1741619"/>
                    <a:pt x="1686324" y="1741619"/>
                  </a:cubicBezTo>
                  <a:lnTo>
                    <a:pt x="61819" y="1741619"/>
                  </a:lnTo>
                  <a:cubicBezTo>
                    <a:pt x="45424" y="1741619"/>
                    <a:pt x="29700" y="1735106"/>
                    <a:pt x="18106" y="1723513"/>
                  </a:cubicBezTo>
                  <a:cubicBezTo>
                    <a:pt x="6513" y="1711920"/>
                    <a:pt x="0" y="1696196"/>
                    <a:pt x="0" y="1679801"/>
                  </a:cubicBezTo>
                  <a:lnTo>
                    <a:pt x="0" y="61819"/>
                  </a:lnTo>
                  <a:cubicBezTo>
                    <a:pt x="0" y="45424"/>
                    <a:pt x="6513" y="29700"/>
                    <a:pt x="18106" y="18106"/>
                  </a:cubicBezTo>
                  <a:cubicBezTo>
                    <a:pt x="29700" y="6513"/>
                    <a:pt x="45424" y="0"/>
                    <a:pt x="61819" y="0"/>
                  </a:cubicBezTo>
                  <a:close/>
                </a:path>
              </a:pathLst>
            </a:custGeom>
            <a:solidFill>
              <a:srgbClr val="FFFFFF"/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1748143" cy="17797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9900962" y="2861541"/>
            <a:ext cx="6637482" cy="6612712"/>
            <a:chOff x="0" y="0"/>
            <a:chExt cx="1748143" cy="174162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748143" cy="1741619"/>
            </a:xfrm>
            <a:custGeom>
              <a:avLst/>
              <a:gdLst/>
              <a:ahLst/>
              <a:cxnLst/>
              <a:rect r="r" b="b" t="t" l="l"/>
              <a:pathLst>
                <a:path h="1741619" w="1748143">
                  <a:moveTo>
                    <a:pt x="61819" y="0"/>
                  </a:moveTo>
                  <a:lnTo>
                    <a:pt x="1686324" y="0"/>
                  </a:lnTo>
                  <a:cubicBezTo>
                    <a:pt x="1702720" y="0"/>
                    <a:pt x="1718444" y="6513"/>
                    <a:pt x="1730037" y="18106"/>
                  </a:cubicBezTo>
                  <a:cubicBezTo>
                    <a:pt x="1741630" y="29700"/>
                    <a:pt x="1748143" y="45424"/>
                    <a:pt x="1748143" y="61819"/>
                  </a:cubicBezTo>
                  <a:lnTo>
                    <a:pt x="1748143" y="1679801"/>
                  </a:lnTo>
                  <a:cubicBezTo>
                    <a:pt x="1748143" y="1696196"/>
                    <a:pt x="1741630" y="1711920"/>
                    <a:pt x="1730037" y="1723513"/>
                  </a:cubicBezTo>
                  <a:cubicBezTo>
                    <a:pt x="1718444" y="1735106"/>
                    <a:pt x="1702720" y="1741619"/>
                    <a:pt x="1686324" y="1741619"/>
                  </a:cubicBezTo>
                  <a:lnTo>
                    <a:pt x="61819" y="1741619"/>
                  </a:lnTo>
                  <a:cubicBezTo>
                    <a:pt x="45424" y="1741619"/>
                    <a:pt x="29700" y="1735106"/>
                    <a:pt x="18106" y="1723513"/>
                  </a:cubicBezTo>
                  <a:cubicBezTo>
                    <a:pt x="6513" y="1711920"/>
                    <a:pt x="0" y="1696196"/>
                    <a:pt x="0" y="1679801"/>
                  </a:cubicBezTo>
                  <a:lnTo>
                    <a:pt x="0" y="61819"/>
                  </a:lnTo>
                  <a:cubicBezTo>
                    <a:pt x="0" y="45424"/>
                    <a:pt x="6513" y="29700"/>
                    <a:pt x="18106" y="18106"/>
                  </a:cubicBezTo>
                  <a:cubicBezTo>
                    <a:pt x="29700" y="6513"/>
                    <a:pt x="45424" y="0"/>
                    <a:pt x="61819" y="0"/>
                  </a:cubicBezTo>
                  <a:close/>
                </a:path>
              </a:pathLst>
            </a:custGeom>
            <a:solidFill>
              <a:srgbClr val="FFFFFF"/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1748143" cy="17797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724895" y="487195"/>
            <a:ext cx="1976464" cy="1941876"/>
          </a:xfrm>
          <a:custGeom>
            <a:avLst/>
            <a:gdLst/>
            <a:ahLst/>
            <a:cxnLst/>
            <a:rect r="r" b="b" t="t" l="l"/>
            <a:pathLst>
              <a:path h="1941876" w="1976464">
                <a:moveTo>
                  <a:pt x="0" y="0"/>
                </a:moveTo>
                <a:lnTo>
                  <a:pt x="1976464" y="0"/>
                </a:lnTo>
                <a:lnTo>
                  <a:pt x="1976464" y="1941876"/>
                </a:lnTo>
                <a:lnTo>
                  <a:pt x="0" y="19418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7259300" y="3695458"/>
            <a:ext cx="1953819" cy="4114800"/>
          </a:xfrm>
          <a:custGeom>
            <a:avLst/>
            <a:gdLst/>
            <a:ahLst/>
            <a:cxnLst/>
            <a:rect r="r" b="b" t="t" l="l"/>
            <a:pathLst>
              <a:path h="4114800" w="1953819">
                <a:moveTo>
                  <a:pt x="0" y="0"/>
                </a:moveTo>
                <a:lnTo>
                  <a:pt x="1953819" y="0"/>
                </a:lnTo>
                <a:lnTo>
                  <a:pt x="195381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-1362648" y="4251332"/>
            <a:ext cx="2391348" cy="4114800"/>
          </a:xfrm>
          <a:custGeom>
            <a:avLst/>
            <a:gdLst/>
            <a:ahLst/>
            <a:cxnLst/>
            <a:rect r="r" b="b" t="t" l="l"/>
            <a:pathLst>
              <a:path h="4114800" w="2391348">
                <a:moveTo>
                  <a:pt x="0" y="0"/>
                </a:moveTo>
                <a:lnTo>
                  <a:pt x="2391348" y="0"/>
                </a:lnTo>
                <a:lnTo>
                  <a:pt x="239134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3676475" y="1321319"/>
            <a:ext cx="11199887" cy="12987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287"/>
              </a:lnSpc>
            </a:pPr>
            <a:r>
              <a:rPr lang="en-US" b="true" sz="8761" u="sng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Insolvency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2164113" y="3095756"/>
            <a:ext cx="6210676" cy="43074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S.129 applies in addition to S127 and S 128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Or can request statement of affairs but also has duties under S.132. 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The OR will decide whether a licensed insolvency practitioner should act as a liquidator in their place. 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Only if the company has enough assets to pay the fee’s.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They are chosen by the creditors or the secretary of state.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0186297" y="3095756"/>
            <a:ext cx="6038530" cy="6498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01"/>
              </a:lnSpc>
            </a:pPr>
            <a:r>
              <a:rPr lang="en-US" sz="2265" u="sng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What do you think are the effects of a winding up order?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B7B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842974" y="6354895"/>
            <a:ext cx="27720573" cy="10287000"/>
            <a:chOff x="0" y="0"/>
            <a:chExt cx="7300892" cy="270933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300892" cy="2709333"/>
            </a:xfrm>
            <a:custGeom>
              <a:avLst/>
              <a:gdLst/>
              <a:ahLst/>
              <a:cxnLst/>
              <a:rect r="r" b="b" t="t" l="l"/>
              <a:pathLst>
                <a:path h="2709333" w="7300892">
                  <a:moveTo>
                    <a:pt x="8658" y="0"/>
                  </a:moveTo>
                  <a:lnTo>
                    <a:pt x="7292234" y="0"/>
                  </a:lnTo>
                  <a:cubicBezTo>
                    <a:pt x="7297015" y="0"/>
                    <a:pt x="7300892" y="3876"/>
                    <a:pt x="7300892" y="8658"/>
                  </a:cubicBezTo>
                  <a:lnTo>
                    <a:pt x="7300892" y="2700675"/>
                  </a:lnTo>
                  <a:cubicBezTo>
                    <a:pt x="7300892" y="2702972"/>
                    <a:pt x="7299979" y="2705174"/>
                    <a:pt x="7298356" y="2706797"/>
                  </a:cubicBezTo>
                  <a:cubicBezTo>
                    <a:pt x="7296732" y="2708421"/>
                    <a:pt x="7294530" y="2709333"/>
                    <a:pt x="7292234" y="2709333"/>
                  </a:cubicBezTo>
                  <a:lnTo>
                    <a:pt x="8658" y="2709333"/>
                  </a:lnTo>
                  <a:cubicBezTo>
                    <a:pt x="3876" y="2709333"/>
                    <a:pt x="0" y="2705457"/>
                    <a:pt x="0" y="2700675"/>
                  </a:cubicBezTo>
                  <a:lnTo>
                    <a:pt x="0" y="8658"/>
                  </a:lnTo>
                  <a:cubicBezTo>
                    <a:pt x="0" y="3876"/>
                    <a:pt x="3876" y="0"/>
                    <a:pt x="8658" y="0"/>
                  </a:cubicBezTo>
                  <a:close/>
                </a:path>
              </a:pathLst>
            </a:custGeom>
            <a:solidFill>
              <a:srgbClr val="44388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7300892" cy="274743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973223" y="2861541"/>
            <a:ext cx="6637482" cy="2686352"/>
            <a:chOff x="0" y="0"/>
            <a:chExt cx="1748143" cy="707517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748143" cy="707517"/>
            </a:xfrm>
            <a:custGeom>
              <a:avLst/>
              <a:gdLst/>
              <a:ahLst/>
              <a:cxnLst/>
              <a:rect r="r" b="b" t="t" l="l"/>
              <a:pathLst>
                <a:path h="707517" w="1748143">
                  <a:moveTo>
                    <a:pt x="61819" y="0"/>
                  </a:moveTo>
                  <a:lnTo>
                    <a:pt x="1686324" y="0"/>
                  </a:lnTo>
                  <a:cubicBezTo>
                    <a:pt x="1702720" y="0"/>
                    <a:pt x="1718444" y="6513"/>
                    <a:pt x="1730037" y="18106"/>
                  </a:cubicBezTo>
                  <a:cubicBezTo>
                    <a:pt x="1741630" y="29700"/>
                    <a:pt x="1748143" y="45424"/>
                    <a:pt x="1748143" y="61819"/>
                  </a:cubicBezTo>
                  <a:lnTo>
                    <a:pt x="1748143" y="645698"/>
                  </a:lnTo>
                  <a:cubicBezTo>
                    <a:pt x="1748143" y="662093"/>
                    <a:pt x="1741630" y="677817"/>
                    <a:pt x="1730037" y="689410"/>
                  </a:cubicBezTo>
                  <a:cubicBezTo>
                    <a:pt x="1718444" y="701004"/>
                    <a:pt x="1702720" y="707517"/>
                    <a:pt x="1686324" y="707517"/>
                  </a:cubicBezTo>
                  <a:lnTo>
                    <a:pt x="61819" y="707517"/>
                  </a:lnTo>
                  <a:cubicBezTo>
                    <a:pt x="45424" y="707517"/>
                    <a:pt x="29700" y="701004"/>
                    <a:pt x="18106" y="689410"/>
                  </a:cubicBezTo>
                  <a:cubicBezTo>
                    <a:pt x="6513" y="677817"/>
                    <a:pt x="0" y="662093"/>
                    <a:pt x="0" y="645698"/>
                  </a:cubicBezTo>
                  <a:lnTo>
                    <a:pt x="0" y="61819"/>
                  </a:lnTo>
                  <a:cubicBezTo>
                    <a:pt x="0" y="45424"/>
                    <a:pt x="6513" y="29700"/>
                    <a:pt x="18106" y="18106"/>
                  </a:cubicBezTo>
                  <a:cubicBezTo>
                    <a:pt x="29700" y="6513"/>
                    <a:pt x="45424" y="0"/>
                    <a:pt x="61819" y="0"/>
                  </a:cubicBezTo>
                  <a:close/>
                </a:path>
              </a:pathLst>
            </a:custGeom>
            <a:solidFill>
              <a:srgbClr val="FFFFFF"/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1748143" cy="74561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9900962" y="2861541"/>
            <a:ext cx="6637482" cy="2891318"/>
            <a:chOff x="0" y="0"/>
            <a:chExt cx="1748143" cy="761499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748143" cy="761499"/>
            </a:xfrm>
            <a:custGeom>
              <a:avLst/>
              <a:gdLst/>
              <a:ahLst/>
              <a:cxnLst/>
              <a:rect r="r" b="b" t="t" l="l"/>
              <a:pathLst>
                <a:path h="761499" w="1748143">
                  <a:moveTo>
                    <a:pt x="61819" y="0"/>
                  </a:moveTo>
                  <a:lnTo>
                    <a:pt x="1686324" y="0"/>
                  </a:lnTo>
                  <a:cubicBezTo>
                    <a:pt x="1702720" y="0"/>
                    <a:pt x="1718444" y="6513"/>
                    <a:pt x="1730037" y="18106"/>
                  </a:cubicBezTo>
                  <a:cubicBezTo>
                    <a:pt x="1741630" y="29700"/>
                    <a:pt x="1748143" y="45424"/>
                    <a:pt x="1748143" y="61819"/>
                  </a:cubicBezTo>
                  <a:lnTo>
                    <a:pt x="1748143" y="699680"/>
                  </a:lnTo>
                  <a:cubicBezTo>
                    <a:pt x="1748143" y="733822"/>
                    <a:pt x="1720466" y="761499"/>
                    <a:pt x="1686324" y="761499"/>
                  </a:cubicBezTo>
                  <a:lnTo>
                    <a:pt x="61819" y="761499"/>
                  </a:lnTo>
                  <a:cubicBezTo>
                    <a:pt x="45424" y="761499"/>
                    <a:pt x="29700" y="754986"/>
                    <a:pt x="18106" y="743393"/>
                  </a:cubicBezTo>
                  <a:cubicBezTo>
                    <a:pt x="6513" y="731800"/>
                    <a:pt x="0" y="716076"/>
                    <a:pt x="0" y="699680"/>
                  </a:cubicBezTo>
                  <a:lnTo>
                    <a:pt x="0" y="61819"/>
                  </a:lnTo>
                  <a:cubicBezTo>
                    <a:pt x="0" y="45424"/>
                    <a:pt x="6513" y="29700"/>
                    <a:pt x="18106" y="18106"/>
                  </a:cubicBezTo>
                  <a:cubicBezTo>
                    <a:pt x="29700" y="6513"/>
                    <a:pt x="45424" y="0"/>
                    <a:pt x="61819" y="0"/>
                  </a:cubicBezTo>
                  <a:close/>
                </a:path>
              </a:pathLst>
            </a:custGeom>
            <a:solidFill>
              <a:srgbClr val="FFFFFF"/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1748143" cy="79959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724895" y="487195"/>
            <a:ext cx="1976464" cy="1941876"/>
          </a:xfrm>
          <a:custGeom>
            <a:avLst/>
            <a:gdLst/>
            <a:ahLst/>
            <a:cxnLst/>
            <a:rect r="r" b="b" t="t" l="l"/>
            <a:pathLst>
              <a:path h="1941876" w="1976464">
                <a:moveTo>
                  <a:pt x="0" y="0"/>
                </a:moveTo>
                <a:lnTo>
                  <a:pt x="1976464" y="0"/>
                </a:lnTo>
                <a:lnTo>
                  <a:pt x="1976464" y="1941876"/>
                </a:lnTo>
                <a:lnTo>
                  <a:pt x="0" y="19418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7259300" y="3695458"/>
            <a:ext cx="1953819" cy="4114800"/>
          </a:xfrm>
          <a:custGeom>
            <a:avLst/>
            <a:gdLst/>
            <a:ahLst/>
            <a:cxnLst/>
            <a:rect r="r" b="b" t="t" l="l"/>
            <a:pathLst>
              <a:path h="4114800" w="1953819">
                <a:moveTo>
                  <a:pt x="0" y="0"/>
                </a:moveTo>
                <a:lnTo>
                  <a:pt x="1953819" y="0"/>
                </a:lnTo>
                <a:lnTo>
                  <a:pt x="195381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-1362648" y="4251332"/>
            <a:ext cx="2391348" cy="4114800"/>
          </a:xfrm>
          <a:custGeom>
            <a:avLst/>
            <a:gdLst/>
            <a:ahLst/>
            <a:cxnLst/>
            <a:rect r="r" b="b" t="t" l="l"/>
            <a:pathLst>
              <a:path h="4114800" w="2391348">
                <a:moveTo>
                  <a:pt x="0" y="0"/>
                </a:moveTo>
                <a:lnTo>
                  <a:pt x="2391348" y="0"/>
                </a:lnTo>
                <a:lnTo>
                  <a:pt x="239134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6406170" y="6019558"/>
            <a:ext cx="5130140" cy="4114800"/>
          </a:xfrm>
          <a:custGeom>
            <a:avLst/>
            <a:gdLst/>
            <a:ahLst/>
            <a:cxnLst/>
            <a:rect r="r" b="b" t="t" l="l"/>
            <a:pathLst>
              <a:path h="4114800" w="5130140">
                <a:moveTo>
                  <a:pt x="0" y="0"/>
                </a:moveTo>
                <a:lnTo>
                  <a:pt x="5130140" y="0"/>
                </a:lnTo>
                <a:lnTo>
                  <a:pt x="513014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5" id="15"/>
          <p:cNvSpPr txBox="true"/>
          <p:nvPr/>
        </p:nvSpPr>
        <p:spPr>
          <a:xfrm rot="0">
            <a:off x="3676475" y="1321319"/>
            <a:ext cx="11199887" cy="12761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075"/>
              </a:lnSpc>
            </a:pPr>
            <a:r>
              <a:rPr lang="en-US" b="true" sz="8561" u="sng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Insolvency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2211229" y="3189024"/>
            <a:ext cx="6118108" cy="15642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Liquidator - sells the assets and distributes them. Carry on company business, litigate and defend litigation.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Other powers can be found under S.178. 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0123475" y="3189024"/>
            <a:ext cx="6148468" cy="18690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Two things need to happen; </a:t>
            </a:r>
          </a:p>
          <a:p>
            <a:pPr algn="ctr">
              <a:lnSpc>
                <a:spcPts val="2401"/>
              </a:lnSpc>
            </a:pPr>
          </a:p>
          <a:p>
            <a:pPr algn="ctr" marL="489175" indent="-244588" lvl="1">
              <a:lnSpc>
                <a:spcPts val="2401"/>
              </a:lnSpc>
              <a:buAutoNum type="arabicPeriod" startAt="1"/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Identify the creditors - notice in the gazette - claim. </a:t>
            </a:r>
          </a:p>
          <a:p>
            <a:pPr algn="ctr" marL="489175" indent="-244588" lvl="1">
              <a:lnSpc>
                <a:spcPts val="2401"/>
              </a:lnSpc>
              <a:buAutoNum type="arabicPeriod" startAt="1"/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Involve creditors - meeting of the contributories - liquidation committee.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B7B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842974" y="6354895"/>
            <a:ext cx="27720573" cy="10287000"/>
            <a:chOff x="0" y="0"/>
            <a:chExt cx="7300892" cy="270933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300892" cy="2709333"/>
            </a:xfrm>
            <a:custGeom>
              <a:avLst/>
              <a:gdLst/>
              <a:ahLst/>
              <a:cxnLst/>
              <a:rect r="r" b="b" t="t" l="l"/>
              <a:pathLst>
                <a:path h="2709333" w="7300892">
                  <a:moveTo>
                    <a:pt x="8658" y="0"/>
                  </a:moveTo>
                  <a:lnTo>
                    <a:pt x="7292234" y="0"/>
                  </a:lnTo>
                  <a:cubicBezTo>
                    <a:pt x="7297015" y="0"/>
                    <a:pt x="7300892" y="3876"/>
                    <a:pt x="7300892" y="8658"/>
                  </a:cubicBezTo>
                  <a:lnTo>
                    <a:pt x="7300892" y="2700675"/>
                  </a:lnTo>
                  <a:cubicBezTo>
                    <a:pt x="7300892" y="2702972"/>
                    <a:pt x="7299979" y="2705174"/>
                    <a:pt x="7298356" y="2706797"/>
                  </a:cubicBezTo>
                  <a:cubicBezTo>
                    <a:pt x="7296732" y="2708421"/>
                    <a:pt x="7294530" y="2709333"/>
                    <a:pt x="7292234" y="2709333"/>
                  </a:cubicBezTo>
                  <a:lnTo>
                    <a:pt x="8658" y="2709333"/>
                  </a:lnTo>
                  <a:cubicBezTo>
                    <a:pt x="3876" y="2709333"/>
                    <a:pt x="0" y="2705457"/>
                    <a:pt x="0" y="2700675"/>
                  </a:cubicBezTo>
                  <a:lnTo>
                    <a:pt x="0" y="8658"/>
                  </a:lnTo>
                  <a:cubicBezTo>
                    <a:pt x="0" y="3876"/>
                    <a:pt x="3876" y="0"/>
                    <a:pt x="8658" y="0"/>
                  </a:cubicBezTo>
                  <a:close/>
                </a:path>
              </a:pathLst>
            </a:custGeom>
            <a:solidFill>
              <a:srgbClr val="44388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7300892" cy="274743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973223" y="2861541"/>
            <a:ext cx="6637482" cy="4948718"/>
            <a:chOff x="0" y="0"/>
            <a:chExt cx="1748143" cy="1303366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748143" cy="1303366"/>
            </a:xfrm>
            <a:custGeom>
              <a:avLst/>
              <a:gdLst/>
              <a:ahLst/>
              <a:cxnLst/>
              <a:rect r="r" b="b" t="t" l="l"/>
              <a:pathLst>
                <a:path h="1303366" w="1748143">
                  <a:moveTo>
                    <a:pt x="61819" y="0"/>
                  </a:moveTo>
                  <a:lnTo>
                    <a:pt x="1686324" y="0"/>
                  </a:lnTo>
                  <a:cubicBezTo>
                    <a:pt x="1702720" y="0"/>
                    <a:pt x="1718444" y="6513"/>
                    <a:pt x="1730037" y="18106"/>
                  </a:cubicBezTo>
                  <a:cubicBezTo>
                    <a:pt x="1741630" y="29700"/>
                    <a:pt x="1748143" y="45424"/>
                    <a:pt x="1748143" y="61819"/>
                  </a:cubicBezTo>
                  <a:lnTo>
                    <a:pt x="1748143" y="1241547"/>
                  </a:lnTo>
                  <a:cubicBezTo>
                    <a:pt x="1748143" y="1257942"/>
                    <a:pt x="1741630" y="1273666"/>
                    <a:pt x="1730037" y="1285260"/>
                  </a:cubicBezTo>
                  <a:cubicBezTo>
                    <a:pt x="1718444" y="1296853"/>
                    <a:pt x="1702720" y="1303366"/>
                    <a:pt x="1686324" y="1303366"/>
                  </a:cubicBezTo>
                  <a:lnTo>
                    <a:pt x="61819" y="1303366"/>
                  </a:lnTo>
                  <a:cubicBezTo>
                    <a:pt x="45424" y="1303366"/>
                    <a:pt x="29700" y="1296853"/>
                    <a:pt x="18106" y="1285260"/>
                  </a:cubicBezTo>
                  <a:cubicBezTo>
                    <a:pt x="6513" y="1273666"/>
                    <a:pt x="0" y="1257942"/>
                    <a:pt x="0" y="1241547"/>
                  </a:cubicBezTo>
                  <a:lnTo>
                    <a:pt x="0" y="61819"/>
                  </a:lnTo>
                  <a:cubicBezTo>
                    <a:pt x="0" y="45424"/>
                    <a:pt x="6513" y="29700"/>
                    <a:pt x="18106" y="18106"/>
                  </a:cubicBezTo>
                  <a:cubicBezTo>
                    <a:pt x="29700" y="6513"/>
                    <a:pt x="45424" y="0"/>
                    <a:pt x="61819" y="0"/>
                  </a:cubicBezTo>
                  <a:close/>
                </a:path>
              </a:pathLst>
            </a:custGeom>
            <a:solidFill>
              <a:srgbClr val="FFFFFF"/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1748143" cy="134146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9900962" y="2861541"/>
            <a:ext cx="6637482" cy="3306356"/>
            <a:chOff x="0" y="0"/>
            <a:chExt cx="1748143" cy="87081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748143" cy="870810"/>
            </a:xfrm>
            <a:custGeom>
              <a:avLst/>
              <a:gdLst/>
              <a:ahLst/>
              <a:cxnLst/>
              <a:rect r="r" b="b" t="t" l="l"/>
              <a:pathLst>
                <a:path h="870810" w="1748143">
                  <a:moveTo>
                    <a:pt x="61819" y="0"/>
                  </a:moveTo>
                  <a:lnTo>
                    <a:pt x="1686324" y="0"/>
                  </a:lnTo>
                  <a:cubicBezTo>
                    <a:pt x="1702720" y="0"/>
                    <a:pt x="1718444" y="6513"/>
                    <a:pt x="1730037" y="18106"/>
                  </a:cubicBezTo>
                  <a:cubicBezTo>
                    <a:pt x="1741630" y="29700"/>
                    <a:pt x="1748143" y="45424"/>
                    <a:pt x="1748143" y="61819"/>
                  </a:cubicBezTo>
                  <a:lnTo>
                    <a:pt x="1748143" y="808991"/>
                  </a:lnTo>
                  <a:cubicBezTo>
                    <a:pt x="1748143" y="825386"/>
                    <a:pt x="1741630" y="841110"/>
                    <a:pt x="1730037" y="852703"/>
                  </a:cubicBezTo>
                  <a:cubicBezTo>
                    <a:pt x="1718444" y="864297"/>
                    <a:pt x="1702720" y="870810"/>
                    <a:pt x="1686324" y="870810"/>
                  </a:cubicBezTo>
                  <a:lnTo>
                    <a:pt x="61819" y="870810"/>
                  </a:lnTo>
                  <a:cubicBezTo>
                    <a:pt x="45424" y="870810"/>
                    <a:pt x="29700" y="864297"/>
                    <a:pt x="18106" y="852703"/>
                  </a:cubicBezTo>
                  <a:cubicBezTo>
                    <a:pt x="6513" y="841110"/>
                    <a:pt x="0" y="825386"/>
                    <a:pt x="0" y="808991"/>
                  </a:cubicBezTo>
                  <a:lnTo>
                    <a:pt x="0" y="61819"/>
                  </a:lnTo>
                  <a:cubicBezTo>
                    <a:pt x="0" y="45424"/>
                    <a:pt x="6513" y="29700"/>
                    <a:pt x="18106" y="18106"/>
                  </a:cubicBezTo>
                  <a:cubicBezTo>
                    <a:pt x="29700" y="6513"/>
                    <a:pt x="45424" y="0"/>
                    <a:pt x="61819" y="0"/>
                  </a:cubicBezTo>
                  <a:close/>
                </a:path>
              </a:pathLst>
            </a:custGeom>
            <a:solidFill>
              <a:srgbClr val="FFFFFF"/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1748143" cy="90891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724895" y="487195"/>
            <a:ext cx="1976464" cy="1941876"/>
          </a:xfrm>
          <a:custGeom>
            <a:avLst/>
            <a:gdLst/>
            <a:ahLst/>
            <a:cxnLst/>
            <a:rect r="r" b="b" t="t" l="l"/>
            <a:pathLst>
              <a:path h="1941876" w="1976464">
                <a:moveTo>
                  <a:pt x="0" y="0"/>
                </a:moveTo>
                <a:lnTo>
                  <a:pt x="1976464" y="0"/>
                </a:lnTo>
                <a:lnTo>
                  <a:pt x="1976464" y="1941876"/>
                </a:lnTo>
                <a:lnTo>
                  <a:pt x="0" y="19418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7259300" y="3695458"/>
            <a:ext cx="1953819" cy="4114800"/>
          </a:xfrm>
          <a:custGeom>
            <a:avLst/>
            <a:gdLst/>
            <a:ahLst/>
            <a:cxnLst/>
            <a:rect r="r" b="b" t="t" l="l"/>
            <a:pathLst>
              <a:path h="4114800" w="1953819">
                <a:moveTo>
                  <a:pt x="0" y="0"/>
                </a:moveTo>
                <a:lnTo>
                  <a:pt x="1953819" y="0"/>
                </a:lnTo>
                <a:lnTo>
                  <a:pt x="195381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-1362648" y="4251332"/>
            <a:ext cx="2391348" cy="4114800"/>
          </a:xfrm>
          <a:custGeom>
            <a:avLst/>
            <a:gdLst/>
            <a:ahLst/>
            <a:cxnLst/>
            <a:rect r="r" b="b" t="t" l="l"/>
            <a:pathLst>
              <a:path h="4114800" w="2391348">
                <a:moveTo>
                  <a:pt x="0" y="0"/>
                </a:moveTo>
                <a:lnTo>
                  <a:pt x="2391348" y="0"/>
                </a:lnTo>
                <a:lnTo>
                  <a:pt x="239134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10709306" y="6434597"/>
            <a:ext cx="4167056" cy="3650322"/>
          </a:xfrm>
          <a:custGeom>
            <a:avLst/>
            <a:gdLst/>
            <a:ahLst/>
            <a:cxnLst/>
            <a:rect r="r" b="b" t="t" l="l"/>
            <a:pathLst>
              <a:path h="3650322" w="4167056">
                <a:moveTo>
                  <a:pt x="0" y="0"/>
                </a:moveTo>
                <a:lnTo>
                  <a:pt x="4167057" y="0"/>
                </a:lnTo>
                <a:lnTo>
                  <a:pt x="4167057" y="3650322"/>
                </a:lnTo>
                <a:lnTo>
                  <a:pt x="0" y="365032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5" id="15"/>
          <p:cNvSpPr txBox="true"/>
          <p:nvPr/>
        </p:nvSpPr>
        <p:spPr>
          <a:xfrm rot="0">
            <a:off x="3676475" y="1321319"/>
            <a:ext cx="11199887" cy="12761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075"/>
              </a:lnSpc>
            </a:pPr>
            <a:r>
              <a:rPr lang="en-US" b="true" sz="8561" u="sng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Insolvency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2226935" y="3466007"/>
            <a:ext cx="6102402" cy="47500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75"/>
              </a:lnSpc>
            </a:pPr>
            <a:r>
              <a:rPr lang="en-US" sz="3184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There can be an order to reverse transactions - S.239 and S.238, S423. </a:t>
            </a:r>
          </a:p>
          <a:p>
            <a:pPr algn="ctr">
              <a:lnSpc>
                <a:spcPts val="3375"/>
              </a:lnSpc>
            </a:pPr>
          </a:p>
          <a:p>
            <a:pPr algn="ctr">
              <a:lnSpc>
                <a:spcPts val="3375"/>
              </a:lnSpc>
            </a:pPr>
            <a:r>
              <a:rPr lang="en-US" sz="3184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Specific role in looking at the conduct of directors - claim made against them. </a:t>
            </a:r>
          </a:p>
          <a:p>
            <a:pPr algn="ctr">
              <a:lnSpc>
                <a:spcPts val="3375"/>
              </a:lnSpc>
            </a:pPr>
          </a:p>
          <a:p>
            <a:pPr algn="ctr">
              <a:lnSpc>
                <a:spcPts val="3375"/>
              </a:lnSpc>
            </a:pPr>
            <a:r>
              <a:rPr lang="en-US" sz="3184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S.212, S.213 and S.214 apply</a:t>
            </a:r>
          </a:p>
          <a:p>
            <a:pPr algn="ctr">
              <a:lnSpc>
                <a:spcPts val="3375"/>
              </a:lnSpc>
            </a:pPr>
          </a:p>
          <a:p>
            <a:pPr algn="ctr">
              <a:lnSpc>
                <a:spcPts val="3375"/>
              </a:lnSpc>
            </a:pPr>
          </a:p>
        </p:txBody>
      </p:sp>
      <p:sp>
        <p:nvSpPr>
          <p:cNvPr name="TextBox 17" id="17"/>
          <p:cNvSpPr txBox="true"/>
          <p:nvPr/>
        </p:nvSpPr>
        <p:spPr>
          <a:xfrm rot="0">
            <a:off x="10282733" y="3098136"/>
            <a:ext cx="6039864" cy="24384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57"/>
              </a:lnSpc>
            </a:pPr>
            <a:r>
              <a:rPr lang="en-US" sz="2979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The requirement to report to the OR - S.132 </a:t>
            </a:r>
          </a:p>
          <a:p>
            <a:pPr algn="ctr">
              <a:lnSpc>
                <a:spcPts val="3157"/>
              </a:lnSpc>
            </a:pPr>
          </a:p>
          <a:p>
            <a:pPr algn="ctr">
              <a:lnSpc>
                <a:spcPts val="3157"/>
              </a:lnSpc>
            </a:pPr>
            <a:r>
              <a:rPr lang="en-US" sz="2979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S.7A Companies Directors Disqualification Act 1986 also applies. 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B7B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842974" y="6354895"/>
            <a:ext cx="27720573" cy="10287000"/>
            <a:chOff x="0" y="0"/>
            <a:chExt cx="7300892" cy="270933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300892" cy="2709333"/>
            </a:xfrm>
            <a:custGeom>
              <a:avLst/>
              <a:gdLst/>
              <a:ahLst/>
              <a:cxnLst/>
              <a:rect r="r" b="b" t="t" l="l"/>
              <a:pathLst>
                <a:path h="2709333" w="7300892">
                  <a:moveTo>
                    <a:pt x="8658" y="0"/>
                  </a:moveTo>
                  <a:lnTo>
                    <a:pt x="7292234" y="0"/>
                  </a:lnTo>
                  <a:cubicBezTo>
                    <a:pt x="7297015" y="0"/>
                    <a:pt x="7300892" y="3876"/>
                    <a:pt x="7300892" y="8658"/>
                  </a:cubicBezTo>
                  <a:lnTo>
                    <a:pt x="7300892" y="2700675"/>
                  </a:lnTo>
                  <a:cubicBezTo>
                    <a:pt x="7300892" y="2702972"/>
                    <a:pt x="7299979" y="2705174"/>
                    <a:pt x="7298356" y="2706797"/>
                  </a:cubicBezTo>
                  <a:cubicBezTo>
                    <a:pt x="7296732" y="2708421"/>
                    <a:pt x="7294530" y="2709333"/>
                    <a:pt x="7292234" y="2709333"/>
                  </a:cubicBezTo>
                  <a:lnTo>
                    <a:pt x="8658" y="2709333"/>
                  </a:lnTo>
                  <a:cubicBezTo>
                    <a:pt x="3876" y="2709333"/>
                    <a:pt x="0" y="2705457"/>
                    <a:pt x="0" y="2700675"/>
                  </a:cubicBezTo>
                  <a:lnTo>
                    <a:pt x="0" y="8658"/>
                  </a:lnTo>
                  <a:cubicBezTo>
                    <a:pt x="0" y="3876"/>
                    <a:pt x="3876" y="0"/>
                    <a:pt x="8658" y="0"/>
                  </a:cubicBezTo>
                  <a:close/>
                </a:path>
              </a:pathLst>
            </a:custGeom>
            <a:solidFill>
              <a:srgbClr val="44388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7300892" cy="274743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973223" y="2861541"/>
            <a:ext cx="6637482" cy="4955474"/>
            <a:chOff x="0" y="0"/>
            <a:chExt cx="1748143" cy="1305145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748143" cy="1305145"/>
            </a:xfrm>
            <a:custGeom>
              <a:avLst/>
              <a:gdLst/>
              <a:ahLst/>
              <a:cxnLst/>
              <a:rect r="r" b="b" t="t" l="l"/>
              <a:pathLst>
                <a:path h="1305145" w="1748143">
                  <a:moveTo>
                    <a:pt x="61819" y="0"/>
                  </a:moveTo>
                  <a:lnTo>
                    <a:pt x="1686324" y="0"/>
                  </a:lnTo>
                  <a:cubicBezTo>
                    <a:pt x="1702720" y="0"/>
                    <a:pt x="1718444" y="6513"/>
                    <a:pt x="1730037" y="18106"/>
                  </a:cubicBezTo>
                  <a:cubicBezTo>
                    <a:pt x="1741630" y="29700"/>
                    <a:pt x="1748143" y="45424"/>
                    <a:pt x="1748143" y="61819"/>
                  </a:cubicBezTo>
                  <a:lnTo>
                    <a:pt x="1748143" y="1243326"/>
                  </a:lnTo>
                  <a:cubicBezTo>
                    <a:pt x="1748143" y="1277468"/>
                    <a:pt x="1720466" y="1305145"/>
                    <a:pt x="1686324" y="1305145"/>
                  </a:cubicBezTo>
                  <a:lnTo>
                    <a:pt x="61819" y="1305145"/>
                  </a:lnTo>
                  <a:cubicBezTo>
                    <a:pt x="45424" y="1305145"/>
                    <a:pt x="29700" y="1298632"/>
                    <a:pt x="18106" y="1287039"/>
                  </a:cubicBezTo>
                  <a:cubicBezTo>
                    <a:pt x="6513" y="1275446"/>
                    <a:pt x="0" y="1259722"/>
                    <a:pt x="0" y="1243326"/>
                  </a:cubicBezTo>
                  <a:lnTo>
                    <a:pt x="0" y="61819"/>
                  </a:lnTo>
                  <a:cubicBezTo>
                    <a:pt x="0" y="45424"/>
                    <a:pt x="6513" y="29700"/>
                    <a:pt x="18106" y="18106"/>
                  </a:cubicBezTo>
                  <a:cubicBezTo>
                    <a:pt x="29700" y="6513"/>
                    <a:pt x="45424" y="0"/>
                    <a:pt x="61819" y="0"/>
                  </a:cubicBezTo>
                  <a:close/>
                </a:path>
              </a:pathLst>
            </a:custGeom>
            <a:solidFill>
              <a:srgbClr val="FFFFFF"/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1748143" cy="13432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9900962" y="2861541"/>
            <a:ext cx="6637482" cy="6612712"/>
            <a:chOff x="0" y="0"/>
            <a:chExt cx="1748143" cy="174162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748143" cy="1741619"/>
            </a:xfrm>
            <a:custGeom>
              <a:avLst/>
              <a:gdLst/>
              <a:ahLst/>
              <a:cxnLst/>
              <a:rect r="r" b="b" t="t" l="l"/>
              <a:pathLst>
                <a:path h="1741619" w="1748143">
                  <a:moveTo>
                    <a:pt x="61819" y="0"/>
                  </a:moveTo>
                  <a:lnTo>
                    <a:pt x="1686324" y="0"/>
                  </a:lnTo>
                  <a:cubicBezTo>
                    <a:pt x="1702720" y="0"/>
                    <a:pt x="1718444" y="6513"/>
                    <a:pt x="1730037" y="18106"/>
                  </a:cubicBezTo>
                  <a:cubicBezTo>
                    <a:pt x="1741630" y="29700"/>
                    <a:pt x="1748143" y="45424"/>
                    <a:pt x="1748143" y="61819"/>
                  </a:cubicBezTo>
                  <a:lnTo>
                    <a:pt x="1748143" y="1679801"/>
                  </a:lnTo>
                  <a:cubicBezTo>
                    <a:pt x="1748143" y="1696196"/>
                    <a:pt x="1741630" y="1711920"/>
                    <a:pt x="1730037" y="1723513"/>
                  </a:cubicBezTo>
                  <a:cubicBezTo>
                    <a:pt x="1718444" y="1735106"/>
                    <a:pt x="1702720" y="1741619"/>
                    <a:pt x="1686324" y="1741619"/>
                  </a:cubicBezTo>
                  <a:lnTo>
                    <a:pt x="61819" y="1741619"/>
                  </a:lnTo>
                  <a:cubicBezTo>
                    <a:pt x="45424" y="1741619"/>
                    <a:pt x="29700" y="1735106"/>
                    <a:pt x="18106" y="1723513"/>
                  </a:cubicBezTo>
                  <a:cubicBezTo>
                    <a:pt x="6513" y="1711920"/>
                    <a:pt x="0" y="1696196"/>
                    <a:pt x="0" y="1679801"/>
                  </a:cubicBezTo>
                  <a:lnTo>
                    <a:pt x="0" y="61819"/>
                  </a:lnTo>
                  <a:cubicBezTo>
                    <a:pt x="0" y="45424"/>
                    <a:pt x="6513" y="29700"/>
                    <a:pt x="18106" y="18106"/>
                  </a:cubicBezTo>
                  <a:cubicBezTo>
                    <a:pt x="29700" y="6513"/>
                    <a:pt x="45424" y="0"/>
                    <a:pt x="61819" y="0"/>
                  </a:cubicBezTo>
                  <a:close/>
                </a:path>
              </a:pathLst>
            </a:custGeom>
            <a:solidFill>
              <a:srgbClr val="FFFFFF"/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1748143" cy="17797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724895" y="487195"/>
            <a:ext cx="1976464" cy="1941876"/>
          </a:xfrm>
          <a:custGeom>
            <a:avLst/>
            <a:gdLst/>
            <a:ahLst/>
            <a:cxnLst/>
            <a:rect r="r" b="b" t="t" l="l"/>
            <a:pathLst>
              <a:path h="1941876" w="1976464">
                <a:moveTo>
                  <a:pt x="0" y="0"/>
                </a:moveTo>
                <a:lnTo>
                  <a:pt x="1976464" y="0"/>
                </a:lnTo>
                <a:lnTo>
                  <a:pt x="1976464" y="1941876"/>
                </a:lnTo>
                <a:lnTo>
                  <a:pt x="0" y="19418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7259300" y="3695458"/>
            <a:ext cx="1953819" cy="4114800"/>
          </a:xfrm>
          <a:custGeom>
            <a:avLst/>
            <a:gdLst/>
            <a:ahLst/>
            <a:cxnLst/>
            <a:rect r="r" b="b" t="t" l="l"/>
            <a:pathLst>
              <a:path h="4114800" w="1953819">
                <a:moveTo>
                  <a:pt x="0" y="0"/>
                </a:moveTo>
                <a:lnTo>
                  <a:pt x="1953819" y="0"/>
                </a:lnTo>
                <a:lnTo>
                  <a:pt x="195381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-1362648" y="4251332"/>
            <a:ext cx="2391348" cy="4114800"/>
          </a:xfrm>
          <a:custGeom>
            <a:avLst/>
            <a:gdLst/>
            <a:ahLst/>
            <a:cxnLst/>
            <a:rect r="r" b="b" t="t" l="l"/>
            <a:pathLst>
              <a:path h="4114800" w="2391348">
                <a:moveTo>
                  <a:pt x="0" y="0"/>
                </a:moveTo>
                <a:lnTo>
                  <a:pt x="2391348" y="0"/>
                </a:lnTo>
                <a:lnTo>
                  <a:pt x="239134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3676475" y="1321319"/>
            <a:ext cx="11199887" cy="12761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075"/>
              </a:lnSpc>
            </a:pPr>
            <a:r>
              <a:rPr lang="en-US" b="true" sz="8561" u="sng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Insolvency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2327975" y="3033135"/>
            <a:ext cx="5927978" cy="46122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Voluntary - Special resolution. 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Key sections S.86 and S.87. 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Notice in the Gazette within 14 days. 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Companies house notified within 14 days. 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No OR or court supervision (Less) needed. 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Liquidator - less onerous. 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Members voluntary liquidation</a:t>
            </a: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Creditors voluntary Liquidation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0282733" y="3220447"/>
            <a:ext cx="5944297" cy="40026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489175" indent="-244588" lvl="1">
              <a:lnSpc>
                <a:spcPts val="2401"/>
              </a:lnSpc>
              <a:buAutoNum type="arabicPeriod" startAt="1"/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Shareholder - SR - Or or liquidator - Directors must make a declaration of insolvency - S.89. 5 weeks before SR- Filed at companies house within 15 days. 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2. Decision taken by shareholder where the director has not confirmed if there solvency . Creditor controls the liquidation. Liquidator needs to report to the creditor. Need to submit a report to directors under S.7A  CCDA 1986.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B7B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842974" y="6354895"/>
            <a:ext cx="27720573" cy="10287000"/>
            <a:chOff x="0" y="0"/>
            <a:chExt cx="7300892" cy="270933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300892" cy="2709333"/>
            </a:xfrm>
            <a:custGeom>
              <a:avLst/>
              <a:gdLst/>
              <a:ahLst/>
              <a:cxnLst/>
              <a:rect r="r" b="b" t="t" l="l"/>
              <a:pathLst>
                <a:path h="2709333" w="7300892">
                  <a:moveTo>
                    <a:pt x="8658" y="0"/>
                  </a:moveTo>
                  <a:lnTo>
                    <a:pt x="7292234" y="0"/>
                  </a:lnTo>
                  <a:cubicBezTo>
                    <a:pt x="7297015" y="0"/>
                    <a:pt x="7300892" y="3876"/>
                    <a:pt x="7300892" y="8658"/>
                  </a:cubicBezTo>
                  <a:lnTo>
                    <a:pt x="7300892" y="2700675"/>
                  </a:lnTo>
                  <a:cubicBezTo>
                    <a:pt x="7300892" y="2702972"/>
                    <a:pt x="7299979" y="2705174"/>
                    <a:pt x="7298356" y="2706797"/>
                  </a:cubicBezTo>
                  <a:cubicBezTo>
                    <a:pt x="7296732" y="2708421"/>
                    <a:pt x="7294530" y="2709333"/>
                    <a:pt x="7292234" y="2709333"/>
                  </a:cubicBezTo>
                  <a:lnTo>
                    <a:pt x="8658" y="2709333"/>
                  </a:lnTo>
                  <a:cubicBezTo>
                    <a:pt x="3876" y="2709333"/>
                    <a:pt x="0" y="2705457"/>
                    <a:pt x="0" y="2700675"/>
                  </a:cubicBezTo>
                  <a:lnTo>
                    <a:pt x="0" y="8658"/>
                  </a:lnTo>
                  <a:cubicBezTo>
                    <a:pt x="0" y="3876"/>
                    <a:pt x="3876" y="0"/>
                    <a:pt x="8658" y="0"/>
                  </a:cubicBezTo>
                  <a:close/>
                </a:path>
              </a:pathLst>
            </a:custGeom>
            <a:solidFill>
              <a:srgbClr val="44388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7300892" cy="274743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973223" y="2861541"/>
            <a:ext cx="6637482" cy="6612712"/>
            <a:chOff x="0" y="0"/>
            <a:chExt cx="1748143" cy="174162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748143" cy="1741619"/>
            </a:xfrm>
            <a:custGeom>
              <a:avLst/>
              <a:gdLst/>
              <a:ahLst/>
              <a:cxnLst/>
              <a:rect r="r" b="b" t="t" l="l"/>
              <a:pathLst>
                <a:path h="1741619" w="1748143">
                  <a:moveTo>
                    <a:pt x="61819" y="0"/>
                  </a:moveTo>
                  <a:lnTo>
                    <a:pt x="1686324" y="0"/>
                  </a:lnTo>
                  <a:cubicBezTo>
                    <a:pt x="1702720" y="0"/>
                    <a:pt x="1718444" y="6513"/>
                    <a:pt x="1730037" y="18106"/>
                  </a:cubicBezTo>
                  <a:cubicBezTo>
                    <a:pt x="1741630" y="29700"/>
                    <a:pt x="1748143" y="45424"/>
                    <a:pt x="1748143" y="61819"/>
                  </a:cubicBezTo>
                  <a:lnTo>
                    <a:pt x="1748143" y="1679801"/>
                  </a:lnTo>
                  <a:cubicBezTo>
                    <a:pt x="1748143" y="1696196"/>
                    <a:pt x="1741630" y="1711920"/>
                    <a:pt x="1730037" y="1723513"/>
                  </a:cubicBezTo>
                  <a:cubicBezTo>
                    <a:pt x="1718444" y="1735106"/>
                    <a:pt x="1702720" y="1741619"/>
                    <a:pt x="1686324" y="1741619"/>
                  </a:cubicBezTo>
                  <a:lnTo>
                    <a:pt x="61819" y="1741619"/>
                  </a:lnTo>
                  <a:cubicBezTo>
                    <a:pt x="45424" y="1741619"/>
                    <a:pt x="29700" y="1735106"/>
                    <a:pt x="18106" y="1723513"/>
                  </a:cubicBezTo>
                  <a:cubicBezTo>
                    <a:pt x="6513" y="1711920"/>
                    <a:pt x="0" y="1696196"/>
                    <a:pt x="0" y="1679801"/>
                  </a:cubicBezTo>
                  <a:lnTo>
                    <a:pt x="0" y="61819"/>
                  </a:lnTo>
                  <a:cubicBezTo>
                    <a:pt x="0" y="45424"/>
                    <a:pt x="6513" y="29700"/>
                    <a:pt x="18106" y="18106"/>
                  </a:cubicBezTo>
                  <a:cubicBezTo>
                    <a:pt x="29700" y="6513"/>
                    <a:pt x="45424" y="0"/>
                    <a:pt x="61819" y="0"/>
                  </a:cubicBezTo>
                  <a:close/>
                </a:path>
              </a:pathLst>
            </a:custGeom>
            <a:solidFill>
              <a:srgbClr val="FFFFFF"/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1748143" cy="17797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9900962" y="2861541"/>
            <a:ext cx="6637482" cy="6612712"/>
            <a:chOff x="0" y="0"/>
            <a:chExt cx="1748143" cy="174162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748143" cy="1741619"/>
            </a:xfrm>
            <a:custGeom>
              <a:avLst/>
              <a:gdLst/>
              <a:ahLst/>
              <a:cxnLst/>
              <a:rect r="r" b="b" t="t" l="l"/>
              <a:pathLst>
                <a:path h="1741619" w="1748143">
                  <a:moveTo>
                    <a:pt x="61819" y="0"/>
                  </a:moveTo>
                  <a:lnTo>
                    <a:pt x="1686324" y="0"/>
                  </a:lnTo>
                  <a:cubicBezTo>
                    <a:pt x="1702720" y="0"/>
                    <a:pt x="1718444" y="6513"/>
                    <a:pt x="1730037" y="18106"/>
                  </a:cubicBezTo>
                  <a:cubicBezTo>
                    <a:pt x="1741630" y="29700"/>
                    <a:pt x="1748143" y="45424"/>
                    <a:pt x="1748143" y="61819"/>
                  </a:cubicBezTo>
                  <a:lnTo>
                    <a:pt x="1748143" y="1679801"/>
                  </a:lnTo>
                  <a:cubicBezTo>
                    <a:pt x="1748143" y="1696196"/>
                    <a:pt x="1741630" y="1711920"/>
                    <a:pt x="1730037" y="1723513"/>
                  </a:cubicBezTo>
                  <a:cubicBezTo>
                    <a:pt x="1718444" y="1735106"/>
                    <a:pt x="1702720" y="1741619"/>
                    <a:pt x="1686324" y="1741619"/>
                  </a:cubicBezTo>
                  <a:lnTo>
                    <a:pt x="61819" y="1741619"/>
                  </a:lnTo>
                  <a:cubicBezTo>
                    <a:pt x="45424" y="1741619"/>
                    <a:pt x="29700" y="1735106"/>
                    <a:pt x="18106" y="1723513"/>
                  </a:cubicBezTo>
                  <a:cubicBezTo>
                    <a:pt x="6513" y="1711920"/>
                    <a:pt x="0" y="1696196"/>
                    <a:pt x="0" y="1679801"/>
                  </a:cubicBezTo>
                  <a:lnTo>
                    <a:pt x="0" y="61819"/>
                  </a:lnTo>
                  <a:cubicBezTo>
                    <a:pt x="0" y="45424"/>
                    <a:pt x="6513" y="29700"/>
                    <a:pt x="18106" y="18106"/>
                  </a:cubicBezTo>
                  <a:cubicBezTo>
                    <a:pt x="29700" y="6513"/>
                    <a:pt x="45424" y="0"/>
                    <a:pt x="61819" y="0"/>
                  </a:cubicBezTo>
                  <a:close/>
                </a:path>
              </a:pathLst>
            </a:custGeom>
            <a:solidFill>
              <a:srgbClr val="FFFFFF"/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1748143" cy="17797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724895" y="487195"/>
            <a:ext cx="1976464" cy="1941876"/>
          </a:xfrm>
          <a:custGeom>
            <a:avLst/>
            <a:gdLst/>
            <a:ahLst/>
            <a:cxnLst/>
            <a:rect r="r" b="b" t="t" l="l"/>
            <a:pathLst>
              <a:path h="1941876" w="1976464">
                <a:moveTo>
                  <a:pt x="0" y="0"/>
                </a:moveTo>
                <a:lnTo>
                  <a:pt x="1976464" y="0"/>
                </a:lnTo>
                <a:lnTo>
                  <a:pt x="1976464" y="1941876"/>
                </a:lnTo>
                <a:lnTo>
                  <a:pt x="0" y="19418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7259300" y="3695458"/>
            <a:ext cx="1953819" cy="4114800"/>
          </a:xfrm>
          <a:custGeom>
            <a:avLst/>
            <a:gdLst/>
            <a:ahLst/>
            <a:cxnLst/>
            <a:rect r="r" b="b" t="t" l="l"/>
            <a:pathLst>
              <a:path h="4114800" w="1953819">
                <a:moveTo>
                  <a:pt x="0" y="0"/>
                </a:moveTo>
                <a:lnTo>
                  <a:pt x="1953819" y="0"/>
                </a:lnTo>
                <a:lnTo>
                  <a:pt x="195381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-1362648" y="4251332"/>
            <a:ext cx="2391348" cy="4114800"/>
          </a:xfrm>
          <a:custGeom>
            <a:avLst/>
            <a:gdLst/>
            <a:ahLst/>
            <a:cxnLst/>
            <a:rect r="r" b="b" t="t" l="l"/>
            <a:pathLst>
              <a:path h="4114800" w="2391348">
                <a:moveTo>
                  <a:pt x="0" y="0"/>
                </a:moveTo>
                <a:lnTo>
                  <a:pt x="2391348" y="0"/>
                </a:lnTo>
                <a:lnTo>
                  <a:pt x="239134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3676475" y="1321319"/>
            <a:ext cx="11199887" cy="12761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075"/>
              </a:lnSpc>
            </a:pPr>
            <a:r>
              <a:rPr lang="en-US" b="true" sz="8561" u="sng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Insolvency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2259763" y="3084453"/>
            <a:ext cx="5914890" cy="43074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Distribution - 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All assets are collected and then the liquidator reports to the creditors - distributes to the creditors and any surplus is given to the shareholder. 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Where you stand in that line depends on whether you are secured or unsecured.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In addition to the we have fixed and floating charges which we have discussed. 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0124710" y="3053912"/>
            <a:ext cx="6413734" cy="56645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76"/>
              </a:lnSpc>
            </a:pPr>
            <a:r>
              <a:rPr lang="en-US" sz="2618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Fixed charge - receiver will decide outside of liquidation. outside of liquidation. </a:t>
            </a:r>
          </a:p>
          <a:p>
            <a:pPr algn="ctr">
              <a:lnSpc>
                <a:spcPts val="2776"/>
              </a:lnSpc>
            </a:pPr>
          </a:p>
          <a:p>
            <a:pPr algn="ctr">
              <a:lnSpc>
                <a:spcPts val="2776"/>
              </a:lnSpc>
            </a:pPr>
            <a:r>
              <a:rPr lang="en-US" sz="2618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Rank; </a:t>
            </a:r>
          </a:p>
          <a:p>
            <a:pPr algn="ctr">
              <a:lnSpc>
                <a:spcPts val="2776"/>
              </a:lnSpc>
            </a:pPr>
          </a:p>
          <a:p>
            <a:pPr algn="ctr">
              <a:lnSpc>
                <a:spcPts val="2776"/>
              </a:lnSpc>
            </a:pPr>
            <a:r>
              <a:rPr lang="en-US" sz="2618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1/ Liquidator fees and expenses. </a:t>
            </a:r>
          </a:p>
          <a:p>
            <a:pPr algn="ctr">
              <a:lnSpc>
                <a:spcPts val="2776"/>
              </a:lnSpc>
            </a:pPr>
            <a:r>
              <a:rPr lang="en-US" sz="2618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2/ Debts - Preferential  - the first being employees (up to 800 for 4 months including holiday pay) but if there is not enough money share in proportion. </a:t>
            </a:r>
          </a:p>
          <a:p>
            <a:pPr algn="ctr">
              <a:lnSpc>
                <a:spcPts val="2776"/>
              </a:lnSpc>
            </a:pPr>
            <a:r>
              <a:rPr lang="en-US" sz="2618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3 Floating charge - ring fencing - amount set aside called the prescribed part. Rank in order of priority - when they were created. 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B7B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842974" y="6354895"/>
            <a:ext cx="27720573" cy="10287000"/>
            <a:chOff x="0" y="0"/>
            <a:chExt cx="7300892" cy="270933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300892" cy="2709333"/>
            </a:xfrm>
            <a:custGeom>
              <a:avLst/>
              <a:gdLst/>
              <a:ahLst/>
              <a:cxnLst/>
              <a:rect r="r" b="b" t="t" l="l"/>
              <a:pathLst>
                <a:path h="2709333" w="7300892">
                  <a:moveTo>
                    <a:pt x="8658" y="0"/>
                  </a:moveTo>
                  <a:lnTo>
                    <a:pt x="7292234" y="0"/>
                  </a:lnTo>
                  <a:cubicBezTo>
                    <a:pt x="7297015" y="0"/>
                    <a:pt x="7300892" y="3876"/>
                    <a:pt x="7300892" y="8658"/>
                  </a:cubicBezTo>
                  <a:lnTo>
                    <a:pt x="7300892" y="2700675"/>
                  </a:lnTo>
                  <a:cubicBezTo>
                    <a:pt x="7300892" y="2702972"/>
                    <a:pt x="7299979" y="2705174"/>
                    <a:pt x="7298356" y="2706797"/>
                  </a:cubicBezTo>
                  <a:cubicBezTo>
                    <a:pt x="7296732" y="2708421"/>
                    <a:pt x="7294530" y="2709333"/>
                    <a:pt x="7292234" y="2709333"/>
                  </a:cubicBezTo>
                  <a:lnTo>
                    <a:pt x="8658" y="2709333"/>
                  </a:lnTo>
                  <a:cubicBezTo>
                    <a:pt x="3876" y="2709333"/>
                    <a:pt x="0" y="2705457"/>
                    <a:pt x="0" y="2700675"/>
                  </a:cubicBezTo>
                  <a:lnTo>
                    <a:pt x="0" y="8658"/>
                  </a:lnTo>
                  <a:cubicBezTo>
                    <a:pt x="0" y="3876"/>
                    <a:pt x="3876" y="0"/>
                    <a:pt x="8658" y="0"/>
                  </a:cubicBezTo>
                  <a:close/>
                </a:path>
              </a:pathLst>
            </a:custGeom>
            <a:solidFill>
              <a:srgbClr val="44388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7300892" cy="274743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2876904" y="2956214"/>
            <a:ext cx="12799030" cy="3352518"/>
            <a:chOff x="0" y="0"/>
            <a:chExt cx="3370938" cy="88296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3370938" cy="882968"/>
            </a:xfrm>
            <a:custGeom>
              <a:avLst/>
              <a:gdLst/>
              <a:ahLst/>
              <a:cxnLst/>
              <a:rect r="r" b="b" t="t" l="l"/>
              <a:pathLst>
                <a:path h="882968" w="3370938">
                  <a:moveTo>
                    <a:pt x="32059" y="0"/>
                  </a:moveTo>
                  <a:lnTo>
                    <a:pt x="3338879" y="0"/>
                  </a:lnTo>
                  <a:cubicBezTo>
                    <a:pt x="3356585" y="0"/>
                    <a:pt x="3370938" y="14353"/>
                    <a:pt x="3370938" y="32059"/>
                  </a:cubicBezTo>
                  <a:lnTo>
                    <a:pt x="3370938" y="850909"/>
                  </a:lnTo>
                  <a:cubicBezTo>
                    <a:pt x="3370938" y="868615"/>
                    <a:pt x="3356585" y="882968"/>
                    <a:pt x="3338879" y="882968"/>
                  </a:cubicBezTo>
                  <a:lnTo>
                    <a:pt x="32059" y="882968"/>
                  </a:lnTo>
                  <a:cubicBezTo>
                    <a:pt x="14353" y="882968"/>
                    <a:pt x="0" y="868615"/>
                    <a:pt x="0" y="850909"/>
                  </a:cubicBezTo>
                  <a:lnTo>
                    <a:pt x="0" y="32059"/>
                  </a:lnTo>
                  <a:cubicBezTo>
                    <a:pt x="0" y="14353"/>
                    <a:pt x="14353" y="0"/>
                    <a:pt x="32059" y="0"/>
                  </a:cubicBezTo>
                  <a:close/>
                </a:path>
              </a:pathLst>
            </a:custGeom>
            <a:solidFill>
              <a:srgbClr val="FFFFFF"/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3370938" cy="92106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8" id="8"/>
          <p:cNvSpPr/>
          <p:nvPr/>
        </p:nvSpPr>
        <p:spPr>
          <a:xfrm flipH="false" flipV="false" rot="0">
            <a:off x="724895" y="487195"/>
            <a:ext cx="1976464" cy="1941876"/>
          </a:xfrm>
          <a:custGeom>
            <a:avLst/>
            <a:gdLst/>
            <a:ahLst/>
            <a:cxnLst/>
            <a:rect r="r" b="b" t="t" l="l"/>
            <a:pathLst>
              <a:path h="1941876" w="1976464">
                <a:moveTo>
                  <a:pt x="0" y="0"/>
                </a:moveTo>
                <a:lnTo>
                  <a:pt x="1976464" y="0"/>
                </a:lnTo>
                <a:lnTo>
                  <a:pt x="1976464" y="1941876"/>
                </a:lnTo>
                <a:lnTo>
                  <a:pt x="0" y="19418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7259300" y="3695458"/>
            <a:ext cx="1953819" cy="4114800"/>
          </a:xfrm>
          <a:custGeom>
            <a:avLst/>
            <a:gdLst/>
            <a:ahLst/>
            <a:cxnLst/>
            <a:rect r="r" b="b" t="t" l="l"/>
            <a:pathLst>
              <a:path h="4114800" w="1953819">
                <a:moveTo>
                  <a:pt x="0" y="0"/>
                </a:moveTo>
                <a:lnTo>
                  <a:pt x="1953819" y="0"/>
                </a:lnTo>
                <a:lnTo>
                  <a:pt x="195381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1362648" y="4251332"/>
            <a:ext cx="2391348" cy="4114800"/>
          </a:xfrm>
          <a:custGeom>
            <a:avLst/>
            <a:gdLst/>
            <a:ahLst/>
            <a:cxnLst/>
            <a:rect r="r" b="b" t="t" l="l"/>
            <a:pathLst>
              <a:path h="4114800" w="2391348">
                <a:moveTo>
                  <a:pt x="0" y="0"/>
                </a:moveTo>
                <a:lnTo>
                  <a:pt x="2391348" y="0"/>
                </a:lnTo>
                <a:lnTo>
                  <a:pt x="239134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713127" y="6308732"/>
            <a:ext cx="4475747" cy="4114800"/>
          </a:xfrm>
          <a:custGeom>
            <a:avLst/>
            <a:gdLst/>
            <a:ahLst/>
            <a:cxnLst/>
            <a:rect r="r" b="b" t="t" l="l"/>
            <a:pathLst>
              <a:path h="4114800" w="4475747">
                <a:moveTo>
                  <a:pt x="0" y="0"/>
                </a:moveTo>
                <a:lnTo>
                  <a:pt x="4475747" y="0"/>
                </a:lnTo>
                <a:lnTo>
                  <a:pt x="447574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3676475" y="1321319"/>
            <a:ext cx="11199887" cy="12761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075"/>
              </a:lnSpc>
            </a:pPr>
            <a:r>
              <a:rPr lang="en-US" b="true" sz="8561" u="sng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Insolvency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3258763" y="3240730"/>
            <a:ext cx="11617599" cy="27834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Ring fenced part is added to what is left and then the unsecured creditors are paid. 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Rank and Abate equally. 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Called Dividend - not the same as shareholders. 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Few pence in the pound. 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B7B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842974" y="6354895"/>
            <a:ext cx="27720573" cy="10287000"/>
            <a:chOff x="0" y="0"/>
            <a:chExt cx="7300892" cy="270933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300892" cy="2709333"/>
            </a:xfrm>
            <a:custGeom>
              <a:avLst/>
              <a:gdLst/>
              <a:ahLst/>
              <a:cxnLst/>
              <a:rect r="r" b="b" t="t" l="l"/>
              <a:pathLst>
                <a:path h="2709333" w="7300892">
                  <a:moveTo>
                    <a:pt x="8658" y="0"/>
                  </a:moveTo>
                  <a:lnTo>
                    <a:pt x="7292234" y="0"/>
                  </a:lnTo>
                  <a:cubicBezTo>
                    <a:pt x="7297015" y="0"/>
                    <a:pt x="7300892" y="3876"/>
                    <a:pt x="7300892" y="8658"/>
                  </a:cubicBezTo>
                  <a:lnTo>
                    <a:pt x="7300892" y="2700675"/>
                  </a:lnTo>
                  <a:cubicBezTo>
                    <a:pt x="7300892" y="2702972"/>
                    <a:pt x="7299979" y="2705174"/>
                    <a:pt x="7298356" y="2706797"/>
                  </a:cubicBezTo>
                  <a:cubicBezTo>
                    <a:pt x="7296732" y="2708421"/>
                    <a:pt x="7294530" y="2709333"/>
                    <a:pt x="7292234" y="2709333"/>
                  </a:cubicBezTo>
                  <a:lnTo>
                    <a:pt x="8658" y="2709333"/>
                  </a:lnTo>
                  <a:cubicBezTo>
                    <a:pt x="3876" y="2709333"/>
                    <a:pt x="0" y="2705457"/>
                    <a:pt x="0" y="2700675"/>
                  </a:cubicBezTo>
                  <a:lnTo>
                    <a:pt x="0" y="8658"/>
                  </a:lnTo>
                  <a:cubicBezTo>
                    <a:pt x="0" y="3876"/>
                    <a:pt x="3876" y="0"/>
                    <a:pt x="8658" y="0"/>
                  </a:cubicBezTo>
                  <a:close/>
                </a:path>
              </a:pathLst>
            </a:custGeom>
            <a:solidFill>
              <a:srgbClr val="44388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7300892" cy="274743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2186529" y="3516468"/>
            <a:ext cx="6637482" cy="2838426"/>
            <a:chOff x="0" y="0"/>
            <a:chExt cx="1748143" cy="747569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748143" cy="747569"/>
            </a:xfrm>
            <a:custGeom>
              <a:avLst/>
              <a:gdLst/>
              <a:ahLst/>
              <a:cxnLst/>
              <a:rect r="r" b="b" t="t" l="l"/>
              <a:pathLst>
                <a:path h="747569" w="1748143">
                  <a:moveTo>
                    <a:pt x="61819" y="0"/>
                  </a:moveTo>
                  <a:lnTo>
                    <a:pt x="1686324" y="0"/>
                  </a:lnTo>
                  <a:cubicBezTo>
                    <a:pt x="1702720" y="0"/>
                    <a:pt x="1718444" y="6513"/>
                    <a:pt x="1730037" y="18106"/>
                  </a:cubicBezTo>
                  <a:cubicBezTo>
                    <a:pt x="1741630" y="29700"/>
                    <a:pt x="1748143" y="45424"/>
                    <a:pt x="1748143" y="61819"/>
                  </a:cubicBezTo>
                  <a:lnTo>
                    <a:pt x="1748143" y="685750"/>
                  </a:lnTo>
                  <a:cubicBezTo>
                    <a:pt x="1748143" y="702146"/>
                    <a:pt x="1741630" y="717869"/>
                    <a:pt x="1730037" y="729463"/>
                  </a:cubicBezTo>
                  <a:cubicBezTo>
                    <a:pt x="1718444" y="741056"/>
                    <a:pt x="1702720" y="747569"/>
                    <a:pt x="1686324" y="747569"/>
                  </a:cubicBezTo>
                  <a:lnTo>
                    <a:pt x="61819" y="747569"/>
                  </a:lnTo>
                  <a:cubicBezTo>
                    <a:pt x="45424" y="747569"/>
                    <a:pt x="29700" y="741056"/>
                    <a:pt x="18106" y="729463"/>
                  </a:cubicBezTo>
                  <a:cubicBezTo>
                    <a:pt x="6513" y="717869"/>
                    <a:pt x="0" y="702146"/>
                    <a:pt x="0" y="685750"/>
                  </a:cubicBezTo>
                  <a:lnTo>
                    <a:pt x="0" y="61819"/>
                  </a:lnTo>
                  <a:cubicBezTo>
                    <a:pt x="0" y="45424"/>
                    <a:pt x="6513" y="29700"/>
                    <a:pt x="18106" y="18106"/>
                  </a:cubicBezTo>
                  <a:cubicBezTo>
                    <a:pt x="29700" y="6513"/>
                    <a:pt x="45424" y="0"/>
                    <a:pt x="61819" y="0"/>
                  </a:cubicBezTo>
                  <a:close/>
                </a:path>
              </a:pathLst>
            </a:custGeom>
            <a:solidFill>
              <a:srgbClr val="FFFFFF"/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1748143" cy="78566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9981839" y="5045040"/>
            <a:ext cx="6637482" cy="1309855"/>
            <a:chOff x="0" y="0"/>
            <a:chExt cx="1748143" cy="344982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748143" cy="344982"/>
            </a:xfrm>
            <a:custGeom>
              <a:avLst/>
              <a:gdLst/>
              <a:ahLst/>
              <a:cxnLst/>
              <a:rect r="r" b="b" t="t" l="l"/>
              <a:pathLst>
                <a:path h="344982" w="1748143">
                  <a:moveTo>
                    <a:pt x="61819" y="0"/>
                  </a:moveTo>
                  <a:lnTo>
                    <a:pt x="1686324" y="0"/>
                  </a:lnTo>
                  <a:cubicBezTo>
                    <a:pt x="1702720" y="0"/>
                    <a:pt x="1718444" y="6513"/>
                    <a:pt x="1730037" y="18106"/>
                  </a:cubicBezTo>
                  <a:cubicBezTo>
                    <a:pt x="1741630" y="29700"/>
                    <a:pt x="1748143" y="45424"/>
                    <a:pt x="1748143" y="61819"/>
                  </a:cubicBezTo>
                  <a:lnTo>
                    <a:pt x="1748143" y="283163"/>
                  </a:lnTo>
                  <a:cubicBezTo>
                    <a:pt x="1748143" y="317305"/>
                    <a:pt x="1720466" y="344982"/>
                    <a:pt x="1686324" y="344982"/>
                  </a:cubicBezTo>
                  <a:lnTo>
                    <a:pt x="61819" y="344982"/>
                  </a:lnTo>
                  <a:cubicBezTo>
                    <a:pt x="45424" y="344982"/>
                    <a:pt x="29700" y="338469"/>
                    <a:pt x="18106" y="326876"/>
                  </a:cubicBezTo>
                  <a:cubicBezTo>
                    <a:pt x="6513" y="315283"/>
                    <a:pt x="0" y="299559"/>
                    <a:pt x="0" y="283163"/>
                  </a:cubicBezTo>
                  <a:lnTo>
                    <a:pt x="0" y="61819"/>
                  </a:lnTo>
                  <a:cubicBezTo>
                    <a:pt x="0" y="45424"/>
                    <a:pt x="6513" y="29700"/>
                    <a:pt x="18106" y="18106"/>
                  </a:cubicBezTo>
                  <a:cubicBezTo>
                    <a:pt x="29700" y="6513"/>
                    <a:pt x="45424" y="0"/>
                    <a:pt x="61819" y="0"/>
                  </a:cubicBezTo>
                  <a:close/>
                </a:path>
              </a:pathLst>
            </a:custGeom>
            <a:solidFill>
              <a:srgbClr val="FFFFFF"/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1748143" cy="38308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724895" y="487195"/>
            <a:ext cx="1976464" cy="1941876"/>
          </a:xfrm>
          <a:custGeom>
            <a:avLst/>
            <a:gdLst/>
            <a:ahLst/>
            <a:cxnLst/>
            <a:rect r="r" b="b" t="t" l="l"/>
            <a:pathLst>
              <a:path h="1941876" w="1976464">
                <a:moveTo>
                  <a:pt x="0" y="0"/>
                </a:moveTo>
                <a:lnTo>
                  <a:pt x="1976464" y="0"/>
                </a:lnTo>
                <a:lnTo>
                  <a:pt x="1976464" y="1941876"/>
                </a:lnTo>
                <a:lnTo>
                  <a:pt x="0" y="19418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7259300" y="3695458"/>
            <a:ext cx="1953819" cy="4114800"/>
          </a:xfrm>
          <a:custGeom>
            <a:avLst/>
            <a:gdLst/>
            <a:ahLst/>
            <a:cxnLst/>
            <a:rect r="r" b="b" t="t" l="l"/>
            <a:pathLst>
              <a:path h="4114800" w="1953819">
                <a:moveTo>
                  <a:pt x="0" y="0"/>
                </a:moveTo>
                <a:lnTo>
                  <a:pt x="1953819" y="0"/>
                </a:lnTo>
                <a:lnTo>
                  <a:pt x="195381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-1362648" y="4251332"/>
            <a:ext cx="2391348" cy="4114800"/>
          </a:xfrm>
          <a:custGeom>
            <a:avLst/>
            <a:gdLst/>
            <a:ahLst/>
            <a:cxnLst/>
            <a:rect r="r" b="b" t="t" l="l"/>
            <a:pathLst>
              <a:path h="4114800" w="2391348">
                <a:moveTo>
                  <a:pt x="0" y="0"/>
                </a:moveTo>
                <a:lnTo>
                  <a:pt x="2391348" y="0"/>
                </a:lnTo>
                <a:lnTo>
                  <a:pt x="239134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2058542" y="6172200"/>
            <a:ext cx="5130140" cy="4114800"/>
          </a:xfrm>
          <a:custGeom>
            <a:avLst/>
            <a:gdLst/>
            <a:ahLst/>
            <a:cxnLst/>
            <a:rect r="r" b="b" t="t" l="l"/>
            <a:pathLst>
              <a:path h="4114800" w="5130140">
                <a:moveTo>
                  <a:pt x="0" y="0"/>
                </a:moveTo>
                <a:lnTo>
                  <a:pt x="5130140" y="0"/>
                </a:lnTo>
                <a:lnTo>
                  <a:pt x="513014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5" id="15"/>
          <p:cNvSpPr txBox="true"/>
          <p:nvPr/>
        </p:nvSpPr>
        <p:spPr>
          <a:xfrm rot="0">
            <a:off x="3676475" y="1340369"/>
            <a:ext cx="11199887" cy="13118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499"/>
              </a:lnSpc>
            </a:pPr>
            <a:r>
              <a:rPr lang="en-US" b="true" sz="8961" u="sng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Insolvency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2498663" y="3848739"/>
            <a:ext cx="6013212" cy="21738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Last will be the shareholders - rank and abate equally. 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Usually there will be no money left. 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However, remember that the AOA has an effect on this. 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0282733" y="5375025"/>
            <a:ext cx="6035694" cy="6498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After distribution the company is dissolved.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B7B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842974" y="6354895"/>
            <a:ext cx="27720573" cy="10287000"/>
            <a:chOff x="0" y="0"/>
            <a:chExt cx="7300892" cy="270933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300892" cy="2709333"/>
            </a:xfrm>
            <a:custGeom>
              <a:avLst/>
              <a:gdLst/>
              <a:ahLst/>
              <a:cxnLst/>
              <a:rect r="r" b="b" t="t" l="l"/>
              <a:pathLst>
                <a:path h="2709333" w="7300892">
                  <a:moveTo>
                    <a:pt x="8658" y="0"/>
                  </a:moveTo>
                  <a:lnTo>
                    <a:pt x="7292234" y="0"/>
                  </a:lnTo>
                  <a:cubicBezTo>
                    <a:pt x="7297015" y="0"/>
                    <a:pt x="7300892" y="3876"/>
                    <a:pt x="7300892" y="8658"/>
                  </a:cubicBezTo>
                  <a:lnTo>
                    <a:pt x="7300892" y="2700675"/>
                  </a:lnTo>
                  <a:cubicBezTo>
                    <a:pt x="7300892" y="2702972"/>
                    <a:pt x="7299979" y="2705174"/>
                    <a:pt x="7298356" y="2706797"/>
                  </a:cubicBezTo>
                  <a:cubicBezTo>
                    <a:pt x="7296732" y="2708421"/>
                    <a:pt x="7294530" y="2709333"/>
                    <a:pt x="7292234" y="2709333"/>
                  </a:cubicBezTo>
                  <a:lnTo>
                    <a:pt x="8658" y="2709333"/>
                  </a:lnTo>
                  <a:cubicBezTo>
                    <a:pt x="3876" y="2709333"/>
                    <a:pt x="0" y="2705457"/>
                    <a:pt x="0" y="2700675"/>
                  </a:cubicBezTo>
                  <a:lnTo>
                    <a:pt x="0" y="8658"/>
                  </a:lnTo>
                  <a:cubicBezTo>
                    <a:pt x="0" y="3876"/>
                    <a:pt x="3876" y="0"/>
                    <a:pt x="8658" y="0"/>
                  </a:cubicBezTo>
                  <a:close/>
                </a:path>
              </a:pathLst>
            </a:custGeom>
            <a:solidFill>
              <a:srgbClr val="44388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7300892" cy="274743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973223" y="2861541"/>
            <a:ext cx="6637482" cy="3198449"/>
            <a:chOff x="0" y="0"/>
            <a:chExt cx="1748143" cy="84239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748143" cy="842390"/>
            </a:xfrm>
            <a:custGeom>
              <a:avLst/>
              <a:gdLst/>
              <a:ahLst/>
              <a:cxnLst/>
              <a:rect r="r" b="b" t="t" l="l"/>
              <a:pathLst>
                <a:path h="842390" w="1748143">
                  <a:moveTo>
                    <a:pt x="61819" y="0"/>
                  </a:moveTo>
                  <a:lnTo>
                    <a:pt x="1686324" y="0"/>
                  </a:lnTo>
                  <a:cubicBezTo>
                    <a:pt x="1702720" y="0"/>
                    <a:pt x="1718444" y="6513"/>
                    <a:pt x="1730037" y="18106"/>
                  </a:cubicBezTo>
                  <a:cubicBezTo>
                    <a:pt x="1741630" y="29700"/>
                    <a:pt x="1748143" y="45424"/>
                    <a:pt x="1748143" y="61819"/>
                  </a:cubicBezTo>
                  <a:lnTo>
                    <a:pt x="1748143" y="780571"/>
                  </a:lnTo>
                  <a:cubicBezTo>
                    <a:pt x="1748143" y="796966"/>
                    <a:pt x="1741630" y="812690"/>
                    <a:pt x="1730037" y="824283"/>
                  </a:cubicBezTo>
                  <a:cubicBezTo>
                    <a:pt x="1718444" y="835877"/>
                    <a:pt x="1702720" y="842390"/>
                    <a:pt x="1686324" y="842390"/>
                  </a:cubicBezTo>
                  <a:lnTo>
                    <a:pt x="61819" y="842390"/>
                  </a:lnTo>
                  <a:cubicBezTo>
                    <a:pt x="45424" y="842390"/>
                    <a:pt x="29700" y="835877"/>
                    <a:pt x="18106" y="824283"/>
                  </a:cubicBezTo>
                  <a:cubicBezTo>
                    <a:pt x="6513" y="812690"/>
                    <a:pt x="0" y="796966"/>
                    <a:pt x="0" y="780571"/>
                  </a:cubicBezTo>
                  <a:lnTo>
                    <a:pt x="0" y="61819"/>
                  </a:lnTo>
                  <a:cubicBezTo>
                    <a:pt x="0" y="45424"/>
                    <a:pt x="6513" y="29700"/>
                    <a:pt x="18106" y="18106"/>
                  </a:cubicBezTo>
                  <a:cubicBezTo>
                    <a:pt x="29700" y="6513"/>
                    <a:pt x="45424" y="0"/>
                    <a:pt x="61819" y="0"/>
                  </a:cubicBezTo>
                  <a:close/>
                </a:path>
              </a:pathLst>
            </a:custGeom>
            <a:solidFill>
              <a:srgbClr val="FFFFFF"/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1748143" cy="88049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9900962" y="2861541"/>
            <a:ext cx="6637482" cy="3046049"/>
            <a:chOff x="0" y="0"/>
            <a:chExt cx="1748143" cy="802252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748143" cy="802252"/>
            </a:xfrm>
            <a:custGeom>
              <a:avLst/>
              <a:gdLst/>
              <a:ahLst/>
              <a:cxnLst/>
              <a:rect r="r" b="b" t="t" l="l"/>
              <a:pathLst>
                <a:path h="802252" w="1748143">
                  <a:moveTo>
                    <a:pt x="61819" y="0"/>
                  </a:moveTo>
                  <a:lnTo>
                    <a:pt x="1686324" y="0"/>
                  </a:lnTo>
                  <a:cubicBezTo>
                    <a:pt x="1702720" y="0"/>
                    <a:pt x="1718444" y="6513"/>
                    <a:pt x="1730037" y="18106"/>
                  </a:cubicBezTo>
                  <a:cubicBezTo>
                    <a:pt x="1741630" y="29700"/>
                    <a:pt x="1748143" y="45424"/>
                    <a:pt x="1748143" y="61819"/>
                  </a:cubicBezTo>
                  <a:lnTo>
                    <a:pt x="1748143" y="740433"/>
                  </a:lnTo>
                  <a:cubicBezTo>
                    <a:pt x="1748143" y="756828"/>
                    <a:pt x="1741630" y="772552"/>
                    <a:pt x="1730037" y="784145"/>
                  </a:cubicBezTo>
                  <a:cubicBezTo>
                    <a:pt x="1718444" y="795738"/>
                    <a:pt x="1702720" y="802252"/>
                    <a:pt x="1686324" y="802252"/>
                  </a:cubicBezTo>
                  <a:lnTo>
                    <a:pt x="61819" y="802252"/>
                  </a:lnTo>
                  <a:cubicBezTo>
                    <a:pt x="45424" y="802252"/>
                    <a:pt x="29700" y="795738"/>
                    <a:pt x="18106" y="784145"/>
                  </a:cubicBezTo>
                  <a:cubicBezTo>
                    <a:pt x="6513" y="772552"/>
                    <a:pt x="0" y="756828"/>
                    <a:pt x="0" y="740433"/>
                  </a:cubicBezTo>
                  <a:lnTo>
                    <a:pt x="0" y="61819"/>
                  </a:lnTo>
                  <a:cubicBezTo>
                    <a:pt x="0" y="45424"/>
                    <a:pt x="6513" y="29700"/>
                    <a:pt x="18106" y="18106"/>
                  </a:cubicBezTo>
                  <a:cubicBezTo>
                    <a:pt x="29700" y="6513"/>
                    <a:pt x="45424" y="0"/>
                    <a:pt x="61819" y="0"/>
                  </a:cubicBezTo>
                  <a:close/>
                </a:path>
              </a:pathLst>
            </a:custGeom>
            <a:solidFill>
              <a:srgbClr val="FFFFFF"/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1748143" cy="84035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724895" y="487195"/>
            <a:ext cx="1976464" cy="1941876"/>
          </a:xfrm>
          <a:custGeom>
            <a:avLst/>
            <a:gdLst/>
            <a:ahLst/>
            <a:cxnLst/>
            <a:rect r="r" b="b" t="t" l="l"/>
            <a:pathLst>
              <a:path h="1941876" w="1976464">
                <a:moveTo>
                  <a:pt x="0" y="0"/>
                </a:moveTo>
                <a:lnTo>
                  <a:pt x="1976464" y="0"/>
                </a:lnTo>
                <a:lnTo>
                  <a:pt x="1976464" y="1941876"/>
                </a:lnTo>
                <a:lnTo>
                  <a:pt x="0" y="19418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7259300" y="3695458"/>
            <a:ext cx="1953819" cy="4114800"/>
          </a:xfrm>
          <a:custGeom>
            <a:avLst/>
            <a:gdLst/>
            <a:ahLst/>
            <a:cxnLst/>
            <a:rect r="r" b="b" t="t" l="l"/>
            <a:pathLst>
              <a:path h="4114800" w="1953819">
                <a:moveTo>
                  <a:pt x="0" y="0"/>
                </a:moveTo>
                <a:lnTo>
                  <a:pt x="1953819" y="0"/>
                </a:lnTo>
                <a:lnTo>
                  <a:pt x="195381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-1362648" y="4251332"/>
            <a:ext cx="2391348" cy="4114800"/>
          </a:xfrm>
          <a:custGeom>
            <a:avLst/>
            <a:gdLst/>
            <a:ahLst/>
            <a:cxnLst/>
            <a:rect r="r" b="b" t="t" l="l"/>
            <a:pathLst>
              <a:path h="4114800" w="2391348">
                <a:moveTo>
                  <a:pt x="0" y="0"/>
                </a:moveTo>
                <a:lnTo>
                  <a:pt x="2391348" y="0"/>
                </a:lnTo>
                <a:lnTo>
                  <a:pt x="239134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12433884" y="6059990"/>
            <a:ext cx="3770653" cy="4114800"/>
          </a:xfrm>
          <a:custGeom>
            <a:avLst/>
            <a:gdLst/>
            <a:ahLst/>
            <a:cxnLst/>
            <a:rect r="r" b="b" t="t" l="l"/>
            <a:pathLst>
              <a:path h="4114800" w="3770653">
                <a:moveTo>
                  <a:pt x="0" y="0"/>
                </a:moveTo>
                <a:lnTo>
                  <a:pt x="3770653" y="0"/>
                </a:lnTo>
                <a:lnTo>
                  <a:pt x="37706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5" id="15"/>
          <p:cNvSpPr txBox="true"/>
          <p:nvPr/>
        </p:nvSpPr>
        <p:spPr>
          <a:xfrm rot="0">
            <a:off x="3676475" y="1321319"/>
            <a:ext cx="11199887" cy="12761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075"/>
              </a:lnSpc>
            </a:pPr>
            <a:r>
              <a:rPr lang="en-US" b="true" sz="8561" u="sng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Please note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3121100" y="3884015"/>
            <a:ext cx="4341729" cy="12594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In the exam, you will not have a specific question on insolvency or bankruptcy but can mention it if you wish.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0922888" y="3678623"/>
            <a:ext cx="4593629" cy="15642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In the exam you will need to know what tax employee will pay</a:t>
            </a:r>
          </a:p>
          <a:p>
            <a:pPr algn="ctr">
              <a:lnSpc>
                <a:spcPts val="2401"/>
              </a:lnSpc>
            </a:pPr>
          </a:p>
          <a:p>
            <a:pPr algn="ctr">
              <a:lnSpc>
                <a:spcPts val="2401"/>
              </a:lnSpc>
            </a:pPr>
            <a:r>
              <a:rPr lang="en-US" sz="2265">
                <a:solidFill>
                  <a:srgbClr val="443880"/>
                </a:solidFill>
                <a:latin typeface="Poppins"/>
                <a:ea typeface="Poppins"/>
                <a:cs typeface="Poppins"/>
                <a:sym typeface="Poppins"/>
              </a:rPr>
              <a:t>And Capital Gains Tax.</a:t>
            </a: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061B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332753" y="5346962"/>
            <a:ext cx="19633980" cy="6125703"/>
            <a:chOff x="0" y="0"/>
            <a:chExt cx="5171089" cy="1613354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171089" cy="1613354"/>
            </a:xfrm>
            <a:custGeom>
              <a:avLst/>
              <a:gdLst/>
              <a:ahLst/>
              <a:cxnLst/>
              <a:rect r="r" b="b" t="t" l="l"/>
              <a:pathLst>
                <a:path h="1613354" w="5171089">
                  <a:moveTo>
                    <a:pt x="0" y="0"/>
                  </a:moveTo>
                  <a:lnTo>
                    <a:pt x="5171089" y="0"/>
                  </a:lnTo>
                  <a:lnTo>
                    <a:pt x="5171089" y="1613354"/>
                  </a:lnTo>
                  <a:lnTo>
                    <a:pt x="0" y="1613354"/>
                  </a:lnTo>
                  <a:close/>
                </a:path>
              </a:pathLst>
            </a:custGeom>
            <a:solidFill>
              <a:srgbClr val="DCD7F1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171089" cy="165145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8580145" y="8020629"/>
            <a:ext cx="1692893" cy="682965"/>
            <a:chOff x="0" y="0"/>
            <a:chExt cx="1007361" cy="4064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007361" cy="406400"/>
            </a:xfrm>
            <a:custGeom>
              <a:avLst/>
              <a:gdLst/>
              <a:ahLst/>
              <a:cxnLst/>
              <a:rect r="r" b="b" t="t" l="l"/>
              <a:pathLst>
                <a:path h="406400" w="1007361">
                  <a:moveTo>
                    <a:pt x="804161" y="0"/>
                  </a:moveTo>
                  <a:cubicBezTo>
                    <a:pt x="916385" y="0"/>
                    <a:pt x="1007361" y="90976"/>
                    <a:pt x="1007361" y="203200"/>
                  </a:cubicBezTo>
                  <a:cubicBezTo>
                    <a:pt x="1007361" y="315424"/>
                    <a:pt x="916385" y="406400"/>
                    <a:pt x="804161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sq">
              <a:solidFill>
                <a:srgbClr val="010111"/>
              </a:solidFill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95250"/>
              <a:ext cx="1007361" cy="3111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25"/>
                </a:lnSpc>
              </a:pPr>
            </a:p>
          </p:txBody>
        </p:sp>
      </p:grpSp>
      <p:sp>
        <p:nvSpPr>
          <p:cNvPr name="AutoShape 8" id="8"/>
          <p:cNvSpPr/>
          <p:nvPr/>
        </p:nvSpPr>
        <p:spPr>
          <a:xfrm>
            <a:off x="9187100" y="8343061"/>
            <a:ext cx="529431" cy="0"/>
          </a:xfrm>
          <a:prstGeom prst="line">
            <a:avLst/>
          </a:prstGeom>
          <a:ln cap="flat" w="38100">
            <a:solidFill>
              <a:srgbClr val="010111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TextBox 9" id="9"/>
          <p:cNvSpPr txBox="true"/>
          <p:nvPr/>
        </p:nvSpPr>
        <p:spPr>
          <a:xfrm rot="0">
            <a:off x="8580145" y="2767376"/>
            <a:ext cx="5271821" cy="12761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075"/>
              </a:lnSpc>
            </a:pPr>
            <a:r>
              <a:rPr lang="en-US" b="true" sz="8561" u="sng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Thursday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8580145" y="5496797"/>
            <a:ext cx="7111967" cy="7331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34"/>
              </a:lnSpc>
            </a:pPr>
            <a:r>
              <a:rPr lang="en-US" sz="2422" b="true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Complete the module by discussing bankruptcy.</a:t>
            </a:r>
          </a:p>
        </p:txBody>
      </p:sp>
      <p:sp>
        <p:nvSpPr>
          <p:cNvPr name="Freeform 11" id="11"/>
          <p:cNvSpPr/>
          <p:nvPr/>
        </p:nvSpPr>
        <p:spPr>
          <a:xfrm flipH="false" flipV="false" rot="0">
            <a:off x="12393709" y="-6797019"/>
            <a:ext cx="12911838" cy="12648221"/>
          </a:xfrm>
          <a:custGeom>
            <a:avLst/>
            <a:gdLst/>
            <a:ahLst/>
            <a:cxnLst/>
            <a:rect r="r" b="b" t="t" l="l"/>
            <a:pathLst>
              <a:path h="12648221" w="12911838">
                <a:moveTo>
                  <a:pt x="0" y="0"/>
                </a:moveTo>
                <a:lnTo>
                  <a:pt x="12911838" y="0"/>
                </a:lnTo>
                <a:lnTo>
                  <a:pt x="12911838" y="12648221"/>
                </a:lnTo>
                <a:lnTo>
                  <a:pt x="0" y="1264822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9000"/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402078" y="1141122"/>
            <a:ext cx="7110067" cy="8749450"/>
          </a:xfrm>
          <a:custGeom>
            <a:avLst/>
            <a:gdLst/>
            <a:ahLst/>
            <a:cxnLst/>
            <a:rect r="r" b="b" t="t" l="l"/>
            <a:pathLst>
              <a:path h="8749450" w="7110067">
                <a:moveTo>
                  <a:pt x="0" y="0"/>
                </a:moveTo>
                <a:lnTo>
                  <a:pt x="7110067" y="0"/>
                </a:lnTo>
                <a:lnTo>
                  <a:pt x="7110067" y="8749450"/>
                </a:lnTo>
                <a:lnTo>
                  <a:pt x="0" y="87494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-559456" y="-63552"/>
            <a:ext cx="1588156" cy="1660619"/>
          </a:xfrm>
          <a:custGeom>
            <a:avLst/>
            <a:gdLst/>
            <a:ahLst/>
            <a:cxnLst/>
            <a:rect r="r" b="b" t="t" l="l"/>
            <a:pathLst>
              <a:path h="1660619" w="1588156">
                <a:moveTo>
                  <a:pt x="0" y="0"/>
                </a:moveTo>
                <a:lnTo>
                  <a:pt x="1588156" y="0"/>
                </a:lnTo>
                <a:lnTo>
                  <a:pt x="1588156" y="1660620"/>
                </a:lnTo>
                <a:lnTo>
                  <a:pt x="0" y="166062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DCD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7408999" y="-429963"/>
            <a:ext cx="11825055" cy="11902629"/>
            <a:chOff x="0" y="0"/>
            <a:chExt cx="3114418" cy="313484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3114418" cy="3134849"/>
            </a:xfrm>
            <a:custGeom>
              <a:avLst/>
              <a:gdLst/>
              <a:ahLst/>
              <a:cxnLst/>
              <a:rect r="r" b="b" t="t" l="l"/>
              <a:pathLst>
                <a:path h="3134849" w="3114418">
                  <a:moveTo>
                    <a:pt x="0" y="0"/>
                  </a:moveTo>
                  <a:lnTo>
                    <a:pt x="3114418" y="0"/>
                  </a:lnTo>
                  <a:lnTo>
                    <a:pt x="3114418" y="3134849"/>
                  </a:lnTo>
                  <a:lnTo>
                    <a:pt x="0" y="3134849"/>
                  </a:lnTo>
                  <a:close/>
                </a:path>
              </a:pathLst>
            </a:custGeom>
            <a:solidFill>
              <a:srgbClr val="7061BD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3114418" cy="317294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855246" y="1994530"/>
            <a:ext cx="7909933" cy="8854582"/>
          </a:xfrm>
          <a:custGeom>
            <a:avLst/>
            <a:gdLst/>
            <a:ahLst/>
            <a:cxnLst/>
            <a:rect r="r" b="b" t="t" l="l"/>
            <a:pathLst>
              <a:path h="8854582" w="7909933">
                <a:moveTo>
                  <a:pt x="0" y="0"/>
                </a:moveTo>
                <a:lnTo>
                  <a:pt x="7909934" y="0"/>
                </a:lnTo>
                <a:lnTo>
                  <a:pt x="7909934" y="8854581"/>
                </a:lnTo>
                <a:lnTo>
                  <a:pt x="0" y="885458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6381950" y="9369175"/>
            <a:ext cx="1692893" cy="682965"/>
            <a:chOff x="0" y="0"/>
            <a:chExt cx="1007361" cy="4064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007361" cy="406400"/>
            </a:xfrm>
            <a:custGeom>
              <a:avLst/>
              <a:gdLst/>
              <a:ahLst/>
              <a:cxnLst/>
              <a:rect r="r" b="b" t="t" l="l"/>
              <a:pathLst>
                <a:path h="406400" w="1007361">
                  <a:moveTo>
                    <a:pt x="804161" y="0"/>
                  </a:moveTo>
                  <a:cubicBezTo>
                    <a:pt x="916385" y="0"/>
                    <a:pt x="1007361" y="90976"/>
                    <a:pt x="1007361" y="203200"/>
                  </a:cubicBezTo>
                  <a:cubicBezTo>
                    <a:pt x="1007361" y="315424"/>
                    <a:pt x="916385" y="406400"/>
                    <a:pt x="804161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sq">
              <a:solidFill>
                <a:srgbClr val="FFFFFF"/>
              </a:solidFill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0" y="95250"/>
              <a:ext cx="1007361" cy="3111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25"/>
                </a:lnSpc>
              </a:pPr>
            </a:p>
          </p:txBody>
        </p:sp>
      </p:grpSp>
      <p:sp>
        <p:nvSpPr>
          <p:cNvPr name="AutoShape 9" id="9"/>
          <p:cNvSpPr/>
          <p:nvPr/>
        </p:nvSpPr>
        <p:spPr>
          <a:xfrm>
            <a:off x="16994584" y="9691608"/>
            <a:ext cx="529431" cy="0"/>
          </a:xfrm>
          <a:prstGeom prst="line">
            <a:avLst/>
          </a:prstGeom>
          <a:ln cap="flat" w="38100">
            <a:solidFill>
              <a:srgbClr val="FFFFFF"/>
            </a:solidFill>
            <a:prstDash val="solid"/>
            <a:headEnd type="none" len="sm" w="sm"/>
            <a:tailEnd type="arrow" len="sm" w="med"/>
          </a:ln>
        </p:spPr>
      </p:sp>
      <p:sp>
        <p:nvSpPr>
          <p:cNvPr name="TextBox 10" id="10"/>
          <p:cNvSpPr txBox="true"/>
          <p:nvPr/>
        </p:nvSpPr>
        <p:spPr>
          <a:xfrm rot="0">
            <a:off x="9598724" y="2599274"/>
            <a:ext cx="6783226" cy="12761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075"/>
              </a:lnSpc>
            </a:pPr>
            <a:r>
              <a:rPr lang="en-US" b="true" sz="8561" u="sng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Conclusion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9416076" y="4278989"/>
            <a:ext cx="6356264" cy="20296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85"/>
              </a:lnSpc>
            </a:pPr>
            <a:r>
              <a:rPr lang="en-US" sz="2722" b="true">
                <a:solidFill>
                  <a:srgbClr val="FFFFFF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Insolvency </a:t>
            </a:r>
          </a:p>
          <a:p>
            <a:pPr algn="l">
              <a:lnSpc>
                <a:spcPts val="3185"/>
              </a:lnSpc>
            </a:pPr>
          </a:p>
          <a:p>
            <a:pPr algn="l">
              <a:lnSpc>
                <a:spcPts val="3185"/>
              </a:lnSpc>
            </a:pPr>
            <a:r>
              <a:rPr lang="en-US" sz="2722" b="true">
                <a:solidFill>
                  <a:srgbClr val="FFFFFF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Liquidator </a:t>
            </a:r>
          </a:p>
          <a:p>
            <a:pPr algn="l">
              <a:lnSpc>
                <a:spcPts val="3185"/>
              </a:lnSpc>
            </a:pPr>
          </a:p>
          <a:p>
            <a:pPr algn="l">
              <a:lnSpc>
                <a:spcPts val="3185"/>
              </a:lnSpc>
            </a:pPr>
            <a:r>
              <a:rPr lang="en-US" sz="2722" b="true">
                <a:solidFill>
                  <a:srgbClr val="FFFFFF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Voluntary/ Compulsory</a:t>
            </a:r>
          </a:p>
        </p:txBody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8CB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5106737" y="3587447"/>
            <a:ext cx="8074527" cy="136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817"/>
              </a:lnSpc>
            </a:pPr>
            <a:r>
              <a:rPr lang="en-US" b="true" sz="9261" u="sng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Thank You!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-5047904" y="-7123963"/>
            <a:ext cx="12911838" cy="12648221"/>
          </a:xfrm>
          <a:custGeom>
            <a:avLst/>
            <a:gdLst/>
            <a:ahLst/>
            <a:cxnLst/>
            <a:rect r="r" b="b" t="t" l="l"/>
            <a:pathLst>
              <a:path h="12648221" w="12911838">
                <a:moveTo>
                  <a:pt x="0" y="0"/>
                </a:moveTo>
                <a:lnTo>
                  <a:pt x="12911838" y="0"/>
                </a:lnTo>
                <a:lnTo>
                  <a:pt x="12911838" y="12648221"/>
                </a:lnTo>
                <a:lnTo>
                  <a:pt x="0" y="1264822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8999"/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3789374" y="6457526"/>
            <a:ext cx="4036336" cy="3829474"/>
          </a:xfrm>
          <a:custGeom>
            <a:avLst/>
            <a:gdLst/>
            <a:ahLst/>
            <a:cxnLst/>
            <a:rect r="r" b="b" t="t" l="l"/>
            <a:pathLst>
              <a:path h="3829474" w="4036336">
                <a:moveTo>
                  <a:pt x="0" y="0"/>
                </a:moveTo>
                <a:lnTo>
                  <a:pt x="4036336" y="0"/>
                </a:lnTo>
                <a:lnTo>
                  <a:pt x="4036336" y="3829474"/>
                </a:lnTo>
                <a:lnTo>
                  <a:pt x="0" y="382947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14454" y="7819017"/>
            <a:ext cx="2844938" cy="2467983"/>
          </a:xfrm>
          <a:custGeom>
            <a:avLst/>
            <a:gdLst/>
            <a:ahLst/>
            <a:cxnLst/>
            <a:rect r="r" b="b" t="t" l="l"/>
            <a:pathLst>
              <a:path h="2467983" w="2844938">
                <a:moveTo>
                  <a:pt x="0" y="0"/>
                </a:moveTo>
                <a:lnTo>
                  <a:pt x="2844937" y="0"/>
                </a:lnTo>
                <a:lnTo>
                  <a:pt x="2844937" y="2467983"/>
                </a:lnTo>
                <a:lnTo>
                  <a:pt x="0" y="246798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4365699" y="0"/>
            <a:ext cx="3770653" cy="4114800"/>
          </a:xfrm>
          <a:custGeom>
            <a:avLst/>
            <a:gdLst/>
            <a:ahLst/>
            <a:cxnLst/>
            <a:rect r="r" b="b" t="t" l="l"/>
            <a:pathLst>
              <a:path h="4114800" w="3770653">
                <a:moveTo>
                  <a:pt x="0" y="0"/>
                </a:moveTo>
                <a:lnTo>
                  <a:pt x="3770653" y="0"/>
                </a:lnTo>
                <a:lnTo>
                  <a:pt x="37706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0" y="-149220"/>
            <a:ext cx="3805914" cy="4114800"/>
          </a:xfrm>
          <a:custGeom>
            <a:avLst/>
            <a:gdLst/>
            <a:ahLst/>
            <a:cxnLst/>
            <a:rect r="r" b="b" t="t" l="l"/>
            <a:pathLst>
              <a:path h="4114800" w="3805914">
                <a:moveTo>
                  <a:pt x="0" y="0"/>
                </a:moveTo>
                <a:lnTo>
                  <a:pt x="3805914" y="0"/>
                </a:lnTo>
                <a:lnTo>
                  <a:pt x="380591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DAGhCg5lTQw</dc:identifier>
  <dcterms:modified xsi:type="dcterms:W3CDTF">2011-08-01T06:04:30Z</dcterms:modified>
  <cp:revision>1</cp:revision>
  <dc:title>Insolvency</dc:title>
</cp:coreProperties>
</file>