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8120F0-205B-4F89-B3F1-BEB90ED17FFD}" v="10" dt="2026-10-10T16:14:50.8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4" d="100"/>
          <a:sy n="84" d="100"/>
        </p:scale>
        <p:origin x="629"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zina Dar" userId="ad6fce7d9b48f49e" providerId="LiveId" clId="{7F3D9058-78BD-4C65-961D-22B236695E8C}"/>
    <pc:docChg chg="undo custSel delSld modSld">
      <pc:chgData name="Rozina Dar" userId="ad6fce7d9b48f49e" providerId="LiveId" clId="{7F3D9058-78BD-4C65-961D-22B236695E8C}" dt="2026-10-10T16:15:00.224" v="608" actId="2711"/>
      <pc:docMkLst>
        <pc:docMk/>
      </pc:docMkLst>
      <pc:sldChg chg="modSp mod">
        <pc:chgData name="Rozina Dar" userId="ad6fce7d9b48f49e" providerId="LiveId" clId="{7F3D9058-78BD-4C65-961D-22B236695E8C}" dt="2026-10-09T18:06:45.129" v="225" actId="20577"/>
        <pc:sldMkLst>
          <pc:docMk/>
          <pc:sldMk cId="0" sldId="256"/>
        </pc:sldMkLst>
        <pc:spChg chg="mod">
          <ac:chgData name="Rozina Dar" userId="ad6fce7d9b48f49e" providerId="LiveId" clId="{7F3D9058-78BD-4C65-961D-22B236695E8C}" dt="2026-10-09T18:04:59.626" v="119" actId="20577"/>
          <ac:spMkLst>
            <pc:docMk/>
            <pc:sldMk cId="0" sldId="256"/>
            <ac:spMk id="4" creationId="{00000000-0000-0000-0000-000000000000}"/>
          </ac:spMkLst>
        </pc:spChg>
        <pc:spChg chg="mod">
          <ac:chgData name="Rozina Dar" userId="ad6fce7d9b48f49e" providerId="LiveId" clId="{7F3D9058-78BD-4C65-961D-22B236695E8C}" dt="2026-10-09T18:06:45.129" v="225" actId="20577"/>
          <ac:spMkLst>
            <pc:docMk/>
            <pc:sldMk cId="0" sldId="256"/>
            <ac:spMk id="5" creationId="{00000000-0000-0000-0000-000000000000}"/>
          </ac:spMkLst>
        </pc:spChg>
      </pc:sldChg>
      <pc:sldChg chg="delSp modSp mod">
        <pc:chgData name="Rozina Dar" userId="ad6fce7d9b48f49e" providerId="LiveId" clId="{7F3D9058-78BD-4C65-961D-22B236695E8C}" dt="2026-10-09T18:25:01.798" v="326" actId="478"/>
        <pc:sldMkLst>
          <pc:docMk/>
          <pc:sldMk cId="0" sldId="257"/>
        </pc:sldMkLst>
        <pc:spChg chg="del">
          <ac:chgData name="Rozina Dar" userId="ad6fce7d9b48f49e" providerId="LiveId" clId="{7F3D9058-78BD-4C65-961D-22B236695E8C}" dt="2026-10-09T18:25:01.798" v="326" actId="478"/>
          <ac:spMkLst>
            <pc:docMk/>
            <pc:sldMk cId="0" sldId="257"/>
            <ac:spMk id="3" creationId="{00000000-0000-0000-0000-000000000000}"/>
          </ac:spMkLst>
        </pc:spChg>
        <pc:spChg chg="del mod">
          <ac:chgData name="Rozina Dar" userId="ad6fce7d9b48f49e" providerId="LiveId" clId="{7F3D9058-78BD-4C65-961D-22B236695E8C}" dt="2026-10-09T18:18:28.353" v="291" actId="478"/>
          <ac:spMkLst>
            <pc:docMk/>
            <pc:sldMk cId="0" sldId="257"/>
            <ac:spMk id="5" creationId="{00000000-0000-0000-0000-000000000000}"/>
          </ac:spMkLst>
        </pc:spChg>
        <pc:spChg chg="mod">
          <ac:chgData name="Rozina Dar" userId="ad6fce7d9b48f49e" providerId="LiveId" clId="{7F3D9058-78BD-4C65-961D-22B236695E8C}" dt="2026-10-09T18:09:45.107" v="233" actId="1036"/>
          <ac:spMkLst>
            <pc:docMk/>
            <pc:sldMk cId="0" sldId="257"/>
            <ac:spMk id="6" creationId="{00000000-0000-0000-0000-000000000000}"/>
          </ac:spMkLst>
        </pc:spChg>
        <pc:spChg chg="mod">
          <ac:chgData name="Rozina Dar" userId="ad6fce7d9b48f49e" providerId="LiveId" clId="{7F3D9058-78BD-4C65-961D-22B236695E8C}" dt="2026-10-09T18:09:07.355" v="230" actId="2711"/>
          <ac:spMkLst>
            <pc:docMk/>
            <pc:sldMk cId="0" sldId="257"/>
            <ac:spMk id="7" creationId="{00000000-0000-0000-0000-000000000000}"/>
          </ac:spMkLst>
        </pc:spChg>
        <pc:spChg chg="mod">
          <ac:chgData name="Rozina Dar" userId="ad6fce7d9b48f49e" providerId="LiveId" clId="{7F3D9058-78BD-4C65-961D-22B236695E8C}" dt="2026-10-09T18:09:40.253" v="232" actId="2711"/>
          <ac:spMkLst>
            <pc:docMk/>
            <pc:sldMk cId="0" sldId="257"/>
            <ac:spMk id="8" creationId="{00000000-0000-0000-0000-000000000000}"/>
          </ac:spMkLst>
        </pc:spChg>
      </pc:sldChg>
      <pc:sldChg chg="delSp modSp mod">
        <pc:chgData name="Rozina Dar" userId="ad6fce7d9b48f49e" providerId="LiveId" clId="{7F3D9058-78BD-4C65-961D-22B236695E8C}" dt="2026-10-10T16:06:32.655" v="454"/>
        <pc:sldMkLst>
          <pc:docMk/>
          <pc:sldMk cId="0" sldId="258"/>
        </pc:sldMkLst>
        <pc:spChg chg="del">
          <ac:chgData name="Rozina Dar" userId="ad6fce7d9b48f49e" providerId="LiveId" clId="{7F3D9058-78BD-4C65-961D-22B236695E8C}" dt="2026-10-09T18:25:20.890" v="328" actId="478"/>
          <ac:spMkLst>
            <pc:docMk/>
            <pc:sldMk cId="0" sldId="258"/>
            <ac:spMk id="3" creationId="{00000000-0000-0000-0000-000000000000}"/>
          </ac:spMkLst>
        </pc:spChg>
        <pc:spChg chg="mod">
          <ac:chgData name="Rozina Dar" userId="ad6fce7d9b48f49e" providerId="LiveId" clId="{7F3D9058-78BD-4C65-961D-22B236695E8C}" dt="2026-10-09T18:25:16.052" v="327" actId="1076"/>
          <ac:spMkLst>
            <pc:docMk/>
            <pc:sldMk cId="0" sldId="258"/>
            <ac:spMk id="4" creationId="{00000000-0000-0000-0000-000000000000}"/>
          </ac:spMkLst>
        </pc:spChg>
        <pc:spChg chg="del">
          <ac:chgData name="Rozina Dar" userId="ad6fce7d9b48f49e" providerId="LiveId" clId="{7F3D9058-78BD-4C65-961D-22B236695E8C}" dt="2026-10-09T18:18:11.329" v="288" actId="478"/>
          <ac:spMkLst>
            <pc:docMk/>
            <pc:sldMk cId="0" sldId="258"/>
            <ac:spMk id="5" creationId="{00000000-0000-0000-0000-000000000000}"/>
          </ac:spMkLst>
        </pc:spChg>
        <pc:spChg chg="mod">
          <ac:chgData name="Rozina Dar" userId="ad6fce7d9b48f49e" providerId="LiveId" clId="{7F3D9058-78BD-4C65-961D-22B236695E8C}" dt="2026-10-10T16:06:32.655" v="454"/>
          <ac:spMkLst>
            <pc:docMk/>
            <pc:sldMk cId="0" sldId="258"/>
            <ac:spMk id="6" creationId="{00000000-0000-0000-0000-000000000000}"/>
          </ac:spMkLst>
        </pc:spChg>
      </pc:sldChg>
      <pc:sldChg chg="delSp modSp mod">
        <pc:chgData name="Rozina Dar" userId="ad6fce7d9b48f49e" providerId="LiveId" clId="{7F3D9058-78BD-4C65-961D-22B236695E8C}" dt="2026-10-10T16:09:53.743" v="598" actId="2711"/>
        <pc:sldMkLst>
          <pc:docMk/>
          <pc:sldMk cId="0" sldId="259"/>
        </pc:sldMkLst>
        <pc:spChg chg="del">
          <ac:chgData name="Rozina Dar" userId="ad6fce7d9b48f49e" providerId="LiveId" clId="{7F3D9058-78BD-4C65-961D-22B236695E8C}" dt="2026-10-09T18:25:29.988" v="329" actId="478"/>
          <ac:spMkLst>
            <pc:docMk/>
            <pc:sldMk cId="0" sldId="259"/>
            <ac:spMk id="3" creationId="{00000000-0000-0000-0000-000000000000}"/>
          </ac:spMkLst>
        </pc:spChg>
        <pc:spChg chg="mod">
          <ac:chgData name="Rozina Dar" userId="ad6fce7d9b48f49e" providerId="LiveId" clId="{7F3D9058-78BD-4C65-961D-22B236695E8C}" dt="2026-10-09T18:11:56.658" v="252" actId="255"/>
          <ac:spMkLst>
            <pc:docMk/>
            <pc:sldMk cId="0" sldId="259"/>
            <ac:spMk id="4" creationId="{00000000-0000-0000-0000-000000000000}"/>
          </ac:spMkLst>
        </pc:spChg>
        <pc:spChg chg="del">
          <ac:chgData name="Rozina Dar" userId="ad6fce7d9b48f49e" providerId="LiveId" clId="{7F3D9058-78BD-4C65-961D-22B236695E8C}" dt="2026-10-09T18:17:36.374" v="286" actId="478"/>
          <ac:spMkLst>
            <pc:docMk/>
            <pc:sldMk cId="0" sldId="259"/>
            <ac:spMk id="5" creationId="{00000000-0000-0000-0000-000000000000}"/>
          </ac:spMkLst>
        </pc:spChg>
        <pc:spChg chg="mod">
          <ac:chgData name="Rozina Dar" userId="ad6fce7d9b48f49e" providerId="LiveId" clId="{7F3D9058-78BD-4C65-961D-22B236695E8C}" dt="2026-10-10T16:09:53.743" v="598" actId="2711"/>
          <ac:spMkLst>
            <pc:docMk/>
            <pc:sldMk cId="0" sldId="259"/>
            <ac:spMk id="6" creationId="{00000000-0000-0000-0000-000000000000}"/>
          </ac:spMkLst>
        </pc:spChg>
      </pc:sldChg>
      <pc:sldChg chg="delSp modSp mod">
        <pc:chgData name="Rozina Dar" userId="ad6fce7d9b48f49e" providerId="LiveId" clId="{7F3D9058-78BD-4C65-961D-22B236695E8C}" dt="2026-10-09T18:25:37.057" v="330" actId="478"/>
        <pc:sldMkLst>
          <pc:docMk/>
          <pc:sldMk cId="0" sldId="260"/>
        </pc:sldMkLst>
        <pc:spChg chg="del">
          <ac:chgData name="Rozina Dar" userId="ad6fce7d9b48f49e" providerId="LiveId" clId="{7F3D9058-78BD-4C65-961D-22B236695E8C}" dt="2026-10-09T18:25:37.057" v="330" actId="478"/>
          <ac:spMkLst>
            <pc:docMk/>
            <pc:sldMk cId="0" sldId="260"/>
            <ac:spMk id="3" creationId="{00000000-0000-0000-0000-000000000000}"/>
          </ac:spMkLst>
        </pc:spChg>
        <pc:spChg chg="mod">
          <ac:chgData name="Rozina Dar" userId="ad6fce7d9b48f49e" providerId="LiveId" clId="{7F3D9058-78BD-4C65-961D-22B236695E8C}" dt="2026-10-09T18:12:40.476" v="256" actId="2711"/>
          <ac:spMkLst>
            <pc:docMk/>
            <pc:sldMk cId="0" sldId="260"/>
            <ac:spMk id="4" creationId="{00000000-0000-0000-0000-000000000000}"/>
          </ac:spMkLst>
        </pc:spChg>
        <pc:spChg chg="del">
          <ac:chgData name="Rozina Dar" userId="ad6fce7d9b48f49e" providerId="LiveId" clId="{7F3D9058-78BD-4C65-961D-22B236695E8C}" dt="2026-10-09T18:17:28.554" v="285" actId="478"/>
          <ac:spMkLst>
            <pc:docMk/>
            <pc:sldMk cId="0" sldId="260"/>
            <ac:spMk id="5" creationId="{00000000-0000-0000-0000-000000000000}"/>
          </ac:spMkLst>
        </pc:spChg>
        <pc:spChg chg="mod">
          <ac:chgData name="Rozina Dar" userId="ad6fce7d9b48f49e" providerId="LiveId" clId="{7F3D9058-78BD-4C65-961D-22B236695E8C}" dt="2026-10-09T18:13:10.065" v="259" actId="2710"/>
          <ac:spMkLst>
            <pc:docMk/>
            <pc:sldMk cId="0" sldId="260"/>
            <ac:spMk id="6" creationId="{00000000-0000-0000-0000-000000000000}"/>
          </ac:spMkLst>
        </pc:spChg>
      </pc:sldChg>
      <pc:sldChg chg="delSp modSp mod">
        <pc:chgData name="Rozina Dar" userId="ad6fce7d9b48f49e" providerId="LiveId" clId="{7F3D9058-78BD-4C65-961D-22B236695E8C}" dt="2026-10-10T16:11:31.363" v="603" actId="1076"/>
        <pc:sldMkLst>
          <pc:docMk/>
          <pc:sldMk cId="0" sldId="261"/>
        </pc:sldMkLst>
        <pc:spChg chg="del">
          <ac:chgData name="Rozina Dar" userId="ad6fce7d9b48f49e" providerId="LiveId" clId="{7F3D9058-78BD-4C65-961D-22B236695E8C}" dt="2026-10-09T18:25:41.925" v="331" actId="478"/>
          <ac:spMkLst>
            <pc:docMk/>
            <pc:sldMk cId="0" sldId="261"/>
            <ac:spMk id="3" creationId="{00000000-0000-0000-0000-000000000000}"/>
          </ac:spMkLst>
        </pc:spChg>
        <pc:spChg chg="mod">
          <ac:chgData name="Rozina Dar" userId="ad6fce7d9b48f49e" providerId="LiveId" clId="{7F3D9058-78BD-4C65-961D-22B236695E8C}" dt="2026-10-09T18:13:25.171" v="260" actId="2711"/>
          <ac:spMkLst>
            <pc:docMk/>
            <pc:sldMk cId="0" sldId="261"/>
            <ac:spMk id="4" creationId="{00000000-0000-0000-0000-000000000000}"/>
          </ac:spMkLst>
        </pc:spChg>
        <pc:spChg chg="del">
          <ac:chgData name="Rozina Dar" userId="ad6fce7d9b48f49e" providerId="LiveId" clId="{7F3D9058-78BD-4C65-961D-22B236695E8C}" dt="2026-10-09T18:17:18.263" v="284" actId="478"/>
          <ac:spMkLst>
            <pc:docMk/>
            <pc:sldMk cId="0" sldId="261"/>
            <ac:spMk id="5" creationId="{00000000-0000-0000-0000-000000000000}"/>
          </ac:spMkLst>
        </pc:spChg>
        <pc:spChg chg="mod">
          <ac:chgData name="Rozina Dar" userId="ad6fce7d9b48f49e" providerId="LiveId" clId="{7F3D9058-78BD-4C65-961D-22B236695E8C}" dt="2026-10-10T16:11:31.363" v="603" actId="1076"/>
          <ac:spMkLst>
            <pc:docMk/>
            <pc:sldMk cId="0" sldId="261"/>
            <ac:spMk id="6" creationId="{00000000-0000-0000-0000-000000000000}"/>
          </ac:spMkLst>
        </pc:spChg>
      </pc:sldChg>
      <pc:sldChg chg="delSp modSp mod">
        <pc:chgData name="Rozina Dar" userId="ad6fce7d9b48f49e" providerId="LiveId" clId="{7F3D9058-78BD-4C65-961D-22B236695E8C}" dt="2026-10-10T16:15:00.224" v="608" actId="2711"/>
        <pc:sldMkLst>
          <pc:docMk/>
          <pc:sldMk cId="0" sldId="262"/>
        </pc:sldMkLst>
        <pc:spChg chg="del">
          <ac:chgData name="Rozina Dar" userId="ad6fce7d9b48f49e" providerId="LiveId" clId="{7F3D9058-78BD-4C65-961D-22B236695E8C}" dt="2026-10-09T18:25:47.326" v="332" actId="478"/>
          <ac:spMkLst>
            <pc:docMk/>
            <pc:sldMk cId="0" sldId="262"/>
            <ac:spMk id="3" creationId="{00000000-0000-0000-0000-000000000000}"/>
          </ac:spMkLst>
        </pc:spChg>
        <pc:spChg chg="mod">
          <ac:chgData name="Rozina Dar" userId="ad6fce7d9b48f49e" providerId="LiveId" clId="{7F3D9058-78BD-4C65-961D-22B236695E8C}" dt="2026-10-09T18:14:27.525" v="266" actId="255"/>
          <ac:spMkLst>
            <pc:docMk/>
            <pc:sldMk cId="0" sldId="262"/>
            <ac:spMk id="4" creationId="{00000000-0000-0000-0000-000000000000}"/>
          </ac:spMkLst>
        </pc:spChg>
        <pc:spChg chg="del">
          <ac:chgData name="Rozina Dar" userId="ad6fce7d9b48f49e" providerId="LiveId" clId="{7F3D9058-78BD-4C65-961D-22B236695E8C}" dt="2026-10-09T18:17:07.037" v="283" actId="478"/>
          <ac:spMkLst>
            <pc:docMk/>
            <pc:sldMk cId="0" sldId="262"/>
            <ac:spMk id="5" creationId="{00000000-0000-0000-0000-000000000000}"/>
          </ac:spMkLst>
        </pc:spChg>
        <pc:spChg chg="mod">
          <ac:chgData name="Rozina Dar" userId="ad6fce7d9b48f49e" providerId="LiveId" clId="{7F3D9058-78BD-4C65-961D-22B236695E8C}" dt="2026-10-10T16:15:00.224" v="608" actId="2711"/>
          <ac:spMkLst>
            <pc:docMk/>
            <pc:sldMk cId="0" sldId="262"/>
            <ac:spMk id="6" creationId="{00000000-0000-0000-0000-000000000000}"/>
          </ac:spMkLst>
        </pc:spChg>
      </pc:sldChg>
      <pc:sldChg chg="delSp modSp mod">
        <pc:chgData name="Rozina Dar" userId="ad6fce7d9b48f49e" providerId="LiveId" clId="{7F3D9058-78BD-4C65-961D-22B236695E8C}" dt="2026-10-09T18:25:53.259" v="333" actId="478"/>
        <pc:sldMkLst>
          <pc:docMk/>
          <pc:sldMk cId="0" sldId="263"/>
        </pc:sldMkLst>
        <pc:spChg chg="del">
          <ac:chgData name="Rozina Dar" userId="ad6fce7d9b48f49e" providerId="LiveId" clId="{7F3D9058-78BD-4C65-961D-22B236695E8C}" dt="2026-10-09T18:25:53.259" v="333" actId="478"/>
          <ac:spMkLst>
            <pc:docMk/>
            <pc:sldMk cId="0" sldId="263"/>
            <ac:spMk id="3" creationId="{00000000-0000-0000-0000-000000000000}"/>
          </ac:spMkLst>
        </pc:spChg>
        <pc:spChg chg="mod">
          <ac:chgData name="Rozina Dar" userId="ad6fce7d9b48f49e" providerId="LiveId" clId="{7F3D9058-78BD-4C65-961D-22B236695E8C}" dt="2026-10-09T18:15:18.995" v="271" actId="255"/>
          <ac:spMkLst>
            <pc:docMk/>
            <pc:sldMk cId="0" sldId="263"/>
            <ac:spMk id="4" creationId="{00000000-0000-0000-0000-000000000000}"/>
          </ac:spMkLst>
        </pc:spChg>
        <pc:spChg chg="del mod">
          <ac:chgData name="Rozina Dar" userId="ad6fce7d9b48f49e" providerId="LiveId" clId="{7F3D9058-78BD-4C65-961D-22B236695E8C}" dt="2026-10-09T18:16:57.608" v="282" actId="478"/>
          <ac:spMkLst>
            <pc:docMk/>
            <pc:sldMk cId="0" sldId="263"/>
            <ac:spMk id="5" creationId="{00000000-0000-0000-0000-000000000000}"/>
          </ac:spMkLst>
        </pc:spChg>
        <pc:spChg chg="mod">
          <ac:chgData name="Rozina Dar" userId="ad6fce7d9b48f49e" providerId="LiveId" clId="{7F3D9058-78BD-4C65-961D-22B236695E8C}" dt="2026-10-09T18:15:43.286" v="274" actId="2710"/>
          <ac:spMkLst>
            <pc:docMk/>
            <pc:sldMk cId="0" sldId="263"/>
            <ac:spMk id="6" creationId="{00000000-0000-0000-0000-000000000000}"/>
          </ac:spMkLst>
        </pc:spChg>
      </pc:sldChg>
      <pc:sldChg chg="delSp modSp mod">
        <pc:chgData name="Rozina Dar" userId="ad6fce7d9b48f49e" providerId="LiveId" clId="{7F3D9058-78BD-4C65-961D-22B236695E8C}" dt="2026-10-09T18:25:58.185" v="334" actId="478"/>
        <pc:sldMkLst>
          <pc:docMk/>
          <pc:sldMk cId="0" sldId="264"/>
        </pc:sldMkLst>
        <pc:spChg chg="del">
          <ac:chgData name="Rozina Dar" userId="ad6fce7d9b48f49e" providerId="LiveId" clId="{7F3D9058-78BD-4C65-961D-22B236695E8C}" dt="2026-10-09T18:25:58.185" v="334" actId="478"/>
          <ac:spMkLst>
            <pc:docMk/>
            <pc:sldMk cId="0" sldId="264"/>
            <ac:spMk id="3" creationId="{00000000-0000-0000-0000-000000000000}"/>
          </ac:spMkLst>
        </pc:spChg>
        <pc:spChg chg="mod">
          <ac:chgData name="Rozina Dar" userId="ad6fce7d9b48f49e" providerId="LiveId" clId="{7F3D9058-78BD-4C65-961D-22B236695E8C}" dt="2026-10-09T18:16:11.495" v="276" actId="255"/>
          <ac:spMkLst>
            <pc:docMk/>
            <pc:sldMk cId="0" sldId="264"/>
            <ac:spMk id="4" creationId="{00000000-0000-0000-0000-000000000000}"/>
          </ac:spMkLst>
        </pc:spChg>
        <pc:spChg chg="del">
          <ac:chgData name="Rozina Dar" userId="ad6fce7d9b48f49e" providerId="LiveId" clId="{7F3D9058-78BD-4C65-961D-22B236695E8C}" dt="2026-10-09T18:16:44.592" v="280" actId="478"/>
          <ac:spMkLst>
            <pc:docMk/>
            <pc:sldMk cId="0" sldId="264"/>
            <ac:spMk id="5" creationId="{00000000-0000-0000-0000-000000000000}"/>
          </ac:spMkLst>
        </pc:spChg>
        <pc:spChg chg="mod">
          <ac:chgData name="Rozina Dar" userId="ad6fce7d9b48f49e" providerId="LiveId" clId="{7F3D9058-78BD-4C65-961D-22B236695E8C}" dt="2026-10-09T18:16:38.088" v="279" actId="2710"/>
          <ac:spMkLst>
            <pc:docMk/>
            <pc:sldMk cId="0" sldId="264"/>
            <ac:spMk id="6" creationId="{00000000-0000-0000-0000-000000000000}"/>
          </ac:spMkLst>
        </pc:spChg>
      </pc:sldChg>
      <pc:sldChg chg="delSp modSp mod">
        <pc:chgData name="Rozina Dar" userId="ad6fce7d9b48f49e" providerId="LiveId" clId="{7F3D9058-78BD-4C65-961D-22B236695E8C}" dt="2026-10-10T16:08:06.624" v="457" actId="2711"/>
        <pc:sldMkLst>
          <pc:docMk/>
          <pc:sldMk cId="0" sldId="265"/>
        </pc:sldMkLst>
        <pc:spChg chg="del">
          <ac:chgData name="Rozina Dar" userId="ad6fce7d9b48f49e" providerId="LiveId" clId="{7F3D9058-78BD-4C65-961D-22B236695E8C}" dt="2026-10-09T18:26:10.142" v="335" actId="478"/>
          <ac:spMkLst>
            <pc:docMk/>
            <pc:sldMk cId="0" sldId="265"/>
            <ac:spMk id="3" creationId="{00000000-0000-0000-0000-000000000000}"/>
          </ac:spMkLst>
        </pc:spChg>
        <pc:spChg chg="mod">
          <ac:chgData name="Rozina Dar" userId="ad6fce7d9b48f49e" providerId="LiveId" clId="{7F3D9058-78BD-4C65-961D-22B236695E8C}" dt="2026-10-09T18:19:04.742" v="294" actId="255"/>
          <ac:spMkLst>
            <pc:docMk/>
            <pc:sldMk cId="0" sldId="265"/>
            <ac:spMk id="4" creationId="{00000000-0000-0000-0000-000000000000}"/>
          </ac:spMkLst>
        </pc:spChg>
        <pc:spChg chg="del">
          <ac:chgData name="Rozina Dar" userId="ad6fce7d9b48f49e" providerId="LiveId" clId="{7F3D9058-78BD-4C65-961D-22B236695E8C}" dt="2026-10-09T18:18:49.838" v="292" actId="478"/>
          <ac:spMkLst>
            <pc:docMk/>
            <pc:sldMk cId="0" sldId="265"/>
            <ac:spMk id="5" creationId="{00000000-0000-0000-0000-000000000000}"/>
          </ac:spMkLst>
        </pc:spChg>
        <pc:spChg chg="mod">
          <ac:chgData name="Rozina Dar" userId="ad6fce7d9b48f49e" providerId="LiveId" clId="{7F3D9058-78BD-4C65-961D-22B236695E8C}" dt="2026-10-10T16:08:06.624" v="457" actId="2711"/>
          <ac:spMkLst>
            <pc:docMk/>
            <pc:sldMk cId="0" sldId="265"/>
            <ac:spMk id="6" creationId="{00000000-0000-0000-0000-000000000000}"/>
          </ac:spMkLst>
        </pc:spChg>
      </pc:sldChg>
      <pc:sldChg chg="delSp modSp mod">
        <pc:chgData name="Rozina Dar" userId="ad6fce7d9b48f49e" providerId="LiveId" clId="{7F3D9058-78BD-4C65-961D-22B236695E8C}" dt="2026-10-09T18:26:15.147" v="336" actId="478"/>
        <pc:sldMkLst>
          <pc:docMk/>
          <pc:sldMk cId="0" sldId="266"/>
        </pc:sldMkLst>
        <pc:spChg chg="del">
          <ac:chgData name="Rozina Dar" userId="ad6fce7d9b48f49e" providerId="LiveId" clId="{7F3D9058-78BD-4C65-961D-22B236695E8C}" dt="2026-10-09T18:26:15.147" v="336" actId="478"/>
          <ac:spMkLst>
            <pc:docMk/>
            <pc:sldMk cId="0" sldId="266"/>
            <ac:spMk id="3" creationId="{00000000-0000-0000-0000-000000000000}"/>
          </ac:spMkLst>
        </pc:spChg>
        <pc:spChg chg="mod">
          <ac:chgData name="Rozina Dar" userId="ad6fce7d9b48f49e" providerId="LiveId" clId="{7F3D9058-78BD-4C65-961D-22B236695E8C}" dt="2026-10-09T18:20:01.213" v="300" actId="255"/>
          <ac:spMkLst>
            <pc:docMk/>
            <pc:sldMk cId="0" sldId="266"/>
            <ac:spMk id="4" creationId="{00000000-0000-0000-0000-000000000000}"/>
          </ac:spMkLst>
        </pc:spChg>
        <pc:spChg chg="del">
          <ac:chgData name="Rozina Dar" userId="ad6fce7d9b48f49e" providerId="LiveId" clId="{7F3D9058-78BD-4C65-961D-22B236695E8C}" dt="2026-10-09T18:19:45.115" v="298" actId="478"/>
          <ac:spMkLst>
            <pc:docMk/>
            <pc:sldMk cId="0" sldId="266"/>
            <ac:spMk id="5" creationId="{00000000-0000-0000-0000-000000000000}"/>
          </ac:spMkLst>
        </pc:spChg>
        <pc:spChg chg="mod">
          <ac:chgData name="Rozina Dar" userId="ad6fce7d9b48f49e" providerId="LiveId" clId="{7F3D9058-78BD-4C65-961D-22B236695E8C}" dt="2026-10-09T18:20:34.082" v="303" actId="2710"/>
          <ac:spMkLst>
            <pc:docMk/>
            <pc:sldMk cId="0" sldId="266"/>
            <ac:spMk id="6" creationId="{00000000-0000-0000-0000-000000000000}"/>
          </ac:spMkLst>
        </pc:spChg>
      </pc:sldChg>
      <pc:sldChg chg="delSp modSp mod">
        <pc:chgData name="Rozina Dar" userId="ad6fce7d9b48f49e" providerId="LiveId" clId="{7F3D9058-78BD-4C65-961D-22B236695E8C}" dt="2026-10-09T18:26:21.031" v="337" actId="478"/>
        <pc:sldMkLst>
          <pc:docMk/>
          <pc:sldMk cId="0" sldId="267"/>
        </pc:sldMkLst>
        <pc:spChg chg="del">
          <ac:chgData name="Rozina Dar" userId="ad6fce7d9b48f49e" providerId="LiveId" clId="{7F3D9058-78BD-4C65-961D-22B236695E8C}" dt="2026-10-09T18:26:21.031" v="337" actId="478"/>
          <ac:spMkLst>
            <pc:docMk/>
            <pc:sldMk cId="0" sldId="267"/>
            <ac:spMk id="3" creationId="{00000000-0000-0000-0000-000000000000}"/>
          </ac:spMkLst>
        </pc:spChg>
        <pc:spChg chg="mod">
          <ac:chgData name="Rozina Dar" userId="ad6fce7d9b48f49e" providerId="LiveId" clId="{7F3D9058-78BD-4C65-961D-22B236695E8C}" dt="2026-10-09T18:21:25.639" v="307" actId="255"/>
          <ac:spMkLst>
            <pc:docMk/>
            <pc:sldMk cId="0" sldId="267"/>
            <ac:spMk id="4" creationId="{00000000-0000-0000-0000-000000000000}"/>
          </ac:spMkLst>
        </pc:spChg>
        <pc:spChg chg="del">
          <ac:chgData name="Rozina Dar" userId="ad6fce7d9b48f49e" providerId="LiveId" clId="{7F3D9058-78BD-4C65-961D-22B236695E8C}" dt="2026-10-09T18:20:50.388" v="304" actId="478"/>
          <ac:spMkLst>
            <pc:docMk/>
            <pc:sldMk cId="0" sldId="267"/>
            <ac:spMk id="5" creationId="{00000000-0000-0000-0000-000000000000}"/>
          </ac:spMkLst>
        </pc:spChg>
        <pc:spChg chg="mod">
          <ac:chgData name="Rozina Dar" userId="ad6fce7d9b48f49e" providerId="LiveId" clId="{7F3D9058-78BD-4C65-961D-22B236695E8C}" dt="2026-10-09T18:21:49.102" v="310" actId="2710"/>
          <ac:spMkLst>
            <pc:docMk/>
            <pc:sldMk cId="0" sldId="267"/>
            <ac:spMk id="6" creationId="{00000000-0000-0000-0000-000000000000}"/>
          </ac:spMkLst>
        </pc:spChg>
      </pc:sldChg>
      <pc:sldChg chg="delSp modSp mod">
        <pc:chgData name="Rozina Dar" userId="ad6fce7d9b48f49e" providerId="LiveId" clId="{7F3D9058-78BD-4C65-961D-22B236695E8C}" dt="2026-10-09T18:26:27.141" v="338" actId="478"/>
        <pc:sldMkLst>
          <pc:docMk/>
          <pc:sldMk cId="0" sldId="268"/>
        </pc:sldMkLst>
        <pc:spChg chg="del">
          <ac:chgData name="Rozina Dar" userId="ad6fce7d9b48f49e" providerId="LiveId" clId="{7F3D9058-78BD-4C65-961D-22B236695E8C}" dt="2026-10-09T18:26:27.141" v="338" actId="478"/>
          <ac:spMkLst>
            <pc:docMk/>
            <pc:sldMk cId="0" sldId="268"/>
            <ac:spMk id="3" creationId="{00000000-0000-0000-0000-000000000000}"/>
          </ac:spMkLst>
        </pc:spChg>
        <pc:spChg chg="mod">
          <ac:chgData name="Rozina Dar" userId="ad6fce7d9b48f49e" providerId="LiveId" clId="{7F3D9058-78BD-4C65-961D-22B236695E8C}" dt="2026-10-09T18:22:34.112" v="314" actId="2710"/>
          <ac:spMkLst>
            <pc:docMk/>
            <pc:sldMk cId="0" sldId="268"/>
            <ac:spMk id="6" creationId="{00000000-0000-0000-0000-000000000000}"/>
          </ac:spMkLst>
        </pc:spChg>
      </pc:sldChg>
      <pc:sldChg chg="delSp modSp mod">
        <pc:chgData name="Rozina Dar" userId="ad6fce7d9b48f49e" providerId="LiveId" clId="{7F3D9058-78BD-4C65-961D-22B236695E8C}" dt="2026-10-09T18:27:31.167" v="345" actId="114"/>
        <pc:sldMkLst>
          <pc:docMk/>
          <pc:sldMk cId="0" sldId="269"/>
        </pc:sldMkLst>
        <pc:spChg chg="del">
          <ac:chgData name="Rozina Dar" userId="ad6fce7d9b48f49e" providerId="LiveId" clId="{7F3D9058-78BD-4C65-961D-22B236695E8C}" dt="2026-10-09T18:26:31.397" v="339" actId="478"/>
          <ac:spMkLst>
            <pc:docMk/>
            <pc:sldMk cId="0" sldId="269"/>
            <ac:spMk id="3" creationId="{00000000-0000-0000-0000-000000000000}"/>
          </ac:spMkLst>
        </pc:spChg>
        <pc:spChg chg="mod">
          <ac:chgData name="Rozina Dar" userId="ad6fce7d9b48f49e" providerId="LiveId" clId="{7F3D9058-78BD-4C65-961D-22B236695E8C}" dt="2026-10-09T18:23:13.160" v="317" actId="255"/>
          <ac:spMkLst>
            <pc:docMk/>
            <pc:sldMk cId="0" sldId="269"/>
            <ac:spMk id="4" creationId="{00000000-0000-0000-0000-000000000000}"/>
          </ac:spMkLst>
        </pc:spChg>
        <pc:spChg chg="del mod">
          <ac:chgData name="Rozina Dar" userId="ad6fce7d9b48f49e" providerId="LiveId" clId="{7F3D9058-78BD-4C65-961D-22B236695E8C}" dt="2026-10-09T18:23:58.460" v="322" actId="478"/>
          <ac:spMkLst>
            <pc:docMk/>
            <pc:sldMk cId="0" sldId="269"/>
            <ac:spMk id="5" creationId="{00000000-0000-0000-0000-000000000000}"/>
          </ac:spMkLst>
        </pc:spChg>
        <pc:spChg chg="mod">
          <ac:chgData name="Rozina Dar" userId="ad6fce7d9b48f49e" providerId="LiveId" clId="{7F3D9058-78BD-4C65-961D-22B236695E8C}" dt="2026-10-09T18:27:31.167" v="345" actId="114"/>
          <ac:spMkLst>
            <pc:docMk/>
            <pc:sldMk cId="0" sldId="269"/>
            <ac:spMk id="6" creationId="{00000000-0000-0000-0000-000000000000}"/>
          </ac:spMkLst>
        </pc:spChg>
      </pc:sldChg>
      <pc:sldChg chg="modSp del mod chgLayout">
        <pc:chgData name="Rozina Dar" userId="ad6fce7d9b48f49e" providerId="LiveId" clId="{7F3D9058-78BD-4C65-961D-22B236695E8C}" dt="2026-10-09T18:24:45.952" v="325" actId="2696"/>
        <pc:sldMkLst>
          <pc:docMk/>
          <pc:sldMk cId="0" sldId="270"/>
        </pc:sldMkLst>
        <pc:spChg chg="mod">
          <ac:chgData name="Rozina Dar" userId="ad6fce7d9b48f49e" providerId="LiveId" clId="{7F3D9058-78BD-4C65-961D-22B236695E8C}" dt="2026-10-09T18:24:19.541" v="323" actId="1035"/>
          <ac:spMkLst>
            <pc:docMk/>
            <pc:sldMk cId="0" sldId="270"/>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56368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Introduce Vygotsky’s theory and explain that you will apply it to Shona.</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Clearly state that this is a fictional example, not a fact from the scenario. It helps us consider context without blaming the family or making assumptions.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Children do not learn alone; supportive relationships and shared activities are important.</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‘Scaffolding’ was developed as a term in later work inspired by Vygotsky.</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Example: ‘First we hang up your coat, then we look at your book.’ Keep the routine warm, predictable and flexible.</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Do not pressure Shona to speak or assume multilingualism causes a difficulty.</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An adult models the skill, practises it with Shona, and steps back as she gains confidence.</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Emotional, social, cognitive and physical development affect one another.</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Nature and nurture work together; multilingualism should be treated as a potential strength.</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Keep the plan realistic and review what works with Shona’s family and nursery team.</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Work in partnership with family, follow local referral pathways, and share information appropriately. Support should not wait for a diagnosis.</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Vygotsky is a useful guide, but not a complete explanation of every aspect of Shona’s development.</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Invite questions if time allows.</a:t>
            </a: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Verify editions and your college’s Harvard guidance before submitting.</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F3049"/>
        </a:solidFill>
        <a:effectLst/>
      </p:bgPr>
    </p:bg>
    <p:spTree>
      <p:nvGrpSpPr>
        <p:cNvPr id="1" name=""/>
        <p:cNvGrpSpPr/>
        <p:nvPr/>
      </p:nvGrpSpPr>
      <p:grpSpPr>
        <a:xfrm>
          <a:off x="0" y="0"/>
          <a:ext cx="0" cy="0"/>
          <a:chOff x="0" y="0"/>
          <a:chExt cx="0" cy="0"/>
        </a:xfrm>
      </p:grpSpPr>
      <p:sp>
        <p:nvSpPr>
          <p:cNvPr id="2" name="Rectangle 1"/>
          <p:cNvSpPr/>
          <p:nvPr/>
        </p:nvSpPr>
        <p:spPr>
          <a:xfrm>
            <a:off x="685800" y="960120"/>
            <a:ext cx="128016" cy="448056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143000" y="1143000"/>
            <a:ext cx="9875520" cy="1920240"/>
          </a:xfrm>
          <a:prstGeom prst="rect">
            <a:avLst/>
          </a:prstGeom>
          <a:noFill/>
        </p:spPr>
        <p:txBody>
          <a:bodyPr wrap="square">
            <a:spAutoFit/>
          </a:bodyPr>
          <a:lstStyle/>
          <a:p>
            <a:pPr>
              <a:defRPr sz="3600" b="1">
                <a:solidFill>
                  <a:srgbClr val="FFFFFF"/>
                </a:solidFill>
              </a:defRPr>
            </a:pPr>
            <a:r>
              <a:t>Understanding Shona’s</a:t>
            </a:r>
            <a:br/>
            <a:r>
              <a:t>Development</a:t>
            </a:r>
          </a:p>
        </p:txBody>
      </p:sp>
      <p:sp>
        <p:nvSpPr>
          <p:cNvPr id="4" name="TextBox 3"/>
          <p:cNvSpPr txBox="1"/>
          <p:nvPr/>
        </p:nvSpPr>
        <p:spPr>
          <a:xfrm>
            <a:off x="1170432" y="3337560"/>
            <a:ext cx="9875520" cy="446276"/>
          </a:xfrm>
          <a:prstGeom prst="rect">
            <a:avLst/>
          </a:prstGeom>
          <a:noFill/>
        </p:spPr>
        <p:txBody>
          <a:bodyPr wrap="square">
            <a:spAutoFit/>
          </a:bodyPr>
          <a:lstStyle/>
          <a:p>
            <a:pPr>
              <a:defRPr sz="2300" b="0">
                <a:solidFill>
                  <a:srgbClr val="CDDCE2"/>
                </a:solidFill>
              </a:defRPr>
            </a:pPr>
            <a:r>
              <a:rPr lang="en-GB" dirty="0"/>
              <a:t>Applying </a:t>
            </a:r>
            <a:r>
              <a:rPr dirty="0"/>
              <a:t>Vygotsky’s Sociocultural Theory </a:t>
            </a:r>
            <a:r>
              <a:rPr lang="en-GB" dirty="0"/>
              <a:t>on Shona in an early years Nursery</a:t>
            </a:r>
            <a:endParaRPr dirty="0"/>
          </a:p>
        </p:txBody>
      </p:sp>
      <p:sp>
        <p:nvSpPr>
          <p:cNvPr id="5" name="TextBox 4"/>
          <p:cNvSpPr txBox="1"/>
          <p:nvPr/>
        </p:nvSpPr>
        <p:spPr>
          <a:xfrm>
            <a:off x="1143000" y="4448443"/>
            <a:ext cx="9601200" cy="1077218"/>
          </a:xfrm>
          <a:prstGeom prst="rect">
            <a:avLst/>
          </a:prstGeom>
          <a:noFill/>
        </p:spPr>
        <p:txBody>
          <a:bodyPr wrap="square">
            <a:spAutoFit/>
          </a:bodyPr>
          <a:lstStyle/>
          <a:p>
            <a:pPr>
              <a:defRPr sz="1600" b="0">
                <a:solidFill>
                  <a:srgbClr val="FFFFFF"/>
                </a:solidFill>
              </a:defRPr>
            </a:pPr>
            <a:r>
              <a:rPr lang="en-GB" dirty="0"/>
              <a:t>Rozina Dar </a:t>
            </a:r>
          </a:p>
          <a:p>
            <a:pPr>
              <a:defRPr sz="1600" b="0">
                <a:solidFill>
                  <a:srgbClr val="FFFFFF"/>
                </a:solidFill>
              </a:defRPr>
            </a:pPr>
            <a:r>
              <a:rPr lang="en-GB" dirty="0"/>
              <a:t>2522563</a:t>
            </a:r>
          </a:p>
          <a:p>
            <a:pPr>
              <a:defRPr sz="1600" b="0">
                <a:solidFill>
                  <a:srgbClr val="FFFFFF"/>
                </a:solidFill>
              </a:defRPr>
            </a:pPr>
            <a:r>
              <a:rPr lang="en-GB" dirty="0"/>
              <a:t>Psychology in health and Social Care LCHS4010</a:t>
            </a:r>
          </a:p>
          <a:p>
            <a:pPr>
              <a:defRPr sz="1600" b="0">
                <a:solidFill>
                  <a:srgbClr val="FFFFFF"/>
                </a:solidFill>
              </a:defRPr>
            </a:pPr>
            <a:r>
              <a:rPr lang="en-GB" dirty="0"/>
              <a:t>Rizwan Nadim</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8F7F2"/>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94360" y="713232"/>
            <a:ext cx="10972800" cy="658368"/>
          </a:xfrm>
          <a:prstGeom prst="rect">
            <a:avLst/>
          </a:prstGeom>
          <a:noFill/>
        </p:spPr>
        <p:txBody>
          <a:bodyPr wrap="square">
            <a:spAutoFit/>
          </a:bodyPr>
          <a:lstStyle/>
          <a:p>
            <a:pPr>
              <a:defRPr sz="2800" b="1">
                <a:solidFill>
                  <a:srgbClr val="1F3049"/>
                </a:solidFill>
              </a:defRPr>
            </a:pPr>
            <a:r>
              <a:t>A possible story about Shona</a:t>
            </a:r>
          </a:p>
        </p:txBody>
      </p:sp>
      <p:sp>
        <p:nvSpPr>
          <p:cNvPr id="6" name="Rounded Rectangle 5"/>
          <p:cNvSpPr/>
          <p:nvPr/>
        </p:nvSpPr>
        <p:spPr>
          <a:xfrm>
            <a:off x="685800" y="1609344"/>
            <a:ext cx="6583680" cy="4343400"/>
          </a:xfrm>
          <a:prstGeom prst="roundRect">
            <a:avLst/>
          </a:prstGeom>
          <a:solidFill>
            <a:srgbClr val="FFFFFF"/>
          </a:solidFill>
          <a:ln>
            <a:solidFill>
              <a:srgbClr val="E1E5E5"/>
            </a:solidFill>
          </a:ln>
        </p:spPr>
        <p:style>
          <a:lnRef idx="1">
            <a:schemeClr val="accent1"/>
          </a:lnRef>
          <a:fillRef idx="3">
            <a:schemeClr val="accent1"/>
          </a:fillRef>
          <a:effectRef idx="2">
            <a:schemeClr val="accent1"/>
          </a:effectRef>
          <a:fontRef idx="minor">
            <a:schemeClr val="lt1"/>
          </a:fontRef>
        </p:style>
        <p:txBody>
          <a:bodyPr wrap="square" lIns="274320" tIns="228600" rIns="274320" rtlCol="0" anchor="ctr"/>
          <a:lstStyle/>
          <a:p>
            <a:pPr algn="ctr">
              <a:defRPr sz="1600">
                <a:solidFill>
                  <a:srgbClr val="28303A"/>
                </a:solidFill>
              </a:defRPr>
            </a:pPr>
            <a:r>
              <a:rPr sz="2000" dirty="0">
                <a:latin typeface="Arial" panose="020B0604020202020204" pitchFamily="34" charset="0"/>
                <a:cs typeface="Arial" panose="020B0604020202020204" pitchFamily="34" charset="0"/>
              </a:rPr>
              <a:t>Shona is three and has recently started nursery. At home, her family’s morning routine has become less predictable because a carer has started working longer shifts. Some mornings, a different family member brings her to nursery. Her family uses more than one language, and Shona often uses gestures, pointing and familiar words to communicate. She enjoys picture books and playing beside her cousin, but can become upset when a familiar adult leaves.</a:t>
            </a:r>
            <a:br>
              <a:rPr dirty="0"/>
            </a:br>
            <a:br>
              <a:rPr dirty="0"/>
            </a:br>
            <a:endParaRPr dirty="0"/>
          </a:p>
        </p:txBody>
      </p:sp>
      <p:sp>
        <p:nvSpPr>
          <p:cNvPr id="7" name="TextBox 6"/>
          <p:cNvSpPr txBox="1"/>
          <p:nvPr/>
        </p:nvSpPr>
        <p:spPr>
          <a:xfrm>
            <a:off x="7635240" y="1737360"/>
            <a:ext cx="3840480" cy="707886"/>
          </a:xfrm>
          <a:prstGeom prst="rect">
            <a:avLst/>
          </a:prstGeom>
          <a:noFill/>
        </p:spPr>
        <p:txBody>
          <a:bodyPr wrap="square">
            <a:spAutoFit/>
          </a:bodyPr>
          <a:lstStyle/>
          <a:p>
            <a:pPr>
              <a:defRPr sz="1700" b="1">
                <a:solidFill>
                  <a:srgbClr val="237D82"/>
                </a:solidFill>
              </a:defRPr>
            </a:pPr>
            <a:r>
              <a:rPr sz="2000" dirty="0">
                <a:latin typeface="Arial" panose="020B0604020202020204" pitchFamily="34" charset="0"/>
                <a:cs typeface="Arial" panose="020B0604020202020204" pitchFamily="34" charset="0"/>
              </a:rPr>
              <a:t>What might help us understand?</a:t>
            </a:r>
          </a:p>
        </p:txBody>
      </p:sp>
      <p:sp>
        <p:nvSpPr>
          <p:cNvPr id="8" name="TextBox 7"/>
          <p:cNvSpPr txBox="1"/>
          <p:nvPr/>
        </p:nvSpPr>
        <p:spPr>
          <a:xfrm>
            <a:off x="7635240" y="2286000"/>
            <a:ext cx="3794760" cy="3785652"/>
          </a:xfrm>
          <a:prstGeom prst="rect">
            <a:avLst/>
          </a:prstGeom>
          <a:noFill/>
        </p:spPr>
        <p:txBody>
          <a:bodyPr wrap="square">
            <a:spAutoFit/>
          </a:bodyPr>
          <a:lstStyle/>
          <a:p>
            <a:pPr>
              <a:defRPr sz="1600" b="0">
                <a:solidFill>
                  <a:srgbClr val="28303A"/>
                </a:solidFill>
              </a:defRPr>
            </a:pPr>
            <a:r>
              <a:rPr sz="2000" dirty="0">
                <a:latin typeface="Arial" panose="020B0604020202020204" pitchFamily="34" charset="0"/>
                <a:cs typeface="Arial" panose="020B0604020202020204" pitchFamily="34" charset="0"/>
              </a:rPr>
              <a:t>• New routines may feel uncertain.</a:t>
            </a:r>
            <a:br>
              <a:rPr sz="2000" dirty="0">
                <a:latin typeface="Arial" panose="020B0604020202020204" pitchFamily="34" charset="0"/>
                <a:cs typeface="Arial" panose="020B0604020202020204" pitchFamily="34" charset="0"/>
              </a:rPr>
            </a:br>
            <a:br>
              <a:rPr sz="2000" dirty="0">
                <a:latin typeface="Arial" panose="020B0604020202020204" pitchFamily="34" charset="0"/>
                <a:cs typeface="Arial" panose="020B0604020202020204" pitchFamily="34" charset="0"/>
              </a:rPr>
            </a:br>
            <a:r>
              <a:rPr sz="2000" dirty="0">
                <a:latin typeface="Arial" panose="020B0604020202020204" pitchFamily="34" charset="0"/>
                <a:cs typeface="Arial" panose="020B0604020202020204" pitchFamily="34" charset="0"/>
              </a:rPr>
              <a:t>• Familiar people and activities may help Shona feel safe.</a:t>
            </a:r>
            <a:br>
              <a:rPr sz="2000" dirty="0">
                <a:latin typeface="Arial" panose="020B0604020202020204" pitchFamily="34" charset="0"/>
                <a:cs typeface="Arial" panose="020B0604020202020204" pitchFamily="34" charset="0"/>
              </a:rPr>
            </a:br>
            <a:br>
              <a:rPr sz="2000" dirty="0">
                <a:latin typeface="Arial" panose="020B0604020202020204" pitchFamily="34" charset="0"/>
                <a:cs typeface="Arial" panose="020B0604020202020204" pitchFamily="34" charset="0"/>
              </a:rPr>
            </a:br>
            <a:r>
              <a:rPr sz="2000" dirty="0">
                <a:latin typeface="Arial" panose="020B0604020202020204" pitchFamily="34" charset="0"/>
                <a:cs typeface="Arial" panose="020B0604020202020204" pitchFamily="34" charset="0"/>
              </a:rPr>
              <a:t>• Her home language and gestures are valuable ways to communicate.</a:t>
            </a:r>
            <a:br>
              <a:rPr sz="2000" dirty="0">
                <a:latin typeface="Arial" panose="020B0604020202020204" pitchFamily="34" charset="0"/>
                <a:cs typeface="Arial" panose="020B0604020202020204" pitchFamily="34" charset="0"/>
              </a:rPr>
            </a:br>
            <a:br>
              <a:rPr sz="2000" dirty="0">
                <a:latin typeface="Arial" panose="020B0604020202020204" pitchFamily="34" charset="0"/>
                <a:cs typeface="Arial" panose="020B0604020202020204" pitchFamily="34" charset="0"/>
              </a:rPr>
            </a:br>
            <a:r>
              <a:rPr sz="2000" dirty="0">
                <a:latin typeface="Arial" panose="020B0604020202020204" pitchFamily="34" charset="0"/>
                <a:cs typeface="Arial" panose="020B0604020202020204" pitchFamily="34" charset="0"/>
              </a:rPr>
              <a:t>• Practitioners should work with her family.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8F7F2"/>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40080" y="768096"/>
            <a:ext cx="10972800" cy="523220"/>
          </a:xfrm>
          <a:prstGeom prst="rect">
            <a:avLst/>
          </a:prstGeom>
          <a:noFill/>
        </p:spPr>
        <p:txBody>
          <a:bodyPr wrap="square">
            <a:spAutoFit/>
          </a:bodyPr>
          <a:lstStyle/>
          <a:p>
            <a:pPr>
              <a:defRPr sz="2800" b="1">
                <a:solidFill>
                  <a:srgbClr val="1F3049"/>
                </a:solidFill>
              </a:defRPr>
            </a:pPr>
            <a:r>
              <a:rPr dirty="0">
                <a:latin typeface="Arial" panose="020B0604020202020204" pitchFamily="34" charset="0"/>
                <a:cs typeface="Arial" panose="020B0604020202020204" pitchFamily="34" charset="0"/>
              </a:rPr>
              <a:t>What is Vygotsky’s theory?</a:t>
            </a:r>
          </a:p>
        </p:txBody>
      </p:sp>
      <p:sp>
        <p:nvSpPr>
          <p:cNvPr id="6" name="TextBox 5"/>
          <p:cNvSpPr txBox="1"/>
          <p:nvPr/>
        </p:nvSpPr>
        <p:spPr>
          <a:xfrm>
            <a:off x="777240" y="1618488"/>
            <a:ext cx="10698480" cy="7786747"/>
          </a:xfrm>
          <a:prstGeom prst="rect">
            <a:avLst/>
          </a:prstGeom>
          <a:noFill/>
        </p:spPr>
        <p:txBody>
          <a:bodyPr wrap="square">
            <a:spAutoFit/>
          </a:bodyPr>
          <a:lstStyle/>
          <a:p>
            <a:pPr>
              <a:lnSpc>
                <a:spcPct val="250000"/>
              </a:lnSpc>
              <a:spcAft>
                <a:spcPts val="1200"/>
              </a:spcAft>
              <a:defRPr sz="1900">
                <a:solidFill>
                  <a:srgbClr val="28303A"/>
                </a:solidFill>
              </a:defRPr>
            </a:pPr>
            <a:r>
              <a:rPr sz="2000" dirty="0">
                <a:latin typeface="Arial" panose="020B0604020202020204" pitchFamily="34" charset="0"/>
                <a:cs typeface="Arial" panose="020B0604020202020204" pitchFamily="34" charset="0"/>
              </a:rPr>
              <a:t>Vygotsky believed children learn through interacting with other people.</a:t>
            </a:r>
          </a:p>
          <a:p>
            <a:pPr>
              <a:lnSpc>
                <a:spcPct val="250000"/>
              </a:lnSpc>
              <a:spcAft>
                <a:spcPts val="1200"/>
              </a:spcAft>
              <a:defRPr sz="1900">
                <a:solidFill>
                  <a:srgbClr val="28303A"/>
                </a:solidFill>
              </a:defRPr>
            </a:pPr>
            <a:r>
              <a:rPr sz="2000" dirty="0">
                <a:latin typeface="Arial" panose="020B0604020202020204" pitchFamily="34" charset="0"/>
                <a:cs typeface="Arial" panose="020B0604020202020204" pitchFamily="34" charset="0"/>
              </a:rPr>
              <a:t>Children learn from parents, carers, nursery staff and other children.</a:t>
            </a:r>
            <a:r>
              <a:rPr lang="en-US" sz="2000" dirty="0">
                <a:latin typeface="Arial" panose="020B0604020202020204" pitchFamily="34" charset="0"/>
                <a:cs typeface="Arial" panose="020B0604020202020204" pitchFamily="34" charset="0"/>
              </a:rPr>
              <a:t> </a:t>
            </a:r>
            <a:r>
              <a:rPr lang="en-GB" sz="2000" dirty="0">
                <a:solidFill>
                  <a:srgbClr val="28303A"/>
                </a:solidFill>
              </a:rPr>
              <a:t>(Vygotsky, 1978).</a:t>
            </a:r>
            <a:endParaRPr sz="2000" dirty="0">
              <a:latin typeface="Arial" panose="020B0604020202020204" pitchFamily="34" charset="0"/>
              <a:cs typeface="Arial" panose="020B0604020202020204" pitchFamily="34" charset="0"/>
            </a:endParaRPr>
          </a:p>
          <a:p>
            <a:pPr>
              <a:lnSpc>
                <a:spcPct val="250000"/>
              </a:lnSpc>
              <a:spcAft>
                <a:spcPts val="1200"/>
              </a:spcAft>
              <a:defRPr sz="1900">
                <a:solidFill>
                  <a:srgbClr val="28303A"/>
                </a:solidFill>
              </a:defRPr>
            </a:pPr>
            <a:r>
              <a:rPr sz="2000" dirty="0">
                <a:latin typeface="Arial" panose="020B0604020202020204" pitchFamily="34" charset="0"/>
                <a:cs typeface="Arial" panose="020B0604020202020204" pitchFamily="34" charset="0"/>
              </a:rPr>
              <a:t>Talking, playing and doing activities together help children learn new skills.</a:t>
            </a:r>
          </a:p>
          <a:p>
            <a:pPr>
              <a:lnSpc>
                <a:spcPct val="250000"/>
              </a:lnSpc>
              <a:spcAft>
                <a:spcPts val="1200"/>
              </a:spcAft>
              <a:defRPr sz="1900">
                <a:solidFill>
                  <a:srgbClr val="28303A"/>
                </a:solidFill>
              </a:defRPr>
            </a:pPr>
            <a:r>
              <a:rPr sz="2000" dirty="0">
                <a:latin typeface="Arial" panose="020B0604020202020204" pitchFamily="34" charset="0"/>
                <a:cs typeface="Arial" panose="020B0604020202020204" pitchFamily="34" charset="0"/>
              </a:rPr>
              <a:t>Children’s language, culture and experiences help shape how they learn.</a:t>
            </a:r>
            <a:endParaRPr lang="en-US" sz="2000" dirty="0">
              <a:latin typeface="Arial" panose="020B0604020202020204" pitchFamily="34" charset="0"/>
              <a:cs typeface="Arial" panose="020B0604020202020204" pitchFamily="34" charset="0"/>
            </a:endParaRPr>
          </a:p>
          <a:p>
            <a:pPr>
              <a:lnSpc>
                <a:spcPct val="250000"/>
              </a:lnSpc>
              <a:spcAft>
                <a:spcPts val="1200"/>
              </a:spcAft>
              <a:defRPr sz="1900">
                <a:solidFill>
                  <a:srgbClr val="28303A"/>
                </a:solidFill>
              </a:defRPr>
            </a:pPr>
            <a:r>
              <a:rPr lang="en-GB" sz="2000" dirty="0">
                <a:solidFill>
                  <a:srgbClr val="28303A"/>
                </a:solidFill>
              </a:rPr>
              <a:t>(Vygotsky, 1978).</a:t>
            </a:r>
            <a:endParaRPr lang="en-GB" sz="2000" dirty="0">
              <a:latin typeface="Arial" panose="020B0604020202020204" pitchFamily="34" charset="0"/>
              <a:cs typeface="Arial" panose="020B0604020202020204" pitchFamily="34" charset="0"/>
            </a:endParaRPr>
          </a:p>
          <a:p>
            <a:pPr>
              <a:lnSpc>
                <a:spcPct val="250000"/>
              </a:lnSpc>
              <a:spcAft>
                <a:spcPts val="1200"/>
              </a:spcAft>
              <a:defRPr sz="1900">
                <a:solidFill>
                  <a:srgbClr val="28303A"/>
                </a:solidFill>
              </a:defRPr>
            </a:pPr>
            <a:endParaRPr lang="en-GB" sz="2000" dirty="0">
              <a:latin typeface="Arial" panose="020B0604020202020204" pitchFamily="34" charset="0"/>
              <a:cs typeface="Arial" panose="020B0604020202020204" pitchFamily="34" charset="0"/>
            </a:endParaRPr>
          </a:p>
          <a:p>
            <a:pPr>
              <a:spcAft>
                <a:spcPts val="1200"/>
              </a:spcAft>
              <a:defRPr sz="1900">
                <a:solidFill>
                  <a:srgbClr val="28303A"/>
                </a:solidFill>
              </a:defRPr>
            </a:pPr>
            <a:endParaRPr lang="en-GB" sz="2000" dirty="0">
              <a:latin typeface="Arial" panose="020B0604020202020204" pitchFamily="34" charset="0"/>
              <a:cs typeface="Arial" panose="020B0604020202020204" pitchFamily="34" charset="0"/>
            </a:endParaRPr>
          </a:p>
          <a:p>
            <a:pPr>
              <a:spcAft>
                <a:spcPts val="1200"/>
              </a:spcAft>
              <a:defRPr sz="1900">
                <a:solidFill>
                  <a:srgbClr val="28303A"/>
                </a:solidFill>
              </a:defRPr>
            </a:pPr>
            <a:endParaRPr lang="en-GB" sz="2000" dirty="0">
              <a:latin typeface="Arial" panose="020B0604020202020204" pitchFamily="34" charset="0"/>
              <a:cs typeface="Arial" panose="020B0604020202020204" pitchFamily="34" charset="0"/>
            </a:endParaRPr>
          </a:p>
          <a:p>
            <a:pPr>
              <a:spcAft>
                <a:spcPts val="1200"/>
              </a:spcAft>
              <a:defRPr sz="1900">
                <a:solidFill>
                  <a:srgbClr val="28303A"/>
                </a:solidFill>
              </a:defRPr>
            </a:pPr>
            <a:endParaRPr lang="en-GB" sz="2000" dirty="0">
              <a:latin typeface="Arial" panose="020B0604020202020204" pitchFamily="34" charset="0"/>
              <a:cs typeface="Arial" panose="020B0604020202020204" pitchFamily="34" charset="0"/>
            </a:endParaRPr>
          </a:p>
          <a:p>
            <a:pPr>
              <a:spcAft>
                <a:spcPts val="1200"/>
              </a:spcAft>
              <a:defRPr sz="1900">
                <a:solidFill>
                  <a:srgbClr val="28303A"/>
                </a:solidFill>
              </a:defRPr>
            </a:pPr>
            <a:endParaRPr lang="en-GB" sz="2000" dirty="0">
              <a:latin typeface="Arial" panose="020B0604020202020204" pitchFamily="34" charset="0"/>
              <a:cs typeface="Arial" panose="020B0604020202020204" pitchFamily="34" charset="0"/>
            </a:endParaRPr>
          </a:p>
          <a:p>
            <a:pPr>
              <a:spcAft>
                <a:spcPts val="1200"/>
              </a:spcAft>
              <a:defRPr sz="1900">
                <a:solidFill>
                  <a:srgbClr val="28303A"/>
                </a:solidFill>
              </a:defRPr>
            </a:pPr>
            <a:endParaRPr sz="200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8F7F2"/>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987552" y="822960"/>
            <a:ext cx="10972800" cy="523220"/>
          </a:xfrm>
          <a:prstGeom prst="rect">
            <a:avLst/>
          </a:prstGeom>
          <a:noFill/>
        </p:spPr>
        <p:txBody>
          <a:bodyPr wrap="square">
            <a:spAutoFit/>
          </a:bodyPr>
          <a:lstStyle/>
          <a:p>
            <a:pPr>
              <a:defRPr sz="2800" b="1">
                <a:solidFill>
                  <a:srgbClr val="1F3049"/>
                </a:solidFill>
              </a:defRPr>
            </a:pPr>
            <a:r>
              <a:rPr dirty="0">
                <a:latin typeface="Arial" panose="020B0604020202020204" pitchFamily="34" charset="0"/>
                <a:cs typeface="Arial" panose="020B0604020202020204" pitchFamily="34" charset="0"/>
              </a:rPr>
              <a:t>Two important ideas</a:t>
            </a:r>
          </a:p>
        </p:txBody>
      </p:sp>
      <p:sp>
        <p:nvSpPr>
          <p:cNvPr id="6" name="TextBox 5"/>
          <p:cNvSpPr txBox="1"/>
          <p:nvPr/>
        </p:nvSpPr>
        <p:spPr>
          <a:xfrm>
            <a:off x="777240" y="1600200"/>
            <a:ext cx="10698480" cy="3994170"/>
          </a:xfrm>
          <a:prstGeom prst="rect">
            <a:avLst/>
          </a:prstGeom>
          <a:noFill/>
        </p:spPr>
        <p:txBody>
          <a:bodyPr wrap="square">
            <a:spAutoFit/>
          </a:bodyPr>
          <a:lstStyle/>
          <a:p>
            <a:pPr>
              <a:lnSpc>
                <a:spcPct val="150000"/>
              </a:lnSpc>
              <a:spcAft>
                <a:spcPts val="1200"/>
              </a:spcAft>
              <a:defRPr sz="1900">
                <a:solidFill>
                  <a:srgbClr val="28303A"/>
                </a:solidFill>
              </a:defRPr>
            </a:pPr>
            <a:r>
              <a:rPr sz="2400" dirty="0">
                <a:latin typeface="Arial" panose="020B0604020202020204" pitchFamily="34" charset="0"/>
                <a:cs typeface="Arial" panose="020B0604020202020204" pitchFamily="34" charset="0"/>
              </a:rPr>
              <a:t>Zone of Proximal Development (ZPD): what a child can do with help, but cannot yet do alone.</a:t>
            </a:r>
          </a:p>
          <a:p>
            <a:pPr>
              <a:lnSpc>
                <a:spcPct val="100000"/>
              </a:lnSpc>
              <a:spcAft>
                <a:spcPts val="1200"/>
              </a:spcAft>
              <a:defRPr sz="1900">
                <a:solidFill>
                  <a:srgbClr val="28303A"/>
                </a:solidFill>
              </a:defRPr>
            </a:pPr>
            <a:r>
              <a:rPr sz="2400" dirty="0">
                <a:latin typeface="Arial" panose="020B0604020202020204" pitchFamily="34" charset="0"/>
                <a:cs typeface="Arial" panose="020B0604020202020204" pitchFamily="34" charset="0"/>
              </a:rPr>
              <a:t>Scaffolding: giving a child just enough help to succeed, then reducing the help as they become more confident.</a:t>
            </a:r>
            <a:r>
              <a:rPr lang="en-GB" sz="1900" dirty="0">
                <a:solidFill>
                  <a:srgbClr val="28303A"/>
                </a:solidFill>
              </a:rPr>
              <a:t> </a:t>
            </a:r>
            <a:r>
              <a:rPr lang="en-GB" sz="1900" dirty="0">
                <a:solidFill>
                  <a:srgbClr val="28303A"/>
                </a:solidFill>
                <a:latin typeface="Arial" panose="020B0604020202020204" pitchFamily="34" charset="0"/>
                <a:cs typeface="Arial" panose="020B0604020202020204" pitchFamily="34" charset="0"/>
              </a:rPr>
              <a:t>(Wood, Bruner and Ross, 1976).</a:t>
            </a:r>
            <a:endParaRPr sz="2400" dirty="0">
              <a:latin typeface="Arial" panose="020B0604020202020204" pitchFamily="34" charset="0"/>
              <a:cs typeface="Arial" panose="020B0604020202020204" pitchFamily="34" charset="0"/>
            </a:endParaRPr>
          </a:p>
          <a:p>
            <a:pPr>
              <a:lnSpc>
                <a:spcPct val="150000"/>
              </a:lnSpc>
              <a:spcAft>
                <a:spcPts val="1200"/>
              </a:spcAft>
              <a:defRPr sz="1900">
                <a:solidFill>
                  <a:srgbClr val="28303A"/>
                </a:solidFill>
              </a:defRPr>
            </a:pPr>
            <a:r>
              <a:rPr sz="2400" dirty="0">
                <a:latin typeface="Arial" panose="020B0604020202020204" pitchFamily="34" charset="0"/>
                <a:cs typeface="Arial" panose="020B0604020202020204" pitchFamily="34" charset="0"/>
              </a:rPr>
              <a:t>Example: an adult shows Shona how to take turns with a toy, gives a small reminder, and later lets her try independently.</a:t>
            </a:r>
          </a:p>
          <a:p>
            <a:pPr>
              <a:lnSpc>
                <a:spcPct val="150000"/>
              </a:lnSpc>
              <a:spcAft>
                <a:spcPts val="1200"/>
              </a:spcAft>
              <a:defRPr sz="1900">
                <a:solidFill>
                  <a:srgbClr val="28303A"/>
                </a:solidFill>
              </a:defRPr>
            </a:pPr>
            <a:r>
              <a:rPr sz="2400" dirty="0">
                <a:latin typeface="Arial" panose="020B0604020202020204" pitchFamily="34" charset="0"/>
                <a:cs typeface="Arial" panose="020B0604020202020204" pitchFamily="34" charset="0"/>
              </a:rPr>
              <a:t>Support should match the child’s needs—not do everything for them.</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7F2"/>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94360" y="713232"/>
            <a:ext cx="10972800" cy="523220"/>
          </a:xfrm>
          <a:prstGeom prst="rect">
            <a:avLst/>
          </a:prstGeom>
          <a:noFill/>
        </p:spPr>
        <p:txBody>
          <a:bodyPr wrap="square">
            <a:spAutoFit/>
          </a:bodyPr>
          <a:lstStyle/>
          <a:p>
            <a:pPr>
              <a:defRPr sz="2800" b="1">
                <a:solidFill>
                  <a:srgbClr val="1F3049"/>
                </a:solidFill>
              </a:defRPr>
            </a:pPr>
            <a:r>
              <a:rPr dirty="0">
                <a:latin typeface="Arial" panose="020B0604020202020204" pitchFamily="34" charset="0"/>
                <a:cs typeface="Arial" panose="020B0604020202020204" pitchFamily="34" charset="0"/>
              </a:rPr>
              <a:t>Applying the theory: separation anxiety</a:t>
            </a:r>
          </a:p>
        </p:txBody>
      </p:sp>
      <p:sp>
        <p:nvSpPr>
          <p:cNvPr id="6" name="TextBox 5"/>
          <p:cNvSpPr txBox="1"/>
          <p:nvPr/>
        </p:nvSpPr>
        <p:spPr>
          <a:xfrm>
            <a:off x="777240" y="1600200"/>
            <a:ext cx="10698480" cy="4921284"/>
          </a:xfrm>
          <a:prstGeom prst="rect">
            <a:avLst/>
          </a:prstGeom>
          <a:noFill/>
        </p:spPr>
        <p:txBody>
          <a:bodyPr wrap="square">
            <a:spAutoFit/>
          </a:bodyPr>
          <a:lstStyle/>
          <a:p>
            <a:pPr>
              <a:lnSpc>
                <a:spcPct val="20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Shona becomes upset when her carers leave because nursery may feel new or unfamiliar.</a:t>
            </a:r>
          </a:p>
          <a:p>
            <a:pPr>
              <a:lnSpc>
                <a:spcPct val="20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A consistent key person can welcome her and stay nearby while she settles.</a:t>
            </a:r>
          </a:p>
          <a:p>
            <a:pPr>
              <a:lnSpc>
                <a:spcPct val="20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A simple arrival routine—hang up coat, wave goodbye, then choose a book—can help her know what happens next.</a:t>
            </a:r>
          </a:p>
          <a:p>
            <a:pPr>
              <a:lnSpc>
                <a:spcPct val="20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Practitioners can ask carers what comforts Shona at home.</a:t>
            </a:r>
          </a:p>
          <a:p>
            <a:pPr>
              <a:lnSpc>
                <a:spcPct val="20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Vygotsky helps us think about support from trusted people, but does not fully explain separation anxiety.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8F7F2"/>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94360" y="713232"/>
            <a:ext cx="10972800" cy="523220"/>
          </a:xfrm>
          <a:prstGeom prst="rect">
            <a:avLst/>
          </a:prstGeom>
          <a:noFill/>
        </p:spPr>
        <p:txBody>
          <a:bodyPr wrap="square">
            <a:spAutoFit/>
          </a:bodyPr>
          <a:lstStyle/>
          <a:p>
            <a:pPr>
              <a:defRPr sz="2800" b="1">
                <a:solidFill>
                  <a:srgbClr val="1F3049"/>
                </a:solidFill>
              </a:defRPr>
            </a:pPr>
            <a:r>
              <a:rPr dirty="0">
                <a:latin typeface="Arial" panose="020B0604020202020204" pitchFamily="34" charset="0"/>
                <a:cs typeface="Arial" panose="020B0604020202020204" pitchFamily="34" charset="0"/>
              </a:rPr>
              <a:t>Applying the theory: communication</a:t>
            </a:r>
          </a:p>
        </p:txBody>
      </p:sp>
      <p:sp>
        <p:nvSpPr>
          <p:cNvPr id="6" name="TextBox 5"/>
          <p:cNvSpPr txBox="1"/>
          <p:nvPr/>
        </p:nvSpPr>
        <p:spPr>
          <a:xfrm>
            <a:off x="731520" y="1408176"/>
            <a:ext cx="10698480" cy="4344203"/>
          </a:xfrm>
          <a:prstGeom prst="rect">
            <a:avLst/>
          </a:prstGeom>
          <a:noFill/>
        </p:spPr>
        <p:txBody>
          <a:bodyPr wrap="square">
            <a:spAutoFit/>
          </a:bodyPr>
          <a:lstStyle/>
          <a:p>
            <a:pPr>
              <a:lnSpc>
                <a:spcPct val="15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Notice all the ways Shona communicates, including pointing, gestures, facial expressions, play and words.</a:t>
            </a:r>
          </a:p>
          <a:p>
            <a:pPr>
              <a:lnSpc>
                <a:spcPct val="15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Use short sentences, picture choices, songs, stories and familiar words.</a:t>
            </a:r>
          </a:p>
          <a:p>
            <a:pPr>
              <a:lnSpc>
                <a:spcPct val="15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Give Shona time to respond and show that her attempts to communicate matter.</a:t>
            </a:r>
          </a:p>
          <a:p>
            <a:pPr>
              <a:lnSpc>
                <a:spcPct val="15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Ask carers which languages Shona understands and uses; speaking more than one language is not itself a problem.</a:t>
            </a:r>
          </a:p>
          <a:p>
            <a:pPr>
              <a:lnSpc>
                <a:spcPct val="15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If concerns continue, discuss them with the family and seek advice from a speech and language therapist or health professional.</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8F7F2"/>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31520" y="781812"/>
            <a:ext cx="10972800" cy="523220"/>
          </a:xfrm>
          <a:prstGeom prst="rect">
            <a:avLst/>
          </a:prstGeom>
          <a:noFill/>
        </p:spPr>
        <p:txBody>
          <a:bodyPr wrap="square">
            <a:spAutoFit/>
          </a:bodyPr>
          <a:lstStyle/>
          <a:p>
            <a:pPr>
              <a:defRPr sz="2800" b="1">
                <a:solidFill>
                  <a:srgbClr val="1F3049"/>
                </a:solidFill>
              </a:defRPr>
            </a:pPr>
            <a:r>
              <a:rPr dirty="0">
                <a:latin typeface="Arial" panose="020B0604020202020204" pitchFamily="34" charset="0"/>
                <a:cs typeface="Arial" panose="020B0604020202020204" pitchFamily="34" charset="0"/>
              </a:rPr>
              <a:t>Applying the theory: playing with others</a:t>
            </a:r>
          </a:p>
        </p:txBody>
      </p:sp>
      <p:sp>
        <p:nvSpPr>
          <p:cNvPr id="6" name="TextBox 5"/>
          <p:cNvSpPr txBox="1"/>
          <p:nvPr/>
        </p:nvSpPr>
        <p:spPr>
          <a:xfrm>
            <a:off x="777240" y="1600200"/>
            <a:ext cx="10698480" cy="4216539"/>
          </a:xfrm>
          <a:prstGeom prst="rect">
            <a:avLst/>
          </a:prstGeom>
          <a:noFill/>
        </p:spPr>
        <p:txBody>
          <a:bodyPr wrap="square">
            <a:spAutoFit/>
          </a:bodyPr>
          <a:lstStyle/>
          <a:p>
            <a:pPr>
              <a:lnSpc>
                <a:spcPct val="20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Shona may find it hard to know how to join a group or take turns.</a:t>
            </a:r>
          </a:p>
          <a:p>
            <a:pPr>
              <a:lnSpc>
                <a:spcPct val="20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An adult can first play alongside her, then invite one friendly child to join.</a:t>
            </a:r>
          </a:p>
          <a:p>
            <a:pPr>
              <a:lnSpc>
                <a:spcPct val="20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Show simple phrases and actions such as ‘my turn’, ‘your turn’ and ‘can I play?’</a:t>
            </a:r>
          </a:p>
          <a:p>
            <a:pPr>
              <a:lnSpc>
                <a:spcPct val="20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Use activities Shona enjoys, such as blocks, pretend food, puzzles or picture books.</a:t>
            </a:r>
          </a:p>
          <a:p>
            <a:pPr>
              <a:lnSpc>
                <a:spcPct val="20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As she becomes more comfortable, gradually build towards a small group.</a:t>
            </a:r>
          </a:p>
          <a:p>
            <a:pPr>
              <a:lnSpc>
                <a:spcPct val="100000"/>
              </a:lnSpc>
              <a:spcAft>
                <a:spcPts val="1200"/>
              </a:spcAft>
              <a:defRPr sz="1800">
                <a:solidFill>
                  <a:srgbClr val="28303A"/>
                </a:solidFill>
              </a:defRPr>
            </a:pPr>
            <a:r>
              <a:rPr lang="en-GB" dirty="0">
                <a:solidFill>
                  <a:srgbClr val="28303A"/>
                </a:solidFill>
                <a:latin typeface="Arial" panose="020B0604020202020204" pitchFamily="34" charset="0"/>
                <a:cs typeface="Arial" panose="020B0604020202020204" pitchFamily="34" charset="0"/>
              </a:rPr>
              <a:t>Play-based learning supports children’s development (Department for Education, 2024).</a:t>
            </a:r>
            <a:endParaRPr sz="2000"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8F7F2"/>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94360" y="713232"/>
            <a:ext cx="10972800" cy="461665"/>
          </a:xfrm>
          <a:prstGeom prst="rect">
            <a:avLst/>
          </a:prstGeom>
          <a:noFill/>
        </p:spPr>
        <p:txBody>
          <a:bodyPr wrap="square">
            <a:spAutoFit/>
          </a:bodyPr>
          <a:lstStyle/>
          <a:p>
            <a:pPr>
              <a:defRPr sz="2800" b="1">
                <a:solidFill>
                  <a:srgbClr val="1F3049"/>
                </a:solidFill>
              </a:defRPr>
            </a:pPr>
            <a:r>
              <a:rPr sz="2400" dirty="0">
                <a:latin typeface="Arial" panose="020B0604020202020204" pitchFamily="34" charset="0"/>
                <a:cs typeface="Arial" panose="020B0604020202020204" pitchFamily="34" charset="0"/>
              </a:rPr>
              <a:t>How support helps whole-child development</a:t>
            </a:r>
          </a:p>
        </p:txBody>
      </p:sp>
      <p:sp>
        <p:nvSpPr>
          <p:cNvPr id="6" name="TextBox 5"/>
          <p:cNvSpPr txBox="1"/>
          <p:nvPr/>
        </p:nvSpPr>
        <p:spPr>
          <a:xfrm>
            <a:off x="777240" y="1600200"/>
            <a:ext cx="10698480" cy="3882538"/>
          </a:xfrm>
          <a:prstGeom prst="rect">
            <a:avLst/>
          </a:prstGeom>
          <a:noFill/>
        </p:spPr>
        <p:txBody>
          <a:bodyPr wrap="square">
            <a:spAutoFit/>
          </a:bodyPr>
          <a:lstStyle/>
          <a:p>
            <a:pPr>
              <a:lnSpc>
                <a:spcPct val="15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Emotional: predictable routines and a trusted adult may help Shona feel safer.</a:t>
            </a:r>
          </a:p>
          <a:p>
            <a:pPr>
              <a:lnSpc>
                <a:spcPct val="15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Social: supported play gives her chances to </a:t>
            </a:r>
            <a:r>
              <a:rPr sz="2000" dirty="0" err="1">
                <a:latin typeface="Arial" panose="020B0604020202020204" pitchFamily="34" charset="0"/>
                <a:cs typeface="Arial" panose="020B0604020202020204" pitchFamily="34" charset="0"/>
              </a:rPr>
              <a:t>practise</a:t>
            </a:r>
            <a:r>
              <a:rPr sz="2000" dirty="0">
                <a:latin typeface="Arial" panose="020B0604020202020204" pitchFamily="34" charset="0"/>
                <a:cs typeface="Arial" panose="020B0604020202020204" pitchFamily="34" charset="0"/>
              </a:rPr>
              <a:t> sharing, turn-taking and friendship.</a:t>
            </a:r>
          </a:p>
          <a:p>
            <a:pPr>
              <a:lnSpc>
                <a:spcPct val="15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Cognitive: conversations and shared activities help her learn new words, ideas and ways to solve problems.</a:t>
            </a:r>
          </a:p>
          <a:p>
            <a:pPr>
              <a:lnSpc>
                <a:spcPct val="15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Physical: building, drawing, dancing and outdoor play support movement and fine-motor skills.</a:t>
            </a:r>
          </a:p>
          <a:p>
            <a:pPr>
              <a:lnSpc>
                <a:spcPct val="15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Observe Shona’s progress; one difficulty does not automatically mean delay in every area.</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8F7F2"/>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94360" y="713232"/>
            <a:ext cx="10972800" cy="461665"/>
          </a:xfrm>
          <a:prstGeom prst="rect">
            <a:avLst/>
          </a:prstGeom>
          <a:noFill/>
        </p:spPr>
        <p:txBody>
          <a:bodyPr wrap="square">
            <a:spAutoFit/>
          </a:bodyPr>
          <a:lstStyle/>
          <a:p>
            <a:pPr>
              <a:defRPr sz="2800" b="1">
                <a:solidFill>
                  <a:srgbClr val="1F3049"/>
                </a:solidFill>
              </a:defRPr>
            </a:pPr>
            <a:r>
              <a:rPr sz="2400" dirty="0">
                <a:latin typeface="Arial" panose="020B0604020202020204" pitchFamily="34" charset="0"/>
                <a:cs typeface="Arial" panose="020B0604020202020204" pitchFamily="34" charset="0"/>
              </a:rPr>
              <a:t>Nature and nurture</a:t>
            </a:r>
          </a:p>
        </p:txBody>
      </p:sp>
      <p:sp>
        <p:nvSpPr>
          <p:cNvPr id="6" name="TextBox 5"/>
          <p:cNvSpPr txBox="1"/>
          <p:nvPr/>
        </p:nvSpPr>
        <p:spPr>
          <a:xfrm>
            <a:off x="777240" y="1600200"/>
            <a:ext cx="10698480" cy="4190314"/>
          </a:xfrm>
          <a:prstGeom prst="rect">
            <a:avLst/>
          </a:prstGeom>
          <a:noFill/>
        </p:spPr>
        <p:txBody>
          <a:bodyPr wrap="square">
            <a:spAutoFit/>
          </a:bodyPr>
          <a:lstStyle/>
          <a:p>
            <a:pPr>
              <a:lnSpc>
                <a:spcPct val="150000"/>
              </a:lnSpc>
              <a:spcAft>
                <a:spcPts val="1200"/>
              </a:spcAft>
              <a:defRPr sz="1900">
                <a:solidFill>
                  <a:srgbClr val="28303A"/>
                </a:solidFill>
              </a:defRPr>
            </a:pPr>
            <a:r>
              <a:rPr sz="2000" dirty="0">
                <a:latin typeface="Arial" panose="020B0604020202020204" pitchFamily="34" charset="0"/>
                <a:cs typeface="Arial" panose="020B0604020202020204" pitchFamily="34" charset="0"/>
              </a:rPr>
              <a:t>Nature means biological influences, such as temperament, maturation, hearing, health and neurodevelopment.</a:t>
            </a:r>
          </a:p>
          <a:p>
            <a:pPr>
              <a:lnSpc>
                <a:spcPct val="150000"/>
              </a:lnSpc>
              <a:spcAft>
                <a:spcPts val="1200"/>
              </a:spcAft>
              <a:defRPr sz="1900">
                <a:solidFill>
                  <a:srgbClr val="28303A"/>
                </a:solidFill>
              </a:defRPr>
            </a:pPr>
            <a:r>
              <a:rPr sz="2000" dirty="0">
                <a:latin typeface="Arial" panose="020B0604020202020204" pitchFamily="34" charset="0"/>
                <a:cs typeface="Arial" panose="020B0604020202020204" pitchFamily="34" charset="0"/>
              </a:rPr>
              <a:t>Nurture means experiences and surroundings, such as relationships, routines, language, culture and chances to play.</a:t>
            </a:r>
          </a:p>
          <a:p>
            <a:pPr>
              <a:lnSpc>
                <a:spcPct val="150000"/>
              </a:lnSpc>
              <a:spcAft>
                <a:spcPts val="1200"/>
              </a:spcAft>
              <a:defRPr sz="1900">
                <a:solidFill>
                  <a:srgbClr val="28303A"/>
                </a:solidFill>
              </a:defRPr>
            </a:pPr>
            <a:r>
              <a:rPr sz="2000" dirty="0">
                <a:latin typeface="Arial" panose="020B0604020202020204" pitchFamily="34" charset="0"/>
                <a:cs typeface="Arial" panose="020B0604020202020204" pitchFamily="34" charset="0"/>
              </a:rPr>
              <a:t>Both interact: children develop through their characteristics and the support and experiences around them.</a:t>
            </a:r>
          </a:p>
          <a:p>
            <a:pPr>
              <a:lnSpc>
                <a:spcPct val="150000"/>
              </a:lnSpc>
              <a:spcAft>
                <a:spcPts val="1200"/>
              </a:spcAft>
              <a:defRPr sz="1900">
                <a:solidFill>
                  <a:srgbClr val="28303A"/>
                </a:solidFill>
              </a:defRPr>
            </a:pPr>
            <a:r>
              <a:rPr sz="2000" dirty="0">
                <a:latin typeface="Arial" panose="020B0604020202020204" pitchFamily="34" charset="0"/>
                <a:cs typeface="Arial" panose="020B0604020202020204" pitchFamily="34" charset="0"/>
              </a:rPr>
              <a:t>Ask Shona’s family about her strengths and routines; do not guess what happens at home or blame carers.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8F7F2"/>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94360" y="713232"/>
            <a:ext cx="10972800" cy="523220"/>
          </a:xfrm>
          <a:prstGeom prst="rect">
            <a:avLst/>
          </a:prstGeom>
          <a:noFill/>
        </p:spPr>
        <p:txBody>
          <a:bodyPr wrap="square">
            <a:spAutoFit/>
          </a:bodyPr>
          <a:lstStyle/>
          <a:p>
            <a:pPr>
              <a:defRPr sz="2800" b="1">
                <a:solidFill>
                  <a:srgbClr val="1F3049"/>
                </a:solidFill>
              </a:defRPr>
            </a:pPr>
            <a:r>
              <a:rPr dirty="0">
                <a:latin typeface="Arial" panose="020B0604020202020204" pitchFamily="34" charset="0"/>
                <a:cs typeface="Arial" panose="020B0604020202020204" pitchFamily="34" charset="0"/>
              </a:rPr>
              <a:t>Practical nursery support plan</a:t>
            </a:r>
          </a:p>
        </p:txBody>
      </p:sp>
      <p:sp>
        <p:nvSpPr>
          <p:cNvPr id="6" name="TextBox 5"/>
          <p:cNvSpPr txBox="1"/>
          <p:nvPr/>
        </p:nvSpPr>
        <p:spPr>
          <a:xfrm>
            <a:off x="777240" y="1600200"/>
            <a:ext cx="10698480" cy="5109091"/>
          </a:xfrm>
          <a:prstGeom prst="rect">
            <a:avLst/>
          </a:prstGeom>
          <a:noFill/>
        </p:spPr>
        <p:txBody>
          <a:bodyPr wrap="square">
            <a:spAutoFit/>
          </a:bodyPr>
          <a:lstStyle/>
          <a:p>
            <a:pPr>
              <a:lnSpc>
                <a:spcPct val="20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Choose a consistent key person and agree a calm, predictable arrival routine with carers.</a:t>
            </a:r>
          </a:p>
          <a:p>
            <a:pPr>
              <a:lnSpc>
                <a:spcPct val="20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Use visual cues, simple language, songs, books and activities that interest Shona.</a:t>
            </a:r>
          </a:p>
          <a:p>
            <a:pPr>
              <a:lnSpc>
                <a:spcPct val="20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Offer small steps in play: adult and Shona first, then one peer, then a small group.</a:t>
            </a:r>
          </a:p>
          <a:p>
            <a:pPr>
              <a:lnSpc>
                <a:spcPct val="20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Give enough help for success, then gradually reduce support.</a:t>
            </a:r>
          </a:p>
          <a:p>
            <a:pPr>
              <a:lnSpc>
                <a:spcPct val="20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Keep brief observations of what helps Shona settle, communicate and join play; review with her family.</a:t>
            </a:r>
            <a:endParaRPr lang="en-US" sz="2000" dirty="0">
              <a:latin typeface="Arial" panose="020B0604020202020204" pitchFamily="34" charset="0"/>
              <a:cs typeface="Arial" panose="020B0604020202020204" pitchFamily="34" charset="0"/>
            </a:endParaRPr>
          </a:p>
          <a:p>
            <a:pPr>
              <a:lnSpc>
                <a:spcPct val="100000"/>
              </a:lnSpc>
              <a:spcAft>
                <a:spcPts val="1200"/>
              </a:spcAft>
              <a:defRPr sz="1800">
                <a:solidFill>
                  <a:srgbClr val="28303A"/>
                </a:solidFill>
              </a:defRPr>
            </a:pPr>
            <a:r>
              <a:rPr lang="en-GB" dirty="0">
                <a:solidFill>
                  <a:srgbClr val="28303A"/>
                </a:solidFill>
                <a:latin typeface="Arial" panose="020B0604020202020204" pitchFamily="34" charset="0"/>
                <a:cs typeface="Arial" panose="020B0604020202020204" pitchFamily="34" charset="0"/>
              </a:rPr>
              <a:t>Scaffolding: Adults can give children help with a task and gradually reduce that help as confidence grows (Wood, Bruner and Ross, 1976).</a:t>
            </a:r>
            <a:endParaRPr sz="20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8F7F2"/>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94360" y="713232"/>
            <a:ext cx="10972800" cy="400110"/>
          </a:xfrm>
          <a:prstGeom prst="rect">
            <a:avLst/>
          </a:prstGeom>
          <a:noFill/>
        </p:spPr>
        <p:txBody>
          <a:bodyPr wrap="square">
            <a:spAutoFit/>
          </a:bodyPr>
          <a:lstStyle/>
          <a:p>
            <a:pPr>
              <a:defRPr sz="2800" b="1">
                <a:solidFill>
                  <a:srgbClr val="1F3049"/>
                </a:solidFill>
              </a:defRPr>
            </a:pPr>
            <a:r>
              <a:rPr sz="2000" dirty="0">
                <a:latin typeface="Arial" panose="020B0604020202020204" pitchFamily="34" charset="0"/>
                <a:cs typeface="Arial" panose="020B0604020202020204" pitchFamily="34" charset="0"/>
              </a:rPr>
              <a:t>Professionals who may help</a:t>
            </a:r>
          </a:p>
        </p:txBody>
      </p:sp>
      <p:sp>
        <p:nvSpPr>
          <p:cNvPr id="6" name="TextBox 5"/>
          <p:cNvSpPr txBox="1"/>
          <p:nvPr/>
        </p:nvSpPr>
        <p:spPr>
          <a:xfrm>
            <a:off x="777240" y="1600200"/>
            <a:ext cx="10698480" cy="5053948"/>
          </a:xfrm>
          <a:prstGeom prst="rect">
            <a:avLst/>
          </a:prstGeom>
          <a:noFill/>
        </p:spPr>
        <p:txBody>
          <a:bodyPr wrap="square">
            <a:spAutoFit/>
          </a:bodyPr>
          <a:lstStyle/>
          <a:p>
            <a:pPr>
              <a:lnSpc>
                <a:spcPct val="200000"/>
              </a:lnSpc>
              <a:spcAft>
                <a:spcPts val="1200"/>
              </a:spcAft>
              <a:defRPr sz="1800">
                <a:solidFill>
                  <a:srgbClr val="28303A"/>
                </a:solidFill>
              </a:defRPr>
            </a:pPr>
            <a:r>
              <a:rPr dirty="0">
                <a:latin typeface="Arial" panose="020B0604020202020204" pitchFamily="34" charset="0"/>
                <a:cs typeface="Arial" panose="020B0604020202020204" pitchFamily="34" charset="0"/>
              </a:rPr>
              <a:t>Parents and carers: explain Shona’s routines, interests, home languages and ways of communicating.</a:t>
            </a:r>
          </a:p>
          <a:p>
            <a:pPr>
              <a:lnSpc>
                <a:spcPct val="200000"/>
              </a:lnSpc>
              <a:spcAft>
                <a:spcPts val="1200"/>
              </a:spcAft>
              <a:defRPr sz="1800">
                <a:solidFill>
                  <a:srgbClr val="28303A"/>
                </a:solidFill>
              </a:defRPr>
            </a:pPr>
            <a:r>
              <a:rPr dirty="0">
                <a:latin typeface="Arial" panose="020B0604020202020204" pitchFamily="34" charset="0"/>
                <a:cs typeface="Arial" panose="020B0604020202020204" pitchFamily="34" charset="0"/>
              </a:rPr>
              <a:t>Key person, room leader and SENCO: plan support, observe progress and make nursery activities inclusive.</a:t>
            </a:r>
          </a:p>
          <a:p>
            <a:pPr>
              <a:lnSpc>
                <a:spcPct val="200000"/>
              </a:lnSpc>
              <a:spcAft>
                <a:spcPts val="1200"/>
              </a:spcAft>
              <a:defRPr sz="1800">
                <a:solidFill>
                  <a:srgbClr val="28303A"/>
                </a:solidFill>
              </a:defRPr>
            </a:pPr>
            <a:r>
              <a:rPr dirty="0">
                <a:latin typeface="Arial" panose="020B0604020202020204" pitchFamily="34" charset="0"/>
                <a:cs typeface="Arial" panose="020B0604020202020204" pitchFamily="34" charset="0"/>
              </a:rPr>
              <a:t>Health visitor or GP: discuss wider developmental concerns and advise on next steps.</a:t>
            </a:r>
          </a:p>
          <a:p>
            <a:pPr>
              <a:lnSpc>
                <a:spcPct val="200000"/>
              </a:lnSpc>
              <a:spcAft>
                <a:spcPts val="1200"/>
              </a:spcAft>
              <a:defRPr sz="1800">
                <a:solidFill>
                  <a:srgbClr val="28303A"/>
                </a:solidFill>
              </a:defRPr>
            </a:pPr>
            <a:r>
              <a:rPr dirty="0">
                <a:latin typeface="Arial" panose="020B0604020202020204" pitchFamily="34" charset="0"/>
                <a:cs typeface="Arial" panose="020B0604020202020204" pitchFamily="34" charset="0"/>
              </a:rPr>
              <a:t>Speech and language therapist: advise on communication and interaction; hearing may also need checking if indicated.</a:t>
            </a:r>
          </a:p>
          <a:p>
            <a:pPr>
              <a:lnSpc>
                <a:spcPct val="200000"/>
              </a:lnSpc>
              <a:spcAft>
                <a:spcPts val="1200"/>
              </a:spcAft>
              <a:defRPr sz="1800">
                <a:solidFill>
                  <a:srgbClr val="28303A"/>
                </a:solidFill>
              </a:defRPr>
            </a:pPr>
            <a:r>
              <a:rPr dirty="0">
                <a:latin typeface="Arial" panose="020B0604020202020204" pitchFamily="34" charset="0"/>
                <a:cs typeface="Arial" panose="020B0604020202020204" pitchFamily="34" charset="0"/>
              </a:rPr>
              <a:t>Early years inclusion team or educational psychologist: help if difficulties continue and more support is needed.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8F7F2"/>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014984" y="621792"/>
            <a:ext cx="10972800" cy="523220"/>
          </a:xfrm>
          <a:prstGeom prst="rect">
            <a:avLst/>
          </a:prstGeom>
          <a:noFill/>
        </p:spPr>
        <p:txBody>
          <a:bodyPr wrap="square">
            <a:spAutoFit/>
          </a:bodyPr>
          <a:lstStyle/>
          <a:p>
            <a:pPr>
              <a:defRPr sz="2800" b="1">
                <a:solidFill>
                  <a:srgbClr val="1F3049"/>
                </a:solidFill>
              </a:defRPr>
            </a:pPr>
            <a:r>
              <a:rPr dirty="0">
                <a:latin typeface="Arial" panose="020B0604020202020204" pitchFamily="34" charset="0"/>
                <a:cs typeface="Arial" panose="020B0604020202020204" pitchFamily="34" charset="0"/>
              </a:rPr>
              <a:t>Strengths and limitations</a:t>
            </a:r>
          </a:p>
        </p:txBody>
      </p:sp>
      <p:sp>
        <p:nvSpPr>
          <p:cNvPr id="6" name="TextBox 5"/>
          <p:cNvSpPr txBox="1"/>
          <p:nvPr/>
        </p:nvSpPr>
        <p:spPr>
          <a:xfrm>
            <a:off x="777240" y="1600200"/>
            <a:ext cx="10698480" cy="4344203"/>
          </a:xfrm>
          <a:prstGeom prst="rect">
            <a:avLst/>
          </a:prstGeom>
          <a:noFill/>
        </p:spPr>
        <p:txBody>
          <a:bodyPr wrap="square">
            <a:spAutoFit/>
          </a:bodyPr>
          <a:lstStyle/>
          <a:p>
            <a:pPr>
              <a:lnSpc>
                <a:spcPct val="15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Strength: it shows how adults and other children can help Shona learn through shared activities.</a:t>
            </a:r>
          </a:p>
          <a:p>
            <a:pPr>
              <a:lnSpc>
                <a:spcPct val="15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Strength: it gives practical ideas such as modelling, simple language and gradually reducing help.</a:t>
            </a:r>
          </a:p>
          <a:p>
            <a:pPr>
              <a:lnSpc>
                <a:spcPct val="15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Limitation: it does not fully explain separation anxiety or the biological reasons behind every communication difficulty.</a:t>
            </a:r>
          </a:p>
          <a:p>
            <a:pPr>
              <a:lnSpc>
                <a:spcPct val="15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Limitation: children differ, so one strategy may not work for everyone.</a:t>
            </a:r>
          </a:p>
          <a:p>
            <a:pPr>
              <a:lnSpc>
                <a:spcPct val="15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Use the theory alongside family knowledge, careful observation and professional advice.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8F7F2"/>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94360" y="713232"/>
            <a:ext cx="10972800" cy="658368"/>
          </a:xfrm>
          <a:prstGeom prst="rect">
            <a:avLst/>
          </a:prstGeom>
          <a:noFill/>
        </p:spPr>
        <p:txBody>
          <a:bodyPr wrap="square">
            <a:spAutoFit/>
          </a:bodyPr>
          <a:lstStyle/>
          <a:p>
            <a:pPr>
              <a:defRPr sz="2800" b="1">
                <a:solidFill>
                  <a:srgbClr val="1F3049"/>
                </a:solidFill>
              </a:defRPr>
            </a:pPr>
            <a:r>
              <a:t>Conclusion</a:t>
            </a:r>
          </a:p>
        </p:txBody>
      </p:sp>
      <p:sp>
        <p:nvSpPr>
          <p:cNvPr id="5" name="TextBox 4"/>
          <p:cNvSpPr txBox="1"/>
          <p:nvPr/>
        </p:nvSpPr>
        <p:spPr>
          <a:xfrm>
            <a:off x="594360" y="6510528"/>
            <a:ext cx="10972800" cy="182880"/>
          </a:xfrm>
          <a:prstGeom prst="rect">
            <a:avLst/>
          </a:prstGeom>
          <a:noFill/>
        </p:spPr>
        <p:txBody>
          <a:bodyPr wrap="square">
            <a:spAutoFit/>
          </a:bodyPr>
          <a:lstStyle/>
          <a:p>
            <a:pPr>
              <a:defRPr sz="900" b="0">
                <a:solidFill>
                  <a:srgbClr val="5F6974"/>
                </a:solidFill>
              </a:defRPr>
            </a:pPr>
            <a:r>
              <a:t>Lifespan development • Individual presentation</a:t>
            </a:r>
          </a:p>
        </p:txBody>
      </p:sp>
      <p:sp>
        <p:nvSpPr>
          <p:cNvPr id="6" name="TextBox 5"/>
          <p:cNvSpPr txBox="1"/>
          <p:nvPr/>
        </p:nvSpPr>
        <p:spPr>
          <a:xfrm>
            <a:off x="777240" y="1600200"/>
            <a:ext cx="10698480" cy="2063706"/>
          </a:xfrm>
          <a:prstGeom prst="rect">
            <a:avLst/>
          </a:prstGeom>
          <a:noFill/>
        </p:spPr>
        <p:txBody>
          <a:bodyPr wrap="square">
            <a:spAutoFit/>
          </a:bodyPr>
          <a:lstStyle/>
          <a:p>
            <a:pPr>
              <a:lnSpc>
                <a:spcPct val="200000"/>
              </a:lnSpc>
              <a:spcAft>
                <a:spcPts val="1200"/>
              </a:spcAft>
              <a:defRPr sz="1900">
                <a:solidFill>
                  <a:srgbClr val="28303A"/>
                </a:solidFill>
              </a:defRPr>
            </a:pPr>
            <a:r>
              <a:rPr dirty="0">
                <a:latin typeface="Arial" panose="020B0604020202020204" pitchFamily="34" charset="0"/>
                <a:cs typeface="Arial" panose="020B0604020202020204" pitchFamily="34" charset="0"/>
              </a:rPr>
              <a:t>Shona can be supported through safe relationships, shared play and clear communication.</a:t>
            </a:r>
          </a:p>
          <a:p>
            <a:pPr>
              <a:lnSpc>
                <a:spcPct val="200000"/>
              </a:lnSpc>
              <a:spcAft>
                <a:spcPts val="1200"/>
              </a:spcAft>
              <a:defRPr sz="1900">
                <a:solidFill>
                  <a:srgbClr val="28303A"/>
                </a:solidFill>
              </a:defRPr>
            </a:pPr>
            <a:r>
              <a:rPr dirty="0">
                <a:latin typeface="Arial" panose="020B0604020202020204" pitchFamily="34" charset="0"/>
                <a:cs typeface="Arial" panose="020B0604020202020204" pitchFamily="34" charset="0"/>
              </a:rPr>
              <a:t>Adults can show her new skills, </a:t>
            </a:r>
            <a:r>
              <a:rPr dirty="0" err="1">
                <a:latin typeface="Arial" panose="020B0604020202020204" pitchFamily="34" charset="0"/>
                <a:cs typeface="Arial" panose="020B0604020202020204" pitchFamily="34" charset="0"/>
              </a:rPr>
              <a:t>practise</a:t>
            </a:r>
            <a:r>
              <a:rPr dirty="0">
                <a:latin typeface="Arial" panose="020B0604020202020204" pitchFamily="34" charset="0"/>
                <a:cs typeface="Arial" panose="020B0604020202020204" pitchFamily="34" charset="0"/>
              </a:rPr>
              <a:t> with her and gradually let her try independently.</a:t>
            </a:r>
          </a:p>
          <a:p>
            <a:pPr>
              <a:lnSpc>
                <a:spcPct val="200000"/>
              </a:lnSpc>
              <a:spcAft>
                <a:spcPts val="1200"/>
              </a:spcAft>
              <a:defRPr sz="1900">
                <a:solidFill>
                  <a:srgbClr val="28303A"/>
                </a:solidFill>
              </a:defRPr>
            </a:pPr>
            <a:r>
              <a:rPr dirty="0">
                <a:latin typeface="Arial" panose="020B0604020202020204" pitchFamily="34" charset="0"/>
                <a:cs typeface="Arial" panose="020B0604020202020204" pitchFamily="34" charset="0"/>
              </a:rPr>
              <a:t>Working with her family and professionals helps ensure support fits her individual needs.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8F7F2"/>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94360" y="713232"/>
            <a:ext cx="10972800" cy="461665"/>
          </a:xfrm>
          <a:prstGeom prst="rect">
            <a:avLst/>
          </a:prstGeom>
          <a:noFill/>
        </p:spPr>
        <p:txBody>
          <a:bodyPr wrap="square">
            <a:spAutoFit/>
          </a:bodyPr>
          <a:lstStyle/>
          <a:p>
            <a:pPr>
              <a:defRPr sz="2800" b="1">
                <a:solidFill>
                  <a:srgbClr val="1F3049"/>
                </a:solidFill>
              </a:defRPr>
            </a:pPr>
            <a:r>
              <a:rPr sz="2400" dirty="0">
                <a:latin typeface="Arial" panose="020B0604020202020204" pitchFamily="34" charset="0"/>
                <a:cs typeface="Arial" panose="020B0604020202020204" pitchFamily="34" charset="0"/>
              </a:rPr>
              <a:t>References</a:t>
            </a:r>
          </a:p>
        </p:txBody>
      </p:sp>
      <p:sp>
        <p:nvSpPr>
          <p:cNvPr id="6" name="TextBox 5"/>
          <p:cNvSpPr txBox="1"/>
          <p:nvPr/>
        </p:nvSpPr>
        <p:spPr>
          <a:xfrm>
            <a:off x="777240" y="1600200"/>
            <a:ext cx="10698480" cy="4959756"/>
          </a:xfrm>
          <a:prstGeom prst="rect">
            <a:avLst/>
          </a:prstGeom>
          <a:noFill/>
        </p:spPr>
        <p:txBody>
          <a:bodyPr wrap="square">
            <a:spAutoFit/>
          </a:bodyPr>
          <a:lstStyle/>
          <a:p>
            <a:pPr>
              <a:lnSpc>
                <a:spcPct val="15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Vygotsky, L.S. (1978) </a:t>
            </a:r>
            <a:r>
              <a:rPr sz="2000" i="1" dirty="0">
                <a:latin typeface="Arial" panose="020B0604020202020204" pitchFamily="34" charset="0"/>
                <a:cs typeface="Arial" panose="020B0604020202020204" pitchFamily="34" charset="0"/>
              </a:rPr>
              <a:t>Mind in society: the development of higher psychological processes</a:t>
            </a:r>
            <a:r>
              <a:rPr sz="2000" dirty="0">
                <a:latin typeface="Arial" panose="020B0604020202020204" pitchFamily="34" charset="0"/>
                <a:cs typeface="Arial" panose="020B0604020202020204" pitchFamily="34" charset="0"/>
              </a:rPr>
              <a:t>. Cambridge, MA: Harvard University Press.</a:t>
            </a:r>
          </a:p>
          <a:p>
            <a:pPr>
              <a:lnSpc>
                <a:spcPct val="15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Vygotsky, L.S. (1986) </a:t>
            </a:r>
            <a:r>
              <a:rPr sz="2000" i="1" dirty="0">
                <a:latin typeface="Arial" panose="020B0604020202020204" pitchFamily="34" charset="0"/>
                <a:cs typeface="Arial" panose="020B0604020202020204" pitchFamily="34" charset="0"/>
              </a:rPr>
              <a:t>Thought and language</a:t>
            </a:r>
            <a:r>
              <a:rPr sz="2000" dirty="0">
                <a:latin typeface="Arial" panose="020B0604020202020204" pitchFamily="34" charset="0"/>
                <a:cs typeface="Arial" panose="020B0604020202020204" pitchFamily="34" charset="0"/>
              </a:rPr>
              <a:t>. Revised </a:t>
            </a:r>
            <a:r>
              <a:rPr sz="2000" dirty="0" err="1">
                <a:latin typeface="Arial" panose="020B0604020202020204" pitchFamily="34" charset="0"/>
                <a:cs typeface="Arial" panose="020B0604020202020204" pitchFamily="34" charset="0"/>
              </a:rPr>
              <a:t>edn</a:t>
            </a:r>
            <a:r>
              <a:rPr sz="2000" dirty="0">
                <a:latin typeface="Arial" panose="020B0604020202020204" pitchFamily="34" charset="0"/>
                <a:cs typeface="Arial" panose="020B0604020202020204" pitchFamily="34" charset="0"/>
              </a:rPr>
              <a:t>. Cambridge, MA: MIT Press.</a:t>
            </a:r>
          </a:p>
          <a:p>
            <a:pPr>
              <a:lnSpc>
                <a:spcPct val="15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Wood, D., Bruner, J.S. and Ross, G. (1976) ‘</a:t>
            </a:r>
            <a:r>
              <a:rPr sz="2000" i="1" dirty="0">
                <a:latin typeface="Arial" panose="020B0604020202020204" pitchFamily="34" charset="0"/>
                <a:cs typeface="Arial" panose="020B0604020202020204" pitchFamily="34" charset="0"/>
              </a:rPr>
              <a:t>The role of tutoring in problem solving</a:t>
            </a:r>
            <a:r>
              <a:rPr sz="2000" dirty="0">
                <a:latin typeface="Arial" panose="020B0604020202020204" pitchFamily="34" charset="0"/>
                <a:cs typeface="Arial" panose="020B0604020202020204" pitchFamily="34" charset="0"/>
              </a:rPr>
              <a:t>’, Journal of Child Psychology and Psychiatry, 17(2), pp. 89–100.</a:t>
            </a:r>
          </a:p>
          <a:p>
            <a:pPr>
              <a:lnSpc>
                <a:spcPct val="15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Daniels, H. (2001) </a:t>
            </a:r>
            <a:r>
              <a:rPr sz="2000" i="1" dirty="0">
                <a:latin typeface="Arial" panose="020B0604020202020204" pitchFamily="34" charset="0"/>
                <a:cs typeface="Arial" panose="020B0604020202020204" pitchFamily="34" charset="0"/>
              </a:rPr>
              <a:t>Vygotsky and pedagogy</a:t>
            </a:r>
            <a:r>
              <a:rPr sz="2000" dirty="0">
                <a:latin typeface="Arial" panose="020B0604020202020204" pitchFamily="34" charset="0"/>
                <a:cs typeface="Arial" panose="020B0604020202020204" pitchFamily="34" charset="0"/>
              </a:rPr>
              <a:t>. London: Routledge.</a:t>
            </a:r>
          </a:p>
          <a:p>
            <a:pPr>
              <a:lnSpc>
                <a:spcPct val="15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Rogoff, B. (2003) </a:t>
            </a:r>
            <a:r>
              <a:rPr sz="2000" i="1" dirty="0">
                <a:latin typeface="Arial" panose="020B0604020202020204" pitchFamily="34" charset="0"/>
                <a:cs typeface="Arial" panose="020B0604020202020204" pitchFamily="34" charset="0"/>
              </a:rPr>
              <a:t>The cultural nature of human development</a:t>
            </a:r>
            <a:r>
              <a:rPr sz="2000" dirty="0">
                <a:latin typeface="Arial" panose="020B0604020202020204" pitchFamily="34" charset="0"/>
                <a:cs typeface="Arial" panose="020B0604020202020204" pitchFamily="34" charset="0"/>
              </a:rPr>
              <a:t>. Oxford: Oxford University Press.</a:t>
            </a:r>
          </a:p>
          <a:p>
            <a:pPr>
              <a:lnSpc>
                <a:spcPct val="150000"/>
              </a:lnSpc>
              <a:spcAft>
                <a:spcPts val="1200"/>
              </a:spcAft>
              <a:defRPr sz="1800">
                <a:solidFill>
                  <a:srgbClr val="28303A"/>
                </a:solidFill>
              </a:defRPr>
            </a:pPr>
            <a:r>
              <a:rPr sz="2000" dirty="0">
                <a:latin typeface="Arial" panose="020B0604020202020204" pitchFamily="34" charset="0"/>
                <a:cs typeface="Arial" panose="020B0604020202020204" pitchFamily="34" charset="0"/>
              </a:rPr>
              <a:t>Berk, L.E. (2018) </a:t>
            </a:r>
            <a:r>
              <a:rPr sz="2000" i="1" dirty="0">
                <a:latin typeface="Arial" panose="020B0604020202020204" pitchFamily="34" charset="0"/>
                <a:cs typeface="Arial" panose="020B0604020202020204" pitchFamily="34" charset="0"/>
              </a:rPr>
              <a:t>Development through the lifespan</a:t>
            </a:r>
            <a:r>
              <a:rPr sz="2000" dirty="0">
                <a:latin typeface="Arial" panose="020B0604020202020204" pitchFamily="34" charset="0"/>
                <a:cs typeface="Arial" panose="020B0604020202020204" pitchFamily="34" charset="0"/>
              </a:rPr>
              <a:t>. 7th </a:t>
            </a:r>
            <a:r>
              <a:rPr sz="2000" dirty="0" err="1">
                <a:latin typeface="Arial" panose="020B0604020202020204" pitchFamily="34" charset="0"/>
                <a:cs typeface="Arial" panose="020B0604020202020204" pitchFamily="34" charset="0"/>
              </a:rPr>
              <a:t>edn</a:t>
            </a:r>
            <a:r>
              <a:rPr sz="2000" dirty="0">
                <a:latin typeface="Arial" panose="020B0604020202020204" pitchFamily="34" charset="0"/>
                <a:cs typeface="Arial" panose="020B0604020202020204" pitchFamily="34" charset="0"/>
              </a:rPr>
              <a:t>. Boston: Pearson.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TotalTime>
  <Words>1481</Words>
  <Application>Microsoft Office PowerPoint</Application>
  <PresentationFormat>Widescreen</PresentationFormat>
  <Paragraphs>100</Paragraphs>
  <Slides>14</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Rozina Dar</dc:creator>
  <cp:keywords/>
  <dc:description>generated using python-pptx</dc:description>
  <cp:lastModifiedBy>Rozina Dar</cp:lastModifiedBy>
  <cp:revision>1</cp:revision>
  <dcterms:created xsi:type="dcterms:W3CDTF">2013-01-27T09:14:16Z</dcterms:created>
  <dcterms:modified xsi:type="dcterms:W3CDTF">2026-10-10T16:15:10Z</dcterms:modified>
  <cp:category/>
</cp:coreProperties>
</file>