
<file path=[Content_Types].xml><?xml version="1.0" encoding="utf-8"?>
<Types xmlns="http://schemas.openxmlformats.org/package/2006/content-types">
  <Default Extension="jpeg" ContentType="image/jpeg"/>
  <Default Extension="jpg" ContentType="image/jpg"/>
  <Default Extension="mp4" ContentType="video/mp4"/>
  <Default Extension="png" ContentType="image/png"/>
  <Default Extension="rels" ContentType="application/vnd.openxmlformats-package.relationships+xml"/>
  <Default Extension="ti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70"/>
  </p:notesMasterIdLst>
  <p:sldIdLst>
    <p:sldId id="256" r:id="rId2"/>
    <p:sldId id="257" r:id="rId3"/>
    <p:sldId id="258" r:id="rId4"/>
    <p:sldId id="334" r:id="rId5"/>
    <p:sldId id="326" r:id="rId6"/>
    <p:sldId id="329" r:id="rId7"/>
    <p:sldId id="335" r:id="rId8"/>
    <p:sldId id="331" r:id="rId9"/>
    <p:sldId id="330" r:id="rId10"/>
    <p:sldId id="340" r:id="rId11"/>
    <p:sldId id="341" r:id="rId12"/>
    <p:sldId id="328" r:id="rId13"/>
    <p:sldId id="332" r:id="rId14"/>
    <p:sldId id="333" r:id="rId15"/>
    <p:sldId id="338" r:id="rId16"/>
    <p:sldId id="339" r:id="rId17"/>
    <p:sldId id="337" r:id="rId18"/>
    <p:sldId id="259" r:id="rId19"/>
    <p:sldId id="260" r:id="rId20"/>
    <p:sldId id="261" r:id="rId21"/>
    <p:sldId id="262" r:id="rId22"/>
    <p:sldId id="263" r:id="rId23"/>
    <p:sldId id="264" r:id="rId24"/>
    <p:sldId id="265" r:id="rId25"/>
    <p:sldId id="266" r:id="rId26"/>
    <p:sldId id="267" r:id="rId27"/>
    <p:sldId id="268" r:id="rId28"/>
    <p:sldId id="269" r:id="rId29"/>
    <p:sldId id="270" r:id="rId30"/>
    <p:sldId id="271" r:id="rId31"/>
    <p:sldId id="272" r:id="rId32"/>
    <p:sldId id="273" r:id="rId33"/>
    <p:sldId id="275" r:id="rId34"/>
    <p:sldId id="276" r:id="rId35"/>
    <p:sldId id="278" r:id="rId36"/>
    <p:sldId id="279" r:id="rId37"/>
    <p:sldId id="280" r:id="rId38"/>
    <p:sldId id="281" r:id="rId39"/>
    <p:sldId id="282" r:id="rId40"/>
    <p:sldId id="283" r:id="rId41"/>
    <p:sldId id="284" r:id="rId42"/>
    <p:sldId id="285" r:id="rId43"/>
    <p:sldId id="286" r:id="rId44"/>
    <p:sldId id="287" r:id="rId45"/>
    <p:sldId id="288" r:id="rId46"/>
    <p:sldId id="289" r:id="rId47"/>
    <p:sldId id="293" r:id="rId48"/>
    <p:sldId id="294" r:id="rId49"/>
    <p:sldId id="295" r:id="rId50"/>
    <p:sldId id="296" r:id="rId51"/>
    <p:sldId id="298" r:id="rId52"/>
    <p:sldId id="299" r:id="rId53"/>
    <p:sldId id="300" r:id="rId54"/>
    <p:sldId id="307" r:id="rId55"/>
    <p:sldId id="308" r:id="rId56"/>
    <p:sldId id="309" r:id="rId57"/>
    <p:sldId id="311" r:id="rId58"/>
    <p:sldId id="312" r:id="rId59"/>
    <p:sldId id="336" r:id="rId60"/>
    <p:sldId id="343" r:id="rId61"/>
    <p:sldId id="342" r:id="rId62"/>
    <p:sldId id="313" r:id="rId63"/>
    <p:sldId id="314" r:id="rId64"/>
    <p:sldId id="319" r:id="rId65"/>
    <p:sldId id="323" r:id="rId66"/>
    <p:sldId id="344" r:id="rId67"/>
    <p:sldId id="324" r:id="rId68"/>
    <p:sldId id="325" r:id="rId69"/>
  </p:sldIdLst>
  <p:sldSz cx="9144000" cy="6858000" type="screen4x3"/>
  <p:notesSz cx="9144000" cy="685800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CEAE4CB-C38A-4F3E-A751-F17803134775}" v="3" dt="2023-06-09T11:39:52.823"/>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8" d="100"/>
          <a:sy n="108" d="100"/>
        </p:scale>
        <p:origin x="1704" y="96"/>
      </p:cViewPr>
      <p:guideLst>
        <p:guide orient="horz" pos="2880"/>
        <p:guide pos="2160"/>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ableStyles" Target="tableStyles.xml"/><Relationship Id="rId79" Type="http://schemas.openxmlformats.org/officeDocument/2006/relationships/customXml" Target="../customXml/item3.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customXml" Target="../customXml/item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notesMaster" Target="notesMasters/notesMaster1.xml"/><Relationship Id="rId75"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heme" Target="theme/theme1.xml"/><Relationship Id="rId78" Type="http://schemas.openxmlformats.org/officeDocument/2006/relationships/customXml" Target="../customXml/item2.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microsoft.com/office/2015/10/relationships/revisionInfo" Target="revisionInfo.xml"/><Relationship Id="rId7" Type="http://schemas.openxmlformats.org/officeDocument/2006/relationships/slide" Target="slides/slide6.xml"/><Relationship Id="rId71" Type="http://schemas.openxmlformats.org/officeDocument/2006/relationships/presProps" Target="presProps.xml"/><Relationship Id="rId2" Type="http://schemas.openxmlformats.org/officeDocument/2006/relationships/slide" Target="slides/slide1.xml"/><Relationship Id="rId29" Type="http://schemas.openxmlformats.org/officeDocument/2006/relationships/slide" Target="slides/slide2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w Killen" userId="5c0ca62b-8309-4a7b-9a68-c383ab2fb9fa" providerId="ADAL" clId="{2F6BF8C7-3909-4B85-BDDA-3A3605884604}"/>
    <pc:docChg chg="undo custSel addSld modSld">
      <pc:chgData name="Andrew Killen" userId="5c0ca62b-8309-4a7b-9a68-c383ab2fb9fa" providerId="ADAL" clId="{2F6BF8C7-3909-4B85-BDDA-3A3605884604}" dt="2023-02-16T11:06:58.102" v="1009" actId="1076"/>
      <pc:docMkLst>
        <pc:docMk/>
      </pc:docMkLst>
      <pc:sldChg chg="addSp delSp modSp mod">
        <pc:chgData name="Andrew Killen" userId="5c0ca62b-8309-4a7b-9a68-c383ab2fb9fa" providerId="ADAL" clId="{2F6BF8C7-3909-4B85-BDDA-3A3605884604}" dt="2023-02-16T11:06:58.102" v="1009" actId="1076"/>
        <pc:sldMkLst>
          <pc:docMk/>
          <pc:sldMk cId="0" sldId="257"/>
        </pc:sldMkLst>
        <pc:spChg chg="mod">
          <ac:chgData name="Andrew Killen" userId="5c0ca62b-8309-4a7b-9a68-c383ab2fb9fa" providerId="ADAL" clId="{2F6BF8C7-3909-4B85-BDDA-3A3605884604}" dt="2023-01-27T18:07:02.667" v="66" actId="20577"/>
          <ac:spMkLst>
            <pc:docMk/>
            <pc:sldMk cId="0" sldId="257"/>
            <ac:spMk id="17" creationId="{00000000-0000-0000-0000-000000000000}"/>
          </ac:spMkLst>
        </pc:spChg>
        <pc:spChg chg="add mod">
          <ac:chgData name="Andrew Killen" userId="5c0ca62b-8309-4a7b-9a68-c383ab2fb9fa" providerId="ADAL" clId="{2F6BF8C7-3909-4B85-BDDA-3A3605884604}" dt="2023-01-27T18:07:11.792" v="68" actId="20577"/>
          <ac:spMkLst>
            <pc:docMk/>
            <pc:sldMk cId="0" sldId="257"/>
            <ac:spMk id="19" creationId="{9E04F403-4D1C-D2FE-77F3-FB7FF0B1B095}"/>
          </ac:spMkLst>
        </pc:spChg>
        <pc:spChg chg="del mod">
          <ac:chgData name="Andrew Killen" userId="5c0ca62b-8309-4a7b-9a68-c383ab2fb9fa" providerId="ADAL" clId="{2F6BF8C7-3909-4B85-BDDA-3A3605884604}" dt="2023-01-27T18:04:53.775" v="1" actId="478"/>
          <ac:spMkLst>
            <pc:docMk/>
            <pc:sldMk cId="0" sldId="257"/>
            <ac:spMk id="40" creationId="{455FD931-7FC9-285B-BBD8-CB778DBCBD7E}"/>
          </ac:spMkLst>
        </pc:spChg>
        <pc:picChg chg="mod">
          <ac:chgData name="Andrew Killen" userId="5c0ca62b-8309-4a7b-9a68-c383ab2fb9fa" providerId="ADAL" clId="{2F6BF8C7-3909-4B85-BDDA-3A3605884604}" dt="2023-02-16T11:06:58.102" v="1009" actId="1076"/>
          <ac:picMkLst>
            <pc:docMk/>
            <pc:sldMk cId="0" sldId="257"/>
            <ac:picMk id="18" creationId="{4DE82FCF-40C7-2FFB-4653-C0ABF0112BB7}"/>
          </ac:picMkLst>
        </pc:picChg>
      </pc:sldChg>
      <pc:sldChg chg="modNotesTx">
        <pc:chgData name="Andrew Killen" userId="5c0ca62b-8309-4a7b-9a68-c383ab2fb9fa" providerId="ADAL" clId="{2F6BF8C7-3909-4B85-BDDA-3A3605884604}" dt="2023-02-03T11:06:18.511" v="109" actId="5793"/>
        <pc:sldMkLst>
          <pc:docMk/>
          <pc:sldMk cId="0" sldId="262"/>
        </pc:sldMkLst>
      </pc:sldChg>
      <pc:sldChg chg="modNotesTx">
        <pc:chgData name="Andrew Killen" userId="5c0ca62b-8309-4a7b-9a68-c383ab2fb9fa" providerId="ADAL" clId="{2F6BF8C7-3909-4B85-BDDA-3A3605884604}" dt="2023-02-03T11:09:12.856" v="162" actId="20577"/>
        <pc:sldMkLst>
          <pc:docMk/>
          <pc:sldMk cId="0" sldId="265"/>
        </pc:sldMkLst>
      </pc:sldChg>
      <pc:sldChg chg="modNotesTx">
        <pc:chgData name="Andrew Killen" userId="5c0ca62b-8309-4a7b-9a68-c383ab2fb9fa" providerId="ADAL" clId="{2F6BF8C7-3909-4B85-BDDA-3A3605884604}" dt="2023-02-03T11:10:04.947" v="184" actId="313"/>
        <pc:sldMkLst>
          <pc:docMk/>
          <pc:sldMk cId="0" sldId="266"/>
        </pc:sldMkLst>
      </pc:sldChg>
      <pc:sldChg chg="modNotesTx">
        <pc:chgData name="Andrew Killen" userId="5c0ca62b-8309-4a7b-9a68-c383ab2fb9fa" providerId="ADAL" clId="{2F6BF8C7-3909-4B85-BDDA-3A3605884604}" dt="2023-02-03T11:10:16.453" v="203" actId="20577"/>
        <pc:sldMkLst>
          <pc:docMk/>
          <pc:sldMk cId="0" sldId="267"/>
        </pc:sldMkLst>
      </pc:sldChg>
      <pc:sldChg chg="modNotesTx">
        <pc:chgData name="Andrew Killen" userId="5c0ca62b-8309-4a7b-9a68-c383ab2fb9fa" providerId="ADAL" clId="{2F6BF8C7-3909-4B85-BDDA-3A3605884604}" dt="2023-02-03T12:00:14.949" v="249" actId="20577"/>
        <pc:sldMkLst>
          <pc:docMk/>
          <pc:sldMk cId="0" sldId="275"/>
        </pc:sldMkLst>
      </pc:sldChg>
      <pc:sldChg chg="modNotesTx">
        <pc:chgData name="Andrew Killen" userId="5c0ca62b-8309-4a7b-9a68-c383ab2fb9fa" providerId="ADAL" clId="{2F6BF8C7-3909-4B85-BDDA-3A3605884604}" dt="2023-02-03T12:01:11.925" v="250"/>
        <pc:sldMkLst>
          <pc:docMk/>
          <pc:sldMk cId="0" sldId="278"/>
        </pc:sldMkLst>
      </pc:sldChg>
      <pc:sldChg chg="modNotesTx">
        <pc:chgData name="Andrew Killen" userId="5c0ca62b-8309-4a7b-9a68-c383ab2fb9fa" providerId="ADAL" clId="{2F6BF8C7-3909-4B85-BDDA-3A3605884604}" dt="2023-02-03T12:01:55.793" v="283" actId="20577"/>
        <pc:sldMkLst>
          <pc:docMk/>
          <pc:sldMk cId="0" sldId="279"/>
        </pc:sldMkLst>
      </pc:sldChg>
      <pc:sldChg chg="modNotesTx">
        <pc:chgData name="Andrew Killen" userId="5c0ca62b-8309-4a7b-9a68-c383ab2fb9fa" providerId="ADAL" clId="{2F6BF8C7-3909-4B85-BDDA-3A3605884604}" dt="2023-02-03T12:02:13.665" v="312" actId="20577"/>
        <pc:sldMkLst>
          <pc:docMk/>
          <pc:sldMk cId="0" sldId="280"/>
        </pc:sldMkLst>
      </pc:sldChg>
      <pc:sldChg chg="modNotesTx">
        <pc:chgData name="Andrew Killen" userId="5c0ca62b-8309-4a7b-9a68-c383ab2fb9fa" providerId="ADAL" clId="{2F6BF8C7-3909-4B85-BDDA-3A3605884604}" dt="2023-02-03T12:02:29.275" v="334" actId="20577"/>
        <pc:sldMkLst>
          <pc:docMk/>
          <pc:sldMk cId="0" sldId="281"/>
        </pc:sldMkLst>
      </pc:sldChg>
      <pc:sldChg chg="modNotesTx">
        <pc:chgData name="Andrew Killen" userId="5c0ca62b-8309-4a7b-9a68-c383ab2fb9fa" providerId="ADAL" clId="{2F6BF8C7-3909-4B85-BDDA-3A3605884604}" dt="2023-02-03T12:03:20.838" v="376" actId="20577"/>
        <pc:sldMkLst>
          <pc:docMk/>
          <pc:sldMk cId="0" sldId="282"/>
        </pc:sldMkLst>
      </pc:sldChg>
      <pc:sldChg chg="modNotesTx">
        <pc:chgData name="Andrew Killen" userId="5c0ca62b-8309-4a7b-9a68-c383ab2fb9fa" providerId="ADAL" clId="{2F6BF8C7-3909-4B85-BDDA-3A3605884604}" dt="2023-02-03T12:05:48.815" v="427" actId="20577"/>
        <pc:sldMkLst>
          <pc:docMk/>
          <pc:sldMk cId="0" sldId="283"/>
        </pc:sldMkLst>
      </pc:sldChg>
      <pc:sldChg chg="modNotesTx">
        <pc:chgData name="Andrew Killen" userId="5c0ca62b-8309-4a7b-9a68-c383ab2fb9fa" providerId="ADAL" clId="{2F6BF8C7-3909-4B85-BDDA-3A3605884604}" dt="2023-02-03T12:06:09.627" v="442" actId="20577"/>
        <pc:sldMkLst>
          <pc:docMk/>
          <pc:sldMk cId="0" sldId="284"/>
        </pc:sldMkLst>
      </pc:sldChg>
      <pc:sldChg chg="modNotesTx">
        <pc:chgData name="Andrew Killen" userId="5c0ca62b-8309-4a7b-9a68-c383ab2fb9fa" providerId="ADAL" clId="{2F6BF8C7-3909-4B85-BDDA-3A3605884604}" dt="2023-02-03T12:07:55.654" v="505" actId="313"/>
        <pc:sldMkLst>
          <pc:docMk/>
          <pc:sldMk cId="0" sldId="285"/>
        </pc:sldMkLst>
      </pc:sldChg>
      <pc:sldChg chg="modNotesTx">
        <pc:chgData name="Andrew Killen" userId="5c0ca62b-8309-4a7b-9a68-c383ab2fb9fa" providerId="ADAL" clId="{2F6BF8C7-3909-4B85-BDDA-3A3605884604}" dt="2023-02-03T12:09:45.605" v="563" actId="20577"/>
        <pc:sldMkLst>
          <pc:docMk/>
          <pc:sldMk cId="0" sldId="286"/>
        </pc:sldMkLst>
      </pc:sldChg>
      <pc:sldChg chg="modNotesTx">
        <pc:chgData name="Andrew Killen" userId="5c0ca62b-8309-4a7b-9a68-c383ab2fb9fa" providerId="ADAL" clId="{2F6BF8C7-3909-4B85-BDDA-3A3605884604}" dt="2023-02-03T12:10:22.403" v="591" actId="20577"/>
        <pc:sldMkLst>
          <pc:docMk/>
          <pc:sldMk cId="0" sldId="287"/>
        </pc:sldMkLst>
      </pc:sldChg>
      <pc:sldChg chg="modNotesTx">
        <pc:chgData name="Andrew Killen" userId="5c0ca62b-8309-4a7b-9a68-c383ab2fb9fa" providerId="ADAL" clId="{2F6BF8C7-3909-4B85-BDDA-3A3605884604}" dt="2023-02-03T12:10:58.991" v="619" actId="20577"/>
        <pc:sldMkLst>
          <pc:docMk/>
          <pc:sldMk cId="0" sldId="288"/>
        </pc:sldMkLst>
      </pc:sldChg>
      <pc:sldChg chg="modNotesTx">
        <pc:chgData name="Andrew Killen" userId="5c0ca62b-8309-4a7b-9a68-c383ab2fb9fa" providerId="ADAL" clId="{2F6BF8C7-3909-4B85-BDDA-3A3605884604}" dt="2023-02-03T12:12:04.323" v="630" actId="20577"/>
        <pc:sldMkLst>
          <pc:docMk/>
          <pc:sldMk cId="0" sldId="293"/>
        </pc:sldMkLst>
      </pc:sldChg>
      <pc:sldChg chg="modNotesTx">
        <pc:chgData name="Andrew Killen" userId="5c0ca62b-8309-4a7b-9a68-c383ab2fb9fa" providerId="ADAL" clId="{2F6BF8C7-3909-4B85-BDDA-3A3605884604}" dt="2023-02-03T12:13:39.202" v="648" actId="20577"/>
        <pc:sldMkLst>
          <pc:docMk/>
          <pc:sldMk cId="0" sldId="296"/>
        </pc:sldMkLst>
      </pc:sldChg>
      <pc:sldChg chg="modNotesTx">
        <pc:chgData name="Andrew Killen" userId="5c0ca62b-8309-4a7b-9a68-c383ab2fb9fa" providerId="ADAL" clId="{2F6BF8C7-3909-4B85-BDDA-3A3605884604}" dt="2023-02-03T12:15:24.006" v="718" actId="20577"/>
        <pc:sldMkLst>
          <pc:docMk/>
          <pc:sldMk cId="0" sldId="298"/>
        </pc:sldMkLst>
      </pc:sldChg>
      <pc:sldChg chg="modNotesTx">
        <pc:chgData name="Andrew Killen" userId="5c0ca62b-8309-4a7b-9a68-c383ab2fb9fa" providerId="ADAL" clId="{2F6BF8C7-3909-4B85-BDDA-3A3605884604}" dt="2023-02-03T12:16:55.624" v="796" actId="20577"/>
        <pc:sldMkLst>
          <pc:docMk/>
          <pc:sldMk cId="0" sldId="300"/>
        </pc:sldMkLst>
      </pc:sldChg>
      <pc:sldChg chg="modNotesTx">
        <pc:chgData name="Andrew Killen" userId="5c0ca62b-8309-4a7b-9a68-c383ab2fb9fa" providerId="ADAL" clId="{2F6BF8C7-3909-4B85-BDDA-3A3605884604}" dt="2023-02-03T12:18:34.779" v="860" actId="20577"/>
        <pc:sldMkLst>
          <pc:docMk/>
          <pc:sldMk cId="0" sldId="307"/>
        </pc:sldMkLst>
      </pc:sldChg>
      <pc:sldChg chg="modNotesTx">
        <pc:chgData name="Andrew Killen" userId="5c0ca62b-8309-4a7b-9a68-c383ab2fb9fa" providerId="ADAL" clId="{2F6BF8C7-3909-4B85-BDDA-3A3605884604}" dt="2023-02-03T12:19:38.351" v="947" actId="20577"/>
        <pc:sldMkLst>
          <pc:docMk/>
          <pc:sldMk cId="0" sldId="308"/>
        </pc:sldMkLst>
      </pc:sldChg>
      <pc:sldChg chg="modNotesTx">
        <pc:chgData name="Andrew Killen" userId="5c0ca62b-8309-4a7b-9a68-c383ab2fb9fa" providerId="ADAL" clId="{2F6BF8C7-3909-4B85-BDDA-3A3605884604}" dt="2023-02-03T12:28:34.742" v="967" actId="20577"/>
        <pc:sldMkLst>
          <pc:docMk/>
          <pc:sldMk cId="0" sldId="314"/>
        </pc:sldMkLst>
      </pc:sldChg>
      <pc:sldChg chg="modNotesTx">
        <pc:chgData name="Andrew Killen" userId="5c0ca62b-8309-4a7b-9a68-c383ab2fb9fa" providerId="ADAL" clId="{2F6BF8C7-3909-4B85-BDDA-3A3605884604}" dt="2023-02-03T12:28:45.286" v="981" actId="20577"/>
        <pc:sldMkLst>
          <pc:docMk/>
          <pc:sldMk cId="0" sldId="319"/>
        </pc:sldMkLst>
      </pc:sldChg>
      <pc:sldChg chg="modNotesTx">
        <pc:chgData name="Andrew Killen" userId="5c0ca62b-8309-4a7b-9a68-c383ab2fb9fa" providerId="ADAL" clId="{2F6BF8C7-3909-4B85-BDDA-3A3605884604}" dt="2023-02-03T12:29:15.253" v="1008" actId="20577"/>
        <pc:sldMkLst>
          <pc:docMk/>
          <pc:sldMk cId="0" sldId="325"/>
        </pc:sldMkLst>
      </pc:sldChg>
      <pc:sldChg chg="modSp mod">
        <pc:chgData name="Andrew Killen" userId="5c0ca62b-8309-4a7b-9a68-c383ab2fb9fa" providerId="ADAL" clId="{2F6BF8C7-3909-4B85-BDDA-3A3605884604}" dt="2023-01-27T18:08:38.859" v="69" actId="1076"/>
        <pc:sldMkLst>
          <pc:docMk/>
          <pc:sldMk cId="4226771098" sldId="330"/>
        </pc:sldMkLst>
        <pc:picChg chg="mod">
          <ac:chgData name="Andrew Killen" userId="5c0ca62b-8309-4a7b-9a68-c383ab2fb9fa" providerId="ADAL" clId="{2F6BF8C7-3909-4B85-BDDA-3A3605884604}" dt="2023-01-27T18:08:38.859" v="69" actId="1076"/>
          <ac:picMkLst>
            <pc:docMk/>
            <pc:sldMk cId="4226771098" sldId="330"/>
            <ac:picMk id="3" creationId="{41A95356-2949-253C-AB34-BEE77A3DBE84}"/>
          </ac:picMkLst>
        </pc:picChg>
      </pc:sldChg>
      <pc:sldChg chg="modNotesTx">
        <pc:chgData name="Andrew Killen" userId="5c0ca62b-8309-4a7b-9a68-c383ab2fb9fa" providerId="ADAL" clId="{2F6BF8C7-3909-4B85-BDDA-3A3605884604}" dt="2023-02-03T11:05:16.435" v="101" actId="20577"/>
        <pc:sldMkLst>
          <pc:docMk/>
          <pc:sldMk cId="2595361396" sldId="340"/>
        </pc:sldMkLst>
      </pc:sldChg>
      <pc:sldChg chg="addSp delSp modSp add mod modAnim">
        <pc:chgData name="Andrew Killen" userId="5c0ca62b-8309-4a7b-9a68-c383ab2fb9fa" providerId="ADAL" clId="{2F6BF8C7-3909-4B85-BDDA-3A3605884604}" dt="2023-01-31T12:07:30.986" v="81" actId="1076"/>
        <pc:sldMkLst>
          <pc:docMk/>
          <pc:sldMk cId="3394114081" sldId="342"/>
        </pc:sldMkLst>
        <pc:spChg chg="add del">
          <ac:chgData name="Andrew Killen" userId="5c0ca62b-8309-4a7b-9a68-c383ab2fb9fa" providerId="ADAL" clId="{2F6BF8C7-3909-4B85-BDDA-3A3605884604}" dt="2023-01-31T12:06:56.729" v="77" actId="478"/>
          <ac:spMkLst>
            <pc:docMk/>
            <pc:sldMk cId="3394114081" sldId="342"/>
            <ac:spMk id="8" creationId="{B82911E5-4117-0667-1BF7-BE73C880D3FA}"/>
          </ac:spMkLst>
        </pc:spChg>
        <pc:picChg chg="add del mod">
          <ac:chgData name="Andrew Killen" userId="5c0ca62b-8309-4a7b-9a68-c383ab2fb9fa" providerId="ADAL" clId="{2F6BF8C7-3909-4B85-BDDA-3A3605884604}" dt="2023-01-31T12:07:24.285" v="80" actId="478"/>
          <ac:picMkLst>
            <pc:docMk/>
            <pc:sldMk cId="3394114081" sldId="342"/>
            <ac:picMk id="5" creationId="{411CBA8B-C20A-AE9A-0C6B-FAFBDEE82D93}"/>
          </ac:picMkLst>
        </pc:picChg>
        <pc:picChg chg="del">
          <ac:chgData name="Andrew Killen" userId="5c0ca62b-8309-4a7b-9a68-c383ab2fb9fa" providerId="ADAL" clId="{2F6BF8C7-3909-4B85-BDDA-3A3605884604}" dt="2023-01-31T11:59:34.696" v="71" actId="478"/>
          <ac:picMkLst>
            <pc:docMk/>
            <pc:sldMk cId="3394114081" sldId="342"/>
            <ac:picMk id="6" creationId="{4282AF2D-9CB6-6BE1-FC8A-EF14EB4859C4}"/>
          </ac:picMkLst>
        </pc:picChg>
        <pc:picChg chg="add mod">
          <ac:chgData name="Andrew Killen" userId="5c0ca62b-8309-4a7b-9a68-c383ab2fb9fa" providerId="ADAL" clId="{2F6BF8C7-3909-4B85-BDDA-3A3605884604}" dt="2023-01-31T12:07:30.986" v="81" actId="1076"/>
          <ac:picMkLst>
            <pc:docMk/>
            <pc:sldMk cId="3394114081" sldId="342"/>
            <ac:picMk id="9" creationId="{A970872C-95A6-CD7D-9430-9559F4845580}"/>
          </ac:picMkLst>
        </pc:picChg>
      </pc:sldChg>
      <pc:sldChg chg="addSp delSp modSp add mod">
        <pc:chgData name="Andrew Killen" userId="5c0ca62b-8309-4a7b-9a68-c383ab2fb9fa" providerId="ADAL" clId="{2F6BF8C7-3909-4B85-BDDA-3A3605884604}" dt="2023-01-31T12:09:16.981" v="86" actId="962"/>
        <pc:sldMkLst>
          <pc:docMk/>
          <pc:sldMk cId="3816342134" sldId="343"/>
        </pc:sldMkLst>
        <pc:picChg chg="add mod">
          <ac:chgData name="Andrew Killen" userId="5c0ca62b-8309-4a7b-9a68-c383ab2fb9fa" providerId="ADAL" clId="{2F6BF8C7-3909-4B85-BDDA-3A3605884604}" dt="2023-01-31T12:09:16.981" v="86" actId="962"/>
          <ac:picMkLst>
            <pc:docMk/>
            <pc:sldMk cId="3816342134" sldId="343"/>
            <ac:picMk id="5" creationId="{2113F1EB-9788-2935-8729-FC5273ED4C85}"/>
          </ac:picMkLst>
        </pc:picChg>
        <pc:picChg chg="del">
          <ac:chgData name="Andrew Killen" userId="5c0ca62b-8309-4a7b-9a68-c383ab2fb9fa" providerId="ADAL" clId="{2F6BF8C7-3909-4B85-BDDA-3A3605884604}" dt="2023-01-31T12:08:17.525" v="83" actId="478"/>
          <ac:picMkLst>
            <pc:docMk/>
            <pc:sldMk cId="3816342134" sldId="343"/>
            <ac:picMk id="6" creationId="{4282AF2D-9CB6-6BE1-FC8A-EF14EB4859C4}"/>
          </ac:picMkLst>
        </pc:picChg>
      </pc:sldChg>
    </pc:docChg>
  </pc:docChgLst>
  <pc:docChgLst>
    <pc:chgData name="Andrew Killen" userId="5c0ca62b-8309-4a7b-9a68-c383ab2fb9fa" providerId="ADAL" clId="{ECEAE4CB-C38A-4F3E-A751-F17803134775}"/>
    <pc:docChg chg="undo custSel addSld modSld">
      <pc:chgData name="Andrew Killen" userId="5c0ca62b-8309-4a7b-9a68-c383ab2fb9fa" providerId="ADAL" clId="{ECEAE4CB-C38A-4F3E-A751-F17803134775}" dt="2023-06-09T11:39:53.365" v="56" actId="478"/>
      <pc:docMkLst>
        <pc:docMk/>
      </pc:docMkLst>
      <pc:sldChg chg="modSp mod">
        <pc:chgData name="Andrew Killen" userId="5c0ca62b-8309-4a7b-9a68-c383ab2fb9fa" providerId="ADAL" clId="{ECEAE4CB-C38A-4F3E-A751-F17803134775}" dt="2023-06-02T12:01:36.846" v="36" actId="20577"/>
        <pc:sldMkLst>
          <pc:docMk/>
          <pc:sldMk cId="0" sldId="269"/>
        </pc:sldMkLst>
        <pc:spChg chg="mod">
          <ac:chgData name="Andrew Killen" userId="5c0ca62b-8309-4a7b-9a68-c383ab2fb9fa" providerId="ADAL" clId="{ECEAE4CB-C38A-4F3E-A751-F17803134775}" dt="2023-06-02T12:01:36.846" v="36" actId="20577"/>
          <ac:spMkLst>
            <pc:docMk/>
            <pc:sldMk cId="0" sldId="269"/>
            <ac:spMk id="2" creationId="{00000000-0000-0000-0000-000000000000}"/>
          </ac:spMkLst>
        </pc:spChg>
      </pc:sldChg>
      <pc:sldChg chg="addSp delSp modSp mod">
        <pc:chgData name="Andrew Killen" userId="5c0ca62b-8309-4a7b-9a68-c383ab2fb9fa" providerId="ADAL" clId="{ECEAE4CB-C38A-4F3E-A751-F17803134775}" dt="2023-06-09T11:39:53.365" v="56" actId="478"/>
        <pc:sldMkLst>
          <pc:docMk/>
          <pc:sldMk cId="0" sldId="319"/>
        </pc:sldMkLst>
        <pc:picChg chg="add del">
          <ac:chgData name="Andrew Killen" userId="5c0ca62b-8309-4a7b-9a68-c383ab2fb9fa" providerId="ADAL" clId="{ECEAE4CB-C38A-4F3E-A751-F17803134775}" dt="2023-06-09T11:39:53.365" v="56" actId="478"/>
          <ac:picMkLst>
            <pc:docMk/>
            <pc:sldMk cId="0" sldId="319"/>
            <ac:picMk id="3" creationId="{00000000-0000-0000-0000-000000000000}"/>
          </ac:picMkLst>
        </pc:picChg>
        <pc:picChg chg="add del mod modCrop">
          <ac:chgData name="Andrew Killen" userId="5c0ca62b-8309-4a7b-9a68-c383ab2fb9fa" providerId="ADAL" clId="{ECEAE4CB-C38A-4F3E-A751-F17803134775}" dt="2023-06-09T11:39:52.823" v="55"/>
          <ac:picMkLst>
            <pc:docMk/>
            <pc:sldMk cId="0" sldId="319"/>
            <ac:picMk id="5" creationId="{26A062DB-F807-B332-BC95-52CF1413D675}"/>
          </ac:picMkLst>
        </pc:picChg>
      </pc:sldChg>
      <pc:sldChg chg="addSp modSp new mod">
        <pc:chgData name="Andrew Killen" userId="5c0ca62b-8309-4a7b-9a68-c383ab2fb9fa" providerId="ADAL" clId="{ECEAE4CB-C38A-4F3E-A751-F17803134775}" dt="2023-06-09T11:17:56.271" v="40" actId="962"/>
        <pc:sldMkLst>
          <pc:docMk/>
          <pc:sldMk cId="1729060882" sldId="344"/>
        </pc:sldMkLst>
        <pc:picChg chg="add mod">
          <ac:chgData name="Andrew Killen" userId="5c0ca62b-8309-4a7b-9a68-c383ab2fb9fa" providerId="ADAL" clId="{ECEAE4CB-C38A-4F3E-A751-F17803134775}" dt="2023-06-09T11:17:56.271" v="40" actId="962"/>
          <ac:picMkLst>
            <pc:docMk/>
            <pc:sldMk cId="1729060882" sldId="344"/>
            <ac:picMk id="4" creationId="{9CF6D140-DAE3-9A40-8C86-8AD6AAA7392A}"/>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9706381C-3604-4F7F-9AFB-363E0902A49D}" type="datetimeFigureOut">
              <a:rPr lang="en-GB" smtClean="0"/>
              <a:t>09/06/2023</a:t>
            </a:fld>
            <a:endParaRPr lang="en-GB"/>
          </a:p>
        </p:txBody>
      </p:sp>
      <p:sp>
        <p:nvSpPr>
          <p:cNvPr id="4" name="Slide Image Placeholder 3"/>
          <p:cNvSpPr>
            <a:spLocks noGrp="1" noRot="1" noChangeAspect="1"/>
          </p:cNvSpPr>
          <p:nvPr>
            <p:ph type="sldImg" idx="2"/>
          </p:nvPr>
        </p:nvSpPr>
        <p:spPr>
          <a:xfrm>
            <a:off x="3028950" y="857250"/>
            <a:ext cx="30861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A427BF75-2E90-4E3E-9E2A-65FDD4B513B4}" type="slidenum">
              <a:rPr lang="en-GB" smtClean="0"/>
              <a:t>‹#›</a:t>
            </a:fld>
            <a:endParaRPr lang="en-GB"/>
          </a:p>
        </p:txBody>
      </p:sp>
    </p:spTree>
    <p:extLst>
      <p:ext uri="{BB962C8B-B14F-4D97-AF65-F5344CB8AC3E}">
        <p14:creationId xmlns:p14="http://schemas.microsoft.com/office/powerpoint/2010/main" val="658688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427BF75-2E90-4E3E-9E2A-65FDD4B513B4}" type="slidenum">
              <a:rPr lang="en-GB" smtClean="0"/>
              <a:t>2</a:t>
            </a:fld>
            <a:endParaRPr lang="en-GB"/>
          </a:p>
        </p:txBody>
      </p:sp>
    </p:spTree>
    <p:extLst>
      <p:ext uri="{BB962C8B-B14F-4D97-AF65-F5344CB8AC3E}">
        <p14:creationId xmlns:p14="http://schemas.microsoft.com/office/powerpoint/2010/main" val="5019702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427BF75-2E90-4E3E-9E2A-65FDD4B513B4}" type="slidenum">
              <a:rPr lang="en-GB" smtClean="0"/>
              <a:t>3</a:t>
            </a:fld>
            <a:endParaRPr lang="en-GB"/>
          </a:p>
        </p:txBody>
      </p:sp>
    </p:spTree>
    <p:extLst>
      <p:ext uri="{BB962C8B-B14F-4D97-AF65-F5344CB8AC3E}">
        <p14:creationId xmlns:p14="http://schemas.microsoft.com/office/powerpoint/2010/main" val="5138097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427BF75-2E90-4E3E-9E2A-65FDD4B513B4}" type="slidenum">
              <a:rPr lang="en-GB" smtClean="0"/>
              <a:t>4</a:t>
            </a:fld>
            <a:endParaRPr lang="en-GB"/>
          </a:p>
        </p:txBody>
      </p:sp>
    </p:spTree>
    <p:extLst>
      <p:ext uri="{BB962C8B-B14F-4D97-AF65-F5344CB8AC3E}">
        <p14:creationId xmlns:p14="http://schemas.microsoft.com/office/powerpoint/2010/main" val="8476413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427BF75-2E90-4E3E-9E2A-65FDD4B513B4}" type="slidenum">
              <a:rPr lang="en-GB" smtClean="0"/>
              <a:t>9</a:t>
            </a:fld>
            <a:endParaRPr lang="en-GB"/>
          </a:p>
        </p:txBody>
      </p:sp>
    </p:spTree>
    <p:extLst>
      <p:ext uri="{BB962C8B-B14F-4D97-AF65-F5344CB8AC3E}">
        <p14:creationId xmlns:p14="http://schemas.microsoft.com/office/powerpoint/2010/main" val="39639926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35kg to 22kg </a:t>
            </a:r>
          </a:p>
        </p:txBody>
      </p:sp>
      <p:sp>
        <p:nvSpPr>
          <p:cNvPr id="4" name="Slide Number Placeholder 3"/>
          <p:cNvSpPr>
            <a:spLocks noGrp="1"/>
          </p:cNvSpPr>
          <p:nvPr>
            <p:ph type="sldNum" sz="quarter" idx="5"/>
          </p:nvPr>
        </p:nvSpPr>
        <p:spPr/>
        <p:txBody>
          <a:bodyPr/>
          <a:lstStyle/>
          <a:p>
            <a:fld id="{A427BF75-2E90-4E3E-9E2A-65FDD4B513B4}" type="slidenum">
              <a:rPr lang="en-GB" smtClean="0"/>
              <a:t>10</a:t>
            </a:fld>
            <a:endParaRPr lang="en-GB"/>
          </a:p>
        </p:txBody>
      </p:sp>
    </p:spTree>
    <p:extLst>
      <p:ext uri="{BB962C8B-B14F-4D97-AF65-F5344CB8AC3E}">
        <p14:creationId xmlns:p14="http://schemas.microsoft.com/office/powerpoint/2010/main" val="17954584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427BF75-2E90-4E3E-9E2A-65FDD4B513B4}" type="slidenum">
              <a:rPr lang="en-GB" smtClean="0"/>
              <a:t>11</a:t>
            </a:fld>
            <a:endParaRPr lang="en-GB"/>
          </a:p>
        </p:txBody>
      </p:sp>
    </p:spTree>
    <p:extLst>
      <p:ext uri="{BB962C8B-B14F-4D97-AF65-F5344CB8AC3E}">
        <p14:creationId xmlns:p14="http://schemas.microsoft.com/office/powerpoint/2010/main" val="21232645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427BF75-2E90-4E3E-9E2A-65FDD4B513B4}" type="slidenum">
              <a:rPr lang="en-GB" smtClean="0"/>
              <a:t>13</a:t>
            </a:fld>
            <a:endParaRPr lang="en-GB"/>
          </a:p>
        </p:txBody>
      </p:sp>
    </p:spTree>
    <p:extLst>
      <p:ext uri="{BB962C8B-B14F-4D97-AF65-F5344CB8AC3E}">
        <p14:creationId xmlns:p14="http://schemas.microsoft.com/office/powerpoint/2010/main" val="13786429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427BF75-2E90-4E3E-9E2A-65FDD4B513B4}" type="slidenum">
              <a:rPr lang="en-GB" smtClean="0"/>
              <a:t>14</a:t>
            </a:fld>
            <a:endParaRPr lang="en-GB"/>
          </a:p>
        </p:txBody>
      </p:sp>
    </p:spTree>
    <p:extLst>
      <p:ext uri="{BB962C8B-B14F-4D97-AF65-F5344CB8AC3E}">
        <p14:creationId xmlns:p14="http://schemas.microsoft.com/office/powerpoint/2010/main" val="37722066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427BF75-2E90-4E3E-9E2A-65FDD4B513B4}" type="slidenum">
              <a:rPr lang="en-GB" smtClean="0"/>
              <a:t>15</a:t>
            </a:fld>
            <a:endParaRPr lang="en-GB"/>
          </a:p>
        </p:txBody>
      </p:sp>
    </p:spTree>
    <p:extLst>
      <p:ext uri="{BB962C8B-B14F-4D97-AF65-F5344CB8AC3E}">
        <p14:creationId xmlns:p14="http://schemas.microsoft.com/office/powerpoint/2010/main" val="39566932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427BF75-2E90-4E3E-9E2A-65FDD4B513B4}" type="slidenum">
              <a:rPr lang="en-GB" smtClean="0"/>
              <a:t>16</a:t>
            </a:fld>
            <a:endParaRPr lang="en-GB"/>
          </a:p>
        </p:txBody>
      </p:sp>
    </p:spTree>
    <p:extLst>
      <p:ext uri="{BB962C8B-B14F-4D97-AF65-F5344CB8AC3E}">
        <p14:creationId xmlns:p14="http://schemas.microsoft.com/office/powerpoint/2010/main" val="31547391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427BF75-2E90-4E3E-9E2A-65FDD4B513B4}" type="slidenum">
              <a:rPr lang="en-GB" smtClean="0"/>
              <a:t>17</a:t>
            </a:fld>
            <a:endParaRPr lang="en-GB"/>
          </a:p>
        </p:txBody>
      </p:sp>
    </p:spTree>
    <p:extLst>
      <p:ext uri="{BB962C8B-B14F-4D97-AF65-F5344CB8AC3E}">
        <p14:creationId xmlns:p14="http://schemas.microsoft.com/office/powerpoint/2010/main" val="30193508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Bitmap </a:t>
            </a:r>
          </a:p>
        </p:txBody>
      </p:sp>
      <p:sp>
        <p:nvSpPr>
          <p:cNvPr id="4" name="Slide Number Placeholder 3"/>
          <p:cNvSpPr>
            <a:spLocks noGrp="1"/>
          </p:cNvSpPr>
          <p:nvPr>
            <p:ph type="sldNum" sz="quarter" idx="5"/>
          </p:nvPr>
        </p:nvSpPr>
        <p:spPr/>
        <p:txBody>
          <a:bodyPr/>
          <a:lstStyle/>
          <a:p>
            <a:fld id="{A427BF75-2E90-4E3E-9E2A-65FDD4B513B4}" type="slidenum">
              <a:rPr lang="en-GB" smtClean="0"/>
              <a:t>21</a:t>
            </a:fld>
            <a:endParaRPr lang="en-GB"/>
          </a:p>
        </p:txBody>
      </p:sp>
    </p:spTree>
    <p:extLst>
      <p:ext uri="{BB962C8B-B14F-4D97-AF65-F5344CB8AC3E}">
        <p14:creationId xmlns:p14="http://schemas.microsoft.com/office/powerpoint/2010/main" val="39636712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Solid </a:t>
            </a:r>
          </a:p>
          <a:p>
            <a:pPr marL="228600" indent="-228600">
              <a:buAutoNum type="arabicPeriod"/>
            </a:pPr>
            <a:r>
              <a:rPr lang="en-GB" dirty="0"/>
              <a:t>Surface </a:t>
            </a:r>
            <a:r>
              <a:rPr lang="en-GB" dirty="0" err="1"/>
              <a:t>nurb</a:t>
            </a:r>
            <a:endParaRPr lang="en-GB" dirty="0"/>
          </a:p>
          <a:p>
            <a:pPr marL="228600" indent="-228600">
              <a:buAutoNum type="arabicPeriod"/>
            </a:pPr>
            <a:r>
              <a:rPr lang="en-GB" dirty="0"/>
              <a:t>Hybrid (Solid +Surface)</a:t>
            </a:r>
          </a:p>
        </p:txBody>
      </p:sp>
      <p:sp>
        <p:nvSpPr>
          <p:cNvPr id="4" name="Slide Number Placeholder 3"/>
          <p:cNvSpPr>
            <a:spLocks noGrp="1"/>
          </p:cNvSpPr>
          <p:nvPr>
            <p:ph type="sldNum" sz="quarter" idx="5"/>
          </p:nvPr>
        </p:nvSpPr>
        <p:spPr/>
        <p:txBody>
          <a:bodyPr/>
          <a:lstStyle/>
          <a:p>
            <a:fld id="{A427BF75-2E90-4E3E-9E2A-65FDD4B513B4}" type="slidenum">
              <a:rPr lang="en-GB" smtClean="0"/>
              <a:t>24</a:t>
            </a:fld>
            <a:endParaRPr lang="en-GB"/>
          </a:p>
        </p:txBody>
      </p:sp>
    </p:spTree>
    <p:extLst>
      <p:ext uri="{BB962C8B-B14F-4D97-AF65-F5344CB8AC3E}">
        <p14:creationId xmlns:p14="http://schemas.microsoft.com/office/powerpoint/2010/main" val="32178190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Primitive geometry's </a:t>
            </a:r>
          </a:p>
        </p:txBody>
      </p:sp>
      <p:sp>
        <p:nvSpPr>
          <p:cNvPr id="4" name="Slide Number Placeholder 3"/>
          <p:cNvSpPr>
            <a:spLocks noGrp="1"/>
          </p:cNvSpPr>
          <p:nvPr>
            <p:ph type="sldNum" sz="quarter" idx="5"/>
          </p:nvPr>
        </p:nvSpPr>
        <p:spPr/>
        <p:txBody>
          <a:bodyPr/>
          <a:lstStyle/>
          <a:p>
            <a:fld id="{A427BF75-2E90-4E3E-9E2A-65FDD4B513B4}" type="slidenum">
              <a:rPr lang="en-GB" smtClean="0"/>
              <a:t>25</a:t>
            </a:fld>
            <a:endParaRPr lang="en-GB"/>
          </a:p>
        </p:txBody>
      </p:sp>
    </p:spTree>
    <p:extLst>
      <p:ext uri="{BB962C8B-B14F-4D97-AF65-F5344CB8AC3E}">
        <p14:creationId xmlns:p14="http://schemas.microsoft.com/office/powerpoint/2010/main" val="38245451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Boolean operations </a:t>
            </a:r>
          </a:p>
        </p:txBody>
      </p:sp>
      <p:sp>
        <p:nvSpPr>
          <p:cNvPr id="4" name="Slide Number Placeholder 3"/>
          <p:cNvSpPr>
            <a:spLocks noGrp="1"/>
          </p:cNvSpPr>
          <p:nvPr>
            <p:ph type="sldNum" sz="quarter" idx="5"/>
          </p:nvPr>
        </p:nvSpPr>
        <p:spPr/>
        <p:txBody>
          <a:bodyPr/>
          <a:lstStyle/>
          <a:p>
            <a:fld id="{A427BF75-2E90-4E3E-9E2A-65FDD4B513B4}" type="slidenum">
              <a:rPr lang="en-GB" smtClean="0"/>
              <a:t>26</a:t>
            </a:fld>
            <a:endParaRPr lang="en-GB"/>
          </a:p>
        </p:txBody>
      </p:sp>
    </p:spTree>
    <p:extLst>
      <p:ext uri="{BB962C8B-B14F-4D97-AF65-F5344CB8AC3E}">
        <p14:creationId xmlns:p14="http://schemas.microsoft.com/office/powerpoint/2010/main" val="21893376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427BF75-2E90-4E3E-9E2A-65FDD4B513B4}" type="slidenum">
              <a:rPr lang="en-GB" smtClean="0"/>
              <a:t>27</a:t>
            </a:fld>
            <a:endParaRPr lang="en-GB"/>
          </a:p>
        </p:txBody>
      </p:sp>
    </p:spTree>
    <p:extLst>
      <p:ext uri="{BB962C8B-B14F-4D97-AF65-F5344CB8AC3E}">
        <p14:creationId xmlns:p14="http://schemas.microsoft.com/office/powerpoint/2010/main" val="4396988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Adds cubes in a design space gaming medical </a:t>
            </a:r>
          </a:p>
        </p:txBody>
      </p:sp>
      <p:sp>
        <p:nvSpPr>
          <p:cNvPr id="4" name="Slide Number Placeholder 3"/>
          <p:cNvSpPr>
            <a:spLocks noGrp="1"/>
          </p:cNvSpPr>
          <p:nvPr>
            <p:ph type="sldNum" sz="quarter" idx="5"/>
          </p:nvPr>
        </p:nvSpPr>
        <p:spPr/>
        <p:txBody>
          <a:bodyPr/>
          <a:lstStyle/>
          <a:p>
            <a:fld id="{A427BF75-2E90-4E3E-9E2A-65FDD4B513B4}" type="slidenum">
              <a:rPr lang="en-GB" smtClean="0"/>
              <a:t>33</a:t>
            </a:fld>
            <a:endParaRPr lang="en-GB"/>
          </a:p>
        </p:txBody>
      </p:sp>
    </p:spTree>
    <p:extLst>
      <p:ext uri="{BB962C8B-B14F-4D97-AF65-F5344CB8AC3E}">
        <p14:creationId xmlns:p14="http://schemas.microsoft.com/office/powerpoint/2010/main" val="126579804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br>
            <a:r>
              <a:rPr lang="en-GB" b="0" i="0" dirty="0">
                <a:solidFill>
                  <a:srgbClr val="323130"/>
                </a:solidFill>
                <a:effectLst/>
                <a:latin typeface="Segoe UI" panose="020B0502040204020203" pitchFamily="34" charset="0"/>
              </a:rPr>
              <a:t>The benefits of it is it's </a:t>
            </a:r>
            <a:r>
              <a:rPr lang="en-GB" b="0" i="0" dirty="0" err="1">
                <a:solidFill>
                  <a:srgbClr val="323130"/>
                </a:solidFill>
                <a:effectLst/>
                <a:latin typeface="Segoe UI" panose="020B0502040204020203" pitchFamily="34" charset="0"/>
              </a:rPr>
              <a:t>it's</a:t>
            </a:r>
            <a:r>
              <a:rPr lang="en-GB" b="0" i="0" dirty="0">
                <a:solidFill>
                  <a:srgbClr val="323130"/>
                </a:solidFill>
                <a:effectLst/>
                <a:latin typeface="Segoe UI" panose="020B0502040204020203" pitchFamily="34" charset="0"/>
              </a:rPr>
              <a:t> very fast. You can create these really complex structures fast, so you don't so you don't need such powerful computers. If you do this type. This kind of thing with SolidWorks your computer wouldn't thank you.</a:t>
            </a:r>
            <a:endParaRPr lang="en-GB" dirty="0"/>
          </a:p>
        </p:txBody>
      </p:sp>
      <p:sp>
        <p:nvSpPr>
          <p:cNvPr id="4" name="Slide Number Placeholder 3"/>
          <p:cNvSpPr>
            <a:spLocks noGrp="1"/>
          </p:cNvSpPr>
          <p:nvPr>
            <p:ph type="sldNum" sz="quarter" idx="5"/>
          </p:nvPr>
        </p:nvSpPr>
        <p:spPr/>
        <p:txBody>
          <a:bodyPr/>
          <a:lstStyle/>
          <a:p>
            <a:fld id="{A427BF75-2E90-4E3E-9E2A-65FDD4B513B4}" type="slidenum">
              <a:rPr lang="en-GB" smtClean="0"/>
              <a:t>35</a:t>
            </a:fld>
            <a:endParaRPr lang="en-GB"/>
          </a:p>
        </p:txBody>
      </p:sp>
    </p:spTree>
    <p:extLst>
      <p:ext uri="{BB962C8B-B14F-4D97-AF65-F5344CB8AC3E}">
        <p14:creationId xmlns:p14="http://schemas.microsoft.com/office/powerpoint/2010/main" val="416272885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Hybred</a:t>
            </a:r>
            <a:r>
              <a:rPr lang="en-GB" dirty="0"/>
              <a:t> Parametric and voxel based</a:t>
            </a:r>
          </a:p>
        </p:txBody>
      </p:sp>
      <p:sp>
        <p:nvSpPr>
          <p:cNvPr id="4" name="Slide Number Placeholder 3"/>
          <p:cNvSpPr>
            <a:spLocks noGrp="1"/>
          </p:cNvSpPr>
          <p:nvPr>
            <p:ph type="sldNum" sz="quarter" idx="5"/>
          </p:nvPr>
        </p:nvSpPr>
        <p:spPr/>
        <p:txBody>
          <a:bodyPr/>
          <a:lstStyle/>
          <a:p>
            <a:fld id="{A427BF75-2E90-4E3E-9E2A-65FDD4B513B4}" type="slidenum">
              <a:rPr lang="en-GB" smtClean="0"/>
              <a:t>36</a:t>
            </a:fld>
            <a:endParaRPr lang="en-GB"/>
          </a:p>
        </p:txBody>
      </p:sp>
    </p:spTree>
    <p:extLst>
      <p:ext uri="{BB962C8B-B14F-4D97-AF65-F5344CB8AC3E}">
        <p14:creationId xmlns:p14="http://schemas.microsoft.com/office/powerpoint/2010/main" val="10845365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Great for lattice structures </a:t>
            </a:r>
          </a:p>
        </p:txBody>
      </p:sp>
      <p:sp>
        <p:nvSpPr>
          <p:cNvPr id="4" name="Slide Number Placeholder 3"/>
          <p:cNvSpPr>
            <a:spLocks noGrp="1"/>
          </p:cNvSpPr>
          <p:nvPr>
            <p:ph type="sldNum" sz="quarter" idx="5"/>
          </p:nvPr>
        </p:nvSpPr>
        <p:spPr/>
        <p:txBody>
          <a:bodyPr/>
          <a:lstStyle/>
          <a:p>
            <a:fld id="{A427BF75-2E90-4E3E-9E2A-65FDD4B513B4}" type="slidenum">
              <a:rPr lang="en-GB" smtClean="0"/>
              <a:t>37</a:t>
            </a:fld>
            <a:endParaRPr lang="en-GB"/>
          </a:p>
        </p:txBody>
      </p:sp>
    </p:spTree>
    <p:extLst>
      <p:ext uri="{BB962C8B-B14F-4D97-AF65-F5344CB8AC3E}">
        <p14:creationId xmlns:p14="http://schemas.microsoft.com/office/powerpoint/2010/main" val="30353155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Applications hip cups </a:t>
            </a:r>
          </a:p>
        </p:txBody>
      </p:sp>
      <p:sp>
        <p:nvSpPr>
          <p:cNvPr id="4" name="Slide Number Placeholder 3"/>
          <p:cNvSpPr>
            <a:spLocks noGrp="1"/>
          </p:cNvSpPr>
          <p:nvPr>
            <p:ph type="sldNum" sz="quarter" idx="5"/>
          </p:nvPr>
        </p:nvSpPr>
        <p:spPr/>
        <p:txBody>
          <a:bodyPr/>
          <a:lstStyle/>
          <a:p>
            <a:fld id="{A427BF75-2E90-4E3E-9E2A-65FDD4B513B4}" type="slidenum">
              <a:rPr lang="en-GB" smtClean="0"/>
              <a:t>38</a:t>
            </a:fld>
            <a:endParaRPr lang="en-GB"/>
          </a:p>
        </p:txBody>
      </p:sp>
    </p:spTree>
    <p:extLst>
      <p:ext uri="{BB962C8B-B14F-4D97-AF65-F5344CB8AC3E}">
        <p14:creationId xmlns:p14="http://schemas.microsoft.com/office/powerpoint/2010/main" val="318214778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Hip structure bone trap better than bolts </a:t>
            </a:r>
          </a:p>
        </p:txBody>
      </p:sp>
      <p:sp>
        <p:nvSpPr>
          <p:cNvPr id="4" name="Slide Number Placeholder 3"/>
          <p:cNvSpPr>
            <a:spLocks noGrp="1"/>
          </p:cNvSpPr>
          <p:nvPr>
            <p:ph type="sldNum" sz="quarter" idx="5"/>
          </p:nvPr>
        </p:nvSpPr>
        <p:spPr/>
        <p:txBody>
          <a:bodyPr/>
          <a:lstStyle/>
          <a:p>
            <a:fld id="{A427BF75-2E90-4E3E-9E2A-65FDD4B513B4}" type="slidenum">
              <a:rPr lang="en-GB" smtClean="0"/>
              <a:t>39</a:t>
            </a:fld>
            <a:endParaRPr lang="en-GB"/>
          </a:p>
        </p:txBody>
      </p:sp>
    </p:spTree>
    <p:extLst>
      <p:ext uri="{BB962C8B-B14F-4D97-AF65-F5344CB8AC3E}">
        <p14:creationId xmlns:p14="http://schemas.microsoft.com/office/powerpoint/2010/main" val="420135405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Ct scanning (Segmentation) like 3d scanning </a:t>
            </a:r>
          </a:p>
        </p:txBody>
      </p:sp>
      <p:sp>
        <p:nvSpPr>
          <p:cNvPr id="4" name="Slide Number Placeholder 3"/>
          <p:cNvSpPr>
            <a:spLocks noGrp="1"/>
          </p:cNvSpPr>
          <p:nvPr>
            <p:ph type="sldNum" sz="quarter" idx="5"/>
          </p:nvPr>
        </p:nvSpPr>
        <p:spPr/>
        <p:txBody>
          <a:bodyPr/>
          <a:lstStyle/>
          <a:p>
            <a:fld id="{A427BF75-2E90-4E3E-9E2A-65FDD4B513B4}" type="slidenum">
              <a:rPr lang="en-GB" smtClean="0"/>
              <a:t>40</a:t>
            </a:fld>
            <a:endParaRPr lang="en-GB"/>
          </a:p>
        </p:txBody>
      </p:sp>
    </p:spTree>
    <p:extLst>
      <p:ext uri="{BB962C8B-B14F-4D97-AF65-F5344CB8AC3E}">
        <p14:creationId xmlns:p14="http://schemas.microsoft.com/office/powerpoint/2010/main" val="199848569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Sliced bitmap </a:t>
            </a:r>
          </a:p>
        </p:txBody>
      </p:sp>
      <p:sp>
        <p:nvSpPr>
          <p:cNvPr id="4" name="Slide Number Placeholder 3"/>
          <p:cNvSpPr>
            <a:spLocks noGrp="1"/>
          </p:cNvSpPr>
          <p:nvPr>
            <p:ph type="sldNum" sz="quarter" idx="5"/>
          </p:nvPr>
        </p:nvSpPr>
        <p:spPr/>
        <p:txBody>
          <a:bodyPr/>
          <a:lstStyle/>
          <a:p>
            <a:fld id="{A427BF75-2E90-4E3E-9E2A-65FDD4B513B4}" type="slidenum">
              <a:rPr lang="en-GB" smtClean="0"/>
              <a:t>41</a:t>
            </a:fld>
            <a:endParaRPr lang="en-GB"/>
          </a:p>
        </p:txBody>
      </p:sp>
    </p:spTree>
    <p:extLst>
      <p:ext uri="{BB962C8B-B14F-4D97-AF65-F5344CB8AC3E}">
        <p14:creationId xmlns:p14="http://schemas.microsoft.com/office/powerpoint/2010/main" val="215332334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Belgium company Bone cancer reconstruction of the jaw </a:t>
            </a:r>
          </a:p>
        </p:txBody>
      </p:sp>
      <p:sp>
        <p:nvSpPr>
          <p:cNvPr id="4" name="Slide Number Placeholder 3"/>
          <p:cNvSpPr>
            <a:spLocks noGrp="1"/>
          </p:cNvSpPr>
          <p:nvPr>
            <p:ph type="sldNum" sz="quarter" idx="5"/>
          </p:nvPr>
        </p:nvSpPr>
        <p:spPr/>
        <p:txBody>
          <a:bodyPr/>
          <a:lstStyle/>
          <a:p>
            <a:fld id="{A427BF75-2E90-4E3E-9E2A-65FDD4B513B4}" type="slidenum">
              <a:rPr lang="en-GB" smtClean="0"/>
              <a:t>42</a:t>
            </a:fld>
            <a:endParaRPr lang="en-GB"/>
          </a:p>
        </p:txBody>
      </p:sp>
    </p:spTree>
    <p:extLst>
      <p:ext uri="{BB962C8B-B14F-4D97-AF65-F5344CB8AC3E}">
        <p14:creationId xmlns:p14="http://schemas.microsoft.com/office/powerpoint/2010/main" val="220334668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Car accident scull fracture guide and implant (Nylon 12)</a:t>
            </a:r>
          </a:p>
        </p:txBody>
      </p:sp>
      <p:sp>
        <p:nvSpPr>
          <p:cNvPr id="4" name="Slide Number Placeholder 3"/>
          <p:cNvSpPr>
            <a:spLocks noGrp="1"/>
          </p:cNvSpPr>
          <p:nvPr>
            <p:ph type="sldNum" sz="quarter" idx="5"/>
          </p:nvPr>
        </p:nvSpPr>
        <p:spPr/>
        <p:txBody>
          <a:bodyPr/>
          <a:lstStyle/>
          <a:p>
            <a:fld id="{A427BF75-2E90-4E3E-9E2A-65FDD4B513B4}" type="slidenum">
              <a:rPr lang="en-GB" smtClean="0"/>
              <a:t>43</a:t>
            </a:fld>
            <a:endParaRPr lang="en-GB"/>
          </a:p>
        </p:txBody>
      </p:sp>
    </p:spTree>
    <p:extLst>
      <p:ext uri="{BB962C8B-B14F-4D97-AF65-F5344CB8AC3E}">
        <p14:creationId xmlns:p14="http://schemas.microsoft.com/office/powerpoint/2010/main" val="177027565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Replacement knee surgery. </a:t>
            </a:r>
          </a:p>
        </p:txBody>
      </p:sp>
      <p:sp>
        <p:nvSpPr>
          <p:cNvPr id="4" name="Slide Number Placeholder 3"/>
          <p:cNvSpPr>
            <a:spLocks noGrp="1"/>
          </p:cNvSpPr>
          <p:nvPr>
            <p:ph type="sldNum" sz="quarter" idx="5"/>
          </p:nvPr>
        </p:nvSpPr>
        <p:spPr/>
        <p:txBody>
          <a:bodyPr/>
          <a:lstStyle/>
          <a:p>
            <a:fld id="{A427BF75-2E90-4E3E-9E2A-65FDD4B513B4}" type="slidenum">
              <a:rPr lang="en-GB" smtClean="0"/>
              <a:t>44</a:t>
            </a:fld>
            <a:endParaRPr lang="en-GB"/>
          </a:p>
        </p:txBody>
      </p:sp>
    </p:spTree>
    <p:extLst>
      <p:ext uri="{BB962C8B-B14F-4D97-AF65-F5344CB8AC3E}">
        <p14:creationId xmlns:p14="http://schemas.microsoft.com/office/powerpoint/2010/main" val="140130794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Cutting guide to cut bone.</a:t>
            </a:r>
          </a:p>
        </p:txBody>
      </p:sp>
      <p:sp>
        <p:nvSpPr>
          <p:cNvPr id="4" name="Slide Number Placeholder 3"/>
          <p:cNvSpPr>
            <a:spLocks noGrp="1"/>
          </p:cNvSpPr>
          <p:nvPr>
            <p:ph type="sldNum" sz="quarter" idx="5"/>
          </p:nvPr>
        </p:nvSpPr>
        <p:spPr/>
        <p:txBody>
          <a:bodyPr/>
          <a:lstStyle/>
          <a:p>
            <a:fld id="{A427BF75-2E90-4E3E-9E2A-65FDD4B513B4}" type="slidenum">
              <a:rPr lang="en-GB" smtClean="0"/>
              <a:t>45</a:t>
            </a:fld>
            <a:endParaRPr lang="en-GB"/>
          </a:p>
        </p:txBody>
      </p:sp>
    </p:spTree>
    <p:extLst>
      <p:ext uri="{BB962C8B-B14F-4D97-AF65-F5344CB8AC3E}">
        <p14:creationId xmlns:p14="http://schemas.microsoft.com/office/powerpoint/2010/main" val="96034805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Patterning </a:t>
            </a:r>
          </a:p>
        </p:txBody>
      </p:sp>
      <p:sp>
        <p:nvSpPr>
          <p:cNvPr id="4" name="Slide Number Placeholder 3"/>
          <p:cNvSpPr>
            <a:spLocks noGrp="1"/>
          </p:cNvSpPr>
          <p:nvPr>
            <p:ph type="sldNum" sz="quarter" idx="5"/>
          </p:nvPr>
        </p:nvSpPr>
        <p:spPr/>
        <p:txBody>
          <a:bodyPr/>
          <a:lstStyle/>
          <a:p>
            <a:fld id="{A427BF75-2E90-4E3E-9E2A-65FDD4B513B4}" type="slidenum">
              <a:rPr lang="en-GB" smtClean="0"/>
              <a:t>47</a:t>
            </a:fld>
            <a:endParaRPr lang="en-GB"/>
          </a:p>
        </p:txBody>
      </p:sp>
    </p:spTree>
    <p:extLst>
      <p:ext uri="{BB962C8B-B14F-4D97-AF65-F5344CB8AC3E}">
        <p14:creationId xmlns:p14="http://schemas.microsoft.com/office/powerpoint/2010/main" val="109818637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Tempest 6</a:t>
            </a:r>
            <a:r>
              <a:rPr lang="en-GB" baseline="30000" dirty="0"/>
              <a:t>th</a:t>
            </a:r>
            <a:r>
              <a:rPr lang="en-GB" dirty="0"/>
              <a:t> gen </a:t>
            </a:r>
          </a:p>
        </p:txBody>
      </p:sp>
      <p:sp>
        <p:nvSpPr>
          <p:cNvPr id="4" name="Slide Number Placeholder 3"/>
          <p:cNvSpPr>
            <a:spLocks noGrp="1"/>
          </p:cNvSpPr>
          <p:nvPr>
            <p:ph type="sldNum" sz="quarter" idx="5"/>
          </p:nvPr>
        </p:nvSpPr>
        <p:spPr/>
        <p:txBody>
          <a:bodyPr/>
          <a:lstStyle/>
          <a:p>
            <a:fld id="{A427BF75-2E90-4E3E-9E2A-65FDD4B513B4}" type="slidenum">
              <a:rPr lang="en-GB" smtClean="0"/>
              <a:t>50</a:t>
            </a:fld>
            <a:endParaRPr lang="en-GB"/>
          </a:p>
        </p:txBody>
      </p:sp>
    </p:spTree>
    <p:extLst>
      <p:ext uri="{BB962C8B-B14F-4D97-AF65-F5344CB8AC3E}">
        <p14:creationId xmlns:p14="http://schemas.microsoft.com/office/powerpoint/2010/main" val="38047352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15fps portable scanner</a:t>
            </a:r>
          </a:p>
          <a:p>
            <a:r>
              <a:rPr lang="en-GB" dirty="0"/>
              <a:t>Hand clinics splints and braces </a:t>
            </a:r>
          </a:p>
        </p:txBody>
      </p:sp>
      <p:sp>
        <p:nvSpPr>
          <p:cNvPr id="4" name="Slide Number Placeholder 3"/>
          <p:cNvSpPr>
            <a:spLocks noGrp="1"/>
          </p:cNvSpPr>
          <p:nvPr>
            <p:ph type="sldNum" sz="quarter" idx="5"/>
          </p:nvPr>
        </p:nvSpPr>
        <p:spPr/>
        <p:txBody>
          <a:bodyPr/>
          <a:lstStyle/>
          <a:p>
            <a:fld id="{A427BF75-2E90-4E3E-9E2A-65FDD4B513B4}" type="slidenum">
              <a:rPr lang="en-GB" smtClean="0"/>
              <a:t>51</a:t>
            </a:fld>
            <a:endParaRPr lang="en-GB"/>
          </a:p>
        </p:txBody>
      </p:sp>
    </p:spTree>
    <p:extLst>
      <p:ext uri="{BB962C8B-B14F-4D97-AF65-F5344CB8AC3E}">
        <p14:creationId xmlns:p14="http://schemas.microsoft.com/office/powerpoint/2010/main" val="129539072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about digital twins </a:t>
            </a:r>
          </a:p>
          <a:p>
            <a:r>
              <a:rPr lang="en-GB" dirty="0" err="1"/>
              <a:t>Vr</a:t>
            </a:r>
            <a:r>
              <a:rPr lang="en-GB" dirty="0"/>
              <a:t> training </a:t>
            </a:r>
          </a:p>
          <a:p>
            <a:r>
              <a:rPr lang="en-GB" dirty="0"/>
              <a:t>Crime scene </a:t>
            </a:r>
          </a:p>
          <a:p>
            <a:r>
              <a:rPr lang="en-GB" dirty="0"/>
              <a:t>Traffic accidents </a:t>
            </a:r>
          </a:p>
        </p:txBody>
      </p:sp>
      <p:sp>
        <p:nvSpPr>
          <p:cNvPr id="4" name="Slide Number Placeholder 3"/>
          <p:cNvSpPr>
            <a:spLocks noGrp="1"/>
          </p:cNvSpPr>
          <p:nvPr>
            <p:ph type="sldNum" sz="quarter" idx="5"/>
          </p:nvPr>
        </p:nvSpPr>
        <p:spPr/>
        <p:txBody>
          <a:bodyPr/>
          <a:lstStyle/>
          <a:p>
            <a:fld id="{A427BF75-2E90-4E3E-9E2A-65FDD4B513B4}" type="slidenum">
              <a:rPr lang="en-GB" smtClean="0"/>
              <a:t>53</a:t>
            </a:fld>
            <a:endParaRPr lang="en-GB"/>
          </a:p>
        </p:txBody>
      </p:sp>
    </p:spTree>
    <p:extLst>
      <p:ext uri="{BB962C8B-B14F-4D97-AF65-F5344CB8AC3E}">
        <p14:creationId xmlns:p14="http://schemas.microsoft.com/office/powerpoint/2010/main" val="428029244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Point cloud </a:t>
            </a:r>
          </a:p>
          <a:p>
            <a:r>
              <a:rPr lang="en-GB" dirty="0"/>
              <a:t>To mesh file </a:t>
            </a:r>
          </a:p>
          <a:p>
            <a:r>
              <a:rPr lang="en-GB" dirty="0"/>
              <a:t>Surfacing</a:t>
            </a:r>
          </a:p>
          <a:p>
            <a:r>
              <a:rPr lang="en-GB" dirty="0"/>
              <a:t>To solid  </a:t>
            </a:r>
          </a:p>
          <a:p>
            <a:endParaRPr lang="en-GB" dirty="0"/>
          </a:p>
        </p:txBody>
      </p:sp>
      <p:sp>
        <p:nvSpPr>
          <p:cNvPr id="4" name="Slide Number Placeholder 3"/>
          <p:cNvSpPr>
            <a:spLocks noGrp="1"/>
          </p:cNvSpPr>
          <p:nvPr>
            <p:ph type="sldNum" sz="quarter" idx="5"/>
          </p:nvPr>
        </p:nvSpPr>
        <p:spPr/>
        <p:txBody>
          <a:bodyPr/>
          <a:lstStyle/>
          <a:p>
            <a:fld id="{A427BF75-2E90-4E3E-9E2A-65FDD4B513B4}" type="slidenum">
              <a:rPr lang="en-GB" smtClean="0"/>
              <a:t>54</a:t>
            </a:fld>
            <a:endParaRPr lang="en-GB"/>
          </a:p>
        </p:txBody>
      </p:sp>
    </p:spTree>
    <p:extLst>
      <p:ext uri="{BB962C8B-B14F-4D97-AF65-F5344CB8AC3E}">
        <p14:creationId xmlns:p14="http://schemas.microsoft.com/office/powerpoint/2010/main" val="344523192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work flow representation </a:t>
            </a:r>
          </a:p>
          <a:p>
            <a:r>
              <a:rPr lang="en-GB" dirty="0"/>
              <a:t>No shiny surface </a:t>
            </a:r>
          </a:p>
          <a:p>
            <a:r>
              <a:rPr lang="en-GB" dirty="0"/>
              <a:t>8um resolution </a:t>
            </a:r>
          </a:p>
        </p:txBody>
      </p:sp>
      <p:sp>
        <p:nvSpPr>
          <p:cNvPr id="4" name="Slide Number Placeholder 3"/>
          <p:cNvSpPr>
            <a:spLocks noGrp="1"/>
          </p:cNvSpPr>
          <p:nvPr>
            <p:ph type="sldNum" sz="quarter" idx="5"/>
          </p:nvPr>
        </p:nvSpPr>
        <p:spPr/>
        <p:txBody>
          <a:bodyPr/>
          <a:lstStyle/>
          <a:p>
            <a:fld id="{A427BF75-2E90-4E3E-9E2A-65FDD4B513B4}" type="slidenum">
              <a:rPr lang="en-GB" smtClean="0"/>
              <a:t>55</a:t>
            </a:fld>
            <a:endParaRPr lang="en-GB"/>
          </a:p>
        </p:txBody>
      </p:sp>
    </p:spTree>
    <p:extLst>
      <p:ext uri="{BB962C8B-B14F-4D97-AF65-F5344CB8AC3E}">
        <p14:creationId xmlns:p14="http://schemas.microsoft.com/office/powerpoint/2010/main" val="298051352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Parametric and mesh </a:t>
            </a:r>
          </a:p>
        </p:txBody>
      </p:sp>
      <p:sp>
        <p:nvSpPr>
          <p:cNvPr id="4" name="Slide Number Placeholder 3"/>
          <p:cNvSpPr>
            <a:spLocks noGrp="1"/>
          </p:cNvSpPr>
          <p:nvPr>
            <p:ph type="sldNum" sz="quarter" idx="5"/>
          </p:nvPr>
        </p:nvSpPr>
        <p:spPr/>
        <p:txBody>
          <a:bodyPr/>
          <a:lstStyle/>
          <a:p>
            <a:fld id="{A427BF75-2E90-4E3E-9E2A-65FDD4B513B4}" type="slidenum">
              <a:rPr lang="en-GB" smtClean="0"/>
              <a:t>63</a:t>
            </a:fld>
            <a:endParaRPr lang="en-GB"/>
          </a:p>
        </p:txBody>
      </p:sp>
    </p:spTree>
    <p:extLst>
      <p:ext uri="{BB962C8B-B14F-4D97-AF65-F5344CB8AC3E}">
        <p14:creationId xmlns:p14="http://schemas.microsoft.com/office/powerpoint/2010/main" val="98800820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Virtual clay </a:t>
            </a:r>
          </a:p>
        </p:txBody>
      </p:sp>
      <p:sp>
        <p:nvSpPr>
          <p:cNvPr id="4" name="Slide Number Placeholder 3"/>
          <p:cNvSpPr>
            <a:spLocks noGrp="1"/>
          </p:cNvSpPr>
          <p:nvPr>
            <p:ph type="sldNum" sz="quarter" idx="5"/>
          </p:nvPr>
        </p:nvSpPr>
        <p:spPr/>
        <p:txBody>
          <a:bodyPr/>
          <a:lstStyle/>
          <a:p>
            <a:fld id="{A427BF75-2E90-4E3E-9E2A-65FDD4B513B4}" type="slidenum">
              <a:rPr lang="en-GB" smtClean="0"/>
              <a:t>64</a:t>
            </a:fld>
            <a:endParaRPr lang="en-GB"/>
          </a:p>
        </p:txBody>
      </p:sp>
    </p:spTree>
    <p:extLst>
      <p:ext uri="{BB962C8B-B14F-4D97-AF65-F5344CB8AC3E}">
        <p14:creationId xmlns:p14="http://schemas.microsoft.com/office/powerpoint/2010/main" val="249288114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for your time </a:t>
            </a:r>
          </a:p>
        </p:txBody>
      </p:sp>
      <p:sp>
        <p:nvSpPr>
          <p:cNvPr id="4" name="Slide Number Placeholder 3"/>
          <p:cNvSpPr>
            <a:spLocks noGrp="1"/>
          </p:cNvSpPr>
          <p:nvPr>
            <p:ph type="sldNum" sz="quarter" idx="5"/>
          </p:nvPr>
        </p:nvSpPr>
        <p:spPr/>
        <p:txBody>
          <a:bodyPr/>
          <a:lstStyle/>
          <a:p>
            <a:fld id="{A427BF75-2E90-4E3E-9E2A-65FDD4B513B4}" type="slidenum">
              <a:rPr lang="en-GB" smtClean="0"/>
              <a:t>68</a:t>
            </a:fld>
            <a:endParaRPr lang="en-GB"/>
          </a:p>
        </p:txBody>
      </p:sp>
    </p:spTree>
    <p:extLst>
      <p:ext uri="{BB962C8B-B14F-4D97-AF65-F5344CB8AC3E}">
        <p14:creationId xmlns:p14="http://schemas.microsoft.com/office/powerpoint/2010/main" val="33895156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265277" y="248234"/>
            <a:ext cx="4143375" cy="431088"/>
          </a:xfrm>
          <a:prstGeom prst="rect">
            <a:avLst/>
          </a:prstGeom>
        </p:spPr>
        <p:txBody>
          <a:bodyPr wrap="square" lIns="0" tIns="0" rIns="0" bIns="0">
            <a:spAutoFit/>
          </a:bodyPr>
          <a:lstStyle>
            <a:lvl1pPr>
              <a:defRPr sz="2400" b="1" i="0">
                <a:solidFill>
                  <a:schemeClr val="tx1"/>
                </a:solidFill>
                <a:latin typeface="Calibri"/>
                <a:cs typeface="Calibri"/>
              </a:defRPr>
            </a:lvl1pPr>
          </a:lstStyle>
          <a:p>
            <a:endParaRPr/>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sz="2800" b="0" i="0">
                <a:solidFill>
                  <a:schemeClr val="tx1"/>
                </a:solidFill>
                <a:latin typeface="Arial"/>
                <a:cs typeface="Aria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6/9/2023</a:t>
            </a:fld>
            <a:endParaRPr lang="en-US"/>
          </a:p>
        </p:txBody>
      </p:sp>
      <p:sp>
        <p:nvSpPr>
          <p:cNvPr id="6" name="Holder 6"/>
          <p:cNvSpPr>
            <a:spLocks noGrp="1"/>
          </p:cNvSpPr>
          <p:nvPr>
            <p:ph type="sldNum" sz="quarter" idx="7"/>
          </p:nvPr>
        </p:nvSpPr>
        <p:spPr/>
        <p:txBody>
          <a:bodyPr lIns="0" tIns="0" rIns="0" bIns="0"/>
          <a:lstStyle>
            <a:lvl1pPr>
              <a:defRPr sz="1000" b="1" i="0">
                <a:solidFill>
                  <a:srgbClr val="C00000"/>
                </a:solidFill>
                <a:latin typeface="Calibri"/>
                <a:cs typeface="Calibri"/>
              </a:defRPr>
            </a:lvl1pPr>
          </a:lstStyle>
          <a:p>
            <a:pPr marL="38100">
              <a:lnSpc>
                <a:spcPts val="1045"/>
              </a:lnSpc>
            </a:pPr>
            <a:fld id="{81D60167-4931-47E6-BA6A-407CBD079E47}" type="slidenum">
              <a:rPr spc="-25" dirty="0"/>
              <a:t>‹#›</a:t>
            </a:fld>
            <a:endParaRPr spc="-25"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400" b="1" i="0">
                <a:solidFill>
                  <a:schemeClr val="tx1"/>
                </a:solidFill>
                <a:latin typeface="Calibri"/>
                <a:cs typeface="Calibri"/>
              </a:defRPr>
            </a:lvl1pPr>
          </a:lstStyle>
          <a:p>
            <a:endParaRPr/>
          </a:p>
        </p:txBody>
      </p:sp>
      <p:sp>
        <p:nvSpPr>
          <p:cNvPr id="3" name="Holder 3"/>
          <p:cNvSpPr>
            <a:spLocks noGrp="1"/>
          </p:cNvSpPr>
          <p:nvPr>
            <p:ph type="body" idx="1"/>
          </p:nvPr>
        </p:nvSpPr>
        <p:spPr/>
        <p:txBody>
          <a:bodyPr lIns="0" tIns="0" rIns="0" bIns="0"/>
          <a:lstStyle>
            <a:lvl1pPr>
              <a:defRPr sz="2800" b="0" i="0">
                <a:solidFill>
                  <a:schemeClr val="tx1"/>
                </a:solidFill>
                <a:latin typeface="Arial"/>
                <a:cs typeface="Aria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6/9/2023</a:t>
            </a:fld>
            <a:endParaRPr lang="en-US"/>
          </a:p>
        </p:txBody>
      </p:sp>
      <p:sp>
        <p:nvSpPr>
          <p:cNvPr id="6" name="Holder 6"/>
          <p:cNvSpPr>
            <a:spLocks noGrp="1"/>
          </p:cNvSpPr>
          <p:nvPr>
            <p:ph type="sldNum" sz="quarter" idx="7"/>
          </p:nvPr>
        </p:nvSpPr>
        <p:spPr/>
        <p:txBody>
          <a:bodyPr lIns="0" tIns="0" rIns="0" bIns="0"/>
          <a:lstStyle>
            <a:lvl1pPr>
              <a:defRPr sz="1000" b="1" i="0">
                <a:solidFill>
                  <a:srgbClr val="C00000"/>
                </a:solidFill>
                <a:latin typeface="Calibri"/>
                <a:cs typeface="Calibri"/>
              </a:defRPr>
            </a:lvl1pPr>
          </a:lstStyle>
          <a:p>
            <a:pPr marL="38100">
              <a:lnSpc>
                <a:spcPts val="1045"/>
              </a:lnSpc>
            </a:pPr>
            <a:fld id="{81D60167-4931-47E6-BA6A-407CBD079E47}" type="slidenum">
              <a:rPr spc="-25" dirty="0"/>
              <a:t>‹#›</a:t>
            </a:fld>
            <a:endParaRPr spc="-25"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400" b="1" i="0">
                <a:solidFill>
                  <a:schemeClr val="tx1"/>
                </a:solidFill>
                <a:latin typeface="Calibri"/>
                <a:cs typeface="Calibri"/>
              </a:defRPr>
            </a:lvl1pPr>
          </a:lstStyle>
          <a:p>
            <a:endParaRPr/>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6/9/2023</a:t>
            </a:fld>
            <a:endParaRPr lang="en-US"/>
          </a:p>
        </p:txBody>
      </p:sp>
      <p:sp>
        <p:nvSpPr>
          <p:cNvPr id="7" name="Holder 7"/>
          <p:cNvSpPr>
            <a:spLocks noGrp="1"/>
          </p:cNvSpPr>
          <p:nvPr>
            <p:ph type="sldNum" sz="quarter" idx="7"/>
          </p:nvPr>
        </p:nvSpPr>
        <p:spPr/>
        <p:txBody>
          <a:bodyPr lIns="0" tIns="0" rIns="0" bIns="0"/>
          <a:lstStyle>
            <a:lvl1pPr>
              <a:defRPr sz="1000" b="1" i="0">
                <a:solidFill>
                  <a:srgbClr val="C00000"/>
                </a:solidFill>
                <a:latin typeface="Calibri"/>
                <a:cs typeface="Calibri"/>
              </a:defRPr>
            </a:lvl1pPr>
          </a:lstStyle>
          <a:p>
            <a:pPr marL="38100">
              <a:lnSpc>
                <a:spcPts val="1045"/>
              </a:lnSpc>
            </a:pPr>
            <a:fld id="{81D60167-4931-47E6-BA6A-407CBD079E47}" type="slidenum">
              <a:rPr spc="-25" dirty="0"/>
              <a:t>‹#›</a:t>
            </a:fld>
            <a:endParaRPr spc="-25"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400" b="1" i="0">
                <a:solidFill>
                  <a:schemeClr val="tx1"/>
                </a:solidFill>
                <a:latin typeface="Calibri"/>
                <a:cs typeface="Calibri"/>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6/9/2023</a:t>
            </a:fld>
            <a:endParaRPr lang="en-US"/>
          </a:p>
        </p:txBody>
      </p:sp>
      <p:sp>
        <p:nvSpPr>
          <p:cNvPr id="5" name="Holder 5"/>
          <p:cNvSpPr>
            <a:spLocks noGrp="1"/>
          </p:cNvSpPr>
          <p:nvPr>
            <p:ph type="sldNum" sz="quarter" idx="7"/>
          </p:nvPr>
        </p:nvSpPr>
        <p:spPr/>
        <p:txBody>
          <a:bodyPr lIns="0" tIns="0" rIns="0" bIns="0"/>
          <a:lstStyle>
            <a:lvl1pPr>
              <a:defRPr sz="1000" b="1" i="0">
                <a:solidFill>
                  <a:srgbClr val="C00000"/>
                </a:solidFill>
                <a:latin typeface="Calibri"/>
                <a:cs typeface="Calibri"/>
              </a:defRPr>
            </a:lvl1pPr>
          </a:lstStyle>
          <a:p>
            <a:pPr marL="38100">
              <a:lnSpc>
                <a:spcPts val="1045"/>
              </a:lnSpc>
            </a:pPr>
            <a:fld id="{81D60167-4931-47E6-BA6A-407CBD079E47}" type="slidenum">
              <a:rPr spc="-25" dirty="0"/>
              <a:t>‹#›</a:t>
            </a:fld>
            <a:endParaRPr spc="-25"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251459" y="836675"/>
            <a:ext cx="8641080" cy="0"/>
          </a:xfrm>
          <a:custGeom>
            <a:avLst/>
            <a:gdLst/>
            <a:ahLst/>
            <a:cxnLst/>
            <a:rect l="l" t="t" r="r" b="b"/>
            <a:pathLst>
              <a:path w="8641080">
                <a:moveTo>
                  <a:pt x="0" y="0"/>
                </a:moveTo>
                <a:lnTo>
                  <a:pt x="8641080" y="0"/>
                </a:lnTo>
              </a:path>
            </a:pathLst>
          </a:custGeom>
          <a:ln w="9525">
            <a:solidFill>
              <a:srgbClr val="AB172C"/>
            </a:solidFill>
          </a:ln>
        </p:spPr>
        <p:txBody>
          <a:bodyPr wrap="square" lIns="0" tIns="0" rIns="0" bIns="0" rtlCol="0"/>
          <a:lstStyle/>
          <a:p>
            <a:endParaRPr/>
          </a:p>
        </p:txBody>
      </p:sp>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6/9/2023</a:t>
            </a:fld>
            <a:endParaRPr lang="en-US"/>
          </a:p>
        </p:txBody>
      </p:sp>
      <p:sp>
        <p:nvSpPr>
          <p:cNvPr id="4" name="Holder 4"/>
          <p:cNvSpPr>
            <a:spLocks noGrp="1"/>
          </p:cNvSpPr>
          <p:nvPr>
            <p:ph type="sldNum" sz="quarter" idx="7"/>
          </p:nvPr>
        </p:nvSpPr>
        <p:spPr/>
        <p:txBody>
          <a:bodyPr lIns="0" tIns="0" rIns="0" bIns="0"/>
          <a:lstStyle>
            <a:lvl1pPr>
              <a:defRPr sz="1000" b="1" i="0">
                <a:solidFill>
                  <a:srgbClr val="C00000"/>
                </a:solidFill>
                <a:latin typeface="Calibri"/>
                <a:cs typeface="Calibri"/>
              </a:defRPr>
            </a:lvl1pPr>
          </a:lstStyle>
          <a:p>
            <a:pPr marL="38100">
              <a:lnSpc>
                <a:spcPts val="1045"/>
              </a:lnSpc>
            </a:pPr>
            <a:fld id="{81D60167-4931-47E6-BA6A-407CBD079E47}" type="slidenum">
              <a:rPr spc="-25" dirty="0"/>
              <a:t>‹#›</a:t>
            </a:fld>
            <a:endParaRPr spc="-25" dirty="0"/>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251459" y="836675"/>
            <a:ext cx="8641080" cy="0"/>
          </a:xfrm>
          <a:custGeom>
            <a:avLst/>
            <a:gdLst/>
            <a:ahLst/>
            <a:cxnLst/>
            <a:rect l="l" t="t" r="r" b="b"/>
            <a:pathLst>
              <a:path w="8641080">
                <a:moveTo>
                  <a:pt x="0" y="0"/>
                </a:moveTo>
                <a:lnTo>
                  <a:pt x="8641080" y="0"/>
                </a:lnTo>
              </a:path>
            </a:pathLst>
          </a:custGeom>
          <a:ln w="9525">
            <a:solidFill>
              <a:srgbClr val="AB172C"/>
            </a:solidFill>
          </a:ln>
        </p:spPr>
        <p:txBody>
          <a:bodyPr wrap="square" lIns="0" tIns="0" rIns="0" bIns="0" rtlCol="0"/>
          <a:lstStyle/>
          <a:p>
            <a:endParaRPr/>
          </a:p>
        </p:txBody>
      </p:sp>
      <p:pic>
        <p:nvPicPr>
          <p:cNvPr id="17" name="bg object 17"/>
          <p:cNvPicPr/>
          <p:nvPr/>
        </p:nvPicPr>
        <p:blipFill>
          <a:blip r:embed="rId7" cstate="print"/>
          <a:stretch>
            <a:fillRect/>
          </a:stretch>
        </p:blipFill>
        <p:spPr>
          <a:xfrm>
            <a:off x="7667140" y="225552"/>
            <a:ext cx="1177903" cy="381000"/>
          </a:xfrm>
          <a:prstGeom prst="rect">
            <a:avLst/>
          </a:prstGeom>
        </p:spPr>
      </p:pic>
      <p:sp>
        <p:nvSpPr>
          <p:cNvPr id="2" name="Holder 2"/>
          <p:cNvSpPr>
            <a:spLocks noGrp="1"/>
          </p:cNvSpPr>
          <p:nvPr>
            <p:ph type="title"/>
          </p:nvPr>
        </p:nvSpPr>
        <p:spPr>
          <a:xfrm>
            <a:off x="189687" y="13207"/>
            <a:ext cx="7386243" cy="757555"/>
          </a:xfrm>
          <a:prstGeom prst="rect">
            <a:avLst/>
          </a:prstGeom>
        </p:spPr>
        <p:txBody>
          <a:bodyPr wrap="square" lIns="0" tIns="0" rIns="0" bIns="0">
            <a:spAutoFit/>
          </a:bodyPr>
          <a:lstStyle>
            <a:lvl1pPr>
              <a:defRPr sz="2400" b="1" i="0">
                <a:solidFill>
                  <a:schemeClr val="tx1"/>
                </a:solidFill>
                <a:latin typeface="Calibri"/>
                <a:cs typeface="Calibri"/>
              </a:defRPr>
            </a:lvl1pPr>
          </a:lstStyle>
          <a:p>
            <a:endParaRPr/>
          </a:p>
        </p:txBody>
      </p:sp>
      <p:sp>
        <p:nvSpPr>
          <p:cNvPr id="3" name="Holder 3"/>
          <p:cNvSpPr>
            <a:spLocks noGrp="1"/>
          </p:cNvSpPr>
          <p:nvPr>
            <p:ph type="body" idx="1"/>
          </p:nvPr>
        </p:nvSpPr>
        <p:spPr>
          <a:xfrm>
            <a:off x="526186" y="2376931"/>
            <a:ext cx="8091627" cy="3012440"/>
          </a:xfrm>
          <a:prstGeom prst="rect">
            <a:avLst/>
          </a:prstGeom>
        </p:spPr>
        <p:txBody>
          <a:bodyPr wrap="square" lIns="0" tIns="0" rIns="0" bIns="0">
            <a:spAutoFit/>
          </a:bodyPr>
          <a:lstStyle>
            <a:lvl1pPr>
              <a:defRPr sz="2800" b="0" i="0">
                <a:solidFill>
                  <a:schemeClr val="tx1"/>
                </a:solidFill>
                <a:latin typeface="Arial"/>
                <a:cs typeface="Arial"/>
              </a:defRPr>
            </a:lvl1pPr>
          </a:lstStyle>
          <a:p>
            <a:endParaRPr/>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6/9/2023</a:t>
            </a:fld>
            <a:endParaRPr lang="en-US"/>
          </a:p>
        </p:txBody>
      </p:sp>
      <p:sp>
        <p:nvSpPr>
          <p:cNvPr id="6" name="Holder 6"/>
          <p:cNvSpPr>
            <a:spLocks noGrp="1"/>
          </p:cNvSpPr>
          <p:nvPr>
            <p:ph type="sldNum" sz="quarter" idx="7"/>
          </p:nvPr>
        </p:nvSpPr>
        <p:spPr>
          <a:xfrm>
            <a:off x="8886443" y="6688251"/>
            <a:ext cx="217170" cy="152400"/>
          </a:xfrm>
          <a:prstGeom prst="rect">
            <a:avLst/>
          </a:prstGeom>
        </p:spPr>
        <p:txBody>
          <a:bodyPr wrap="square" lIns="0" tIns="0" rIns="0" bIns="0">
            <a:spAutoFit/>
          </a:bodyPr>
          <a:lstStyle>
            <a:lvl1pPr>
              <a:defRPr sz="1000" b="1" i="0">
                <a:solidFill>
                  <a:srgbClr val="C00000"/>
                </a:solidFill>
                <a:latin typeface="Calibri"/>
                <a:cs typeface="Calibri"/>
              </a:defRPr>
            </a:lvl1pPr>
          </a:lstStyle>
          <a:p>
            <a:pPr marL="38100">
              <a:lnSpc>
                <a:spcPts val="1045"/>
              </a:lnSpc>
            </a:pPr>
            <a:fld id="{81D60167-4931-47E6-BA6A-407CBD079E47}" type="slidenum">
              <a:rPr spc="-25" dirty="0"/>
              <a:t>‹#›</a:t>
            </a:fld>
            <a:endParaRPr spc="-25"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5.xm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hyperlink" Target="mailto:Ilja.asanovic@uwtsd.ac.uk" TargetMode="Externa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9.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2.mp4"/><Relationship Id="rId1" Type="http://schemas.openxmlformats.org/officeDocument/2006/relationships/video" Target="NULL" TargetMode="External"/><Relationship Id="rId5" Type="http://schemas.openxmlformats.org/officeDocument/2006/relationships/image" Target="../media/image10.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image" Target="../media/image12.jpeg"/><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14.png"/><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7.pn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microsoft.com/office/2007/relationships/hdphoto" Target="../media/hdphoto3.wdp"/><Relationship Id="rId4" Type="http://schemas.openxmlformats.org/officeDocument/2006/relationships/image" Target="../media/image21.png"/></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23.png"/><Relationship Id="rId4" Type="http://schemas.openxmlformats.org/officeDocument/2006/relationships/image" Target="../media/image22.jpeg"/></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5.jpeg"/></Relationships>
</file>

<file path=ppt/slides/_rels/slide18.xml.rels><?xml version="1.0" encoding="UTF-8" standalone="yes"?>
<Relationships xmlns="http://schemas.openxmlformats.org/package/2006/relationships"><Relationship Id="rId8" Type="http://schemas.openxmlformats.org/officeDocument/2006/relationships/image" Target="../media/image31.jpg"/><Relationship Id="rId3" Type="http://schemas.openxmlformats.org/officeDocument/2006/relationships/hyperlink" Target="https://www.cbmwales.co.uk/" TargetMode="External"/><Relationship Id="rId7" Type="http://schemas.openxmlformats.org/officeDocument/2006/relationships/image" Target="../media/image30.jpg"/><Relationship Id="rId2" Type="http://schemas.openxmlformats.org/officeDocument/2006/relationships/image" Target="../media/image26.jpg"/><Relationship Id="rId1" Type="http://schemas.openxmlformats.org/officeDocument/2006/relationships/slideLayout" Target="../slideLayouts/slideLayout2.xml"/><Relationship Id="rId6" Type="http://schemas.openxmlformats.org/officeDocument/2006/relationships/image" Target="../media/image29.jpg"/><Relationship Id="rId5" Type="http://schemas.openxmlformats.org/officeDocument/2006/relationships/image" Target="../media/image28.png"/><Relationship Id="rId4" Type="http://schemas.openxmlformats.org/officeDocument/2006/relationships/image" Target="../media/image27.png"/><Relationship Id="rId9" Type="http://schemas.openxmlformats.org/officeDocument/2006/relationships/image" Target="../media/image32.jp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1.jpg"/><Relationship Id="rId1" Type="http://schemas.openxmlformats.org/officeDocument/2006/relationships/slideLayout" Target="../slideLayouts/slideLayout5.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23.xml.rels><?xml version="1.0" encoding="UTF-8" standalone="yes"?>
<Relationships xmlns="http://schemas.openxmlformats.org/package/2006/relationships"><Relationship Id="rId3" Type="http://schemas.openxmlformats.org/officeDocument/2006/relationships/image" Target="../media/image41.jpg"/><Relationship Id="rId2" Type="http://schemas.openxmlformats.org/officeDocument/2006/relationships/image" Target="../media/image40.jp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45.jpg"/><Relationship Id="rId5" Type="http://schemas.openxmlformats.org/officeDocument/2006/relationships/image" Target="../media/image44.jpg"/><Relationship Id="rId4" Type="http://schemas.openxmlformats.org/officeDocument/2006/relationships/image" Target="../media/image43.jpg"/></Relationships>
</file>

<file path=ppt/slides/_rels/slide2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48.png"/><Relationship Id="rId4" Type="http://schemas.openxmlformats.org/officeDocument/2006/relationships/image" Target="../media/image47.png"/></Relationships>
</file>

<file path=ppt/slides/_rels/slide26.xml.rels><?xml version="1.0" encoding="UTF-8" standalone="yes"?>
<Relationships xmlns="http://schemas.openxmlformats.org/package/2006/relationships"><Relationship Id="rId3" Type="http://schemas.openxmlformats.org/officeDocument/2006/relationships/image" Target="../media/image49.jp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50.jp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52.jp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53.jpg"/><Relationship Id="rId2" Type="http://schemas.openxmlformats.org/officeDocument/2006/relationships/notesSlide" Target="../notesSlides/notesSlide17.xml"/><Relationship Id="rId1" Type="http://schemas.openxmlformats.org/officeDocument/2006/relationships/slideLayout" Target="../slideLayouts/slideLayout4.xml"/><Relationship Id="rId5" Type="http://schemas.openxmlformats.org/officeDocument/2006/relationships/image" Target="../media/image55.jpg"/><Relationship Id="rId4" Type="http://schemas.openxmlformats.org/officeDocument/2006/relationships/image" Target="../media/image54.jpg"/></Relationships>
</file>

<file path=ppt/slides/_rels/slide34.xml.rels><?xml version="1.0" encoding="UTF-8" standalone="yes"?>
<Relationships xmlns="http://schemas.openxmlformats.org/package/2006/relationships"><Relationship Id="rId3" Type="http://schemas.openxmlformats.org/officeDocument/2006/relationships/image" Target="../media/image57.jpg"/><Relationship Id="rId2" Type="http://schemas.openxmlformats.org/officeDocument/2006/relationships/image" Target="../media/image56.jp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58.jp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59.jpg"/><Relationship Id="rId2" Type="http://schemas.openxmlformats.org/officeDocument/2006/relationships/notesSlide" Target="../notesSlides/notesSlide19.xml"/><Relationship Id="rId1" Type="http://schemas.openxmlformats.org/officeDocument/2006/relationships/slideLayout" Target="../slideLayouts/slideLayout4.xml"/><Relationship Id="rId4" Type="http://schemas.openxmlformats.org/officeDocument/2006/relationships/image" Target="../media/image60.jpg"/></Relationships>
</file>

<file path=ppt/slides/_rels/slide37.xml.rels><?xml version="1.0" encoding="UTF-8" standalone="yes"?>
<Relationships xmlns="http://schemas.openxmlformats.org/package/2006/relationships"><Relationship Id="rId3" Type="http://schemas.openxmlformats.org/officeDocument/2006/relationships/image" Target="../media/image61.jpg"/><Relationship Id="rId2" Type="http://schemas.openxmlformats.org/officeDocument/2006/relationships/notesSlide" Target="../notesSlides/notesSlide20.xml"/><Relationship Id="rId1" Type="http://schemas.openxmlformats.org/officeDocument/2006/relationships/slideLayout" Target="../slideLayouts/slideLayout4.xml"/><Relationship Id="rId4" Type="http://schemas.openxmlformats.org/officeDocument/2006/relationships/image" Target="../media/image62.jpg"/></Relationships>
</file>

<file path=ppt/slides/_rels/slide38.xml.rels><?xml version="1.0" encoding="UTF-8" standalone="yes"?>
<Relationships xmlns="http://schemas.openxmlformats.org/package/2006/relationships"><Relationship Id="rId3" Type="http://schemas.openxmlformats.org/officeDocument/2006/relationships/image" Target="../media/image63.jp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64.jp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65.jp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66.jpg"/><Relationship Id="rId2" Type="http://schemas.openxmlformats.org/officeDocument/2006/relationships/notesSlide" Target="../notesSlides/notesSlide24.xml"/><Relationship Id="rId1" Type="http://schemas.openxmlformats.org/officeDocument/2006/relationships/slideLayout" Target="../slideLayouts/slideLayout4.xml"/><Relationship Id="rId4" Type="http://schemas.openxmlformats.org/officeDocument/2006/relationships/image" Target="../media/image67.jpg"/></Relationships>
</file>

<file path=ppt/slides/_rels/slide42.xml.rels><?xml version="1.0" encoding="UTF-8" standalone="yes"?>
<Relationships xmlns="http://schemas.openxmlformats.org/package/2006/relationships"><Relationship Id="rId3" Type="http://schemas.openxmlformats.org/officeDocument/2006/relationships/image" Target="../media/image68.jp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3" Type="http://schemas.openxmlformats.org/officeDocument/2006/relationships/image" Target="../media/image69.jp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image" Target="../media/image70.jp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3" Type="http://schemas.openxmlformats.org/officeDocument/2006/relationships/image" Target="../media/image71.jp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image" Target="../media/image72.jpg"/><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3" Type="http://schemas.openxmlformats.org/officeDocument/2006/relationships/image" Target="../media/image73.jp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3" Type="http://schemas.openxmlformats.org/officeDocument/2006/relationships/image" Target="../media/image77.jpg"/><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2" Type="http://schemas.openxmlformats.org/officeDocument/2006/relationships/image" Target="../media/image78.jpg"/><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3" Type="http://schemas.openxmlformats.org/officeDocument/2006/relationships/image" Target="../media/image79.jpg"/><Relationship Id="rId2" Type="http://schemas.openxmlformats.org/officeDocument/2006/relationships/notesSlide" Target="../notesSlides/notesSlide32.xml"/><Relationship Id="rId1" Type="http://schemas.openxmlformats.org/officeDocument/2006/relationships/slideLayout" Target="../slideLayouts/slideLayout4.xml"/><Relationship Id="rId4" Type="http://schemas.openxmlformats.org/officeDocument/2006/relationships/image" Target="../media/image80.jpg"/></Relationships>
</file>

<file path=ppt/slides/_rels/slide54.xml.rels><?xml version="1.0" encoding="UTF-8" standalone="yes"?>
<Relationships xmlns="http://schemas.openxmlformats.org/package/2006/relationships"><Relationship Id="rId3" Type="http://schemas.openxmlformats.org/officeDocument/2006/relationships/image" Target="../media/image81.jpg"/><Relationship Id="rId2" Type="http://schemas.openxmlformats.org/officeDocument/2006/relationships/notesSlide" Target="../notesSlides/notesSlide33.xml"/><Relationship Id="rId1" Type="http://schemas.openxmlformats.org/officeDocument/2006/relationships/slideLayout" Target="../slideLayouts/slideLayout4.xml"/><Relationship Id="rId4" Type="http://schemas.openxmlformats.org/officeDocument/2006/relationships/image" Target="../media/image82.jpg"/></Relationships>
</file>

<file path=ppt/slides/_rels/slide55.xml.rels><?xml version="1.0" encoding="UTF-8" standalone="yes"?>
<Relationships xmlns="http://schemas.openxmlformats.org/package/2006/relationships"><Relationship Id="rId3" Type="http://schemas.openxmlformats.org/officeDocument/2006/relationships/image" Target="../media/image83.jpg"/><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3" Type="http://schemas.openxmlformats.org/officeDocument/2006/relationships/image" Target="../media/image85.jpg"/><Relationship Id="rId2" Type="http://schemas.openxmlformats.org/officeDocument/2006/relationships/image" Target="../media/image84.jpg"/><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2" Type="http://schemas.openxmlformats.org/officeDocument/2006/relationships/image" Target="../media/image86.jpg"/><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2" Type="http://schemas.openxmlformats.org/officeDocument/2006/relationships/image" Target="../media/image87.jpg"/><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2" Type="http://schemas.openxmlformats.org/officeDocument/2006/relationships/image" Target="../media/image89.PNG"/><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slideLayout" Target="../slideLayouts/slideLayout4.xml"/><Relationship Id="rId1" Type="http://schemas.openxmlformats.org/officeDocument/2006/relationships/video" Target="https://www.youtube.com/embed/e7RcrCUJOUA?feature=oembed" TargetMode="External"/></Relationships>
</file>

<file path=ppt/slides/_rels/slide62.xml.rels><?xml version="1.0" encoding="UTF-8" standalone="yes"?>
<Relationships xmlns="http://schemas.openxmlformats.org/package/2006/relationships"><Relationship Id="rId2" Type="http://schemas.openxmlformats.org/officeDocument/2006/relationships/image" Target="../media/image91.jpg"/><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3" Type="http://schemas.openxmlformats.org/officeDocument/2006/relationships/image" Target="../media/image92.jpg"/><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3" Type="http://schemas.openxmlformats.org/officeDocument/2006/relationships/image" Target="../media/image93.jpg"/><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65.xml.rels><?xml version="1.0" encoding="UTF-8" standalone="yes"?>
<Relationships xmlns="http://schemas.openxmlformats.org/package/2006/relationships"><Relationship Id="rId2" Type="http://schemas.openxmlformats.org/officeDocument/2006/relationships/image" Target="../media/image94.png"/><Relationship Id="rId1" Type="http://schemas.openxmlformats.org/officeDocument/2006/relationships/slideLayout" Target="../slideLayouts/slideLayout4.xml"/></Relationships>
</file>

<file path=ppt/slides/_rels/slide66.xml.rels><?xml version="1.0" encoding="UTF-8" standalone="yes"?>
<Relationships xmlns="http://schemas.openxmlformats.org/package/2006/relationships"><Relationship Id="rId2" Type="http://schemas.openxmlformats.org/officeDocument/2006/relationships/image" Target="../media/image95.tif"/><Relationship Id="rId1" Type="http://schemas.openxmlformats.org/officeDocument/2006/relationships/slideLayout" Target="../slideLayouts/slideLayout4.xml"/></Relationships>
</file>

<file path=ppt/slides/_rels/slide67.xml.rels><?xml version="1.0" encoding="UTF-8" standalone="yes"?>
<Relationships xmlns="http://schemas.openxmlformats.org/package/2006/relationships"><Relationship Id="rId8" Type="http://schemas.openxmlformats.org/officeDocument/2006/relationships/hyperlink" Target="http://www.standardcyborg.com/" TargetMode="External"/><Relationship Id="rId3" Type="http://schemas.openxmlformats.org/officeDocument/2006/relationships/hyperlink" Target="http://www.autodesk.com/" TargetMode="External"/><Relationship Id="rId7" Type="http://schemas.openxmlformats.org/officeDocument/2006/relationships/hyperlink" Target="http://www.3dsystems.com/" TargetMode="External"/><Relationship Id="rId2" Type="http://schemas.openxmlformats.org/officeDocument/2006/relationships/hyperlink" Target="http://www.rhino3d.com/" TargetMode="External"/><Relationship Id="rId1" Type="http://schemas.openxmlformats.org/officeDocument/2006/relationships/slideLayout" Target="../slideLayouts/slideLayout2.xml"/><Relationship Id="rId6" Type="http://schemas.openxmlformats.org/officeDocument/2006/relationships/hyperlink" Target="http://www.artec3d.com/" TargetMode="External"/><Relationship Id="rId5" Type="http://schemas.openxmlformats.org/officeDocument/2006/relationships/hyperlink" Target="http://www.ntopology.com/" TargetMode="External"/><Relationship Id="rId4" Type="http://schemas.openxmlformats.org/officeDocument/2006/relationships/hyperlink" Target="http://www.meshmixer.com/" TargetMode="Externa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8988552" y="6700951"/>
            <a:ext cx="64135" cy="127000"/>
          </a:xfrm>
          <a:prstGeom prst="rect">
            <a:avLst/>
          </a:prstGeom>
        </p:spPr>
        <p:txBody>
          <a:bodyPr vert="horz" wrap="square" lIns="0" tIns="0" rIns="0" bIns="0" rtlCol="0">
            <a:spAutoFit/>
          </a:bodyPr>
          <a:lstStyle/>
          <a:p>
            <a:pPr>
              <a:lnSpc>
                <a:spcPts val="944"/>
              </a:lnSpc>
            </a:pPr>
            <a:r>
              <a:rPr sz="1000" b="1" spc="-5" dirty="0">
                <a:solidFill>
                  <a:srgbClr val="C00000"/>
                </a:solidFill>
                <a:latin typeface="Calibri"/>
                <a:cs typeface="Calibri"/>
              </a:rPr>
              <a:t>1</a:t>
            </a:r>
            <a:endParaRPr sz="1000">
              <a:latin typeface="Calibri"/>
              <a:cs typeface="Calibri"/>
            </a:endParaRPr>
          </a:p>
        </p:txBody>
      </p:sp>
      <p:grpSp>
        <p:nvGrpSpPr>
          <p:cNvPr id="3" name="object 3"/>
          <p:cNvGrpSpPr/>
          <p:nvPr/>
        </p:nvGrpSpPr>
        <p:grpSpPr>
          <a:xfrm>
            <a:off x="0" y="0"/>
            <a:ext cx="9144000" cy="6858000"/>
            <a:chOff x="0" y="0"/>
            <a:chExt cx="9144000" cy="6858000"/>
          </a:xfrm>
        </p:grpSpPr>
        <p:pic>
          <p:nvPicPr>
            <p:cNvPr id="4" name="object 4"/>
            <p:cNvPicPr/>
            <p:nvPr/>
          </p:nvPicPr>
          <p:blipFill>
            <a:blip r:embed="rId2" cstate="print"/>
            <a:stretch>
              <a:fillRect/>
            </a:stretch>
          </p:blipFill>
          <p:spPr>
            <a:xfrm>
              <a:off x="7667140" y="225552"/>
              <a:ext cx="1177903" cy="381000"/>
            </a:xfrm>
            <a:prstGeom prst="rect">
              <a:avLst/>
            </a:prstGeom>
          </p:spPr>
        </p:pic>
        <p:pic>
          <p:nvPicPr>
            <p:cNvPr id="5" name="object 5"/>
            <p:cNvPicPr/>
            <p:nvPr/>
          </p:nvPicPr>
          <p:blipFill>
            <a:blip r:embed="rId3" cstate="print"/>
            <a:stretch>
              <a:fillRect/>
            </a:stretch>
          </p:blipFill>
          <p:spPr>
            <a:xfrm>
              <a:off x="0" y="0"/>
              <a:ext cx="9143999" cy="6857997"/>
            </a:xfrm>
            <a:prstGeom prst="rect">
              <a:avLst/>
            </a:prstGeom>
          </p:spPr>
        </p:pic>
        <p:sp>
          <p:nvSpPr>
            <p:cNvPr id="6" name="object 6"/>
            <p:cNvSpPr/>
            <p:nvPr/>
          </p:nvSpPr>
          <p:spPr>
            <a:xfrm>
              <a:off x="9072371" y="6128003"/>
              <a:ext cx="71755" cy="0"/>
            </a:xfrm>
            <a:custGeom>
              <a:avLst/>
              <a:gdLst/>
              <a:ahLst/>
              <a:cxnLst/>
              <a:rect l="l" t="t" r="r" b="b"/>
              <a:pathLst>
                <a:path w="71754">
                  <a:moveTo>
                    <a:pt x="0" y="0"/>
                  </a:moveTo>
                  <a:lnTo>
                    <a:pt x="71374" y="0"/>
                  </a:lnTo>
                </a:path>
              </a:pathLst>
            </a:custGeom>
            <a:ln w="3175">
              <a:solidFill>
                <a:srgbClr val="AF1C39"/>
              </a:solidFill>
            </a:ln>
          </p:spPr>
          <p:txBody>
            <a:bodyPr wrap="square" lIns="0" tIns="0" rIns="0" bIns="0" rtlCol="0"/>
            <a:lstStyle/>
            <a:p>
              <a:endParaRPr/>
            </a:p>
          </p:txBody>
        </p:sp>
        <p:pic>
          <p:nvPicPr>
            <p:cNvPr id="7" name="object 7"/>
            <p:cNvPicPr/>
            <p:nvPr/>
          </p:nvPicPr>
          <p:blipFill>
            <a:blip r:embed="rId4" cstate="print"/>
            <a:stretch>
              <a:fillRect/>
            </a:stretch>
          </p:blipFill>
          <p:spPr>
            <a:xfrm>
              <a:off x="0" y="0"/>
              <a:ext cx="9143999" cy="6147816"/>
            </a:xfrm>
            <a:prstGeom prst="rect">
              <a:avLst/>
            </a:prstGeom>
          </p:spPr>
        </p:pic>
      </p:grpSp>
      <p:sp>
        <p:nvSpPr>
          <p:cNvPr id="8" name="object 8"/>
          <p:cNvSpPr txBox="1"/>
          <p:nvPr/>
        </p:nvSpPr>
        <p:spPr>
          <a:xfrm>
            <a:off x="275336" y="4748425"/>
            <a:ext cx="5873750" cy="998219"/>
          </a:xfrm>
          <a:prstGeom prst="rect">
            <a:avLst/>
          </a:prstGeom>
        </p:spPr>
        <p:txBody>
          <a:bodyPr vert="horz" wrap="square" lIns="0" tIns="95885" rIns="0" bIns="0" rtlCol="0">
            <a:spAutoFit/>
          </a:bodyPr>
          <a:lstStyle/>
          <a:p>
            <a:pPr marL="12700">
              <a:lnSpc>
                <a:spcPct val="100000"/>
              </a:lnSpc>
              <a:spcBef>
                <a:spcPts val="755"/>
              </a:spcBef>
            </a:pPr>
            <a:r>
              <a:rPr sz="2400" b="1" dirty="0">
                <a:latin typeface="Calibri"/>
                <a:cs typeface="Calibri"/>
              </a:rPr>
              <a:t>Level</a:t>
            </a:r>
            <a:r>
              <a:rPr sz="2400" b="1" spc="-30" dirty="0">
                <a:latin typeface="Calibri"/>
                <a:cs typeface="Calibri"/>
              </a:rPr>
              <a:t> </a:t>
            </a:r>
            <a:r>
              <a:rPr sz="2400" b="1" dirty="0">
                <a:latin typeface="Calibri"/>
                <a:cs typeface="Calibri"/>
              </a:rPr>
              <a:t>7</a:t>
            </a:r>
            <a:r>
              <a:rPr sz="2400" b="1" spc="-15" dirty="0">
                <a:latin typeface="Calibri"/>
                <a:cs typeface="Calibri"/>
              </a:rPr>
              <a:t> </a:t>
            </a:r>
            <a:r>
              <a:rPr sz="2400" b="1" dirty="0">
                <a:latin typeface="Calibri"/>
                <a:cs typeface="Calibri"/>
              </a:rPr>
              <a:t>–</a:t>
            </a:r>
            <a:r>
              <a:rPr sz="2400" b="1" spc="-10" dirty="0">
                <a:latin typeface="Calibri"/>
                <a:cs typeface="Calibri"/>
              </a:rPr>
              <a:t> </a:t>
            </a:r>
            <a:r>
              <a:rPr sz="2400" b="1" dirty="0">
                <a:latin typeface="Calibri"/>
                <a:cs typeface="Calibri"/>
              </a:rPr>
              <a:t>Design</a:t>
            </a:r>
            <a:r>
              <a:rPr sz="2400" b="1" spc="-15" dirty="0">
                <a:latin typeface="Calibri"/>
                <a:cs typeface="Calibri"/>
              </a:rPr>
              <a:t> </a:t>
            </a:r>
            <a:r>
              <a:rPr sz="2400" b="1" dirty="0">
                <a:latin typeface="Calibri"/>
                <a:cs typeface="Calibri"/>
              </a:rPr>
              <a:t>for</a:t>
            </a:r>
            <a:r>
              <a:rPr sz="2400" b="1" spc="-25" dirty="0">
                <a:latin typeface="Calibri"/>
                <a:cs typeface="Calibri"/>
              </a:rPr>
              <a:t> </a:t>
            </a:r>
            <a:r>
              <a:rPr sz="2400" b="1" dirty="0">
                <a:latin typeface="Calibri"/>
                <a:cs typeface="Calibri"/>
              </a:rPr>
              <a:t>Industry</a:t>
            </a:r>
            <a:r>
              <a:rPr sz="2400" b="1" spc="15" dirty="0">
                <a:latin typeface="Calibri"/>
                <a:cs typeface="Calibri"/>
              </a:rPr>
              <a:t> </a:t>
            </a:r>
            <a:r>
              <a:rPr sz="2400" b="1" spc="-25" dirty="0">
                <a:latin typeface="Calibri"/>
                <a:cs typeface="Calibri"/>
              </a:rPr>
              <a:t>4.0</a:t>
            </a:r>
            <a:endParaRPr sz="2400">
              <a:latin typeface="Calibri"/>
              <a:cs typeface="Calibri"/>
            </a:endParaRPr>
          </a:p>
          <a:p>
            <a:pPr marL="12700">
              <a:lnSpc>
                <a:spcPct val="100000"/>
              </a:lnSpc>
              <a:spcBef>
                <a:spcPts val="760"/>
              </a:spcBef>
            </a:pPr>
            <a:r>
              <a:rPr sz="2800" dirty="0">
                <a:latin typeface="Calibri"/>
                <a:cs typeface="Calibri"/>
              </a:rPr>
              <a:t>Design</a:t>
            </a:r>
            <a:r>
              <a:rPr sz="2800" spc="-90" dirty="0">
                <a:latin typeface="Calibri"/>
                <a:cs typeface="Calibri"/>
              </a:rPr>
              <a:t> </a:t>
            </a:r>
            <a:r>
              <a:rPr sz="2800" dirty="0">
                <a:latin typeface="Calibri"/>
                <a:cs typeface="Calibri"/>
              </a:rPr>
              <a:t>for</a:t>
            </a:r>
            <a:r>
              <a:rPr sz="2800" spc="-114" dirty="0">
                <a:latin typeface="Calibri"/>
                <a:cs typeface="Calibri"/>
              </a:rPr>
              <a:t> </a:t>
            </a:r>
            <a:r>
              <a:rPr sz="2800" dirty="0">
                <a:latin typeface="Calibri"/>
                <a:cs typeface="Calibri"/>
              </a:rPr>
              <a:t>Additive</a:t>
            </a:r>
            <a:r>
              <a:rPr sz="2800" spc="-85" dirty="0">
                <a:latin typeface="Calibri"/>
                <a:cs typeface="Calibri"/>
              </a:rPr>
              <a:t> </a:t>
            </a:r>
            <a:r>
              <a:rPr sz="2800" dirty="0">
                <a:latin typeface="Calibri"/>
                <a:cs typeface="Calibri"/>
              </a:rPr>
              <a:t>Manufacture</a:t>
            </a:r>
            <a:r>
              <a:rPr sz="2800" spc="-80" dirty="0">
                <a:latin typeface="Calibri"/>
                <a:cs typeface="Calibri"/>
              </a:rPr>
              <a:t> </a:t>
            </a:r>
            <a:r>
              <a:rPr sz="2800" spc="-10" dirty="0">
                <a:latin typeface="Calibri"/>
                <a:cs typeface="Calibri"/>
              </a:rPr>
              <a:t>(DfAM)</a:t>
            </a:r>
            <a:endParaRPr sz="2800">
              <a:latin typeface="Calibri"/>
              <a:cs typeface="Calibri"/>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354330" rIns="0" bIns="0" rtlCol="0">
            <a:spAutoFit/>
          </a:bodyPr>
          <a:lstStyle/>
          <a:p>
            <a:pPr marL="97155">
              <a:lnSpc>
                <a:spcPct val="100000"/>
              </a:lnSpc>
              <a:spcBef>
                <a:spcPts val="100"/>
              </a:spcBef>
            </a:pPr>
            <a:r>
              <a:rPr dirty="0"/>
              <a:t>About</a:t>
            </a:r>
            <a:r>
              <a:rPr spc="-10" dirty="0"/>
              <a:t> </a:t>
            </a:r>
            <a:r>
              <a:rPr spc="-25" dirty="0"/>
              <a:t>me…</a:t>
            </a:r>
          </a:p>
        </p:txBody>
      </p:sp>
      <p:grpSp>
        <p:nvGrpSpPr>
          <p:cNvPr id="3" name="object 3"/>
          <p:cNvGrpSpPr/>
          <p:nvPr/>
        </p:nvGrpSpPr>
        <p:grpSpPr>
          <a:xfrm>
            <a:off x="2762376" y="1237107"/>
            <a:ext cx="6075045" cy="2303780"/>
            <a:chOff x="2762376" y="1237107"/>
            <a:chExt cx="6075045" cy="2303780"/>
          </a:xfrm>
        </p:grpSpPr>
        <p:sp>
          <p:nvSpPr>
            <p:cNvPr id="4" name="object 4"/>
            <p:cNvSpPr/>
            <p:nvPr/>
          </p:nvSpPr>
          <p:spPr>
            <a:xfrm>
              <a:off x="2775076" y="1249807"/>
              <a:ext cx="487045" cy="2278380"/>
            </a:xfrm>
            <a:custGeom>
              <a:avLst/>
              <a:gdLst/>
              <a:ahLst/>
              <a:cxnLst/>
              <a:rect l="l" t="t" r="r" b="b"/>
              <a:pathLst>
                <a:path w="487045" h="2278379">
                  <a:moveTo>
                    <a:pt x="15240" y="0"/>
                  </a:moveTo>
                  <a:lnTo>
                    <a:pt x="48926" y="34693"/>
                  </a:lnTo>
                  <a:lnTo>
                    <a:pt x="81366" y="70135"/>
                  </a:lnTo>
                  <a:lnTo>
                    <a:pt x="112557" y="106295"/>
                  </a:lnTo>
                  <a:lnTo>
                    <a:pt x="142501" y="143147"/>
                  </a:lnTo>
                  <a:lnTo>
                    <a:pt x="171198" y="180661"/>
                  </a:lnTo>
                  <a:lnTo>
                    <a:pt x="198646" y="218810"/>
                  </a:lnTo>
                  <a:lnTo>
                    <a:pt x="224847" y="257565"/>
                  </a:lnTo>
                  <a:lnTo>
                    <a:pt x="249800" y="296898"/>
                  </a:lnTo>
                  <a:lnTo>
                    <a:pt x="273506" y="336782"/>
                  </a:lnTo>
                  <a:lnTo>
                    <a:pt x="295964" y="377187"/>
                  </a:lnTo>
                  <a:lnTo>
                    <a:pt x="317174" y="418086"/>
                  </a:lnTo>
                  <a:lnTo>
                    <a:pt x="337137" y="459450"/>
                  </a:lnTo>
                  <a:lnTo>
                    <a:pt x="355852" y="501251"/>
                  </a:lnTo>
                  <a:lnTo>
                    <a:pt x="373319" y="543461"/>
                  </a:lnTo>
                  <a:lnTo>
                    <a:pt x="389539" y="586052"/>
                  </a:lnTo>
                  <a:lnTo>
                    <a:pt x="404511" y="628995"/>
                  </a:lnTo>
                  <a:lnTo>
                    <a:pt x="418235" y="672263"/>
                  </a:lnTo>
                  <a:lnTo>
                    <a:pt x="430712" y="715827"/>
                  </a:lnTo>
                  <a:lnTo>
                    <a:pt x="441941" y="759659"/>
                  </a:lnTo>
                  <a:lnTo>
                    <a:pt x="451922" y="803731"/>
                  </a:lnTo>
                  <a:lnTo>
                    <a:pt x="460656" y="848014"/>
                  </a:lnTo>
                  <a:lnTo>
                    <a:pt x="468142" y="892480"/>
                  </a:lnTo>
                  <a:lnTo>
                    <a:pt x="474380" y="937102"/>
                  </a:lnTo>
                  <a:lnTo>
                    <a:pt x="479371" y="981850"/>
                  </a:lnTo>
                  <a:lnTo>
                    <a:pt x="483114" y="1026698"/>
                  </a:lnTo>
                  <a:lnTo>
                    <a:pt x="485609" y="1071615"/>
                  </a:lnTo>
                  <a:lnTo>
                    <a:pt x="486857" y="1116575"/>
                  </a:lnTo>
                  <a:lnTo>
                    <a:pt x="486857" y="1161550"/>
                  </a:lnTo>
                  <a:lnTo>
                    <a:pt x="485609" y="1206510"/>
                  </a:lnTo>
                  <a:lnTo>
                    <a:pt x="483114" y="1251427"/>
                  </a:lnTo>
                  <a:lnTo>
                    <a:pt x="479371" y="1296275"/>
                  </a:lnTo>
                  <a:lnTo>
                    <a:pt x="474380" y="1341023"/>
                  </a:lnTo>
                  <a:lnTo>
                    <a:pt x="468142" y="1385645"/>
                  </a:lnTo>
                  <a:lnTo>
                    <a:pt x="460656" y="1430111"/>
                  </a:lnTo>
                  <a:lnTo>
                    <a:pt x="451922" y="1474394"/>
                  </a:lnTo>
                  <a:lnTo>
                    <a:pt x="441941" y="1518466"/>
                  </a:lnTo>
                  <a:lnTo>
                    <a:pt x="430712" y="1562298"/>
                  </a:lnTo>
                  <a:lnTo>
                    <a:pt x="418235" y="1605862"/>
                  </a:lnTo>
                  <a:lnTo>
                    <a:pt x="404511" y="1649130"/>
                  </a:lnTo>
                  <a:lnTo>
                    <a:pt x="389539" y="1692073"/>
                  </a:lnTo>
                  <a:lnTo>
                    <a:pt x="373319" y="1734664"/>
                  </a:lnTo>
                  <a:lnTo>
                    <a:pt x="355852" y="1776874"/>
                  </a:lnTo>
                  <a:lnTo>
                    <a:pt x="337137" y="1818675"/>
                  </a:lnTo>
                  <a:lnTo>
                    <a:pt x="317174" y="1860039"/>
                  </a:lnTo>
                  <a:lnTo>
                    <a:pt x="295964" y="1900938"/>
                  </a:lnTo>
                  <a:lnTo>
                    <a:pt x="273506" y="1941343"/>
                  </a:lnTo>
                  <a:lnTo>
                    <a:pt x="249800" y="1981227"/>
                  </a:lnTo>
                  <a:lnTo>
                    <a:pt x="224847" y="2020560"/>
                  </a:lnTo>
                  <a:lnTo>
                    <a:pt x="198646" y="2059315"/>
                  </a:lnTo>
                  <a:lnTo>
                    <a:pt x="171198" y="2097464"/>
                  </a:lnTo>
                  <a:lnTo>
                    <a:pt x="142501" y="2134978"/>
                  </a:lnTo>
                  <a:lnTo>
                    <a:pt x="112557" y="2171830"/>
                  </a:lnTo>
                  <a:lnTo>
                    <a:pt x="81366" y="2207990"/>
                  </a:lnTo>
                  <a:lnTo>
                    <a:pt x="48926" y="2243432"/>
                  </a:lnTo>
                  <a:lnTo>
                    <a:pt x="15240" y="2278126"/>
                  </a:lnTo>
                  <a:lnTo>
                    <a:pt x="0" y="2262885"/>
                  </a:lnTo>
                  <a:lnTo>
                    <a:pt x="33841" y="2228013"/>
                  </a:lnTo>
                  <a:lnTo>
                    <a:pt x="66406" y="2192376"/>
                  </a:lnTo>
                  <a:lnTo>
                    <a:pt x="97694" y="2156005"/>
                  </a:lnTo>
                  <a:lnTo>
                    <a:pt x="127705" y="2118928"/>
                  </a:lnTo>
                  <a:lnTo>
                    <a:pt x="156439" y="2081175"/>
                  </a:lnTo>
                  <a:lnTo>
                    <a:pt x="183895" y="2042776"/>
                  </a:lnTo>
                  <a:lnTo>
                    <a:pt x="210075" y="2003759"/>
                  </a:lnTo>
                  <a:lnTo>
                    <a:pt x="234978" y="1964154"/>
                  </a:lnTo>
                  <a:lnTo>
                    <a:pt x="258603" y="1923991"/>
                  </a:lnTo>
                  <a:lnTo>
                    <a:pt x="280952" y="1883298"/>
                  </a:lnTo>
                  <a:lnTo>
                    <a:pt x="302023" y="1842106"/>
                  </a:lnTo>
                  <a:lnTo>
                    <a:pt x="321817" y="1800444"/>
                  </a:lnTo>
                  <a:lnTo>
                    <a:pt x="340335" y="1758341"/>
                  </a:lnTo>
                  <a:lnTo>
                    <a:pt x="357575" y="1715826"/>
                  </a:lnTo>
                  <a:lnTo>
                    <a:pt x="373538" y="1672930"/>
                  </a:lnTo>
                  <a:lnTo>
                    <a:pt x="388224" y="1629680"/>
                  </a:lnTo>
                  <a:lnTo>
                    <a:pt x="401633" y="1586107"/>
                  </a:lnTo>
                  <a:lnTo>
                    <a:pt x="413765" y="1542240"/>
                  </a:lnTo>
                  <a:lnTo>
                    <a:pt x="424620" y="1498109"/>
                  </a:lnTo>
                  <a:lnTo>
                    <a:pt x="434198" y="1453743"/>
                  </a:lnTo>
                  <a:lnTo>
                    <a:pt x="442499" y="1409171"/>
                  </a:lnTo>
                  <a:lnTo>
                    <a:pt x="449523" y="1364422"/>
                  </a:lnTo>
                  <a:lnTo>
                    <a:pt x="455270" y="1319526"/>
                  </a:lnTo>
                  <a:lnTo>
                    <a:pt x="459739" y="1274513"/>
                  </a:lnTo>
                  <a:lnTo>
                    <a:pt x="462932" y="1229412"/>
                  </a:lnTo>
                  <a:lnTo>
                    <a:pt x="464848" y="1184252"/>
                  </a:lnTo>
                  <a:lnTo>
                    <a:pt x="465486" y="1139063"/>
                  </a:lnTo>
                  <a:lnTo>
                    <a:pt x="464848" y="1093873"/>
                  </a:lnTo>
                  <a:lnTo>
                    <a:pt x="462932" y="1048713"/>
                  </a:lnTo>
                  <a:lnTo>
                    <a:pt x="459739" y="1003612"/>
                  </a:lnTo>
                  <a:lnTo>
                    <a:pt x="455270" y="958599"/>
                  </a:lnTo>
                  <a:lnTo>
                    <a:pt x="449523" y="913703"/>
                  </a:lnTo>
                  <a:lnTo>
                    <a:pt x="442499" y="868954"/>
                  </a:lnTo>
                  <a:lnTo>
                    <a:pt x="434198" y="824382"/>
                  </a:lnTo>
                  <a:lnTo>
                    <a:pt x="424620" y="780016"/>
                  </a:lnTo>
                  <a:lnTo>
                    <a:pt x="413765" y="735885"/>
                  </a:lnTo>
                  <a:lnTo>
                    <a:pt x="401633" y="692018"/>
                  </a:lnTo>
                  <a:lnTo>
                    <a:pt x="388224" y="648445"/>
                  </a:lnTo>
                  <a:lnTo>
                    <a:pt x="373538" y="605195"/>
                  </a:lnTo>
                  <a:lnTo>
                    <a:pt x="357575" y="562299"/>
                  </a:lnTo>
                  <a:lnTo>
                    <a:pt x="340335" y="519784"/>
                  </a:lnTo>
                  <a:lnTo>
                    <a:pt x="321817" y="477681"/>
                  </a:lnTo>
                  <a:lnTo>
                    <a:pt x="302023" y="436019"/>
                  </a:lnTo>
                  <a:lnTo>
                    <a:pt x="280952" y="394827"/>
                  </a:lnTo>
                  <a:lnTo>
                    <a:pt x="258603" y="354134"/>
                  </a:lnTo>
                  <a:lnTo>
                    <a:pt x="234978" y="313971"/>
                  </a:lnTo>
                  <a:lnTo>
                    <a:pt x="210075" y="274366"/>
                  </a:lnTo>
                  <a:lnTo>
                    <a:pt x="183895" y="235349"/>
                  </a:lnTo>
                  <a:lnTo>
                    <a:pt x="156439" y="196950"/>
                  </a:lnTo>
                  <a:lnTo>
                    <a:pt x="127705" y="159197"/>
                  </a:lnTo>
                  <a:lnTo>
                    <a:pt x="97694" y="122120"/>
                  </a:lnTo>
                  <a:lnTo>
                    <a:pt x="66406" y="85749"/>
                  </a:lnTo>
                  <a:lnTo>
                    <a:pt x="33841" y="50112"/>
                  </a:lnTo>
                  <a:lnTo>
                    <a:pt x="0" y="15239"/>
                  </a:lnTo>
                  <a:lnTo>
                    <a:pt x="15240" y="0"/>
                  </a:lnTo>
                  <a:close/>
                </a:path>
              </a:pathLst>
            </a:custGeom>
            <a:ln w="25400">
              <a:solidFill>
                <a:srgbClr val="21216C"/>
              </a:solidFill>
            </a:ln>
          </p:spPr>
          <p:txBody>
            <a:bodyPr wrap="square" lIns="0" tIns="0" rIns="0" bIns="0" rtlCol="0"/>
            <a:lstStyle/>
            <a:p>
              <a:endParaRPr/>
            </a:p>
          </p:txBody>
        </p:sp>
        <p:sp>
          <p:nvSpPr>
            <p:cNvPr id="5" name="object 5"/>
            <p:cNvSpPr/>
            <p:nvPr/>
          </p:nvSpPr>
          <p:spPr>
            <a:xfrm>
              <a:off x="3076193" y="1433322"/>
              <a:ext cx="5748655" cy="477520"/>
            </a:xfrm>
            <a:custGeom>
              <a:avLst/>
              <a:gdLst/>
              <a:ahLst/>
              <a:cxnLst/>
              <a:rect l="l" t="t" r="r" b="b"/>
              <a:pathLst>
                <a:path w="5748655" h="477519">
                  <a:moveTo>
                    <a:pt x="5748528" y="0"/>
                  </a:moveTo>
                  <a:lnTo>
                    <a:pt x="0" y="0"/>
                  </a:lnTo>
                  <a:lnTo>
                    <a:pt x="0" y="477012"/>
                  </a:lnTo>
                  <a:lnTo>
                    <a:pt x="5748528" y="477012"/>
                  </a:lnTo>
                  <a:lnTo>
                    <a:pt x="5748528" y="0"/>
                  </a:lnTo>
                  <a:close/>
                </a:path>
              </a:pathLst>
            </a:custGeom>
            <a:solidFill>
              <a:srgbClr val="FFFFFF"/>
            </a:solidFill>
          </p:spPr>
          <p:txBody>
            <a:bodyPr wrap="square" lIns="0" tIns="0" rIns="0" bIns="0" rtlCol="0"/>
            <a:lstStyle/>
            <a:p>
              <a:endParaRPr dirty="0"/>
            </a:p>
          </p:txBody>
        </p:sp>
        <p:sp>
          <p:nvSpPr>
            <p:cNvPr id="6" name="object 6"/>
            <p:cNvSpPr/>
            <p:nvPr/>
          </p:nvSpPr>
          <p:spPr>
            <a:xfrm>
              <a:off x="3076193" y="1433322"/>
              <a:ext cx="5748655" cy="477520"/>
            </a:xfrm>
            <a:custGeom>
              <a:avLst/>
              <a:gdLst/>
              <a:ahLst/>
              <a:cxnLst/>
              <a:rect l="l" t="t" r="r" b="b"/>
              <a:pathLst>
                <a:path w="5748655" h="477519">
                  <a:moveTo>
                    <a:pt x="0" y="477012"/>
                  </a:moveTo>
                  <a:lnTo>
                    <a:pt x="5748528" y="477012"/>
                  </a:lnTo>
                  <a:lnTo>
                    <a:pt x="5748528" y="0"/>
                  </a:lnTo>
                  <a:lnTo>
                    <a:pt x="0" y="0"/>
                  </a:lnTo>
                  <a:lnTo>
                    <a:pt x="0" y="477012"/>
                  </a:lnTo>
                  <a:close/>
                </a:path>
              </a:pathLst>
            </a:custGeom>
            <a:ln w="25400">
              <a:solidFill>
                <a:srgbClr val="28287C"/>
              </a:solidFill>
            </a:ln>
          </p:spPr>
          <p:txBody>
            <a:bodyPr wrap="square" lIns="0" tIns="0" rIns="0" bIns="0" rtlCol="0"/>
            <a:lstStyle/>
            <a:p>
              <a:endParaRPr/>
            </a:p>
          </p:txBody>
        </p:sp>
        <p:sp>
          <p:nvSpPr>
            <p:cNvPr id="7" name="object 7"/>
            <p:cNvSpPr/>
            <p:nvPr/>
          </p:nvSpPr>
          <p:spPr>
            <a:xfrm>
              <a:off x="2777489" y="1372362"/>
              <a:ext cx="597535" cy="597535"/>
            </a:xfrm>
            <a:custGeom>
              <a:avLst/>
              <a:gdLst/>
              <a:ahLst/>
              <a:cxnLst/>
              <a:rect l="l" t="t" r="r" b="b"/>
              <a:pathLst>
                <a:path w="597535" h="597535">
                  <a:moveTo>
                    <a:pt x="298704" y="0"/>
                  </a:moveTo>
                  <a:lnTo>
                    <a:pt x="250251" y="3909"/>
                  </a:lnTo>
                  <a:lnTo>
                    <a:pt x="204289" y="15227"/>
                  </a:lnTo>
                  <a:lnTo>
                    <a:pt x="161430" y="33340"/>
                  </a:lnTo>
                  <a:lnTo>
                    <a:pt x="122291" y="57631"/>
                  </a:lnTo>
                  <a:lnTo>
                    <a:pt x="87487" y="87487"/>
                  </a:lnTo>
                  <a:lnTo>
                    <a:pt x="57631" y="122291"/>
                  </a:lnTo>
                  <a:lnTo>
                    <a:pt x="33340" y="161430"/>
                  </a:lnTo>
                  <a:lnTo>
                    <a:pt x="15227" y="204289"/>
                  </a:lnTo>
                  <a:lnTo>
                    <a:pt x="3909" y="250251"/>
                  </a:lnTo>
                  <a:lnTo>
                    <a:pt x="0" y="298703"/>
                  </a:lnTo>
                  <a:lnTo>
                    <a:pt x="3909" y="347156"/>
                  </a:lnTo>
                  <a:lnTo>
                    <a:pt x="15227" y="393118"/>
                  </a:lnTo>
                  <a:lnTo>
                    <a:pt x="33340" y="435977"/>
                  </a:lnTo>
                  <a:lnTo>
                    <a:pt x="57631" y="475116"/>
                  </a:lnTo>
                  <a:lnTo>
                    <a:pt x="87487" y="509920"/>
                  </a:lnTo>
                  <a:lnTo>
                    <a:pt x="122291" y="539776"/>
                  </a:lnTo>
                  <a:lnTo>
                    <a:pt x="161430" y="564067"/>
                  </a:lnTo>
                  <a:lnTo>
                    <a:pt x="204289" y="582180"/>
                  </a:lnTo>
                  <a:lnTo>
                    <a:pt x="250251" y="593498"/>
                  </a:lnTo>
                  <a:lnTo>
                    <a:pt x="298704" y="597408"/>
                  </a:lnTo>
                  <a:lnTo>
                    <a:pt x="347156" y="593498"/>
                  </a:lnTo>
                  <a:lnTo>
                    <a:pt x="393118" y="582180"/>
                  </a:lnTo>
                  <a:lnTo>
                    <a:pt x="435977" y="564067"/>
                  </a:lnTo>
                  <a:lnTo>
                    <a:pt x="475116" y="539776"/>
                  </a:lnTo>
                  <a:lnTo>
                    <a:pt x="509920" y="509920"/>
                  </a:lnTo>
                  <a:lnTo>
                    <a:pt x="539776" y="475116"/>
                  </a:lnTo>
                  <a:lnTo>
                    <a:pt x="564067" y="435977"/>
                  </a:lnTo>
                  <a:lnTo>
                    <a:pt x="582180" y="393118"/>
                  </a:lnTo>
                  <a:lnTo>
                    <a:pt x="593498" y="347156"/>
                  </a:lnTo>
                  <a:lnTo>
                    <a:pt x="597408" y="298703"/>
                  </a:lnTo>
                  <a:lnTo>
                    <a:pt x="593498" y="250251"/>
                  </a:lnTo>
                  <a:lnTo>
                    <a:pt x="582180" y="204289"/>
                  </a:lnTo>
                  <a:lnTo>
                    <a:pt x="564067" y="161430"/>
                  </a:lnTo>
                  <a:lnTo>
                    <a:pt x="539776" y="122291"/>
                  </a:lnTo>
                  <a:lnTo>
                    <a:pt x="509920" y="87487"/>
                  </a:lnTo>
                  <a:lnTo>
                    <a:pt x="475116" y="57631"/>
                  </a:lnTo>
                  <a:lnTo>
                    <a:pt x="435977" y="33340"/>
                  </a:lnTo>
                  <a:lnTo>
                    <a:pt x="393118" y="15227"/>
                  </a:lnTo>
                  <a:lnTo>
                    <a:pt x="347156" y="3909"/>
                  </a:lnTo>
                  <a:lnTo>
                    <a:pt x="298704" y="0"/>
                  </a:lnTo>
                  <a:close/>
                </a:path>
              </a:pathLst>
            </a:custGeom>
            <a:solidFill>
              <a:srgbClr val="FFFFFF"/>
            </a:solidFill>
          </p:spPr>
          <p:txBody>
            <a:bodyPr wrap="square" lIns="0" tIns="0" rIns="0" bIns="0" rtlCol="0"/>
            <a:lstStyle/>
            <a:p>
              <a:endParaRPr/>
            </a:p>
          </p:txBody>
        </p:sp>
        <p:sp>
          <p:nvSpPr>
            <p:cNvPr id="8" name="object 8"/>
            <p:cNvSpPr/>
            <p:nvPr/>
          </p:nvSpPr>
          <p:spPr>
            <a:xfrm>
              <a:off x="2777489" y="1372362"/>
              <a:ext cx="597535" cy="597535"/>
            </a:xfrm>
            <a:custGeom>
              <a:avLst/>
              <a:gdLst/>
              <a:ahLst/>
              <a:cxnLst/>
              <a:rect l="l" t="t" r="r" b="b"/>
              <a:pathLst>
                <a:path w="597535" h="597535">
                  <a:moveTo>
                    <a:pt x="0" y="298703"/>
                  </a:moveTo>
                  <a:lnTo>
                    <a:pt x="3909" y="250251"/>
                  </a:lnTo>
                  <a:lnTo>
                    <a:pt x="15227" y="204289"/>
                  </a:lnTo>
                  <a:lnTo>
                    <a:pt x="33340" y="161430"/>
                  </a:lnTo>
                  <a:lnTo>
                    <a:pt x="57631" y="122291"/>
                  </a:lnTo>
                  <a:lnTo>
                    <a:pt x="87487" y="87487"/>
                  </a:lnTo>
                  <a:lnTo>
                    <a:pt x="122291" y="57631"/>
                  </a:lnTo>
                  <a:lnTo>
                    <a:pt x="161430" y="33340"/>
                  </a:lnTo>
                  <a:lnTo>
                    <a:pt x="204289" y="15227"/>
                  </a:lnTo>
                  <a:lnTo>
                    <a:pt x="250251" y="3909"/>
                  </a:lnTo>
                  <a:lnTo>
                    <a:pt x="298704" y="0"/>
                  </a:lnTo>
                  <a:lnTo>
                    <a:pt x="347156" y="3909"/>
                  </a:lnTo>
                  <a:lnTo>
                    <a:pt x="393118" y="15227"/>
                  </a:lnTo>
                  <a:lnTo>
                    <a:pt x="435977" y="33340"/>
                  </a:lnTo>
                  <a:lnTo>
                    <a:pt x="475116" y="57631"/>
                  </a:lnTo>
                  <a:lnTo>
                    <a:pt x="509920" y="87487"/>
                  </a:lnTo>
                  <a:lnTo>
                    <a:pt x="539776" y="122291"/>
                  </a:lnTo>
                  <a:lnTo>
                    <a:pt x="564067" y="161430"/>
                  </a:lnTo>
                  <a:lnTo>
                    <a:pt x="582180" y="204289"/>
                  </a:lnTo>
                  <a:lnTo>
                    <a:pt x="593498" y="250251"/>
                  </a:lnTo>
                  <a:lnTo>
                    <a:pt x="597408" y="298703"/>
                  </a:lnTo>
                  <a:lnTo>
                    <a:pt x="593498" y="347156"/>
                  </a:lnTo>
                  <a:lnTo>
                    <a:pt x="582180" y="393118"/>
                  </a:lnTo>
                  <a:lnTo>
                    <a:pt x="564067" y="435977"/>
                  </a:lnTo>
                  <a:lnTo>
                    <a:pt x="539776" y="475116"/>
                  </a:lnTo>
                  <a:lnTo>
                    <a:pt x="509920" y="509920"/>
                  </a:lnTo>
                  <a:lnTo>
                    <a:pt x="475116" y="539776"/>
                  </a:lnTo>
                  <a:lnTo>
                    <a:pt x="435977" y="564067"/>
                  </a:lnTo>
                  <a:lnTo>
                    <a:pt x="393118" y="582180"/>
                  </a:lnTo>
                  <a:lnTo>
                    <a:pt x="347156" y="593498"/>
                  </a:lnTo>
                  <a:lnTo>
                    <a:pt x="298704" y="597408"/>
                  </a:lnTo>
                  <a:lnTo>
                    <a:pt x="250251" y="593498"/>
                  </a:lnTo>
                  <a:lnTo>
                    <a:pt x="204289" y="582180"/>
                  </a:lnTo>
                  <a:lnTo>
                    <a:pt x="161430" y="564067"/>
                  </a:lnTo>
                  <a:lnTo>
                    <a:pt x="122291" y="539776"/>
                  </a:lnTo>
                  <a:lnTo>
                    <a:pt x="87487" y="509920"/>
                  </a:lnTo>
                  <a:lnTo>
                    <a:pt x="57631" y="475116"/>
                  </a:lnTo>
                  <a:lnTo>
                    <a:pt x="33340" y="435977"/>
                  </a:lnTo>
                  <a:lnTo>
                    <a:pt x="15227" y="393118"/>
                  </a:lnTo>
                  <a:lnTo>
                    <a:pt x="3909" y="347156"/>
                  </a:lnTo>
                  <a:lnTo>
                    <a:pt x="0" y="298703"/>
                  </a:lnTo>
                  <a:close/>
                </a:path>
              </a:pathLst>
            </a:custGeom>
            <a:ln w="25400">
              <a:solidFill>
                <a:srgbClr val="2C2C89"/>
              </a:solidFill>
            </a:ln>
          </p:spPr>
          <p:txBody>
            <a:bodyPr wrap="square" lIns="0" tIns="0" rIns="0" bIns="0" rtlCol="0"/>
            <a:lstStyle/>
            <a:p>
              <a:endParaRPr/>
            </a:p>
          </p:txBody>
        </p:sp>
        <p:sp>
          <p:nvSpPr>
            <p:cNvPr id="9" name="object 9"/>
            <p:cNvSpPr/>
            <p:nvPr/>
          </p:nvSpPr>
          <p:spPr>
            <a:xfrm>
              <a:off x="3249929" y="2149602"/>
              <a:ext cx="5575300" cy="478790"/>
            </a:xfrm>
            <a:custGeom>
              <a:avLst/>
              <a:gdLst/>
              <a:ahLst/>
              <a:cxnLst/>
              <a:rect l="l" t="t" r="r" b="b"/>
              <a:pathLst>
                <a:path w="5575300" h="478789">
                  <a:moveTo>
                    <a:pt x="5574792" y="0"/>
                  </a:moveTo>
                  <a:lnTo>
                    <a:pt x="0" y="0"/>
                  </a:lnTo>
                  <a:lnTo>
                    <a:pt x="0" y="478536"/>
                  </a:lnTo>
                  <a:lnTo>
                    <a:pt x="5574792" y="478536"/>
                  </a:lnTo>
                  <a:lnTo>
                    <a:pt x="5574792" y="0"/>
                  </a:lnTo>
                  <a:close/>
                </a:path>
              </a:pathLst>
            </a:custGeom>
            <a:solidFill>
              <a:srgbClr val="FFFFFF"/>
            </a:solidFill>
          </p:spPr>
          <p:txBody>
            <a:bodyPr wrap="square" lIns="0" tIns="0" rIns="0" bIns="0" rtlCol="0"/>
            <a:lstStyle/>
            <a:p>
              <a:endParaRPr/>
            </a:p>
          </p:txBody>
        </p:sp>
        <p:sp>
          <p:nvSpPr>
            <p:cNvPr id="10" name="object 10"/>
            <p:cNvSpPr/>
            <p:nvPr/>
          </p:nvSpPr>
          <p:spPr>
            <a:xfrm>
              <a:off x="3249929" y="2149602"/>
              <a:ext cx="5575300" cy="478790"/>
            </a:xfrm>
            <a:custGeom>
              <a:avLst/>
              <a:gdLst/>
              <a:ahLst/>
              <a:cxnLst/>
              <a:rect l="l" t="t" r="r" b="b"/>
              <a:pathLst>
                <a:path w="5575300" h="478789">
                  <a:moveTo>
                    <a:pt x="0" y="478536"/>
                  </a:moveTo>
                  <a:lnTo>
                    <a:pt x="5574792" y="478536"/>
                  </a:lnTo>
                  <a:lnTo>
                    <a:pt x="5574792" y="0"/>
                  </a:lnTo>
                  <a:lnTo>
                    <a:pt x="0" y="0"/>
                  </a:lnTo>
                  <a:lnTo>
                    <a:pt x="0" y="478536"/>
                  </a:lnTo>
                  <a:close/>
                </a:path>
              </a:pathLst>
            </a:custGeom>
            <a:ln w="25400">
              <a:solidFill>
                <a:srgbClr val="28287C"/>
              </a:solidFill>
            </a:ln>
          </p:spPr>
          <p:txBody>
            <a:bodyPr wrap="square" lIns="0" tIns="0" rIns="0" bIns="0" rtlCol="0"/>
            <a:lstStyle/>
            <a:p>
              <a:endParaRPr/>
            </a:p>
          </p:txBody>
        </p:sp>
        <p:sp>
          <p:nvSpPr>
            <p:cNvPr id="11" name="object 11"/>
            <p:cNvSpPr/>
            <p:nvPr/>
          </p:nvSpPr>
          <p:spPr>
            <a:xfrm>
              <a:off x="2951225" y="2090166"/>
              <a:ext cx="597535" cy="597535"/>
            </a:xfrm>
            <a:custGeom>
              <a:avLst/>
              <a:gdLst/>
              <a:ahLst/>
              <a:cxnLst/>
              <a:rect l="l" t="t" r="r" b="b"/>
              <a:pathLst>
                <a:path w="597535" h="597535">
                  <a:moveTo>
                    <a:pt x="298704" y="0"/>
                  </a:moveTo>
                  <a:lnTo>
                    <a:pt x="250251" y="3909"/>
                  </a:lnTo>
                  <a:lnTo>
                    <a:pt x="204289" y="15227"/>
                  </a:lnTo>
                  <a:lnTo>
                    <a:pt x="161430" y="33340"/>
                  </a:lnTo>
                  <a:lnTo>
                    <a:pt x="122291" y="57631"/>
                  </a:lnTo>
                  <a:lnTo>
                    <a:pt x="87487" y="87487"/>
                  </a:lnTo>
                  <a:lnTo>
                    <a:pt x="57631" y="122291"/>
                  </a:lnTo>
                  <a:lnTo>
                    <a:pt x="33340" y="161430"/>
                  </a:lnTo>
                  <a:lnTo>
                    <a:pt x="15227" y="204289"/>
                  </a:lnTo>
                  <a:lnTo>
                    <a:pt x="3909" y="250251"/>
                  </a:lnTo>
                  <a:lnTo>
                    <a:pt x="0" y="298704"/>
                  </a:lnTo>
                  <a:lnTo>
                    <a:pt x="3909" y="347156"/>
                  </a:lnTo>
                  <a:lnTo>
                    <a:pt x="15227" y="393118"/>
                  </a:lnTo>
                  <a:lnTo>
                    <a:pt x="33340" y="435977"/>
                  </a:lnTo>
                  <a:lnTo>
                    <a:pt x="57631" y="475116"/>
                  </a:lnTo>
                  <a:lnTo>
                    <a:pt x="87487" y="509920"/>
                  </a:lnTo>
                  <a:lnTo>
                    <a:pt x="122291" y="539776"/>
                  </a:lnTo>
                  <a:lnTo>
                    <a:pt x="161430" y="564067"/>
                  </a:lnTo>
                  <a:lnTo>
                    <a:pt x="204289" y="582180"/>
                  </a:lnTo>
                  <a:lnTo>
                    <a:pt x="250251" y="593498"/>
                  </a:lnTo>
                  <a:lnTo>
                    <a:pt x="298704" y="597408"/>
                  </a:lnTo>
                  <a:lnTo>
                    <a:pt x="347156" y="593498"/>
                  </a:lnTo>
                  <a:lnTo>
                    <a:pt x="393118" y="582180"/>
                  </a:lnTo>
                  <a:lnTo>
                    <a:pt x="435977" y="564067"/>
                  </a:lnTo>
                  <a:lnTo>
                    <a:pt x="475116" y="539776"/>
                  </a:lnTo>
                  <a:lnTo>
                    <a:pt x="509920" y="509920"/>
                  </a:lnTo>
                  <a:lnTo>
                    <a:pt x="539776" y="475116"/>
                  </a:lnTo>
                  <a:lnTo>
                    <a:pt x="564067" y="435977"/>
                  </a:lnTo>
                  <a:lnTo>
                    <a:pt x="582180" y="393118"/>
                  </a:lnTo>
                  <a:lnTo>
                    <a:pt x="593498" y="347156"/>
                  </a:lnTo>
                  <a:lnTo>
                    <a:pt x="597408" y="298704"/>
                  </a:lnTo>
                  <a:lnTo>
                    <a:pt x="593498" y="250251"/>
                  </a:lnTo>
                  <a:lnTo>
                    <a:pt x="582180" y="204289"/>
                  </a:lnTo>
                  <a:lnTo>
                    <a:pt x="564067" y="161430"/>
                  </a:lnTo>
                  <a:lnTo>
                    <a:pt x="539776" y="122291"/>
                  </a:lnTo>
                  <a:lnTo>
                    <a:pt x="509920" y="87487"/>
                  </a:lnTo>
                  <a:lnTo>
                    <a:pt x="475116" y="57631"/>
                  </a:lnTo>
                  <a:lnTo>
                    <a:pt x="435977" y="33340"/>
                  </a:lnTo>
                  <a:lnTo>
                    <a:pt x="393118" y="15227"/>
                  </a:lnTo>
                  <a:lnTo>
                    <a:pt x="347156" y="3909"/>
                  </a:lnTo>
                  <a:lnTo>
                    <a:pt x="298704" y="0"/>
                  </a:lnTo>
                  <a:close/>
                </a:path>
              </a:pathLst>
            </a:custGeom>
            <a:solidFill>
              <a:srgbClr val="FFFFFF"/>
            </a:solidFill>
          </p:spPr>
          <p:txBody>
            <a:bodyPr wrap="square" lIns="0" tIns="0" rIns="0" bIns="0" rtlCol="0"/>
            <a:lstStyle/>
            <a:p>
              <a:endParaRPr/>
            </a:p>
          </p:txBody>
        </p:sp>
        <p:sp>
          <p:nvSpPr>
            <p:cNvPr id="12" name="object 12"/>
            <p:cNvSpPr/>
            <p:nvPr/>
          </p:nvSpPr>
          <p:spPr>
            <a:xfrm>
              <a:off x="2951225" y="2090166"/>
              <a:ext cx="597535" cy="597535"/>
            </a:xfrm>
            <a:custGeom>
              <a:avLst/>
              <a:gdLst/>
              <a:ahLst/>
              <a:cxnLst/>
              <a:rect l="l" t="t" r="r" b="b"/>
              <a:pathLst>
                <a:path w="597535" h="597535">
                  <a:moveTo>
                    <a:pt x="0" y="298704"/>
                  </a:moveTo>
                  <a:lnTo>
                    <a:pt x="3909" y="250251"/>
                  </a:lnTo>
                  <a:lnTo>
                    <a:pt x="15227" y="204289"/>
                  </a:lnTo>
                  <a:lnTo>
                    <a:pt x="33340" y="161430"/>
                  </a:lnTo>
                  <a:lnTo>
                    <a:pt x="57631" y="122291"/>
                  </a:lnTo>
                  <a:lnTo>
                    <a:pt x="87487" y="87487"/>
                  </a:lnTo>
                  <a:lnTo>
                    <a:pt x="122291" y="57631"/>
                  </a:lnTo>
                  <a:lnTo>
                    <a:pt x="161430" y="33340"/>
                  </a:lnTo>
                  <a:lnTo>
                    <a:pt x="204289" y="15227"/>
                  </a:lnTo>
                  <a:lnTo>
                    <a:pt x="250251" y="3909"/>
                  </a:lnTo>
                  <a:lnTo>
                    <a:pt x="298704" y="0"/>
                  </a:lnTo>
                  <a:lnTo>
                    <a:pt x="347156" y="3909"/>
                  </a:lnTo>
                  <a:lnTo>
                    <a:pt x="393118" y="15227"/>
                  </a:lnTo>
                  <a:lnTo>
                    <a:pt x="435977" y="33340"/>
                  </a:lnTo>
                  <a:lnTo>
                    <a:pt x="475116" y="57631"/>
                  </a:lnTo>
                  <a:lnTo>
                    <a:pt x="509920" y="87487"/>
                  </a:lnTo>
                  <a:lnTo>
                    <a:pt x="539776" y="122291"/>
                  </a:lnTo>
                  <a:lnTo>
                    <a:pt x="564067" y="161430"/>
                  </a:lnTo>
                  <a:lnTo>
                    <a:pt x="582180" y="204289"/>
                  </a:lnTo>
                  <a:lnTo>
                    <a:pt x="593498" y="250251"/>
                  </a:lnTo>
                  <a:lnTo>
                    <a:pt x="597408" y="298704"/>
                  </a:lnTo>
                  <a:lnTo>
                    <a:pt x="593498" y="347156"/>
                  </a:lnTo>
                  <a:lnTo>
                    <a:pt x="582180" y="393118"/>
                  </a:lnTo>
                  <a:lnTo>
                    <a:pt x="564067" y="435977"/>
                  </a:lnTo>
                  <a:lnTo>
                    <a:pt x="539776" y="475116"/>
                  </a:lnTo>
                  <a:lnTo>
                    <a:pt x="509920" y="509920"/>
                  </a:lnTo>
                  <a:lnTo>
                    <a:pt x="475116" y="539776"/>
                  </a:lnTo>
                  <a:lnTo>
                    <a:pt x="435977" y="564067"/>
                  </a:lnTo>
                  <a:lnTo>
                    <a:pt x="393118" y="582180"/>
                  </a:lnTo>
                  <a:lnTo>
                    <a:pt x="347156" y="593498"/>
                  </a:lnTo>
                  <a:lnTo>
                    <a:pt x="298704" y="597408"/>
                  </a:lnTo>
                  <a:lnTo>
                    <a:pt x="250251" y="593498"/>
                  </a:lnTo>
                  <a:lnTo>
                    <a:pt x="204289" y="582180"/>
                  </a:lnTo>
                  <a:lnTo>
                    <a:pt x="161430" y="564067"/>
                  </a:lnTo>
                  <a:lnTo>
                    <a:pt x="122291" y="539776"/>
                  </a:lnTo>
                  <a:lnTo>
                    <a:pt x="87487" y="509920"/>
                  </a:lnTo>
                  <a:lnTo>
                    <a:pt x="57631" y="475116"/>
                  </a:lnTo>
                  <a:lnTo>
                    <a:pt x="33340" y="435977"/>
                  </a:lnTo>
                  <a:lnTo>
                    <a:pt x="15227" y="393118"/>
                  </a:lnTo>
                  <a:lnTo>
                    <a:pt x="3909" y="347156"/>
                  </a:lnTo>
                  <a:lnTo>
                    <a:pt x="0" y="298704"/>
                  </a:lnTo>
                  <a:close/>
                </a:path>
              </a:pathLst>
            </a:custGeom>
            <a:ln w="25400">
              <a:solidFill>
                <a:srgbClr val="2C2C89"/>
              </a:solidFill>
            </a:ln>
          </p:spPr>
          <p:txBody>
            <a:bodyPr wrap="square" lIns="0" tIns="0" rIns="0" bIns="0" rtlCol="0"/>
            <a:lstStyle/>
            <a:p>
              <a:endParaRPr/>
            </a:p>
          </p:txBody>
        </p:sp>
        <p:sp>
          <p:nvSpPr>
            <p:cNvPr id="13" name="object 13"/>
            <p:cNvSpPr/>
            <p:nvPr/>
          </p:nvSpPr>
          <p:spPr>
            <a:xfrm>
              <a:off x="3076193" y="2865882"/>
              <a:ext cx="5748655" cy="478790"/>
            </a:xfrm>
            <a:custGeom>
              <a:avLst/>
              <a:gdLst/>
              <a:ahLst/>
              <a:cxnLst/>
              <a:rect l="l" t="t" r="r" b="b"/>
              <a:pathLst>
                <a:path w="5748655" h="478789">
                  <a:moveTo>
                    <a:pt x="5748528" y="0"/>
                  </a:moveTo>
                  <a:lnTo>
                    <a:pt x="0" y="0"/>
                  </a:lnTo>
                  <a:lnTo>
                    <a:pt x="0" y="478536"/>
                  </a:lnTo>
                  <a:lnTo>
                    <a:pt x="5748528" y="478536"/>
                  </a:lnTo>
                  <a:lnTo>
                    <a:pt x="5748528" y="0"/>
                  </a:lnTo>
                  <a:close/>
                </a:path>
              </a:pathLst>
            </a:custGeom>
            <a:solidFill>
              <a:srgbClr val="FFFFFF"/>
            </a:solidFill>
          </p:spPr>
          <p:txBody>
            <a:bodyPr wrap="square" lIns="0" tIns="0" rIns="0" bIns="0" rtlCol="0"/>
            <a:lstStyle/>
            <a:p>
              <a:endParaRPr/>
            </a:p>
          </p:txBody>
        </p:sp>
        <p:sp>
          <p:nvSpPr>
            <p:cNvPr id="14" name="object 14"/>
            <p:cNvSpPr/>
            <p:nvPr/>
          </p:nvSpPr>
          <p:spPr>
            <a:xfrm>
              <a:off x="3076193" y="2865882"/>
              <a:ext cx="5748655" cy="478790"/>
            </a:xfrm>
            <a:custGeom>
              <a:avLst/>
              <a:gdLst/>
              <a:ahLst/>
              <a:cxnLst/>
              <a:rect l="l" t="t" r="r" b="b"/>
              <a:pathLst>
                <a:path w="5748655" h="478789">
                  <a:moveTo>
                    <a:pt x="0" y="478536"/>
                  </a:moveTo>
                  <a:lnTo>
                    <a:pt x="5748528" y="478536"/>
                  </a:lnTo>
                  <a:lnTo>
                    <a:pt x="5748528" y="0"/>
                  </a:lnTo>
                  <a:lnTo>
                    <a:pt x="0" y="0"/>
                  </a:lnTo>
                  <a:lnTo>
                    <a:pt x="0" y="478536"/>
                  </a:lnTo>
                  <a:close/>
                </a:path>
              </a:pathLst>
            </a:custGeom>
            <a:ln w="25400">
              <a:solidFill>
                <a:srgbClr val="28287C"/>
              </a:solidFill>
            </a:ln>
          </p:spPr>
          <p:txBody>
            <a:bodyPr wrap="square" lIns="0" tIns="0" rIns="0" bIns="0" rtlCol="0"/>
            <a:lstStyle/>
            <a:p>
              <a:endParaRPr/>
            </a:p>
          </p:txBody>
        </p:sp>
        <p:sp>
          <p:nvSpPr>
            <p:cNvPr id="15" name="object 15"/>
            <p:cNvSpPr/>
            <p:nvPr/>
          </p:nvSpPr>
          <p:spPr>
            <a:xfrm>
              <a:off x="2777489" y="2806446"/>
              <a:ext cx="597535" cy="597535"/>
            </a:xfrm>
            <a:custGeom>
              <a:avLst/>
              <a:gdLst/>
              <a:ahLst/>
              <a:cxnLst/>
              <a:rect l="l" t="t" r="r" b="b"/>
              <a:pathLst>
                <a:path w="597535" h="597535">
                  <a:moveTo>
                    <a:pt x="298704" y="0"/>
                  </a:moveTo>
                  <a:lnTo>
                    <a:pt x="250251" y="3909"/>
                  </a:lnTo>
                  <a:lnTo>
                    <a:pt x="204289" y="15227"/>
                  </a:lnTo>
                  <a:lnTo>
                    <a:pt x="161430" y="33340"/>
                  </a:lnTo>
                  <a:lnTo>
                    <a:pt x="122291" y="57631"/>
                  </a:lnTo>
                  <a:lnTo>
                    <a:pt x="87487" y="87487"/>
                  </a:lnTo>
                  <a:lnTo>
                    <a:pt x="57631" y="122291"/>
                  </a:lnTo>
                  <a:lnTo>
                    <a:pt x="33340" y="161430"/>
                  </a:lnTo>
                  <a:lnTo>
                    <a:pt x="15227" y="204289"/>
                  </a:lnTo>
                  <a:lnTo>
                    <a:pt x="3909" y="250251"/>
                  </a:lnTo>
                  <a:lnTo>
                    <a:pt x="0" y="298703"/>
                  </a:lnTo>
                  <a:lnTo>
                    <a:pt x="3909" y="347156"/>
                  </a:lnTo>
                  <a:lnTo>
                    <a:pt x="15227" y="393118"/>
                  </a:lnTo>
                  <a:lnTo>
                    <a:pt x="33340" y="435977"/>
                  </a:lnTo>
                  <a:lnTo>
                    <a:pt x="57631" y="475116"/>
                  </a:lnTo>
                  <a:lnTo>
                    <a:pt x="87487" y="509920"/>
                  </a:lnTo>
                  <a:lnTo>
                    <a:pt x="122291" y="539776"/>
                  </a:lnTo>
                  <a:lnTo>
                    <a:pt x="161430" y="564067"/>
                  </a:lnTo>
                  <a:lnTo>
                    <a:pt x="204289" y="582180"/>
                  </a:lnTo>
                  <a:lnTo>
                    <a:pt x="250251" y="593498"/>
                  </a:lnTo>
                  <a:lnTo>
                    <a:pt x="298704" y="597407"/>
                  </a:lnTo>
                  <a:lnTo>
                    <a:pt x="347156" y="593498"/>
                  </a:lnTo>
                  <a:lnTo>
                    <a:pt x="393118" y="582180"/>
                  </a:lnTo>
                  <a:lnTo>
                    <a:pt x="435977" y="564067"/>
                  </a:lnTo>
                  <a:lnTo>
                    <a:pt x="475116" y="539776"/>
                  </a:lnTo>
                  <a:lnTo>
                    <a:pt x="509920" y="509920"/>
                  </a:lnTo>
                  <a:lnTo>
                    <a:pt x="539776" y="475116"/>
                  </a:lnTo>
                  <a:lnTo>
                    <a:pt x="564067" y="435977"/>
                  </a:lnTo>
                  <a:lnTo>
                    <a:pt x="582180" y="393118"/>
                  </a:lnTo>
                  <a:lnTo>
                    <a:pt x="593498" y="347156"/>
                  </a:lnTo>
                  <a:lnTo>
                    <a:pt x="597408" y="298703"/>
                  </a:lnTo>
                  <a:lnTo>
                    <a:pt x="593498" y="250251"/>
                  </a:lnTo>
                  <a:lnTo>
                    <a:pt x="582180" y="204289"/>
                  </a:lnTo>
                  <a:lnTo>
                    <a:pt x="564067" y="161430"/>
                  </a:lnTo>
                  <a:lnTo>
                    <a:pt x="539776" y="122291"/>
                  </a:lnTo>
                  <a:lnTo>
                    <a:pt x="509920" y="87487"/>
                  </a:lnTo>
                  <a:lnTo>
                    <a:pt x="475116" y="57631"/>
                  </a:lnTo>
                  <a:lnTo>
                    <a:pt x="435977" y="33340"/>
                  </a:lnTo>
                  <a:lnTo>
                    <a:pt x="393118" y="15227"/>
                  </a:lnTo>
                  <a:lnTo>
                    <a:pt x="347156" y="3909"/>
                  </a:lnTo>
                  <a:lnTo>
                    <a:pt x="298704" y="0"/>
                  </a:lnTo>
                  <a:close/>
                </a:path>
              </a:pathLst>
            </a:custGeom>
            <a:solidFill>
              <a:srgbClr val="FFFFFF"/>
            </a:solidFill>
          </p:spPr>
          <p:txBody>
            <a:bodyPr wrap="square" lIns="0" tIns="0" rIns="0" bIns="0" rtlCol="0"/>
            <a:lstStyle/>
            <a:p>
              <a:endParaRPr/>
            </a:p>
          </p:txBody>
        </p:sp>
        <p:sp>
          <p:nvSpPr>
            <p:cNvPr id="16" name="object 16"/>
            <p:cNvSpPr/>
            <p:nvPr/>
          </p:nvSpPr>
          <p:spPr>
            <a:xfrm>
              <a:off x="2777489" y="2806446"/>
              <a:ext cx="597535" cy="597535"/>
            </a:xfrm>
            <a:custGeom>
              <a:avLst/>
              <a:gdLst/>
              <a:ahLst/>
              <a:cxnLst/>
              <a:rect l="l" t="t" r="r" b="b"/>
              <a:pathLst>
                <a:path w="597535" h="597535">
                  <a:moveTo>
                    <a:pt x="0" y="298703"/>
                  </a:moveTo>
                  <a:lnTo>
                    <a:pt x="3909" y="250251"/>
                  </a:lnTo>
                  <a:lnTo>
                    <a:pt x="15227" y="204289"/>
                  </a:lnTo>
                  <a:lnTo>
                    <a:pt x="33340" y="161430"/>
                  </a:lnTo>
                  <a:lnTo>
                    <a:pt x="57631" y="122291"/>
                  </a:lnTo>
                  <a:lnTo>
                    <a:pt x="87487" y="87487"/>
                  </a:lnTo>
                  <a:lnTo>
                    <a:pt x="122291" y="57631"/>
                  </a:lnTo>
                  <a:lnTo>
                    <a:pt x="161430" y="33340"/>
                  </a:lnTo>
                  <a:lnTo>
                    <a:pt x="204289" y="15227"/>
                  </a:lnTo>
                  <a:lnTo>
                    <a:pt x="250251" y="3909"/>
                  </a:lnTo>
                  <a:lnTo>
                    <a:pt x="298704" y="0"/>
                  </a:lnTo>
                  <a:lnTo>
                    <a:pt x="347156" y="3909"/>
                  </a:lnTo>
                  <a:lnTo>
                    <a:pt x="393118" y="15227"/>
                  </a:lnTo>
                  <a:lnTo>
                    <a:pt x="435977" y="33340"/>
                  </a:lnTo>
                  <a:lnTo>
                    <a:pt x="475116" y="57631"/>
                  </a:lnTo>
                  <a:lnTo>
                    <a:pt x="509920" y="87487"/>
                  </a:lnTo>
                  <a:lnTo>
                    <a:pt x="539776" y="122291"/>
                  </a:lnTo>
                  <a:lnTo>
                    <a:pt x="564067" y="161430"/>
                  </a:lnTo>
                  <a:lnTo>
                    <a:pt x="582180" y="204289"/>
                  </a:lnTo>
                  <a:lnTo>
                    <a:pt x="593498" y="250251"/>
                  </a:lnTo>
                  <a:lnTo>
                    <a:pt x="597408" y="298703"/>
                  </a:lnTo>
                  <a:lnTo>
                    <a:pt x="593498" y="347156"/>
                  </a:lnTo>
                  <a:lnTo>
                    <a:pt x="582180" y="393118"/>
                  </a:lnTo>
                  <a:lnTo>
                    <a:pt x="564067" y="435977"/>
                  </a:lnTo>
                  <a:lnTo>
                    <a:pt x="539776" y="475116"/>
                  </a:lnTo>
                  <a:lnTo>
                    <a:pt x="509920" y="509920"/>
                  </a:lnTo>
                  <a:lnTo>
                    <a:pt x="475116" y="539776"/>
                  </a:lnTo>
                  <a:lnTo>
                    <a:pt x="435977" y="564067"/>
                  </a:lnTo>
                  <a:lnTo>
                    <a:pt x="393118" y="582180"/>
                  </a:lnTo>
                  <a:lnTo>
                    <a:pt x="347156" y="593498"/>
                  </a:lnTo>
                  <a:lnTo>
                    <a:pt x="298704" y="597407"/>
                  </a:lnTo>
                  <a:lnTo>
                    <a:pt x="250251" y="593498"/>
                  </a:lnTo>
                  <a:lnTo>
                    <a:pt x="204289" y="582180"/>
                  </a:lnTo>
                  <a:lnTo>
                    <a:pt x="161430" y="564067"/>
                  </a:lnTo>
                  <a:lnTo>
                    <a:pt x="122291" y="539776"/>
                  </a:lnTo>
                  <a:lnTo>
                    <a:pt x="87487" y="509920"/>
                  </a:lnTo>
                  <a:lnTo>
                    <a:pt x="57631" y="475116"/>
                  </a:lnTo>
                  <a:lnTo>
                    <a:pt x="33340" y="435977"/>
                  </a:lnTo>
                  <a:lnTo>
                    <a:pt x="15227" y="393118"/>
                  </a:lnTo>
                  <a:lnTo>
                    <a:pt x="3909" y="347156"/>
                  </a:lnTo>
                  <a:lnTo>
                    <a:pt x="0" y="298703"/>
                  </a:lnTo>
                  <a:close/>
                </a:path>
              </a:pathLst>
            </a:custGeom>
            <a:ln w="25400">
              <a:solidFill>
                <a:srgbClr val="2C2C89"/>
              </a:solidFill>
            </a:ln>
          </p:spPr>
          <p:txBody>
            <a:bodyPr wrap="square" lIns="0" tIns="0" rIns="0" bIns="0" rtlCol="0"/>
            <a:lstStyle/>
            <a:p>
              <a:endParaRPr/>
            </a:p>
          </p:txBody>
        </p:sp>
      </p:grpSp>
      <p:sp>
        <p:nvSpPr>
          <p:cNvPr id="17" name="object 17"/>
          <p:cNvSpPr txBox="1"/>
          <p:nvPr/>
        </p:nvSpPr>
        <p:spPr>
          <a:xfrm>
            <a:off x="509422" y="923925"/>
            <a:ext cx="8252459" cy="3159839"/>
          </a:xfrm>
          <a:prstGeom prst="rect">
            <a:avLst/>
          </a:prstGeom>
        </p:spPr>
        <p:txBody>
          <a:bodyPr vert="horz" wrap="square" lIns="0" tIns="12700" rIns="0" bIns="0" rtlCol="0">
            <a:spAutoFit/>
          </a:bodyPr>
          <a:lstStyle/>
          <a:p>
            <a:pPr marL="2320925">
              <a:lnSpc>
                <a:spcPct val="100000"/>
              </a:lnSpc>
              <a:spcBef>
                <a:spcPts val="100"/>
              </a:spcBef>
            </a:pPr>
            <a:r>
              <a:rPr sz="1800" b="1" i="1" dirty="0">
                <a:latin typeface="Arial"/>
                <a:cs typeface="Arial"/>
              </a:rPr>
              <a:t>Professional</a:t>
            </a:r>
            <a:r>
              <a:rPr sz="1800" b="1" i="1" spc="-30" dirty="0">
                <a:latin typeface="Arial"/>
                <a:cs typeface="Arial"/>
              </a:rPr>
              <a:t> </a:t>
            </a:r>
            <a:r>
              <a:rPr sz="1800" b="1" i="1" spc="-10" dirty="0">
                <a:latin typeface="Arial"/>
                <a:cs typeface="Arial"/>
              </a:rPr>
              <a:t>experience</a:t>
            </a:r>
            <a:endParaRPr sz="1800" dirty="0">
              <a:latin typeface="Arial"/>
              <a:cs typeface="Arial"/>
            </a:endParaRPr>
          </a:p>
          <a:p>
            <a:pPr>
              <a:lnSpc>
                <a:spcPct val="100000"/>
              </a:lnSpc>
              <a:spcBef>
                <a:spcPts val="35"/>
              </a:spcBef>
            </a:pPr>
            <a:endParaRPr sz="2100" dirty="0">
              <a:latin typeface="Arial"/>
              <a:cs typeface="Arial"/>
            </a:endParaRPr>
          </a:p>
          <a:p>
            <a:pPr marL="2945130">
              <a:lnSpc>
                <a:spcPct val="100000"/>
              </a:lnSpc>
            </a:pPr>
            <a:r>
              <a:rPr lang="en-GB" sz="1700" dirty="0">
                <a:latin typeface="Arial"/>
                <a:cs typeface="Arial"/>
              </a:rPr>
              <a:t>2016-</a:t>
            </a:r>
            <a:r>
              <a:rPr lang="en-GB" sz="1700" spc="-25" dirty="0">
                <a:latin typeface="Arial"/>
                <a:cs typeface="Arial"/>
              </a:rPr>
              <a:t> 2021</a:t>
            </a:r>
            <a:r>
              <a:rPr lang="en-GB" sz="1700" dirty="0">
                <a:latin typeface="Arial"/>
                <a:cs typeface="Arial"/>
              </a:rPr>
              <a:t>:</a:t>
            </a:r>
            <a:r>
              <a:rPr lang="en-GB" sz="1700" spc="-15" dirty="0">
                <a:latin typeface="Arial"/>
                <a:cs typeface="Arial"/>
              </a:rPr>
              <a:t> Rolls Royce plc Research Engineer</a:t>
            </a:r>
            <a:endParaRPr sz="1700" dirty="0">
              <a:latin typeface="Arial"/>
              <a:cs typeface="Arial"/>
            </a:endParaRPr>
          </a:p>
          <a:p>
            <a:pPr marL="2945130" marR="5080" indent="173355">
              <a:lnSpc>
                <a:spcPts val="5650"/>
              </a:lnSpc>
              <a:spcBef>
                <a:spcPts val="785"/>
              </a:spcBef>
            </a:pPr>
            <a:r>
              <a:rPr lang="en-GB" sz="1700" spc="-10" dirty="0">
                <a:latin typeface="Arial"/>
                <a:cs typeface="Arial"/>
              </a:rPr>
              <a:t>2021-2022</a:t>
            </a:r>
            <a:r>
              <a:rPr lang="en-GB" sz="1700" dirty="0">
                <a:latin typeface="Arial"/>
                <a:cs typeface="Arial"/>
              </a:rPr>
              <a:t>:</a:t>
            </a:r>
            <a:r>
              <a:rPr lang="en-GB" sz="1700" spc="-25" dirty="0">
                <a:latin typeface="Arial"/>
                <a:cs typeface="Arial"/>
              </a:rPr>
              <a:t> MADE Cymru </a:t>
            </a:r>
            <a:r>
              <a:rPr lang="en-GB" sz="1700" spc="-15" dirty="0">
                <a:latin typeface="Arial"/>
                <a:cs typeface="Arial"/>
              </a:rPr>
              <a:t>Research Engineer</a:t>
            </a:r>
            <a:endParaRPr sz="1700" dirty="0">
              <a:latin typeface="Arial"/>
              <a:cs typeface="Arial"/>
            </a:endParaRPr>
          </a:p>
          <a:p>
            <a:pPr marL="12700">
              <a:lnSpc>
                <a:spcPct val="100000"/>
              </a:lnSpc>
              <a:spcBef>
                <a:spcPts val="500"/>
              </a:spcBef>
            </a:pPr>
            <a:endParaRPr lang="en-GB" sz="2000" b="1" dirty="0">
              <a:latin typeface="Calibri"/>
              <a:cs typeface="Calibri"/>
            </a:endParaRPr>
          </a:p>
          <a:p>
            <a:pPr marL="12700">
              <a:lnSpc>
                <a:spcPct val="100000"/>
              </a:lnSpc>
              <a:spcBef>
                <a:spcPts val="500"/>
              </a:spcBef>
            </a:pPr>
            <a:r>
              <a:rPr lang="en-GB" sz="2000" b="1" dirty="0">
                <a:latin typeface="Calibri"/>
                <a:cs typeface="Calibri"/>
              </a:rPr>
              <a:t>Andrew Killen</a:t>
            </a:r>
            <a:endParaRPr lang="en-GB" sz="1800" b="1" i="1" spc="-10" dirty="0">
              <a:latin typeface="Arial"/>
              <a:cs typeface="Arial"/>
            </a:endParaRPr>
          </a:p>
          <a:p>
            <a:pPr marR="17780" algn="ctr">
              <a:lnSpc>
                <a:spcPct val="100000"/>
              </a:lnSpc>
              <a:spcBef>
                <a:spcPts val="645"/>
              </a:spcBef>
            </a:pPr>
            <a:endParaRPr lang="en-GB" b="1" i="1" spc="-10" dirty="0">
              <a:latin typeface="Arial"/>
              <a:cs typeface="Arial"/>
            </a:endParaRPr>
          </a:p>
          <a:p>
            <a:pPr marR="17780" algn="ctr">
              <a:lnSpc>
                <a:spcPct val="100000"/>
              </a:lnSpc>
              <a:spcBef>
                <a:spcPts val="645"/>
              </a:spcBef>
            </a:pPr>
            <a:r>
              <a:rPr sz="1800" b="1" i="1" spc="-10" dirty="0">
                <a:latin typeface="Arial"/>
                <a:cs typeface="Arial"/>
              </a:rPr>
              <a:t>Education</a:t>
            </a:r>
            <a:endParaRPr sz="1800" dirty="0">
              <a:latin typeface="Arial"/>
              <a:cs typeface="Arial"/>
            </a:endParaRPr>
          </a:p>
        </p:txBody>
      </p:sp>
      <p:grpSp>
        <p:nvGrpSpPr>
          <p:cNvPr id="20" name="object 20"/>
          <p:cNvGrpSpPr/>
          <p:nvPr/>
        </p:nvGrpSpPr>
        <p:grpSpPr>
          <a:xfrm>
            <a:off x="450850" y="4772690"/>
            <a:ext cx="8242300" cy="514984"/>
            <a:chOff x="438905" y="4828285"/>
            <a:chExt cx="8242300" cy="514984"/>
          </a:xfrm>
        </p:grpSpPr>
        <p:pic>
          <p:nvPicPr>
            <p:cNvPr id="21" name="object 21"/>
            <p:cNvPicPr/>
            <p:nvPr/>
          </p:nvPicPr>
          <p:blipFill>
            <a:blip r:embed="rId3" cstate="print"/>
            <a:stretch>
              <a:fillRect/>
            </a:stretch>
          </p:blipFill>
          <p:spPr>
            <a:xfrm>
              <a:off x="438905" y="5040708"/>
              <a:ext cx="8241865" cy="135386"/>
            </a:xfrm>
            <a:prstGeom prst="rect">
              <a:avLst/>
            </a:prstGeom>
          </p:spPr>
        </p:pic>
        <p:sp>
          <p:nvSpPr>
            <p:cNvPr id="22" name="object 22"/>
            <p:cNvSpPr/>
            <p:nvPr/>
          </p:nvSpPr>
          <p:spPr>
            <a:xfrm>
              <a:off x="473202" y="5048249"/>
              <a:ext cx="8184515" cy="76200"/>
            </a:xfrm>
            <a:custGeom>
              <a:avLst/>
              <a:gdLst/>
              <a:ahLst/>
              <a:cxnLst/>
              <a:rect l="l" t="t" r="r" b="b"/>
              <a:pathLst>
                <a:path w="8184515" h="76200">
                  <a:moveTo>
                    <a:pt x="8108188" y="0"/>
                  </a:moveTo>
                  <a:lnTo>
                    <a:pt x="8108188" y="76200"/>
                  </a:lnTo>
                  <a:lnTo>
                    <a:pt x="8158988" y="50800"/>
                  </a:lnTo>
                  <a:lnTo>
                    <a:pt x="8120888" y="50800"/>
                  </a:lnTo>
                  <a:lnTo>
                    <a:pt x="8120888" y="25400"/>
                  </a:lnTo>
                  <a:lnTo>
                    <a:pt x="8158988" y="25400"/>
                  </a:lnTo>
                  <a:lnTo>
                    <a:pt x="8108188" y="0"/>
                  </a:lnTo>
                  <a:close/>
                </a:path>
                <a:path w="8184515" h="76200">
                  <a:moveTo>
                    <a:pt x="8108188" y="25400"/>
                  </a:moveTo>
                  <a:lnTo>
                    <a:pt x="0" y="25400"/>
                  </a:lnTo>
                  <a:lnTo>
                    <a:pt x="0" y="50800"/>
                  </a:lnTo>
                  <a:lnTo>
                    <a:pt x="8108188" y="50800"/>
                  </a:lnTo>
                  <a:lnTo>
                    <a:pt x="8108188" y="25400"/>
                  </a:lnTo>
                  <a:close/>
                </a:path>
                <a:path w="8184515" h="76200">
                  <a:moveTo>
                    <a:pt x="8158988" y="25400"/>
                  </a:moveTo>
                  <a:lnTo>
                    <a:pt x="8120888" y="25400"/>
                  </a:lnTo>
                  <a:lnTo>
                    <a:pt x="8120888" y="50800"/>
                  </a:lnTo>
                  <a:lnTo>
                    <a:pt x="8158988" y="50800"/>
                  </a:lnTo>
                  <a:lnTo>
                    <a:pt x="8184388" y="38100"/>
                  </a:lnTo>
                  <a:lnTo>
                    <a:pt x="8158988" y="25400"/>
                  </a:lnTo>
                  <a:close/>
                </a:path>
              </a:pathLst>
            </a:custGeom>
            <a:solidFill>
              <a:srgbClr val="333399"/>
            </a:solidFill>
          </p:spPr>
          <p:txBody>
            <a:bodyPr wrap="square" lIns="0" tIns="0" rIns="0" bIns="0" rtlCol="0"/>
            <a:lstStyle/>
            <a:p>
              <a:endParaRPr/>
            </a:p>
          </p:txBody>
        </p:sp>
        <p:sp>
          <p:nvSpPr>
            <p:cNvPr id="23" name="object 23"/>
            <p:cNvSpPr/>
            <p:nvPr/>
          </p:nvSpPr>
          <p:spPr>
            <a:xfrm>
              <a:off x="1018794" y="4844033"/>
              <a:ext cx="486409" cy="486409"/>
            </a:xfrm>
            <a:custGeom>
              <a:avLst/>
              <a:gdLst/>
              <a:ahLst/>
              <a:cxnLst/>
              <a:rect l="l" t="t" r="r" b="b"/>
              <a:pathLst>
                <a:path w="486409" h="486410">
                  <a:moveTo>
                    <a:pt x="243078" y="0"/>
                  </a:moveTo>
                  <a:lnTo>
                    <a:pt x="194088" y="4938"/>
                  </a:lnTo>
                  <a:lnTo>
                    <a:pt x="148459" y="19103"/>
                  </a:lnTo>
                  <a:lnTo>
                    <a:pt x="107169" y="41516"/>
                  </a:lnTo>
                  <a:lnTo>
                    <a:pt x="71194" y="71199"/>
                  </a:lnTo>
                  <a:lnTo>
                    <a:pt x="41513" y="107174"/>
                  </a:lnTo>
                  <a:lnTo>
                    <a:pt x="19101" y="148464"/>
                  </a:lnTo>
                  <a:lnTo>
                    <a:pt x="4938" y="194091"/>
                  </a:lnTo>
                  <a:lnTo>
                    <a:pt x="0" y="243078"/>
                  </a:lnTo>
                  <a:lnTo>
                    <a:pt x="4938" y="292064"/>
                  </a:lnTo>
                  <a:lnTo>
                    <a:pt x="19101" y="337691"/>
                  </a:lnTo>
                  <a:lnTo>
                    <a:pt x="41513" y="378981"/>
                  </a:lnTo>
                  <a:lnTo>
                    <a:pt x="71194" y="414956"/>
                  </a:lnTo>
                  <a:lnTo>
                    <a:pt x="107169" y="444639"/>
                  </a:lnTo>
                  <a:lnTo>
                    <a:pt x="148459" y="467052"/>
                  </a:lnTo>
                  <a:lnTo>
                    <a:pt x="194088" y="481217"/>
                  </a:lnTo>
                  <a:lnTo>
                    <a:pt x="243078" y="486156"/>
                  </a:lnTo>
                  <a:lnTo>
                    <a:pt x="292064" y="481217"/>
                  </a:lnTo>
                  <a:lnTo>
                    <a:pt x="337691" y="467052"/>
                  </a:lnTo>
                  <a:lnTo>
                    <a:pt x="378981" y="444639"/>
                  </a:lnTo>
                  <a:lnTo>
                    <a:pt x="414956" y="414956"/>
                  </a:lnTo>
                  <a:lnTo>
                    <a:pt x="444639" y="378981"/>
                  </a:lnTo>
                  <a:lnTo>
                    <a:pt x="467052" y="337691"/>
                  </a:lnTo>
                  <a:lnTo>
                    <a:pt x="481217" y="292064"/>
                  </a:lnTo>
                  <a:lnTo>
                    <a:pt x="486156" y="243078"/>
                  </a:lnTo>
                  <a:lnTo>
                    <a:pt x="481217" y="194091"/>
                  </a:lnTo>
                  <a:lnTo>
                    <a:pt x="467052" y="148464"/>
                  </a:lnTo>
                  <a:lnTo>
                    <a:pt x="444639" y="107174"/>
                  </a:lnTo>
                  <a:lnTo>
                    <a:pt x="414956" y="71199"/>
                  </a:lnTo>
                  <a:lnTo>
                    <a:pt x="378981" y="41516"/>
                  </a:lnTo>
                  <a:lnTo>
                    <a:pt x="337691" y="19103"/>
                  </a:lnTo>
                  <a:lnTo>
                    <a:pt x="292064" y="4938"/>
                  </a:lnTo>
                  <a:lnTo>
                    <a:pt x="243078" y="0"/>
                  </a:lnTo>
                  <a:close/>
                </a:path>
              </a:pathLst>
            </a:custGeom>
            <a:solidFill>
              <a:srgbClr val="FFFFFF"/>
            </a:solidFill>
          </p:spPr>
          <p:txBody>
            <a:bodyPr wrap="square" lIns="0" tIns="0" rIns="0" bIns="0" rtlCol="0"/>
            <a:lstStyle/>
            <a:p>
              <a:endParaRPr/>
            </a:p>
          </p:txBody>
        </p:sp>
        <p:sp>
          <p:nvSpPr>
            <p:cNvPr id="24" name="object 24"/>
            <p:cNvSpPr/>
            <p:nvPr/>
          </p:nvSpPr>
          <p:spPr>
            <a:xfrm>
              <a:off x="1018794" y="4844033"/>
              <a:ext cx="486409" cy="486409"/>
            </a:xfrm>
            <a:custGeom>
              <a:avLst/>
              <a:gdLst/>
              <a:ahLst/>
              <a:cxnLst/>
              <a:rect l="l" t="t" r="r" b="b"/>
              <a:pathLst>
                <a:path w="486409" h="486410">
                  <a:moveTo>
                    <a:pt x="0" y="243078"/>
                  </a:moveTo>
                  <a:lnTo>
                    <a:pt x="4938" y="194091"/>
                  </a:lnTo>
                  <a:lnTo>
                    <a:pt x="19101" y="148464"/>
                  </a:lnTo>
                  <a:lnTo>
                    <a:pt x="41513" y="107174"/>
                  </a:lnTo>
                  <a:lnTo>
                    <a:pt x="71194" y="71199"/>
                  </a:lnTo>
                  <a:lnTo>
                    <a:pt x="107169" y="41516"/>
                  </a:lnTo>
                  <a:lnTo>
                    <a:pt x="148459" y="19103"/>
                  </a:lnTo>
                  <a:lnTo>
                    <a:pt x="194088" y="4938"/>
                  </a:lnTo>
                  <a:lnTo>
                    <a:pt x="243078" y="0"/>
                  </a:lnTo>
                  <a:lnTo>
                    <a:pt x="292064" y="4938"/>
                  </a:lnTo>
                  <a:lnTo>
                    <a:pt x="337691" y="19103"/>
                  </a:lnTo>
                  <a:lnTo>
                    <a:pt x="378981" y="41516"/>
                  </a:lnTo>
                  <a:lnTo>
                    <a:pt x="414956" y="71199"/>
                  </a:lnTo>
                  <a:lnTo>
                    <a:pt x="444639" y="107174"/>
                  </a:lnTo>
                  <a:lnTo>
                    <a:pt x="467052" y="148464"/>
                  </a:lnTo>
                  <a:lnTo>
                    <a:pt x="481217" y="194091"/>
                  </a:lnTo>
                  <a:lnTo>
                    <a:pt x="486156" y="243078"/>
                  </a:lnTo>
                  <a:lnTo>
                    <a:pt x="481217" y="292064"/>
                  </a:lnTo>
                  <a:lnTo>
                    <a:pt x="467052" y="337691"/>
                  </a:lnTo>
                  <a:lnTo>
                    <a:pt x="444639" y="378981"/>
                  </a:lnTo>
                  <a:lnTo>
                    <a:pt x="414956" y="414956"/>
                  </a:lnTo>
                  <a:lnTo>
                    <a:pt x="378981" y="444639"/>
                  </a:lnTo>
                  <a:lnTo>
                    <a:pt x="337691" y="467052"/>
                  </a:lnTo>
                  <a:lnTo>
                    <a:pt x="292064" y="481217"/>
                  </a:lnTo>
                  <a:lnTo>
                    <a:pt x="243078" y="486156"/>
                  </a:lnTo>
                  <a:lnTo>
                    <a:pt x="194088" y="481217"/>
                  </a:lnTo>
                  <a:lnTo>
                    <a:pt x="148459" y="467052"/>
                  </a:lnTo>
                  <a:lnTo>
                    <a:pt x="107169" y="444639"/>
                  </a:lnTo>
                  <a:lnTo>
                    <a:pt x="71194" y="414956"/>
                  </a:lnTo>
                  <a:lnTo>
                    <a:pt x="41513" y="378981"/>
                  </a:lnTo>
                  <a:lnTo>
                    <a:pt x="19101" y="337691"/>
                  </a:lnTo>
                  <a:lnTo>
                    <a:pt x="4938" y="292064"/>
                  </a:lnTo>
                  <a:lnTo>
                    <a:pt x="0" y="243078"/>
                  </a:lnTo>
                  <a:close/>
                </a:path>
              </a:pathLst>
            </a:custGeom>
            <a:ln w="25400">
              <a:solidFill>
                <a:srgbClr val="88A3A7"/>
              </a:solidFill>
            </a:ln>
          </p:spPr>
          <p:txBody>
            <a:bodyPr wrap="square" lIns="0" tIns="0" rIns="0" bIns="0" rtlCol="0"/>
            <a:lstStyle/>
            <a:p>
              <a:endParaRPr/>
            </a:p>
          </p:txBody>
        </p:sp>
        <p:sp>
          <p:nvSpPr>
            <p:cNvPr id="25" name="object 25"/>
            <p:cNvSpPr/>
            <p:nvPr/>
          </p:nvSpPr>
          <p:spPr>
            <a:xfrm>
              <a:off x="4466081" y="4840985"/>
              <a:ext cx="485140" cy="486409"/>
            </a:xfrm>
            <a:custGeom>
              <a:avLst/>
              <a:gdLst/>
              <a:ahLst/>
              <a:cxnLst/>
              <a:rect l="l" t="t" r="r" b="b"/>
              <a:pathLst>
                <a:path w="485139" h="486410">
                  <a:moveTo>
                    <a:pt x="242315" y="0"/>
                  </a:moveTo>
                  <a:lnTo>
                    <a:pt x="193472" y="4938"/>
                  </a:lnTo>
                  <a:lnTo>
                    <a:pt x="147982" y="19103"/>
                  </a:lnTo>
                  <a:lnTo>
                    <a:pt x="106821" y="41516"/>
                  </a:lnTo>
                  <a:lnTo>
                    <a:pt x="70961" y="71199"/>
                  </a:lnTo>
                  <a:lnTo>
                    <a:pt x="41375" y="107174"/>
                  </a:lnTo>
                  <a:lnTo>
                    <a:pt x="19038" y="148464"/>
                  </a:lnTo>
                  <a:lnTo>
                    <a:pt x="4921" y="194091"/>
                  </a:lnTo>
                  <a:lnTo>
                    <a:pt x="0" y="243077"/>
                  </a:lnTo>
                  <a:lnTo>
                    <a:pt x="4921" y="292064"/>
                  </a:lnTo>
                  <a:lnTo>
                    <a:pt x="19038" y="337691"/>
                  </a:lnTo>
                  <a:lnTo>
                    <a:pt x="41375" y="378981"/>
                  </a:lnTo>
                  <a:lnTo>
                    <a:pt x="70961" y="414956"/>
                  </a:lnTo>
                  <a:lnTo>
                    <a:pt x="106821" y="444639"/>
                  </a:lnTo>
                  <a:lnTo>
                    <a:pt x="147982" y="467052"/>
                  </a:lnTo>
                  <a:lnTo>
                    <a:pt x="193472" y="481217"/>
                  </a:lnTo>
                  <a:lnTo>
                    <a:pt x="242315" y="486155"/>
                  </a:lnTo>
                  <a:lnTo>
                    <a:pt x="291159" y="481217"/>
                  </a:lnTo>
                  <a:lnTo>
                    <a:pt x="336649" y="467052"/>
                  </a:lnTo>
                  <a:lnTo>
                    <a:pt x="377810" y="444639"/>
                  </a:lnTo>
                  <a:lnTo>
                    <a:pt x="413670" y="414956"/>
                  </a:lnTo>
                  <a:lnTo>
                    <a:pt x="443256" y="378981"/>
                  </a:lnTo>
                  <a:lnTo>
                    <a:pt x="465593" y="337691"/>
                  </a:lnTo>
                  <a:lnTo>
                    <a:pt x="479710" y="292064"/>
                  </a:lnTo>
                  <a:lnTo>
                    <a:pt x="484631" y="243077"/>
                  </a:lnTo>
                  <a:lnTo>
                    <a:pt x="479710" y="194091"/>
                  </a:lnTo>
                  <a:lnTo>
                    <a:pt x="465593" y="148464"/>
                  </a:lnTo>
                  <a:lnTo>
                    <a:pt x="443256" y="107174"/>
                  </a:lnTo>
                  <a:lnTo>
                    <a:pt x="413670" y="71199"/>
                  </a:lnTo>
                  <a:lnTo>
                    <a:pt x="377810" y="41516"/>
                  </a:lnTo>
                  <a:lnTo>
                    <a:pt x="336649" y="19103"/>
                  </a:lnTo>
                  <a:lnTo>
                    <a:pt x="291159" y="4938"/>
                  </a:lnTo>
                  <a:lnTo>
                    <a:pt x="242315" y="0"/>
                  </a:lnTo>
                  <a:close/>
                </a:path>
              </a:pathLst>
            </a:custGeom>
            <a:solidFill>
              <a:srgbClr val="FFFFFF"/>
            </a:solidFill>
          </p:spPr>
          <p:txBody>
            <a:bodyPr wrap="square" lIns="0" tIns="0" rIns="0" bIns="0" rtlCol="0"/>
            <a:lstStyle/>
            <a:p>
              <a:endParaRPr/>
            </a:p>
          </p:txBody>
        </p:sp>
        <p:sp>
          <p:nvSpPr>
            <p:cNvPr id="26" name="object 26"/>
            <p:cNvSpPr/>
            <p:nvPr/>
          </p:nvSpPr>
          <p:spPr>
            <a:xfrm>
              <a:off x="4466081" y="4840985"/>
              <a:ext cx="485140" cy="486409"/>
            </a:xfrm>
            <a:custGeom>
              <a:avLst/>
              <a:gdLst/>
              <a:ahLst/>
              <a:cxnLst/>
              <a:rect l="l" t="t" r="r" b="b"/>
              <a:pathLst>
                <a:path w="485139" h="486410">
                  <a:moveTo>
                    <a:pt x="0" y="243077"/>
                  </a:moveTo>
                  <a:lnTo>
                    <a:pt x="4921" y="194091"/>
                  </a:lnTo>
                  <a:lnTo>
                    <a:pt x="19038" y="148464"/>
                  </a:lnTo>
                  <a:lnTo>
                    <a:pt x="41375" y="107174"/>
                  </a:lnTo>
                  <a:lnTo>
                    <a:pt x="70961" y="71199"/>
                  </a:lnTo>
                  <a:lnTo>
                    <a:pt x="106821" y="41516"/>
                  </a:lnTo>
                  <a:lnTo>
                    <a:pt x="147982" y="19103"/>
                  </a:lnTo>
                  <a:lnTo>
                    <a:pt x="193472" y="4938"/>
                  </a:lnTo>
                  <a:lnTo>
                    <a:pt x="242315" y="0"/>
                  </a:lnTo>
                  <a:lnTo>
                    <a:pt x="291159" y="4938"/>
                  </a:lnTo>
                  <a:lnTo>
                    <a:pt x="336649" y="19103"/>
                  </a:lnTo>
                  <a:lnTo>
                    <a:pt x="377810" y="41516"/>
                  </a:lnTo>
                  <a:lnTo>
                    <a:pt x="413670" y="71199"/>
                  </a:lnTo>
                  <a:lnTo>
                    <a:pt x="443256" y="107174"/>
                  </a:lnTo>
                  <a:lnTo>
                    <a:pt x="465593" y="148464"/>
                  </a:lnTo>
                  <a:lnTo>
                    <a:pt x="479710" y="194091"/>
                  </a:lnTo>
                  <a:lnTo>
                    <a:pt x="484631" y="243077"/>
                  </a:lnTo>
                  <a:lnTo>
                    <a:pt x="479710" y="292064"/>
                  </a:lnTo>
                  <a:lnTo>
                    <a:pt x="465593" y="337691"/>
                  </a:lnTo>
                  <a:lnTo>
                    <a:pt x="443256" y="378981"/>
                  </a:lnTo>
                  <a:lnTo>
                    <a:pt x="413670" y="414956"/>
                  </a:lnTo>
                  <a:lnTo>
                    <a:pt x="377810" y="444639"/>
                  </a:lnTo>
                  <a:lnTo>
                    <a:pt x="336649" y="467052"/>
                  </a:lnTo>
                  <a:lnTo>
                    <a:pt x="291159" y="481217"/>
                  </a:lnTo>
                  <a:lnTo>
                    <a:pt x="242315" y="486155"/>
                  </a:lnTo>
                  <a:lnTo>
                    <a:pt x="193472" y="481217"/>
                  </a:lnTo>
                  <a:lnTo>
                    <a:pt x="147982" y="467052"/>
                  </a:lnTo>
                  <a:lnTo>
                    <a:pt x="106821" y="444639"/>
                  </a:lnTo>
                  <a:lnTo>
                    <a:pt x="70961" y="414956"/>
                  </a:lnTo>
                  <a:lnTo>
                    <a:pt x="41375" y="378981"/>
                  </a:lnTo>
                  <a:lnTo>
                    <a:pt x="19038" y="337691"/>
                  </a:lnTo>
                  <a:lnTo>
                    <a:pt x="4921" y="292064"/>
                  </a:lnTo>
                  <a:lnTo>
                    <a:pt x="0" y="243077"/>
                  </a:lnTo>
                  <a:close/>
                </a:path>
              </a:pathLst>
            </a:custGeom>
            <a:ln w="25400">
              <a:solidFill>
                <a:srgbClr val="88A3A7"/>
              </a:solidFill>
            </a:ln>
          </p:spPr>
          <p:txBody>
            <a:bodyPr wrap="square" lIns="0" tIns="0" rIns="0" bIns="0" rtlCol="0"/>
            <a:lstStyle/>
            <a:p>
              <a:endParaRPr/>
            </a:p>
          </p:txBody>
        </p:sp>
        <p:sp>
          <p:nvSpPr>
            <p:cNvPr id="27" name="object 27"/>
            <p:cNvSpPr/>
            <p:nvPr/>
          </p:nvSpPr>
          <p:spPr>
            <a:xfrm>
              <a:off x="7669529" y="4840985"/>
              <a:ext cx="486409" cy="486409"/>
            </a:xfrm>
            <a:custGeom>
              <a:avLst/>
              <a:gdLst/>
              <a:ahLst/>
              <a:cxnLst/>
              <a:rect l="l" t="t" r="r" b="b"/>
              <a:pathLst>
                <a:path w="486409" h="486410">
                  <a:moveTo>
                    <a:pt x="243077" y="0"/>
                  </a:moveTo>
                  <a:lnTo>
                    <a:pt x="194091" y="4938"/>
                  </a:lnTo>
                  <a:lnTo>
                    <a:pt x="148464" y="19103"/>
                  </a:lnTo>
                  <a:lnTo>
                    <a:pt x="107174" y="41516"/>
                  </a:lnTo>
                  <a:lnTo>
                    <a:pt x="71199" y="71199"/>
                  </a:lnTo>
                  <a:lnTo>
                    <a:pt x="41516" y="107174"/>
                  </a:lnTo>
                  <a:lnTo>
                    <a:pt x="19103" y="148464"/>
                  </a:lnTo>
                  <a:lnTo>
                    <a:pt x="4938" y="194091"/>
                  </a:lnTo>
                  <a:lnTo>
                    <a:pt x="0" y="243077"/>
                  </a:lnTo>
                  <a:lnTo>
                    <a:pt x="4938" y="292064"/>
                  </a:lnTo>
                  <a:lnTo>
                    <a:pt x="19103" y="337691"/>
                  </a:lnTo>
                  <a:lnTo>
                    <a:pt x="41516" y="378981"/>
                  </a:lnTo>
                  <a:lnTo>
                    <a:pt x="71199" y="414956"/>
                  </a:lnTo>
                  <a:lnTo>
                    <a:pt x="107174" y="444639"/>
                  </a:lnTo>
                  <a:lnTo>
                    <a:pt x="148464" y="467052"/>
                  </a:lnTo>
                  <a:lnTo>
                    <a:pt x="194091" y="481217"/>
                  </a:lnTo>
                  <a:lnTo>
                    <a:pt x="243077" y="486155"/>
                  </a:lnTo>
                  <a:lnTo>
                    <a:pt x="292064" y="481217"/>
                  </a:lnTo>
                  <a:lnTo>
                    <a:pt x="337691" y="467052"/>
                  </a:lnTo>
                  <a:lnTo>
                    <a:pt x="378981" y="444639"/>
                  </a:lnTo>
                  <a:lnTo>
                    <a:pt x="414956" y="414956"/>
                  </a:lnTo>
                  <a:lnTo>
                    <a:pt x="444639" y="378981"/>
                  </a:lnTo>
                  <a:lnTo>
                    <a:pt x="467052" y="337691"/>
                  </a:lnTo>
                  <a:lnTo>
                    <a:pt x="481217" y="292064"/>
                  </a:lnTo>
                  <a:lnTo>
                    <a:pt x="486155" y="243077"/>
                  </a:lnTo>
                  <a:lnTo>
                    <a:pt x="481217" y="194091"/>
                  </a:lnTo>
                  <a:lnTo>
                    <a:pt x="467052" y="148464"/>
                  </a:lnTo>
                  <a:lnTo>
                    <a:pt x="444639" y="107174"/>
                  </a:lnTo>
                  <a:lnTo>
                    <a:pt x="414956" y="71199"/>
                  </a:lnTo>
                  <a:lnTo>
                    <a:pt x="378981" y="41516"/>
                  </a:lnTo>
                  <a:lnTo>
                    <a:pt x="337691" y="19103"/>
                  </a:lnTo>
                  <a:lnTo>
                    <a:pt x="292064" y="4938"/>
                  </a:lnTo>
                  <a:lnTo>
                    <a:pt x="243077" y="0"/>
                  </a:lnTo>
                  <a:close/>
                </a:path>
              </a:pathLst>
            </a:custGeom>
            <a:solidFill>
              <a:srgbClr val="FFFFFF"/>
            </a:solidFill>
          </p:spPr>
          <p:txBody>
            <a:bodyPr wrap="square" lIns="0" tIns="0" rIns="0" bIns="0" rtlCol="0"/>
            <a:lstStyle/>
            <a:p>
              <a:endParaRPr/>
            </a:p>
          </p:txBody>
        </p:sp>
        <p:sp>
          <p:nvSpPr>
            <p:cNvPr id="28" name="object 28"/>
            <p:cNvSpPr/>
            <p:nvPr/>
          </p:nvSpPr>
          <p:spPr>
            <a:xfrm>
              <a:off x="7669529" y="4840985"/>
              <a:ext cx="486409" cy="486409"/>
            </a:xfrm>
            <a:custGeom>
              <a:avLst/>
              <a:gdLst/>
              <a:ahLst/>
              <a:cxnLst/>
              <a:rect l="l" t="t" r="r" b="b"/>
              <a:pathLst>
                <a:path w="486409" h="486410">
                  <a:moveTo>
                    <a:pt x="0" y="243077"/>
                  </a:moveTo>
                  <a:lnTo>
                    <a:pt x="4938" y="194091"/>
                  </a:lnTo>
                  <a:lnTo>
                    <a:pt x="19103" y="148464"/>
                  </a:lnTo>
                  <a:lnTo>
                    <a:pt x="41516" y="107174"/>
                  </a:lnTo>
                  <a:lnTo>
                    <a:pt x="71199" y="71199"/>
                  </a:lnTo>
                  <a:lnTo>
                    <a:pt x="107174" y="41516"/>
                  </a:lnTo>
                  <a:lnTo>
                    <a:pt x="148464" y="19103"/>
                  </a:lnTo>
                  <a:lnTo>
                    <a:pt x="194091" y="4938"/>
                  </a:lnTo>
                  <a:lnTo>
                    <a:pt x="243077" y="0"/>
                  </a:lnTo>
                  <a:lnTo>
                    <a:pt x="292064" y="4938"/>
                  </a:lnTo>
                  <a:lnTo>
                    <a:pt x="337691" y="19103"/>
                  </a:lnTo>
                  <a:lnTo>
                    <a:pt x="378981" y="41516"/>
                  </a:lnTo>
                  <a:lnTo>
                    <a:pt x="414956" y="71199"/>
                  </a:lnTo>
                  <a:lnTo>
                    <a:pt x="444639" y="107174"/>
                  </a:lnTo>
                  <a:lnTo>
                    <a:pt x="467052" y="148464"/>
                  </a:lnTo>
                  <a:lnTo>
                    <a:pt x="481217" y="194091"/>
                  </a:lnTo>
                  <a:lnTo>
                    <a:pt x="486155" y="243077"/>
                  </a:lnTo>
                  <a:lnTo>
                    <a:pt x="481217" y="292064"/>
                  </a:lnTo>
                  <a:lnTo>
                    <a:pt x="467052" y="337691"/>
                  </a:lnTo>
                  <a:lnTo>
                    <a:pt x="444639" y="378981"/>
                  </a:lnTo>
                  <a:lnTo>
                    <a:pt x="414956" y="414956"/>
                  </a:lnTo>
                  <a:lnTo>
                    <a:pt x="378981" y="444639"/>
                  </a:lnTo>
                  <a:lnTo>
                    <a:pt x="337691" y="467052"/>
                  </a:lnTo>
                  <a:lnTo>
                    <a:pt x="292064" y="481217"/>
                  </a:lnTo>
                  <a:lnTo>
                    <a:pt x="243077" y="486155"/>
                  </a:lnTo>
                  <a:lnTo>
                    <a:pt x="194091" y="481217"/>
                  </a:lnTo>
                  <a:lnTo>
                    <a:pt x="148464" y="467052"/>
                  </a:lnTo>
                  <a:lnTo>
                    <a:pt x="107174" y="444639"/>
                  </a:lnTo>
                  <a:lnTo>
                    <a:pt x="71199" y="414956"/>
                  </a:lnTo>
                  <a:lnTo>
                    <a:pt x="41516" y="378981"/>
                  </a:lnTo>
                  <a:lnTo>
                    <a:pt x="19103" y="337691"/>
                  </a:lnTo>
                  <a:lnTo>
                    <a:pt x="4938" y="292064"/>
                  </a:lnTo>
                  <a:lnTo>
                    <a:pt x="0" y="243077"/>
                  </a:lnTo>
                  <a:close/>
                </a:path>
              </a:pathLst>
            </a:custGeom>
            <a:ln w="25400">
              <a:solidFill>
                <a:srgbClr val="88A3A7"/>
              </a:solidFill>
            </a:ln>
          </p:spPr>
          <p:txBody>
            <a:bodyPr wrap="square" lIns="0" tIns="0" rIns="0" bIns="0" rtlCol="0"/>
            <a:lstStyle/>
            <a:p>
              <a:endParaRPr/>
            </a:p>
          </p:txBody>
        </p:sp>
      </p:grpSp>
      <p:sp>
        <p:nvSpPr>
          <p:cNvPr id="29" name="object 29"/>
          <p:cNvSpPr txBox="1"/>
          <p:nvPr/>
        </p:nvSpPr>
        <p:spPr>
          <a:xfrm>
            <a:off x="570890" y="5431942"/>
            <a:ext cx="1418590" cy="574040"/>
          </a:xfrm>
          <a:prstGeom prst="rect">
            <a:avLst/>
          </a:prstGeom>
        </p:spPr>
        <p:txBody>
          <a:bodyPr vert="horz" wrap="square" lIns="0" tIns="12700" rIns="0" bIns="0" rtlCol="0">
            <a:spAutoFit/>
          </a:bodyPr>
          <a:lstStyle/>
          <a:p>
            <a:pPr marL="1905" algn="ctr">
              <a:lnSpc>
                <a:spcPct val="100000"/>
              </a:lnSpc>
              <a:spcBef>
                <a:spcPts val="100"/>
              </a:spcBef>
            </a:pPr>
            <a:r>
              <a:rPr sz="1800" spc="-20" dirty="0">
                <a:latin typeface="Arial"/>
                <a:cs typeface="Arial"/>
              </a:rPr>
              <a:t>20</a:t>
            </a:r>
            <a:r>
              <a:rPr lang="en-GB" sz="1800" spc="-20" dirty="0">
                <a:latin typeface="Arial"/>
                <a:cs typeface="Arial"/>
              </a:rPr>
              <a:t>11-2015</a:t>
            </a:r>
            <a:endParaRPr sz="1800" dirty="0">
              <a:latin typeface="Arial"/>
              <a:cs typeface="Arial"/>
            </a:endParaRPr>
          </a:p>
          <a:p>
            <a:pPr marR="8890" algn="ctr">
              <a:lnSpc>
                <a:spcPct val="100000"/>
              </a:lnSpc>
            </a:pPr>
            <a:r>
              <a:rPr lang="en-GB" dirty="0">
                <a:latin typeface="Arial"/>
                <a:cs typeface="Arial"/>
              </a:rPr>
              <a:t>UWTSD</a:t>
            </a:r>
            <a:endParaRPr sz="1800" dirty="0">
              <a:latin typeface="Arial"/>
              <a:cs typeface="Arial"/>
            </a:endParaRPr>
          </a:p>
        </p:txBody>
      </p:sp>
      <p:sp>
        <p:nvSpPr>
          <p:cNvPr id="30" name="object 30"/>
          <p:cNvSpPr txBox="1"/>
          <p:nvPr/>
        </p:nvSpPr>
        <p:spPr>
          <a:xfrm>
            <a:off x="4156583" y="5446572"/>
            <a:ext cx="1085215" cy="566822"/>
          </a:xfrm>
          <a:prstGeom prst="rect">
            <a:avLst/>
          </a:prstGeom>
        </p:spPr>
        <p:txBody>
          <a:bodyPr vert="horz" wrap="square" lIns="0" tIns="12700" rIns="0" bIns="0" rtlCol="0">
            <a:spAutoFit/>
          </a:bodyPr>
          <a:lstStyle/>
          <a:p>
            <a:pPr marR="5080" algn="ctr">
              <a:lnSpc>
                <a:spcPct val="100000"/>
              </a:lnSpc>
              <a:spcBef>
                <a:spcPts val="100"/>
              </a:spcBef>
            </a:pPr>
            <a:r>
              <a:rPr sz="1800" spc="-20" dirty="0">
                <a:latin typeface="Arial"/>
                <a:cs typeface="Arial"/>
              </a:rPr>
              <a:t>20</a:t>
            </a:r>
            <a:r>
              <a:rPr lang="en-GB" sz="1800" spc="-20" dirty="0">
                <a:latin typeface="Arial"/>
                <a:cs typeface="Arial"/>
              </a:rPr>
              <a:t>15</a:t>
            </a:r>
            <a:r>
              <a:rPr sz="1800" spc="-20" dirty="0">
                <a:latin typeface="Arial"/>
                <a:cs typeface="Arial"/>
              </a:rPr>
              <a:t>-</a:t>
            </a:r>
            <a:r>
              <a:rPr sz="1800" spc="-40" dirty="0">
                <a:latin typeface="Arial"/>
                <a:cs typeface="Arial"/>
              </a:rPr>
              <a:t>20</a:t>
            </a:r>
            <a:r>
              <a:rPr lang="en-GB" sz="1800" spc="-40" dirty="0">
                <a:latin typeface="Arial"/>
                <a:cs typeface="Arial"/>
              </a:rPr>
              <a:t>16</a:t>
            </a:r>
            <a:endParaRPr sz="1800" dirty="0">
              <a:latin typeface="Arial"/>
              <a:cs typeface="Arial"/>
            </a:endParaRPr>
          </a:p>
          <a:p>
            <a:pPr marR="6350" algn="ctr">
              <a:lnSpc>
                <a:spcPct val="100000"/>
              </a:lnSpc>
            </a:pPr>
            <a:r>
              <a:rPr lang="en-GB" sz="1800" spc="-20" dirty="0">
                <a:latin typeface="Arial"/>
                <a:cs typeface="Arial"/>
              </a:rPr>
              <a:t>UWTSD </a:t>
            </a:r>
            <a:endParaRPr sz="1800" dirty="0">
              <a:latin typeface="Arial"/>
              <a:cs typeface="Arial"/>
            </a:endParaRPr>
          </a:p>
        </p:txBody>
      </p:sp>
      <p:sp>
        <p:nvSpPr>
          <p:cNvPr id="31" name="object 31"/>
          <p:cNvSpPr txBox="1"/>
          <p:nvPr/>
        </p:nvSpPr>
        <p:spPr>
          <a:xfrm>
            <a:off x="7202804" y="5234314"/>
            <a:ext cx="1418590" cy="856645"/>
          </a:xfrm>
          <a:prstGeom prst="rect">
            <a:avLst/>
          </a:prstGeom>
        </p:spPr>
        <p:txBody>
          <a:bodyPr vert="horz" wrap="square" lIns="0" tIns="12700" rIns="0" bIns="0" rtlCol="0">
            <a:spAutoFit/>
          </a:bodyPr>
          <a:lstStyle/>
          <a:p>
            <a:pPr algn="ctr">
              <a:lnSpc>
                <a:spcPct val="100000"/>
              </a:lnSpc>
              <a:spcBef>
                <a:spcPts val="100"/>
              </a:spcBef>
            </a:pPr>
            <a:r>
              <a:rPr sz="1800" spc="-20" dirty="0">
                <a:latin typeface="Arial"/>
                <a:cs typeface="Arial"/>
              </a:rPr>
              <a:t>2016-2021</a:t>
            </a:r>
            <a:endParaRPr lang="en-GB" dirty="0">
              <a:latin typeface="Arial"/>
              <a:cs typeface="Arial"/>
            </a:endParaRPr>
          </a:p>
          <a:p>
            <a:pPr algn="ctr">
              <a:lnSpc>
                <a:spcPct val="100000"/>
              </a:lnSpc>
              <a:spcBef>
                <a:spcPts val="100"/>
              </a:spcBef>
            </a:pPr>
            <a:r>
              <a:rPr lang="en-GB" spc="-25" dirty="0">
                <a:latin typeface="Arial"/>
                <a:cs typeface="Arial"/>
              </a:rPr>
              <a:t>Swansea University</a:t>
            </a:r>
            <a:endParaRPr sz="1800" dirty="0">
              <a:latin typeface="Arial"/>
              <a:cs typeface="Arial"/>
            </a:endParaRPr>
          </a:p>
        </p:txBody>
      </p:sp>
      <p:sp>
        <p:nvSpPr>
          <p:cNvPr id="32" name="object 32"/>
          <p:cNvSpPr txBox="1"/>
          <p:nvPr/>
        </p:nvSpPr>
        <p:spPr>
          <a:xfrm>
            <a:off x="780287" y="4122801"/>
            <a:ext cx="1003300" cy="659155"/>
          </a:xfrm>
          <a:prstGeom prst="rect">
            <a:avLst/>
          </a:prstGeom>
        </p:spPr>
        <p:txBody>
          <a:bodyPr vert="horz" wrap="square" lIns="0" tIns="12700" rIns="0" bIns="0" rtlCol="0">
            <a:spAutoFit/>
          </a:bodyPr>
          <a:lstStyle/>
          <a:p>
            <a:pPr marL="45720" algn="ctr">
              <a:lnSpc>
                <a:spcPct val="100000"/>
              </a:lnSpc>
              <a:spcBef>
                <a:spcPts val="100"/>
              </a:spcBef>
            </a:pPr>
            <a:r>
              <a:rPr sz="1800" spc="-10" dirty="0">
                <a:latin typeface="Arial"/>
                <a:cs typeface="Arial"/>
              </a:rPr>
              <a:t>Bachelor</a:t>
            </a:r>
            <a:r>
              <a:rPr lang="en-GB" sz="1200" spc="-10" dirty="0">
                <a:latin typeface="Arial"/>
                <a:cs typeface="Arial"/>
              </a:rPr>
              <a:t>Motorcycle Engineering</a:t>
            </a:r>
            <a:endParaRPr sz="1200" dirty="0">
              <a:latin typeface="Arial"/>
              <a:cs typeface="Arial"/>
            </a:endParaRPr>
          </a:p>
        </p:txBody>
      </p:sp>
      <p:sp>
        <p:nvSpPr>
          <p:cNvPr id="33" name="object 33"/>
          <p:cNvSpPr txBox="1"/>
          <p:nvPr/>
        </p:nvSpPr>
        <p:spPr>
          <a:xfrm>
            <a:off x="4212971" y="4111879"/>
            <a:ext cx="1003300" cy="659155"/>
          </a:xfrm>
          <a:prstGeom prst="rect">
            <a:avLst/>
          </a:prstGeom>
        </p:spPr>
        <p:txBody>
          <a:bodyPr vert="horz" wrap="square" lIns="0" tIns="12700" rIns="0" bIns="0" rtlCol="0">
            <a:spAutoFit/>
          </a:bodyPr>
          <a:lstStyle/>
          <a:p>
            <a:pPr marR="2540" algn="ctr">
              <a:lnSpc>
                <a:spcPct val="100000"/>
              </a:lnSpc>
              <a:spcBef>
                <a:spcPts val="100"/>
              </a:spcBef>
            </a:pPr>
            <a:r>
              <a:rPr sz="1800" spc="-10" dirty="0">
                <a:latin typeface="Arial"/>
                <a:cs typeface="Arial"/>
              </a:rPr>
              <a:t>Masters</a:t>
            </a:r>
            <a:endParaRPr lang="en-GB" sz="1800" spc="-10" dirty="0">
              <a:latin typeface="Arial"/>
              <a:cs typeface="Arial"/>
            </a:endParaRPr>
          </a:p>
          <a:p>
            <a:pPr marR="5080" algn="ctr">
              <a:lnSpc>
                <a:spcPct val="100000"/>
              </a:lnSpc>
              <a:spcBef>
                <a:spcPts val="10"/>
              </a:spcBef>
            </a:pPr>
            <a:r>
              <a:rPr lang="en-GB" sz="1200" spc="-10" dirty="0">
                <a:latin typeface="Arial"/>
                <a:cs typeface="Arial"/>
              </a:rPr>
              <a:t>Automotive  Engineering</a:t>
            </a:r>
            <a:endParaRPr lang="en-GB" sz="1200" dirty="0">
              <a:latin typeface="Arial"/>
              <a:cs typeface="Arial"/>
            </a:endParaRPr>
          </a:p>
        </p:txBody>
      </p:sp>
      <p:sp>
        <p:nvSpPr>
          <p:cNvPr id="34" name="object 34"/>
          <p:cNvSpPr txBox="1"/>
          <p:nvPr/>
        </p:nvSpPr>
        <p:spPr>
          <a:xfrm>
            <a:off x="7379207" y="4122801"/>
            <a:ext cx="979169" cy="659155"/>
          </a:xfrm>
          <a:prstGeom prst="rect">
            <a:avLst/>
          </a:prstGeom>
        </p:spPr>
        <p:txBody>
          <a:bodyPr vert="horz" wrap="square" lIns="0" tIns="12700" rIns="0" bIns="0" rtlCol="0">
            <a:spAutoFit/>
          </a:bodyPr>
          <a:lstStyle/>
          <a:p>
            <a:pPr marR="3175" algn="ctr">
              <a:lnSpc>
                <a:spcPct val="100000"/>
              </a:lnSpc>
              <a:spcBef>
                <a:spcPts val="100"/>
              </a:spcBef>
            </a:pPr>
            <a:r>
              <a:rPr lang="en-GB" spc="-25" dirty="0" err="1">
                <a:latin typeface="Arial"/>
                <a:cs typeface="Arial"/>
              </a:rPr>
              <a:t>EngD</a:t>
            </a:r>
            <a:endParaRPr lang="en-GB" spc="-25" dirty="0">
              <a:latin typeface="Arial"/>
              <a:cs typeface="Arial"/>
            </a:endParaRPr>
          </a:p>
          <a:p>
            <a:pPr marR="5080" algn="ctr">
              <a:lnSpc>
                <a:spcPct val="100000"/>
              </a:lnSpc>
              <a:spcBef>
                <a:spcPts val="10"/>
              </a:spcBef>
            </a:pPr>
            <a:r>
              <a:rPr lang="en-GB" sz="1200" spc="-10" dirty="0">
                <a:latin typeface="Arial"/>
                <a:cs typeface="Arial"/>
              </a:rPr>
              <a:t>Material Science </a:t>
            </a:r>
            <a:endParaRPr lang="en-GB" sz="1200" dirty="0">
              <a:latin typeface="Arial"/>
              <a:cs typeface="Arial"/>
            </a:endParaRPr>
          </a:p>
        </p:txBody>
      </p:sp>
      <p:pic>
        <p:nvPicPr>
          <p:cNvPr id="35" name="object 35"/>
          <p:cNvPicPr/>
          <p:nvPr/>
        </p:nvPicPr>
        <p:blipFill>
          <a:blip r:embed="rId4" cstate="print"/>
          <a:stretch>
            <a:fillRect/>
          </a:stretch>
        </p:blipFill>
        <p:spPr>
          <a:xfrm>
            <a:off x="3236989" y="6339109"/>
            <a:ext cx="229799" cy="251244"/>
          </a:xfrm>
          <a:prstGeom prst="rect">
            <a:avLst/>
          </a:prstGeom>
        </p:spPr>
      </p:pic>
      <p:sp>
        <p:nvSpPr>
          <p:cNvPr id="36" name="object 36"/>
          <p:cNvSpPr txBox="1"/>
          <p:nvPr/>
        </p:nvSpPr>
        <p:spPr>
          <a:xfrm>
            <a:off x="3587951" y="6290633"/>
            <a:ext cx="2547620" cy="299720"/>
          </a:xfrm>
          <a:prstGeom prst="rect">
            <a:avLst/>
          </a:prstGeom>
        </p:spPr>
        <p:txBody>
          <a:bodyPr vert="horz" wrap="square" lIns="0" tIns="12700" rIns="0" bIns="0" rtlCol="0">
            <a:spAutoFit/>
          </a:bodyPr>
          <a:lstStyle/>
          <a:p>
            <a:pPr marL="12700">
              <a:lnSpc>
                <a:spcPct val="100000"/>
              </a:lnSpc>
              <a:spcBef>
                <a:spcPts val="100"/>
              </a:spcBef>
            </a:pPr>
            <a:r>
              <a:rPr lang="en-GB" b="1" u="sng" spc="-10" dirty="0" err="1">
                <a:solidFill>
                  <a:srgbClr val="009999"/>
                </a:solidFill>
                <a:uFill>
                  <a:solidFill>
                    <a:srgbClr val="009999"/>
                  </a:solidFill>
                </a:uFill>
                <a:latin typeface="Calibri"/>
                <a:cs typeface="Calibri"/>
                <a:hlinkClick r:id="rId5"/>
              </a:rPr>
              <a:t>a.killen</a:t>
            </a:r>
            <a:r>
              <a:rPr sz="1800" b="1" u="sng" spc="-10" dirty="0">
                <a:solidFill>
                  <a:srgbClr val="009999"/>
                </a:solidFill>
                <a:uFill>
                  <a:solidFill>
                    <a:srgbClr val="009999"/>
                  </a:solidFill>
                </a:uFill>
                <a:latin typeface="Calibri"/>
                <a:cs typeface="Calibri"/>
                <a:hlinkClick r:id="rId5"/>
              </a:rPr>
              <a:t>@uwtsd.ac.uk</a:t>
            </a:r>
            <a:endParaRPr sz="1800" dirty="0">
              <a:latin typeface="Calibri"/>
              <a:cs typeface="Calibri"/>
            </a:endParaRPr>
          </a:p>
        </p:txBody>
      </p:sp>
      <p:sp>
        <p:nvSpPr>
          <p:cNvPr id="37" name="object 37"/>
          <p:cNvSpPr/>
          <p:nvPr/>
        </p:nvSpPr>
        <p:spPr>
          <a:xfrm>
            <a:off x="291845" y="4059173"/>
            <a:ext cx="8743315" cy="2005964"/>
          </a:xfrm>
          <a:custGeom>
            <a:avLst/>
            <a:gdLst/>
            <a:ahLst/>
            <a:cxnLst/>
            <a:rect l="l" t="t" r="r" b="b"/>
            <a:pathLst>
              <a:path w="8743315" h="2005964">
                <a:moveTo>
                  <a:pt x="0" y="2005583"/>
                </a:moveTo>
                <a:lnTo>
                  <a:pt x="8743188" y="2005583"/>
                </a:lnTo>
                <a:lnTo>
                  <a:pt x="8743188" y="0"/>
                </a:lnTo>
                <a:lnTo>
                  <a:pt x="0" y="0"/>
                </a:lnTo>
                <a:lnTo>
                  <a:pt x="0" y="2005583"/>
                </a:lnTo>
                <a:close/>
              </a:path>
            </a:pathLst>
          </a:custGeom>
          <a:ln w="25400">
            <a:solidFill>
              <a:srgbClr val="F1F1F1"/>
            </a:solidFill>
          </a:ln>
        </p:spPr>
        <p:txBody>
          <a:bodyPr wrap="square" lIns="0" tIns="0" rIns="0" bIns="0" rtlCol="0"/>
          <a:lstStyle/>
          <a:p>
            <a:endParaRPr/>
          </a:p>
        </p:txBody>
      </p:sp>
      <p:sp>
        <p:nvSpPr>
          <p:cNvPr id="39" name="object 39"/>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2</a:t>
            </a:fld>
            <a:endParaRPr spc="-25" dirty="0"/>
          </a:p>
        </p:txBody>
      </p:sp>
      <p:pic>
        <p:nvPicPr>
          <p:cNvPr id="18" name="Picture 17">
            <a:extLst>
              <a:ext uri="{FF2B5EF4-FFF2-40B4-BE49-F238E27FC236}">
                <a16:creationId xmlns:a16="http://schemas.microsoft.com/office/drawing/2014/main" id="{4DE82FCF-40C7-2FFB-4653-C0ABF0112BB7}"/>
              </a:ext>
            </a:extLst>
          </p:cNvPr>
          <p:cNvPicPr>
            <a:picLocks noChangeAspect="1"/>
          </p:cNvPicPr>
          <p:nvPr/>
        </p:nvPicPr>
        <p:blipFill>
          <a:blip r:embed="rId6"/>
          <a:stretch>
            <a:fillRect/>
          </a:stretch>
        </p:blipFill>
        <p:spPr>
          <a:xfrm>
            <a:off x="254115" y="877941"/>
            <a:ext cx="2187072" cy="2187072"/>
          </a:xfrm>
          <a:prstGeom prst="rect">
            <a:avLst/>
          </a:prstGeom>
        </p:spPr>
      </p:pic>
      <p:sp>
        <p:nvSpPr>
          <p:cNvPr id="19" name="TextBox 18">
            <a:extLst>
              <a:ext uri="{FF2B5EF4-FFF2-40B4-BE49-F238E27FC236}">
                <a16:creationId xmlns:a16="http://schemas.microsoft.com/office/drawing/2014/main" id="{9E04F403-4D1C-D2FE-77F3-FB7FF0B1B095}"/>
              </a:ext>
            </a:extLst>
          </p:cNvPr>
          <p:cNvSpPr txBox="1"/>
          <p:nvPr/>
        </p:nvSpPr>
        <p:spPr>
          <a:xfrm>
            <a:off x="3455377" y="2910644"/>
            <a:ext cx="5449824" cy="369332"/>
          </a:xfrm>
          <a:prstGeom prst="rect">
            <a:avLst/>
          </a:prstGeom>
          <a:noFill/>
        </p:spPr>
        <p:txBody>
          <a:bodyPr wrap="square" rtlCol="0">
            <a:spAutoFit/>
          </a:bodyPr>
          <a:lstStyle/>
          <a:p>
            <a:r>
              <a:rPr lang="en-GB" dirty="0"/>
              <a:t>2022-Present: Senior Research Fellow</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332105" rIns="0" bIns="0" rtlCol="0">
            <a:spAutoFit/>
          </a:bodyPr>
          <a:lstStyle/>
          <a:p>
            <a:pPr marL="83820">
              <a:lnSpc>
                <a:spcPct val="100000"/>
              </a:lnSpc>
              <a:spcBef>
                <a:spcPts val="100"/>
              </a:spcBef>
            </a:pPr>
            <a:r>
              <a:rPr spc="-10" dirty="0"/>
              <a:t>Products/Projects</a:t>
            </a:r>
          </a:p>
        </p:txBody>
      </p:sp>
      <p:sp>
        <p:nvSpPr>
          <p:cNvPr id="10" name="object 10"/>
          <p:cNvSpPr txBox="1"/>
          <p:nvPr/>
        </p:nvSpPr>
        <p:spPr>
          <a:xfrm>
            <a:off x="355191" y="5365496"/>
            <a:ext cx="3671570" cy="1613262"/>
          </a:xfrm>
          <a:prstGeom prst="rect">
            <a:avLst/>
          </a:prstGeom>
        </p:spPr>
        <p:txBody>
          <a:bodyPr vert="horz" wrap="square" lIns="0" tIns="12700" rIns="0" bIns="0" rtlCol="0">
            <a:spAutoFit/>
          </a:bodyPr>
          <a:lstStyle/>
          <a:p>
            <a:pPr marL="299085" indent="-287020">
              <a:lnSpc>
                <a:spcPct val="100000"/>
              </a:lnSpc>
              <a:spcBef>
                <a:spcPts val="100"/>
              </a:spcBef>
              <a:buChar char="•"/>
              <a:tabLst>
                <a:tab pos="299085" algn="l"/>
                <a:tab pos="299720" algn="l"/>
              </a:tabLst>
            </a:pPr>
            <a:r>
              <a:rPr sz="2000" spc="-10" dirty="0">
                <a:latin typeface="Arial"/>
                <a:cs typeface="Arial"/>
              </a:rPr>
              <a:t>Computer-</a:t>
            </a:r>
            <a:r>
              <a:rPr sz="2000" dirty="0">
                <a:latin typeface="Arial"/>
                <a:cs typeface="Arial"/>
              </a:rPr>
              <a:t>Aided</a:t>
            </a:r>
            <a:r>
              <a:rPr sz="2000" spc="30" dirty="0">
                <a:latin typeface="Arial"/>
                <a:cs typeface="Arial"/>
              </a:rPr>
              <a:t> </a:t>
            </a:r>
            <a:r>
              <a:rPr sz="2000" spc="-10" dirty="0">
                <a:latin typeface="Arial"/>
                <a:cs typeface="Arial"/>
              </a:rPr>
              <a:t>Design</a:t>
            </a:r>
            <a:endParaRPr sz="2000" dirty="0">
              <a:latin typeface="Arial"/>
              <a:cs typeface="Arial"/>
            </a:endParaRPr>
          </a:p>
          <a:p>
            <a:pPr marL="299085" indent="-287020">
              <a:lnSpc>
                <a:spcPct val="100000"/>
              </a:lnSpc>
              <a:buChar char="•"/>
              <a:tabLst>
                <a:tab pos="299085" algn="l"/>
                <a:tab pos="299720" algn="l"/>
              </a:tabLst>
            </a:pPr>
            <a:r>
              <a:rPr lang="en-GB" sz="2000" dirty="0">
                <a:latin typeface="Arial"/>
                <a:cs typeface="Arial"/>
              </a:rPr>
              <a:t>Computational Modelling</a:t>
            </a:r>
            <a:endParaRPr sz="2000" dirty="0">
              <a:latin typeface="Arial"/>
              <a:cs typeface="Arial"/>
            </a:endParaRPr>
          </a:p>
          <a:p>
            <a:pPr marL="299085" indent="-287020">
              <a:lnSpc>
                <a:spcPct val="100000"/>
              </a:lnSpc>
              <a:spcBef>
                <a:spcPts val="5"/>
              </a:spcBef>
              <a:buChar char="•"/>
              <a:tabLst>
                <a:tab pos="299085" algn="l"/>
                <a:tab pos="299720" algn="l"/>
              </a:tabLst>
            </a:pPr>
            <a:r>
              <a:rPr lang="en-GB" sz="2000" dirty="0">
                <a:latin typeface="Arial"/>
                <a:cs typeface="Arial"/>
              </a:rPr>
              <a:t>Material Science</a:t>
            </a:r>
          </a:p>
          <a:p>
            <a:pPr marL="299085" indent="-287020">
              <a:spcBef>
                <a:spcPts val="5"/>
              </a:spcBef>
              <a:buFontTx/>
              <a:buChar char="•"/>
              <a:tabLst>
                <a:tab pos="299085" algn="l"/>
                <a:tab pos="299720" algn="l"/>
              </a:tabLst>
            </a:pPr>
            <a:r>
              <a:rPr lang="en-GB" sz="2000" dirty="0">
                <a:latin typeface="Arial"/>
                <a:cs typeface="Arial"/>
              </a:rPr>
              <a:t>Mechanical Testing</a:t>
            </a:r>
          </a:p>
          <a:p>
            <a:pPr marL="299085" indent="-287020">
              <a:lnSpc>
                <a:spcPct val="100000"/>
              </a:lnSpc>
              <a:spcBef>
                <a:spcPts val="5"/>
              </a:spcBef>
              <a:buChar char="•"/>
              <a:tabLst>
                <a:tab pos="299085" algn="l"/>
                <a:tab pos="299720" algn="l"/>
              </a:tabLst>
            </a:pPr>
            <a:endParaRPr sz="2000" dirty="0">
              <a:latin typeface="Arial"/>
              <a:cs typeface="Arial"/>
            </a:endParaRPr>
          </a:p>
        </p:txBody>
      </p:sp>
      <p:sp>
        <p:nvSpPr>
          <p:cNvPr id="11" name="object 11"/>
          <p:cNvSpPr txBox="1"/>
          <p:nvPr/>
        </p:nvSpPr>
        <p:spPr>
          <a:xfrm>
            <a:off x="4955285" y="5365496"/>
            <a:ext cx="3592195" cy="1243930"/>
          </a:xfrm>
          <a:prstGeom prst="rect">
            <a:avLst/>
          </a:prstGeom>
        </p:spPr>
        <p:txBody>
          <a:bodyPr vert="horz" wrap="square" lIns="0" tIns="12700" rIns="0" bIns="0" rtlCol="0">
            <a:spAutoFit/>
          </a:bodyPr>
          <a:lstStyle/>
          <a:p>
            <a:pPr marL="299085" indent="-287020">
              <a:lnSpc>
                <a:spcPct val="100000"/>
              </a:lnSpc>
              <a:spcBef>
                <a:spcPts val="100"/>
              </a:spcBef>
              <a:buChar char="•"/>
              <a:tabLst>
                <a:tab pos="299085" algn="l"/>
                <a:tab pos="299720" algn="l"/>
              </a:tabLst>
            </a:pPr>
            <a:r>
              <a:rPr sz="2000" dirty="0">
                <a:latin typeface="Arial"/>
                <a:cs typeface="Arial"/>
              </a:rPr>
              <a:t>3D</a:t>
            </a:r>
            <a:r>
              <a:rPr sz="2000" spc="90" dirty="0">
                <a:latin typeface="Arial"/>
                <a:cs typeface="Arial"/>
              </a:rPr>
              <a:t> </a:t>
            </a:r>
            <a:r>
              <a:rPr sz="2000" spc="-10" dirty="0">
                <a:latin typeface="Arial"/>
                <a:cs typeface="Arial"/>
              </a:rPr>
              <a:t>scanning/post-processing</a:t>
            </a:r>
            <a:endParaRPr sz="2000" dirty="0">
              <a:latin typeface="Arial"/>
              <a:cs typeface="Arial"/>
            </a:endParaRPr>
          </a:p>
          <a:p>
            <a:pPr marL="299085" indent="-287020">
              <a:buFontTx/>
              <a:buChar char="•"/>
              <a:tabLst>
                <a:tab pos="299085" algn="l"/>
                <a:tab pos="299720" algn="l"/>
              </a:tabLst>
            </a:pPr>
            <a:r>
              <a:rPr lang="en-GB" sz="2000" dirty="0">
                <a:latin typeface="Arial"/>
                <a:cs typeface="Arial"/>
              </a:rPr>
              <a:t>Topology Mass Optimisation and Generative Design</a:t>
            </a:r>
            <a:endParaRPr sz="2000" dirty="0">
              <a:latin typeface="Arial"/>
              <a:cs typeface="Arial"/>
            </a:endParaRPr>
          </a:p>
          <a:p>
            <a:pPr marL="299085" indent="-287020">
              <a:lnSpc>
                <a:spcPct val="100000"/>
              </a:lnSpc>
              <a:spcBef>
                <a:spcPts val="5"/>
              </a:spcBef>
              <a:buChar char="•"/>
              <a:tabLst>
                <a:tab pos="299085" algn="l"/>
                <a:tab pos="299720" algn="l"/>
              </a:tabLst>
            </a:pPr>
            <a:r>
              <a:rPr sz="2000" dirty="0">
                <a:latin typeface="Arial"/>
                <a:cs typeface="Arial"/>
              </a:rPr>
              <a:t>Additive</a:t>
            </a:r>
            <a:r>
              <a:rPr sz="2000" spc="-20" dirty="0">
                <a:latin typeface="Arial"/>
                <a:cs typeface="Arial"/>
              </a:rPr>
              <a:t> </a:t>
            </a:r>
            <a:r>
              <a:rPr sz="2000" spc="-10" dirty="0">
                <a:latin typeface="Arial"/>
                <a:cs typeface="Arial"/>
              </a:rPr>
              <a:t>Manufacture</a:t>
            </a:r>
            <a:endParaRPr sz="2000" dirty="0">
              <a:latin typeface="Arial"/>
              <a:cs typeface="Arial"/>
            </a:endParaRPr>
          </a:p>
        </p:txBody>
      </p:sp>
      <p:grpSp>
        <p:nvGrpSpPr>
          <p:cNvPr id="12" name="object 12"/>
          <p:cNvGrpSpPr/>
          <p:nvPr/>
        </p:nvGrpSpPr>
        <p:grpSpPr>
          <a:xfrm>
            <a:off x="259073" y="5169085"/>
            <a:ext cx="8626475" cy="88900"/>
            <a:chOff x="259073" y="5169085"/>
            <a:chExt cx="8626475" cy="88900"/>
          </a:xfrm>
        </p:grpSpPr>
        <p:pic>
          <p:nvPicPr>
            <p:cNvPr id="13" name="object 13"/>
            <p:cNvPicPr/>
            <p:nvPr/>
          </p:nvPicPr>
          <p:blipFill>
            <a:blip r:embed="rId3" cstate="print"/>
            <a:stretch>
              <a:fillRect/>
            </a:stretch>
          </p:blipFill>
          <p:spPr>
            <a:xfrm>
              <a:off x="259073" y="5169085"/>
              <a:ext cx="8625859" cy="88847"/>
            </a:xfrm>
            <a:prstGeom prst="rect">
              <a:avLst/>
            </a:prstGeom>
          </p:spPr>
        </p:pic>
        <p:sp>
          <p:nvSpPr>
            <p:cNvPr id="14" name="object 14"/>
            <p:cNvSpPr/>
            <p:nvPr/>
          </p:nvSpPr>
          <p:spPr>
            <a:xfrm>
              <a:off x="293369" y="5196078"/>
              <a:ext cx="8559800" cy="0"/>
            </a:xfrm>
            <a:custGeom>
              <a:avLst/>
              <a:gdLst/>
              <a:ahLst/>
              <a:cxnLst/>
              <a:rect l="l" t="t" r="r" b="b"/>
              <a:pathLst>
                <a:path w="8559800">
                  <a:moveTo>
                    <a:pt x="0" y="0"/>
                  </a:moveTo>
                  <a:lnTo>
                    <a:pt x="8559800" y="0"/>
                  </a:lnTo>
                </a:path>
              </a:pathLst>
            </a:custGeom>
            <a:ln w="25400">
              <a:solidFill>
                <a:srgbClr val="E3032D"/>
              </a:solidFill>
            </a:ln>
          </p:spPr>
          <p:txBody>
            <a:bodyPr wrap="square" lIns="0" tIns="0" rIns="0" bIns="0" rtlCol="0"/>
            <a:lstStyle/>
            <a:p>
              <a:endParaRPr/>
            </a:p>
          </p:txBody>
        </p:sp>
      </p:grpSp>
      <p:sp>
        <p:nvSpPr>
          <p:cNvPr id="15" name="object 15"/>
          <p:cNvSpPr txBox="1"/>
          <p:nvPr/>
        </p:nvSpPr>
        <p:spPr>
          <a:xfrm>
            <a:off x="334162" y="4776978"/>
            <a:ext cx="1924050" cy="391160"/>
          </a:xfrm>
          <a:prstGeom prst="rect">
            <a:avLst/>
          </a:prstGeom>
        </p:spPr>
        <p:txBody>
          <a:bodyPr vert="horz" wrap="square" lIns="0" tIns="12700" rIns="0" bIns="0" rtlCol="0">
            <a:spAutoFit/>
          </a:bodyPr>
          <a:lstStyle/>
          <a:p>
            <a:pPr marL="12700">
              <a:lnSpc>
                <a:spcPct val="100000"/>
              </a:lnSpc>
              <a:spcBef>
                <a:spcPts val="100"/>
              </a:spcBef>
            </a:pPr>
            <a:r>
              <a:rPr sz="2400" b="1" dirty="0">
                <a:latin typeface="Calibri"/>
                <a:cs typeface="Calibri"/>
              </a:rPr>
              <a:t>Main</a:t>
            </a:r>
            <a:r>
              <a:rPr sz="2400" b="1" spc="-20" dirty="0">
                <a:latin typeface="Calibri"/>
                <a:cs typeface="Calibri"/>
              </a:rPr>
              <a:t> </a:t>
            </a:r>
            <a:r>
              <a:rPr sz="2400" b="1" spc="-10" dirty="0">
                <a:latin typeface="Calibri"/>
                <a:cs typeface="Calibri"/>
              </a:rPr>
              <a:t>expertise</a:t>
            </a:r>
            <a:endParaRPr sz="2400" dirty="0">
              <a:latin typeface="Calibri"/>
              <a:cs typeface="Calibri"/>
            </a:endParaRPr>
          </a:p>
        </p:txBody>
      </p:sp>
      <p:sp>
        <p:nvSpPr>
          <p:cNvPr id="17" name="object 17"/>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3</a:t>
            </a:fld>
            <a:endParaRPr spc="-25"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332105" rIns="0" bIns="0" rtlCol="0">
            <a:spAutoFit/>
          </a:bodyPr>
          <a:lstStyle/>
          <a:p>
            <a:pPr marL="83820">
              <a:lnSpc>
                <a:spcPct val="100000"/>
              </a:lnSpc>
              <a:spcBef>
                <a:spcPts val="100"/>
              </a:spcBef>
            </a:pPr>
            <a:r>
              <a:rPr spc="-10" dirty="0"/>
              <a:t>Products/Projects</a:t>
            </a:r>
          </a:p>
        </p:txBody>
      </p:sp>
      <p:sp>
        <p:nvSpPr>
          <p:cNvPr id="10" name="object 10"/>
          <p:cNvSpPr txBox="1"/>
          <p:nvPr/>
        </p:nvSpPr>
        <p:spPr>
          <a:xfrm>
            <a:off x="355191" y="5365496"/>
            <a:ext cx="3671570" cy="1613262"/>
          </a:xfrm>
          <a:prstGeom prst="rect">
            <a:avLst/>
          </a:prstGeom>
        </p:spPr>
        <p:txBody>
          <a:bodyPr vert="horz" wrap="square" lIns="0" tIns="12700" rIns="0" bIns="0" rtlCol="0">
            <a:spAutoFit/>
          </a:bodyPr>
          <a:lstStyle/>
          <a:p>
            <a:pPr marL="299085" indent="-287020">
              <a:lnSpc>
                <a:spcPct val="100000"/>
              </a:lnSpc>
              <a:spcBef>
                <a:spcPts val="100"/>
              </a:spcBef>
              <a:buChar char="•"/>
              <a:tabLst>
                <a:tab pos="299085" algn="l"/>
                <a:tab pos="299720" algn="l"/>
              </a:tabLst>
            </a:pPr>
            <a:r>
              <a:rPr sz="2000" spc="-10" dirty="0">
                <a:latin typeface="Arial"/>
                <a:cs typeface="Arial"/>
              </a:rPr>
              <a:t>Computer-</a:t>
            </a:r>
            <a:r>
              <a:rPr sz="2000" dirty="0">
                <a:latin typeface="Arial"/>
                <a:cs typeface="Arial"/>
              </a:rPr>
              <a:t>Aided</a:t>
            </a:r>
            <a:r>
              <a:rPr sz="2000" spc="30" dirty="0">
                <a:latin typeface="Arial"/>
                <a:cs typeface="Arial"/>
              </a:rPr>
              <a:t> </a:t>
            </a:r>
            <a:r>
              <a:rPr sz="2000" spc="-10" dirty="0">
                <a:latin typeface="Arial"/>
                <a:cs typeface="Arial"/>
              </a:rPr>
              <a:t>Design</a:t>
            </a:r>
            <a:endParaRPr sz="2000" dirty="0">
              <a:latin typeface="Arial"/>
              <a:cs typeface="Arial"/>
            </a:endParaRPr>
          </a:p>
          <a:p>
            <a:pPr marL="299085" indent="-287020">
              <a:lnSpc>
                <a:spcPct val="100000"/>
              </a:lnSpc>
              <a:buChar char="•"/>
              <a:tabLst>
                <a:tab pos="299085" algn="l"/>
                <a:tab pos="299720" algn="l"/>
              </a:tabLst>
            </a:pPr>
            <a:r>
              <a:rPr lang="en-GB" sz="2000" dirty="0">
                <a:latin typeface="Arial"/>
                <a:cs typeface="Arial"/>
              </a:rPr>
              <a:t>Computational Modelling</a:t>
            </a:r>
            <a:endParaRPr sz="2000" dirty="0">
              <a:latin typeface="Arial"/>
              <a:cs typeface="Arial"/>
            </a:endParaRPr>
          </a:p>
          <a:p>
            <a:pPr marL="299085" indent="-287020">
              <a:lnSpc>
                <a:spcPct val="100000"/>
              </a:lnSpc>
              <a:spcBef>
                <a:spcPts val="5"/>
              </a:spcBef>
              <a:buChar char="•"/>
              <a:tabLst>
                <a:tab pos="299085" algn="l"/>
                <a:tab pos="299720" algn="l"/>
              </a:tabLst>
            </a:pPr>
            <a:r>
              <a:rPr lang="en-GB" sz="2000" dirty="0">
                <a:latin typeface="Arial"/>
                <a:cs typeface="Arial"/>
              </a:rPr>
              <a:t>Material Science</a:t>
            </a:r>
          </a:p>
          <a:p>
            <a:pPr marL="299085" indent="-287020">
              <a:spcBef>
                <a:spcPts val="5"/>
              </a:spcBef>
              <a:buFontTx/>
              <a:buChar char="•"/>
              <a:tabLst>
                <a:tab pos="299085" algn="l"/>
                <a:tab pos="299720" algn="l"/>
              </a:tabLst>
            </a:pPr>
            <a:r>
              <a:rPr lang="en-GB" sz="2000" dirty="0">
                <a:latin typeface="Arial"/>
                <a:cs typeface="Arial"/>
              </a:rPr>
              <a:t>Mechanical Testing</a:t>
            </a:r>
          </a:p>
          <a:p>
            <a:pPr marL="299085" indent="-287020">
              <a:lnSpc>
                <a:spcPct val="100000"/>
              </a:lnSpc>
              <a:spcBef>
                <a:spcPts val="5"/>
              </a:spcBef>
              <a:buChar char="•"/>
              <a:tabLst>
                <a:tab pos="299085" algn="l"/>
                <a:tab pos="299720" algn="l"/>
              </a:tabLst>
            </a:pPr>
            <a:endParaRPr sz="2000" dirty="0">
              <a:latin typeface="Arial"/>
              <a:cs typeface="Arial"/>
            </a:endParaRPr>
          </a:p>
        </p:txBody>
      </p:sp>
      <p:sp>
        <p:nvSpPr>
          <p:cNvPr id="11" name="object 11"/>
          <p:cNvSpPr txBox="1"/>
          <p:nvPr/>
        </p:nvSpPr>
        <p:spPr>
          <a:xfrm>
            <a:off x="4955285" y="5365496"/>
            <a:ext cx="3592195" cy="1243930"/>
          </a:xfrm>
          <a:prstGeom prst="rect">
            <a:avLst/>
          </a:prstGeom>
        </p:spPr>
        <p:txBody>
          <a:bodyPr vert="horz" wrap="square" lIns="0" tIns="12700" rIns="0" bIns="0" rtlCol="0">
            <a:spAutoFit/>
          </a:bodyPr>
          <a:lstStyle/>
          <a:p>
            <a:pPr marL="299085" indent="-287020">
              <a:lnSpc>
                <a:spcPct val="100000"/>
              </a:lnSpc>
              <a:spcBef>
                <a:spcPts val="100"/>
              </a:spcBef>
              <a:buChar char="•"/>
              <a:tabLst>
                <a:tab pos="299085" algn="l"/>
                <a:tab pos="299720" algn="l"/>
              </a:tabLst>
            </a:pPr>
            <a:r>
              <a:rPr sz="2000" dirty="0">
                <a:latin typeface="Arial"/>
                <a:cs typeface="Arial"/>
              </a:rPr>
              <a:t>3D</a:t>
            </a:r>
            <a:r>
              <a:rPr sz="2000" spc="90" dirty="0">
                <a:latin typeface="Arial"/>
                <a:cs typeface="Arial"/>
              </a:rPr>
              <a:t> </a:t>
            </a:r>
            <a:r>
              <a:rPr sz="2000" spc="-10" dirty="0">
                <a:latin typeface="Arial"/>
                <a:cs typeface="Arial"/>
              </a:rPr>
              <a:t>scanning/post-processing</a:t>
            </a:r>
            <a:endParaRPr sz="2000" dirty="0">
              <a:latin typeface="Arial"/>
              <a:cs typeface="Arial"/>
            </a:endParaRPr>
          </a:p>
          <a:p>
            <a:pPr marL="299085" indent="-287020">
              <a:buFontTx/>
              <a:buChar char="•"/>
              <a:tabLst>
                <a:tab pos="299085" algn="l"/>
                <a:tab pos="299720" algn="l"/>
              </a:tabLst>
            </a:pPr>
            <a:r>
              <a:rPr lang="en-GB" sz="2000" dirty="0">
                <a:latin typeface="Arial"/>
                <a:cs typeface="Arial"/>
              </a:rPr>
              <a:t>Topology Mass Optimisation and Generative Design</a:t>
            </a:r>
            <a:endParaRPr sz="2000" dirty="0">
              <a:latin typeface="Arial"/>
              <a:cs typeface="Arial"/>
            </a:endParaRPr>
          </a:p>
          <a:p>
            <a:pPr marL="299085" indent="-287020">
              <a:lnSpc>
                <a:spcPct val="100000"/>
              </a:lnSpc>
              <a:spcBef>
                <a:spcPts val="5"/>
              </a:spcBef>
              <a:buChar char="•"/>
              <a:tabLst>
                <a:tab pos="299085" algn="l"/>
                <a:tab pos="299720" algn="l"/>
              </a:tabLst>
            </a:pPr>
            <a:r>
              <a:rPr sz="2000" dirty="0">
                <a:latin typeface="Arial"/>
                <a:cs typeface="Arial"/>
              </a:rPr>
              <a:t>Additive</a:t>
            </a:r>
            <a:r>
              <a:rPr sz="2000" spc="-20" dirty="0">
                <a:latin typeface="Arial"/>
                <a:cs typeface="Arial"/>
              </a:rPr>
              <a:t> </a:t>
            </a:r>
            <a:r>
              <a:rPr sz="2000" spc="-10" dirty="0">
                <a:latin typeface="Arial"/>
                <a:cs typeface="Arial"/>
              </a:rPr>
              <a:t>Manufacture</a:t>
            </a:r>
            <a:endParaRPr sz="2000" dirty="0">
              <a:latin typeface="Arial"/>
              <a:cs typeface="Arial"/>
            </a:endParaRPr>
          </a:p>
        </p:txBody>
      </p:sp>
      <p:grpSp>
        <p:nvGrpSpPr>
          <p:cNvPr id="12" name="object 12"/>
          <p:cNvGrpSpPr/>
          <p:nvPr/>
        </p:nvGrpSpPr>
        <p:grpSpPr>
          <a:xfrm>
            <a:off x="259073" y="5169085"/>
            <a:ext cx="8626475" cy="88900"/>
            <a:chOff x="259073" y="5169085"/>
            <a:chExt cx="8626475" cy="88900"/>
          </a:xfrm>
        </p:grpSpPr>
        <p:pic>
          <p:nvPicPr>
            <p:cNvPr id="13" name="object 13"/>
            <p:cNvPicPr/>
            <p:nvPr/>
          </p:nvPicPr>
          <p:blipFill>
            <a:blip r:embed="rId3" cstate="print"/>
            <a:stretch>
              <a:fillRect/>
            </a:stretch>
          </p:blipFill>
          <p:spPr>
            <a:xfrm>
              <a:off x="259073" y="5169085"/>
              <a:ext cx="8625859" cy="88847"/>
            </a:xfrm>
            <a:prstGeom prst="rect">
              <a:avLst/>
            </a:prstGeom>
          </p:spPr>
        </p:pic>
        <p:sp>
          <p:nvSpPr>
            <p:cNvPr id="14" name="object 14"/>
            <p:cNvSpPr/>
            <p:nvPr/>
          </p:nvSpPr>
          <p:spPr>
            <a:xfrm>
              <a:off x="293369" y="5196078"/>
              <a:ext cx="8559800" cy="0"/>
            </a:xfrm>
            <a:custGeom>
              <a:avLst/>
              <a:gdLst/>
              <a:ahLst/>
              <a:cxnLst/>
              <a:rect l="l" t="t" r="r" b="b"/>
              <a:pathLst>
                <a:path w="8559800">
                  <a:moveTo>
                    <a:pt x="0" y="0"/>
                  </a:moveTo>
                  <a:lnTo>
                    <a:pt x="8559800" y="0"/>
                  </a:lnTo>
                </a:path>
              </a:pathLst>
            </a:custGeom>
            <a:ln w="25400">
              <a:solidFill>
                <a:srgbClr val="E3032D"/>
              </a:solidFill>
            </a:ln>
          </p:spPr>
          <p:txBody>
            <a:bodyPr wrap="square" lIns="0" tIns="0" rIns="0" bIns="0" rtlCol="0"/>
            <a:lstStyle/>
            <a:p>
              <a:endParaRPr/>
            </a:p>
          </p:txBody>
        </p:sp>
      </p:grpSp>
      <p:sp>
        <p:nvSpPr>
          <p:cNvPr id="15" name="object 15"/>
          <p:cNvSpPr txBox="1"/>
          <p:nvPr/>
        </p:nvSpPr>
        <p:spPr>
          <a:xfrm>
            <a:off x="334162" y="4776978"/>
            <a:ext cx="1924050" cy="391160"/>
          </a:xfrm>
          <a:prstGeom prst="rect">
            <a:avLst/>
          </a:prstGeom>
        </p:spPr>
        <p:txBody>
          <a:bodyPr vert="horz" wrap="square" lIns="0" tIns="12700" rIns="0" bIns="0" rtlCol="0">
            <a:spAutoFit/>
          </a:bodyPr>
          <a:lstStyle/>
          <a:p>
            <a:pPr marL="12700">
              <a:lnSpc>
                <a:spcPct val="100000"/>
              </a:lnSpc>
              <a:spcBef>
                <a:spcPts val="100"/>
              </a:spcBef>
            </a:pPr>
            <a:r>
              <a:rPr sz="2400" b="1" dirty="0">
                <a:latin typeface="Calibri"/>
                <a:cs typeface="Calibri"/>
              </a:rPr>
              <a:t>Main</a:t>
            </a:r>
            <a:r>
              <a:rPr sz="2400" b="1" spc="-20" dirty="0">
                <a:latin typeface="Calibri"/>
                <a:cs typeface="Calibri"/>
              </a:rPr>
              <a:t> </a:t>
            </a:r>
            <a:r>
              <a:rPr sz="2400" b="1" spc="-10" dirty="0">
                <a:latin typeface="Calibri"/>
                <a:cs typeface="Calibri"/>
              </a:rPr>
              <a:t>expertise</a:t>
            </a:r>
            <a:endParaRPr sz="2400" dirty="0">
              <a:latin typeface="Calibri"/>
              <a:cs typeface="Calibri"/>
            </a:endParaRPr>
          </a:p>
        </p:txBody>
      </p:sp>
      <p:sp>
        <p:nvSpPr>
          <p:cNvPr id="17" name="object 17"/>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4</a:t>
            </a:fld>
            <a:endParaRPr spc="-25" dirty="0"/>
          </a:p>
        </p:txBody>
      </p:sp>
      <p:pic>
        <p:nvPicPr>
          <p:cNvPr id="21" name="Picture 20">
            <a:extLst>
              <a:ext uri="{FF2B5EF4-FFF2-40B4-BE49-F238E27FC236}">
                <a16:creationId xmlns:a16="http://schemas.microsoft.com/office/drawing/2014/main" id="{B7EBA46B-44CE-0151-BB62-13380055D50C}"/>
              </a:ext>
            </a:extLst>
          </p:cNvPr>
          <p:cNvPicPr>
            <a:picLocks noChangeAspect="1"/>
          </p:cNvPicPr>
          <p:nvPr/>
        </p:nvPicPr>
        <p:blipFill>
          <a:blip r:embed="rId4"/>
          <a:stretch>
            <a:fillRect/>
          </a:stretch>
        </p:blipFill>
        <p:spPr>
          <a:xfrm>
            <a:off x="1181100" y="910730"/>
            <a:ext cx="6781800" cy="3873439"/>
          </a:xfrm>
          <a:prstGeom prst="rect">
            <a:avLst/>
          </a:prstGeom>
        </p:spPr>
      </p:pic>
    </p:spTree>
    <p:extLst>
      <p:ext uri="{BB962C8B-B14F-4D97-AF65-F5344CB8AC3E}">
        <p14:creationId xmlns:p14="http://schemas.microsoft.com/office/powerpoint/2010/main" val="97833869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332105" rIns="0" bIns="0" rtlCol="0">
            <a:spAutoFit/>
          </a:bodyPr>
          <a:lstStyle/>
          <a:p>
            <a:pPr marL="83820">
              <a:lnSpc>
                <a:spcPct val="100000"/>
              </a:lnSpc>
              <a:spcBef>
                <a:spcPts val="100"/>
              </a:spcBef>
            </a:pPr>
            <a:r>
              <a:rPr spc="-10" dirty="0"/>
              <a:t>Products/Projects</a:t>
            </a:r>
          </a:p>
        </p:txBody>
      </p:sp>
      <p:sp>
        <p:nvSpPr>
          <p:cNvPr id="10" name="object 10"/>
          <p:cNvSpPr txBox="1"/>
          <p:nvPr/>
        </p:nvSpPr>
        <p:spPr>
          <a:xfrm>
            <a:off x="355191" y="5365496"/>
            <a:ext cx="3671570" cy="1243930"/>
          </a:xfrm>
          <a:prstGeom prst="rect">
            <a:avLst/>
          </a:prstGeom>
        </p:spPr>
        <p:txBody>
          <a:bodyPr vert="horz" wrap="square" lIns="0" tIns="12700" rIns="0" bIns="0" rtlCol="0">
            <a:spAutoFit/>
          </a:bodyPr>
          <a:lstStyle/>
          <a:p>
            <a:pPr marL="299085" indent="-287020">
              <a:lnSpc>
                <a:spcPct val="100000"/>
              </a:lnSpc>
              <a:spcBef>
                <a:spcPts val="100"/>
              </a:spcBef>
              <a:buChar char="•"/>
              <a:tabLst>
                <a:tab pos="299085" algn="l"/>
                <a:tab pos="299720" algn="l"/>
              </a:tabLst>
            </a:pPr>
            <a:r>
              <a:rPr sz="2000" spc="-10" dirty="0">
                <a:latin typeface="Arial"/>
                <a:cs typeface="Arial"/>
              </a:rPr>
              <a:t>Computer-</a:t>
            </a:r>
            <a:r>
              <a:rPr sz="2000" dirty="0">
                <a:latin typeface="Arial"/>
                <a:cs typeface="Arial"/>
              </a:rPr>
              <a:t>Aided</a:t>
            </a:r>
            <a:r>
              <a:rPr sz="2000" spc="30" dirty="0">
                <a:latin typeface="Arial"/>
                <a:cs typeface="Arial"/>
              </a:rPr>
              <a:t> </a:t>
            </a:r>
            <a:r>
              <a:rPr sz="2000" spc="-10" dirty="0">
                <a:latin typeface="Arial"/>
                <a:cs typeface="Arial"/>
              </a:rPr>
              <a:t>Design</a:t>
            </a:r>
            <a:endParaRPr sz="2000" dirty="0">
              <a:latin typeface="Arial"/>
              <a:cs typeface="Arial"/>
            </a:endParaRPr>
          </a:p>
          <a:p>
            <a:pPr marL="299085" indent="-287020">
              <a:lnSpc>
                <a:spcPct val="100000"/>
              </a:lnSpc>
              <a:buChar char="•"/>
              <a:tabLst>
                <a:tab pos="299085" algn="l"/>
                <a:tab pos="299720" algn="l"/>
              </a:tabLst>
            </a:pPr>
            <a:r>
              <a:rPr lang="en-GB" sz="2000" dirty="0">
                <a:latin typeface="Arial"/>
                <a:cs typeface="Arial"/>
              </a:rPr>
              <a:t>Computational Modelling</a:t>
            </a:r>
            <a:endParaRPr sz="2000" dirty="0">
              <a:latin typeface="Arial"/>
              <a:cs typeface="Arial"/>
            </a:endParaRPr>
          </a:p>
          <a:p>
            <a:pPr marL="299085" indent="-287020">
              <a:lnSpc>
                <a:spcPct val="100000"/>
              </a:lnSpc>
              <a:spcBef>
                <a:spcPts val="5"/>
              </a:spcBef>
              <a:buChar char="•"/>
              <a:tabLst>
                <a:tab pos="299085" algn="l"/>
                <a:tab pos="299720" algn="l"/>
              </a:tabLst>
            </a:pPr>
            <a:r>
              <a:rPr lang="en-GB" sz="2000" dirty="0">
                <a:latin typeface="Arial"/>
                <a:cs typeface="Arial"/>
              </a:rPr>
              <a:t>Material Science</a:t>
            </a:r>
          </a:p>
          <a:p>
            <a:pPr marL="299085" indent="-287020">
              <a:spcBef>
                <a:spcPts val="5"/>
              </a:spcBef>
              <a:buFontTx/>
              <a:buChar char="•"/>
              <a:tabLst>
                <a:tab pos="299085" algn="l"/>
                <a:tab pos="299720" algn="l"/>
              </a:tabLst>
            </a:pPr>
            <a:r>
              <a:rPr lang="en-GB" sz="2000" dirty="0">
                <a:latin typeface="Arial"/>
                <a:cs typeface="Arial"/>
              </a:rPr>
              <a:t>Mechanical Testing</a:t>
            </a:r>
          </a:p>
        </p:txBody>
      </p:sp>
      <p:sp>
        <p:nvSpPr>
          <p:cNvPr id="11" name="object 11"/>
          <p:cNvSpPr txBox="1"/>
          <p:nvPr/>
        </p:nvSpPr>
        <p:spPr>
          <a:xfrm>
            <a:off x="4955285" y="5365496"/>
            <a:ext cx="3592195" cy="1551707"/>
          </a:xfrm>
          <a:prstGeom prst="rect">
            <a:avLst/>
          </a:prstGeom>
        </p:spPr>
        <p:txBody>
          <a:bodyPr vert="horz" wrap="square" lIns="0" tIns="12700" rIns="0" bIns="0" rtlCol="0">
            <a:spAutoFit/>
          </a:bodyPr>
          <a:lstStyle/>
          <a:p>
            <a:pPr marL="299085" indent="-287020">
              <a:lnSpc>
                <a:spcPct val="100000"/>
              </a:lnSpc>
              <a:spcBef>
                <a:spcPts val="100"/>
              </a:spcBef>
              <a:buChar char="•"/>
              <a:tabLst>
                <a:tab pos="299085" algn="l"/>
                <a:tab pos="299720" algn="l"/>
              </a:tabLst>
            </a:pPr>
            <a:r>
              <a:rPr sz="2000" dirty="0">
                <a:latin typeface="Arial"/>
                <a:cs typeface="Arial"/>
              </a:rPr>
              <a:t>3D</a:t>
            </a:r>
            <a:r>
              <a:rPr sz="2000" spc="90" dirty="0">
                <a:latin typeface="Arial"/>
                <a:cs typeface="Arial"/>
              </a:rPr>
              <a:t> </a:t>
            </a:r>
            <a:r>
              <a:rPr sz="2000" spc="-10" dirty="0">
                <a:latin typeface="Arial"/>
                <a:cs typeface="Arial"/>
              </a:rPr>
              <a:t>scanning/post-processing</a:t>
            </a:r>
            <a:endParaRPr sz="2000" dirty="0">
              <a:latin typeface="Arial"/>
              <a:cs typeface="Arial"/>
            </a:endParaRPr>
          </a:p>
          <a:p>
            <a:pPr marL="299085" indent="-287020">
              <a:buFontTx/>
              <a:buChar char="•"/>
              <a:tabLst>
                <a:tab pos="299085" algn="l"/>
                <a:tab pos="299720" algn="l"/>
              </a:tabLst>
            </a:pPr>
            <a:r>
              <a:rPr lang="en-GB" sz="2000" dirty="0">
                <a:latin typeface="Arial"/>
                <a:cs typeface="Arial"/>
              </a:rPr>
              <a:t>Topology Mass Optimisation and Generative Design</a:t>
            </a:r>
            <a:endParaRPr sz="2000" dirty="0">
              <a:latin typeface="Arial"/>
              <a:cs typeface="Arial"/>
            </a:endParaRPr>
          </a:p>
          <a:p>
            <a:pPr marL="299085" indent="-287020">
              <a:lnSpc>
                <a:spcPct val="100000"/>
              </a:lnSpc>
              <a:spcBef>
                <a:spcPts val="5"/>
              </a:spcBef>
              <a:buChar char="•"/>
              <a:tabLst>
                <a:tab pos="299085" algn="l"/>
                <a:tab pos="299720" algn="l"/>
              </a:tabLst>
            </a:pPr>
            <a:r>
              <a:rPr sz="2000" dirty="0">
                <a:latin typeface="Arial"/>
                <a:cs typeface="Arial"/>
              </a:rPr>
              <a:t>Additive</a:t>
            </a:r>
            <a:r>
              <a:rPr sz="2000" spc="-20" dirty="0">
                <a:latin typeface="Arial"/>
                <a:cs typeface="Arial"/>
              </a:rPr>
              <a:t> </a:t>
            </a:r>
            <a:r>
              <a:rPr sz="2000" spc="-10" dirty="0">
                <a:latin typeface="Arial"/>
                <a:cs typeface="Arial"/>
              </a:rPr>
              <a:t>Manufacture</a:t>
            </a:r>
            <a:endParaRPr lang="en-GB" sz="2000" spc="-10" dirty="0">
              <a:latin typeface="Arial"/>
              <a:cs typeface="Arial"/>
            </a:endParaRPr>
          </a:p>
          <a:p>
            <a:pPr marL="299085" indent="-287020">
              <a:lnSpc>
                <a:spcPct val="100000"/>
              </a:lnSpc>
              <a:spcBef>
                <a:spcPts val="5"/>
              </a:spcBef>
              <a:buChar char="•"/>
              <a:tabLst>
                <a:tab pos="299085" algn="l"/>
                <a:tab pos="299720" algn="l"/>
              </a:tabLst>
            </a:pPr>
            <a:endParaRPr sz="2000" dirty="0">
              <a:latin typeface="Arial"/>
              <a:cs typeface="Arial"/>
            </a:endParaRPr>
          </a:p>
        </p:txBody>
      </p:sp>
      <p:grpSp>
        <p:nvGrpSpPr>
          <p:cNvPr id="12" name="object 12"/>
          <p:cNvGrpSpPr/>
          <p:nvPr/>
        </p:nvGrpSpPr>
        <p:grpSpPr>
          <a:xfrm>
            <a:off x="259073" y="5169085"/>
            <a:ext cx="8626475" cy="88900"/>
            <a:chOff x="259073" y="5169085"/>
            <a:chExt cx="8626475" cy="88900"/>
          </a:xfrm>
        </p:grpSpPr>
        <p:pic>
          <p:nvPicPr>
            <p:cNvPr id="13" name="object 13"/>
            <p:cNvPicPr/>
            <p:nvPr/>
          </p:nvPicPr>
          <p:blipFill>
            <a:blip r:embed="rId4" cstate="print"/>
            <a:stretch>
              <a:fillRect/>
            </a:stretch>
          </p:blipFill>
          <p:spPr>
            <a:xfrm>
              <a:off x="259073" y="5169085"/>
              <a:ext cx="8625859" cy="88847"/>
            </a:xfrm>
            <a:prstGeom prst="rect">
              <a:avLst/>
            </a:prstGeom>
          </p:spPr>
        </p:pic>
        <p:sp>
          <p:nvSpPr>
            <p:cNvPr id="14" name="object 14"/>
            <p:cNvSpPr/>
            <p:nvPr/>
          </p:nvSpPr>
          <p:spPr>
            <a:xfrm>
              <a:off x="293369" y="5196078"/>
              <a:ext cx="8559800" cy="0"/>
            </a:xfrm>
            <a:custGeom>
              <a:avLst/>
              <a:gdLst/>
              <a:ahLst/>
              <a:cxnLst/>
              <a:rect l="l" t="t" r="r" b="b"/>
              <a:pathLst>
                <a:path w="8559800">
                  <a:moveTo>
                    <a:pt x="0" y="0"/>
                  </a:moveTo>
                  <a:lnTo>
                    <a:pt x="8559800" y="0"/>
                  </a:lnTo>
                </a:path>
              </a:pathLst>
            </a:custGeom>
            <a:ln w="25400">
              <a:solidFill>
                <a:srgbClr val="E3032D"/>
              </a:solidFill>
            </a:ln>
          </p:spPr>
          <p:txBody>
            <a:bodyPr wrap="square" lIns="0" tIns="0" rIns="0" bIns="0" rtlCol="0"/>
            <a:lstStyle/>
            <a:p>
              <a:endParaRPr/>
            </a:p>
          </p:txBody>
        </p:sp>
      </p:grpSp>
      <p:sp>
        <p:nvSpPr>
          <p:cNvPr id="15" name="object 15"/>
          <p:cNvSpPr txBox="1"/>
          <p:nvPr/>
        </p:nvSpPr>
        <p:spPr>
          <a:xfrm>
            <a:off x="334162" y="4776978"/>
            <a:ext cx="1924050" cy="391160"/>
          </a:xfrm>
          <a:prstGeom prst="rect">
            <a:avLst/>
          </a:prstGeom>
        </p:spPr>
        <p:txBody>
          <a:bodyPr vert="horz" wrap="square" lIns="0" tIns="12700" rIns="0" bIns="0" rtlCol="0">
            <a:spAutoFit/>
          </a:bodyPr>
          <a:lstStyle/>
          <a:p>
            <a:pPr marL="12700">
              <a:lnSpc>
                <a:spcPct val="100000"/>
              </a:lnSpc>
              <a:spcBef>
                <a:spcPts val="100"/>
              </a:spcBef>
            </a:pPr>
            <a:r>
              <a:rPr sz="2400" b="1" dirty="0">
                <a:latin typeface="Calibri"/>
                <a:cs typeface="Calibri"/>
              </a:rPr>
              <a:t>Main</a:t>
            </a:r>
            <a:r>
              <a:rPr sz="2400" b="1" spc="-20" dirty="0">
                <a:latin typeface="Calibri"/>
                <a:cs typeface="Calibri"/>
              </a:rPr>
              <a:t> </a:t>
            </a:r>
            <a:r>
              <a:rPr sz="2400" b="1" spc="-10" dirty="0">
                <a:latin typeface="Calibri"/>
                <a:cs typeface="Calibri"/>
              </a:rPr>
              <a:t>expertise</a:t>
            </a:r>
            <a:endParaRPr sz="2400" dirty="0">
              <a:latin typeface="Calibri"/>
              <a:cs typeface="Calibri"/>
            </a:endParaRPr>
          </a:p>
        </p:txBody>
      </p:sp>
      <p:sp>
        <p:nvSpPr>
          <p:cNvPr id="17" name="object 17"/>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5</a:t>
            </a:fld>
            <a:endParaRPr spc="-25" dirty="0"/>
          </a:p>
        </p:txBody>
      </p:sp>
      <p:pic>
        <p:nvPicPr>
          <p:cNvPr id="4" name="crack">
            <a:hlinkClick r:id="" action="ppaction://media"/>
            <a:extLst>
              <a:ext uri="{FF2B5EF4-FFF2-40B4-BE49-F238E27FC236}">
                <a16:creationId xmlns:a16="http://schemas.microsoft.com/office/drawing/2014/main" id="{123AB714-BA41-CED8-44A8-9D42DC74432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52697" y="878326"/>
            <a:ext cx="8625859" cy="3522226"/>
          </a:xfrm>
          <a:prstGeom prst="rect">
            <a:avLst/>
          </a:prstGeom>
        </p:spPr>
      </p:pic>
    </p:spTree>
    <p:extLst>
      <p:ext uri="{BB962C8B-B14F-4D97-AF65-F5344CB8AC3E}">
        <p14:creationId xmlns:p14="http://schemas.microsoft.com/office/powerpoint/2010/main" val="14250799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332105" rIns="0" bIns="0" rtlCol="0">
            <a:spAutoFit/>
          </a:bodyPr>
          <a:lstStyle/>
          <a:p>
            <a:pPr marL="83820">
              <a:lnSpc>
                <a:spcPct val="100000"/>
              </a:lnSpc>
              <a:spcBef>
                <a:spcPts val="100"/>
              </a:spcBef>
            </a:pPr>
            <a:r>
              <a:rPr spc="-10" dirty="0"/>
              <a:t>Products/Projects</a:t>
            </a:r>
          </a:p>
        </p:txBody>
      </p:sp>
      <p:sp>
        <p:nvSpPr>
          <p:cNvPr id="10" name="object 10"/>
          <p:cNvSpPr txBox="1"/>
          <p:nvPr/>
        </p:nvSpPr>
        <p:spPr>
          <a:xfrm>
            <a:off x="355191" y="5365496"/>
            <a:ext cx="3671570" cy="1243930"/>
          </a:xfrm>
          <a:prstGeom prst="rect">
            <a:avLst/>
          </a:prstGeom>
        </p:spPr>
        <p:txBody>
          <a:bodyPr vert="horz" wrap="square" lIns="0" tIns="12700" rIns="0" bIns="0" rtlCol="0">
            <a:spAutoFit/>
          </a:bodyPr>
          <a:lstStyle/>
          <a:p>
            <a:pPr marL="299085" indent="-287020">
              <a:lnSpc>
                <a:spcPct val="100000"/>
              </a:lnSpc>
              <a:spcBef>
                <a:spcPts val="100"/>
              </a:spcBef>
              <a:buChar char="•"/>
              <a:tabLst>
                <a:tab pos="299085" algn="l"/>
                <a:tab pos="299720" algn="l"/>
              </a:tabLst>
            </a:pPr>
            <a:r>
              <a:rPr sz="2000" spc="-10" dirty="0">
                <a:latin typeface="Arial"/>
                <a:cs typeface="Arial"/>
              </a:rPr>
              <a:t>Computer-</a:t>
            </a:r>
            <a:r>
              <a:rPr sz="2000" dirty="0">
                <a:latin typeface="Arial"/>
                <a:cs typeface="Arial"/>
              </a:rPr>
              <a:t>Aided</a:t>
            </a:r>
            <a:r>
              <a:rPr sz="2000" spc="30" dirty="0">
                <a:latin typeface="Arial"/>
                <a:cs typeface="Arial"/>
              </a:rPr>
              <a:t> </a:t>
            </a:r>
            <a:r>
              <a:rPr sz="2000" spc="-10" dirty="0">
                <a:latin typeface="Arial"/>
                <a:cs typeface="Arial"/>
              </a:rPr>
              <a:t>Design</a:t>
            </a:r>
            <a:endParaRPr sz="2000" dirty="0">
              <a:latin typeface="Arial"/>
              <a:cs typeface="Arial"/>
            </a:endParaRPr>
          </a:p>
          <a:p>
            <a:pPr marL="299085" indent="-287020">
              <a:lnSpc>
                <a:spcPct val="100000"/>
              </a:lnSpc>
              <a:buChar char="•"/>
              <a:tabLst>
                <a:tab pos="299085" algn="l"/>
                <a:tab pos="299720" algn="l"/>
              </a:tabLst>
            </a:pPr>
            <a:r>
              <a:rPr lang="en-GB" sz="2000" dirty="0">
                <a:latin typeface="Arial"/>
                <a:cs typeface="Arial"/>
              </a:rPr>
              <a:t>Computational Modelling</a:t>
            </a:r>
            <a:endParaRPr dirty="0">
              <a:latin typeface="Arial"/>
              <a:cs typeface="Arial"/>
            </a:endParaRPr>
          </a:p>
          <a:p>
            <a:pPr marL="299085" indent="-287020">
              <a:lnSpc>
                <a:spcPct val="100000"/>
              </a:lnSpc>
              <a:spcBef>
                <a:spcPts val="5"/>
              </a:spcBef>
              <a:buChar char="•"/>
              <a:tabLst>
                <a:tab pos="299085" algn="l"/>
                <a:tab pos="299720" algn="l"/>
              </a:tabLst>
            </a:pPr>
            <a:r>
              <a:rPr lang="en-GB" sz="2000" dirty="0">
                <a:latin typeface="Arial"/>
                <a:cs typeface="Arial"/>
              </a:rPr>
              <a:t>Material Science</a:t>
            </a:r>
          </a:p>
          <a:p>
            <a:pPr marL="299085" indent="-287020">
              <a:spcBef>
                <a:spcPts val="5"/>
              </a:spcBef>
              <a:buFontTx/>
              <a:buChar char="•"/>
              <a:tabLst>
                <a:tab pos="299085" algn="l"/>
                <a:tab pos="299720" algn="l"/>
              </a:tabLst>
            </a:pPr>
            <a:r>
              <a:rPr lang="en-GB" sz="2000" dirty="0">
                <a:latin typeface="Arial"/>
                <a:cs typeface="Arial"/>
              </a:rPr>
              <a:t>Mechanical Testing</a:t>
            </a:r>
          </a:p>
        </p:txBody>
      </p:sp>
      <p:sp>
        <p:nvSpPr>
          <p:cNvPr id="11" name="object 11"/>
          <p:cNvSpPr txBox="1"/>
          <p:nvPr/>
        </p:nvSpPr>
        <p:spPr>
          <a:xfrm>
            <a:off x="4955285" y="5365496"/>
            <a:ext cx="3592195" cy="1243930"/>
          </a:xfrm>
          <a:prstGeom prst="rect">
            <a:avLst/>
          </a:prstGeom>
        </p:spPr>
        <p:txBody>
          <a:bodyPr vert="horz" wrap="square" lIns="0" tIns="12700" rIns="0" bIns="0" rtlCol="0">
            <a:spAutoFit/>
          </a:bodyPr>
          <a:lstStyle/>
          <a:p>
            <a:pPr marL="299085" indent="-287020">
              <a:lnSpc>
                <a:spcPct val="100000"/>
              </a:lnSpc>
              <a:spcBef>
                <a:spcPts val="100"/>
              </a:spcBef>
              <a:buChar char="•"/>
              <a:tabLst>
                <a:tab pos="299085" algn="l"/>
                <a:tab pos="299720" algn="l"/>
              </a:tabLst>
            </a:pPr>
            <a:r>
              <a:rPr sz="2000" dirty="0">
                <a:latin typeface="Arial"/>
                <a:cs typeface="Arial"/>
              </a:rPr>
              <a:t>3D</a:t>
            </a:r>
            <a:r>
              <a:rPr sz="2000" spc="90" dirty="0">
                <a:latin typeface="Arial"/>
                <a:cs typeface="Arial"/>
              </a:rPr>
              <a:t> </a:t>
            </a:r>
            <a:r>
              <a:rPr sz="2000" spc="-10" dirty="0">
                <a:latin typeface="Arial"/>
                <a:cs typeface="Arial"/>
              </a:rPr>
              <a:t>scanning/post-processing</a:t>
            </a:r>
            <a:endParaRPr sz="2000" dirty="0">
              <a:latin typeface="Arial"/>
              <a:cs typeface="Arial"/>
            </a:endParaRPr>
          </a:p>
          <a:p>
            <a:pPr marL="299085" indent="-287020">
              <a:buFontTx/>
              <a:buChar char="•"/>
              <a:tabLst>
                <a:tab pos="299085" algn="l"/>
                <a:tab pos="299720" algn="l"/>
              </a:tabLst>
            </a:pPr>
            <a:r>
              <a:rPr lang="en-GB" sz="2000" dirty="0">
                <a:latin typeface="Arial"/>
                <a:cs typeface="Arial"/>
              </a:rPr>
              <a:t>Topology Mass Optimisation and Generative Design</a:t>
            </a:r>
            <a:endParaRPr sz="2000" dirty="0">
              <a:latin typeface="Arial"/>
              <a:cs typeface="Arial"/>
            </a:endParaRPr>
          </a:p>
          <a:p>
            <a:pPr marL="299085" indent="-287020">
              <a:lnSpc>
                <a:spcPct val="100000"/>
              </a:lnSpc>
              <a:spcBef>
                <a:spcPts val="5"/>
              </a:spcBef>
              <a:buChar char="•"/>
              <a:tabLst>
                <a:tab pos="299085" algn="l"/>
                <a:tab pos="299720" algn="l"/>
              </a:tabLst>
            </a:pPr>
            <a:r>
              <a:rPr sz="2000" dirty="0">
                <a:latin typeface="Arial"/>
                <a:cs typeface="Arial"/>
              </a:rPr>
              <a:t>Additive</a:t>
            </a:r>
            <a:r>
              <a:rPr sz="2000" spc="-20" dirty="0">
                <a:latin typeface="Arial"/>
                <a:cs typeface="Arial"/>
              </a:rPr>
              <a:t> </a:t>
            </a:r>
            <a:r>
              <a:rPr sz="2000" spc="-10" dirty="0">
                <a:latin typeface="Arial"/>
                <a:cs typeface="Arial"/>
              </a:rPr>
              <a:t>Manufacture</a:t>
            </a:r>
            <a:endParaRPr sz="2000" dirty="0">
              <a:latin typeface="Arial"/>
              <a:cs typeface="Arial"/>
            </a:endParaRPr>
          </a:p>
        </p:txBody>
      </p:sp>
      <p:grpSp>
        <p:nvGrpSpPr>
          <p:cNvPr id="12" name="object 12"/>
          <p:cNvGrpSpPr/>
          <p:nvPr/>
        </p:nvGrpSpPr>
        <p:grpSpPr>
          <a:xfrm>
            <a:off x="259073" y="5169085"/>
            <a:ext cx="8626475" cy="88900"/>
            <a:chOff x="259073" y="5169085"/>
            <a:chExt cx="8626475" cy="88900"/>
          </a:xfrm>
        </p:grpSpPr>
        <p:pic>
          <p:nvPicPr>
            <p:cNvPr id="13" name="object 13"/>
            <p:cNvPicPr/>
            <p:nvPr/>
          </p:nvPicPr>
          <p:blipFill>
            <a:blip r:embed="rId4" cstate="print"/>
            <a:stretch>
              <a:fillRect/>
            </a:stretch>
          </p:blipFill>
          <p:spPr>
            <a:xfrm>
              <a:off x="259073" y="5169085"/>
              <a:ext cx="8625859" cy="88847"/>
            </a:xfrm>
            <a:prstGeom prst="rect">
              <a:avLst/>
            </a:prstGeom>
          </p:spPr>
        </p:pic>
        <p:sp>
          <p:nvSpPr>
            <p:cNvPr id="14" name="object 14"/>
            <p:cNvSpPr/>
            <p:nvPr/>
          </p:nvSpPr>
          <p:spPr>
            <a:xfrm>
              <a:off x="293369" y="5196078"/>
              <a:ext cx="8559800" cy="0"/>
            </a:xfrm>
            <a:custGeom>
              <a:avLst/>
              <a:gdLst/>
              <a:ahLst/>
              <a:cxnLst/>
              <a:rect l="l" t="t" r="r" b="b"/>
              <a:pathLst>
                <a:path w="8559800">
                  <a:moveTo>
                    <a:pt x="0" y="0"/>
                  </a:moveTo>
                  <a:lnTo>
                    <a:pt x="8559800" y="0"/>
                  </a:lnTo>
                </a:path>
              </a:pathLst>
            </a:custGeom>
            <a:ln w="25400">
              <a:solidFill>
                <a:srgbClr val="E3032D"/>
              </a:solidFill>
            </a:ln>
          </p:spPr>
          <p:txBody>
            <a:bodyPr wrap="square" lIns="0" tIns="0" rIns="0" bIns="0" rtlCol="0"/>
            <a:lstStyle/>
            <a:p>
              <a:endParaRPr/>
            </a:p>
          </p:txBody>
        </p:sp>
      </p:grpSp>
      <p:sp>
        <p:nvSpPr>
          <p:cNvPr id="15" name="object 15"/>
          <p:cNvSpPr txBox="1"/>
          <p:nvPr/>
        </p:nvSpPr>
        <p:spPr>
          <a:xfrm>
            <a:off x="334162" y="4776978"/>
            <a:ext cx="1924050" cy="391160"/>
          </a:xfrm>
          <a:prstGeom prst="rect">
            <a:avLst/>
          </a:prstGeom>
        </p:spPr>
        <p:txBody>
          <a:bodyPr vert="horz" wrap="square" lIns="0" tIns="12700" rIns="0" bIns="0" rtlCol="0">
            <a:spAutoFit/>
          </a:bodyPr>
          <a:lstStyle/>
          <a:p>
            <a:pPr marL="12700">
              <a:lnSpc>
                <a:spcPct val="100000"/>
              </a:lnSpc>
              <a:spcBef>
                <a:spcPts val="100"/>
              </a:spcBef>
            </a:pPr>
            <a:r>
              <a:rPr sz="2400" b="1" dirty="0">
                <a:latin typeface="Calibri"/>
                <a:cs typeface="Calibri"/>
              </a:rPr>
              <a:t>Main</a:t>
            </a:r>
            <a:r>
              <a:rPr sz="2400" b="1" spc="-20" dirty="0">
                <a:latin typeface="Calibri"/>
                <a:cs typeface="Calibri"/>
              </a:rPr>
              <a:t> </a:t>
            </a:r>
            <a:r>
              <a:rPr sz="2400" b="1" spc="-10" dirty="0">
                <a:latin typeface="Calibri"/>
                <a:cs typeface="Calibri"/>
              </a:rPr>
              <a:t>expertise</a:t>
            </a:r>
            <a:endParaRPr sz="2400" dirty="0">
              <a:latin typeface="Calibri"/>
              <a:cs typeface="Calibri"/>
            </a:endParaRPr>
          </a:p>
        </p:txBody>
      </p:sp>
      <p:sp>
        <p:nvSpPr>
          <p:cNvPr id="17" name="object 17"/>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6</a:t>
            </a:fld>
            <a:endParaRPr spc="-25" dirty="0"/>
          </a:p>
        </p:txBody>
      </p:sp>
      <p:pic>
        <p:nvPicPr>
          <p:cNvPr id="5" name="tensileclose">
            <a:hlinkClick r:id="" action="ppaction://media"/>
            <a:extLst>
              <a:ext uri="{FF2B5EF4-FFF2-40B4-BE49-F238E27FC236}">
                <a16:creationId xmlns:a16="http://schemas.microsoft.com/office/drawing/2014/main" id="{DB3BB374-BD1D-4B3E-BE36-C90B0995A172}"/>
              </a:ext>
            </a:extLst>
          </p:cNvPr>
          <p:cNvPicPr>
            <a:picLocks noChangeAspect="1"/>
          </p:cNvPicPr>
          <p:nvPr>
            <a:videoFile r:link="rId1"/>
            <p:extLst>
              <p:ext uri="{DAA4B4D4-6D71-4841-9C94-3DE7FCFB9230}">
                <p14:media xmlns:p14="http://schemas.microsoft.com/office/powerpoint/2010/main" r:embed="rId2">
                  <p14:trim end="27678"/>
                </p14:media>
              </p:ext>
            </p:extLst>
          </p:nvPr>
        </p:nvPicPr>
        <p:blipFill>
          <a:blip r:embed="rId5"/>
          <a:stretch>
            <a:fillRect/>
          </a:stretch>
        </p:blipFill>
        <p:spPr>
          <a:xfrm>
            <a:off x="609600" y="1155647"/>
            <a:ext cx="7757329" cy="3068589"/>
          </a:xfrm>
          <a:prstGeom prst="rect">
            <a:avLst/>
          </a:prstGeom>
        </p:spPr>
      </p:pic>
    </p:spTree>
    <p:extLst>
      <p:ext uri="{BB962C8B-B14F-4D97-AF65-F5344CB8AC3E}">
        <p14:creationId xmlns:p14="http://schemas.microsoft.com/office/powerpoint/2010/main" val="17471525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32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fullScrn="1">
              <p:cMediaNode vol="80000">
                <p:cTn id="12" repeatCount="indefinite" fill="hold" display="0">
                  <p:stCondLst>
                    <p:cond delay="indefinite"/>
                  </p:stCondLst>
                </p:cTn>
                <p:tgtEl>
                  <p:spTgt spid="5"/>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332105" rIns="0" bIns="0" rtlCol="0">
            <a:spAutoFit/>
          </a:bodyPr>
          <a:lstStyle/>
          <a:p>
            <a:pPr marL="83820">
              <a:lnSpc>
                <a:spcPct val="100000"/>
              </a:lnSpc>
              <a:spcBef>
                <a:spcPts val="100"/>
              </a:spcBef>
            </a:pPr>
            <a:r>
              <a:rPr spc="-10" dirty="0"/>
              <a:t>Products/Projects</a:t>
            </a:r>
          </a:p>
        </p:txBody>
      </p:sp>
      <p:sp>
        <p:nvSpPr>
          <p:cNvPr id="10" name="object 10"/>
          <p:cNvSpPr txBox="1"/>
          <p:nvPr/>
        </p:nvSpPr>
        <p:spPr>
          <a:xfrm>
            <a:off x="355191" y="5365496"/>
            <a:ext cx="3671570" cy="1243930"/>
          </a:xfrm>
          <a:prstGeom prst="rect">
            <a:avLst/>
          </a:prstGeom>
        </p:spPr>
        <p:txBody>
          <a:bodyPr vert="horz" wrap="square" lIns="0" tIns="12700" rIns="0" bIns="0" rtlCol="0">
            <a:spAutoFit/>
          </a:bodyPr>
          <a:lstStyle/>
          <a:p>
            <a:pPr marL="299085" indent="-287020">
              <a:lnSpc>
                <a:spcPct val="100000"/>
              </a:lnSpc>
              <a:spcBef>
                <a:spcPts val="100"/>
              </a:spcBef>
              <a:buChar char="•"/>
              <a:tabLst>
                <a:tab pos="299085" algn="l"/>
                <a:tab pos="299720" algn="l"/>
              </a:tabLst>
            </a:pPr>
            <a:r>
              <a:rPr sz="2000" spc="-10" dirty="0">
                <a:latin typeface="Arial"/>
                <a:cs typeface="Arial"/>
              </a:rPr>
              <a:t>Computer-</a:t>
            </a:r>
            <a:r>
              <a:rPr sz="2000" dirty="0">
                <a:latin typeface="Arial"/>
                <a:cs typeface="Arial"/>
              </a:rPr>
              <a:t>Aided</a:t>
            </a:r>
            <a:r>
              <a:rPr sz="2000" spc="30" dirty="0">
                <a:latin typeface="Arial"/>
                <a:cs typeface="Arial"/>
              </a:rPr>
              <a:t> </a:t>
            </a:r>
            <a:r>
              <a:rPr sz="2000" spc="-10" dirty="0">
                <a:latin typeface="Arial"/>
                <a:cs typeface="Arial"/>
              </a:rPr>
              <a:t>Design</a:t>
            </a:r>
            <a:endParaRPr sz="2000" dirty="0">
              <a:latin typeface="Arial"/>
              <a:cs typeface="Arial"/>
            </a:endParaRPr>
          </a:p>
          <a:p>
            <a:pPr marL="299085" indent="-287020">
              <a:lnSpc>
                <a:spcPct val="100000"/>
              </a:lnSpc>
              <a:buChar char="•"/>
              <a:tabLst>
                <a:tab pos="299085" algn="l"/>
                <a:tab pos="299720" algn="l"/>
              </a:tabLst>
            </a:pPr>
            <a:r>
              <a:rPr lang="en-GB" sz="2000" dirty="0">
                <a:latin typeface="Arial"/>
                <a:cs typeface="Arial"/>
              </a:rPr>
              <a:t>Computational Modelling</a:t>
            </a:r>
            <a:endParaRPr sz="2000" dirty="0">
              <a:latin typeface="Arial"/>
              <a:cs typeface="Arial"/>
            </a:endParaRPr>
          </a:p>
          <a:p>
            <a:pPr marL="299085" indent="-287020">
              <a:lnSpc>
                <a:spcPct val="100000"/>
              </a:lnSpc>
              <a:spcBef>
                <a:spcPts val="5"/>
              </a:spcBef>
              <a:buChar char="•"/>
              <a:tabLst>
                <a:tab pos="299085" algn="l"/>
                <a:tab pos="299720" algn="l"/>
              </a:tabLst>
            </a:pPr>
            <a:r>
              <a:rPr lang="en-GB" sz="2000" dirty="0">
                <a:latin typeface="Arial"/>
                <a:cs typeface="Arial"/>
              </a:rPr>
              <a:t>Material Science</a:t>
            </a:r>
          </a:p>
          <a:p>
            <a:pPr marL="299085" indent="-287020">
              <a:spcBef>
                <a:spcPts val="5"/>
              </a:spcBef>
              <a:buFontTx/>
              <a:buChar char="•"/>
              <a:tabLst>
                <a:tab pos="299085" algn="l"/>
                <a:tab pos="299720" algn="l"/>
              </a:tabLst>
            </a:pPr>
            <a:r>
              <a:rPr lang="en-GB" sz="2000" dirty="0">
                <a:latin typeface="Arial"/>
                <a:cs typeface="Arial"/>
              </a:rPr>
              <a:t>Mechanical Testing</a:t>
            </a:r>
          </a:p>
        </p:txBody>
      </p:sp>
      <p:sp>
        <p:nvSpPr>
          <p:cNvPr id="11" name="object 11"/>
          <p:cNvSpPr txBox="1"/>
          <p:nvPr/>
        </p:nvSpPr>
        <p:spPr>
          <a:xfrm>
            <a:off x="4955285" y="5365496"/>
            <a:ext cx="3592195" cy="1243930"/>
          </a:xfrm>
          <a:prstGeom prst="rect">
            <a:avLst/>
          </a:prstGeom>
        </p:spPr>
        <p:txBody>
          <a:bodyPr vert="horz" wrap="square" lIns="0" tIns="12700" rIns="0" bIns="0" rtlCol="0">
            <a:spAutoFit/>
          </a:bodyPr>
          <a:lstStyle/>
          <a:p>
            <a:pPr marL="299085" indent="-287020">
              <a:lnSpc>
                <a:spcPct val="100000"/>
              </a:lnSpc>
              <a:spcBef>
                <a:spcPts val="100"/>
              </a:spcBef>
              <a:buChar char="•"/>
              <a:tabLst>
                <a:tab pos="299085" algn="l"/>
                <a:tab pos="299720" algn="l"/>
              </a:tabLst>
            </a:pPr>
            <a:r>
              <a:rPr sz="2000" dirty="0">
                <a:latin typeface="Arial"/>
                <a:cs typeface="Arial"/>
              </a:rPr>
              <a:t>3D</a:t>
            </a:r>
            <a:r>
              <a:rPr sz="2000" spc="90" dirty="0">
                <a:latin typeface="Arial"/>
                <a:cs typeface="Arial"/>
              </a:rPr>
              <a:t> </a:t>
            </a:r>
            <a:r>
              <a:rPr sz="2000" spc="-10" dirty="0">
                <a:latin typeface="Arial"/>
                <a:cs typeface="Arial"/>
              </a:rPr>
              <a:t>scanning/post-processing</a:t>
            </a:r>
            <a:endParaRPr sz="2000" dirty="0">
              <a:latin typeface="Arial"/>
              <a:cs typeface="Arial"/>
            </a:endParaRPr>
          </a:p>
          <a:p>
            <a:pPr marL="299085" indent="-287020">
              <a:buFontTx/>
              <a:buChar char="•"/>
              <a:tabLst>
                <a:tab pos="299085" algn="l"/>
                <a:tab pos="299720" algn="l"/>
              </a:tabLst>
            </a:pPr>
            <a:r>
              <a:rPr lang="en-GB" sz="2000" dirty="0">
                <a:latin typeface="Arial"/>
                <a:cs typeface="Arial"/>
              </a:rPr>
              <a:t>Topology Mass Optimisation and Generative Design</a:t>
            </a:r>
            <a:endParaRPr sz="2000" dirty="0">
              <a:latin typeface="Arial"/>
              <a:cs typeface="Arial"/>
            </a:endParaRPr>
          </a:p>
          <a:p>
            <a:pPr marL="299085" indent="-287020">
              <a:lnSpc>
                <a:spcPct val="100000"/>
              </a:lnSpc>
              <a:spcBef>
                <a:spcPts val="5"/>
              </a:spcBef>
              <a:buChar char="•"/>
              <a:tabLst>
                <a:tab pos="299085" algn="l"/>
                <a:tab pos="299720" algn="l"/>
              </a:tabLst>
            </a:pPr>
            <a:r>
              <a:rPr sz="2000" dirty="0">
                <a:latin typeface="Arial"/>
                <a:cs typeface="Arial"/>
              </a:rPr>
              <a:t>Additive</a:t>
            </a:r>
            <a:r>
              <a:rPr sz="2000" spc="-20" dirty="0">
                <a:latin typeface="Arial"/>
                <a:cs typeface="Arial"/>
              </a:rPr>
              <a:t> </a:t>
            </a:r>
            <a:r>
              <a:rPr sz="2000" spc="-10" dirty="0">
                <a:latin typeface="Arial"/>
                <a:cs typeface="Arial"/>
              </a:rPr>
              <a:t>Manufacture</a:t>
            </a:r>
            <a:endParaRPr sz="2000" dirty="0">
              <a:latin typeface="Arial"/>
              <a:cs typeface="Arial"/>
            </a:endParaRPr>
          </a:p>
        </p:txBody>
      </p:sp>
      <p:grpSp>
        <p:nvGrpSpPr>
          <p:cNvPr id="12" name="object 12"/>
          <p:cNvGrpSpPr/>
          <p:nvPr/>
        </p:nvGrpSpPr>
        <p:grpSpPr>
          <a:xfrm>
            <a:off x="259073" y="5169085"/>
            <a:ext cx="8626475" cy="88900"/>
            <a:chOff x="259073" y="5169085"/>
            <a:chExt cx="8626475" cy="88900"/>
          </a:xfrm>
        </p:grpSpPr>
        <p:pic>
          <p:nvPicPr>
            <p:cNvPr id="13" name="object 13"/>
            <p:cNvPicPr/>
            <p:nvPr/>
          </p:nvPicPr>
          <p:blipFill>
            <a:blip r:embed="rId2" cstate="print"/>
            <a:stretch>
              <a:fillRect/>
            </a:stretch>
          </p:blipFill>
          <p:spPr>
            <a:xfrm>
              <a:off x="259073" y="5169085"/>
              <a:ext cx="8625859" cy="88847"/>
            </a:xfrm>
            <a:prstGeom prst="rect">
              <a:avLst/>
            </a:prstGeom>
          </p:spPr>
        </p:pic>
        <p:sp>
          <p:nvSpPr>
            <p:cNvPr id="14" name="object 14"/>
            <p:cNvSpPr/>
            <p:nvPr/>
          </p:nvSpPr>
          <p:spPr>
            <a:xfrm>
              <a:off x="293369" y="5196078"/>
              <a:ext cx="8559800" cy="0"/>
            </a:xfrm>
            <a:custGeom>
              <a:avLst/>
              <a:gdLst/>
              <a:ahLst/>
              <a:cxnLst/>
              <a:rect l="l" t="t" r="r" b="b"/>
              <a:pathLst>
                <a:path w="8559800">
                  <a:moveTo>
                    <a:pt x="0" y="0"/>
                  </a:moveTo>
                  <a:lnTo>
                    <a:pt x="8559800" y="0"/>
                  </a:lnTo>
                </a:path>
              </a:pathLst>
            </a:custGeom>
            <a:ln w="25400">
              <a:solidFill>
                <a:srgbClr val="E3032D"/>
              </a:solidFill>
            </a:ln>
          </p:spPr>
          <p:txBody>
            <a:bodyPr wrap="square" lIns="0" tIns="0" rIns="0" bIns="0" rtlCol="0"/>
            <a:lstStyle/>
            <a:p>
              <a:endParaRPr/>
            </a:p>
          </p:txBody>
        </p:sp>
      </p:grpSp>
      <p:sp>
        <p:nvSpPr>
          <p:cNvPr id="15" name="object 15"/>
          <p:cNvSpPr txBox="1"/>
          <p:nvPr/>
        </p:nvSpPr>
        <p:spPr>
          <a:xfrm>
            <a:off x="334162" y="4776978"/>
            <a:ext cx="1924050" cy="391160"/>
          </a:xfrm>
          <a:prstGeom prst="rect">
            <a:avLst/>
          </a:prstGeom>
        </p:spPr>
        <p:txBody>
          <a:bodyPr vert="horz" wrap="square" lIns="0" tIns="12700" rIns="0" bIns="0" rtlCol="0">
            <a:spAutoFit/>
          </a:bodyPr>
          <a:lstStyle/>
          <a:p>
            <a:pPr marL="12700">
              <a:lnSpc>
                <a:spcPct val="100000"/>
              </a:lnSpc>
              <a:spcBef>
                <a:spcPts val="100"/>
              </a:spcBef>
            </a:pPr>
            <a:r>
              <a:rPr sz="2400" b="1" dirty="0">
                <a:latin typeface="Calibri"/>
                <a:cs typeface="Calibri"/>
              </a:rPr>
              <a:t>Main</a:t>
            </a:r>
            <a:r>
              <a:rPr sz="2400" b="1" spc="-20" dirty="0">
                <a:latin typeface="Calibri"/>
                <a:cs typeface="Calibri"/>
              </a:rPr>
              <a:t> </a:t>
            </a:r>
            <a:r>
              <a:rPr sz="2400" b="1" spc="-10" dirty="0">
                <a:latin typeface="Calibri"/>
                <a:cs typeface="Calibri"/>
              </a:rPr>
              <a:t>expertise</a:t>
            </a:r>
            <a:endParaRPr sz="2400" dirty="0">
              <a:latin typeface="Calibri"/>
              <a:cs typeface="Calibri"/>
            </a:endParaRPr>
          </a:p>
        </p:txBody>
      </p:sp>
      <p:sp>
        <p:nvSpPr>
          <p:cNvPr id="17" name="object 17"/>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7</a:t>
            </a:fld>
            <a:endParaRPr spc="-25" dirty="0"/>
          </a:p>
        </p:txBody>
      </p:sp>
      <p:pic>
        <p:nvPicPr>
          <p:cNvPr id="3" name="Picture 2" descr="A picture containing dark&#10;&#10;Description automatically generated">
            <a:extLst>
              <a:ext uri="{FF2B5EF4-FFF2-40B4-BE49-F238E27FC236}">
                <a16:creationId xmlns:a16="http://schemas.microsoft.com/office/drawing/2014/main" id="{2CA1955D-41B5-1459-E9D6-823A486A616E}"/>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7556" r="94074">
                        <a14:foregroundMark x1="8000" y1="50833" x2="8000" y2="50833"/>
                        <a14:foregroundMark x1="14148" y1="69167" x2="14148" y2="69167"/>
                        <a14:foregroundMark x1="14148" y1="69722" x2="14444" y2="70833"/>
                        <a14:foregroundMark x1="53630" y1="66481" x2="53630" y2="66481"/>
                        <a14:foregroundMark x1="49704" y1="66852" x2="52889" y2="66111"/>
                        <a14:foregroundMark x1="87556" y1="33611" x2="90519" y2="56389"/>
                        <a14:foregroundMark x1="90815" y1="39259" x2="92741" y2="52963"/>
                        <a14:foregroundMark x1="92741" y1="52963" x2="90963" y2="62963"/>
                        <a14:foregroundMark x1="90963" y1="62963" x2="88815" y2="66667"/>
                        <a14:foregroundMark x1="73407" y1="36204" x2="72741" y2="36944"/>
                        <a14:foregroundMark x1="57630" y1="39907" x2="57556" y2="39907"/>
                        <a14:foregroundMark x1="63333" y1="41204" x2="63333" y2="41204"/>
                        <a14:foregroundMark x1="55185" y1="38426" x2="55185" y2="38426"/>
                        <a14:foregroundMark x1="76519" y1="32685" x2="76519" y2="32685"/>
                        <a14:foregroundMark x1="69037" y1="38426" x2="69037" y2="38426"/>
                        <a14:foregroundMark x1="58000" y1="60370" x2="58000" y2="60370"/>
                        <a14:foregroundMark x1="56815" y1="61944" x2="56815" y2="61944"/>
                        <a14:foregroundMark x1="14815" y1="60000" x2="14815" y2="60000"/>
                        <a14:foregroundMark x1="14370" y1="59352" x2="14370" y2="59352"/>
                        <a14:foregroundMark x1="13630" y1="63333" x2="13630" y2="63333"/>
                        <a14:foregroundMark x1="14074" y1="59722" x2="14074" y2="59722"/>
                        <a14:foregroundMark x1="13852" y1="59444" x2="13852" y2="59444"/>
                        <a14:foregroundMark x1="13926" y1="58148" x2="13926" y2="58148"/>
                        <a14:foregroundMark x1="13481" y1="60093" x2="13481" y2="60093"/>
                        <a14:foregroundMark x1="13630" y1="59074" x2="13630" y2="59074"/>
                        <a14:foregroundMark x1="13481" y1="58611" x2="13481" y2="58611"/>
                        <a14:foregroundMark x1="13333" y1="57407" x2="13333" y2="57407"/>
                        <a14:foregroundMark x1="7556" y1="50000" x2="7556" y2="50000"/>
                        <a14:foregroundMark x1="8222" y1="49630" x2="8222" y2="49630"/>
                        <a14:foregroundMark x1="77630" y1="64352" x2="77630" y2="64352"/>
                        <a14:foregroundMark x1="74370" y1="63519" x2="74370" y2="63519"/>
                        <a14:foregroundMark x1="72667" y1="62130" x2="72667" y2="62130"/>
                        <a14:foregroundMark x1="83704" y1="66389" x2="88000" y2="65648"/>
                        <a14:foregroundMark x1="13111" y1="61667" x2="13111" y2="61667"/>
                        <a14:foregroundMark x1="12963" y1="59167" x2="12963" y2="59167"/>
                        <a14:foregroundMark x1="12667" y1="58148" x2="12667" y2="58148"/>
                        <a14:foregroundMark x1="12519" y1="57315" x2="12519" y2="57315"/>
                        <a14:foregroundMark x1="13111" y1="63519" x2="13111" y2="63519"/>
                        <a14:foregroundMark x1="13333" y1="65278" x2="13333" y2="65278"/>
                        <a14:foregroundMark x1="13333" y1="66204" x2="13333" y2="66204"/>
                        <a14:foregroundMark x1="13630" y1="67593" x2="13630" y2="67593"/>
                        <a14:foregroundMark x1="13630" y1="68889" x2="13630" y2="68889"/>
                        <a14:foregroundMark x1="14148" y1="70648" x2="14148" y2="70648"/>
                        <a14:foregroundMark x1="12519" y1="43981" x2="12519" y2="43981"/>
                        <a14:foregroundMark x1="12519" y1="42130" x2="12519" y2="42130"/>
                        <a14:foregroundMark x1="12444" y1="41481" x2="12444" y2="41481"/>
                        <a14:foregroundMark x1="94074" y1="46667" x2="94074" y2="46667"/>
                      </a14:backgroundRemoval>
                    </a14:imgEffect>
                  </a14:imgLayer>
                </a14:imgProps>
              </a:ext>
            </a:extLst>
          </a:blip>
          <a:stretch>
            <a:fillRect/>
          </a:stretch>
        </p:blipFill>
        <p:spPr>
          <a:xfrm>
            <a:off x="4148849" y="1281724"/>
            <a:ext cx="4948946" cy="3959157"/>
          </a:xfrm>
          <a:prstGeom prst="rect">
            <a:avLst/>
          </a:prstGeom>
        </p:spPr>
      </p:pic>
      <p:pic>
        <p:nvPicPr>
          <p:cNvPr id="4" name="Picture 3">
            <a:extLst>
              <a:ext uri="{FF2B5EF4-FFF2-40B4-BE49-F238E27FC236}">
                <a16:creationId xmlns:a16="http://schemas.microsoft.com/office/drawing/2014/main" id="{C153A878-2205-537A-5000-D2F33E86239A}"/>
              </a:ext>
            </a:extLst>
          </p:cNvPr>
          <p:cNvPicPr/>
          <p:nvPr/>
        </p:nvPicPr>
        <p:blipFill rotWithShape="1">
          <a:blip r:embed="rId5" cstate="print">
            <a:extLst>
              <a:ext uri="{28A0092B-C50C-407E-A947-70E740481C1C}">
                <a14:useLocalDpi xmlns:a14="http://schemas.microsoft.com/office/drawing/2010/main" val="0"/>
              </a:ext>
            </a:extLst>
          </a:blip>
          <a:srcRect b="5098"/>
          <a:stretch/>
        </p:blipFill>
        <p:spPr bwMode="auto">
          <a:xfrm>
            <a:off x="282230" y="1105414"/>
            <a:ext cx="3791530" cy="280933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cxnSp>
        <p:nvCxnSpPr>
          <p:cNvPr id="16" name="Straight Connector 15">
            <a:extLst>
              <a:ext uri="{FF2B5EF4-FFF2-40B4-BE49-F238E27FC236}">
                <a16:creationId xmlns:a16="http://schemas.microsoft.com/office/drawing/2014/main" id="{4746E536-A313-0A5C-9CAA-9196DDF0FD9D}"/>
              </a:ext>
            </a:extLst>
          </p:cNvPr>
          <p:cNvCxnSpPr>
            <a:cxnSpLocks/>
          </p:cNvCxnSpPr>
          <p:nvPr/>
        </p:nvCxnSpPr>
        <p:spPr>
          <a:xfrm>
            <a:off x="4051308" y="2491586"/>
            <a:ext cx="903977" cy="175414"/>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68111011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332105" rIns="0" bIns="0" rtlCol="0">
            <a:spAutoFit/>
          </a:bodyPr>
          <a:lstStyle/>
          <a:p>
            <a:pPr marL="83820">
              <a:lnSpc>
                <a:spcPct val="100000"/>
              </a:lnSpc>
              <a:spcBef>
                <a:spcPts val="100"/>
              </a:spcBef>
            </a:pPr>
            <a:r>
              <a:rPr spc="-10" dirty="0"/>
              <a:t>Products/Projects</a:t>
            </a:r>
          </a:p>
        </p:txBody>
      </p:sp>
      <p:sp>
        <p:nvSpPr>
          <p:cNvPr id="10" name="object 10"/>
          <p:cNvSpPr txBox="1"/>
          <p:nvPr/>
        </p:nvSpPr>
        <p:spPr>
          <a:xfrm>
            <a:off x="355191" y="5365496"/>
            <a:ext cx="3671570" cy="1243930"/>
          </a:xfrm>
          <a:prstGeom prst="rect">
            <a:avLst/>
          </a:prstGeom>
        </p:spPr>
        <p:txBody>
          <a:bodyPr vert="horz" wrap="square" lIns="0" tIns="12700" rIns="0" bIns="0" rtlCol="0">
            <a:spAutoFit/>
          </a:bodyPr>
          <a:lstStyle/>
          <a:p>
            <a:pPr marL="299085" indent="-287020">
              <a:lnSpc>
                <a:spcPct val="100000"/>
              </a:lnSpc>
              <a:spcBef>
                <a:spcPts val="100"/>
              </a:spcBef>
              <a:buChar char="•"/>
              <a:tabLst>
                <a:tab pos="299085" algn="l"/>
                <a:tab pos="299720" algn="l"/>
              </a:tabLst>
            </a:pPr>
            <a:r>
              <a:rPr sz="2000" spc="-10" dirty="0">
                <a:latin typeface="Arial"/>
                <a:cs typeface="Arial"/>
              </a:rPr>
              <a:t>Computer-</a:t>
            </a:r>
            <a:r>
              <a:rPr sz="2000" dirty="0">
                <a:latin typeface="Arial"/>
                <a:cs typeface="Arial"/>
              </a:rPr>
              <a:t>Aided</a:t>
            </a:r>
            <a:r>
              <a:rPr sz="2000" spc="30" dirty="0">
                <a:latin typeface="Arial"/>
                <a:cs typeface="Arial"/>
              </a:rPr>
              <a:t> </a:t>
            </a:r>
            <a:r>
              <a:rPr sz="2000" spc="-10" dirty="0">
                <a:latin typeface="Arial"/>
                <a:cs typeface="Arial"/>
              </a:rPr>
              <a:t>Design</a:t>
            </a:r>
            <a:endParaRPr sz="2000" dirty="0">
              <a:latin typeface="Arial"/>
              <a:cs typeface="Arial"/>
            </a:endParaRPr>
          </a:p>
          <a:p>
            <a:pPr marL="299085" indent="-287020">
              <a:lnSpc>
                <a:spcPct val="100000"/>
              </a:lnSpc>
              <a:buChar char="•"/>
              <a:tabLst>
                <a:tab pos="299085" algn="l"/>
                <a:tab pos="299720" algn="l"/>
              </a:tabLst>
            </a:pPr>
            <a:r>
              <a:rPr lang="en-GB" sz="2000" dirty="0">
                <a:latin typeface="Arial"/>
                <a:cs typeface="Arial"/>
              </a:rPr>
              <a:t>Computational Modelling</a:t>
            </a:r>
            <a:endParaRPr sz="2000" dirty="0">
              <a:latin typeface="Arial"/>
              <a:cs typeface="Arial"/>
            </a:endParaRPr>
          </a:p>
          <a:p>
            <a:pPr marL="299085" indent="-287020">
              <a:lnSpc>
                <a:spcPct val="100000"/>
              </a:lnSpc>
              <a:spcBef>
                <a:spcPts val="5"/>
              </a:spcBef>
              <a:buChar char="•"/>
              <a:tabLst>
                <a:tab pos="299085" algn="l"/>
                <a:tab pos="299720" algn="l"/>
              </a:tabLst>
            </a:pPr>
            <a:r>
              <a:rPr lang="en-GB" sz="2000" dirty="0">
                <a:latin typeface="Arial"/>
                <a:cs typeface="Arial"/>
              </a:rPr>
              <a:t>Material Science</a:t>
            </a:r>
          </a:p>
          <a:p>
            <a:pPr marL="299085" indent="-287020">
              <a:spcBef>
                <a:spcPts val="5"/>
              </a:spcBef>
              <a:buFontTx/>
              <a:buChar char="•"/>
              <a:tabLst>
                <a:tab pos="299085" algn="l"/>
                <a:tab pos="299720" algn="l"/>
              </a:tabLst>
            </a:pPr>
            <a:r>
              <a:rPr lang="en-GB" sz="2000" dirty="0">
                <a:latin typeface="Arial"/>
                <a:cs typeface="Arial"/>
              </a:rPr>
              <a:t>Mechanical Testing</a:t>
            </a:r>
          </a:p>
        </p:txBody>
      </p:sp>
      <p:sp>
        <p:nvSpPr>
          <p:cNvPr id="11" name="object 11"/>
          <p:cNvSpPr txBox="1"/>
          <p:nvPr/>
        </p:nvSpPr>
        <p:spPr>
          <a:xfrm>
            <a:off x="4955285" y="5365496"/>
            <a:ext cx="3592195" cy="1243930"/>
          </a:xfrm>
          <a:prstGeom prst="rect">
            <a:avLst/>
          </a:prstGeom>
        </p:spPr>
        <p:txBody>
          <a:bodyPr vert="horz" wrap="square" lIns="0" tIns="12700" rIns="0" bIns="0" rtlCol="0">
            <a:spAutoFit/>
          </a:bodyPr>
          <a:lstStyle/>
          <a:p>
            <a:pPr marL="299085" indent="-287020">
              <a:lnSpc>
                <a:spcPct val="100000"/>
              </a:lnSpc>
              <a:spcBef>
                <a:spcPts val="100"/>
              </a:spcBef>
              <a:buChar char="•"/>
              <a:tabLst>
                <a:tab pos="299085" algn="l"/>
                <a:tab pos="299720" algn="l"/>
              </a:tabLst>
            </a:pPr>
            <a:r>
              <a:rPr sz="2000" dirty="0">
                <a:latin typeface="Arial"/>
                <a:cs typeface="Arial"/>
              </a:rPr>
              <a:t>3D</a:t>
            </a:r>
            <a:r>
              <a:rPr sz="2000" spc="90" dirty="0">
                <a:latin typeface="Arial"/>
                <a:cs typeface="Arial"/>
              </a:rPr>
              <a:t> </a:t>
            </a:r>
            <a:r>
              <a:rPr sz="2000" spc="-10" dirty="0">
                <a:latin typeface="Arial"/>
                <a:cs typeface="Arial"/>
              </a:rPr>
              <a:t>scanning/post-processing</a:t>
            </a:r>
            <a:endParaRPr sz="2000" dirty="0">
              <a:latin typeface="Arial"/>
              <a:cs typeface="Arial"/>
            </a:endParaRPr>
          </a:p>
          <a:p>
            <a:pPr marL="299085" indent="-287020">
              <a:buFontTx/>
              <a:buChar char="•"/>
              <a:tabLst>
                <a:tab pos="299085" algn="l"/>
                <a:tab pos="299720" algn="l"/>
              </a:tabLst>
            </a:pPr>
            <a:r>
              <a:rPr lang="en-GB" sz="2000" dirty="0">
                <a:latin typeface="Arial"/>
                <a:cs typeface="Arial"/>
              </a:rPr>
              <a:t>Topology Mass Optimisation and Generative Design</a:t>
            </a:r>
            <a:endParaRPr sz="2000" dirty="0">
              <a:latin typeface="Arial"/>
              <a:cs typeface="Arial"/>
            </a:endParaRPr>
          </a:p>
          <a:p>
            <a:pPr marL="299085" indent="-287020">
              <a:lnSpc>
                <a:spcPct val="100000"/>
              </a:lnSpc>
              <a:spcBef>
                <a:spcPts val="5"/>
              </a:spcBef>
              <a:buChar char="•"/>
              <a:tabLst>
                <a:tab pos="299085" algn="l"/>
                <a:tab pos="299720" algn="l"/>
              </a:tabLst>
            </a:pPr>
            <a:r>
              <a:rPr sz="2000" dirty="0">
                <a:latin typeface="Arial"/>
                <a:cs typeface="Arial"/>
              </a:rPr>
              <a:t>Additive</a:t>
            </a:r>
            <a:r>
              <a:rPr sz="2000" spc="-20" dirty="0">
                <a:latin typeface="Arial"/>
                <a:cs typeface="Arial"/>
              </a:rPr>
              <a:t> </a:t>
            </a:r>
            <a:r>
              <a:rPr sz="2000" spc="-10" dirty="0">
                <a:latin typeface="Arial"/>
                <a:cs typeface="Arial"/>
              </a:rPr>
              <a:t>Manufacture</a:t>
            </a:r>
            <a:endParaRPr sz="2000" dirty="0">
              <a:latin typeface="Arial"/>
              <a:cs typeface="Arial"/>
            </a:endParaRPr>
          </a:p>
        </p:txBody>
      </p:sp>
      <p:grpSp>
        <p:nvGrpSpPr>
          <p:cNvPr id="12" name="object 12"/>
          <p:cNvGrpSpPr/>
          <p:nvPr/>
        </p:nvGrpSpPr>
        <p:grpSpPr>
          <a:xfrm>
            <a:off x="259073" y="5169085"/>
            <a:ext cx="8626475" cy="88900"/>
            <a:chOff x="259073" y="5169085"/>
            <a:chExt cx="8626475" cy="88900"/>
          </a:xfrm>
        </p:grpSpPr>
        <p:pic>
          <p:nvPicPr>
            <p:cNvPr id="13" name="object 13"/>
            <p:cNvPicPr/>
            <p:nvPr/>
          </p:nvPicPr>
          <p:blipFill>
            <a:blip r:embed="rId2" cstate="print"/>
            <a:stretch>
              <a:fillRect/>
            </a:stretch>
          </p:blipFill>
          <p:spPr>
            <a:xfrm>
              <a:off x="259073" y="5169085"/>
              <a:ext cx="8625859" cy="88847"/>
            </a:xfrm>
            <a:prstGeom prst="rect">
              <a:avLst/>
            </a:prstGeom>
          </p:spPr>
        </p:pic>
        <p:sp>
          <p:nvSpPr>
            <p:cNvPr id="14" name="object 14"/>
            <p:cNvSpPr/>
            <p:nvPr/>
          </p:nvSpPr>
          <p:spPr>
            <a:xfrm>
              <a:off x="293369" y="5196078"/>
              <a:ext cx="8559800" cy="0"/>
            </a:xfrm>
            <a:custGeom>
              <a:avLst/>
              <a:gdLst/>
              <a:ahLst/>
              <a:cxnLst/>
              <a:rect l="l" t="t" r="r" b="b"/>
              <a:pathLst>
                <a:path w="8559800">
                  <a:moveTo>
                    <a:pt x="0" y="0"/>
                  </a:moveTo>
                  <a:lnTo>
                    <a:pt x="8559800" y="0"/>
                  </a:lnTo>
                </a:path>
              </a:pathLst>
            </a:custGeom>
            <a:ln w="25400">
              <a:solidFill>
                <a:srgbClr val="E3032D"/>
              </a:solidFill>
            </a:ln>
          </p:spPr>
          <p:txBody>
            <a:bodyPr wrap="square" lIns="0" tIns="0" rIns="0" bIns="0" rtlCol="0"/>
            <a:lstStyle/>
            <a:p>
              <a:endParaRPr/>
            </a:p>
          </p:txBody>
        </p:sp>
      </p:grpSp>
      <p:sp>
        <p:nvSpPr>
          <p:cNvPr id="15" name="object 15"/>
          <p:cNvSpPr txBox="1"/>
          <p:nvPr/>
        </p:nvSpPr>
        <p:spPr>
          <a:xfrm>
            <a:off x="334162" y="4776978"/>
            <a:ext cx="1924050" cy="391160"/>
          </a:xfrm>
          <a:prstGeom prst="rect">
            <a:avLst/>
          </a:prstGeom>
        </p:spPr>
        <p:txBody>
          <a:bodyPr vert="horz" wrap="square" lIns="0" tIns="12700" rIns="0" bIns="0" rtlCol="0">
            <a:spAutoFit/>
          </a:bodyPr>
          <a:lstStyle/>
          <a:p>
            <a:pPr marL="12700">
              <a:lnSpc>
                <a:spcPct val="100000"/>
              </a:lnSpc>
              <a:spcBef>
                <a:spcPts val="100"/>
              </a:spcBef>
            </a:pPr>
            <a:r>
              <a:rPr sz="2400" b="1" dirty="0">
                <a:latin typeface="Calibri"/>
                <a:cs typeface="Calibri"/>
              </a:rPr>
              <a:t>Main</a:t>
            </a:r>
            <a:r>
              <a:rPr sz="2400" b="1" spc="-20" dirty="0">
                <a:latin typeface="Calibri"/>
                <a:cs typeface="Calibri"/>
              </a:rPr>
              <a:t> </a:t>
            </a:r>
            <a:r>
              <a:rPr sz="2400" b="1" spc="-10" dirty="0">
                <a:latin typeface="Calibri"/>
                <a:cs typeface="Calibri"/>
              </a:rPr>
              <a:t>expertise</a:t>
            </a:r>
            <a:endParaRPr sz="2400" dirty="0">
              <a:latin typeface="Calibri"/>
              <a:cs typeface="Calibri"/>
            </a:endParaRPr>
          </a:p>
        </p:txBody>
      </p:sp>
      <p:sp>
        <p:nvSpPr>
          <p:cNvPr id="17" name="object 17"/>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8</a:t>
            </a:fld>
            <a:endParaRPr spc="-25" dirty="0"/>
          </a:p>
        </p:txBody>
      </p:sp>
      <p:pic>
        <p:nvPicPr>
          <p:cNvPr id="6" name="Picture 5">
            <a:extLst>
              <a:ext uri="{FF2B5EF4-FFF2-40B4-BE49-F238E27FC236}">
                <a16:creationId xmlns:a16="http://schemas.microsoft.com/office/drawing/2014/main" id="{2947C228-E49D-C369-6DCD-5B10B57F0A01}"/>
              </a:ext>
            </a:extLst>
          </p:cNvPr>
          <p:cNvPicPr>
            <a:picLocks noChangeAspect="1"/>
          </p:cNvPicPr>
          <p:nvPr/>
        </p:nvPicPr>
        <p:blipFill>
          <a:blip r:embed="rId3"/>
          <a:stretch>
            <a:fillRect/>
          </a:stretch>
        </p:blipFill>
        <p:spPr>
          <a:xfrm>
            <a:off x="788444" y="1208454"/>
            <a:ext cx="7567111" cy="3450603"/>
          </a:xfrm>
          <a:prstGeom prst="rect">
            <a:avLst/>
          </a:prstGeom>
        </p:spPr>
      </p:pic>
    </p:spTree>
    <p:extLst>
      <p:ext uri="{BB962C8B-B14F-4D97-AF65-F5344CB8AC3E}">
        <p14:creationId xmlns:p14="http://schemas.microsoft.com/office/powerpoint/2010/main" val="12439418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332105" rIns="0" bIns="0" rtlCol="0">
            <a:spAutoFit/>
          </a:bodyPr>
          <a:lstStyle/>
          <a:p>
            <a:pPr marL="83820">
              <a:lnSpc>
                <a:spcPct val="100000"/>
              </a:lnSpc>
              <a:spcBef>
                <a:spcPts val="100"/>
              </a:spcBef>
            </a:pPr>
            <a:r>
              <a:rPr spc="-10" dirty="0"/>
              <a:t>Products/Projects</a:t>
            </a:r>
          </a:p>
        </p:txBody>
      </p:sp>
      <p:sp>
        <p:nvSpPr>
          <p:cNvPr id="10" name="object 10"/>
          <p:cNvSpPr txBox="1"/>
          <p:nvPr/>
        </p:nvSpPr>
        <p:spPr>
          <a:xfrm>
            <a:off x="355191" y="5365496"/>
            <a:ext cx="3671570" cy="1243930"/>
          </a:xfrm>
          <a:prstGeom prst="rect">
            <a:avLst/>
          </a:prstGeom>
        </p:spPr>
        <p:txBody>
          <a:bodyPr vert="horz" wrap="square" lIns="0" tIns="12700" rIns="0" bIns="0" rtlCol="0">
            <a:spAutoFit/>
          </a:bodyPr>
          <a:lstStyle/>
          <a:p>
            <a:pPr marL="299085" indent="-287020">
              <a:lnSpc>
                <a:spcPct val="100000"/>
              </a:lnSpc>
              <a:spcBef>
                <a:spcPts val="100"/>
              </a:spcBef>
              <a:buChar char="•"/>
              <a:tabLst>
                <a:tab pos="299085" algn="l"/>
                <a:tab pos="299720" algn="l"/>
              </a:tabLst>
            </a:pPr>
            <a:r>
              <a:rPr sz="2000" spc="-10" dirty="0">
                <a:latin typeface="Arial"/>
                <a:cs typeface="Arial"/>
              </a:rPr>
              <a:t>Computer-</a:t>
            </a:r>
            <a:r>
              <a:rPr sz="2000" dirty="0">
                <a:latin typeface="Arial"/>
                <a:cs typeface="Arial"/>
              </a:rPr>
              <a:t>Aided</a:t>
            </a:r>
            <a:r>
              <a:rPr sz="2000" spc="30" dirty="0">
                <a:latin typeface="Arial"/>
                <a:cs typeface="Arial"/>
              </a:rPr>
              <a:t> </a:t>
            </a:r>
            <a:r>
              <a:rPr sz="2000" spc="-10" dirty="0">
                <a:latin typeface="Arial"/>
                <a:cs typeface="Arial"/>
              </a:rPr>
              <a:t>Design</a:t>
            </a:r>
            <a:endParaRPr sz="2000" dirty="0">
              <a:latin typeface="Arial"/>
              <a:cs typeface="Arial"/>
            </a:endParaRPr>
          </a:p>
          <a:p>
            <a:pPr marL="299085" indent="-287020">
              <a:lnSpc>
                <a:spcPct val="100000"/>
              </a:lnSpc>
              <a:buChar char="•"/>
              <a:tabLst>
                <a:tab pos="299085" algn="l"/>
                <a:tab pos="299720" algn="l"/>
              </a:tabLst>
            </a:pPr>
            <a:r>
              <a:rPr lang="en-GB" sz="2000" dirty="0">
                <a:latin typeface="Arial"/>
                <a:cs typeface="Arial"/>
              </a:rPr>
              <a:t>Computational Modelling</a:t>
            </a:r>
            <a:endParaRPr sz="2000" dirty="0">
              <a:latin typeface="Arial"/>
              <a:cs typeface="Arial"/>
            </a:endParaRPr>
          </a:p>
          <a:p>
            <a:pPr marL="299085" indent="-287020">
              <a:lnSpc>
                <a:spcPct val="100000"/>
              </a:lnSpc>
              <a:spcBef>
                <a:spcPts val="5"/>
              </a:spcBef>
              <a:buChar char="•"/>
              <a:tabLst>
                <a:tab pos="299085" algn="l"/>
                <a:tab pos="299720" algn="l"/>
              </a:tabLst>
            </a:pPr>
            <a:r>
              <a:rPr lang="en-GB" sz="2000" dirty="0">
                <a:latin typeface="Arial"/>
                <a:cs typeface="Arial"/>
              </a:rPr>
              <a:t>Material Science</a:t>
            </a:r>
          </a:p>
          <a:p>
            <a:pPr marL="299085" indent="-287020">
              <a:spcBef>
                <a:spcPts val="5"/>
              </a:spcBef>
              <a:buFontTx/>
              <a:buChar char="•"/>
              <a:tabLst>
                <a:tab pos="299085" algn="l"/>
                <a:tab pos="299720" algn="l"/>
              </a:tabLst>
            </a:pPr>
            <a:r>
              <a:rPr lang="en-GB" sz="2000" dirty="0">
                <a:latin typeface="Arial"/>
                <a:cs typeface="Arial"/>
              </a:rPr>
              <a:t>Mechanical Testing</a:t>
            </a:r>
          </a:p>
        </p:txBody>
      </p:sp>
      <p:sp>
        <p:nvSpPr>
          <p:cNvPr id="11" name="object 11"/>
          <p:cNvSpPr txBox="1"/>
          <p:nvPr/>
        </p:nvSpPr>
        <p:spPr>
          <a:xfrm>
            <a:off x="4955285" y="5365496"/>
            <a:ext cx="3592195" cy="1243930"/>
          </a:xfrm>
          <a:prstGeom prst="rect">
            <a:avLst/>
          </a:prstGeom>
        </p:spPr>
        <p:txBody>
          <a:bodyPr vert="horz" wrap="square" lIns="0" tIns="12700" rIns="0" bIns="0" rtlCol="0">
            <a:spAutoFit/>
          </a:bodyPr>
          <a:lstStyle/>
          <a:p>
            <a:pPr marL="299085" indent="-287020">
              <a:lnSpc>
                <a:spcPct val="100000"/>
              </a:lnSpc>
              <a:spcBef>
                <a:spcPts val="100"/>
              </a:spcBef>
              <a:buChar char="•"/>
              <a:tabLst>
                <a:tab pos="299085" algn="l"/>
                <a:tab pos="299720" algn="l"/>
              </a:tabLst>
            </a:pPr>
            <a:r>
              <a:rPr sz="2000" dirty="0">
                <a:latin typeface="Arial"/>
                <a:cs typeface="Arial"/>
              </a:rPr>
              <a:t>3D</a:t>
            </a:r>
            <a:r>
              <a:rPr sz="2000" spc="90" dirty="0">
                <a:latin typeface="Arial"/>
                <a:cs typeface="Arial"/>
              </a:rPr>
              <a:t> </a:t>
            </a:r>
            <a:r>
              <a:rPr sz="2000" spc="-10" dirty="0">
                <a:latin typeface="Arial"/>
                <a:cs typeface="Arial"/>
              </a:rPr>
              <a:t>scanning/post-processing</a:t>
            </a:r>
            <a:endParaRPr sz="2000" dirty="0">
              <a:latin typeface="Arial"/>
              <a:cs typeface="Arial"/>
            </a:endParaRPr>
          </a:p>
          <a:p>
            <a:pPr marL="299085" indent="-287020">
              <a:buFontTx/>
              <a:buChar char="•"/>
              <a:tabLst>
                <a:tab pos="299085" algn="l"/>
                <a:tab pos="299720" algn="l"/>
              </a:tabLst>
            </a:pPr>
            <a:r>
              <a:rPr lang="en-GB" sz="2000" dirty="0">
                <a:latin typeface="Arial"/>
                <a:cs typeface="Arial"/>
              </a:rPr>
              <a:t>Topology Mass Optimisation and Generative Design</a:t>
            </a:r>
            <a:endParaRPr sz="2000" dirty="0">
              <a:latin typeface="Arial"/>
              <a:cs typeface="Arial"/>
            </a:endParaRPr>
          </a:p>
          <a:p>
            <a:pPr marL="299085" indent="-287020">
              <a:lnSpc>
                <a:spcPct val="100000"/>
              </a:lnSpc>
              <a:spcBef>
                <a:spcPts val="5"/>
              </a:spcBef>
              <a:buChar char="•"/>
              <a:tabLst>
                <a:tab pos="299085" algn="l"/>
                <a:tab pos="299720" algn="l"/>
              </a:tabLst>
            </a:pPr>
            <a:r>
              <a:rPr sz="2000" dirty="0">
                <a:latin typeface="Arial"/>
                <a:cs typeface="Arial"/>
              </a:rPr>
              <a:t>Additive</a:t>
            </a:r>
            <a:r>
              <a:rPr sz="2000" spc="-20" dirty="0">
                <a:latin typeface="Arial"/>
                <a:cs typeface="Arial"/>
              </a:rPr>
              <a:t> </a:t>
            </a:r>
            <a:r>
              <a:rPr sz="2000" spc="-10" dirty="0">
                <a:latin typeface="Arial"/>
                <a:cs typeface="Arial"/>
              </a:rPr>
              <a:t>Manufacture</a:t>
            </a:r>
            <a:endParaRPr sz="2000" dirty="0">
              <a:latin typeface="Arial"/>
              <a:cs typeface="Arial"/>
            </a:endParaRPr>
          </a:p>
        </p:txBody>
      </p:sp>
      <p:grpSp>
        <p:nvGrpSpPr>
          <p:cNvPr id="12" name="object 12"/>
          <p:cNvGrpSpPr/>
          <p:nvPr/>
        </p:nvGrpSpPr>
        <p:grpSpPr>
          <a:xfrm>
            <a:off x="259073" y="5169085"/>
            <a:ext cx="8626475" cy="88900"/>
            <a:chOff x="259073" y="5169085"/>
            <a:chExt cx="8626475" cy="88900"/>
          </a:xfrm>
        </p:grpSpPr>
        <p:pic>
          <p:nvPicPr>
            <p:cNvPr id="13" name="object 13"/>
            <p:cNvPicPr/>
            <p:nvPr/>
          </p:nvPicPr>
          <p:blipFill>
            <a:blip r:embed="rId5" cstate="print"/>
            <a:stretch>
              <a:fillRect/>
            </a:stretch>
          </p:blipFill>
          <p:spPr>
            <a:xfrm>
              <a:off x="259073" y="5169085"/>
              <a:ext cx="8625859" cy="88847"/>
            </a:xfrm>
            <a:prstGeom prst="rect">
              <a:avLst/>
            </a:prstGeom>
          </p:spPr>
        </p:pic>
        <p:sp>
          <p:nvSpPr>
            <p:cNvPr id="14" name="object 14"/>
            <p:cNvSpPr/>
            <p:nvPr/>
          </p:nvSpPr>
          <p:spPr>
            <a:xfrm>
              <a:off x="293369" y="5196078"/>
              <a:ext cx="8559800" cy="0"/>
            </a:xfrm>
            <a:custGeom>
              <a:avLst/>
              <a:gdLst/>
              <a:ahLst/>
              <a:cxnLst/>
              <a:rect l="l" t="t" r="r" b="b"/>
              <a:pathLst>
                <a:path w="8559800">
                  <a:moveTo>
                    <a:pt x="0" y="0"/>
                  </a:moveTo>
                  <a:lnTo>
                    <a:pt x="8559800" y="0"/>
                  </a:lnTo>
                </a:path>
              </a:pathLst>
            </a:custGeom>
            <a:ln w="25400">
              <a:solidFill>
                <a:srgbClr val="E3032D"/>
              </a:solidFill>
            </a:ln>
          </p:spPr>
          <p:txBody>
            <a:bodyPr wrap="square" lIns="0" tIns="0" rIns="0" bIns="0" rtlCol="0"/>
            <a:lstStyle/>
            <a:p>
              <a:endParaRPr/>
            </a:p>
          </p:txBody>
        </p:sp>
      </p:grpSp>
      <p:sp>
        <p:nvSpPr>
          <p:cNvPr id="15" name="object 15"/>
          <p:cNvSpPr txBox="1"/>
          <p:nvPr/>
        </p:nvSpPr>
        <p:spPr>
          <a:xfrm>
            <a:off x="334162" y="4776978"/>
            <a:ext cx="1924050" cy="391160"/>
          </a:xfrm>
          <a:prstGeom prst="rect">
            <a:avLst/>
          </a:prstGeom>
        </p:spPr>
        <p:txBody>
          <a:bodyPr vert="horz" wrap="square" lIns="0" tIns="12700" rIns="0" bIns="0" rtlCol="0">
            <a:spAutoFit/>
          </a:bodyPr>
          <a:lstStyle/>
          <a:p>
            <a:pPr marL="12700">
              <a:lnSpc>
                <a:spcPct val="100000"/>
              </a:lnSpc>
              <a:spcBef>
                <a:spcPts val="100"/>
              </a:spcBef>
            </a:pPr>
            <a:r>
              <a:rPr sz="2400" b="1" dirty="0">
                <a:latin typeface="Calibri"/>
                <a:cs typeface="Calibri"/>
              </a:rPr>
              <a:t>Main</a:t>
            </a:r>
            <a:r>
              <a:rPr sz="2400" b="1" spc="-20" dirty="0">
                <a:latin typeface="Calibri"/>
                <a:cs typeface="Calibri"/>
              </a:rPr>
              <a:t> </a:t>
            </a:r>
            <a:r>
              <a:rPr sz="2400" b="1" spc="-10" dirty="0">
                <a:latin typeface="Calibri"/>
                <a:cs typeface="Calibri"/>
              </a:rPr>
              <a:t>expertise</a:t>
            </a:r>
            <a:endParaRPr sz="2400" dirty="0">
              <a:latin typeface="Calibri"/>
              <a:cs typeface="Calibri"/>
            </a:endParaRPr>
          </a:p>
        </p:txBody>
      </p:sp>
      <p:sp>
        <p:nvSpPr>
          <p:cNvPr id="17" name="object 17"/>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9</a:t>
            </a:fld>
            <a:endParaRPr spc="-25" dirty="0"/>
          </a:p>
        </p:txBody>
      </p:sp>
      <p:pic>
        <p:nvPicPr>
          <p:cNvPr id="3" name="combined3">
            <a:hlinkClick r:id="" action="ppaction://media"/>
            <a:extLst>
              <a:ext uri="{FF2B5EF4-FFF2-40B4-BE49-F238E27FC236}">
                <a16:creationId xmlns:a16="http://schemas.microsoft.com/office/drawing/2014/main" id="{41A95356-2949-253C-AB34-BEE77A3DBE84}"/>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6"/>
          <a:srcRect l="12159"/>
          <a:stretch/>
        </p:blipFill>
        <p:spPr>
          <a:xfrm>
            <a:off x="655637" y="1118107"/>
            <a:ext cx="7832725" cy="3311525"/>
          </a:xfrm>
          <a:prstGeom prst="rect">
            <a:avLst/>
          </a:prstGeom>
        </p:spPr>
      </p:pic>
    </p:spTree>
    <p:extLst>
      <p:ext uri="{BB962C8B-B14F-4D97-AF65-F5344CB8AC3E}">
        <p14:creationId xmlns:p14="http://schemas.microsoft.com/office/powerpoint/2010/main" val="42267710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2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332105" rIns="0" bIns="0" rtlCol="0">
            <a:spAutoFit/>
          </a:bodyPr>
          <a:lstStyle/>
          <a:p>
            <a:pPr marL="83820">
              <a:lnSpc>
                <a:spcPct val="100000"/>
              </a:lnSpc>
              <a:spcBef>
                <a:spcPts val="100"/>
              </a:spcBef>
            </a:pPr>
            <a:r>
              <a:rPr spc="-10" dirty="0"/>
              <a:t>Products/Projects</a:t>
            </a:r>
          </a:p>
        </p:txBody>
      </p:sp>
      <p:sp>
        <p:nvSpPr>
          <p:cNvPr id="10" name="object 10"/>
          <p:cNvSpPr txBox="1"/>
          <p:nvPr/>
        </p:nvSpPr>
        <p:spPr>
          <a:xfrm>
            <a:off x="355191" y="5365496"/>
            <a:ext cx="3671570" cy="1243930"/>
          </a:xfrm>
          <a:prstGeom prst="rect">
            <a:avLst/>
          </a:prstGeom>
        </p:spPr>
        <p:txBody>
          <a:bodyPr vert="horz" wrap="square" lIns="0" tIns="12700" rIns="0" bIns="0" rtlCol="0">
            <a:spAutoFit/>
          </a:bodyPr>
          <a:lstStyle/>
          <a:p>
            <a:pPr marL="299085" indent="-287020">
              <a:lnSpc>
                <a:spcPct val="100000"/>
              </a:lnSpc>
              <a:spcBef>
                <a:spcPts val="100"/>
              </a:spcBef>
              <a:buChar char="•"/>
              <a:tabLst>
                <a:tab pos="299085" algn="l"/>
                <a:tab pos="299720" algn="l"/>
              </a:tabLst>
            </a:pPr>
            <a:r>
              <a:rPr sz="2000" spc="-10" dirty="0">
                <a:latin typeface="Arial"/>
                <a:cs typeface="Arial"/>
              </a:rPr>
              <a:t>Computer-</a:t>
            </a:r>
            <a:r>
              <a:rPr sz="2000" dirty="0">
                <a:latin typeface="Arial"/>
                <a:cs typeface="Arial"/>
              </a:rPr>
              <a:t>Aided</a:t>
            </a:r>
            <a:r>
              <a:rPr sz="2000" spc="30" dirty="0">
                <a:latin typeface="Arial"/>
                <a:cs typeface="Arial"/>
              </a:rPr>
              <a:t> </a:t>
            </a:r>
            <a:r>
              <a:rPr sz="2000" spc="-10" dirty="0">
                <a:latin typeface="Arial"/>
                <a:cs typeface="Arial"/>
              </a:rPr>
              <a:t>Design</a:t>
            </a:r>
            <a:endParaRPr sz="2000" dirty="0">
              <a:latin typeface="Arial"/>
              <a:cs typeface="Arial"/>
            </a:endParaRPr>
          </a:p>
          <a:p>
            <a:pPr marL="299085" indent="-287020">
              <a:lnSpc>
                <a:spcPct val="100000"/>
              </a:lnSpc>
              <a:buChar char="•"/>
              <a:tabLst>
                <a:tab pos="299085" algn="l"/>
                <a:tab pos="299720" algn="l"/>
              </a:tabLst>
            </a:pPr>
            <a:r>
              <a:rPr lang="en-GB" sz="2000" dirty="0">
                <a:latin typeface="Arial"/>
                <a:cs typeface="Arial"/>
              </a:rPr>
              <a:t>Computational Modelling</a:t>
            </a:r>
            <a:endParaRPr sz="2000" dirty="0">
              <a:latin typeface="Arial"/>
              <a:cs typeface="Arial"/>
            </a:endParaRPr>
          </a:p>
          <a:p>
            <a:pPr marL="299085" indent="-287020">
              <a:lnSpc>
                <a:spcPct val="100000"/>
              </a:lnSpc>
              <a:spcBef>
                <a:spcPts val="5"/>
              </a:spcBef>
              <a:buChar char="•"/>
              <a:tabLst>
                <a:tab pos="299085" algn="l"/>
                <a:tab pos="299720" algn="l"/>
              </a:tabLst>
            </a:pPr>
            <a:r>
              <a:rPr lang="en-GB" sz="2000" dirty="0">
                <a:latin typeface="Arial"/>
                <a:cs typeface="Arial"/>
              </a:rPr>
              <a:t>Material Science</a:t>
            </a:r>
          </a:p>
          <a:p>
            <a:pPr marL="299085" indent="-287020">
              <a:spcBef>
                <a:spcPts val="5"/>
              </a:spcBef>
              <a:buFontTx/>
              <a:buChar char="•"/>
              <a:tabLst>
                <a:tab pos="299085" algn="l"/>
                <a:tab pos="299720" algn="l"/>
              </a:tabLst>
            </a:pPr>
            <a:r>
              <a:rPr lang="en-GB" sz="2000" dirty="0">
                <a:latin typeface="Arial"/>
                <a:cs typeface="Arial"/>
              </a:rPr>
              <a:t>Mechanical Testing</a:t>
            </a:r>
          </a:p>
        </p:txBody>
      </p:sp>
      <p:sp>
        <p:nvSpPr>
          <p:cNvPr id="11" name="object 11"/>
          <p:cNvSpPr txBox="1"/>
          <p:nvPr/>
        </p:nvSpPr>
        <p:spPr>
          <a:xfrm>
            <a:off x="4955285" y="5365496"/>
            <a:ext cx="3592195" cy="1243930"/>
          </a:xfrm>
          <a:prstGeom prst="rect">
            <a:avLst/>
          </a:prstGeom>
        </p:spPr>
        <p:txBody>
          <a:bodyPr vert="horz" wrap="square" lIns="0" tIns="12700" rIns="0" bIns="0" rtlCol="0">
            <a:spAutoFit/>
          </a:bodyPr>
          <a:lstStyle/>
          <a:p>
            <a:pPr marL="299085" indent="-287020">
              <a:lnSpc>
                <a:spcPct val="100000"/>
              </a:lnSpc>
              <a:spcBef>
                <a:spcPts val="100"/>
              </a:spcBef>
              <a:buChar char="•"/>
              <a:tabLst>
                <a:tab pos="299085" algn="l"/>
                <a:tab pos="299720" algn="l"/>
              </a:tabLst>
            </a:pPr>
            <a:r>
              <a:rPr sz="2000" dirty="0">
                <a:latin typeface="Arial"/>
                <a:cs typeface="Arial"/>
              </a:rPr>
              <a:t>3D</a:t>
            </a:r>
            <a:r>
              <a:rPr sz="2000" spc="90" dirty="0">
                <a:latin typeface="Arial"/>
                <a:cs typeface="Arial"/>
              </a:rPr>
              <a:t> </a:t>
            </a:r>
            <a:r>
              <a:rPr sz="2000" spc="-10" dirty="0">
                <a:latin typeface="Arial"/>
                <a:cs typeface="Arial"/>
              </a:rPr>
              <a:t>scanning/post-processing</a:t>
            </a:r>
            <a:endParaRPr sz="2000" dirty="0">
              <a:latin typeface="Arial"/>
              <a:cs typeface="Arial"/>
            </a:endParaRPr>
          </a:p>
          <a:p>
            <a:pPr marL="299085" indent="-287020">
              <a:buFontTx/>
              <a:buChar char="•"/>
              <a:tabLst>
                <a:tab pos="299085" algn="l"/>
                <a:tab pos="299720" algn="l"/>
              </a:tabLst>
            </a:pPr>
            <a:r>
              <a:rPr lang="en-GB" sz="2000" dirty="0">
                <a:latin typeface="Arial"/>
                <a:cs typeface="Arial"/>
              </a:rPr>
              <a:t>Topology Mass Optimisation and Generative Design</a:t>
            </a:r>
            <a:endParaRPr sz="2000" dirty="0">
              <a:latin typeface="Arial"/>
              <a:cs typeface="Arial"/>
            </a:endParaRPr>
          </a:p>
          <a:p>
            <a:pPr marL="299085" indent="-287020">
              <a:lnSpc>
                <a:spcPct val="100000"/>
              </a:lnSpc>
              <a:spcBef>
                <a:spcPts val="5"/>
              </a:spcBef>
              <a:buChar char="•"/>
              <a:tabLst>
                <a:tab pos="299085" algn="l"/>
                <a:tab pos="299720" algn="l"/>
              </a:tabLst>
            </a:pPr>
            <a:r>
              <a:rPr sz="2000" dirty="0">
                <a:latin typeface="Arial"/>
                <a:cs typeface="Arial"/>
              </a:rPr>
              <a:t>Additive</a:t>
            </a:r>
            <a:r>
              <a:rPr sz="2000" spc="-20" dirty="0">
                <a:latin typeface="Arial"/>
                <a:cs typeface="Arial"/>
              </a:rPr>
              <a:t> </a:t>
            </a:r>
            <a:r>
              <a:rPr sz="2000" spc="-10" dirty="0">
                <a:latin typeface="Arial"/>
                <a:cs typeface="Arial"/>
              </a:rPr>
              <a:t>Manufacture</a:t>
            </a:r>
            <a:endParaRPr sz="2000" dirty="0">
              <a:latin typeface="Arial"/>
              <a:cs typeface="Arial"/>
            </a:endParaRPr>
          </a:p>
        </p:txBody>
      </p:sp>
      <p:grpSp>
        <p:nvGrpSpPr>
          <p:cNvPr id="12" name="object 12"/>
          <p:cNvGrpSpPr/>
          <p:nvPr/>
        </p:nvGrpSpPr>
        <p:grpSpPr>
          <a:xfrm>
            <a:off x="259073" y="5169085"/>
            <a:ext cx="8626475" cy="88900"/>
            <a:chOff x="259073" y="5169085"/>
            <a:chExt cx="8626475" cy="88900"/>
          </a:xfrm>
        </p:grpSpPr>
        <p:pic>
          <p:nvPicPr>
            <p:cNvPr id="13" name="object 13"/>
            <p:cNvPicPr/>
            <p:nvPr/>
          </p:nvPicPr>
          <p:blipFill>
            <a:blip r:embed="rId3" cstate="print"/>
            <a:stretch>
              <a:fillRect/>
            </a:stretch>
          </p:blipFill>
          <p:spPr>
            <a:xfrm>
              <a:off x="259073" y="5169085"/>
              <a:ext cx="8625859" cy="88847"/>
            </a:xfrm>
            <a:prstGeom prst="rect">
              <a:avLst/>
            </a:prstGeom>
          </p:spPr>
        </p:pic>
        <p:sp>
          <p:nvSpPr>
            <p:cNvPr id="14" name="object 14"/>
            <p:cNvSpPr/>
            <p:nvPr/>
          </p:nvSpPr>
          <p:spPr>
            <a:xfrm>
              <a:off x="293369" y="5196078"/>
              <a:ext cx="8559800" cy="0"/>
            </a:xfrm>
            <a:custGeom>
              <a:avLst/>
              <a:gdLst/>
              <a:ahLst/>
              <a:cxnLst/>
              <a:rect l="l" t="t" r="r" b="b"/>
              <a:pathLst>
                <a:path w="8559800">
                  <a:moveTo>
                    <a:pt x="0" y="0"/>
                  </a:moveTo>
                  <a:lnTo>
                    <a:pt x="8559800" y="0"/>
                  </a:lnTo>
                </a:path>
              </a:pathLst>
            </a:custGeom>
            <a:ln w="25400">
              <a:solidFill>
                <a:srgbClr val="E3032D"/>
              </a:solidFill>
            </a:ln>
          </p:spPr>
          <p:txBody>
            <a:bodyPr wrap="square" lIns="0" tIns="0" rIns="0" bIns="0" rtlCol="0"/>
            <a:lstStyle/>
            <a:p>
              <a:endParaRPr/>
            </a:p>
          </p:txBody>
        </p:sp>
      </p:grpSp>
      <p:sp>
        <p:nvSpPr>
          <p:cNvPr id="15" name="object 15"/>
          <p:cNvSpPr txBox="1"/>
          <p:nvPr/>
        </p:nvSpPr>
        <p:spPr>
          <a:xfrm>
            <a:off x="334162" y="4776978"/>
            <a:ext cx="1924050" cy="391160"/>
          </a:xfrm>
          <a:prstGeom prst="rect">
            <a:avLst/>
          </a:prstGeom>
        </p:spPr>
        <p:txBody>
          <a:bodyPr vert="horz" wrap="square" lIns="0" tIns="12700" rIns="0" bIns="0" rtlCol="0">
            <a:spAutoFit/>
          </a:bodyPr>
          <a:lstStyle/>
          <a:p>
            <a:pPr marL="12700">
              <a:lnSpc>
                <a:spcPct val="100000"/>
              </a:lnSpc>
              <a:spcBef>
                <a:spcPts val="100"/>
              </a:spcBef>
            </a:pPr>
            <a:r>
              <a:rPr sz="2400" b="1" dirty="0">
                <a:latin typeface="Calibri"/>
                <a:cs typeface="Calibri"/>
              </a:rPr>
              <a:t>Main</a:t>
            </a:r>
            <a:r>
              <a:rPr sz="2400" b="1" spc="-20" dirty="0">
                <a:latin typeface="Calibri"/>
                <a:cs typeface="Calibri"/>
              </a:rPr>
              <a:t> </a:t>
            </a:r>
            <a:r>
              <a:rPr sz="2400" b="1" spc="-10" dirty="0">
                <a:latin typeface="Calibri"/>
                <a:cs typeface="Calibri"/>
              </a:rPr>
              <a:t>expertise</a:t>
            </a:r>
            <a:endParaRPr sz="2400" dirty="0">
              <a:latin typeface="Calibri"/>
              <a:cs typeface="Calibri"/>
            </a:endParaRPr>
          </a:p>
        </p:txBody>
      </p:sp>
      <p:sp>
        <p:nvSpPr>
          <p:cNvPr id="17" name="object 17"/>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10</a:t>
            </a:fld>
            <a:endParaRPr spc="-25" dirty="0"/>
          </a:p>
        </p:txBody>
      </p:sp>
      <p:pic>
        <p:nvPicPr>
          <p:cNvPr id="5" name="Picture 4">
            <a:extLst>
              <a:ext uri="{FF2B5EF4-FFF2-40B4-BE49-F238E27FC236}">
                <a16:creationId xmlns:a16="http://schemas.microsoft.com/office/drawing/2014/main" id="{DBD07982-0532-C281-935A-930D856AB83A}"/>
              </a:ext>
            </a:extLst>
          </p:cNvPr>
          <p:cNvPicPr>
            <a:picLocks noChangeAspect="1"/>
          </p:cNvPicPr>
          <p:nvPr/>
        </p:nvPicPr>
        <p:blipFill>
          <a:blip r:embed="rId4"/>
          <a:stretch>
            <a:fillRect/>
          </a:stretch>
        </p:blipFill>
        <p:spPr>
          <a:xfrm>
            <a:off x="1485900" y="1130353"/>
            <a:ext cx="6172200" cy="3421081"/>
          </a:xfrm>
          <a:prstGeom prst="rect">
            <a:avLst/>
          </a:prstGeom>
        </p:spPr>
      </p:pic>
    </p:spTree>
    <p:extLst>
      <p:ext uri="{BB962C8B-B14F-4D97-AF65-F5344CB8AC3E}">
        <p14:creationId xmlns:p14="http://schemas.microsoft.com/office/powerpoint/2010/main" val="259536139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332105" rIns="0" bIns="0" rtlCol="0">
            <a:spAutoFit/>
          </a:bodyPr>
          <a:lstStyle/>
          <a:p>
            <a:pPr marL="83820">
              <a:lnSpc>
                <a:spcPct val="100000"/>
              </a:lnSpc>
              <a:spcBef>
                <a:spcPts val="100"/>
              </a:spcBef>
            </a:pPr>
            <a:r>
              <a:rPr spc="-10" dirty="0"/>
              <a:t>Products/Projects</a:t>
            </a:r>
          </a:p>
        </p:txBody>
      </p:sp>
      <p:sp>
        <p:nvSpPr>
          <p:cNvPr id="10" name="object 10"/>
          <p:cNvSpPr txBox="1"/>
          <p:nvPr/>
        </p:nvSpPr>
        <p:spPr>
          <a:xfrm>
            <a:off x="355191" y="5365496"/>
            <a:ext cx="3671570" cy="1243930"/>
          </a:xfrm>
          <a:prstGeom prst="rect">
            <a:avLst/>
          </a:prstGeom>
        </p:spPr>
        <p:txBody>
          <a:bodyPr vert="horz" wrap="square" lIns="0" tIns="12700" rIns="0" bIns="0" rtlCol="0">
            <a:spAutoFit/>
          </a:bodyPr>
          <a:lstStyle/>
          <a:p>
            <a:pPr marL="299085" indent="-287020">
              <a:lnSpc>
                <a:spcPct val="100000"/>
              </a:lnSpc>
              <a:spcBef>
                <a:spcPts val="100"/>
              </a:spcBef>
              <a:buChar char="•"/>
              <a:tabLst>
                <a:tab pos="299085" algn="l"/>
                <a:tab pos="299720" algn="l"/>
              </a:tabLst>
            </a:pPr>
            <a:r>
              <a:rPr sz="2000" spc="-10" dirty="0">
                <a:latin typeface="Arial"/>
                <a:cs typeface="Arial"/>
              </a:rPr>
              <a:t>Computer-</a:t>
            </a:r>
            <a:r>
              <a:rPr sz="2000" dirty="0">
                <a:latin typeface="Arial"/>
                <a:cs typeface="Arial"/>
              </a:rPr>
              <a:t>Aided</a:t>
            </a:r>
            <a:r>
              <a:rPr sz="2000" spc="30" dirty="0">
                <a:latin typeface="Arial"/>
                <a:cs typeface="Arial"/>
              </a:rPr>
              <a:t> </a:t>
            </a:r>
            <a:r>
              <a:rPr sz="2000" spc="-10" dirty="0">
                <a:latin typeface="Arial"/>
                <a:cs typeface="Arial"/>
              </a:rPr>
              <a:t>Design</a:t>
            </a:r>
            <a:endParaRPr sz="2000" dirty="0">
              <a:latin typeface="Arial"/>
              <a:cs typeface="Arial"/>
            </a:endParaRPr>
          </a:p>
          <a:p>
            <a:pPr marL="299085" indent="-287020">
              <a:lnSpc>
                <a:spcPct val="100000"/>
              </a:lnSpc>
              <a:buChar char="•"/>
              <a:tabLst>
                <a:tab pos="299085" algn="l"/>
                <a:tab pos="299720" algn="l"/>
              </a:tabLst>
            </a:pPr>
            <a:r>
              <a:rPr lang="en-GB" sz="2000" dirty="0">
                <a:latin typeface="Arial"/>
                <a:cs typeface="Arial"/>
              </a:rPr>
              <a:t>Computational Modelling</a:t>
            </a:r>
            <a:endParaRPr sz="2000" dirty="0">
              <a:latin typeface="Arial"/>
              <a:cs typeface="Arial"/>
            </a:endParaRPr>
          </a:p>
          <a:p>
            <a:pPr marL="299085" indent="-287020">
              <a:lnSpc>
                <a:spcPct val="100000"/>
              </a:lnSpc>
              <a:spcBef>
                <a:spcPts val="5"/>
              </a:spcBef>
              <a:buChar char="•"/>
              <a:tabLst>
                <a:tab pos="299085" algn="l"/>
                <a:tab pos="299720" algn="l"/>
              </a:tabLst>
            </a:pPr>
            <a:r>
              <a:rPr lang="en-GB" sz="2000" dirty="0">
                <a:latin typeface="Arial"/>
                <a:cs typeface="Arial"/>
              </a:rPr>
              <a:t>Material Science</a:t>
            </a:r>
          </a:p>
          <a:p>
            <a:pPr marL="299085" indent="-287020">
              <a:spcBef>
                <a:spcPts val="5"/>
              </a:spcBef>
              <a:buFontTx/>
              <a:buChar char="•"/>
              <a:tabLst>
                <a:tab pos="299085" algn="l"/>
                <a:tab pos="299720" algn="l"/>
              </a:tabLst>
            </a:pPr>
            <a:r>
              <a:rPr lang="en-GB" sz="2000" dirty="0">
                <a:latin typeface="Arial"/>
                <a:cs typeface="Arial"/>
              </a:rPr>
              <a:t>Mechanical Testing</a:t>
            </a:r>
          </a:p>
        </p:txBody>
      </p:sp>
      <p:sp>
        <p:nvSpPr>
          <p:cNvPr id="11" name="object 11"/>
          <p:cNvSpPr txBox="1"/>
          <p:nvPr/>
        </p:nvSpPr>
        <p:spPr>
          <a:xfrm>
            <a:off x="4955285" y="5365496"/>
            <a:ext cx="3592195" cy="1243930"/>
          </a:xfrm>
          <a:prstGeom prst="rect">
            <a:avLst/>
          </a:prstGeom>
        </p:spPr>
        <p:txBody>
          <a:bodyPr vert="horz" wrap="square" lIns="0" tIns="12700" rIns="0" bIns="0" rtlCol="0">
            <a:spAutoFit/>
          </a:bodyPr>
          <a:lstStyle/>
          <a:p>
            <a:pPr marL="299085" indent="-287020">
              <a:lnSpc>
                <a:spcPct val="100000"/>
              </a:lnSpc>
              <a:spcBef>
                <a:spcPts val="100"/>
              </a:spcBef>
              <a:buChar char="•"/>
              <a:tabLst>
                <a:tab pos="299085" algn="l"/>
                <a:tab pos="299720" algn="l"/>
              </a:tabLst>
            </a:pPr>
            <a:r>
              <a:rPr sz="2000" dirty="0">
                <a:latin typeface="Arial"/>
                <a:cs typeface="Arial"/>
              </a:rPr>
              <a:t>3D</a:t>
            </a:r>
            <a:r>
              <a:rPr sz="2000" spc="90" dirty="0">
                <a:latin typeface="Arial"/>
                <a:cs typeface="Arial"/>
              </a:rPr>
              <a:t> </a:t>
            </a:r>
            <a:r>
              <a:rPr sz="2000" spc="-10" dirty="0">
                <a:latin typeface="Arial"/>
                <a:cs typeface="Arial"/>
              </a:rPr>
              <a:t>scanning/post-processing</a:t>
            </a:r>
            <a:endParaRPr sz="2000" dirty="0">
              <a:latin typeface="Arial"/>
              <a:cs typeface="Arial"/>
            </a:endParaRPr>
          </a:p>
          <a:p>
            <a:pPr marL="299085" indent="-287020">
              <a:buFontTx/>
              <a:buChar char="•"/>
              <a:tabLst>
                <a:tab pos="299085" algn="l"/>
                <a:tab pos="299720" algn="l"/>
              </a:tabLst>
            </a:pPr>
            <a:r>
              <a:rPr lang="en-GB" sz="2000" dirty="0">
                <a:latin typeface="Arial"/>
                <a:cs typeface="Arial"/>
              </a:rPr>
              <a:t>Topology Mass Optimisation and Generative Design</a:t>
            </a:r>
            <a:endParaRPr sz="2000" dirty="0">
              <a:latin typeface="Arial"/>
              <a:cs typeface="Arial"/>
            </a:endParaRPr>
          </a:p>
          <a:p>
            <a:pPr marL="299085" indent="-287020">
              <a:lnSpc>
                <a:spcPct val="100000"/>
              </a:lnSpc>
              <a:spcBef>
                <a:spcPts val="5"/>
              </a:spcBef>
              <a:buChar char="•"/>
              <a:tabLst>
                <a:tab pos="299085" algn="l"/>
                <a:tab pos="299720" algn="l"/>
              </a:tabLst>
            </a:pPr>
            <a:r>
              <a:rPr sz="2000" dirty="0">
                <a:latin typeface="Arial"/>
                <a:cs typeface="Arial"/>
              </a:rPr>
              <a:t>Additive</a:t>
            </a:r>
            <a:r>
              <a:rPr sz="2000" spc="-20" dirty="0">
                <a:latin typeface="Arial"/>
                <a:cs typeface="Arial"/>
              </a:rPr>
              <a:t> </a:t>
            </a:r>
            <a:r>
              <a:rPr sz="2000" spc="-10" dirty="0">
                <a:latin typeface="Arial"/>
                <a:cs typeface="Arial"/>
              </a:rPr>
              <a:t>Manufacture</a:t>
            </a:r>
            <a:endParaRPr sz="2000" dirty="0">
              <a:latin typeface="Arial"/>
              <a:cs typeface="Arial"/>
            </a:endParaRPr>
          </a:p>
        </p:txBody>
      </p:sp>
      <p:grpSp>
        <p:nvGrpSpPr>
          <p:cNvPr id="12" name="object 12"/>
          <p:cNvGrpSpPr/>
          <p:nvPr/>
        </p:nvGrpSpPr>
        <p:grpSpPr>
          <a:xfrm>
            <a:off x="259073" y="5169085"/>
            <a:ext cx="8626475" cy="88900"/>
            <a:chOff x="259073" y="5169085"/>
            <a:chExt cx="8626475" cy="88900"/>
          </a:xfrm>
        </p:grpSpPr>
        <p:pic>
          <p:nvPicPr>
            <p:cNvPr id="13" name="object 13"/>
            <p:cNvPicPr/>
            <p:nvPr/>
          </p:nvPicPr>
          <p:blipFill>
            <a:blip r:embed="rId3" cstate="print"/>
            <a:stretch>
              <a:fillRect/>
            </a:stretch>
          </p:blipFill>
          <p:spPr>
            <a:xfrm>
              <a:off x="259073" y="5169085"/>
              <a:ext cx="8625859" cy="88847"/>
            </a:xfrm>
            <a:prstGeom prst="rect">
              <a:avLst/>
            </a:prstGeom>
          </p:spPr>
        </p:pic>
        <p:sp>
          <p:nvSpPr>
            <p:cNvPr id="14" name="object 14"/>
            <p:cNvSpPr/>
            <p:nvPr/>
          </p:nvSpPr>
          <p:spPr>
            <a:xfrm>
              <a:off x="293369" y="5196078"/>
              <a:ext cx="8559800" cy="0"/>
            </a:xfrm>
            <a:custGeom>
              <a:avLst/>
              <a:gdLst/>
              <a:ahLst/>
              <a:cxnLst/>
              <a:rect l="l" t="t" r="r" b="b"/>
              <a:pathLst>
                <a:path w="8559800">
                  <a:moveTo>
                    <a:pt x="0" y="0"/>
                  </a:moveTo>
                  <a:lnTo>
                    <a:pt x="8559800" y="0"/>
                  </a:lnTo>
                </a:path>
              </a:pathLst>
            </a:custGeom>
            <a:ln w="25400">
              <a:solidFill>
                <a:srgbClr val="E3032D"/>
              </a:solidFill>
            </a:ln>
          </p:spPr>
          <p:txBody>
            <a:bodyPr wrap="square" lIns="0" tIns="0" rIns="0" bIns="0" rtlCol="0"/>
            <a:lstStyle/>
            <a:p>
              <a:endParaRPr/>
            </a:p>
          </p:txBody>
        </p:sp>
      </p:grpSp>
      <p:sp>
        <p:nvSpPr>
          <p:cNvPr id="15" name="object 15"/>
          <p:cNvSpPr txBox="1"/>
          <p:nvPr/>
        </p:nvSpPr>
        <p:spPr>
          <a:xfrm>
            <a:off x="334162" y="4776978"/>
            <a:ext cx="1924050" cy="391160"/>
          </a:xfrm>
          <a:prstGeom prst="rect">
            <a:avLst/>
          </a:prstGeom>
        </p:spPr>
        <p:txBody>
          <a:bodyPr vert="horz" wrap="square" lIns="0" tIns="12700" rIns="0" bIns="0" rtlCol="0">
            <a:spAutoFit/>
          </a:bodyPr>
          <a:lstStyle/>
          <a:p>
            <a:pPr marL="12700">
              <a:lnSpc>
                <a:spcPct val="100000"/>
              </a:lnSpc>
              <a:spcBef>
                <a:spcPts val="100"/>
              </a:spcBef>
            </a:pPr>
            <a:r>
              <a:rPr sz="2400" b="1" dirty="0">
                <a:latin typeface="Calibri"/>
                <a:cs typeface="Calibri"/>
              </a:rPr>
              <a:t>Main</a:t>
            </a:r>
            <a:r>
              <a:rPr sz="2400" b="1" spc="-20" dirty="0">
                <a:latin typeface="Calibri"/>
                <a:cs typeface="Calibri"/>
              </a:rPr>
              <a:t> </a:t>
            </a:r>
            <a:r>
              <a:rPr sz="2400" b="1" spc="-10" dirty="0">
                <a:latin typeface="Calibri"/>
                <a:cs typeface="Calibri"/>
              </a:rPr>
              <a:t>expertise</a:t>
            </a:r>
            <a:endParaRPr sz="2400" dirty="0">
              <a:latin typeface="Calibri"/>
              <a:cs typeface="Calibri"/>
            </a:endParaRPr>
          </a:p>
        </p:txBody>
      </p:sp>
      <p:sp>
        <p:nvSpPr>
          <p:cNvPr id="17" name="object 17"/>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11</a:t>
            </a:fld>
            <a:endParaRPr spc="-25" dirty="0"/>
          </a:p>
        </p:txBody>
      </p:sp>
      <p:pic>
        <p:nvPicPr>
          <p:cNvPr id="3" name="Picture 2" descr="A picture containing cup, different&#10;&#10;Description automatically generated">
            <a:extLst>
              <a:ext uri="{FF2B5EF4-FFF2-40B4-BE49-F238E27FC236}">
                <a16:creationId xmlns:a16="http://schemas.microsoft.com/office/drawing/2014/main" id="{310487EE-F5E6-C25C-C7A1-B4AA77B79AAD}"/>
              </a:ext>
            </a:extLst>
          </p:cNvPr>
          <p:cNvPicPr>
            <a:picLocks noChangeAspect="1"/>
          </p:cNvPicPr>
          <p:nvPr/>
        </p:nvPicPr>
        <p:blipFill>
          <a:blip r:embed="rId4"/>
          <a:stretch>
            <a:fillRect/>
          </a:stretch>
        </p:blipFill>
        <p:spPr>
          <a:xfrm>
            <a:off x="1241271" y="1298286"/>
            <a:ext cx="6661457" cy="3343275"/>
          </a:xfrm>
          <a:prstGeom prst="rect">
            <a:avLst/>
          </a:prstGeom>
        </p:spPr>
      </p:pic>
    </p:spTree>
    <p:extLst>
      <p:ext uri="{BB962C8B-B14F-4D97-AF65-F5344CB8AC3E}">
        <p14:creationId xmlns:p14="http://schemas.microsoft.com/office/powerpoint/2010/main" val="27285079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332105" rIns="0" bIns="0" rtlCol="0">
            <a:spAutoFit/>
          </a:bodyPr>
          <a:lstStyle/>
          <a:p>
            <a:pPr marL="83820">
              <a:lnSpc>
                <a:spcPct val="100000"/>
              </a:lnSpc>
              <a:spcBef>
                <a:spcPts val="100"/>
              </a:spcBef>
            </a:pPr>
            <a:r>
              <a:rPr spc="-10" dirty="0"/>
              <a:t>Products/Projects</a:t>
            </a:r>
          </a:p>
        </p:txBody>
      </p:sp>
      <p:sp>
        <p:nvSpPr>
          <p:cNvPr id="10" name="object 10"/>
          <p:cNvSpPr txBox="1"/>
          <p:nvPr/>
        </p:nvSpPr>
        <p:spPr>
          <a:xfrm>
            <a:off x="355191" y="5365496"/>
            <a:ext cx="3671570" cy="1243930"/>
          </a:xfrm>
          <a:prstGeom prst="rect">
            <a:avLst/>
          </a:prstGeom>
        </p:spPr>
        <p:txBody>
          <a:bodyPr vert="horz" wrap="square" lIns="0" tIns="12700" rIns="0" bIns="0" rtlCol="0">
            <a:spAutoFit/>
          </a:bodyPr>
          <a:lstStyle/>
          <a:p>
            <a:pPr marL="299085" indent="-287020">
              <a:lnSpc>
                <a:spcPct val="100000"/>
              </a:lnSpc>
              <a:spcBef>
                <a:spcPts val="100"/>
              </a:spcBef>
              <a:buChar char="•"/>
              <a:tabLst>
                <a:tab pos="299085" algn="l"/>
                <a:tab pos="299720" algn="l"/>
              </a:tabLst>
            </a:pPr>
            <a:r>
              <a:rPr sz="2000" spc="-10" dirty="0">
                <a:latin typeface="Arial"/>
                <a:cs typeface="Arial"/>
              </a:rPr>
              <a:t>Computer-</a:t>
            </a:r>
            <a:r>
              <a:rPr sz="2000" dirty="0">
                <a:latin typeface="Arial"/>
                <a:cs typeface="Arial"/>
              </a:rPr>
              <a:t>Aided</a:t>
            </a:r>
            <a:r>
              <a:rPr sz="2000" spc="30" dirty="0">
                <a:latin typeface="Arial"/>
                <a:cs typeface="Arial"/>
              </a:rPr>
              <a:t> </a:t>
            </a:r>
            <a:r>
              <a:rPr sz="2000" spc="-10" dirty="0">
                <a:latin typeface="Arial"/>
                <a:cs typeface="Arial"/>
              </a:rPr>
              <a:t>Design</a:t>
            </a:r>
            <a:endParaRPr sz="2000" dirty="0">
              <a:latin typeface="Arial"/>
              <a:cs typeface="Arial"/>
            </a:endParaRPr>
          </a:p>
          <a:p>
            <a:pPr marL="299085" indent="-287020">
              <a:lnSpc>
                <a:spcPct val="100000"/>
              </a:lnSpc>
              <a:buChar char="•"/>
              <a:tabLst>
                <a:tab pos="299085" algn="l"/>
                <a:tab pos="299720" algn="l"/>
              </a:tabLst>
            </a:pPr>
            <a:r>
              <a:rPr lang="en-GB" sz="2000" dirty="0">
                <a:latin typeface="Arial"/>
                <a:cs typeface="Arial"/>
              </a:rPr>
              <a:t>Computational Modelling</a:t>
            </a:r>
            <a:endParaRPr sz="2000" dirty="0">
              <a:latin typeface="Arial"/>
              <a:cs typeface="Arial"/>
            </a:endParaRPr>
          </a:p>
          <a:p>
            <a:pPr marL="299085" indent="-287020">
              <a:lnSpc>
                <a:spcPct val="100000"/>
              </a:lnSpc>
              <a:spcBef>
                <a:spcPts val="5"/>
              </a:spcBef>
              <a:buChar char="•"/>
              <a:tabLst>
                <a:tab pos="299085" algn="l"/>
                <a:tab pos="299720" algn="l"/>
              </a:tabLst>
            </a:pPr>
            <a:r>
              <a:rPr lang="en-GB" sz="2000" dirty="0">
                <a:latin typeface="Arial"/>
                <a:cs typeface="Arial"/>
              </a:rPr>
              <a:t>Material Science</a:t>
            </a:r>
          </a:p>
          <a:p>
            <a:pPr marL="299085" indent="-287020">
              <a:lnSpc>
                <a:spcPct val="100000"/>
              </a:lnSpc>
              <a:spcBef>
                <a:spcPts val="5"/>
              </a:spcBef>
              <a:buChar char="•"/>
              <a:tabLst>
                <a:tab pos="299085" algn="l"/>
                <a:tab pos="299720" algn="l"/>
              </a:tabLst>
            </a:pPr>
            <a:r>
              <a:rPr lang="en-GB" sz="2000" dirty="0">
                <a:latin typeface="Arial"/>
                <a:cs typeface="Arial"/>
              </a:rPr>
              <a:t>Mechanical Testing</a:t>
            </a:r>
            <a:endParaRPr sz="2000" dirty="0">
              <a:latin typeface="Arial"/>
              <a:cs typeface="Arial"/>
            </a:endParaRPr>
          </a:p>
        </p:txBody>
      </p:sp>
      <p:sp>
        <p:nvSpPr>
          <p:cNvPr id="11" name="object 11"/>
          <p:cNvSpPr txBox="1"/>
          <p:nvPr/>
        </p:nvSpPr>
        <p:spPr>
          <a:xfrm>
            <a:off x="4955285" y="5365496"/>
            <a:ext cx="3592195" cy="1256754"/>
          </a:xfrm>
          <a:prstGeom prst="rect">
            <a:avLst/>
          </a:prstGeom>
        </p:spPr>
        <p:txBody>
          <a:bodyPr vert="horz" wrap="square" lIns="0" tIns="12700" rIns="0" bIns="0" rtlCol="0">
            <a:spAutoFit/>
          </a:bodyPr>
          <a:lstStyle/>
          <a:p>
            <a:pPr marL="299085" indent="-287020">
              <a:lnSpc>
                <a:spcPct val="100000"/>
              </a:lnSpc>
              <a:spcBef>
                <a:spcPts val="100"/>
              </a:spcBef>
              <a:buChar char="•"/>
              <a:tabLst>
                <a:tab pos="299085" algn="l"/>
                <a:tab pos="299720" algn="l"/>
              </a:tabLst>
            </a:pPr>
            <a:r>
              <a:rPr sz="2000" dirty="0">
                <a:latin typeface="Arial"/>
                <a:cs typeface="Arial"/>
              </a:rPr>
              <a:t>3D</a:t>
            </a:r>
            <a:r>
              <a:rPr sz="2000" spc="90" dirty="0">
                <a:latin typeface="Arial"/>
                <a:cs typeface="Arial"/>
              </a:rPr>
              <a:t> </a:t>
            </a:r>
            <a:r>
              <a:rPr sz="2000" spc="-10" dirty="0">
                <a:latin typeface="Arial"/>
                <a:cs typeface="Arial"/>
              </a:rPr>
              <a:t>scanning/post-processing</a:t>
            </a:r>
            <a:endParaRPr lang="en-GB" sz="2000" spc="-10" dirty="0">
              <a:latin typeface="Arial"/>
              <a:cs typeface="Arial"/>
            </a:endParaRPr>
          </a:p>
          <a:p>
            <a:pPr marL="299085" indent="-287020">
              <a:spcBef>
                <a:spcPts val="100"/>
              </a:spcBef>
              <a:buFontTx/>
              <a:buChar char="•"/>
              <a:tabLst>
                <a:tab pos="299085" algn="l"/>
                <a:tab pos="299720" algn="l"/>
              </a:tabLst>
            </a:pPr>
            <a:r>
              <a:rPr lang="en-GB" sz="2000" dirty="0">
                <a:latin typeface="Arial"/>
                <a:cs typeface="Arial"/>
              </a:rPr>
              <a:t>Topology Mass Optimisation and Generative Design</a:t>
            </a:r>
          </a:p>
          <a:p>
            <a:pPr marL="299085" indent="-287020">
              <a:lnSpc>
                <a:spcPct val="100000"/>
              </a:lnSpc>
              <a:spcBef>
                <a:spcPts val="5"/>
              </a:spcBef>
              <a:buChar char="•"/>
              <a:tabLst>
                <a:tab pos="299085" algn="l"/>
                <a:tab pos="299720" algn="l"/>
              </a:tabLst>
            </a:pPr>
            <a:r>
              <a:rPr lang="en-GB" sz="2000" dirty="0">
                <a:latin typeface="Arial"/>
                <a:cs typeface="Arial"/>
              </a:rPr>
              <a:t>Additive</a:t>
            </a:r>
            <a:r>
              <a:rPr lang="en-GB" sz="2000" spc="-20" dirty="0">
                <a:latin typeface="Arial"/>
                <a:cs typeface="Arial"/>
              </a:rPr>
              <a:t> </a:t>
            </a:r>
            <a:r>
              <a:rPr lang="en-GB" sz="2000" spc="-10" dirty="0">
                <a:latin typeface="Arial"/>
                <a:cs typeface="Arial"/>
              </a:rPr>
              <a:t>Manufacture</a:t>
            </a:r>
            <a:endParaRPr lang="en-GB" sz="2000" dirty="0">
              <a:latin typeface="Arial"/>
              <a:cs typeface="Arial"/>
            </a:endParaRPr>
          </a:p>
        </p:txBody>
      </p:sp>
      <p:grpSp>
        <p:nvGrpSpPr>
          <p:cNvPr id="12" name="object 12"/>
          <p:cNvGrpSpPr/>
          <p:nvPr/>
        </p:nvGrpSpPr>
        <p:grpSpPr>
          <a:xfrm>
            <a:off x="259073" y="5169085"/>
            <a:ext cx="8626475" cy="88900"/>
            <a:chOff x="259073" y="5169085"/>
            <a:chExt cx="8626475" cy="88900"/>
          </a:xfrm>
        </p:grpSpPr>
        <p:pic>
          <p:nvPicPr>
            <p:cNvPr id="13" name="object 13"/>
            <p:cNvPicPr/>
            <p:nvPr/>
          </p:nvPicPr>
          <p:blipFill>
            <a:blip r:embed="rId2" cstate="print"/>
            <a:stretch>
              <a:fillRect/>
            </a:stretch>
          </p:blipFill>
          <p:spPr>
            <a:xfrm>
              <a:off x="259073" y="5169085"/>
              <a:ext cx="8625859" cy="88847"/>
            </a:xfrm>
            <a:prstGeom prst="rect">
              <a:avLst/>
            </a:prstGeom>
          </p:spPr>
        </p:pic>
        <p:sp>
          <p:nvSpPr>
            <p:cNvPr id="14" name="object 14"/>
            <p:cNvSpPr/>
            <p:nvPr/>
          </p:nvSpPr>
          <p:spPr>
            <a:xfrm>
              <a:off x="293369" y="5196078"/>
              <a:ext cx="8559800" cy="0"/>
            </a:xfrm>
            <a:custGeom>
              <a:avLst/>
              <a:gdLst/>
              <a:ahLst/>
              <a:cxnLst/>
              <a:rect l="l" t="t" r="r" b="b"/>
              <a:pathLst>
                <a:path w="8559800">
                  <a:moveTo>
                    <a:pt x="0" y="0"/>
                  </a:moveTo>
                  <a:lnTo>
                    <a:pt x="8559800" y="0"/>
                  </a:lnTo>
                </a:path>
              </a:pathLst>
            </a:custGeom>
            <a:ln w="25400">
              <a:solidFill>
                <a:srgbClr val="E3032D"/>
              </a:solidFill>
            </a:ln>
          </p:spPr>
          <p:txBody>
            <a:bodyPr wrap="square" lIns="0" tIns="0" rIns="0" bIns="0" rtlCol="0"/>
            <a:lstStyle/>
            <a:p>
              <a:endParaRPr/>
            </a:p>
          </p:txBody>
        </p:sp>
      </p:grpSp>
      <p:sp>
        <p:nvSpPr>
          <p:cNvPr id="15" name="object 15"/>
          <p:cNvSpPr txBox="1"/>
          <p:nvPr/>
        </p:nvSpPr>
        <p:spPr>
          <a:xfrm>
            <a:off x="334162" y="4776978"/>
            <a:ext cx="1924050" cy="391160"/>
          </a:xfrm>
          <a:prstGeom prst="rect">
            <a:avLst/>
          </a:prstGeom>
        </p:spPr>
        <p:txBody>
          <a:bodyPr vert="horz" wrap="square" lIns="0" tIns="12700" rIns="0" bIns="0" rtlCol="0">
            <a:spAutoFit/>
          </a:bodyPr>
          <a:lstStyle/>
          <a:p>
            <a:pPr marL="12700">
              <a:lnSpc>
                <a:spcPct val="100000"/>
              </a:lnSpc>
              <a:spcBef>
                <a:spcPts val="100"/>
              </a:spcBef>
            </a:pPr>
            <a:r>
              <a:rPr sz="2400" b="1" dirty="0">
                <a:latin typeface="Calibri"/>
                <a:cs typeface="Calibri"/>
              </a:rPr>
              <a:t>Main</a:t>
            </a:r>
            <a:r>
              <a:rPr sz="2400" b="1" spc="-20" dirty="0">
                <a:latin typeface="Calibri"/>
                <a:cs typeface="Calibri"/>
              </a:rPr>
              <a:t> </a:t>
            </a:r>
            <a:r>
              <a:rPr sz="2400" b="1" spc="-10" dirty="0">
                <a:latin typeface="Calibri"/>
                <a:cs typeface="Calibri"/>
              </a:rPr>
              <a:t>expertise</a:t>
            </a:r>
            <a:endParaRPr sz="2400" dirty="0">
              <a:latin typeface="Calibri"/>
              <a:cs typeface="Calibri"/>
            </a:endParaRPr>
          </a:p>
        </p:txBody>
      </p:sp>
      <p:sp>
        <p:nvSpPr>
          <p:cNvPr id="17" name="object 17"/>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12</a:t>
            </a:fld>
            <a:endParaRPr spc="-25" dirty="0"/>
          </a:p>
        </p:txBody>
      </p:sp>
      <p:pic>
        <p:nvPicPr>
          <p:cNvPr id="4" name="Content Placeholder 3" descr="A picture containing parked&#10;&#10;Description automatically generated">
            <a:extLst>
              <a:ext uri="{FF2B5EF4-FFF2-40B4-BE49-F238E27FC236}">
                <a16:creationId xmlns:a16="http://schemas.microsoft.com/office/drawing/2014/main" id="{FEEB1A65-F037-3851-E851-8F2B5F6213D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68690" y="1107179"/>
            <a:ext cx="4038579" cy="3122544"/>
          </a:xfrm>
          <a:prstGeom prst="rect">
            <a:avLst/>
          </a:prstGeom>
          <a:noFill/>
          <a:ln>
            <a:noFill/>
          </a:ln>
        </p:spPr>
      </p:pic>
      <p:pic>
        <p:nvPicPr>
          <p:cNvPr id="5" name="Picture 4">
            <a:extLst>
              <a:ext uri="{FF2B5EF4-FFF2-40B4-BE49-F238E27FC236}">
                <a16:creationId xmlns:a16="http://schemas.microsoft.com/office/drawing/2014/main" id="{499A1B5D-8097-FFBA-45B4-C923C1D96407}"/>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7517" b="90604" l="9326" r="89767">
                        <a14:foregroundMark x1="52202" y1="7651" x2="52202" y2="7651"/>
                        <a14:foregroundMark x1="79275" y1="90738" x2="79275" y2="90738"/>
                        <a14:foregroundMark x1="9326" y1="82953" x2="9326" y2="82953"/>
                      </a14:backgroundRemoval>
                    </a14:imgEffect>
                  </a14:imgLayer>
                </a14:imgProps>
              </a:ext>
            </a:extLst>
          </a:blip>
          <a:stretch>
            <a:fillRect/>
          </a:stretch>
        </p:blipFill>
        <p:spPr>
          <a:xfrm>
            <a:off x="4955285" y="1219200"/>
            <a:ext cx="3365880" cy="3248161"/>
          </a:xfrm>
          <a:prstGeom prst="rect">
            <a:avLst/>
          </a:prstGeom>
        </p:spPr>
      </p:pic>
    </p:spTree>
    <p:extLst>
      <p:ext uri="{BB962C8B-B14F-4D97-AF65-F5344CB8AC3E}">
        <p14:creationId xmlns:p14="http://schemas.microsoft.com/office/powerpoint/2010/main" val="209562595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332105" rIns="0" bIns="0" rtlCol="0">
            <a:spAutoFit/>
          </a:bodyPr>
          <a:lstStyle/>
          <a:p>
            <a:pPr marL="83820">
              <a:lnSpc>
                <a:spcPct val="100000"/>
              </a:lnSpc>
              <a:spcBef>
                <a:spcPts val="100"/>
              </a:spcBef>
            </a:pPr>
            <a:r>
              <a:rPr spc="-10" dirty="0"/>
              <a:t>Products/Projects</a:t>
            </a:r>
          </a:p>
        </p:txBody>
      </p:sp>
      <p:sp>
        <p:nvSpPr>
          <p:cNvPr id="10" name="object 10"/>
          <p:cNvSpPr txBox="1"/>
          <p:nvPr/>
        </p:nvSpPr>
        <p:spPr>
          <a:xfrm>
            <a:off x="355191" y="5365496"/>
            <a:ext cx="3671570" cy="1243930"/>
          </a:xfrm>
          <a:prstGeom prst="rect">
            <a:avLst/>
          </a:prstGeom>
        </p:spPr>
        <p:txBody>
          <a:bodyPr vert="horz" wrap="square" lIns="0" tIns="12700" rIns="0" bIns="0" rtlCol="0">
            <a:spAutoFit/>
          </a:bodyPr>
          <a:lstStyle/>
          <a:p>
            <a:pPr marL="299085" indent="-287020">
              <a:lnSpc>
                <a:spcPct val="100000"/>
              </a:lnSpc>
              <a:spcBef>
                <a:spcPts val="100"/>
              </a:spcBef>
              <a:buChar char="•"/>
              <a:tabLst>
                <a:tab pos="299085" algn="l"/>
                <a:tab pos="299720" algn="l"/>
              </a:tabLst>
            </a:pPr>
            <a:r>
              <a:rPr sz="2000" spc="-10" dirty="0">
                <a:latin typeface="Arial"/>
                <a:cs typeface="Arial"/>
              </a:rPr>
              <a:t>Computer-</a:t>
            </a:r>
            <a:r>
              <a:rPr sz="2000" dirty="0">
                <a:latin typeface="Arial"/>
                <a:cs typeface="Arial"/>
              </a:rPr>
              <a:t>Aided</a:t>
            </a:r>
            <a:r>
              <a:rPr sz="2000" spc="30" dirty="0">
                <a:latin typeface="Arial"/>
                <a:cs typeface="Arial"/>
              </a:rPr>
              <a:t> </a:t>
            </a:r>
            <a:r>
              <a:rPr sz="2000" spc="-10" dirty="0">
                <a:latin typeface="Arial"/>
                <a:cs typeface="Arial"/>
              </a:rPr>
              <a:t>Design</a:t>
            </a:r>
            <a:endParaRPr sz="2000" dirty="0">
              <a:latin typeface="Arial"/>
              <a:cs typeface="Arial"/>
            </a:endParaRPr>
          </a:p>
          <a:p>
            <a:pPr marL="299085" indent="-287020">
              <a:lnSpc>
                <a:spcPct val="100000"/>
              </a:lnSpc>
              <a:buChar char="•"/>
              <a:tabLst>
                <a:tab pos="299085" algn="l"/>
                <a:tab pos="299720" algn="l"/>
              </a:tabLst>
            </a:pPr>
            <a:r>
              <a:rPr lang="en-GB" sz="2000" dirty="0">
                <a:latin typeface="Arial"/>
                <a:cs typeface="Arial"/>
              </a:rPr>
              <a:t>Computational Modelling</a:t>
            </a:r>
            <a:endParaRPr sz="2000" dirty="0">
              <a:latin typeface="Arial"/>
              <a:cs typeface="Arial"/>
            </a:endParaRPr>
          </a:p>
          <a:p>
            <a:pPr marL="299085" indent="-287020">
              <a:lnSpc>
                <a:spcPct val="100000"/>
              </a:lnSpc>
              <a:spcBef>
                <a:spcPts val="5"/>
              </a:spcBef>
              <a:buChar char="•"/>
              <a:tabLst>
                <a:tab pos="299085" algn="l"/>
                <a:tab pos="299720" algn="l"/>
              </a:tabLst>
            </a:pPr>
            <a:r>
              <a:rPr lang="en-GB" sz="2000" dirty="0">
                <a:latin typeface="Arial"/>
                <a:cs typeface="Arial"/>
              </a:rPr>
              <a:t>Material Science</a:t>
            </a:r>
          </a:p>
          <a:p>
            <a:pPr marL="299085" indent="-287020">
              <a:lnSpc>
                <a:spcPct val="100000"/>
              </a:lnSpc>
              <a:spcBef>
                <a:spcPts val="5"/>
              </a:spcBef>
              <a:buChar char="•"/>
              <a:tabLst>
                <a:tab pos="299085" algn="l"/>
                <a:tab pos="299720" algn="l"/>
              </a:tabLst>
            </a:pPr>
            <a:r>
              <a:rPr lang="en-GB" sz="2000" dirty="0">
                <a:latin typeface="Arial"/>
                <a:cs typeface="Arial"/>
              </a:rPr>
              <a:t>Mechanical Testing</a:t>
            </a:r>
            <a:endParaRPr sz="2000" dirty="0">
              <a:latin typeface="Arial"/>
              <a:cs typeface="Arial"/>
            </a:endParaRPr>
          </a:p>
        </p:txBody>
      </p:sp>
      <p:sp>
        <p:nvSpPr>
          <p:cNvPr id="11" name="object 11"/>
          <p:cNvSpPr txBox="1"/>
          <p:nvPr/>
        </p:nvSpPr>
        <p:spPr>
          <a:xfrm>
            <a:off x="4955285" y="5365496"/>
            <a:ext cx="3592195" cy="1243930"/>
          </a:xfrm>
          <a:prstGeom prst="rect">
            <a:avLst/>
          </a:prstGeom>
        </p:spPr>
        <p:txBody>
          <a:bodyPr vert="horz" wrap="square" lIns="0" tIns="12700" rIns="0" bIns="0" rtlCol="0">
            <a:spAutoFit/>
          </a:bodyPr>
          <a:lstStyle/>
          <a:p>
            <a:pPr marL="299085" indent="-287020">
              <a:lnSpc>
                <a:spcPct val="100000"/>
              </a:lnSpc>
              <a:spcBef>
                <a:spcPts val="100"/>
              </a:spcBef>
              <a:buChar char="•"/>
              <a:tabLst>
                <a:tab pos="299085" algn="l"/>
                <a:tab pos="299720" algn="l"/>
              </a:tabLst>
            </a:pPr>
            <a:r>
              <a:rPr sz="2000" dirty="0">
                <a:latin typeface="Arial"/>
                <a:cs typeface="Arial"/>
              </a:rPr>
              <a:t>3D</a:t>
            </a:r>
            <a:r>
              <a:rPr sz="2000" spc="90" dirty="0">
                <a:latin typeface="Arial"/>
                <a:cs typeface="Arial"/>
              </a:rPr>
              <a:t> </a:t>
            </a:r>
            <a:r>
              <a:rPr sz="2000" spc="-10" dirty="0">
                <a:latin typeface="Arial"/>
                <a:cs typeface="Arial"/>
              </a:rPr>
              <a:t>scanning/post-processing</a:t>
            </a:r>
            <a:endParaRPr sz="2000" dirty="0">
              <a:latin typeface="Arial"/>
              <a:cs typeface="Arial"/>
            </a:endParaRPr>
          </a:p>
          <a:p>
            <a:pPr marL="299085" indent="-287020">
              <a:lnSpc>
                <a:spcPct val="100000"/>
              </a:lnSpc>
              <a:buChar char="•"/>
              <a:tabLst>
                <a:tab pos="299085" algn="l"/>
                <a:tab pos="299720" algn="l"/>
              </a:tabLst>
            </a:pPr>
            <a:r>
              <a:rPr lang="en-GB" sz="2000" dirty="0">
                <a:latin typeface="Arial"/>
                <a:cs typeface="Arial"/>
              </a:rPr>
              <a:t>Topology Mass Optimisation and Generative Design</a:t>
            </a:r>
          </a:p>
          <a:p>
            <a:pPr marL="299085" indent="-287020">
              <a:lnSpc>
                <a:spcPct val="100000"/>
              </a:lnSpc>
              <a:spcBef>
                <a:spcPts val="5"/>
              </a:spcBef>
              <a:buChar char="•"/>
              <a:tabLst>
                <a:tab pos="299085" algn="l"/>
                <a:tab pos="299720" algn="l"/>
              </a:tabLst>
            </a:pPr>
            <a:r>
              <a:rPr lang="en-GB" sz="2000" dirty="0">
                <a:latin typeface="Arial"/>
                <a:cs typeface="Arial"/>
              </a:rPr>
              <a:t>Additive</a:t>
            </a:r>
            <a:r>
              <a:rPr lang="en-GB" sz="2000" spc="-20" dirty="0">
                <a:latin typeface="Arial"/>
                <a:cs typeface="Arial"/>
              </a:rPr>
              <a:t> </a:t>
            </a:r>
            <a:r>
              <a:rPr lang="en-GB" sz="2000" spc="-10" dirty="0">
                <a:latin typeface="Arial"/>
                <a:cs typeface="Arial"/>
              </a:rPr>
              <a:t>Manufacture</a:t>
            </a:r>
            <a:endParaRPr lang="en-GB" sz="2000" dirty="0">
              <a:latin typeface="Arial"/>
              <a:cs typeface="Arial"/>
            </a:endParaRPr>
          </a:p>
        </p:txBody>
      </p:sp>
      <p:grpSp>
        <p:nvGrpSpPr>
          <p:cNvPr id="12" name="object 12"/>
          <p:cNvGrpSpPr/>
          <p:nvPr/>
        </p:nvGrpSpPr>
        <p:grpSpPr>
          <a:xfrm>
            <a:off x="259073" y="5169085"/>
            <a:ext cx="8626475" cy="88900"/>
            <a:chOff x="259073" y="5169085"/>
            <a:chExt cx="8626475" cy="88900"/>
          </a:xfrm>
        </p:grpSpPr>
        <p:pic>
          <p:nvPicPr>
            <p:cNvPr id="13" name="object 13"/>
            <p:cNvPicPr/>
            <p:nvPr/>
          </p:nvPicPr>
          <p:blipFill>
            <a:blip r:embed="rId3" cstate="print"/>
            <a:stretch>
              <a:fillRect/>
            </a:stretch>
          </p:blipFill>
          <p:spPr>
            <a:xfrm>
              <a:off x="259073" y="5169085"/>
              <a:ext cx="8625859" cy="88847"/>
            </a:xfrm>
            <a:prstGeom prst="rect">
              <a:avLst/>
            </a:prstGeom>
          </p:spPr>
        </p:pic>
        <p:sp>
          <p:nvSpPr>
            <p:cNvPr id="14" name="object 14"/>
            <p:cNvSpPr/>
            <p:nvPr/>
          </p:nvSpPr>
          <p:spPr>
            <a:xfrm>
              <a:off x="293369" y="5196078"/>
              <a:ext cx="8559800" cy="0"/>
            </a:xfrm>
            <a:custGeom>
              <a:avLst/>
              <a:gdLst/>
              <a:ahLst/>
              <a:cxnLst/>
              <a:rect l="l" t="t" r="r" b="b"/>
              <a:pathLst>
                <a:path w="8559800">
                  <a:moveTo>
                    <a:pt x="0" y="0"/>
                  </a:moveTo>
                  <a:lnTo>
                    <a:pt x="8559800" y="0"/>
                  </a:lnTo>
                </a:path>
              </a:pathLst>
            </a:custGeom>
            <a:ln w="25400">
              <a:solidFill>
                <a:srgbClr val="E3032D"/>
              </a:solidFill>
            </a:ln>
          </p:spPr>
          <p:txBody>
            <a:bodyPr wrap="square" lIns="0" tIns="0" rIns="0" bIns="0" rtlCol="0"/>
            <a:lstStyle/>
            <a:p>
              <a:endParaRPr/>
            </a:p>
          </p:txBody>
        </p:sp>
      </p:grpSp>
      <p:sp>
        <p:nvSpPr>
          <p:cNvPr id="15" name="object 15"/>
          <p:cNvSpPr txBox="1"/>
          <p:nvPr/>
        </p:nvSpPr>
        <p:spPr>
          <a:xfrm>
            <a:off x="334162" y="4776978"/>
            <a:ext cx="1924050" cy="391160"/>
          </a:xfrm>
          <a:prstGeom prst="rect">
            <a:avLst/>
          </a:prstGeom>
        </p:spPr>
        <p:txBody>
          <a:bodyPr vert="horz" wrap="square" lIns="0" tIns="12700" rIns="0" bIns="0" rtlCol="0">
            <a:spAutoFit/>
          </a:bodyPr>
          <a:lstStyle/>
          <a:p>
            <a:pPr marL="12700">
              <a:lnSpc>
                <a:spcPct val="100000"/>
              </a:lnSpc>
              <a:spcBef>
                <a:spcPts val="100"/>
              </a:spcBef>
            </a:pPr>
            <a:r>
              <a:rPr sz="2400" b="1" dirty="0">
                <a:latin typeface="Calibri"/>
                <a:cs typeface="Calibri"/>
              </a:rPr>
              <a:t>Main</a:t>
            </a:r>
            <a:r>
              <a:rPr sz="2400" b="1" spc="-20" dirty="0">
                <a:latin typeface="Calibri"/>
                <a:cs typeface="Calibri"/>
              </a:rPr>
              <a:t> </a:t>
            </a:r>
            <a:r>
              <a:rPr sz="2400" b="1" spc="-10" dirty="0">
                <a:latin typeface="Calibri"/>
                <a:cs typeface="Calibri"/>
              </a:rPr>
              <a:t>expertise</a:t>
            </a:r>
            <a:endParaRPr sz="2400" dirty="0">
              <a:latin typeface="Calibri"/>
              <a:cs typeface="Calibri"/>
            </a:endParaRPr>
          </a:p>
        </p:txBody>
      </p:sp>
      <p:sp>
        <p:nvSpPr>
          <p:cNvPr id="17" name="object 17"/>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13</a:t>
            </a:fld>
            <a:endParaRPr spc="-25" dirty="0"/>
          </a:p>
        </p:txBody>
      </p:sp>
      <p:pic>
        <p:nvPicPr>
          <p:cNvPr id="3" name="Picture 2">
            <a:extLst>
              <a:ext uri="{FF2B5EF4-FFF2-40B4-BE49-F238E27FC236}">
                <a16:creationId xmlns:a16="http://schemas.microsoft.com/office/drawing/2014/main" id="{0AD2CE2F-C251-92B1-DAC4-108ABFE0C7A2}"/>
              </a:ext>
            </a:extLst>
          </p:cNvPr>
          <p:cNvPicPr>
            <a:picLocks noChangeAspect="1"/>
          </p:cNvPicPr>
          <p:nvPr/>
        </p:nvPicPr>
        <p:blipFill>
          <a:blip r:embed="rId4"/>
          <a:stretch>
            <a:fillRect/>
          </a:stretch>
        </p:blipFill>
        <p:spPr>
          <a:xfrm>
            <a:off x="214736" y="911617"/>
            <a:ext cx="3952480" cy="3890963"/>
          </a:xfrm>
          <a:prstGeom prst="rect">
            <a:avLst/>
          </a:prstGeom>
        </p:spPr>
      </p:pic>
      <p:pic>
        <p:nvPicPr>
          <p:cNvPr id="6" name="Picture 5">
            <a:extLst>
              <a:ext uri="{FF2B5EF4-FFF2-40B4-BE49-F238E27FC236}">
                <a16:creationId xmlns:a16="http://schemas.microsoft.com/office/drawing/2014/main" id="{BB9DD052-44CF-A884-6C21-86A0166B4BB0}"/>
              </a:ext>
            </a:extLst>
          </p:cNvPr>
          <p:cNvPicPr>
            <a:picLocks noChangeAspect="1"/>
          </p:cNvPicPr>
          <p:nvPr/>
        </p:nvPicPr>
        <p:blipFill>
          <a:blip r:embed="rId5"/>
          <a:stretch>
            <a:fillRect/>
          </a:stretch>
        </p:blipFill>
        <p:spPr>
          <a:xfrm>
            <a:off x="4800600" y="1042609"/>
            <a:ext cx="3209446" cy="3529391"/>
          </a:xfrm>
          <a:prstGeom prst="rect">
            <a:avLst/>
          </a:prstGeom>
        </p:spPr>
      </p:pic>
    </p:spTree>
    <p:extLst>
      <p:ext uri="{BB962C8B-B14F-4D97-AF65-F5344CB8AC3E}">
        <p14:creationId xmlns:p14="http://schemas.microsoft.com/office/powerpoint/2010/main" val="9264516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332105" rIns="0" bIns="0" rtlCol="0">
            <a:spAutoFit/>
          </a:bodyPr>
          <a:lstStyle/>
          <a:p>
            <a:pPr marL="83820">
              <a:lnSpc>
                <a:spcPct val="100000"/>
              </a:lnSpc>
              <a:spcBef>
                <a:spcPts val="100"/>
              </a:spcBef>
            </a:pPr>
            <a:r>
              <a:rPr spc="-10" dirty="0"/>
              <a:t>Products/Projects</a:t>
            </a:r>
          </a:p>
        </p:txBody>
      </p:sp>
      <p:sp>
        <p:nvSpPr>
          <p:cNvPr id="10" name="object 10"/>
          <p:cNvSpPr txBox="1"/>
          <p:nvPr/>
        </p:nvSpPr>
        <p:spPr>
          <a:xfrm>
            <a:off x="355191" y="5365496"/>
            <a:ext cx="3671570" cy="1243930"/>
          </a:xfrm>
          <a:prstGeom prst="rect">
            <a:avLst/>
          </a:prstGeom>
        </p:spPr>
        <p:txBody>
          <a:bodyPr vert="horz" wrap="square" lIns="0" tIns="12700" rIns="0" bIns="0" rtlCol="0">
            <a:spAutoFit/>
          </a:bodyPr>
          <a:lstStyle/>
          <a:p>
            <a:pPr marL="299085" indent="-287020">
              <a:lnSpc>
                <a:spcPct val="100000"/>
              </a:lnSpc>
              <a:spcBef>
                <a:spcPts val="100"/>
              </a:spcBef>
              <a:buChar char="•"/>
              <a:tabLst>
                <a:tab pos="299085" algn="l"/>
                <a:tab pos="299720" algn="l"/>
              </a:tabLst>
            </a:pPr>
            <a:r>
              <a:rPr sz="2000" spc="-10" dirty="0">
                <a:latin typeface="Arial"/>
                <a:cs typeface="Arial"/>
              </a:rPr>
              <a:t>Computer-</a:t>
            </a:r>
            <a:r>
              <a:rPr sz="2000" dirty="0">
                <a:latin typeface="Arial"/>
                <a:cs typeface="Arial"/>
              </a:rPr>
              <a:t>Aided</a:t>
            </a:r>
            <a:r>
              <a:rPr sz="2000" spc="30" dirty="0">
                <a:latin typeface="Arial"/>
                <a:cs typeface="Arial"/>
              </a:rPr>
              <a:t> </a:t>
            </a:r>
            <a:r>
              <a:rPr sz="2000" spc="-10" dirty="0">
                <a:latin typeface="Arial"/>
                <a:cs typeface="Arial"/>
              </a:rPr>
              <a:t>Design</a:t>
            </a:r>
            <a:endParaRPr sz="2000" dirty="0">
              <a:latin typeface="Arial"/>
              <a:cs typeface="Arial"/>
            </a:endParaRPr>
          </a:p>
          <a:p>
            <a:pPr marL="299085" indent="-287020">
              <a:lnSpc>
                <a:spcPct val="100000"/>
              </a:lnSpc>
              <a:buChar char="•"/>
              <a:tabLst>
                <a:tab pos="299085" algn="l"/>
                <a:tab pos="299720" algn="l"/>
              </a:tabLst>
            </a:pPr>
            <a:r>
              <a:rPr lang="en-GB" sz="2000" dirty="0">
                <a:latin typeface="Arial"/>
                <a:cs typeface="Arial"/>
              </a:rPr>
              <a:t>Computational Modelling</a:t>
            </a:r>
            <a:endParaRPr sz="2000" dirty="0">
              <a:latin typeface="Arial"/>
              <a:cs typeface="Arial"/>
            </a:endParaRPr>
          </a:p>
          <a:p>
            <a:pPr marL="299085" indent="-287020">
              <a:lnSpc>
                <a:spcPct val="100000"/>
              </a:lnSpc>
              <a:spcBef>
                <a:spcPts val="5"/>
              </a:spcBef>
              <a:buChar char="•"/>
              <a:tabLst>
                <a:tab pos="299085" algn="l"/>
                <a:tab pos="299720" algn="l"/>
              </a:tabLst>
            </a:pPr>
            <a:r>
              <a:rPr lang="en-GB" sz="2000" dirty="0">
                <a:latin typeface="Arial"/>
                <a:cs typeface="Arial"/>
              </a:rPr>
              <a:t>Material Science</a:t>
            </a:r>
          </a:p>
          <a:p>
            <a:pPr marL="299085" indent="-287020">
              <a:lnSpc>
                <a:spcPct val="100000"/>
              </a:lnSpc>
              <a:spcBef>
                <a:spcPts val="5"/>
              </a:spcBef>
              <a:buChar char="•"/>
              <a:tabLst>
                <a:tab pos="299085" algn="l"/>
                <a:tab pos="299720" algn="l"/>
              </a:tabLst>
            </a:pPr>
            <a:r>
              <a:rPr lang="en-GB" sz="2000" dirty="0">
                <a:latin typeface="Arial"/>
                <a:cs typeface="Arial"/>
              </a:rPr>
              <a:t>Mechanical Testing</a:t>
            </a:r>
            <a:endParaRPr sz="2000" dirty="0">
              <a:latin typeface="Arial"/>
              <a:cs typeface="Arial"/>
            </a:endParaRPr>
          </a:p>
        </p:txBody>
      </p:sp>
      <p:sp>
        <p:nvSpPr>
          <p:cNvPr id="11" name="object 11"/>
          <p:cNvSpPr txBox="1"/>
          <p:nvPr/>
        </p:nvSpPr>
        <p:spPr>
          <a:xfrm>
            <a:off x="4955285" y="5365496"/>
            <a:ext cx="3592195" cy="1243930"/>
          </a:xfrm>
          <a:prstGeom prst="rect">
            <a:avLst/>
          </a:prstGeom>
        </p:spPr>
        <p:txBody>
          <a:bodyPr vert="horz" wrap="square" lIns="0" tIns="12700" rIns="0" bIns="0" rtlCol="0">
            <a:spAutoFit/>
          </a:bodyPr>
          <a:lstStyle/>
          <a:p>
            <a:pPr marL="299085" indent="-287020">
              <a:lnSpc>
                <a:spcPct val="100000"/>
              </a:lnSpc>
              <a:spcBef>
                <a:spcPts val="100"/>
              </a:spcBef>
              <a:buChar char="•"/>
              <a:tabLst>
                <a:tab pos="299085" algn="l"/>
                <a:tab pos="299720" algn="l"/>
              </a:tabLst>
            </a:pPr>
            <a:r>
              <a:rPr sz="2000" dirty="0">
                <a:latin typeface="Arial"/>
                <a:cs typeface="Arial"/>
              </a:rPr>
              <a:t>3D</a:t>
            </a:r>
            <a:r>
              <a:rPr sz="2000" spc="90" dirty="0">
                <a:latin typeface="Arial"/>
                <a:cs typeface="Arial"/>
              </a:rPr>
              <a:t> </a:t>
            </a:r>
            <a:r>
              <a:rPr sz="2000" spc="-10" dirty="0">
                <a:latin typeface="Arial"/>
                <a:cs typeface="Arial"/>
              </a:rPr>
              <a:t>scanning/post-processing</a:t>
            </a:r>
            <a:endParaRPr sz="2000" dirty="0">
              <a:latin typeface="Arial"/>
              <a:cs typeface="Arial"/>
            </a:endParaRPr>
          </a:p>
          <a:p>
            <a:pPr marL="299085" indent="-287020">
              <a:lnSpc>
                <a:spcPct val="100000"/>
              </a:lnSpc>
              <a:buChar char="•"/>
              <a:tabLst>
                <a:tab pos="299085" algn="l"/>
                <a:tab pos="299720" algn="l"/>
              </a:tabLst>
            </a:pPr>
            <a:r>
              <a:rPr lang="en-GB" sz="2000" dirty="0">
                <a:latin typeface="Arial"/>
                <a:cs typeface="Arial"/>
              </a:rPr>
              <a:t>Topology Mass Optimisation and Generative Design</a:t>
            </a:r>
            <a:endParaRPr sz="2000" dirty="0">
              <a:latin typeface="Arial"/>
              <a:cs typeface="Arial"/>
            </a:endParaRPr>
          </a:p>
          <a:p>
            <a:pPr marL="299085" indent="-287020">
              <a:lnSpc>
                <a:spcPct val="100000"/>
              </a:lnSpc>
              <a:spcBef>
                <a:spcPts val="5"/>
              </a:spcBef>
              <a:buChar char="•"/>
              <a:tabLst>
                <a:tab pos="299085" algn="l"/>
                <a:tab pos="299720" algn="l"/>
              </a:tabLst>
            </a:pPr>
            <a:r>
              <a:rPr sz="2000" dirty="0">
                <a:latin typeface="Arial"/>
                <a:cs typeface="Arial"/>
              </a:rPr>
              <a:t>Additive</a:t>
            </a:r>
            <a:r>
              <a:rPr sz="2000" spc="-20" dirty="0">
                <a:latin typeface="Arial"/>
                <a:cs typeface="Arial"/>
              </a:rPr>
              <a:t> </a:t>
            </a:r>
            <a:r>
              <a:rPr sz="2000" spc="-10" dirty="0">
                <a:latin typeface="Arial"/>
                <a:cs typeface="Arial"/>
              </a:rPr>
              <a:t>Manufacture</a:t>
            </a:r>
            <a:endParaRPr sz="2000" dirty="0">
              <a:latin typeface="Arial"/>
              <a:cs typeface="Arial"/>
            </a:endParaRPr>
          </a:p>
        </p:txBody>
      </p:sp>
      <p:grpSp>
        <p:nvGrpSpPr>
          <p:cNvPr id="12" name="object 12"/>
          <p:cNvGrpSpPr/>
          <p:nvPr/>
        </p:nvGrpSpPr>
        <p:grpSpPr>
          <a:xfrm>
            <a:off x="259073" y="5169085"/>
            <a:ext cx="8626475" cy="88900"/>
            <a:chOff x="259073" y="5169085"/>
            <a:chExt cx="8626475" cy="88900"/>
          </a:xfrm>
        </p:grpSpPr>
        <p:pic>
          <p:nvPicPr>
            <p:cNvPr id="13" name="object 13"/>
            <p:cNvPicPr/>
            <p:nvPr/>
          </p:nvPicPr>
          <p:blipFill>
            <a:blip r:embed="rId3" cstate="print"/>
            <a:stretch>
              <a:fillRect/>
            </a:stretch>
          </p:blipFill>
          <p:spPr>
            <a:xfrm>
              <a:off x="259073" y="5169085"/>
              <a:ext cx="8625859" cy="88847"/>
            </a:xfrm>
            <a:prstGeom prst="rect">
              <a:avLst/>
            </a:prstGeom>
          </p:spPr>
        </p:pic>
        <p:sp>
          <p:nvSpPr>
            <p:cNvPr id="14" name="object 14"/>
            <p:cNvSpPr/>
            <p:nvPr/>
          </p:nvSpPr>
          <p:spPr>
            <a:xfrm>
              <a:off x="293369" y="5196078"/>
              <a:ext cx="8559800" cy="0"/>
            </a:xfrm>
            <a:custGeom>
              <a:avLst/>
              <a:gdLst/>
              <a:ahLst/>
              <a:cxnLst/>
              <a:rect l="l" t="t" r="r" b="b"/>
              <a:pathLst>
                <a:path w="8559800">
                  <a:moveTo>
                    <a:pt x="0" y="0"/>
                  </a:moveTo>
                  <a:lnTo>
                    <a:pt x="8559800" y="0"/>
                  </a:lnTo>
                </a:path>
              </a:pathLst>
            </a:custGeom>
            <a:ln w="25400">
              <a:solidFill>
                <a:srgbClr val="E3032D"/>
              </a:solidFill>
            </a:ln>
          </p:spPr>
          <p:txBody>
            <a:bodyPr wrap="square" lIns="0" tIns="0" rIns="0" bIns="0" rtlCol="0"/>
            <a:lstStyle/>
            <a:p>
              <a:endParaRPr/>
            </a:p>
          </p:txBody>
        </p:sp>
      </p:grpSp>
      <p:sp>
        <p:nvSpPr>
          <p:cNvPr id="15" name="object 15"/>
          <p:cNvSpPr txBox="1"/>
          <p:nvPr/>
        </p:nvSpPr>
        <p:spPr>
          <a:xfrm>
            <a:off x="334162" y="4776978"/>
            <a:ext cx="1924050" cy="391160"/>
          </a:xfrm>
          <a:prstGeom prst="rect">
            <a:avLst/>
          </a:prstGeom>
        </p:spPr>
        <p:txBody>
          <a:bodyPr vert="horz" wrap="square" lIns="0" tIns="12700" rIns="0" bIns="0" rtlCol="0">
            <a:spAutoFit/>
          </a:bodyPr>
          <a:lstStyle/>
          <a:p>
            <a:pPr marL="12700">
              <a:lnSpc>
                <a:spcPct val="100000"/>
              </a:lnSpc>
              <a:spcBef>
                <a:spcPts val="100"/>
              </a:spcBef>
            </a:pPr>
            <a:r>
              <a:rPr sz="2400" b="1" dirty="0">
                <a:latin typeface="Calibri"/>
                <a:cs typeface="Calibri"/>
              </a:rPr>
              <a:t>Main</a:t>
            </a:r>
            <a:r>
              <a:rPr sz="2400" b="1" spc="-20" dirty="0">
                <a:latin typeface="Calibri"/>
                <a:cs typeface="Calibri"/>
              </a:rPr>
              <a:t> </a:t>
            </a:r>
            <a:r>
              <a:rPr sz="2400" b="1" spc="-10" dirty="0">
                <a:latin typeface="Calibri"/>
                <a:cs typeface="Calibri"/>
              </a:rPr>
              <a:t>expertise</a:t>
            </a:r>
            <a:endParaRPr sz="2400" dirty="0">
              <a:latin typeface="Calibri"/>
              <a:cs typeface="Calibri"/>
            </a:endParaRPr>
          </a:p>
        </p:txBody>
      </p:sp>
      <p:sp>
        <p:nvSpPr>
          <p:cNvPr id="17" name="object 17"/>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14</a:t>
            </a:fld>
            <a:endParaRPr spc="-25" dirty="0"/>
          </a:p>
        </p:txBody>
      </p:sp>
      <p:pic>
        <p:nvPicPr>
          <p:cNvPr id="4" name="Picture 3" descr="A black and white drawing of a person sitting in a chair&#10;&#10;Description automatically generated with medium confidence">
            <a:extLst>
              <a:ext uri="{FF2B5EF4-FFF2-40B4-BE49-F238E27FC236}">
                <a16:creationId xmlns:a16="http://schemas.microsoft.com/office/drawing/2014/main" id="{AF3D04C7-B7E3-81B4-F0DC-34161BCF9ECC}"/>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7328" b="91236" l="9966" r="91409">
                        <a14:foregroundMark x1="34880" y1="11351" x2="51031" y2="7328"/>
                        <a14:foregroundMark x1="51031" y1="7328" x2="64777" y2="10632"/>
                        <a14:foregroundMark x1="64777" y1="10632" x2="66151" y2="11351"/>
                        <a14:foregroundMark x1="91409" y1="75000" x2="91409" y2="76724"/>
                        <a14:foregroundMark x1="32302" y1="90661" x2="24399" y2="91236"/>
                      </a14:backgroundRemoval>
                    </a14:imgEffect>
                  </a14:imgLayer>
                </a14:imgProps>
              </a:ext>
            </a:extLst>
          </a:blip>
          <a:stretch>
            <a:fillRect/>
          </a:stretch>
        </p:blipFill>
        <p:spPr>
          <a:xfrm>
            <a:off x="2775902" y="847281"/>
            <a:ext cx="3592195" cy="4295822"/>
          </a:xfrm>
          <a:prstGeom prst="rect">
            <a:avLst/>
          </a:prstGeom>
        </p:spPr>
      </p:pic>
    </p:spTree>
    <p:extLst>
      <p:ext uri="{BB962C8B-B14F-4D97-AF65-F5344CB8AC3E}">
        <p14:creationId xmlns:p14="http://schemas.microsoft.com/office/powerpoint/2010/main" val="265143485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332105" rIns="0" bIns="0" rtlCol="0">
            <a:spAutoFit/>
          </a:bodyPr>
          <a:lstStyle/>
          <a:p>
            <a:pPr marL="83820">
              <a:lnSpc>
                <a:spcPct val="100000"/>
              </a:lnSpc>
              <a:spcBef>
                <a:spcPts val="100"/>
              </a:spcBef>
            </a:pPr>
            <a:r>
              <a:rPr spc="-10" dirty="0"/>
              <a:t>Products/Projects</a:t>
            </a:r>
          </a:p>
        </p:txBody>
      </p:sp>
      <p:sp>
        <p:nvSpPr>
          <p:cNvPr id="10" name="object 10"/>
          <p:cNvSpPr txBox="1"/>
          <p:nvPr/>
        </p:nvSpPr>
        <p:spPr>
          <a:xfrm>
            <a:off x="355191" y="5365496"/>
            <a:ext cx="3671570" cy="1243930"/>
          </a:xfrm>
          <a:prstGeom prst="rect">
            <a:avLst/>
          </a:prstGeom>
        </p:spPr>
        <p:txBody>
          <a:bodyPr vert="horz" wrap="square" lIns="0" tIns="12700" rIns="0" bIns="0" rtlCol="0">
            <a:spAutoFit/>
          </a:bodyPr>
          <a:lstStyle/>
          <a:p>
            <a:pPr marL="299085" indent="-287020">
              <a:lnSpc>
                <a:spcPct val="100000"/>
              </a:lnSpc>
              <a:spcBef>
                <a:spcPts val="100"/>
              </a:spcBef>
              <a:buChar char="•"/>
              <a:tabLst>
                <a:tab pos="299085" algn="l"/>
                <a:tab pos="299720" algn="l"/>
              </a:tabLst>
            </a:pPr>
            <a:r>
              <a:rPr sz="2000" spc="-10" dirty="0">
                <a:latin typeface="Arial"/>
                <a:cs typeface="Arial"/>
              </a:rPr>
              <a:t>Computer-</a:t>
            </a:r>
            <a:r>
              <a:rPr sz="2000" dirty="0">
                <a:latin typeface="Arial"/>
                <a:cs typeface="Arial"/>
              </a:rPr>
              <a:t>Aided</a:t>
            </a:r>
            <a:r>
              <a:rPr sz="2000" spc="30" dirty="0">
                <a:latin typeface="Arial"/>
                <a:cs typeface="Arial"/>
              </a:rPr>
              <a:t> </a:t>
            </a:r>
            <a:r>
              <a:rPr sz="2000" spc="-10" dirty="0">
                <a:latin typeface="Arial"/>
                <a:cs typeface="Arial"/>
              </a:rPr>
              <a:t>Design</a:t>
            </a:r>
            <a:endParaRPr sz="2000" dirty="0">
              <a:latin typeface="Arial"/>
              <a:cs typeface="Arial"/>
            </a:endParaRPr>
          </a:p>
          <a:p>
            <a:pPr marL="299085" indent="-287020">
              <a:lnSpc>
                <a:spcPct val="100000"/>
              </a:lnSpc>
              <a:buChar char="•"/>
              <a:tabLst>
                <a:tab pos="299085" algn="l"/>
                <a:tab pos="299720" algn="l"/>
              </a:tabLst>
            </a:pPr>
            <a:r>
              <a:rPr lang="en-GB" sz="2000" dirty="0">
                <a:latin typeface="Arial"/>
                <a:cs typeface="Arial"/>
              </a:rPr>
              <a:t>Computational Modelling</a:t>
            </a:r>
            <a:endParaRPr sz="2000" dirty="0">
              <a:latin typeface="Arial"/>
              <a:cs typeface="Arial"/>
            </a:endParaRPr>
          </a:p>
          <a:p>
            <a:pPr marL="299085" indent="-287020">
              <a:lnSpc>
                <a:spcPct val="100000"/>
              </a:lnSpc>
              <a:spcBef>
                <a:spcPts val="5"/>
              </a:spcBef>
              <a:buChar char="•"/>
              <a:tabLst>
                <a:tab pos="299085" algn="l"/>
                <a:tab pos="299720" algn="l"/>
              </a:tabLst>
            </a:pPr>
            <a:r>
              <a:rPr lang="en-GB" sz="2000" dirty="0">
                <a:latin typeface="Arial"/>
                <a:cs typeface="Arial"/>
              </a:rPr>
              <a:t>Material Science</a:t>
            </a:r>
          </a:p>
          <a:p>
            <a:pPr marL="299085" indent="-287020">
              <a:lnSpc>
                <a:spcPct val="100000"/>
              </a:lnSpc>
              <a:spcBef>
                <a:spcPts val="5"/>
              </a:spcBef>
              <a:buChar char="•"/>
              <a:tabLst>
                <a:tab pos="299085" algn="l"/>
                <a:tab pos="299720" algn="l"/>
              </a:tabLst>
            </a:pPr>
            <a:r>
              <a:rPr lang="en-GB" sz="2000" dirty="0">
                <a:latin typeface="Arial"/>
                <a:cs typeface="Arial"/>
              </a:rPr>
              <a:t>Mechanical Testing</a:t>
            </a:r>
            <a:endParaRPr sz="2000" dirty="0">
              <a:latin typeface="Arial"/>
              <a:cs typeface="Arial"/>
            </a:endParaRPr>
          </a:p>
        </p:txBody>
      </p:sp>
      <p:sp>
        <p:nvSpPr>
          <p:cNvPr id="11" name="object 11"/>
          <p:cNvSpPr txBox="1"/>
          <p:nvPr/>
        </p:nvSpPr>
        <p:spPr>
          <a:xfrm>
            <a:off x="4955285" y="5365496"/>
            <a:ext cx="3592195" cy="1243930"/>
          </a:xfrm>
          <a:prstGeom prst="rect">
            <a:avLst/>
          </a:prstGeom>
        </p:spPr>
        <p:txBody>
          <a:bodyPr vert="horz" wrap="square" lIns="0" tIns="12700" rIns="0" bIns="0" rtlCol="0">
            <a:spAutoFit/>
          </a:bodyPr>
          <a:lstStyle/>
          <a:p>
            <a:pPr marL="299085" indent="-287020">
              <a:lnSpc>
                <a:spcPct val="100000"/>
              </a:lnSpc>
              <a:spcBef>
                <a:spcPts val="100"/>
              </a:spcBef>
              <a:buChar char="•"/>
              <a:tabLst>
                <a:tab pos="299085" algn="l"/>
                <a:tab pos="299720" algn="l"/>
              </a:tabLst>
            </a:pPr>
            <a:r>
              <a:rPr sz="2000" dirty="0">
                <a:latin typeface="Arial"/>
                <a:cs typeface="Arial"/>
              </a:rPr>
              <a:t>3D</a:t>
            </a:r>
            <a:r>
              <a:rPr sz="2000" spc="90" dirty="0">
                <a:latin typeface="Arial"/>
                <a:cs typeface="Arial"/>
              </a:rPr>
              <a:t> </a:t>
            </a:r>
            <a:r>
              <a:rPr sz="2000" spc="-10" dirty="0">
                <a:latin typeface="Arial"/>
                <a:cs typeface="Arial"/>
              </a:rPr>
              <a:t>scanning/post-processing</a:t>
            </a:r>
            <a:endParaRPr sz="2000" dirty="0">
              <a:latin typeface="Arial"/>
              <a:cs typeface="Arial"/>
            </a:endParaRPr>
          </a:p>
          <a:p>
            <a:pPr marL="299085" indent="-287020">
              <a:lnSpc>
                <a:spcPct val="100000"/>
              </a:lnSpc>
              <a:buChar char="•"/>
              <a:tabLst>
                <a:tab pos="299085" algn="l"/>
                <a:tab pos="299720" algn="l"/>
              </a:tabLst>
            </a:pPr>
            <a:r>
              <a:rPr lang="en-GB" sz="2000" dirty="0">
                <a:latin typeface="Arial"/>
                <a:cs typeface="Arial"/>
              </a:rPr>
              <a:t>Topology Mass Optimisation and Generative Design</a:t>
            </a:r>
            <a:endParaRPr sz="2000" dirty="0">
              <a:latin typeface="Arial"/>
              <a:cs typeface="Arial"/>
            </a:endParaRPr>
          </a:p>
          <a:p>
            <a:pPr marL="299085" indent="-287020">
              <a:lnSpc>
                <a:spcPct val="100000"/>
              </a:lnSpc>
              <a:spcBef>
                <a:spcPts val="5"/>
              </a:spcBef>
              <a:buChar char="•"/>
              <a:tabLst>
                <a:tab pos="299085" algn="l"/>
                <a:tab pos="299720" algn="l"/>
              </a:tabLst>
            </a:pPr>
            <a:r>
              <a:rPr sz="2000" dirty="0">
                <a:latin typeface="Arial"/>
                <a:cs typeface="Arial"/>
              </a:rPr>
              <a:t>Additive</a:t>
            </a:r>
            <a:r>
              <a:rPr sz="2000" spc="-20" dirty="0">
                <a:latin typeface="Arial"/>
                <a:cs typeface="Arial"/>
              </a:rPr>
              <a:t> </a:t>
            </a:r>
            <a:r>
              <a:rPr sz="2000" spc="-10" dirty="0">
                <a:latin typeface="Arial"/>
                <a:cs typeface="Arial"/>
              </a:rPr>
              <a:t>Manufacture</a:t>
            </a:r>
            <a:endParaRPr sz="2000" dirty="0">
              <a:latin typeface="Arial"/>
              <a:cs typeface="Arial"/>
            </a:endParaRPr>
          </a:p>
        </p:txBody>
      </p:sp>
      <p:grpSp>
        <p:nvGrpSpPr>
          <p:cNvPr id="12" name="object 12"/>
          <p:cNvGrpSpPr/>
          <p:nvPr/>
        </p:nvGrpSpPr>
        <p:grpSpPr>
          <a:xfrm>
            <a:off x="259073" y="5169085"/>
            <a:ext cx="8626475" cy="88900"/>
            <a:chOff x="259073" y="5169085"/>
            <a:chExt cx="8626475" cy="88900"/>
          </a:xfrm>
        </p:grpSpPr>
        <p:pic>
          <p:nvPicPr>
            <p:cNvPr id="13" name="object 13"/>
            <p:cNvPicPr/>
            <p:nvPr/>
          </p:nvPicPr>
          <p:blipFill>
            <a:blip r:embed="rId3" cstate="print"/>
            <a:stretch>
              <a:fillRect/>
            </a:stretch>
          </p:blipFill>
          <p:spPr>
            <a:xfrm>
              <a:off x="259073" y="5169085"/>
              <a:ext cx="8625859" cy="88847"/>
            </a:xfrm>
            <a:prstGeom prst="rect">
              <a:avLst/>
            </a:prstGeom>
          </p:spPr>
        </p:pic>
        <p:sp>
          <p:nvSpPr>
            <p:cNvPr id="14" name="object 14"/>
            <p:cNvSpPr/>
            <p:nvPr/>
          </p:nvSpPr>
          <p:spPr>
            <a:xfrm>
              <a:off x="293369" y="5196078"/>
              <a:ext cx="8559800" cy="0"/>
            </a:xfrm>
            <a:custGeom>
              <a:avLst/>
              <a:gdLst/>
              <a:ahLst/>
              <a:cxnLst/>
              <a:rect l="l" t="t" r="r" b="b"/>
              <a:pathLst>
                <a:path w="8559800">
                  <a:moveTo>
                    <a:pt x="0" y="0"/>
                  </a:moveTo>
                  <a:lnTo>
                    <a:pt x="8559800" y="0"/>
                  </a:lnTo>
                </a:path>
              </a:pathLst>
            </a:custGeom>
            <a:ln w="25400">
              <a:solidFill>
                <a:srgbClr val="E3032D"/>
              </a:solidFill>
            </a:ln>
          </p:spPr>
          <p:txBody>
            <a:bodyPr wrap="square" lIns="0" tIns="0" rIns="0" bIns="0" rtlCol="0"/>
            <a:lstStyle/>
            <a:p>
              <a:endParaRPr/>
            </a:p>
          </p:txBody>
        </p:sp>
      </p:grpSp>
      <p:sp>
        <p:nvSpPr>
          <p:cNvPr id="15" name="object 15"/>
          <p:cNvSpPr txBox="1"/>
          <p:nvPr/>
        </p:nvSpPr>
        <p:spPr>
          <a:xfrm>
            <a:off x="334162" y="4776978"/>
            <a:ext cx="1924050" cy="391160"/>
          </a:xfrm>
          <a:prstGeom prst="rect">
            <a:avLst/>
          </a:prstGeom>
        </p:spPr>
        <p:txBody>
          <a:bodyPr vert="horz" wrap="square" lIns="0" tIns="12700" rIns="0" bIns="0" rtlCol="0">
            <a:spAutoFit/>
          </a:bodyPr>
          <a:lstStyle/>
          <a:p>
            <a:pPr marL="12700">
              <a:lnSpc>
                <a:spcPct val="100000"/>
              </a:lnSpc>
              <a:spcBef>
                <a:spcPts val="100"/>
              </a:spcBef>
            </a:pPr>
            <a:r>
              <a:rPr sz="2400" b="1" dirty="0">
                <a:latin typeface="Calibri"/>
                <a:cs typeface="Calibri"/>
              </a:rPr>
              <a:t>Main</a:t>
            </a:r>
            <a:r>
              <a:rPr sz="2400" b="1" spc="-20" dirty="0">
                <a:latin typeface="Calibri"/>
                <a:cs typeface="Calibri"/>
              </a:rPr>
              <a:t> </a:t>
            </a:r>
            <a:r>
              <a:rPr sz="2400" b="1" spc="-10" dirty="0">
                <a:latin typeface="Calibri"/>
                <a:cs typeface="Calibri"/>
              </a:rPr>
              <a:t>expertise</a:t>
            </a:r>
            <a:endParaRPr sz="2400" dirty="0">
              <a:latin typeface="Calibri"/>
              <a:cs typeface="Calibri"/>
            </a:endParaRPr>
          </a:p>
        </p:txBody>
      </p:sp>
      <p:sp>
        <p:nvSpPr>
          <p:cNvPr id="17" name="object 17"/>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15</a:t>
            </a:fld>
            <a:endParaRPr spc="-25" dirty="0"/>
          </a:p>
        </p:txBody>
      </p:sp>
      <p:pic>
        <p:nvPicPr>
          <p:cNvPr id="3" name="Picture 2">
            <a:extLst>
              <a:ext uri="{FF2B5EF4-FFF2-40B4-BE49-F238E27FC236}">
                <a16:creationId xmlns:a16="http://schemas.microsoft.com/office/drawing/2014/main" id="{87E8C5DB-D459-45B6-1CBB-E38C45387B28}"/>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16200000">
            <a:off x="4379429" y="-73847"/>
            <a:ext cx="3401412" cy="6046955"/>
          </a:xfrm>
          <a:prstGeom prst="rect">
            <a:avLst/>
          </a:prstGeom>
        </p:spPr>
      </p:pic>
      <p:pic>
        <p:nvPicPr>
          <p:cNvPr id="5" name="Picture 4">
            <a:extLst>
              <a:ext uri="{FF2B5EF4-FFF2-40B4-BE49-F238E27FC236}">
                <a16:creationId xmlns:a16="http://schemas.microsoft.com/office/drawing/2014/main" id="{348F02EB-8413-851E-B7BF-B19E52A3F2E8}"/>
              </a:ext>
            </a:extLst>
          </p:cNvPr>
          <p:cNvPicPr>
            <a:picLocks noChangeAspect="1"/>
          </p:cNvPicPr>
          <p:nvPr/>
        </p:nvPicPr>
        <p:blipFill>
          <a:blip r:embed="rId5"/>
          <a:stretch>
            <a:fillRect/>
          </a:stretch>
        </p:blipFill>
        <p:spPr>
          <a:xfrm>
            <a:off x="199252" y="1225250"/>
            <a:ext cx="2814503" cy="3401413"/>
          </a:xfrm>
          <a:prstGeom prst="rect">
            <a:avLst/>
          </a:prstGeom>
        </p:spPr>
      </p:pic>
    </p:spTree>
    <p:extLst>
      <p:ext uri="{BB962C8B-B14F-4D97-AF65-F5344CB8AC3E}">
        <p14:creationId xmlns:p14="http://schemas.microsoft.com/office/powerpoint/2010/main" val="414544344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332105" rIns="0" bIns="0" rtlCol="0">
            <a:spAutoFit/>
          </a:bodyPr>
          <a:lstStyle/>
          <a:p>
            <a:pPr marL="83820">
              <a:lnSpc>
                <a:spcPct val="100000"/>
              </a:lnSpc>
              <a:spcBef>
                <a:spcPts val="100"/>
              </a:spcBef>
            </a:pPr>
            <a:r>
              <a:rPr spc="-10" dirty="0"/>
              <a:t>Products/Projects</a:t>
            </a:r>
          </a:p>
        </p:txBody>
      </p:sp>
      <p:sp>
        <p:nvSpPr>
          <p:cNvPr id="10" name="object 10"/>
          <p:cNvSpPr txBox="1"/>
          <p:nvPr/>
        </p:nvSpPr>
        <p:spPr>
          <a:xfrm>
            <a:off x="355191" y="5365496"/>
            <a:ext cx="3671570" cy="1243930"/>
          </a:xfrm>
          <a:prstGeom prst="rect">
            <a:avLst/>
          </a:prstGeom>
        </p:spPr>
        <p:txBody>
          <a:bodyPr vert="horz" wrap="square" lIns="0" tIns="12700" rIns="0" bIns="0" rtlCol="0">
            <a:spAutoFit/>
          </a:bodyPr>
          <a:lstStyle/>
          <a:p>
            <a:pPr marL="299085" indent="-287020">
              <a:lnSpc>
                <a:spcPct val="100000"/>
              </a:lnSpc>
              <a:spcBef>
                <a:spcPts val="100"/>
              </a:spcBef>
              <a:buChar char="•"/>
              <a:tabLst>
                <a:tab pos="299085" algn="l"/>
                <a:tab pos="299720" algn="l"/>
              </a:tabLst>
            </a:pPr>
            <a:r>
              <a:rPr sz="2000" spc="-10" dirty="0">
                <a:latin typeface="Arial"/>
                <a:cs typeface="Arial"/>
              </a:rPr>
              <a:t>Computer-</a:t>
            </a:r>
            <a:r>
              <a:rPr sz="2000" dirty="0">
                <a:latin typeface="Arial"/>
                <a:cs typeface="Arial"/>
              </a:rPr>
              <a:t>Aided</a:t>
            </a:r>
            <a:r>
              <a:rPr sz="2000" spc="30" dirty="0">
                <a:latin typeface="Arial"/>
                <a:cs typeface="Arial"/>
              </a:rPr>
              <a:t> </a:t>
            </a:r>
            <a:r>
              <a:rPr sz="2000" spc="-10" dirty="0">
                <a:latin typeface="Arial"/>
                <a:cs typeface="Arial"/>
              </a:rPr>
              <a:t>Design</a:t>
            </a:r>
            <a:endParaRPr sz="2000" dirty="0">
              <a:latin typeface="Arial"/>
              <a:cs typeface="Arial"/>
            </a:endParaRPr>
          </a:p>
          <a:p>
            <a:pPr marL="299085" indent="-287020">
              <a:lnSpc>
                <a:spcPct val="100000"/>
              </a:lnSpc>
              <a:buChar char="•"/>
              <a:tabLst>
                <a:tab pos="299085" algn="l"/>
                <a:tab pos="299720" algn="l"/>
              </a:tabLst>
            </a:pPr>
            <a:r>
              <a:rPr lang="en-GB" sz="2000" dirty="0">
                <a:latin typeface="Arial"/>
                <a:cs typeface="Arial"/>
              </a:rPr>
              <a:t>Computational Modelling</a:t>
            </a:r>
            <a:endParaRPr sz="2000" dirty="0">
              <a:latin typeface="Arial"/>
              <a:cs typeface="Arial"/>
            </a:endParaRPr>
          </a:p>
          <a:p>
            <a:pPr marL="299085" indent="-287020">
              <a:lnSpc>
                <a:spcPct val="100000"/>
              </a:lnSpc>
              <a:spcBef>
                <a:spcPts val="5"/>
              </a:spcBef>
              <a:buChar char="•"/>
              <a:tabLst>
                <a:tab pos="299085" algn="l"/>
                <a:tab pos="299720" algn="l"/>
              </a:tabLst>
            </a:pPr>
            <a:r>
              <a:rPr lang="en-GB" sz="2000" dirty="0">
                <a:latin typeface="Arial"/>
                <a:cs typeface="Arial"/>
              </a:rPr>
              <a:t>Material Science</a:t>
            </a:r>
          </a:p>
          <a:p>
            <a:pPr marL="299085" indent="-287020">
              <a:lnSpc>
                <a:spcPct val="100000"/>
              </a:lnSpc>
              <a:spcBef>
                <a:spcPts val="5"/>
              </a:spcBef>
              <a:buChar char="•"/>
              <a:tabLst>
                <a:tab pos="299085" algn="l"/>
                <a:tab pos="299720" algn="l"/>
              </a:tabLst>
            </a:pPr>
            <a:r>
              <a:rPr lang="en-GB" sz="2000" dirty="0">
                <a:latin typeface="Arial"/>
                <a:cs typeface="Arial"/>
              </a:rPr>
              <a:t>Mechanical Testing</a:t>
            </a:r>
            <a:endParaRPr sz="2000" dirty="0">
              <a:latin typeface="Arial"/>
              <a:cs typeface="Arial"/>
            </a:endParaRPr>
          </a:p>
        </p:txBody>
      </p:sp>
      <p:sp>
        <p:nvSpPr>
          <p:cNvPr id="11" name="object 11"/>
          <p:cNvSpPr txBox="1"/>
          <p:nvPr/>
        </p:nvSpPr>
        <p:spPr>
          <a:xfrm>
            <a:off x="4955285" y="5365496"/>
            <a:ext cx="3592195" cy="1243930"/>
          </a:xfrm>
          <a:prstGeom prst="rect">
            <a:avLst/>
          </a:prstGeom>
        </p:spPr>
        <p:txBody>
          <a:bodyPr vert="horz" wrap="square" lIns="0" tIns="12700" rIns="0" bIns="0" rtlCol="0">
            <a:spAutoFit/>
          </a:bodyPr>
          <a:lstStyle/>
          <a:p>
            <a:pPr marL="299085" indent="-287020">
              <a:lnSpc>
                <a:spcPct val="100000"/>
              </a:lnSpc>
              <a:spcBef>
                <a:spcPts val="100"/>
              </a:spcBef>
              <a:buChar char="•"/>
              <a:tabLst>
                <a:tab pos="299085" algn="l"/>
                <a:tab pos="299720" algn="l"/>
              </a:tabLst>
            </a:pPr>
            <a:r>
              <a:rPr sz="2000" dirty="0">
                <a:latin typeface="Arial"/>
                <a:cs typeface="Arial"/>
              </a:rPr>
              <a:t>3D</a:t>
            </a:r>
            <a:r>
              <a:rPr sz="2000" spc="90" dirty="0">
                <a:latin typeface="Arial"/>
                <a:cs typeface="Arial"/>
              </a:rPr>
              <a:t> </a:t>
            </a:r>
            <a:r>
              <a:rPr sz="2000" spc="-10" dirty="0">
                <a:latin typeface="Arial"/>
                <a:cs typeface="Arial"/>
              </a:rPr>
              <a:t>scanning/post-processing</a:t>
            </a:r>
            <a:endParaRPr sz="2000" dirty="0">
              <a:latin typeface="Arial"/>
              <a:cs typeface="Arial"/>
            </a:endParaRPr>
          </a:p>
          <a:p>
            <a:pPr marL="299085" indent="-287020">
              <a:lnSpc>
                <a:spcPct val="100000"/>
              </a:lnSpc>
              <a:buChar char="•"/>
              <a:tabLst>
                <a:tab pos="299085" algn="l"/>
                <a:tab pos="299720" algn="l"/>
              </a:tabLst>
            </a:pPr>
            <a:r>
              <a:rPr lang="en-GB" sz="2000" dirty="0">
                <a:latin typeface="Arial"/>
                <a:cs typeface="Arial"/>
              </a:rPr>
              <a:t>Topology Mass Optimisation and Generative Design</a:t>
            </a:r>
            <a:endParaRPr sz="2000" dirty="0">
              <a:latin typeface="Arial"/>
              <a:cs typeface="Arial"/>
            </a:endParaRPr>
          </a:p>
          <a:p>
            <a:pPr marL="299085" indent="-287020">
              <a:lnSpc>
                <a:spcPct val="100000"/>
              </a:lnSpc>
              <a:spcBef>
                <a:spcPts val="5"/>
              </a:spcBef>
              <a:buChar char="•"/>
              <a:tabLst>
                <a:tab pos="299085" algn="l"/>
                <a:tab pos="299720" algn="l"/>
              </a:tabLst>
            </a:pPr>
            <a:r>
              <a:rPr sz="2000" dirty="0">
                <a:latin typeface="Arial"/>
                <a:cs typeface="Arial"/>
              </a:rPr>
              <a:t>Additive</a:t>
            </a:r>
            <a:r>
              <a:rPr sz="2000" spc="-20" dirty="0">
                <a:latin typeface="Arial"/>
                <a:cs typeface="Arial"/>
              </a:rPr>
              <a:t> </a:t>
            </a:r>
            <a:r>
              <a:rPr sz="2000" spc="-10" dirty="0">
                <a:latin typeface="Arial"/>
                <a:cs typeface="Arial"/>
              </a:rPr>
              <a:t>Manufacture</a:t>
            </a:r>
            <a:endParaRPr sz="2000" dirty="0">
              <a:latin typeface="Arial"/>
              <a:cs typeface="Arial"/>
            </a:endParaRPr>
          </a:p>
        </p:txBody>
      </p:sp>
      <p:grpSp>
        <p:nvGrpSpPr>
          <p:cNvPr id="12" name="object 12"/>
          <p:cNvGrpSpPr/>
          <p:nvPr/>
        </p:nvGrpSpPr>
        <p:grpSpPr>
          <a:xfrm>
            <a:off x="259073" y="5169085"/>
            <a:ext cx="8626475" cy="88900"/>
            <a:chOff x="259073" y="5169085"/>
            <a:chExt cx="8626475" cy="88900"/>
          </a:xfrm>
        </p:grpSpPr>
        <p:pic>
          <p:nvPicPr>
            <p:cNvPr id="13" name="object 13"/>
            <p:cNvPicPr/>
            <p:nvPr/>
          </p:nvPicPr>
          <p:blipFill>
            <a:blip r:embed="rId3" cstate="print"/>
            <a:stretch>
              <a:fillRect/>
            </a:stretch>
          </p:blipFill>
          <p:spPr>
            <a:xfrm>
              <a:off x="259073" y="5169085"/>
              <a:ext cx="8625859" cy="88847"/>
            </a:xfrm>
            <a:prstGeom prst="rect">
              <a:avLst/>
            </a:prstGeom>
          </p:spPr>
        </p:pic>
        <p:sp>
          <p:nvSpPr>
            <p:cNvPr id="14" name="object 14"/>
            <p:cNvSpPr/>
            <p:nvPr/>
          </p:nvSpPr>
          <p:spPr>
            <a:xfrm>
              <a:off x="293369" y="5196078"/>
              <a:ext cx="8559800" cy="0"/>
            </a:xfrm>
            <a:custGeom>
              <a:avLst/>
              <a:gdLst/>
              <a:ahLst/>
              <a:cxnLst/>
              <a:rect l="l" t="t" r="r" b="b"/>
              <a:pathLst>
                <a:path w="8559800">
                  <a:moveTo>
                    <a:pt x="0" y="0"/>
                  </a:moveTo>
                  <a:lnTo>
                    <a:pt x="8559800" y="0"/>
                  </a:lnTo>
                </a:path>
              </a:pathLst>
            </a:custGeom>
            <a:ln w="25400">
              <a:solidFill>
                <a:srgbClr val="E3032D"/>
              </a:solidFill>
            </a:ln>
          </p:spPr>
          <p:txBody>
            <a:bodyPr wrap="square" lIns="0" tIns="0" rIns="0" bIns="0" rtlCol="0"/>
            <a:lstStyle/>
            <a:p>
              <a:endParaRPr/>
            </a:p>
          </p:txBody>
        </p:sp>
      </p:grpSp>
      <p:sp>
        <p:nvSpPr>
          <p:cNvPr id="15" name="object 15"/>
          <p:cNvSpPr txBox="1"/>
          <p:nvPr/>
        </p:nvSpPr>
        <p:spPr>
          <a:xfrm>
            <a:off x="334162" y="4776978"/>
            <a:ext cx="1924050" cy="391160"/>
          </a:xfrm>
          <a:prstGeom prst="rect">
            <a:avLst/>
          </a:prstGeom>
        </p:spPr>
        <p:txBody>
          <a:bodyPr vert="horz" wrap="square" lIns="0" tIns="12700" rIns="0" bIns="0" rtlCol="0">
            <a:spAutoFit/>
          </a:bodyPr>
          <a:lstStyle/>
          <a:p>
            <a:pPr marL="12700">
              <a:lnSpc>
                <a:spcPct val="100000"/>
              </a:lnSpc>
              <a:spcBef>
                <a:spcPts val="100"/>
              </a:spcBef>
            </a:pPr>
            <a:r>
              <a:rPr sz="2400" b="1" dirty="0">
                <a:latin typeface="Calibri"/>
                <a:cs typeface="Calibri"/>
              </a:rPr>
              <a:t>Main</a:t>
            </a:r>
            <a:r>
              <a:rPr sz="2400" b="1" spc="-20" dirty="0">
                <a:latin typeface="Calibri"/>
                <a:cs typeface="Calibri"/>
              </a:rPr>
              <a:t> </a:t>
            </a:r>
            <a:r>
              <a:rPr sz="2400" b="1" spc="-10" dirty="0">
                <a:latin typeface="Calibri"/>
                <a:cs typeface="Calibri"/>
              </a:rPr>
              <a:t>expertise</a:t>
            </a:r>
            <a:endParaRPr sz="2400" dirty="0">
              <a:latin typeface="Calibri"/>
              <a:cs typeface="Calibri"/>
            </a:endParaRPr>
          </a:p>
        </p:txBody>
      </p:sp>
      <p:sp>
        <p:nvSpPr>
          <p:cNvPr id="17" name="object 17"/>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16</a:t>
            </a:fld>
            <a:endParaRPr spc="-25" dirty="0"/>
          </a:p>
        </p:txBody>
      </p:sp>
      <p:pic>
        <p:nvPicPr>
          <p:cNvPr id="6" name="Picture 5">
            <a:extLst>
              <a:ext uri="{FF2B5EF4-FFF2-40B4-BE49-F238E27FC236}">
                <a16:creationId xmlns:a16="http://schemas.microsoft.com/office/drawing/2014/main" id="{FBD63182-5F2D-C77B-71BA-1C347BF588C5}"/>
              </a:ext>
            </a:extLst>
          </p:cNvPr>
          <p:cNvPicPr>
            <a:picLocks noChangeAspect="1"/>
          </p:cNvPicPr>
          <p:nvPr/>
        </p:nvPicPr>
        <p:blipFill>
          <a:blip r:embed="rId4"/>
          <a:stretch>
            <a:fillRect/>
          </a:stretch>
        </p:blipFill>
        <p:spPr>
          <a:xfrm>
            <a:off x="762000" y="1504563"/>
            <a:ext cx="7016118" cy="2838582"/>
          </a:xfrm>
          <a:prstGeom prst="rect">
            <a:avLst/>
          </a:prstGeom>
        </p:spPr>
      </p:pic>
    </p:spTree>
    <p:extLst>
      <p:ext uri="{BB962C8B-B14F-4D97-AF65-F5344CB8AC3E}">
        <p14:creationId xmlns:p14="http://schemas.microsoft.com/office/powerpoint/2010/main" val="29402275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332105" rIns="0" bIns="0" rtlCol="0">
            <a:spAutoFit/>
          </a:bodyPr>
          <a:lstStyle/>
          <a:p>
            <a:pPr marL="83820">
              <a:lnSpc>
                <a:spcPct val="100000"/>
              </a:lnSpc>
              <a:spcBef>
                <a:spcPts val="100"/>
              </a:spcBef>
            </a:pPr>
            <a:r>
              <a:rPr spc="-10" dirty="0"/>
              <a:t>Products/Projects</a:t>
            </a:r>
          </a:p>
        </p:txBody>
      </p:sp>
      <p:sp>
        <p:nvSpPr>
          <p:cNvPr id="10" name="object 10"/>
          <p:cNvSpPr txBox="1"/>
          <p:nvPr/>
        </p:nvSpPr>
        <p:spPr>
          <a:xfrm>
            <a:off x="355191" y="5365496"/>
            <a:ext cx="3671570" cy="1243930"/>
          </a:xfrm>
          <a:prstGeom prst="rect">
            <a:avLst/>
          </a:prstGeom>
        </p:spPr>
        <p:txBody>
          <a:bodyPr vert="horz" wrap="square" lIns="0" tIns="12700" rIns="0" bIns="0" rtlCol="0">
            <a:spAutoFit/>
          </a:bodyPr>
          <a:lstStyle/>
          <a:p>
            <a:pPr marL="299085" indent="-287020">
              <a:lnSpc>
                <a:spcPct val="100000"/>
              </a:lnSpc>
              <a:spcBef>
                <a:spcPts val="100"/>
              </a:spcBef>
              <a:buChar char="•"/>
              <a:tabLst>
                <a:tab pos="299085" algn="l"/>
                <a:tab pos="299720" algn="l"/>
              </a:tabLst>
            </a:pPr>
            <a:r>
              <a:rPr sz="2000" spc="-10" dirty="0">
                <a:latin typeface="Arial"/>
                <a:cs typeface="Arial"/>
              </a:rPr>
              <a:t>Computer-</a:t>
            </a:r>
            <a:r>
              <a:rPr sz="2000" dirty="0">
                <a:latin typeface="Arial"/>
                <a:cs typeface="Arial"/>
              </a:rPr>
              <a:t>Aided</a:t>
            </a:r>
            <a:r>
              <a:rPr sz="2000" spc="30" dirty="0">
                <a:latin typeface="Arial"/>
                <a:cs typeface="Arial"/>
              </a:rPr>
              <a:t> </a:t>
            </a:r>
            <a:r>
              <a:rPr sz="2000" spc="-10" dirty="0">
                <a:latin typeface="Arial"/>
                <a:cs typeface="Arial"/>
              </a:rPr>
              <a:t>Design</a:t>
            </a:r>
            <a:endParaRPr sz="2000" dirty="0">
              <a:latin typeface="Arial"/>
              <a:cs typeface="Arial"/>
            </a:endParaRPr>
          </a:p>
          <a:p>
            <a:pPr marL="299085" indent="-287020">
              <a:lnSpc>
                <a:spcPct val="100000"/>
              </a:lnSpc>
              <a:buChar char="•"/>
              <a:tabLst>
                <a:tab pos="299085" algn="l"/>
                <a:tab pos="299720" algn="l"/>
              </a:tabLst>
            </a:pPr>
            <a:r>
              <a:rPr lang="en-GB" sz="2000" dirty="0">
                <a:latin typeface="Arial"/>
                <a:cs typeface="Arial"/>
              </a:rPr>
              <a:t>Computational Modelling</a:t>
            </a:r>
            <a:endParaRPr sz="2000" dirty="0">
              <a:latin typeface="Arial"/>
              <a:cs typeface="Arial"/>
            </a:endParaRPr>
          </a:p>
          <a:p>
            <a:pPr marL="299085" indent="-287020">
              <a:lnSpc>
                <a:spcPct val="100000"/>
              </a:lnSpc>
              <a:spcBef>
                <a:spcPts val="5"/>
              </a:spcBef>
              <a:buChar char="•"/>
              <a:tabLst>
                <a:tab pos="299085" algn="l"/>
                <a:tab pos="299720" algn="l"/>
              </a:tabLst>
            </a:pPr>
            <a:r>
              <a:rPr lang="en-GB" sz="2000" dirty="0">
                <a:latin typeface="Arial"/>
                <a:cs typeface="Arial"/>
              </a:rPr>
              <a:t>Material Science</a:t>
            </a:r>
          </a:p>
          <a:p>
            <a:pPr marL="299085" indent="-287020">
              <a:lnSpc>
                <a:spcPct val="100000"/>
              </a:lnSpc>
              <a:spcBef>
                <a:spcPts val="5"/>
              </a:spcBef>
              <a:buChar char="•"/>
              <a:tabLst>
                <a:tab pos="299085" algn="l"/>
                <a:tab pos="299720" algn="l"/>
              </a:tabLst>
            </a:pPr>
            <a:r>
              <a:rPr lang="en-GB" sz="2000" dirty="0">
                <a:latin typeface="Arial"/>
                <a:cs typeface="Arial"/>
              </a:rPr>
              <a:t>Mechanical Testing</a:t>
            </a:r>
            <a:endParaRPr sz="2000" dirty="0">
              <a:latin typeface="Arial"/>
              <a:cs typeface="Arial"/>
            </a:endParaRPr>
          </a:p>
        </p:txBody>
      </p:sp>
      <p:sp>
        <p:nvSpPr>
          <p:cNvPr id="11" name="object 11"/>
          <p:cNvSpPr txBox="1"/>
          <p:nvPr/>
        </p:nvSpPr>
        <p:spPr>
          <a:xfrm>
            <a:off x="4955285" y="5365496"/>
            <a:ext cx="3592195" cy="1243930"/>
          </a:xfrm>
          <a:prstGeom prst="rect">
            <a:avLst/>
          </a:prstGeom>
        </p:spPr>
        <p:txBody>
          <a:bodyPr vert="horz" wrap="square" lIns="0" tIns="12700" rIns="0" bIns="0" rtlCol="0">
            <a:spAutoFit/>
          </a:bodyPr>
          <a:lstStyle/>
          <a:p>
            <a:pPr marL="299085" indent="-287020">
              <a:lnSpc>
                <a:spcPct val="100000"/>
              </a:lnSpc>
              <a:spcBef>
                <a:spcPts val="100"/>
              </a:spcBef>
              <a:buChar char="•"/>
              <a:tabLst>
                <a:tab pos="299085" algn="l"/>
                <a:tab pos="299720" algn="l"/>
              </a:tabLst>
            </a:pPr>
            <a:r>
              <a:rPr sz="2000" dirty="0">
                <a:latin typeface="Arial"/>
                <a:cs typeface="Arial"/>
              </a:rPr>
              <a:t>3D</a:t>
            </a:r>
            <a:r>
              <a:rPr sz="2000" spc="90" dirty="0">
                <a:latin typeface="Arial"/>
                <a:cs typeface="Arial"/>
              </a:rPr>
              <a:t> </a:t>
            </a:r>
            <a:r>
              <a:rPr sz="2000" spc="-10" dirty="0">
                <a:latin typeface="Arial"/>
                <a:cs typeface="Arial"/>
              </a:rPr>
              <a:t>scanning/post-processing</a:t>
            </a:r>
            <a:endParaRPr sz="2000" dirty="0">
              <a:latin typeface="Arial"/>
              <a:cs typeface="Arial"/>
            </a:endParaRPr>
          </a:p>
          <a:p>
            <a:pPr marL="299085" indent="-287020">
              <a:lnSpc>
                <a:spcPct val="100000"/>
              </a:lnSpc>
              <a:buChar char="•"/>
              <a:tabLst>
                <a:tab pos="299085" algn="l"/>
                <a:tab pos="299720" algn="l"/>
              </a:tabLst>
            </a:pPr>
            <a:r>
              <a:rPr lang="en-GB" sz="2000" dirty="0">
                <a:latin typeface="Arial"/>
                <a:cs typeface="Arial"/>
              </a:rPr>
              <a:t>Topology Mass Optimisation and Generative Design</a:t>
            </a:r>
            <a:endParaRPr sz="2000" dirty="0">
              <a:latin typeface="Arial"/>
              <a:cs typeface="Arial"/>
            </a:endParaRPr>
          </a:p>
          <a:p>
            <a:pPr marL="299085" indent="-287020">
              <a:lnSpc>
                <a:spcPct val="100000"/>
              </a:lnSpc>
              <a:spcBef>
                <a:spcPts val="5"/>
              </a:spcBef>
              <a:buChar char="•"/>
              <a:tabLst>
                <a:tab pos="299085" algn="l"/>
                <a:tab pos="299720" algn="l"/>
              </a:tabLst>
            </a:pPr>
            <a:r>
              <a:rPr sz="2000" dirty="0">
                <a:latin typeface="Arial"/>
                <a:cs typeface="Arial"/>
              </a:rPr>
              <a:t>Additive</a:t>
            </a:r>
            <a:r>
              <a:rPr sz="2000" spc="-20" dirty="0">
                <a:latin typeface="Arial"/>
                <a:cs typeface="Arial"/>
              </a:rPr>
              <a:t> </a:t>
            </a:r>
            <a:r>
              <a:rPr sz="2000" spc="-10" dirty="0">
                <a:latin typeface="Arial"/>
                <a:cs typeface="Arial"/>
              </a:rPr>
              <a:t>Manufacture</a:t>
            </a:r>
            <a:endParaRPr sz="2000" dirty="0">
              <a:latin typeface="Arial"/>
              <a:cs typeface="Arial"/>
            </a:endParaRPr>
          </a:p>
        </p:txBody>
      </p:sp>
      <p:grpSp>
        <p:nvGrpSpPr>
          <p:cNvPr id="12" name="object 12"/>
          <p:cNvGrpSpPr/>
          <p:nvPr/>
        </p:nvGrpSpPr>
        <p:grpSpPr>
          <a:xfrm>
            <a:off x="259073" y="5169085"/>
            <a:ext cx="8626475" cy="88900"/>
            <a:chOff x="259073" y="5169085"/>
            <a:chExt cx="8626475" cy="88900"/>
          </a:xfrm>
        </p:grpSpPr>
        <p:pic>
          <p:nvPicPr>
            <p:cNvPr id="13" name="object 13"/>
            <p:cNvPicPr/>
            <p:nvPr/>
          </p:nvPicPr>
          <p:blipFill>
            <a:blip r:embed="rId3" cstate="print"/>
            <a:stretch>
              <a:fillRect/>
            </a:stretch>
          </p:blipFill>
          <p:spPr>
            <a:xfrm>
              <a:off x="259073" y="5169085"/>
              <a:ext cx="8625859" cy="88847"/>
            </a:xfrm>
            <a:prstGeom prst="rect">
              <a:avLst/>
            </a:prstGeom>
          </p:spPr>
        </p:pic>
        <p:sp>
          <p:nvSpPr>
            <p:cNvPr id="14" name="object 14"/>
            <p:cNvSpPr/>
            <p:nvPr/>
          </p:nvSpPr>
          <p:spPr>
            <a:xfrm>
              <a:off x="293369" y="5196078"/>
              <a:ext cx="8559800" cy="0"/>
            </a:xfrm>
            <a:custGeom>
              <a:avLst/>
              <a:gdLst/>
              <a:ahLst/>
              <a:cxnLst/>
              <a:rect l="l" t="t" r="r" b="b"/>
              <a:pathLst>
                <a:path w="8559800">
                  <a:moveTo>
                    <a:pt x="0" y="0"/>
                  </a:moveTo>
                  <a:lnTo>
                    <a:pt x="8559800" y="0"/>
                  </a:lnTo>
                </a:path>
              </a:pathLst>
            </a:custGeom>
            <a:ln w="25400">
              <a:solidFill>
                <a:srgbClr val="E3032D"/>
              </a:solidFill>
            </a:ln>
          </p:spPr>
          <p:txBody>
            <a:bodyPr wrap="square" lIns="0" tIns="0" rIns="0" bIns="0" rtlCol="0"/>
            <a:lstStyle/>
            <a:p>
              <a:endParaRPr/>
            </a:p>
          </p:txBody>
        </p:sp>
      </p:grpSp>
      <p:sp>
        <p:nvSpPr>
          <p:cNvPr id="15" name="object 15"/>
          <p:cNvSpPr txBox="1"/>
          <p:nvPr/>
        </p:nvSpPr>
        <p:spPr>
          <a:xfrm>
            <a:off x="334162" y="4776978"/>
            <a:ext cx="1924050" cy="391160"/>
          </a:xfrm>
          <a:prstGeom prst="rect">
            <a:avLst/>
          </a:prstGeom>
        </p:spPr>
        <p:txBody>
          <a:bodyPr vert="horz" wrap="square" lIns="0" tIns="12700" rIns="0" bIns="0" rtlCol="0">
            <a:spAutoFit/>
          </a:bodyPr>
          <a:lstStyle/>
          <a:p>
            <a:pPr marL="12700">
              <a:lnSpc>
                <a:spcPct val="100000"/>
              </a:lnSpc>
              <a:spcBef>
                <a:spcPts val="100"/>
              </a:spcBef>
            </a:pPr>
            <a:r>
              <a:rPr sz="2400" b="1" dirty="0">
                <a:latin typeface="Calibri"/>
                <a:cs typeface="Calibri"/>
              </a:rPr>
              <a:t>Main</a:t>
            </a:r>
            <a:r>
              <a:rPr sz="2400" b="1" spc="-20" dirty="0">
                <a:latin typeface="Calibri"/>
                <a:cs typeface="Calibri"/>
              </a:rPr>
              <a:t> </a:t>
            </a:r>
            <a:r>
              <a:rPr sz="2400" b="1" spc="-10" dirty="0">
                <a:latin typeface="Calibri"/>
                <a:cs typeface="Calibri"/>
              </a:rPr>
              <a:t>expertise</a:t>
            </a:r>
            <a:endParaRPr sz="2400" dirty="0">
              <a:latin typeface="Calibri"/>
              <a:cs typeface="Calibri"/>
            </a:endParaRPr>
          </a:p>
        </p:txBody>
      </p:sp>
      <p:sp>
        <p:nvSpPr>
          <p:cNvPr id="17" name="object 17"/>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17</a:t>
            </a:fld>
            <a:endParaRPr spc="-25" dirty="0"/>
          </a:p>
        </p:txBody>
      </p:sp>
      <p:pic>
        <p:nvPicPr>
          <p:cNvPr id="3" name="Picture 2" descr="A person standing next to a car&#10;&#10;Description automatically generated with medium confidence">
            <a:extLst>
              <a:ext uri="{FF2B5EF4-FFF2-40B4-BE49-F238E27FC236}">
                <a16:creationId xmlns:a16="http://schemas.microsoft.com/office/drawing/2014/main" id="{A64168F2-3539-F274-97E9-AE9CF3E5C22F}"/>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24376" r="1" b="19381"/>
          <a:stretch/>
        </p:blipFill>
        <p:spPr>
          <a:xfrm>
            <a:off x="2102644" y="922071"/>
            <a:ext cx="4938712" cy="3703597"/>
          </a:xfrm>
          <a:prstGeom prst="rect">
            <a:avLst/>
          </a:prstGeom>
          <a:noFill/>
        </p:spPr>
      </p:pic>
    </p:spTree>
    <p:extLst>
      <p:ext uri="{BB962C8B-B14F-4D97-AF65-F5344CB8AC3E}">
        <p14:creationId xmlns:p14="http://schemas.microsoft.com/office/powerpoint/2010/main" val="775958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363804" rIns="0" bIns="0" rtlCol="0">
            <a:spAutoFit/>
          </a:bodyPr>
          <a:lstStyle/>
          <a:p>
            <a:pPr marL="83820">
              <a:lnSpc>
                <a:spcPct val="100000"/>
              </a:lnSpc>
              <a:spcBef>
                <a:spcPts val="100"/>
              </a:spcBef>
            </a:pPr>
            <a:r>
              <a:rPr dirty="0"/>
              <a:t>Centre</a:t>
            </a:r>
            <a:r>
              <a:rPr spc="-35" dirty="0"/>
              <a:t> </a:t>
            </a:r>
            <a:r>
              <a:rPr dirty="0"/>
              <a:t>of</a:t>
            </a:r>
            <a:r>
              <a:rPr spc="-25" dirty="0"/>
              <a:t> </a:t>
            </a:r>
            <a:r>
              <a:rPr dirty="0"/>
              <a:t>advanced</a:t>
            </a:r>
            <a:r>
              <a:rPr spc="-40" dirty="0"/>
              <a:t> </a:t>
            </a:r>
            <a:r>
              <a:rPr dirty="0"/>
              <a:t>Batch</a:t>
            </a:r>
            <a:r>
              <a:rPr spc="-25" dirty="0"/>
              <a:t> </a:t>
            </a:r>
            <a:r>
              <a:rPr dirty="0"/>
              <a:t>Manufacture</a:t>
            </a:r>
            <a:r>
              <a:rPr spc="-20" dirty="0"/>
              <a:t> </a:t>
            </a:r>
            <a:r>
              <a:rPr dirty="0"/>
              <a:t>(CBM</a:t>
            </a:r>
            <a:r>
              <a:rPr spc="-20" dirty="0"/>
              <a:t> </a:t>
            </a:r>
            <a:r>
              <a:rPr spc="-10" dirty="0"/>
              <a:t>Wales)</a:t>
            </a:r>
          </a:p>
        </p:txBody>
      </p:sp>
      <p:pic>
        <p:nvPicPr>
          <p:cNvPr id="3" name="object 3"/>
          <p:cNvPicPr/>
          <p:nvPr/>
        </p:nvPicPr>
        <p:blipFill>
          <a:blip r:embed="rId2" cstate="print"/>
          <a:stretch>
            <a:fillRect/>
          </a:stretch>
        </p:blipFill>
        <p:spPr>
          <a:xfrm>
            <a:off x="102107" y="2104644"/>
            <a:ext cx="8939784" cy="1996439"/>
          </a:xfrm>
          <a:prstGeom prst="rect">
            <a:avLst/>
          </a:prstGeom>
        </p:spPr>
      </p:pic>
      <p:sp>
        <p:nvSpPr>
          <p:cNvPr id="4" name="object 4"/>
          <p:cNvSpPr txBox="1"/>
          <p:nvPr/>
        </p:nvSpPr>
        <p:spPr>
          <a:xfrm>
            <a:off x="181457" y="1762125"/>
            <a:ext cx="900430" cy="299720"/>
          </a:xfrm>
          <a:prstGeom prst="rect">
            <a:avLst/>
          </a:prstGeom>
        </p:spPr>
        <p:txBody>
          <a:bodyPr vert="horz" wrap="square" lIns="0" tIns="12700" rIns="0" bIns="0" rtlCol="0">
            <a:spAutoFit/>
          </a:bodyPr>
          <a:lstStyle/>
          <a:p>
            <a:pPr marL="12700">
              <a:lnSpc>
                <a:spcPct val="100000"/>
              </a:lnSpc>
              <a:spcBef>
                <a:spcPts val="100"/>
              </a:spcBef>
            </a:pPr>
            <a:r>
              <a:rPr sz="1800" spc="-10" dirty="0">
                <a:latin typeface="Arial"/>
                <a:cs typeface="Arial"/>
              </a:rPr>
              <a:t>Services</a:t>
            </a:r>
            <a:endParaRPr sz="1800">
              <a:latin typeface="Arial"/>
              <a:cs typeface="Arial"/>
            </a:endParaRPr>
          </a:p>
        </p:txBody>
      </p:sp>
      <p:sp>
        <p:nvSpPr>
          <p:cNvPr id="5" name="object 5"/>
          <p:cNvSpPr txBox="1"/>
          <p:nvPr/>
        </p:nvSpPr>
        <p:spPr>
          <a:xfrm>
            <a:off x="230546" y="1118361"/>
            <a:ext cx="3380740" cy="299720"/>
          </a:xfrm>
          <a:prstGeom prst="rect">
            <a:avLst/>
          </a:prstGeom>
        </p:spPr>
        <p:txBody>
          <a:bodyPr vert="horz" wrap="square" lIns="0" tIns="12700" rIns="0" bIns="0" rtlCol="0">
            <a:spAutoFit/>
          </a:bodyPr>
          <a:lstStyle/>
          <a:p>
            <a:pPr marL="12700">
              <a:lnSpc>
                <a:spcPct val="100000"/>
              </a:lnSpc>
              <a:spcBef>
                <a:spcPts val="100"/>
              </a:spcBef>
              <a:tabLst>
                <a:tab pos="414655" algn="l"/>
              </a:tabLst>
            </a:pPr>
            <a:r>
              <a:rPr sz="1800" u="heavy" dirty="0">
                <a:solidFill>
                  <a:srgbClr val="009999"/>
                </a:solidFill>
                <a:uFill>
                  <a:solidFill>
                    <a:srgbClr val="000000"/>
                  </a:solidFill>
                </a:uFill>
                <a:latin typeface="Arial"/>
                <a:cs typeface="Arial"/>
              </a:rPr>
              <a:t>	</a:t>
            </a:r>
            <a:r>
              <a:rPr sz="1800" spc="-185" dirty="0">
                <a:solidFill>
                  <a:srgbClr val="009999"/>
                </a:solidFill>
                <a:latin typeface="Arial"/>
                <a:cs typeface="Arial"/>
              </a:rPr>
              <a:t> </a:t>
            </a:r>
            <a:r>
              <a:rPr sz="1800" u="sng" spc="-10" dirty="0">
                <a:solidFill>
                  <a:srgbClr val="009999"/>
                </a:solidFill>
                <a:uFill>
                  <a:solidFill>
                    <a:srgbClr val="009999"/>
                  </a:solidFill>
                </a:uFill>
                <a:latin typeface="Arial"/>
                <a:cs typeface="Arial"/>
                <a:hlinkClick r:id="rId3"/>
              </a:rPr>
              <a:t>https://www.cbmwales.co.uk/</a:t>
            </a:r>
            <a:endParaRPr sz="1800">
              <a:latin typeface="Arial"/>
              <a:cs typeface="Arial"/>
            </a:endParaRPr>
          </a:p>
        </p:txBody>
      </p:sp>
      <p:grpSp>
        <p:nvGrpSpPr>
          <p:cNvPr id="6" name="object 6"/>
          <p:cNvGrpSpPr/>
          <p:nvPr/>
        </p:nvGrpSpPr>
        <p:grpSpPr>
          <a:xfrm>
            <a:off x="287888" y="1177001"/>
            <a:ext cx="253365" cy="170815"/>
            <a:chOff x="287888" y="1177001"/>
            <a:chExt cx="253365" cy="170815"/>
          </a:xfrm>
        </p:grpSpPr>
        <p:pic>
          <p:nvPicPr>
            <p:cNvPr id="7" name="object 7"/>
            <p:cNvPicPr/>
            <p:nvPr/>
          </p:nvPicPr>
          <p:blipFill>
            <a:blip r:embed="rId4" cstate="print"/>
            <a:stretch>
              <a:fillRect/>
            </a:stretch>
          </p:blipFill>
          <p:spPr>
            <a:xfrm>
              <a:off x="287888" y="1177001"/>
              <a:ext cx="252967" cy="170305"/>
            </a:xfrm>
            <a:prstGeom prst="rect">
              <a:avLst/>
            </a:prstGeom>
          </p:spPr>
        </p:pic>
        <p:pic>
          <p:nvPicPr>
            <p:cNvPr id="8" name="object 8"/>
            <p:cNvPicPr/>
            <p:nvPr/>
          </p:nvPicPr>
          <p:blipFill>
            <a:blip r:embed="rId5" cstate="print"/>
            <a:stretch>
              <a:fillRect/>
            </a:stretch>
          </p:blipFill>
          <p:spPr>
            <a:xfrm>
              <a:off x="362291" y="1210321"/>
              <a:ext cx="104163" cy="103664"/>
            </a:xfrm>
            <a:prstGeom prst="rect">
              <a:avLst/>
            </a:prstGeom>
          </p:spPr>
        </p:pic>
      </p:grpSp>
      <p:sp>
        <p:nvSpPr>
          <p:cNvPr id="9" name="object 9"/>
          <p:cNvSpPr/>
          <p:nvPr/>
        </p:nvSpPr>
        <p:spPr>
          <a:xfrm>
            <a:off x="4237876" y="1105420"/>
            <a:ext cx="308610" cy="271780"/>
          </a:xfrm>
          <a:custGeom>
            <a:avLst/>
            <a:gdLst/>
            <a:ahLst/>
            <a:cxnLst/>
            <a:rect l="l" t="t" r="r" b="b"/>
            <a:pathLst>
              <a:path w="308610" h="271780">
                <a:moveTo>
                  <a:pt x="180176" y="179243"/>
                </a:moveTo>
                <a:lnTo>
                  <a:pt x="172736" y="179243"/>
                </a:lnTo>
                <a:lnTo>
                  <a:pt x="172736" y="271698"/>
                </a:lnTo>
                <a:lnTo>
                  <a:pt x="265739" y="271735"/>
                </a:lnTo>
                <a:lnTo>
                  <a:pt x="265739" y="264331"/>
                </a:lnTo>
                <a:lnTo>
                  <a:pt x="180176" y="264297"/>
                </a:lnTo>
                <a:lnTo>
                  <a:pt x="180176" y="179243"/>
                </a:lnTo>
                <a:close/>
              </a:path>
              <a:path w="308610" h="271780">
                <a:moveTo>
                  <a:pt x="49972" y="152389"/>
                </a:moveTo>
                <a:lnTo>
                  <a:pt x="42532" y="152389"/>
                </a:lnTo>
                <a:lnTo>
                  <a:pt x="42532" y="271646"/>
                </a:lnTo>
                <a:lnTo>
                  <a:pt x="135535" y="271683"/>
                </a:lnTo>
                <a:lnTo>
                  <a:pt x="135535" y="264275"/>
                </a:lnTo>
                <a:lnTo>
                  <a:pt x="49972" y="264247"/>
                </a:lnTo>
                <a:lnTo>
                  <a:pt x="49972" y="152389"/>
                </a:lnTo>
                <a:close/>
              </a:path>
              <a:path w="308610" h="271780">
                <a:moveTo>
                  <a:pt x="164971" y="47207"/>
                </a:moveTo>
                <a:lnTo>
                  <a:pt x="154135" y="47207"/>
                </a:lnTo>
                <a:lnTo>
                  <a:pt x="258299" y="145231"/>
                </a:lnTo>
                <a:lnTo>
                  <a:pt x="258299" y="264331"/>
                </a:lnTo>
                <a:lnTo>
                  <a:pt x="265739" y="264331"/>
                </a:lnTo>
                <a:lnTo>
                  <a:pt x="265739" y="152235"/>
                </a:lnTo>
                <a:lnTo>
                  <a:pt x="276577" y="152235"/>
                </a:lnTo>
                <a:lnTo>
                  <a:pt x="164971" y="47207"/>
                </a:lnTo>
                <a:close/>
              </a:path>
              <a:path w="308610" h="271780">
                <a:moveTo>
                  <a:pt x="180176" y="171838"/>
                </a:moveTo>
                <a:lnTo>
                  <a:pt x="128095" y="171838"/>
                </a:lnTo>
                <a:lnTo>
                  <a:pt x="128095" y="264275"/>
                </a:lnTo>
                <a:lnTo>
                  <a:pt x="135535" y="264275"/>
                </a:lnTo>
                <a:lnTo>
                  <a:pt x="135535" y="179243"/>
                </a:lnTo>
                <a:lnTo>
                  <a:pt x="180176" y="179243"/>
                </a:lnTo>
                <a:lnTo>
                  <a:pt x="180176" y="171838"/>
                </a:lnTo>
                <a:close/>
              </a:path>
              <a:path w="308610" h="271780">
                <a:moveTo>
                  <a:pt x="154135" y="0"/>
                </a:moveTo>
                <a:lnTo>
                  <a:pt x="0" y="145703"/>
                </a:lnTo>
                <a:lnTo>
                  <a:pt x="24139" y="169722"/>
                </a:lnTo>
                <a:lnTo>
                  <a:pt x="35100" y="159392"/>
                </a:lnTo>
                <a:lnTo>
                  <a:pt x="24282" y="159392"/>
                </a:lnTo>
                <a:lnTo>
                  <a:pt x="10663" y="145857"/>
                </a:lnTo>
                <a:lnTo>
                  <a:pt x="154135" y="10190"/>
                </a:lnTo>
                <a:lnTo>
                  <a:pt x="164916" y="10190"/>
                </a:lnTo>
                <a:lnTo>
                  <a:pt x="154135" y="0"/>
                </a:lnTo>
                <a:close/>
              </a:path>
              <a:path w="308610" h="271780">
                <a:moveTo>
                  <a:pt x="276577" y="152235"/>
                </a:moveTo>
                <a:lnTo>
                  <a:pt x="265739" y="152235"/>
                </a:lnTo>
                <a:lnTo>
                  <a:pt x="284215" y="169635"/>
                </a:lnTo>
                <a:lnTo>
                  <a:pt x="294600" y="159306"/>
                </a:lnTo>
                <a:lnTo>
                  <a:pt x="284091" y="159306"/>
                </a:lnTo>
                <a:lnTo>
                  <a:pt x="276577" y="152235"/>
                </a:lnTo>
                <a:close/>
              </a:path>
              <a:path w="308610" h="271780">
                <a:moveTo>
                  <a:pt x="154135" y="37010"/>
                </a:moveTo>
                <a:lnTo>
                  <a:pt x="24282" y="159392"/>
                </a:lnTo>
                <a:lnTo>
                  <a:pt x="35100" y="159392"/>
                </a:lnTo>
                <a:lnTo>
                  <a:pt x="42532" y="152389"/>
                </a:lnTo>
                <a:lnTo>
                  <a:pt x="49972" y="152389"/>
                </a:lnTo>
                <a:lnTo>
                  <a:pt x="49972" y="145376"/>
                </a:lnTo>
                <a:lnTo>
                  <a:pt x="154135" y="47207"/>
                </a:lnTo>
                <a:lnTo>
                  <a:pt x="164971" y="47207"/>
                </a:lnTo>
                <a:lnTo>
                  <a:pt x="154135" y="37010"/>
                </a:lnTo>
                <a:close/>
              </a:path>
              <a:path w="308610" h="271780">
                <a:moveTo>
                  <a:pt x="164916" y="10190"/>
                </a:moveTo>
                <a:lnTo>
                  <a:pt x="154135" y="10190"/>
                </a:lnTo>
                <a:lnTo>
                  <a:pt x="297608" y="145857"/>
                </a:lnTo>
                <a:lnTo>
                  <a:pt x="284091" y="159306"/>
                </a:lnTo>
                <a:lnTo>
                  <a:pt x="294600" y="159306"/>
                </a:lnTo>
                <a:lnTo>
                  <a:pt x="308272" y="145706"/>
                </a:lnTo>
                <a:lnTo>
                  <a:pt x="164916" y="10190"/>
                </a:lnTo>
                <a:close/>
              </a:path>
            </a:pathLst>
          </a:custGeom>
          <a:solidFill>
            <a:srgbClr val="000000"/>
          </a:solidFill>
        </p:spPr>
        <p:txBody>
          <a:bodyPr wrap="square" lIns="0" tIns="0" rIns="0" bIns="0" rtlCol="0"/>
          <a:lstStyle/>
          <a:p>
            <a:endParaRPr/>
          </a:p>
        </p:txBody>
      </p:sp>
      <p:sp>
        <p:nvSpPr>
          <p:cNvPr id="10" name="object 10"/>
          <p:cNvSpPr txBox="1"/>
          <p:nvPr/>
        </p:nvSpPr>
        <p:spPr>
          <a:xfrm>
            <a:off x="4642230" y="1095832"/>
            <a:ext cx="4216400" cy="300355"/>
          </a:xfrm>
          <a:prstGeom prst="rect">
            <a:avLst/>
          </a:prstGeom>
        </p:spPr>
        <p:txBody>
          <a:bodyPr vert="horz" wrap="square" lIns="0" tIns="12700" rIns="0" bIns="0" rtlCol="0">
            <a:spAutoFit/>
          </a:bodyPr>
          <a:lstStyle/>
          <a:p>
            <a:pPr marL="12700">
              <a:lnSpc>
                <a:spcPct val="100000"/>
              </a:lnSpc>
              <a:spcBef>
                <a:spcPts val="100"/>
              </a:spcBef>
            </a:pPr>
            <a:r>
              <a:rPr sz="1800" dirty="0">
                <a:latin typeface="Arial"/>
                <a:cs typeface="Arial"/>
              </a:rPr>
              <a:t>UWTSD,</a:t>
            </a:r>
            <a:r>
              <a:rPr sz="1800" spc="-55" dirty="0">
                <a:latin typeface="Arial"/>
                <a:cs typeface="Arial"/>
              </a:rPr>
              <a:t> </a:t>
            </a:r>
            <a:r>
              <a:rPr sz="1800" dirty="0">
                <a:latin typeface="Arial"/>
                <a:cs typeface="Arial"/>
              </a:rPr>
              <a:t>IQ</a:t>
            </a:r>
            <a:r>
              <a:rPr sz="1800" spc="-25" dirty="0">
                <a:latin typeface="Arial"/>
                <a:cs typeface="Arial"/>
              </a:rPr>
              <a:t> </a:t>
            </a:r>
            <a:r>
              <a:rPr sz="1800" dirty="0">
                <a:latin typeface="Arial"/>
                <a:cs typeface="Arial"/>
              </a:rPr>
              <a:t>Building, Kings</a:t>
            </a:r>
            <a:r>
              <a:rPr sz="1800" spc="-15" dirty="0">
                <a:latin typeface="Arial"/>
                <a:cs typeface="Arial"/>
              </a:rPr>
              <a:t> </a:t>
            </a:r>
            <a:r>
              <a:rPr sz="1800" dirty="0">
                <a:latin typeface="Arial"/>
                <a:cs typeface="Arial"/>
              </a:rPr>
              <a:t>Rd,</a:t>
            </a:r>
            <a:r>
              <a:rPr sz="1800" spc="-20" dirty="0">
                <a:latin typeface="Arial"/>
                <a:cs typeface="Arial"/>
              </a:rPr>
              <a:t> </a:t>
            </a:r>
            <a:r>
              <a:rPr sz="1800" spc="-10" dirty="0">
                <a:latin typeface="Arial"/>
                <a:cs typeface="Arial"/>
              </a:rPr>
              <a:t>SA18EW</a:t>
            </a:r>
            <a:endParaRPr sz="1800">
              <a:latin typeface="Arial"/>
              <a:cs typeface="Arial"/>
            </a:endParaRPr>
          </a:p>
        </p:txBody>
      </p:sp>
      <p:pic>
        <p:nvPicPr>
          <p:cNvPr id="11" name="object 11"/>
          <p:cNvPicPr/>
          <p:nvPr/>
        </p:nvPicPr>
        <p:blipFill>
          <a:blip r:embed="rId6" cstate="print"/>
          <a:stretch>
            <a:fillRect/>
          </a:stretch>
        </p:blipFill>
        <p:spPr>
          <a:xfrm>
            <a:off x="355145" y="4360488"/>
            <a:ext cx="1904751" cy="2308395"/>
          </a:xfrm>
          <a:prstGeom prst="rect">
            <a:avLst/>
          </a:prstGeom>
        </p:spPr>
      </p:pic>
      <p:pic>
        <p:nvPicPr>
          <p:cNvPr id="12" name="object 12"/>
          <p:cNvPicPr/>
          <p:nvPr/>
        </p:nvPicPr>
        <p:blipFill>
          <a:blip r:embed="rId7" cstate="print"/>
          <a:stretch>
            <a:fillRect/>
          </a:stretch>
        </p:blipFill>
        <p:spPr>
          <a:xfrm>
            <a:off x="2564892" y="4494274"/>
            <a:ext cx="1524000" cy="2285998"/>
          </a:xfrm>
          <a:prstGeom prst="rect">
            <a:avLst/>
          </a:prstGeom>
        </p:spPr>
      </p:pic>
      <p:pic>
        <p:nvPicPr>
          <p:cNvPr id="13" name="object 13"/>
          <p:cNvPicPr/>
          <p:nvPr/>
        </p:nvPicPr>
        <p:blipFill>
          <a:blip r:embed="rId8" cstate="print"/>
          <a:stretch>
            <a:fillRect/>
          </a:stretch>
        </p:blipFill>
        <p:spPr>
          <a:xfrm>
            <a:off x="4562855" y="4861559"/>
            <a:ext cx="2225040" cy="1644395"/>
          </a:xfrm>
          <a:prstGeom prst="rect">
            <a:avLst/>
          </a:prstGeom>
        </p:spPr>
      </p:pic>
      <p:pic>
        <p:nvPicPr>
          <p:cNvPr id="14" name="object 14"/>
          <p:cNvPicPr/>
          <p:nvPr/>
        </p:nvPicPr>
        <p:blipFill>
          <a:blip r:embed="rId9" cstate="print"/>
          <a:stretch>
            <a:fillRect/>
          </a:stretch>
        </p:blipFill>
        <p:spPr>
          <a:xfrm>
            <a:off x="6986803" y="4831078"/>
            <a:ext cx="1838680" cy="1906136"/>
          </a:xfrm>
          <a:prstGeom prst="rect">
            <a:avLst/>
          </a:prstGeom>
        </p:spPr>
      </p:pic>
      <p:sp>
        <p:nvSpPr>
          <p:cNvPr id="15" name="object 15"/>
          <p:cNvSpPr txBox="1"/>
          <p:nvPr/>
        </p:nvSpPr>
        <p:spPr>
          <a:xfrm>
            <a:off x="2644267" y="4369434"/>
            <a:ext cx="1455420" cy="269240"/>
          </a:xfrm>
          <a:prstGeom prst="rect">
            <a:avLst/>
          </a:prstGeom>
        </p:spPr>
        <p:txBody>
          <a:bodyPr vert="horz" wrap="square" lIns="0" tIns="12065" rIns="0" bIns="0" rtlCol="0">
            <a:spAutoFit/>
          </a:bodyPr>
          <a:lstStyle/>
          <a:p>
            <a:pPr marL="12700">
              <a:lnSpc>
                <a:spcPct val="100000"/>
              </a:lnSpc>
              <a:spcBef>
                <a:spcPts val="95"/>
              </a:spcBef>
            </a:pPr>
            <a:r>
              <a:rPr sz="1600" spc="-20" dirty="0">
                <a:latin typeface="Arial"/>
                <a:cs typeface="Arial"/>
              </a:rPr>
              <a:t>Vacuum</a:t>
            </a:r>
            <a:r>
              <a:rPr sz="1600" spc="-80" dirty="0">
                <a:latin typeface="Arial"/>
                <a:cs typeface="Arial"/>
              </a:rPr>
              <a:t> </a:t>
            </a:r>
            <a:r>
              <a:rPr sz="1600" spc="-10" dirty="0">
                <a:latin typeface="Arial"/>
                <a:cs typeface="Arial"/>
              </a:rPr>
              <a:t>casting</a:t>
            </a:r>
            <a:endParaRPr sz="1600">
              <a:latin typeface="Arial"/>
              <a:cs typeface="Arial"/>
            </a:endParaRPr>
          </a:p>
        </p:txBody>
      </p:sp>
      <p:sp>
        <p:nvSpPr>
          <p:cNvPr id="18" name="object 18"/>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18</a:t>
            </a:fld>
            <a:endParaRPr spc="-25" dirty="0"/>
          </a:p>
        </p:txBody>
      </p:sp>
      <p:sp>
        <p:nvSpPr>
          <p:cNvPr id="16" name="object 16"/>
          <p:cNvSpPr txBox="1"/>
          <p:nvPr/>
        </p:nvSpPr>
        <p:spPr>
          <a:xfrm>
            <a:off x="4702555" y="4366640"/>
            <a:ext cx="1717675" cy="269240"/>
          </a:xfrm>
          <a:prstGeom prst="rect">
            <a:avLst/>
          </a:prstGeom>
        </p:spPr>
        <p:txBody>
          <a:bodyPr vert="horz" wrap="square" lIns="0" tIns="12065" rIns="0" bIns="0" rtlCol="0">
            <a:spAutoFit/>
          </a:bodyPr>
          <a:lstStyle/>
          <a:p>
            <a:pPr marL="12700">
              <a:lnSpc>
                <a:spcPct val="100000"/>
              </a:lnSpc>
              <a:spcBef>
                <a:spcPts val="95"/>
              </a:spcBef>
            </a:pPr>
            <a:r>
              <a:rPr sz="1600" dirty="0">
                <a:latin typeface="Arial"/>
                <a:cs typeface="Arial"/>
              </a:rPr>
              <a:t>Optical</a:t>
            </a:r>
            <a:r>
              <a:rPr sz="1600" spc="-50" dirty="0">
                <a:latin typeface="Arial"/>
                <a:cs typeface="Arial"/>
              </a:rPr>
              <a:t> </a:t>
            </a:r>
            <a:r>
              <a:rPr sz="1600" dirty="0">
                <a:latin typeface="Arial"/>
                <a:cs typeface="Arial"/>
              </a:rPr>
              <a:t>3d</a:t>
            </a:r>
            <a:r>
              <a:rPr sz="1600" spc="-50" dirty="0">
                <a:latin typeface="Arial"/>
                <a:cs typeface="Arial"/>
              </a:rPr>
              <a:t> </a:t>
            </a:r>
            <a:r>
              <a:rPr sz="1600" spc="-10" dirty="0">
                <a:latin typeface="Arial"/>
                <a:cs typeface="Arial"/>
              </a:rPr>
              <a:t>scanner</a:t>
            </a:r>
            <a:endParaRPr sz="1600">
              <a:latin typeface="Arial"/>
              <a:cs typeface="Arial"/>
            </a:endParaRPr>
          </a:p>
        </p:txBody>
      </p:sp>
      <p:sp>
        <p:nvSpPr>
          <p:cNvPr id="17" name="object 17"/>
          <p:cNvSpPr txBox="1"/>
          <p:nvPr/>
        </p:nvSpPr>
        <p:spPr>
          <a:xfrm>
            <a:off x="7035545" y="4366640"/>
            <a:ext cx="1616075" cy="513080"/>
          </a:xfrm>
          <a:prstGeom prst="rect">
            <a:avLst/>
          </a:prstGeom>
        </p:spPr>
        <p:txBody>
          <a:bodyPr vert="horz" wrap="square" lIns="0" tIns="12065" rIns="0" bIns="0" rtlCol="0">
            <a:spAutoFit/>
          </a:bodyPr>
          <a:lstStyle/>
          <a:p>
            <a:pPr marL="12700">
              <a:lnSpc>
                <a:spcPct val="100000"/>
              </a:lnSpc>
              <a:spcBef>
                <a:spcPts val="95"/>
              </a:spcBef>
            </a:pPr>
            <a:r>
              <a:rPr sz="1600" spc="-10" dirty="0">
                <a:latin typeface="Arial"/>
                <a:cs typeface="Arial"/>
              </a:rPr>
              <a:t>Stereolithography</a:t>
            </a:r>
            <a:endParaRPr sz="1600">
              <a:latin typeface="Arial"/>
              <a:cs typeface="Arial"/>
            </a:endParaRPr>
          </a:p>
          <a:p>
            <a:pPr marL="12700">
              <a:lnSpc>
                <a:spcPct val="100000"/>
              </a:lnSpc>
            </a:pPr>
            <a:r>
              <a:rPr sz="1600" spc="-10" dirty="0">
                <a:latin typeface="Arial"/>
                <a:cs typeface="Arial"/>
              </a:rPr>
              <a:t>(SLA)</a:t>
            </a:r>
            <a:endParaRPr sz="1600">
              <a:latin typeface="Arial"/>
              <a:cs typeface="Arial"/>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ctrTitle"/>
          </p:nvPr>
        </p:nvSpPr>
        <p:spPr>
          <a:prstGeom prst="rect">
            <a:avLst/>
          </a:prstGeom>
        </p:spPr>
        <p:txBody>
          <a:bodyPr vert="horz" wrap="square" lIns="0" tIns="12700" rIns="0" bIns="0" rtlCol="0">
            <a:spAutoFit/>
          </a:bodyPr>
          <a:lstStyle/>
          <a:p>
            <a:pPr marL="12700">
              <a:lnSpc>
                <a:spcPct val="100000"/>
              </a:lnSpc>
              <a:spcBef>
                <a:spcPts val="100"/>
              </a:spcBef>
            </a:pPr>
            <a:r>
              <a:rPr dirty="0"/>
              <a:t>Design</a:t>
            </a:r>
            <a:r>
              <a:rPr spc="-45" dirty="0"/>
              <a:t> </a:t>
            </a:r>
            <a:r>
              <a:rPr dirty="0"/>
              <a:t>for</a:t>
            </a:r>
            <a:r>
              <a:rPr spc="-30" dirty="0"/>
              <a:t> </a:t>
            </a:r>
            <a:r>
              <a:rPr dirty="0"/>
              <a:t>Additive</a:t>
            </a:r>
            <a:r>
              <a:rPr spc="-25" dirty="0"/>
              <a:t> </a:t>
            </a:r>
            <a:r>
              <a:rPr spc="-10" dirty="0"/>
              <a:t>manufacture</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19</a:t>
            </a:fld>
            <a:endParaRPr spc="-25" dirty="0"/>
          </a:p>
        </p:txBody>
      </p:sp>
      <p:sp>
        <p:nvSpPr>
          <p:cNvPr id="3" name="object 3"/>
          <p:cNvSpPr txBox="1"/>
          <p:nvPr/>
        </p:nvSpPr>
        <p:spPr>
          <a:xfrm>
            <a:off x="1855723" y="2995676"/>
            <a:ext cx="5434965" cy="1122680"/>
          </a:xfrm>
          <a:prstGeom prst="rect">
            <a:avLst/>
          </a:prstGeom>
        </p:spPr>
        <p:txBody>
          <a:bodyPr vert="horz" wrap="square" lIns="0" tIns="12700" rIns="0" bIns="0" rtlCol="0">
            <a:spAutoFit/>
          </a:bodyPr>
          <a:lstStyle/>
          <a:p>
            <a:pPr marL="12700" marR="5080" indent="124460">
              <a:lnSpc>
                <a:spcPct val="100000"/>
              </a:lnSpc>
              <a:spcBef>
                <a:spcPts val="100"/>
              </a:spcBef>
            </a:pPr>
            <a:r>
              <a:rPr sz="3600" b="1" dirty="0">
                <a:latin typeface="Arial"/>
                <a:cs typeface="Arial"/>
              </a:rPr>
              <a:t>How</a:t>
            </a:r>
            <a:r>
              <a:rPr sz="3600" b="1" spc="-114" dirty="0">
                <a:latin typeface="Arial"/>
                <a:cs typeface="Arial"/>
              </a:rPr>
              <a:t> </a:t>
            </a:r>
            <a:r>
              <a:rPr sz="3600" b="1" dirty="0">
                <a:latin typeface="Arial"/>
                <a:cs typeface="Arial"/>
              </a:rPr>
              <a:t>many</a:t>
            </a:r>
            <a:r>
              <a:rPr sz="3600" b="1" spc="-105" dirty="0">
                <a:latin typeface="Arial"/>
                <a:cs typeface="Arial"/>
              </a:rPr>
              <a:t> </a:t>
            </a:r>
            <a:r>
              <a:rPr sz="3600" b="1" spc="-10" dirty="0">
                <a:latin typeface="Arial"/>
                <a:cs typeface="Arial"/>
              </a:rPr>
              <a:t>manufacture </a:t>
            </a:r>
            <a:r>
              <a:rPr sz="3600" b="1" dirty="0">
                <a:latin typeface="Arial"/>
                <a:cs typeface="Arial"/>
              </a:rPr>
              <a:t>techniques</a:t>
            </a:r>
            <a:r>
              <a:rPr sz="3600" b="1" spc="-110" dirty="0">
                <a:latin typeface="Arial"/>
                <a:cs typeface="Arial"/>
              </a:rPr>
              <a:t> </a:t>
            </a:r>
            <a:r>
              <a:rPr sz="3600" b="1" dirty="0">
                <a:latin typeface="Arial"/>
                <a:cs typeface="Arial"/>
              </a:rPr>
              <a:t>do</a:t>
            </a:r>
            <a:r>
              <a:rPr sz="3600" b="1" spc="-110" dirty="0">
                <a:latin typeface="Arial"/>
                <a:cs typeface="Arial"/>
              </a:rPr>
              <a:t> </a:t>
            </a:r>
            <a:r>
              <a:rPr sz="3600" b="1" dirty="0">
                <a:latin typeface="Arial"/>
                <a:cs typeface="Arial"/>
              </a:rPr>
              <a:t>we</a:t>
            </a:r>
            <a:r>
              <a:rPr sz="3600" b="1" spc="-110" dirty="0">
                <a:latin typeface="Arial"/>
                <a:cs typeface="Arial"/>
              </a:rPr>
              <a:t> </a:t>
            </a:r>
            <a:r>
              <a:rPr sz="3600" b="1" spc="-10" dirty="0">
                <a:latin typeface="Arial"/>
                <a:cs typeface="Arial"/>
              </a:rPr>
              <a:t>know?</a:t>
            </a:r>
            <a:endParaRPr sz="3600">
              <a:latin typeface="Arial"/>
              <a:cs typeface="Arial"/>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399084" y="283209"/>
            <a:ext cx="3133090" cy="391160"/>
          </a:xfrm>
          <a:prstGeom prst="rect">
            <a:avLst/>
          </a:prstGeom>
        </p:spPr>
        <p:txBody>
          <a:bodyPr vert="horz" wrap="square" lIns="0" tIns="12700" rIns="0" bIns="0" rtlCol="0">
            <a:spAutoFit/>
          </a:bodyPr>
          <a:lstStyle/>
          <a:p>
            <a:pPr marL="12700">
              <a:lnSpc>
                <a:spcPct val="100000"/>
              </a:lnSpc>
              <a:spcBef>
                <a:spcPts val="100"/>
              </a:spcBef>
            </a:pPr>
            <a:r>
              <a:rPr sz="2400" b="1" dirty="0">
                <a:latin typeface="Calibri"/>
                <a:cs typeface="Calibri"/>
              </a:rPr>
              <a:t>Manufacture</a:t>
            </a:r>
            <a:r>
              <a:rPr sz="2400" b="1" spc="-40" dirty="0">
                <a:latin typeface="Calibri"/>
                <a:cs typeface="Calibri"/>
              </a:rPr>
              <a:t> </a:t>
            </a:r>
            <a:r>
              <a:rPr sz="2400" b="1" spc="-10" dirty="0">
                <a:latin typeface="Calibri"/>
                <a:cs typeface="Calibri"/>
              </a:rPr>
              <a:t>techniques</a:t>
            </a:r>
            <a:endParaRPr sz="2400">
              <a:latin typeface="Calibri"/>
              <a:cs typeface="Calibri"/>
            </a:endParaRPr>
          </a:p>
        </p:txBody>
      </p:sp>
      <p:grpSp>
        <p:nvGrpSpPr>
          <p:cNvPr id="3" name="object 3"/>
          <p:cNvGrpSpPr/>
          <p:nvPr/>
        </p:nvGrpSpPr>
        <p:grpSpPr>
          <a:xfrm>
            <a:off x="410337" y="1271016"/>
            <a:ext cx="8361680" cy="4900930"/>
            <a:chOff x="410337" y="1271016"/>
            <a:chExt cx="8361680" cy="4900930"/>
          </a:xfrm>
        </p:grpSpPr>
        <p:pic>
          <p:nvPicPr>
            <p:cNvPr id="4" name="object 4"/>
            <p:cNvPicPr/>
            <p:nvPr/>
          </p:nvPicPr>
          <p:blipFill>
            <a:blip r:embed="rId2" cstate="print"/>
            <a:stretch>
              <a:fillRect/>
            </a:stretch>
          </p:blipFill>
          <p:spPr>
            <a:xfrm>
              <a:off x="2721838" y="1271016"/>
              <a:ext cx="6049650" cy="4900570"/>
            </a:xfrm>
            <a:prstGeom prst="rect">
              <a:avLst/>
            </a:prstGeom>
          </p:spPr>
        </p:pic>
        <p:sp>
          <p:nvSpPr>
            <p:cNvPr id="5" name="object 5"/>
            <p:cNvSpPr/>
            <p:nvPr/>
          </p:nvSpPr>
          <p:spPr>
            <a:xfrm>
              <a:off x="419862" y="2858262"/>
              <a:ext cx="8305800" cy="1682750"/>
            </a:xfrm>
            <a:custGeom>
              <a:avLst/>
              <a:gdLst/>
              <a:ahLst/>
              <a:cxnLst/>
              <a:rect l="l" t="t" r="r" b="b"/>
              <a:pathLst>
                <a:path w="8305800" h="1682750">
                  <a:moveTo>
                    <a:pt x="0" y="0"/>
                  </a:moveTo>
                  <a:lnTo>
                    <a:pt x="8305800" y="0"/>
                  </a:lnTo>
                </a:path>
                <a:path w="8305800" h="1682750">
                  <a:moveTo>
                    <a:pt x="0" y="1682495"/>
                  </a:moveTo>
                  <a:lnTo>
                    <a:pt x="8305800" y="1682495"/>
                  </a:lnTo>
                </a:path>
              </a:pathLst>
            </a:custGeom>
            <a:ln w="19050">
              <a:solidFill>
                <a:srgbClr val="AF1C39"/>
              </a:solidFill>
            </a:ln>
          </p:spPr>
          <p:txBody>
            <a:bodyPr wrap="square" lIns="0" tIns="0" rIns="0" bIns="0" rtlCol="0"/>
            <a:lstStyle/>
            <a:p>
              <a:endParaRPr/>
            </a:p>
          </p:txBody>
        </p:sp>
      </p:grpSp>
      <p:sp>
        <p:nvSpPr>
          <p:cNvPr id="6" name="object 6"/>
          <p:cNvSpPr txBox="1">
            <a:spLocks noGrp="1"/>
          </p:cNvSpPr>
          <p:nvPr>
            <p:ph type="title"/>
          </p:nvPr>
        </p:nvSpPr>
        <p:spPr>
          <a:xfrm>
            <a:off x="393293" y="2232786"/>
            <a:ext cx="2058035" cy="574040"/>
          </a:xfrm>
          <a:prstGeom prst="rect">
            <a:avLst/>
          </a:prstGeom>
        </p:spPr>
        <p:txBody>
          <a:bodyPr vert="horz" wrap="square" lIns="0" tIns="12700" rIns="0" bIns="0" rtlCol="0">
            <a:spAutoFit/>
          </a:bodyPr>
          <a:lstStyle/>
          <a:p>
            <a:pPr marL="12700">
              <a:lnSpc>
                <a:spcPct val="100000"/>
              </a:lnSpc>
              <a:spcBef>
                <a:spcPts val="100"/>
              </a:spcBef>
            </a:pPr>
            <a:r>
              <a:rPr sz="3600" b="0" i="1" spc="-10" dirty="0">
                <a:latin typeface="Arial"/>
                <a:cs typeface="Arial"/>
              </a:rPr>
              <a:t>Formative</a:t>
            </a:r>
            <a:endParaRPr sz="3600">
              <a:latin typeface="Arial"/>
              <a:cs typeface="Arial"/>
            </a:endParaRPr>
          </a:p>
        </p:txBody>
      </p:sp>
      <p:sp>
        <p:nvSpPr>
          <p:cNvPr id="7" name="object 7"/>
          <p:cNvSpPr txBox="1"/>
          <p:nvPr/>
        </p:nvSpPr>
        <p:spPr>
          <a:xfrm>
            <a:off x="393293" y="3915536"/>
            <a:ext cx="2312670" cy="2253615"/>
          </a:xfrm>
          <a:prstGeom prst="rect">
            <a:avLst/>
          </a:prstGeom>
        </p:spPr>
        <p:txBody>
          <a:bodyPr vert="horz" wrap="square" lIns="0" tIns="12700" rIns="0" bIns="0" rtlCol="0">
            <a:spAutoFit/>
          </a:bodyPr>
          <a:lstStyle/>
          <a:p>
            <a:pPr marL="12700">
              <a:lnSpc>
                <a:spcPct val="100000"/>
              </a:lnSpc>
              <a:spcBef>
                <a:spcPts val="100"/>
              </a:spcBef>
            </a:pPr>
            <a:r>
              <a:rPr sz="3600" i="1" spc="-10" dirty="0">
                <a:latin typeface="Arial"/>
                <a:cs typeface="Arial"/>
              </a:rPr>
              <a:t>Subtractive</a:t>
            </a:r>
            <a:endParaRPr sz="3600">
              <a:latin typeface="Arial"/>
              <a:cs typeface="Arial"/>
            </a:endParaRPr>
          </a:p>
          <a:p>
            <a:pPr>
              <a:lnSpc>
                <a:spcPct val="100000"/>
              </a:lnSpc>
            </a:pPr>
            <a:endParaRPr sz="4000">
              <a:latin typeface="Arial"/>
              <a:cs typeface="Arial"/>
            </a:endParaRPr>
          </a:p>
          <a:p>
            <a:pPr>
              <a:lnSpc>
                <a:spcPct val="100000"/>
              </a:lnSpc>
              <a:spcBef>
                <a:spcPts val="45"/>
              </a:spcBef>
            </a:pPr>
            <a:endParaRPr sz="3700">
              <a:latin typeface="Arial"/>
              <a:cs typeface="Arial"/>
            </a:endParaRPr>
          </a:p>
          <a:p>
            <a:pPr marL="59690">
              <a:lnSpc>
                <a:spcPct val="100000"/>
              </a:lnSpc>
            </a:pPr>
            <a:r>
              <a:rPr sz="3600" i="1" spc="-10" dirty="0">
                <a:latin typeface="Arial"/>
                <a:cs typeface="Arial"/>
              </a:rPr>
              <a:t>Additive</a:t>
            </a:r>
            <a:endParaRPr sz="3600">
              <a:latin typeface="Arial"/>
              <a:cs typeface="Arial"/>
            </a:endParaRPr>
          </a:p>
        </p:txBody>
      </p:sp>
      <p:sp>
        <p:nvSpPr>
          <p:cNvPr id="8" name="object 8"/>
          <p:cNvSpPr/>
          <p:nvPr/>
        </p:nvSpPr>
        <p:spPr>
          <a:xfrm>
            <a:off x="467105" y="6220205"/>
            <a:ext cx="8305800" cy="0"/>
          </a:xfrm>
          <a:custGeom>
            <a:avLst/>
            <a:gdLst/>
            <a:ahLst/>
            <a:cxnLst/>
            <a:rect l="l" t="t" r="r" b="b"/>
            <a:pathLst>
              <a:path w="8305800">
                <a:moveTo>
                  <a:pt x="0" y="0"/>
                </a:moveTo>
                <a:lnTo>
                  <a:pt x="8305800" y="0"/>
                </a:lnTo>
              </a:path>
            </a:pathLst>
          </a:custGeom>
          <a:ln w="19050">
            <a:solidFill>
              <a:srgbClr val="AF1C39"/>
            </a:solidFill>
          </a:ln>
        </p:spPr>
        <p:txBody>
          <a:bodyPr wrap="square" lIns="0" tIns="0" rIns="0" bIns="0" rtlCol="0"/>
          <a:lstStyle/>
          <a:p>
            <a:endParaRPr/>
          </a:p>
        </p:txBody>
      </p:sp>
      <p:sp>
        <p:nvSpPr>
          <p:cNvPr id="9" name="object 9"/>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20</a:t>
            </a:fld>
            <a:endParaRPr spc="-25"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82702" rIns="0" bIns="0" rtlCol="0">
            <a:spAutoFit/>
          </a:bodyPr>
          <a:lstStyle/>
          <a:p>
            <a:pPr marL="170815">
              <a:lnSpc>
                <a:spcPct val="100000"/>
              </a:lnSpc>
              <a:spcBef>
                <a:spcPts val="100"/>
              </a:spcBef>
            </a:pPr>
            <a:r>
              <a:rPr dirty="0"/>
              <a:t>Additive</a:t>
            </a:r>
            <a:r>
              <a:rPr spc="-25" dirty="0"/>
              <a:t> </a:t>
            </a:r>
            <a:r>
              <a:rPr dirty="0"/>
              <a:t>Manufacture</a:t>
            </a:r>
            <a:r>
              <a:rPr spc="-15" dirty="0"/>
              <a:t> </a:t>
            </a:r>
            <a:r>
              <a:rPr dirty="0"/>
              <a:t>(AM)</a:t>
            </a:r>
            <a:r>
              <a:rPr spc="-25" dirty="0"/>
              <a:t> </a:t>
            </a:r>
            <a:r>
              <a:rPr dirty="0"/>
              <a:t>process</a:t>
            </a:r>
            <a:r>
              <a:rPr spc="-30" dirty="0"/>
              <a:t> </a:t>
            </a:r>
            <a:r>
              <a:rPr spc="-20" dirty="0"/>
              <a:t>flow</a:t>
            </a:r>
          </a:p>
        </p:txBody>
      </p:sp>
      <p:grpSp>
        <p:nvGrpSpPr>
          <p:cNvPr id="3" name="object 3"/>
          <p:cNvGrpSpPr/>
          <p:nvPr/>
        </p:nvGrpSpPr>
        <p:grpSpPr>
          <a:xfrm>
            <a:off x="292861" y="932747"/>
            <a:ext cx="8202295" cy="5777230"/>
            <a:chOff x="292861" y="932747"/>
            <a:chExt cx="8202295" cy="5777230"/>
          </a:xfrm>
        </p:grpSpPr>
        <p:pic>
          <p:nvPicPr>
            <p:cNvPr id="4" name="object 4"/>
            <p:cNvPicPr/>
            <p:nvPr/>
          </p:nvPicPr>
          <p:blipFill>
            <a:blip r:embed="rId3" cstate="print"/>
            <a:stretch>
              <a:fillRect/>
            </a:stretch>
          </p:blipFill>
          <p:spPr>
            <a:xfrm>
              <a:off x="649223" y="932747"/>
              <a:ext cx="7845552" cy="5655504"/>
            </a:xfrm>
            <a:prstGeom prst="rect">
              <a:avLst/>
            </a:prstGeom>
          </p:spPr>
        </p:pic>
        <p:sp>
          <p:nvSpPr>
            <p:cNvPr id="5" name="object 5"/>
            <p:cNvSpPr/>
            <p:nvPr/>
          </p:nvSpPr>
          <p:spPr>
            <a:xfrm>
              <a:off x="305561" y="5705094"/>
              <a:ext cx="2874645" cy="992505"/>
            </a:xfrm>
            <a:custGeom>
              <a:avLst/>
              <a:gdLst/>
              <a:ahLst/>
              <a:cxnLst/>
              <a:rect l="l" t="t" r="r" b="b"/>
              <a:pathLst>
                <a:path w="2874645" h="992504">
                  <a:moveTo>
                    <a:pt x="2874264" y="0"/>
                  </a:moveTo>
                  <a:lnTo>
                    <a:pt x="0" y="0"/>
                  </a:lnTo>
                  <a:lnTo>
                    <a:pt x="0" y="992123"/>
                  </a:lnTo>
                  <a:lnTo>
                    <a:pt x="2874264" y="992123"/>
                  </a:lnTo>
                  <a:lnTo>
                    <a:pt x="2874264" y="0"/>
                  </a:lnTo>
                  <a:close/>
                </a:path>
              </a:pathLst>
            </a:custGeom>
            <a:solidFill>
              <a:srgbClr val="FFFFFF"/>
            </a:solidFill>
          </p:spPr>
          <p:txBody>
            <a:bodyPr wrap="square" lIns="0" tIns="0" rIns="0" bIns="0" rtlCol="0"/>
            <a:lstStyle/>
            <a:p>
              <a:endParaRPr/>
            </a:p>
          </p:txBody>
        </p:sp>
        <p:sp>
          <p:nvSpPr>
            <p:cNvPr id="6" name="object 6"/>
            <p:cNvSpPr/>
            <p:nvPr/>
          </p:nvSpPr>
          <p:spPr>
            <a:xfrm>
              <a:off x="305561" y="5705094"/>
              <a:ext cx="2874645" cy="992505"/>
            </a:xfrm>
            <a:custGeom>
              <a:avLst/>
              <a:gdLst/>
              <a:ahLst/>
              <a:cxnLst/>
              <a:rect l="l" t="t" r="r" b="b"/>
              <a:pathLst>
                <a:path w="2874645" h="992504">
                  <a:moveTo>
                    <a:pt x="0" y="992123"/>
                  </a:moveTo>
                  <a:lnTo>
                    <a:pt x="2874264" y="992123"/>
                  </a:lnTo>
                  <a:lnTo>
                    <a:pt x="2874264" y="0"/>
                  </a:lnTo>
                  <a:lnTo>
                    <a:pt x="0" y="0"/>
                  </a:lnTo>
                  <a:lnTo>
                    <a:pt x="0" y="992123"/>
                  </a:lnTo>
                  <a:close/>
                </a:path>
              </a:pathLst>
            </a:custGeom>
            <a:ln w="25400">
              <a:solidFill>
                <a:srgbClr val="FFFFFF"/>
              </a:solidFill>
            </a:ln>
          </p:spPr>
          <p:txBody>
            <a:bodyPr wrap="square" lIns="0" tIns="0" rIns="0" bIns="0" rtlCol="0"/>
            <a:lstStyle/>
            <a:p>
              <a:endParaRPr/>
            </a:p>
          </p:txBody>
        </p:sp>
      </p:grpSp>
      <p:sp>
        <p:nvSpPr>
          <p:cNvPr id="7" name="object 7"/>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21</a:t>
            </a:fld>
            <a:endParaRPr spc="-25"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7667140" y="225552"/>
            <a:ext cx="1177903" cy="381000"/>
          </a:xfrm>
          <a:prstGeom prst="rect">
            <a:avLst/>
          </a:prstGeom>
        </p:spPr>
      </p:pic>
      <p:sp>
        <p:nvSpPr>
          <p:cNvPr id="3" name="object 3"/>
          <p:cNvSpPr txBox="1"/>
          <p:nvPr/>
        </p:nvSpPr>
        <p:spPr>
          <a:xfrm>
            <a:off x="275336" y="288163"/>
            <a:ext cx="5163185" cy="391160"/>
          </a:xfrm>
          <a:prstGeom prst="rect">
            <a:avLst/>
          </a:prstGeom>
        </p:spPr>
        <p:txBody>
          <a:bodyPr vert="horz" wrap="square" lIns="0" tIns="12700" rIns="0" bIns="0" rtlCol="0">
            <a:spAutoFit/>
          </a:bodyPr>
          <a:lstStyle/>
          <a:p>
            <a:pPr marL="12700">
              <a:lnSpc>
                <a:spcPct val="100000"/>
              </a:lnSpc>
              <a:spcBef>
                <a:spcPts val="100"/>
              </a:spcBef>
            </a:pPr>
            <a:r>
              <a:rPr sz="2400" b="1" dirty="0">
                <a:latin typeface="Calibri"/>
                <a:cs typeface="Calibri"/>
              </a:rPr>
              <a:t>Design</a:t>
            </a:r>
            <a:r>
              <a:rPr sz="2400" b="1" spc="-40" dirty="0">
                <a:latin typeface="Calibri"/>
                <a:cs typeface="Calibri"/>
              </a:rPr>
              <a:t> </a:t>
            </a:r>
            <a:r>
              <a:rPr sz="2400" b="1" dirty="0">
                <a:latin typeface="Calibri"/>
                <a:cs typeface="Calibri"/>
              </a:rPr>
              <a:t>for</a:t>
            </a:r>
            <a:r>
              <a:rPr sz="2400" b="1" spc="-35" dirty="0">
                <a:latin typeface="Calibri"/>
                <a:cs typeface="Calibri"/>
              </a:rPr>
              <a:t> </a:t>
            </a:r>
            <a:r>
              <a:rPr sz="2400" b="1" dirty="0">
                <a:latin typeface="Calibri"/>
                <a:cs typeface="Calibri"/>
              </a:rPr>
              <a:t>Additive</a:t>
            </a:r>
            <a:r>
              <a:rPr sz="2400" b="1" spc="-25" dirty="0">
                <a:latin typeface="Calibri"/>
                <a:cs typeface="Calibri"/>
              </a:rPr>
              <a:t> </a:t>
            </a:r>
            <a:r>
              <a:rPr sz="2400" b="1" dirty="0">
                <a:latin typeface="Calibri"/>
                <a:cs typeface="Calibri"/>
              </a:rPr>
              <a:t>Manufacture</a:t>
            </a:r>
            <a:r>
              <a:rPr sz="2400" b="1" spc="-25" dirty="0">
                <a:latin typeface="Calibri"/>
                <a:cs typeface="Calibri"/>
              </a:rPr>
              <a:t> </a:t>
            </a:r>
            <a:r>
              <a:rPr sz="2400" b="1" spc="-10" dirty="0">
                <a:latin typeface="Calibri"/>
                <a:cs typeface="Calibri"/>
              </a:rPr>
              <a:t>(DfAM)</a:t>
            </a:r>
            <a:endParaRPr sz="2400">
              <a:latin typeface="Calibri"/>
              <a:cs typeface="Calibri"/>
            </a:endParaRPr>
          </a:p>
        </p:txBody>
      </p:sp>
      <p:grpSp>
        <p:nvGrpSpPr>
          <p:cNvPr id="4" name="object 4"/>
          <p:cNvGrpSpPr/>
          <p:nvPr/>
        </p:nvGrpSpPr>
        <p:grpSpPr>
          <a:xfrm>
            <a:off x="234695" y="1312138"/>
            <a:ext cx="8609330" cy="1231900"/>
            <a:chOff x="234695" y="1312138"/>
            <a:chExt cx="8609330" cy="1231900"/>
          </a:xfrm>
        </p:grpSpPr>
        <p:pic>
          <p:nvPicPr>
            <p:cNvPr id="5" name="object 5"/>
            <p:cNvPicPr/>
            <p:nvPr/>
          </p:nvPicPr>
          <p:blipFill>
            <a:blip r:embed="rId3" cstate="print"/>
            <a:stretch>
              <a:fillRect/>
            </a:stretch>
          </p:blipFill>
          <p:spPr>
            <a:xfrm>
              <a:off x="266681" y="1405067"/>
              <a:ext cx="2290608" cy="672204"/>
            </a:xfrm>
            <a:prstGeom prst="rect">
              <a:avLst/>
            </a:prstGeom>
          </p:spPr>
        </p:pic>
        <p:pic>
          <p:nvPicPr>
            <p:cNvPr id="6" name="object 6"/>
            <p:cNvPicPr/>
            <p:nvPr/>
          </p:nvPicPr>
          <p:blipFill>
            <a:blip r:embed="rId4" cstate="print"/>
            <a:stretch>
              <a:fillRect/>
            </a:stretch>
          </p:blipFill>
          <p:spPr>
            <a:xfrm>
              <a:off x="234695" y="1312138"/>
              <a:ext cx="2354580" cy="960145"/>
            </a:xfrm>
            <a:prstGeom prst="rect">
              <a:avLst/>
            </a:prstGeom>
          </p:spPr>
        </p:pic>
        <p:sp>
          <p:nvSpPr>
            <p:cNvPr id="7" name="object 7"/>
            <p:cNvSpPr/>
            <p:nvPr/>
          </p:nvSpPr>
          <p:spPr>
            <a:xfrm>
              <a:off x="304799" y="1420368"/>
              <a:ext cx="2219325" cy="600710"/>
            </a:xfrm>
            <a:custGeom>
              <a:avLst/>
              <a:gdLst/>
              <a:ahLst/>
              <a:cxnLst/>
              <a:rect l="l" t="t" r="r" b="b"/>
              <a:pathLst>
                <a:path w="2219325" h="600710">
                  <a:moveTo>
                    <a:pt x="100037" y="0"/>
                  </a:moveTo>
                  <a:lnTo>
                    <a:pt x="2118868" y="0"/>
                  </a:lnTo>
                  <a:lnTo>
                    <a:pt x="2157811" y="7868"/>
                  </a:lnTo>
                  <a:lnTo>
                    <a:pt x="2189622" y="29321"/>
                  </a:lnTo>
                  <a:lnTo>
                    <a:pt x="2211075" y="61132"/>
                  </a:lnTo>
                  <a:lnTo>
                    <a:pt x="2218944" y="100076"/>
                  </a:lnTo>
                  <a:lnTo>
                    <a:pt x="2218944" y="600456"/>
                  </a:lnTo>
                  <a:lnTo>
                    <a:pt x="0" y="600456"/>
                  </a:lnTo>
                  <a:lnTo>
                    <a:pt x="0" y="100076"/>
                  </a:lnTo>
                  <a:lnTo>
                    <a:pt x="7862" y="61132"/>
                  </a:lnTo>
                  <a:lnTo>
                    <a:pt x="29302" y="29321"/>
                  </a:lnTo>
                  <a:lnTo>
                    <a:pt x="61100" y="7868"/>
                  </a:lnTo>
                  <a:lnTo>
                    <a:pt x="100037" y="0"/>
                  </a:lnTo>
                  <a:close/>
                </a:path>
              </a:pathLst>
            </a:custGeom>
            <a:ln w="9525">
              <a:solidFill>
                <a:srgbClr val="AF1C39"/>
              </a:solidFill>
            </a:ln>
          </p:spPr>
          <p:txBody>
            <a:bodyPr wrap="square" lIns="0" tIns="0" rIns="0" bIns="0" rtlCol="0"/>
            <a:lstStyle/>
            <a:p>
              <a:endParaRPr/>
            </a:p>
          </p:txBody>
        </p:sp>
        <p:sp>
          <p:nvSpPr>
            <p:cNvPr id="8" name="object 8"/>
            <p:cNvSpPr/>
            <p:nvPr/>
          </p:nvSpPr>
          <p:spPr>
            <a:xfrm>
              <a:off x="304799" y="2020823"/>
              <a:ext cx="8534400" cy="518159"/>
            </a:xfrm>
            <a:custGeom>
              <a:avLst/>
              <a:gdLst/>
              <a:ahLst/>
              <a:cxnLst/>
              <a:rect l="l" t="t" r="r" b="b"/>
              <a:pathLst>
                <a:path w="8534400" h="518160">
                  <a:moveTo>
                    <a:pt x="0" y="518160"/>
                  </a:moveTo>
                  <a:lnTo>
                    <a:pt x="8534400" y="518160"/>
                  </a:lnTo>
                  <a:lnTo>
                    <a:pt x="8534400" y="0"/>
                  </a:lnTo>
                  <a:lnTo>
                    <a:pt x="0" y="0"/>
                  </a:lnTo>
                  <a:lnTo>
                    <a:pt x="0" y="518160"/>
                  </a:lnTo>
                  <a:close/>
                </a:path>
              </a:pathLst>
            </a:custGeom>
            <a:ln w="9525">
              <a:solidFill>
                <a:srgbClr val="000000"/>
              </a:solidFill>
            </a:ln>
          </p:spPr>
          <p:txBody>
            <a:bodyPr wrap="square" lIns="0" tIns="0" rIns="0" bIns="0" rtlCol="0"/>
            <a:lstStyle/>
            <a:p>
              <a:endParaRPr/>
            </a:p>
          </p:txBody>
        </p:sp>
      </p:grpSp>
      <p:sp>
        <p:nvSpPr>
          <p:cNvPr id="9" name="object 9"/>
          <p:cNvSpPr txBox="1"/>
          <p:nvPr/>
        </p:nvSpPr>
        <p:spPr>
          <a:xfrm>
            <a:off x="211074" y="1322069"/>
            <a:ext cx="8723630" cy="1312545"/>
          </a:xfrm>
          <a:prstGeom prst="rect">
            <a:avLst/>
          </a:prstGeom>
          <a:ln w="25400">
            <a:solidFill>
              <a:srgbClr val="E3032D"/>
            </a:solidFill>
          </a:ln>
        </p:spPr>
        <p:txBody>
          <a:bodyPr vert="horz" wrap="square" lIns="0" tIns="124460" rIns="0" bIns="0" rtlCol="0">
            <a:spAutoFit/>
          </a:bodyPr>
          <a:lstStyle/>
          <a:p>
            <a:pPr marL="316865">
              <a:lnSpc>
                <a:spcPct val="100000"/>
              </a:lnSpc>
              <a:spcBef>
                <a:spcPts val="980"/>
              </a:spcBef>
            </a:pPr>
            <a:r>
              <a:rPr sz="3300" dirty="0">
                <a:latin typeface="Arial"/>
                <a:cs typeface="Arial"/>
              </a:rPr>
              <a:t>1. </a:t>
            </a:r>
            <a:r>
              <a:rPr sz="3300" spc="-10" dirty="0">
                <a:latin typeface="Arial"/>
                <a:cs typeface="Arial"/>
              </a:rPr>
              <a:t>Design</a:t>
            </a:r>
            <a:endParaRPr sz="3300">
              <a:latin typeface="Arial"/>
              <a:cs typeface="Arial"/>
            </a:endParaRPr>
          </a:p>
          <a:p>
            <a:pPr marL="384810" indent="-229235">
              <a:lnSpc>
                <a:spcPct val="100000"/>
              </a:lnSpc>
              <a:spcBef>
                <a:spcPts val="680"/>
              </a:spcBef>
              <a:buChar char="•"/>
              <a:tabLst>
                <a:tab pos="385445" algn="l"/>
              </a:tabLst>
            </a:pPr>
            <a:r>
              <a:rPr sz="2600" dirty="0">
                <a:latin typeface="Arial"/>
                <a:cs typeface="Arial"/>
              </a:rPr>
              <a:t>Computer-Aided</a:t>
            </a:r>
            <a:r>
              <a:rPr sz="2600" spc="-30" dirty="0">
                <a:latin typeface="Arial"/>
                <a:cs typeface="Arial"/>
              </a:rPr>
              <a:t> </a:t>
            </a:r>
            <a:r>
              <a:rPr sz="2600" dirty="0">
                <a:latin typeface="Arial"/>
                <a:cs typeface="Arial"/>
              </a:rPr>
              <a:t>Design</a:t>
            </a:r>
            <a:r>
              <a:rPr sz="2600" spc="-15" dirty="0">
                <a:latin typeface="Arial"/>
                <a:cs typeface="Arial"/>
              </a:rPr>
              <a:t> </a:t>
            </a:r>
            <a:r>
              <a:rPr sz="2600" dirty="0">
                <a:latin typeface="Arial"/>
                <a:cs typeface="Arial"/>
              </a:rPr>
              <a:t>(CAD)</a:t>
            </a:r>
            <a:r>
              <a:rPr sz="2600" spc="-20" dirty="0">
                <a:latin typeface="Arial"/>
                <a:cs typeface="Arial"/>
              </a:rPr>
              <a:t> </a:t>
            </a:r>
            <a:r>
              <a:rPr sz="2600" spc="-10" dirty="0">
                <a:latin typeface="Arial"/>
                <a:cs typeface="Arial"/>
              </a:rPr>
              <a:t>techniques</a:t>
            </a:r>
            <a:endParaRPr sz="2600">
              <a:latin typeface="Arial"/>
              <a:cs typeface="Arial"/>
            </a:endParaRPr>
          </a:p>
        </p:txBody>
      </p:sp>
      <p:grpSp>
        <p:nvGrpSpPr>
          <p:cNvPr id="10" name="object 10"/>
          <p:cNvGrpSpPr/>
          <p:nvPr/>
        </p:nvGrpSpPr>
        <p:grpSpPr>
          <a:xfrm>
            <a:off x="266681" y="3142475"/>
            <a:ext cx="2291080" cy="962025"/>
            <a:chOff x="266681" y="3142475"/>
            <a:chExt cx="2291080" cy="962025"/>
          </a:xfrm>
        </p:grpSpPr>
        <p:pic>
          <p:nvPicPr>
            <p:cNvPr id="11" name="object 11"/>
            <p:cNvPicPr/>
            <p:nvPr/>
          </p:nvPicPr>
          <p:blipFill>
            <a:blip r:embed="rId5" cstate="print"/>
            <a:stretch>
              <a:fillRect/>
            </a:stretch>
          </p:blipFill>
          <p:spPr>
            <a:xfrm>
              <a:off x="266681" y="3236883"/>
              <a:ext cx="2290608" cy="670732"/>
            </a:xfrm>
            <a:prstGeom prst="rect">
              <a:avLst/>
            </a:prstGeom>
          </p:spPr>
        </p:pic>
        <p:pic>
          <p:nvPicPr>
            <p:cNvPr id="12" name="object 12"/>
            <p:cNvPicPr/>
            <p:nvPr/>
          </p:nvPicPr>
          <p:blipFill>
            <a:blip r:embed="rId6" cstate="print"/>
            <a:stretch>
              <a:fillRect/>
            </a:stretch>
          </p:blipFill>
          <p:spPr>
            <a:xfrm>
              <a:off x="585215" y="3142475"/>
              <a:ext cx="1653539" cy="961656"/>
            </a:xfrm>
            <a:prstGeom prst="rect">
              <a:avLst/>
            </a:prstGeom>
          </p:spPr>
        </p:pic>
        <p:sp>
          <p:nvSpPr>
            <p:cNvPr id="13" name="object 13"/>
            <p:cNvSpPr/>
            <p:nvPr/>
          </p:nvSpPr>
          <p:spPr>
            <a:xfrm>
              <a:off x="304800" y="3252215"/>
              <a:ext cx="2219325" cy="599440"/>
            </a:xfrm>
            <a:custGeom>
              <a:avLst/>
              <a:gdLst/>
              <a:ahLst/>
              <a:cxnLst/>
              <a:rect l="l" t="t" r="r" b="b"/>
              <a:pathLst>
                <a:path w="2219325" h="599439">
                  <a:moveTo>
                    <a:pt x="100037" y="0"/>
                  </a:moveTo>
                  <a:lnTo>
                    <a:pt x="2118868" y="0"/>
                  </a:lnTo>
                  <a:lnTo>
                    <a:pt x="2157811" y="7846"/>
                  </a:lnTo>
                  <a:lnTo>
                    <a:pt x="2189622" y="29241"/>
                  </a:lnTo>
                  <a:lnTo>
                    <a:pt x="2211075" y="60971"/>
                  </a:lnTo>
                  <a:lnTo>
                    <a:pt x="2218944" y="99822"/>
                  </a:lnTo>
                  <a:lnTo>
                    <a:pt x="2218944" y="598932"/>
                  </a:lnTo>
                  <a:lnTo>
                    <a:pt x="0" y="598932"/>
                  </a:lnTo>
                  <a:lnTo>
                    <a:pt x="0" y="99822"/>
                  </a:lnTo>
                  <a:lnTo>
                    <a:pt x="7862" y="60971"/>
                  </a:lnTo>
                  <a:lnTo>
                    <a:pt x="29302" y="29241"/>
                  </a:lnTo>
                  <a:lnTo>
                    <a:pt x="61100" y="7846"/>
                  </a:lnTo>
                  <a:lnTo>
                    <a:pt x="100037" y="0"/>
                  </a:lnTo>
                  <a:close/>
                </a:path>
              </a:pathLst>
            </a:custGeom>
            <a:ln w="9525">
              <a:solidFill>
                <a:srgbClr val="AF1C39"/>
              </a:solidFill>
            </a:ln>
          </p:spPr>
          <p:txBody>
            <a:bodyPr wrap="square" lIns="0" tIns="0" rIns="0" bIns="0" rtlCol="0"/>
            <a:lstStyle/>
            <a:p>
              <a:endParaRPr/>
            </a:p>
          </p:txBody>
        </p:sp>
      </p:grpSp>
      <p:sp>
        <p:nvSpPr>
          <p:cNvPr id="14" name="object 14"/>
          <p:cNvSpPr txBox="1"/>
          <p:nvPr/>
        </p:nvSpPr>
        <p:spPr>
          <a:xfrm>
            <a:off x="866343" y="3265678"/>
            <a:ext cx="1096645" cy="528320"/>
          </a:xfrm>
          <a:prstGeom prst="rect">
            <a:avLst/>
          </a:prstGeom>
        </p:spPr>
        <p:txBody>
          <a:bodyPr vert="horz" wrap="square" lIns="0" tIns="12700" rIns="0" bIns="0" rtlCol="0">
            <a:spAutoFit/>
          </a:bodyPr>
          <a:lstStyle/>
          <a:p>
            <a:pPr marL="12700">
              <a:lnSpc>
                <a:spcPct val="100000"/>
              </a:lnSpc>
              <a:spcBef>
                <a:spcPts val="100"/>
              </a:spcBef>
            </a:pPr>
            <a:r>
              <a:rPr sz="3300" dirty="0">
                <a:latin typeface="Arial"/>
                <a:cs typeface="Arial"/>
              </a:rPr>
              <a:t>2.</a:t>
            </a:r>
            <a:r>
              <a:rPr sz="3300" spc="-190" dirty="0">
                <a:latin typeface="Arial"/>
                <a:cs typeface="Arial"/>
              </a:rPr>
              <a:t> </a:t>
            </a:r>
            <a:r>
              <a:rPr sz="3300" spc="-25" dirty="0">
                <a:latin typeface="Arial"/>
                <a:cs typeface="Arial"/>
              </a:rPr>
              <a:t>AM</a:t>
            </a:r>
            <a:endParaRPr sz="3300">
              <a:latin typeface="Arial"/>
              <a:cs typeface="Arial"/>
            </a:endParaRPr>
          </a:p>
        </p:txBody>
      </p:sp>
      <p:sp>
        <p:nvSpPr>
          <p:cNvPr id="15" name="object 15"/>
          <p:cNvSpPr txBox="1"/>
          <p:nvPr/>
        </p:nvSpPr>
        <p:spPr>
          <a:xfrm>
            <a:off x="304800" y="3851147"/>
            <a:ext cx="8534400" cy="518159"/>
          </a:xfrm>
          <a:prstGeom prst="rect">
            <a:avLst/>
          </a:prstGeom>
          <a:ln w="9525">
            <a:solidFill>
              <a:srgbClr val="000000"/>
            </a:solidFill>
          </a:ln>
        </p:spPr>
        <p:txBody>
          <a:bodyPr vert="horz" wrap="square" lIns="0" tIns="15875" rIns="0" bIns="0" rtlCol="0">
            <a:spAutoFit/>
          </a:bodyPr>
          <a:lstStyle/>
          <a:p>
            <a:pPr marL="290830" indent="-229235">
              <a:lnSpc>
                <a:spcPct val="100000"/>
              </a:lnSpc>
              <a:spcBef>
                <a:spcPts val="125"/>
              </a:spcBef>
              <a:buChar char="•"/>
              <a:tabLst>
                <a:tab pos="291465" algn="l"/>
              </a:tabLst>
            </a:pPr>
            <a:r>
              <a:rPr sz="2600" dirty="0">
                <a:latin typeface="Arial"/>
                <a:cs typeface="Arial"/>
              </a:rPr>
              <a:t>Overview</a:t>
            </a:r>
            <a:r>
              <a:rPr sz="2600" spc="-35" dirty="0">
                <a:latin typeface="Arial"/>
                <a:cs typeface="Arial"/>
              </a:rPr>
              <a:t> </a:t>
            </a:r>
            <a:r>
              <a:rPr sz="2600" dirty="0">
                <a:latin typeface="Arial"/>
                <a:cs typeface="Arial"/>
              </a:rPr>
              <a:t>of</a:t>
            </a:r>
            <a:r>
              <a:rPr sz="2600" spc="-150" dirty="0">
                <a:latin typeface="Arial"/>
                <a:cs typeface="Arial"/>
              </a:rPr>
              <a:t> </a:t>
            </a:r>
            <a:r>
              <a:rPr sz="2600" dirty="0">
                <a:latin typeface="Arial"/>
                <a:cs typeface="Arial"/>
              </a:rPr>
              <a:t>AM</a:t>
            </a:r>
            <a:r>
              <a:rPr sz="2600" spc="-5" dirty="0">
                <a:latin typeface="Arial"/>
                <a:cs typeface="Arial"/>
              </a:rPr>
              <a:t> </a:t>
            </a:r>
            <a:r>
              <a:rPr sz="2600" spc="-10" dirty="0">
                <a:latin typeface="Arial"/>
                <a:cs typeface="Arial"/>
              </a:rPr>
              <a:t>technologies</a:t>
            </a:r>
            <a:endParaRPr sz="2600">
              <a:latin typeface="Arial"/>
              <a:cs typeface="Arial"/>
            </a:endParaRPr>
          </a:p>
        </p:txBody>
      </p:sp>
      <p:grpSp>
        <p:nvGrpSpPr>
          <p:cNvPr id="16" name="object 16"/>
          <p:cNvGrpSpPr/>
          <p:nvPr/>
        </p:nvGrpSpPr>
        <p:grpSpPr>
          <a:xfrm>
            <a:off x="266681" y="4972811"/>
            <a:ext cx="2291080" cy="962025"/>
            <a:chOff x="266681" y="4972811"/>
            <a:chExt cx="2291080" cy="962025"/>
          </a:xfrm>
        </p:grpSpPr>
        <p:pic>
          <p:nvPicPr>
            <p:cNvPr id="17" name="object 17"/>
            <p:cNvPicPr/>
            <p:nvPr/>
          </p:nvPicPr>
          <p:blipFill>
            <a:blip r:embed="rId3" cstate="print"/>
            <a:stretch>
              <a:fillRect/>
            </a:stretch>
          </p:blipFill>
          <p:spPr>
            <a:xfrm>
              <a:off x="266681" y="5067239"/>
              <a:ext cx="2290608" cy="672204"/>
            </a:xfrm>
            <a:prstGeom prst="rect">
              <a:avLst/>
            </a:prstGeom>
          </p:spPr>
        </p:pic>
        <p:pic>
          <p:nvPicPr>
            <p:cNvPr id="18" name="object 18"/>
            <p:cNvPicPr/>
            <p:nvPr/>
          </p:nvPicPr>
          <p:blipFill>
            <a:blip r:embed="rId7" cstate="print"/>
            <a:stretch>
              <a:fillRect/>
            </a:stretch>
          </p:blipFill>
          <p:spPr>
            <a:xfrm>
              <a:off x="364235" y="4972811"/>
              <a:ext cx="2095500" cy="961656"/>
            </a:xfrm>
            <a:prstGeom prst="rect">
              <a:avLst/>
            </a:prstGeom>
          </p:spPr>
        </p:pic>
        <p:sp>
          <p:nvSpPr>
            <p:cNvPr id="19" name="object 19"/>
            <p:cNvSpPr/>
            <p:nvPr/>
          </p:nvSpPr>
          <p:spPr>
            <a:xfrm>
              <a:off x="304800" y="5082539"/>
              <a:ext cx="2219325" cy="600710"/>
            </a:xfrm>
            <a:custGeom>
              <a:avLst/>
              <a:gdLst/>
              <a:ahLst/>
              <a:cxnLst/>
              <a:rect l="l" t="t" r="r" b="b"/>
              <a:pathLst>
                <a:path w="2219325" h="600710">
                  <a:moveTo>
                    <a:pt x="100037" y="0"/>
                  </a:moveTo>
                  <a:lnTo>
                    <a:pt x="2118868" y="0"/>
                  </a:lnTo>
                  <a:lnTo>
                    <a:pt x="2157811" y="7868"/>
                  </a:lnTo>
                  <a:lnTo>
                    <a:pt x="2189622" y="29321"/>
                  </a:lnTo>
                  <a:lnTo>
                    <a:pt x="2211075" y="61132"/>
                  </a:lnTo>
                  <a:lnTo>
                    <a:pt x="2218944" y="100076"/>
                  </a:lnTo>
                  <a:lnTo>
                    <a:pt x="2218944" y="600456"/>
                  </a:lnTo>
                  <a:lnTo>
                    <a:pt x="0" y="600456"/>
                  </a:lnTo>
                  <a:lnTo>
                    <a:pt x="0" y="100076"/>
                  </a:lnTo>
                  <a:lnTo>
                    <a:pt x="7862" y="61132"/>
                  </a:lnTo>
                  <a:lnTo>
                    <a:pt x="29302" y="29321"/>
                  </a:lnTo>
                  <a:lnTo>
                    <a:pt x="61100" y="7868"/>
                  </a:lnTo>
                  <a:lnTo>
                    <a:pt x="100037" y="0"/>
                  </a:lnTo>
                  <a:close/>
                </a:path>
              </a:pathLst>
            </a:custGeom>
            <a:ln w="9525">
              <a:solidFill>
                <a:srgbClr val="AF1C39"/>
              </a:solidFill>
            </a:ln>
          </p:spPr>
          <p:txBody>
            <a:bodyPr wrap="square" lIns="0" tIns="0" rIns="0" bIns="0" rtlCol="0"/>
            <a:lstStyle/>
            <a:p>
              <a:endParaRPr/>
            </a:p>
          </p:txBody>
        </p:sp>
      </p:grpSp>
      <p:sp>
        <p:nvSpPr>
          <p:cNvPr id="20" name="object 20"/>
          <p:cNvSpPr txBox="1"/>
          <p:nvPr/>
        </p:nvSpPr>
        <p:spPr>
          <a:xfrm>
            <a:off x="645363" y="5096636"/>
            <a:ext cx="1537970" cy="528320"/>
          </a:xfrm>
          <a:prstGeom prst="rect">
            <a:avLst/>
          </a:prstGeom>
        </p:spPr>
        <p:txBody>
          <a:bodyPr vert="horz" wrap="square" lIns="0" tIns="12700" rIns="0" bIns="0" rtlCol="0">
            <a:spAutoFit/>
          </a:bodyPr>
          <a:lstStyle/>
          <a:p>
            <a:pPr marL="12700">
              <a:lnSpc>
                <a:spcPct val="100000"/>
              </a:lnSpc>
              <a:spcBef>
                <a:spcPts val="100"/>
              </a:spcBef>
            </a:pPr>
            <a:r>
              <a:rPr sz="3300" dirty="0">
                <a:latin typeface="Arial"/>
                <a:cs typeface="Arial"/>
              </a:rPr>
              <a:t>3.</a:t>
            </a:r>
            <a:r>
              <a:rPr sz="3300" spc="-10" dirty="0">
                <a:latin typeface="Arial"/>
                <a:cs typeface="Arial"/>
              </a:rPr>
              <a:t> </a:t>
            </a:r>
            <a:r>
              <a:rPr sz="3300" spc="-20" dirty="0">
                <a:latin typeface="Arial"/>
                <a:cs typeface="Arial"/>
              </a:rPr>
              <a:t>DfAM</a:t>
            </a:r>
            <a:endParaRPr sz="3300">
              <a:latin typeface="Arial"/>
              <a:cs typeface="Arial"/>
            </a:endParaRPr>
          </a:p>
        </p:txBody>
      </p:sp>
      <p:sp>
        <p:nvSpPr>
          <p:cNvPr id="22" name="object 22"/>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22</a:t>
            </a:fld>
            <a:endParaRPr spc="-25" dirty="0"/>
          </a:p>
        </p:txBody>
      </p:sp>
      <p:sp>
        <p:nvSpPr>
          <p:cNvPr id="21" name="object 21"/>
          <p:cNvSpPr txBox="1"/>
          <p:nvPr/>
        </p:nvSpPr>
        <p:spPr>
          <a:xfrm>
            <a:off x="304800" y="5682996"/>
            <a:ext cx="8534400" cy="513715"/>
          </a:xfrm>
          <a:prstGeom prst="rect">
            <a:avLst/>
          </a:prstGeom>
          <a:ln w="9525">
            <a:solidFill>
              <a:srgbClr val="000000"/>
            </a:solidFill>
          </a:ln>
        </p:spPr>
        <p:txBody>
          <a:bodyPr vert="horz" wrap="square" lIns="0" tIns="15240" rIns="0" bIns="0" rtlCol="0">
            <a:spAutoFit/>
          </a:bodyPr>
          <a:lstStyle/>
          <a:p>
            <a:pPr marL="290830" indent="-229235">
              <a:lnSpc>
                <a:spcPct val="100000"/>
              </a:lnSpc>
              <a:spcBef>
                <a:spcPts val="120"/>
              </a:spcBef>
              <a:buChar char="•"/>
              <a:tabLst>
                <a:tab pos="291465" algn="l"/>
              </a:tabLst>
            </a:pPr>
            <a:r>
              <a:rPr sz="2600" dirty="0">
                <a:latin typeface="Arial"/>
                <a:cs typeface="Arial"/>
              </a:rPr>
              <a:t>CAD</a:t>
            </a:r>
            <a:r>
              <a:rPr sz="2600" spc="-30" dirty="0">
                <a:latin typeface="Arial"/>
                <a:cs typeface="Arial"/>
              </a:rPr>
              <a:t> </a:t>
            </a:r>
            <a:r>
              <a:rPr sz="2600" dirty="0">
                <a:latin typeface="Arial"/>
                <a:cs typeface="Arial"/>
              </a:rPr>
              <a:t>rules</a:t>
            </a:r>
            <a:r>
              <a:rPr sz="2600" spc="-20" dirty="0">
                <a:latin typeface="Arial"/>
                <a:cs typeface="Arial"/>
              </a:rPr>
              <a:t> </a:t>
            </a:r>
            <a:r>
              <a:rPr sz="2600" dirty="0">
                <a:latin typeface="Arial"/>
                <a:cs typeface="Arial"/>
              </a:rPr>
              <a:t>for</a:t>
            </a:r>
            <a:r>
              <a:rPr sz="2600" spc="-145" dirty="0">
                <a:latin typeface="Arial"/>
                <a:cs typeface="Arial"/>
              </a:rPr>
              <a:t> </a:t>
            </a:r>
            <a:r>
              <a:rPr sz="2600" dirty="0">
                <a:latin typeface="Arial"/>
                <a:cs typeface="Arial"/>
              </a:rPr>
              <a:t>AM</a:t>
            </a:r>
            <a:r>
              <a:rPr sz="2600" spc="-20" dirty="0">
                <a:latin typeface="Arial"/>
                <a:cs typeface="Arial"/>
              </a:rPr>
              <a:t> </a:t>
            </a:r>
            <a:r>
              <a:rPr sz="2600" dirty="0">
                <a:latin typeface="Arial"/>
                <a:cs typeface="Arial"/>
              </a:rPr>
              <a:t>technologies</a:t>
            </a:r>
            <a:r>
              <a:rPr sz="2600" spc="-25" dirty="0">
                <a:latin typeface="Arial"/>
                <a:cs typeface="Arial"/>
              </a:rPr>
              <a:t> </a:t>
            </a:r>
            <a:r>
              <a:rPr sz="2600" dirty="0">
                <a:latin typeface="Arial"/>
                <a:cs typeface="Arial"/>
              </a:rPr>
              <a:t>+</a:t>
            </a:r>
            <a:r>
              <a:rPr sz="2600" spc="-5" dirty="0">
                <a:latin typeface="Arial"/>
                <a:cs typeface="Arial"/>
              </a:rPr>
              <a:t> </a:t>
            </a:r>
            <a:r>
              <a:rPr sz="2600" dirty="0">
                <a:latin typeface="Arial"/>
                <a:cs typeface="Arial"/>
              </a:rPr>
              <a:t>CAD</a:t>
            </a:r>
            <a:r>
              <a:rPr sz="2600" spc="-30" dirty="0">
                <a:latin typeface="Arial"/>
                <a:cs typeface="Arial"/>
              </a:rPr>
              <a:t> </a:t>
            </a:r>
            <a:r>
              <a:rPr sz="2600" dirty="0">
                <a:latin typeface="Arial"/>
                <a:cs typeface="Arial"/>
              </a:rPr>
              <a:t>data </a:t>
            </a:r>
            <a:r>
              <a:rPr sz="2600" spc="-10" dirty="0">
                <a:latin typeface="Arial"/>
                <a:cs typeface="Arial"/>
              </a:rPr>
              <a:t>processing</a:t>
            </a:r>
            <a:endParaRPr sz="2600">
              <a:latin typeface="Arial"/>
              <a:cs typeface="Arial"/>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87655" rIns="0" bIns="0" rtlCol="0">
            <a:spAutoFit/>
          </a:bodyPr>
          <a:lstStyle/>
          <a:p>
            <a:pPr marL="97790">
              <a:lnSpc>
                <a:spcPct val="100000"/>
              </a:lnSpc>
              <a:spcBef>
                <a:spcPts val="100"/>
              </a:spcBef>
            </a:pPr>
            <a:r>
              <a:rPr dirty="0"/>
              <a:t>Before</a:t>
            </a:r>
            <a:r>
              <a:rPr spc="-15" dirty="0"/>
              <a:t> </a:t>
            </a:r>
            <a:r>
              <a:rPr dirty="0"/>
              <a:t>we</a:t>
            </a:r>
            <a:r>
              <a:rPr spc="-15" dirty="0"/>
              <a:t> </a:t>
            </a:r>
            <a:r>
              <a:rPr dirty="0"/>
              <a:t>start… What is</a:t>
            </a:r>
            <a:r>
              <a:rPr spc="-10" dirty="0"/>
              <a:t> </a:t>
            </a:r>
            <a:r>
              <a:rPr dirty="0"/>
              <a:t>3D</a:t>
            </a:r>
            <a:r>
              <a:rPr spc="-10" dirty="0"/>
              <a:t> modelling?</a:t>
            </a:r>
          </a:p>
        </p:txBody>
      </p:sp>
      <p:grpSp>
        <p:nvGrpSpPr>
          <p:cNvPr id="3" name="object 3"/>
          <p:cNvGrpSpPr/>
          <p:nvPr/>
        </p:nvGrpSpPr>
        <p:grpSpPr>
          <a:xfrm>
            <a:off x="257556" y="1694688"/>
            <a:ext cx="8604885" cy="4157979"/>
            <a:chOff x="257556" y="1694688"/>
            <a:chExt cx="8604885" cy="4157979"/>
          </a:xfrm>
        </p:grpSpPr>
        <p:pic>
          <p:nvPicPr>
            <p:cNvPr id="4" name="object 4"/>
            <p:cNvPicPr/>
            <p:nvPr/>
          </p:nvPicPr>
          <p:blipFill>
            <a:blip r:embed="rId2" cstate="print"/>
            <a:stretch>
              <a:fillRect/>
            </a:stretch>
          </p:blipFill>
          <p:spPr>
            <a:xfrm>
              <a:off x="257556" y="1694688"/>
              <a:ext cx="8604760" cy="4157669"/>
            </a:xfrm>
            <a:prstGeom prst="rect">
              <a:avLst/>
            </a:prstGeom>
          </p:spPr>
        </p:pic>
        <p:sp>
          <p:nvSpPr>
            <p:cNvPr id="5" name="object 5"/>
            <p:cNvSpPr/>
            <p:nvPr/>
          </p:nvSpPr>
          <p:spPr>
            <a:xfrm>
              <a:off x="1298041" y="2472181"/>
              <a:ext cx="1050290" cy="1686560"/>
            </a:xfrm>
            <a:custGeom>
              <a:avLst/>
              <a:gdLst/>
              <a:ahLst/>
              <a:cxnLst/>
              <a:rect l="l" t="t" r="r" b="b"/>
              <a:pathLst>
                <a:path w="1050289" h="1686560">
                  <a:moveTo>
                    <a:pt x="679932" y="1535569"/>
                  </a:moveTo>
                  <a:lnTo>
                    <a:pt x="673290" y="1490903"/>
                  </a:lnTo>
                  <a:lnTo>
                    <a:pt x="654278" y="1450949"/>
                  </a:lnTo>
                  <a:lnTo>
                    <a:pt x="596607" y="1400009"/>
                  </a:lnTo>
                  <a:lnTo>
                    <a:pt x="552170" y="1385824"/>
                  </a:lnTo>
                  <a:lnTo>
                    <a:pt x="505955" y="1385785"/>
                  </a:lnTo>
                  <a:lnTo>
                    <a:pt x="461479" y="1399882"/>
                  </a:lnTo>
                  <a:lnTo>
                    <a:pt x="422262" y="1428115"/>
                  </a:lnTo>
                  <a:lnTo>
                    <a:pt x="395986" y="1463421"/>
                  </a:lnTo>
                  <a:lnTo>
                    <a:pt x="380784" y="1505470"/>
                  </a:lnTo>
                  <a:lnTo>
                    <a:pt x="377863" y="1535506"/>
                  </a:lnTo>
                  <a:lnTo>
                    <a:pt x="378561" y="1550568"/>
                  </a:lnTo>
                  <a:lnTo>
                    <a:pt x="389712" y="1594129"/>
                  </a:lnTo>
                  <a:lnTo>
                    <a:pt x="422198" y="1642097"/>
                  </a:lnTo>
                  <a:lnTo>
                    <a:pt x="470369" y="1674304"/>
                  </a:lnTo>
                  <a:lnTo>
                    <a:pt x="514146" y="1685429"/>
                  </a:lnTo>
                  <a:lnTo>
                    <a:pt x="529272" y="1686153"/>
                  </a:lnTo>
                  <a:lnTo>
                    <a:pt x="544334" y="1685467"/>
                  </a:lnTo>
                  <a:lnTo>
                    <a:pt x="587908" y="1674317"/>
                  </a:lnTo>
                  <a:lnTo>
                    <a:pt x="635749" y="1642008"/>
                  </a:lnTo>
                  <a:lnTo>
                    <a:pt x="668083" y="1594205"/>
                  </a:lnTo>
                  <a:lnTo>
                    <a:pt x="679234" y="1550619"/>
                  </a:lnTo>
                  <a:lnTo>
                    <a:pt x="679932" y="1535569"/>
                  </a:lnTo>
                  <a:close/>
                </a:path>
                <a:path w="1050289" h="1686560">
                  <a:moveTo>
                    <a:pt x="1050137" y="513803"/>
                  </a:moveTo>
                  <a:lnTo>
                    <a:pt x="1046734" y="463804"/>
                  </a:lnTo>
                  <a:lnTo>
                    <a:pt x="1039050" y="416598"/>
                  </a:lnTo>
                  <a:lnTo>
                    <a:pt x="1027366" y="371068"/>
                  </a:lnTo>
                  <a:lnTo>
                    <a:pt x="1011885" y="327393"/>
                  </a:lnTo>
                  <a:lnTo>
                    <a:pt x="992809" y="285711"/>
                  </a:lnTo>
                  <a:lnTo>
                    <a:pt x="970356" y="246189"/>
                  </a:lnTo>
                  <a:lnTo>
                    <a:pt x="944714" y="209003"/>
                  </a:lnTo>
                  <a:lnTo>
                    <a:pt x="916114" y="174307"/>
                  </a:lnTo>
                  <a:lnTo>
                    <a:pt x="884745" y="142265"/>
                  </a:lnTo>
                  <a:lnTo>
                    <a:pt x="850811" y="113030"/>
                  </a:lnTo>
                  <a:lnTo>
                    <a:pt x="814514" y="86779"/>
                  </a:lnTo>
                  <a:lnTo>
                    <a:pt x="776084" y="63665"/>
                  </a:lnTo>
                  <a:lnTo>
                    <a:pt x="735698" y="43853"/>
                  </a:lnTo>
                  <a:lnTo>
                    <a:pt x="693585" y="27508"/>
                  </a:lnTo>
                  <a:lnTo>
                    <a:pt x="649922" y="14782"/>
                  </a:lnTo>
                  <a:lnTo>
                    <a:pt x="604951" y="5854"/>
                  </a:lnTo>
                  <a:lnTo>
                    <a:pt x="558850" y="863"/>
                  </a:lnTo>
                  <a:lnTo>
                    <a:pt x="511835" y="0"/>
                  </a:lnTo>
                  <a:lnTo>
                    <a:pt x="464108" y="3416"/>
                  </a:lnTo>
                  <a:lnTo>
                    <a:pt x="415404" y="11417"/>
                  </a:lnTo>
                  <a:lnTo>
                    <a:pt x="368414" y="23710"/>
                  </a:lnTo>
                  <a:lnTo>
                    <a:pt x="323342" y="40068"/>
                  </a:lnTo>
                  <a:lnTo>
                    <a:pt x="280365" y="60274"/>
                  </a:lnTo>
                  <a:lnTo>
                    <a:pt x="239687" y="84112"/>
                  </a:lnTo>
                  <a:lnTo>
                    <a:pt x="201498" y="111353"/>
                  </a:lnTo>
                  <a:lnTo>
                    <a:pt x="166014" y="141795"/>
                  </a:lnTo>
                  <a:lnTo>
                    <a:pt x="133400" y="175196"/>
                  </a:lnTo>
                  <a:lnTo>
                    <a:pt x="103886" y="211353"/>
                  </a:lnTo>
                  <a:lnTo>
                    <a:pt x="77635" y="250037"/>
                  </a:lnTo>
                  <a:lnTo>
                    <a:pt x="54876" y="291033"/>
                  </a:lnTo>
                  <a:lnTo>
                    <a:pt x="35775" y="334124"/>
                  </a:lnTo>
                  <a:lnTo>
                    <a:pt x="20535" y="379082"/>
                  </a:lnTo>
                  <a:lnTo>
                    <a:pt x="9372" y="425691"/>
                  </a:lnTo>
                  <a:lnTo>
                    <a:pt x="2451" y="473748"/>
                  </a:lnTo>
                  <a:lnTo>
                    <a:pt x="0" y="523011"/>
                  </a:lnTo>
                  <a:lnTo>
                    <a:pt x="247129" y="523011"/>
                  </a:lnTo>
                  <a:lnTo>
                    <a:pt x="250761" y="477951"/>
                  </a:lnTo>
                  <a:lnTo>
                    <a:pt x="261289" y="435216"/>
                  </a:lnTo>
                  <a:lnTo>
                    <a:pt x="278142" y="395351"/>
                  </a:lnTo>
                  <a:lnTo>
                    <a:pt x="300736" y="358965"/>
                  </a:lnTo>
                  <a:lnTo>
                    <a:pt x="328510" y="326593"/>
                  </a:lnTo>
                  <a:lnTo>
                    <a:pt x="360895" y="298831"/>
                  </a:lnTo>
                  <a:lnTo>
                    <a:pt x="397306" y="276237"/>
                  </a:lnTo>
                  <a:lnTo>
                    <a:pt x="437184" y="259397"/>
                  </a:lnTo>
                  <a:lnTo>
                    <a:pt x="479945" y="248869"/>
                  </a:lnTo>
                  <a:lnTo>
                    <a:pt x="525030" y="245224"/>
                  </a:lnTo>
                  <a:lnTo>
                    <a:pt x="570115" y="248856"/>
                  </a:lnTo>
                  <a:lnTo>
                    <a:pt x="612876" y="259384"/>
                  </a:lnTo>
                  <a:lnTo>
                    <a:pt x="652754" y="276225"/>
                  </a:lnTo>
                  <a:lnTo>
                    <a:pt x="689178" y="298818"/>
                  </a:lnTo>
                  <a:lnTo>
                    <a:pt x="721563" y="326580"/>
                  </a:lnTo>
                  <a:lnTo>
                    <a:pt x="749338" y="358940"/>
                  </a:lnTo>
                  <a:lnTo>
                    <a:pt x="771944" y="395338"/>
                  </a:lnTo>
                  <a:lnTo>
                    <a:pt x="788797" y="435190"/>
                  </a:lnTo>
                  <a:lnTo>
                    <a:pt x="799325" y="477939"/>
                  </a:lnTo>
                  <a:lnTo>
                    <a:pt x="802970" y="522986"/>
                  </a:lnTo>
                  <a:lnTo>
                    <a:pt x="798944" y="570103"/>
                  </a:lnTo>
                  <a:lnTo>
                    <a:pt x="787196" y="615226"/>
                  </a:lnTo>
                  <a:lnTo>
                    <a:pt x="768210" y="657491"/>
                  </a:lnTo>
                  <a:lnTo>
                    <a:pt x="742467" y="696010"/>
                  </a:lnTo>
                  <a:lnTo>
                    <a:pt x="710450" y="729919"/>
                  </a:lnTo>
                  <a:lnTo>
                    <a:pt x="672642" y="758355"/>
                  </a:lnTo>
                  <a:lnTo>
                    <a:pt x="632180" y="785545"/>
                  </a:lnTo>
                  <a:lnTo>
                    <a:pt x="594537" y="815822"/>
                  </a:lnTo>
                  <a:lnTo>
                    <a:pt x="559854" y="848931"/>
                  </a:lnTo>
                  <a:lnTo>
                    <a:pt x="528243" y="884682"/>
                  </a:lnTo>
                  <a:lnTo>
                    <a:pt x="499833" y="922820"/>
                  </a:lnTo>
                  <a:lnTo>
                    <a:pt x="474764" y="963142"/>
                  </a:lnTo>
                  <a:lnTo>
                    <a:pt x="453148" y="1005420"/>
                  </a:lnTo>
                  <a:lnTo>
                    <a:pt x="435127" y="1049426"/>
                  </a:lnTo>
                  <a:lnTo>
                    <a:pt x="420814" y="1094930"/>
                  </a:lnTo>
                  <a:lnTo>
                    <a:pt x="410337" y="1141717"/>
                  </a:lnTo>
                  <a:lnTo>
                    <a:pt x="403834" y="1189558"/>
                  </a:lnTo>
                  <a:lnTo>
                    <a:pt x="401421" y="1238237"/>
                  </a:lnTo>
                  <a:lnTo>
                    <a:pt x="648550" y="1238237"/>
                  </a:lnTo>
                  <a:lnTo>
                    <a:pt x="652665" y="1191260"/>
                  </a:lnTo>
                  <a:lnTo>
                    <a:pt x="663435" y="1145997"/>
                  </a:lnTo>
                  <a:lnTo>
                    <a:pt x="680491" y="1103058"/>
                  </a:lnTo>
                  <a:lnTo>
                    <a:pt x="703453" y="1063091"/>
                  </a:lnTo>
                  <a:lnTo>
                    <a:pt x="731977" y="1026744"/>
                  </a:lnTo>
                  <a:lnTo>
                    <a:pt x="765683" y="994638"/>
                  </a:lnTo>
                  <a:lnTo>
                    <a:pt x="845439" y="938885"/>
                  </a:lnTo>
                  <a:lnTo>
                    <a:pt x="883310" y="906919"/>
                  </a:lnTo>
                  <a:lnTo>
                    <a:pt x="917702" y="871829"/>
                  </a:lnTo>
                  <a:lnTo>
                    <a:pt x="948448" y="833907"/>
                  </a:lnTo>
                  <a:lnTo>
                    <a:pt x="975436" y="793445"/>
                  </a:lnTo>
                  <a:lnTo>
                    <a:pt x="998499" y="750747"/>
                  </a:lnTo>
                  <a:lnTo>
                    <a:pt x="1017511" y="706081"/>
                  </a:lnTo>
                  <a:lnTo>
                    <a:pt x="1032319" y="659765"/>
                  </a:lnTo>
                  <a:lnTo>
                    <a:pt x="1042784" y="612089"/>
                  </a:lnTo>
                  <a:lnTo>
                    <a:pt x="1048778" y="563333"/>
                  </a:lnTo>
                  <a:lnTo>
                    <a:pt x="1050137" y="513803"/>
                  </a:lnTo>
                  <a:close/>
                </a:path>
              </a:pathLst>
            </a:custGeom>
            <a:solidFill>
              <a:srgbClr val="000000"/>
            </a:solidFill>
          </p:spPr>
          <p:txBody>
            <a:bodyPr wrap="square" lIns="0" tIns="0" rIns="0" bIns="0" rtlCol="0"/>
            <a:lstStyle/>
            <a:p>
              <a:endParaRPr/>
            </a:p>
          </p:txBody>
        </p:sp>
        <p:pic>
          <p:nvPicPr>
            <p:cNvPr id="6" name="object 6"/>
            <p:cNvPicPr/>
            <p:nvPr/>
          </p:nvPicPr>
          <p:blipFill>
            <a:blip r:embed="rId3" cstate="print"/>
            <a:stretch>
              <a:fillRect/>
            </a:stretch>
          </p:blipFill>
          <p:spPr>
            <a:xfrm>
              <a:off x="681228" y="2311907"/>
              <a:ext cx="2749296" cy="2734056"/>
            </a:xfrm>
            <a:prstGeom prst="rect">
              <a:avLst/>
            </a:prstGeom>
          </p:spPr>
        </p:pic>
      </p:grpSp>
      <p:sp>
        <p:nvSpPr>
          <p:cNvPr id="7" name="object 7"/>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23</a:t>
            </a:fld>
            <a:endParaRPr spc="-25"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ctrTitle"/>
          </p:nvPr>
        </p:nvSpPr>
        <p:spPr>
          <a:prstGeom prst="rect">
            <a:avLst/>
          </a:prstGeom>
        </p:spPr>
        <p:txBody>
          <a:bodyPr vert="horz" wrap="square" lIns="0" tIns="52628" rIns="0" bIns="0" rtlCol="0">
            <a:spAutoFit/>
          </a:bodyPr>
          <a:lstStyle/>
          <a:p>
            <a:pPr marL="22225">
              <a:lnSpc>
                <a:spcPct val="100000"/>
              </a:lnSpc>
              <a:spcBef>
                <a:spcPts val="100"/>
              </a:spcBef>
            </a:pPr>
            <a:r>
              <a:rPr dirty="0"/>
              <a:t>3D</a:t>
            </a:r>
            <a:r>
              <a:rPr spc="-20" dirty="0"/>
              <a:t> </a:t>
            </a:r>
            <a:r>
              <a:rPr dirty="0"/>
              <a:t>modelling</a:t>
            </a:r>
            <a:r>
              <a:rPr spc="-25" dirty="0"/>
              <a:t> </a:t>
            </a:r>
            <a:r>
              <a:rPr spc="-10" dirty="0"/>
              <a:t>methods</a:t>
            </a:r>
          </a:p>
        </p:txBody>
      </p:sp>
      <p:pic>
        <p:nvPicPr>
          <p:cNvPr id="3" name="object 3"/>
          <p:cNvPicPr/>
          <p:nvPr/>
        </p:nvPicPr>
        <p:blipFill>
          <a:blip r:embed="rId3" cstate="print"/>
          <a:stretch>
            <a:fillRect/>
          </a:stretch>
        </p:blipFill>
        <p:spPr>
          <a:xfrm>
            <a:off x="292608" y="941832"/>
            <a:ext cx="3710940" cy="2781300"/>
          </a:xfrm>
          <a:prstGeom prst="rect">
            <a:avLst/>
          </a:prstGeom>
        </p:spPr>
      </p:pic>
      <p:pic>
        <p:nvPicPr>
          <p:cNvPr id="4" name="object 4"/>
          <p:cNvPicPr/>
          <p:nvPr/>
        </p:nvPicPr>
        <p:blipFill>
          <a:blip r:embed="rId4" cstate="print"/>
          <a:stretch>
            <a:fillRect/>
          </a:stretch>
        </p:blipFill>
        <p:spPr>
          <a:xfrm>
            <a:off x="292608" y="3800855"/>
            <a:ext cx="3710940" cy="2782824"/>
          </a:xfrm>
          <a:prstGeom prst="rect">
            <a:avLst/>
          </a:prstGeom>
        </p:spPr>
      </p:pic>
      <p:grpSp>
        <p:nvGrpSpPr>
          <p:cNvPr id="5" name="object 5"/>
          <p:cNvGrpSpPr/>
          <p:nvPr/>
        </p:nvGrpSpPr>
        <p:grpSpPr>
          <a:xfrm>
            <a:off x="4110228" y="941832"/>
            <a:ext cx="4823460" cy="5641975"/>
            <a:chOff x="4110228" y="941832"/>
            <a:chExt cx="4823460" cy="5641975"/>
          </a:xfrm>
        </p:grpSpPr>
        <p:pic>
          <p:nvPicPr>
            <p:cNvPr id="6" name="object 6"/>
            <p:cNvPicPr/>
            <p:nvPr/>
          </p:nvPicPr>
          <p:blipFill>
            <a:blip r:embed="rId5" cstate="print"/>
            <a:stretch>
              <a:fillRect/>
            </a:stretch>
          </p:blipFill>
          <p:spPr>
            <a:xfrm>
              <a:off x="4110228" y="941832"/>
              <a:ext cx="4823460" cy="3617976"/>
            </a:xfrm>
            <a:prstGeom prst="rect">
              <a:avLst/>
            </a:prstGeom>
          </p:spPr>
        </p:pic>
        <p:pic>
          <p:nvPicPr>
            <p:cNvPr id="7" name="object 7"/>
            <p:cNvPicPr/>
            <p:nvPr/>
          </p:nvPicPr>
          <p:blipFill>
            <a:blip r:embed="rId6" cstate="print"/>
            <a:stretch>
              <a:fillRect/>
            </a:stretch>
          </p:blipFill>
          <p:spPr>
            <a:xfrm>
              <a:off x="4110228" y="3800855"/>
              <a:ext cx="4823460" cy="2782824"/>
            </a:xfrm>
            <a:prstGeom prst="rect">
              <a:avLst/>
            </a:prstGeom>
          </p:spPr>
        </p:pic>
        <p:sp>
          <p:nvSpPr>
            <p:cNvPr id="8" name="object 8"/>
            <p:cNvSpPr/>
            <p:nvPr/>
          </p:nvSpPr>
          <p:spPr>
            <a:xfrm>
              <a:off x="6441948" y="3607308"/>
              <a:ext cx="325120" cy="548640"/>
            </a:xfrm>
            <a:custGeom>
              <a:avLst/>
              <a:gdLst/>
              <a:ahLst/>
              <a:cxnLst/>
              <a:rect l="l" t="t" r="r" b="b"/>
              <a:pathLst>
                <a:path w="325120" h="548639">
                  <a:moveTo>
                    <a:pt x="243458" y="0"/>
                  </a:moveTo>
                  <a:lnTo>
                    <a:pt x="81152" y="0"/>
                  </a:lnTo>
                  <a:lnTo>
                    <a:pt x="81152" y="386334"/>
                  </a:lnTo>
                  <a:lnTo>
                    <a:pt x="0" y="386334"/>
                  </a:lnTo>
                  <a:lnTo>
                    <a:pt x="162305" y="548640"/>
                  </a:lnTo>
                  <a:lnTo>
                    <a:pt x="324611" y="386334"/>
                  </a:lnTo>
                  <a:lnTo>
                    <a:pt x="243458" y="386334"/>
                  </a:lnTo>
                  <a:lnTo>
                    <a:pt x="243458" y="0"/>
                  </a:lnTo>
                  <a:close/>
                </a:path>
              </a:pathLst>
            </a:custGeom>
            <a:solidFill>
              <a:srgbClr val="2C2C89">
                <a:alpha val="50195"/>
              </a:srgbClr>
            </a:solidFill>
          </p:spPr>
          <p:txBody>
            <a:bodyPr wrap="square" lIns="0" tIns="0" rIns="0" bIns="0" rtlCol="0"/>
            <a:lstStyle/>
            <a:p>
              <a:endParaRPr/>
            </a:p>
          </p:txBody>
        </p:sp>
      </p:grpSp>
      <p:sp>
        <p:nvSpPr>
          <p:cNvPr id="9" name="object 9"/>
          <p:cNvSpPr txBox="1"/>
          <p:nvPr/>
        </p:nvSpPr>
        <p:spPr>
          <a:xfrm>
            <a:off x="371957" y="3213354"/>
            <a:ext cx="1091565" cy="452120"/>
          </a:xfrm>
          <a:prstGeom prst="rect">
            <a:avLst/>
          </a:prstGeom>
        </p:spPr>
        <p:txBody>
          <a:bodyPr vert="horz" wrap="square" lIns="0" tIns="12065" rIns="0" bIns="0" rtlCol="0">
            <a:spAutoFit/>
          </a:bodyPr>
          <a:lstStyle/>
          <a:p>
            <a:pPr marL="12700">
              <a:lnSpc>
                <a:spcPct val="100000"/>
              </a:lnSpc>
              <a:spcBef>
                <a:spcPts val="95"/>
              </a:spcBef>
            </a:pPr>
            <a:r>
              <a:rPr sz="2800" dirty="0">
                <a:latin typeface="Arial"/>
                <a:cs typeface="Arial"/>
              </a:rPr>
              <a:t>i.</a:t>
            </a:r>
            <a:r>
              <a:rPr sz="2800" spc="-25" dirty="0">
                <a:latin typeface="Arial"/>
                <a:cs typeface="Arial"/>
              </a:rPr>
              <a:t> </a:t>
            </a:r>
            <a:r>
              <a:rPr sz="2800" spc="-10" dirty="0">
                <a:latin typeface="Arial"/>
                <a:cs typeface="Arial"/>
              </a:rPr>
              <a:t>Solid</a:t>
            </a:r>
            <a:endParaRPr sz="2800">
              <a:latin typeface="Arial"/>
              <a:cs typeface="Arial"/>
            </a:endParaRPr>
          </a:p>
        </p:txBody>
      </p:sp>
      <p:sp>
        <p:nvSpPr>
          <p:cNvPr id="12" name="object 12"/>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24</a:t>
            </a:fld>
            <a:endParaRPr spc="-25" dirty="0"/>
          </a:p>
        </p:txBody>
      </p:sp>
      <p:sp>
        <p:nvSpPr>
          <p:cNvPr id="10" name="object 10"/>
          <p:cNvSpPr txBox="1"/>
          <p:nvPr/>
        </p:nvSpPr>
        <p:spPr>
          <a:xfrm>
            <a:off x="371957" y="6085433"/>
            <a:ext cx="1605915" cy="452120"/>
          </a:xfrm>
          <a:prstGeom prst="rect">
            <a:avLst/>
          </a:prstGeom>
        </p:spPr>
        <p:txBody>
          <a:bodyPr vert="horz" wrap="square" lIns="0" tIns="12065" rIns="0" bIns="0" rtlCol="0">
            <a:spAutoFit/>
          </a:bodyPr>
          <a:lstStyle/>
          <a:p>
            <a:pPr marL="12700">
              <a:lnSpc>
                <a:spcPct val="100000"/>
              </a:lnSpc>
              <a:spcBef>
                <a:spcPts val="95"/>
              </a:spcBef>
            </a:pPr>
            <a:r>
              <a:rPr sz="2800" dirty="0">
                <a:latin typeface="Arial"/>
                <a:cs typeface="Arial"/>
              </a:rPr>
              <a:t>ii.</a:t>
            </a:r>
            <a:r>
              <a:rPr sz="2800" spc="-40" dirty="0">
                <a:latin typeface="Arial"/>
                <a:cs typeface="Arial"/>
              </a:rPr>
              <a:t> </a:t>
            </a:r>
            <a:r>
              <a:rPr sz="2800" spc="-10" dirty="0">
                <a:latin typeface="Arial"/>
                <a:cs typeface="Arial"/>
              </a:rPr>
              <a:t>Surface</a:t>
            </a:r>
            <a:endParaRPr sz="2800">
              <a:latin typeface="Arial"/>
              <a:cs typeface="Arial"/>
            </a:endParaRPr>
          </a:p>
        </p:txBody>
      </p:sp>
      <p:sp>
        <p:nvSpPr>
          <p:cNvPr id="11" name="object 11"/>
          <p:cNvSpPr txBox="1"/>
          <p:nvPr/>
        </p:nvSpPr>
        <p:spPr>
          <a:xfrm>
            <a:off x="4189221" y="6085433"/>
            <a:ext cx="4168775" cy="452120"/>
          </a:xfrm>
          <a:prstGeom prst="rect">
            <a:avLst/>
          </a:prstGeom>
        </p:spPr>
        <p:txBody>
          <a:bodyPr vert="horz" wrap="square" lIns="0" tIns="12065" rIns="0" bIns="0" rtlCol="0">
            <a:spAutoFit/>
          </a:bodyPr>
          <a:lstStyle/>
          <a:p>
            <a:pPr marL="12700">
              <a:lnSpc>
                <a:spcPct val="100000"/>
              </a:lnSpc>
              <a:spcBef>
                <a:spcPts val="95"/>
              </a:spcBef>
            </a:pPr>
            <a:r>
              <a:rPr sz="2800" dirty="0">
                <a:latin typeface="Arial"/>
                <a:cs typeface="Arial"/>
              </a:rPr>
              <a:t>ii.</a:t>
            </a:r>
            <a:r>
              <a:rPr sz="2800" spc="-55" dirty="0">
                <a:latin typeface="Arial"/>
                <a:cs typeface="Arial"/>
              </a:rPr>
              <a:t> </a:t>
            </a:r>
            <a:r>
              <a:rPr sz="2800" dirty="0">
                <a:latin typeface="Arial"/>
                <a:cs typeface="Arial"/>
              </a:rPr>
              <a:t>Hybrid</a:t>
            </a:r>
            <a:r>
              <a:rPr sz="2800" spc="-30" dirty="0">
                <a:latin typeface="Arial"/>
                <a:cs typeface="Arial"/>
              </a:rPr>
              <a:t> </a:t>
            </a:r>
            <a:r>
              <a:rPr sz="2800" dirty="0">
                <a:latin typeface="Arial"/>
                <a:cs typeface="Arial"/>
              </a:rPr>
              <a:t>(Solid</a:t>
            </a:r>
            <a:r>
              <a:rPr sz="2800" spc="-50" dirty="0">
                <a:latin typeface="Arial"/>
                <a:cs typeface="Arial"/>
              </a:rPr>
              <a:t> </a:t>
            </a:r>
            <a:r>
              <a:rPr sz="2800" dirty="0">
                <a:latin typeface="Arial"/>
                <a:cs typeface="Arial"/>
              </a:rPr>
              <a:t>+</a:t>
            </a:r>
            <a:r>
              <a:rPr sz="2800" spc="-35" dirty="0">
                <a:latin typeface="Arial"/>
                <a:cs typeface="Arial"/>
              </a:rPr>
              <a:t> </a:t>
            </a:r>
            <a:r>
              <a:rPr sz="2800" spc="-10" dirty="0">
                <a:latin typeface="Arial"/>
                <a:cs typeface="Arial"/>
              </a:rPr>
              <a:t>Surface)</a:t>
            </a:r>
            <a:endParaRPr sz="2800">
              <a:latin typeface="Arial"/>
              <a:cs typeface="Arial"/>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87655" rIns="0" bIns="0" rtlCol="0">
            <a:spAutoFit/>
          </a:bodyPr>
          <a:lstStyle/>
          <a:p>
            <a:pPr marL="97790">
              <a:lnSpc>
                <a:spcPct val="100000"/>
              </a:lnSpc>
              <a:spcBef>
                <a:spcPts val="100"/>
              </a:spcBef>
            </a:pPr>
            <a:r>
              <a:rPr dirty="0"/>
              <a:t>Solid</a:t>
            </a:r>
            <a:r>
              <a:rPr spc="-50" dirty="0"/>
              <a:t> </a:t>
            </a:r>
            <a:r>
              <a:rPr dirty="0"/>
              <a:t>modelling:</a:t>
            </a:r>
            <a:r>
              <a:rPr spc="-35" dirty="0"/>
              <a:t> </a:t>
            </a:r>
            <a:r>
              <a:rPr dirty="0"/>
              <a:t>Constructive Solid</a:t>
            </a:r>
            <a:r>
              <a:rPr spc="-40" dirty="0"/>
              <a:t> </a:t>
            </a:r>
            <a:r>
              <a:rPr dirty="0"/>
              <a:t>Geometry</a:t>
            </a:r>
            <a:r>
              <a:rPr spc="-25" dirty="0"/>
              <a:t> </a:t>
            </a:r>
            <a:r>
              <a:rPr spc="-10" dirty="0"/>
              <a:t>(CSG)</a:t>
            </a:r>
          </a:p>
        </p:txBody>
      </p:sp>
      <p:pic>
        <p:nvPicPr>
          <p:cNvPr id="3" name="object 3"/>
          <p:cNvPicPr/>
          <p:nvPr/>
        </p:nvPicPr>
        <p:blipFill>
          <a:blip r:embed="rId3" cstate="print"/>
          <a:stretch>
            <a:fillRect/>
          </a:stretch>
        </p:blipFill>
        <p:spPr>
          <a:xfrm>
            <a:off x="498389" y="1485900"/>
            <a:ext cx="3415197" cy="1653539"/>
          </a:xfrm>
          <a:prstGeom prst="rect">
            <a:avLst/>
          </a:prstGeom>
        </p:spPr>
      </p:pic>
      <p:pic>
        <p:nvPicPr>
          <p:cNvPr id="4" name="object 4"/>
          <p:cNvPicPr/>
          <p:nvPr/>
        </p:nvPicPr>
        <p:blipFill>
          <a:blip r:embed="rId4" cstate="print"/>
          <a:stretch>
            <a:fillRect/>
          </a:stretch>
        </p:blipFill>
        <p:spPr>
          <a:xfrm>
            <a:off x="5076444" y="1424939"/>
            <a:ext cx="3520439" cy="1798320"/>
          </a:xfrm>
          <a:prstGeom prst="rect">
            <a:avLst/>
          </a:prstGeom>
        </p:spPr>
      </p:pic>
      <p:pic>
        <p:nvPicPr>
          <p:cNvPr id="5" name="object 5"/>
          <p:cNvPicPr/>
          <p:nvPr/>
        </p:nvPicPr>
        <p:blipFill>
          <a:blip r:embed="rId5" cstate="print"/>
          <a:stretch>
            <a:fillRect/>
          </a:stretch>
        </p:blipFill>
        <p:spPr>
          <a:xfrm>
            <a:off x="2331655" y="4091293"/>
            <a:ext cx="4661142" cy="2119749"/>
          </a:xfrm>
          <a:prstGeom prst="rect">
            <a:avLst/>
          </a:prstGeom>
        </p:spPr>
      </p:pic>
      <p:sp>
        <p:nvSpPr>
          <p:cNvPr id="6" name="object 6"/>
          <p:cNvSpPr txBox="1"/>
          <p:nvPr/>
        </p:nvSpPr>
        <p:spPr>
          <a:xfrm>
            <a:off x="1655191" y="3209925"/>
            <a:ext cx="1179195" cy="299720"/>
          </a:xfrm>
          <a:prstGeom prst="rect">
            <a:avLst/>
          </a:prstGeom>
        </p:spPr>
        <p:txBody>
          <a:bodyPr vert="horz" wrap="square" lIns="0" tIns="12700" rIns="0" bIns="0" rtlCol="0">
            <a:spAutoFit/>
          </a:bodyPr>
          <a:lstStyle/>
          <a:p>
            <a:pPr marL="12700">
              <a:lnSpc>
                <a:spcPct val="100000"/>
              </a:lnSpc>
              <a:spcBef>
                <a:spcPts val="100"/>
              </a:spcBef>
            </a:pPr>
            <a:r>
              <a:rPr sz="1800" dirty="0">
                <a:latin typeface="Arial"/>
                <a:cs typeface="Arial"/>
              </a:rPr>
              <a:t>Cube</a:t>
            </a:r>
            <a:r>
              <a:rPr sz="1800" spc="-35" dirty="0">
                <a:latin typeface="Arial"/>
                <a:cs typeface="Arial"/>
              </a:rPr>
              <a:t> </a:t>
            </a:r>
            <a:r>
              <a:rPr sz="1800" spc="-20" dirty="0">
                <a:latin typeface="Arial"/>
                <a:cs typeface="Arial"/>
              </a:rPr>
              <a:t>(Box)</a:t>
            </a:r>
            <a:endParaRPr sz="1800">
              <a:latin typeface="Arial"/>
              <a:cs typeface="Arial"/>
            </a:endParaRPr>
          </a:p>
        </p:txBody>
      </p:sp>
      <p:sp>
        <p:nvSpPr>
          <p:cNvPr id="9" name="object 9"/>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25</a:t>
            </a:fld>
            <a:endParaRPr spc="-25" dirty="0"/>
          </a:p>
        </p:txBody>
      </p:sp>
      <p:sp>
        <p:nvSpPr>
          <p:cNvPr id="7" name="object 7"/>
          <p:cNvSpPr txBox="1"/>
          <p:nvPr/>
        </p:nvSpPr>
        <p:spPr>
          <a:xfrm>
            <a:off x="6534404" y="3292221"/>
            <a:ext cx="858519" cy="299720"/>
          </a:xfrm>
          <a:prstGeom prst="rect">
            <a:avLst/>
          </a:prstGeom>
        </p:spPr>
        <p:txBody>
          <a:bodyPr vert="horz" wrap="square" lIns="0" tIns="12700" rIns="0" bIns="0" rtlCol="0">
            <a:spAutoFit/>
          </a:bodyPr>
          <a:lstStyle/>
          <a:p>
            <a:pPr marL="12700">
              <a:lnSpc>
                <a:spcPct val="100000"/>
              </a:lnSpc>
              <a:spcBef>
                <a:spcPts val="100"/>
              </a:spcBef>
            </a:pPr>
            <a:r>
              <a:rPr sz="1800" spc="-10" dirty="0">
                <a:latin typeface="Arial"/>
                <a:cs typeface="Arial"/>
              </a:rPr>
              <a:t>Cylinder</a:t>
            </a:r>
            <a:endParaRPr sz="1800">
              <a:latin typeface="Arial"/>
              <a:cs typeface="Arial"/>
            </a:endParaRPr>
          </a:p>
        </p:txBody>
      </p:sp>
      <p:sp>
        <p:nvSpPr>
          <p:cNvPr id="8" name="object 8"/>
          <p:cNvSpPr txBox="1"/>
          <p:nvPr/>
        </p:nvSpPr>
        <p:spPr>
          <a:xfrm>
            <a:off x="4291710" y="6059525"/>
            <a:ext cx="760730" cy="299720"/>
          </a:xfrm>
          <a:prstGeom prst="rect">
            <a:avLst/>
          </a:prstGeom>
        </p:spPr>
        <p:txBody>
          <a:bodyPr vert="horz" wrap="square" lIns="0" tIns="12700" rIns="0" bIns="0" rtlCol="0">
            <a:spAutoFit/>
          </a:bodyPr>
          <a:lstStyle/>
          <a:p>
            <a:pPr marL="12700">
              <a:lnSpc>
                <a:spcPct val="100000"/>
              </a:lnSpc>
              <a:spcBef>
                <a:spcPts val="100"/>
              </a:spcBef>
            </a:pPr>
            <a:r>
              <a:rPr sz="1800" spc="-10" dirty="0">
                <a:latin typeface="Arial"/>
                <a:cs typeface="Arial"/>
              </a:rPr>
              <a:t>Sphere</a:t>
            </a:r>
            <a:endParaRPr sz="1800">
              <a:latin typeface="Arial"/>
              <a:cs typeface="Arial"/>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87655" rIns="0" bIns="0" rtlCol="0">
            <a:spAutoFit/>
          </a:bodyPr>
          <a:lstStyle/>
          <a:p>
            <a:pPr marL="97790">
              <a:lnSpc>
                <a:spcPct val="100000"/>
              </a:lnSpc>
              <a:spcBef>
                <a:spcPts val="100"/>
              </a:spcBef>
            </a:pPr>
            <a:r>
              <a:rPr dirty="0"/>
              <a:t>Solid</a:t>
            </a:r>
            <a:r>
              <a:rPr spc="-50" dirty="0"/>
              <a:t> </a:t>
            </a:r>
            <a:r>
              <a:rPr dirty="0"/>
              <a:t>modelling:</a:t>
            </a:r>
            <a:r>
              <a:rPr spc="-35" dirty="0"/>
              <a:t> </a:t>
            </a:r>
            <a:r>
              <a:rPr dirty="0"/>
              <a:t>Constructive Solid</a:t>
            </a:r>
            <a:r>
              <a:rPr spc="-40" dirty="0"/>
              <a:t> </a:t>
            </a:r>
            <a:r>
              <a:rPr dirty="0"/>
              <a:t>Geometry</a:t>
            </a:r>
            <a:r>
              <a:rPr spc="-25" dirty="0"/>
              <a:t> </a:t>
            </a:r>
            <a:r>
              <a:rPr spc="-10" dirty="0"/>
              <a:t>(CSG)</a:t>
            </a:r>
          </a:p>
        </p:txBody>
      </p:sp>
      <p:pic>
        <p:nvPicPr>
          <p:cNvPr id="3" name="object 3"/>
          <p:cNvPicPr/>
          <p:nvPr/>
        </p:nvPicPr>
        <p:blipFill>
          <a:blip r:embed="rId3" cstate="print"/>
          <a:stretch>
            <a:fillRect/>
          </a:stretch>
        </p:blipFill>
        <p:spPr>
          <a:xfrm>
            <a:off x="399288" y="1554480"/>
            <a:ext cx="8225028" cy="4594860"/>
          </a:xfrm>
          <a:prstGeom prst="rect">
            <a:avLst/>
          </a:prstGeom>
        </p:spPr>
      </p:pic>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26</a:t>
            </a:fld>
            <a:endParaRPr spc="-25"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87655" rIns="0" bIns="0" rtlCol="0">
            <a:spAutoFit/>
          </a:bodyPr>
          <a:lstStyle/>
          <a:p>
            <a:pPr marL="97790">
              <a:lnSpc>
                <a:spcPct val="100000"/>
              </a:lnSpc>
              <a:spcBef>
                <a:spcPts val="100"/>
              </a:spcBef>
            </a:pPr>
            <a:r>
              <a:rPr dirty="0"/>
              <a:t>Solid</a:t>
            </a:r>
            <a:r>
              <a:rPr spc="-50" dirty="0"/>
              <a:t> </a:t>
            </a:r>
            <a:r>
              <a:rPr dirty="0"/>
              <a:t>modelling:</a:t>
            </a:r>
            <a:r>
              <a:rPr spc="-35" dirty="0"/>
              <a:t> </a:t>
            </a:r>
            <a:r>
              <a:rPr dirty="0"/>
              <a:t>Constructive Solid</a:t>
            </a:r>
            <a:r>
              <a:rPr spc="-40" dirty="0"/>
              <a:t> </a:t>
            </a:r>
            <a:r>
              <a:rPr dirty="0"/>
              <a:t>Geometry</a:t>
            </a:r>
            <a:r>
              <a:rPr spc="-25" dirty="0"/>
              <a:t> </a:t>
            </a:r>
            <a:r>
              <a:rPr spc="-10" dirty="0"/>
              <a:t>(CSG)</a:t>
            </a:r>
          </a:p>
        </p:txBody>
      </p:sp>
      <p:pic>
        <p:nvPicPr>
          <p:cNvPr id="3" name="object 3"/>
          <p:cNvPicPr/>
          <p:nvPr/>
        </p:nvPicPr>
        <p:blipFill>
          <a:blip r:embed="rId3" cstate="print"/>
          <a:stretch>
            <a:fillRect/>
          </a:stretch>
        </p:blipFill>
        <p:spPr>
          <a:xfrm>
            <a:off x="1167383" y="979932"/>
            <a:ext cx="6999732" cy="5358384"/>
          </a:xfrm>
          <a:prstGeom prst="rect">
            <a:avLst/>
          </a:prstGeom>
        </p:spPr>
      </p:pic>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27</a:t>
            </a:fld>
            <a:endParaRPr spc="-25"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89687" y="13207"/>
            <a:ext cx="7386243" cy="659796"/>
          </a:xfrm>
          <a:prstGeom prst="rect">
            <a:avLst/>
          </a:prstGeom>
        </p:spPr>
        <p:txBody>
          <a:bodyPr vert="horz" wrap="square" lIns="0" tIns="287655" rIns="0" bIns="0" rtlCol="0">
            <a:spAutoFit/>
          </a:bodyPr>
          <a:lstStyle/>
          <a:p>
            <a:pPr marL="97790">
              <a:lnSpc>
                <a:spcPct val="100000"/>
              </a:lnSpc>
              <a:spcBef>
                <a:spcPts val="100"/>
              </a:spcBef>
            </a:pPr>
            <a:r>
              <a:rPr lang="en-GB" dirty="0"/>
              <a:t>Combine</a:t>
            </a:r>
            <a:r>
              <a:rPr dirty="0"/>
              <a:t>:</a:t>
            </a:r>
            <a:r>
              <a:rPr spc="-25" dirty="0"/>
              <a:t> </a:t>
            </a:r>
            <a:r>
              <a:rPr spc="-10" dirty="0"/>
              <a:t> </a:t>
            </a:r>
            <a:r>
              <a:rPr dirty="0"/>
              <a:t>(</a:t>
            </a:r>
            <a:r>
              <a:rPr lang="en-GB" dirty="0"/>
              <a:t>SolidWorks </a:t>
            </a:r>
            <a:r>
              <a:rPr dirty="0"/>
              <a:t>3D </a:t>
            </a:r>
            <a:r>
              <a:rPr spc="-10" dirty="0"/>
              <a:t>example)</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28</a:t>
            </a:fld>
            <a:endParaRPr spc="-25"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87655" rIns="0" bIns="0" rtlCol="0">
            <a:spAutoFit/>
          </a:bodyPr>
          <a:lstStyle/>
          <a:p>
            <a:pPr marL="97790">
              <a:lnSpc>
                <a:spcPct val="100000"/>
              </a:lnSpc>
              <a:spcBef>
                <a:spcPts val="100"/>
              </a:spcBef>
            </a:pPr>
            <a:r>
              <a:rPr dirty="0"/>
              <a:t>Solid</a:t>
            </a:r>
            <a:r>
              <a:rPr spc="-35" dirty="0"/>
              <a:t> </a:t>
            </a:r>
            <a:r>
              <a:rPr dirty="0"/>
              <a:t>modelling:</a:t>
            </a:r>
            <a:r>
              <a:rPr spc="-25" dirty="0"/>
              <a:t> </a:t>
            </a:r>
            <a:r>
              <a:rPr dirty="0"/>
              <a:t>Boundary</a:t>
            </a:r>
            <a:r>
              <a:rPr spc="-10" dirty="0"/>
              <a:t> </a:t>
            </a:r>
            <a:r>
              <a:rPr dirty="0"/>
              <a:t>Representation </a:t>
            </a:r>
            <a:r>
              <a:rPr spc="-10" dirty="0"/>
              <a:t>(B-</a:t>
            </a:r>
            <a:r>
              <a:rPr spc="-20" dirty="0"/>
              <a:t>Rep)</a:t>
            </a:r>
          </a:p>
        </p:txBody>
      </p:sp>
      <p:pic>
        <p:nvPicPr>
          <p:cNvPr id="3" name="object 3"/>
          <p:cNvPicPr/>
          <p:nvPr/>
        </p:nvPicPr>
        <p:blipFill>
          <a:blip r:embed="rId2" cstate="print"/>
          <a:stretch>
            <a:fillRect/>
          </a:stretch>
        </p:blipFill>
        <p:spPr>
          <a:xfrm>
            <a:off x="456501" y="1943100"/>
            <a:ext cx="8391365" cy="3457548"/>
          </a:xfrm>
          <a:prstGeom prst="rect">
            <a:avLst/>
          </a:prstGeom>
        </p:spPr>
      </p:pic>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29</a:t>
            </a:fld>
            <a:endParaRPr spc="-25"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89687" y="13207"/>
            <a:ext cx="7386243" cy="659796"/>
          </a:xfrm>
          <a:prstGeom prst="rect">
            <a:avLst/>
          </a:prstGeom>
        </p:spPr>
        <p:txBody>
          <a:bodyPr vert="horz" wrap="square" lIns="0" tIns="287655" rIns="0" bIns="0" rtlCol="0">
            <a:spAutoFit/>
          </a:bodyPr>
          <a:lstStyle/>
          <a:p>
            <a:pPr marL="97790">
              <a:lnSpc>
                <a:spcPct val="100000"/>
              </a:lnSpc>
              <a:spcBef>
                <a:spcPts val="100"/>
              </a:spcBef>
            </a:pPr>
            <a:r>
              <a:rPr dirty="0"/>
              <a:t>Solid</a:t>
            </a:r>
            <a:r>
              <a:rPr spc="-40" dirty="0"/>
              <a:t> </a:t>
            </a:r>
            <a:r>
              <a:rPr dirty="0"/>
              <a:t>modelling:</a:t>
            </a:r>
            <a:r>
              <a:rPr spc="-25" dirty="0"/>
              <a:t> </a:t>
            </a:r>
            <a:r>
              <a:rPr spc="-10" dirty="0"/>
              <a:t>B-</a:t>
            </a:r>
            <a:r>
              <a:rPr dirty="0"/>
              <a:t>Rep</a:t>
            </a:r>
            <a:r>
              <a:rPr spc="10" dirty="0"/>
              <a:t> </a:t>
            </a:r>
            <a:r>
              <a:rPr dirty="0"/>
              <a:t>(</a:t>
            </a:r>
            <a:r>
              <a:rPr lang="en-GB" dirty="0"/>
              <a:t>Fusion 360</a:t>
            </a:r>
            <a:r>
              <a:rPr spc="-30" dirty="0"/>
              <a:t> </a:t>
            </a:r>
            <a:r>
              <a:rPr dirty="0"/>
              <a:t>3D </a:t>
            </a:r>
            <a:r>
              <a:rPr spc="-10" dirty="0"/>
              <a:t>Example)</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30</a:t>
            </a:fld>
            <a:endParaRPr spc="-25"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87655" rIns="0" bIns="0" rtlCol="0">
            <a:spAutoFit/>
          </a:bodyPr>
          <a:lstStyle/>
          <a:p>
            <a:pPr marL="97790">
              <a:lnSpc>
                <a:spcPct val="100000"/>
              </a:lnSpc>
              <a:spcBef>
                <a:spcPts val="100"/>
              </a:spcBef>
            </a:pPr>
            <a:r>
              <a:rPr dirty="0"/>
              <a:t>Solid</a:t>
            </a:r>
            <a:r>
              <a:rPr spc="-40" dirty="0"/>
              <a:t> </a:t>
            </a:r>
            <a:r>
              <a:rPr dirty="0"/>
              <a:t>modelling:</a:t>
            </a:r>
            <a:r>
              <a:rPr spc="-35" dirty="0"/>
              <a:t> </a:t>
            </a:r>
            <a:r>
              <a:rPr dirty="0"/>
              <a:t>Parametric</a:t>
            </a:r>
            <a:r>
              <a:rPr spc="-25" dirty="0"/>
              <a:t> </a:t>
            </a:r>
            <a:r>
              <a:rPr dirty="0"/>
              <a:t>B-</a:t>
            </a:r>
            <a:r>
              <a:rPr spc="-25" dirty="0"/>
              <a:t>Rep</a:t>
            </a:r>
          </a:p>
        </p:txBody>
      </p:sp>
      <p:pic>
        <p:nvPicPr>
          <p:cNvPr id="3" name="object 3"/>
          <p:cNvPicPr/>
          <p:nvPr/>
        </p:nvPicPr>
        <p:blipFill>
          <a:blip r:embed="rId2" cstate="print"/>
          <a:stretch>
            <a:fillRect/>
          </a:stretch>
        </p:blipFill>
        <p:spPr>
          <a:xfrm>
            <a:off x="399288" y="1015164"/>
            <a:ext cx="8331510" cy="5566991"/>
          </a:xfrm>
          <a:prstGeom prst="rect">
            <a:avLst/>
          </a:prstGeom>
        </p:spPr>
      </p:pic>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31</a:t>
            </a:fld>
            <a:endParaRPr spc="-25"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87655" rIns="0" bIns="0" rtlCol="0">
            <a:spAutoFit/>
          </a:bodyPr>
          <a:lstStyle/>
          <a:p>
            <a:pPr marL="97790">
              <a:lnSpc>
                <a:spcPct val="100000"/>
              </a:lnSpc>
              <a:spcBef>
                <a:spcPts val="100"/>
              </a:spcBef>
            </a:pPr>
            <a:r>
              <a:rPr dirty="0"/>
              <a:t>Solid</a:t>
            </a:r>
            <a:r>
              <a:rPr spc="-35" dirty="0"/>
              <a:t> </a:t>
            </a:r>
            <a:r>
              <a:rPr dirty="0"/>
              <a:t>modelling:</a:t>
            </a:r>
            <a:r>
              <a:rPr spc="-30" dirty="0"/>
              <a:t> </a:t>
            </a:r>
            <a:r>
              <a:rPr dirty="0"/>
              <a:t>Parametric</a:t>
            </a:r>
            <a:r>
              <a:rPr spc="-25" dirty="0"/>
              <a:t> </a:t>
            </a:r>
            <a:r>
              <a:rPr dirty="0"/>
              <a:t>design</a:t>
            </a:r>
            <a:r>
              <a:rPr spc="-10" dirty="0"/>
              <a:t> </a:t>
            </a:r>
            <a:r>
              <a:rPr dirty="0"/>
              <a:t>(Fusion</a:t>
            </a:r>
            <a:r>
              <a:rPr spc="-15" dirty="0"/>
              <a:t> </a:t>
            </a:r>
            <a:r>
              <a:rPr spc="-20" dirty="0"/>
              <a:t>360)</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32</a:t>
            </a:fld>
            <a:endParaRPr spc="-25"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87655" rIns="0" bIns="0" rtlCol="0">
            <a:spAutoFit/>
          </a:bodyPr>
          <a:lstStyle/>
          <a:p>
            <a:pPr marL="12700">
              <a:lnSpc>
                <a:spcPct val="100000"/>
              </a:lnSpc>
              <a:spcBef>
                <a:spcPts val="100"/>
              </a:spcBef>
            </a:pPr>
            <a:r>
              <a:rPr dirty="0"/>
              <a:t>Solid</a:t>
            </a:r>
            <a:r>
              <a:rPr spc="-20" dirty="0"/>
              <a:t> </a:t>
            </a:r>
            <a:r>
              <a:rPr dirty="0"/>
              <a:t>modelling:</a:t>
            </a:r>
            <a:r>
              <a:rPr spc="5" dirty="0"/>
              <a:t> </a:t>
            </a:r>
            <a:r>
              <a:rPr spc="-10" dirty="0"/>
              <a:t>Voxel-based/Volumetric</a:t>
            </a:r>
          </a:p>
        </p:txBody>
      </p:sp>
      <p:pic>
        <p:nvPicPr>
          <p:cNvPr id="3" name="object 3"/>
          <p:cNvPicPr/>
          <p:nvPr/>
        </p:nvPicPr>
        <p:blipFill>
          <a:blip r:embed="rId3" cstate="print"/>
          <a:stretch>
            <a:fillRect/>
          </a:stretch>
        </p:blipFill>
        <p:spPr>
          <a:xfrm>
            <a:off x="944880" y="4879847"/>
            <a:ext cx="7799832" cy="1607820"/>
          </a:xfrm>
          <a:prstGeom prst="rect">
            <a:avLst/>
          </a:prstGeom>
        </p:spPr>
      </p:pic>
      <p:grpSp>
        <p:nvGrpSpPr>
          <p:cNvPr id="4" name="object 4"/>
          <p:cNvGrpSpPr/>
          <p:nvPr/>
        </p:nvGrpSpPr>
        <p:grpSpPr>
          <a:xfrm>
            <a:off x="973954" y="1227033"/>
            <a:ext cx="7737475" cy="3362325"/>
            <a:chOff x="973954" y="1227033"/>
            <a:chExt cx="7737475" cy="3362325"/>
          </a:xfrm>
        </p:grpSpPr>
        <p:pic>
          <p:nvPicPr>
            <p:cNvPr id="5" name="object 5"/>
            <p:cNvPicPr/>
            <p:nvPr/>
          </p:nvPicPr>
          <p:blipFill>
            <a:blip r:embed="rId4" cstate="print"/>
            <a:stretch>
              <a:fillRect/>
            </a:stretch>
          </p:blipFill>
          <p:spPr>
            <a:xfrm>
              <a:off x="973954" y="1227033"/>
              <a:ext cx="4880603" cy="3361730"/>
            </a:xfrm>
            <a:prstGeom prst="rect">
              <a:avLst/>
            </a:prstGeom>
          </p:spPr>
        </p:pic>
        <p:pic>
          <p:nvPicPr>
            <p:cNvPr id="6" name="object 6"/>
            <p:cNvPicPr/>
            <p:nvPr/>
          </p:nvPicPr>
          <p:blipFill>
            <a:blip r:embed="rId5" cstate="print"/>
            <a:stretch>
              <a:fillRect/>
            </a:stretch>
          </p:blipFill>
          <p:spPr>
            <a:xfrm>
              <a:off x="5343144" y="1938527"/>
              <a:ext cx="3368040" cy="2013204"/>
            </a:xfrm>
            <a:prstGeom prst="rect">
              <a:avLst/>
            </a:prstGeom>
          </p:spPr>
        </p:pic>
        <p:sp>
          <p:nvSpPr>
            <p:cNvPr id="7" name="object 7"/>
            <p:cNvSpPr/>
            <p:nvPr/>
          </p:nvSpPr>
          <p:spPr>
            <a:xfrm>
              <a:off x="4572761" y="2599054"/>
              <a:ext cx="1727200" cy="85725"/>
            </a:xfrm>
            <a:custGeom>
              <a:avLst/>
              <a:gdLst/>
              <a:ahLst/>
              <a:cxnLst/>
              <a:rect l="l" t="t" r="r" b="b"/>
              <a:pathLst>
                <a:path w="1727200" h="85725">
                  <a:moveTo>
                    <a:pt x="1641475" y="57148"/>
                  </a:moveTo>
                  <a:lnTo>
                    <a:pt x="1641475" y="85725"/>
                  </a:lnTo>
                  <a:lnTo>
                    <a:pt x="1698540" y="57150"/>
                  </a:lnTo>
                  <a:lnTo>
                    <a:pt x="1641475" y="57148"/>
                  </a:lnTo>
                  <a:close/>
                </a:path>
                <a:path w="1727200" h="85725">
                  <a:moveTo>
                    <a:pt x="1641475" y="28573"/>
                  </a:moveTo>
                  <a:lnTo>
                    <a:pt x="1641475" y="57148"/>
                  </a:lnTo>
                  <a:lnTo>
                    <a:pt x="1655826" y="57150"/>
                  </a:lnTo>
                  <a:lnTo>
                    <a:pt x="1655826" y="28575"/>
                  </a:lnTo>
                  <a:lnTo>
                    <a:pt x="1641475" y="28573"/>
                  </a:lnTo>
                  <a:close/>
                </a:path>
                <a:path w="1727200" h="85725">
                  <a:moveTo>
                    <a:pt x="1641475" y="0"/>
                  </a:moveTo>
                  <a:lnTo>
                    <a:pt x="1641475" y="28573"/>
                  </a:lnTo>
                  <a:lnTo>
                    <a:pt x="1655826" y="28575"/>
                  </a:lnTo>
                  <a:lnTo>
                    <a:pt x="1655826" y="57150"/>
                  </a:lnTo>
                  <a:lnTo>
                    <a:pt x="1698542" y="57148"/>
                  </a:lnTo>
                  <a:lnTo>
                    <a:pt x="1727200" y="42799"/>
                  </a:lnTo>
                  <a:lnTo>
                    <a:pt x="1641475" y="0"/>
                  </a:lnTo>
                  <a:close/>
                </a:path>
                <a:path w="1727200" h="85725">
                  <a:moveTo>
                    <a:pt x="0" y="28448"/>
                  </a:moveTo>
                  <a:lnTo>
                    <a:pt x="0" y="57023"/>
                  </a:lnTo>
                  <a:lnTo>
                    <a:pt x="1641475" y="57148"/>
                  </a:lnTo>
                  <a:lnTo>
                    <a:pt x="1641475" y="28573"/>
                  </a:lnTo>
                  <a:lnTo>
                    <a:pt x="0" y="28448"/>
                  </a:lnTo>
                  <a:close/>
                </a:path>
              </a:pathLst>
            </a:custGeom>
            <a:solidFill>
              <a:srgbClr val="B6DCDF"/>
            </a:solidFill>
          </p:spPr>
          <p:txBody>
            <a:bodyPr wrap="square" lIns="0" tIns="0" rIns="0" bIns="0" rtlCol="0"/>
            <a:lstStyle/>
            <a:p>
              <a:endParaRPr/>
            </a:p>
          </p:txBody>
        </p:sp>
      </p:grpSp>
      <p:sp>
        <p:nvSpPr>
          <p:cNvPr id="8" name="object 8"/>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33</a:t>
            </a:fld>
            <a:endParaRPr spc="-25"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87655" rIns="0" bIns="0" rtlCol="0">
            <a:spAutoFit/>
          </a:bodyPr>
          <a:lstStyle/>
          <a:p>
            <a:pPr marL="12700">
              <a:lnSpc>
                <a:spcPct val="100000"/>
              </a:lnSpc>
              <a:spcBef>
                <a:spcPts val="100"/>
              </a:spcBef>
            </a:pPr>
            <a:r>
              <a:rPr dirty="0"/>
              <a:t>Solid</a:t>
            </a:r>
            <a:r>
              <a:rPr spc="-20" dirty="0"/>
              <a:t> </a:t>
            </a:r>
            <a:r>
              <a:rPr dirty="0"/>
              <a:t>modelling:</a:t>
            </a:r>
            <a:r>
              <a:rPr spc="5" dirty="0"/>
              <a:t> </a:t>
            </a:r>
            <a:r>
              <a:rPr spc="-10" dirty="0"/>
              <a:t>Voxel-based/Volumetric</a:t>
            </a:r>
          </a:p>
        </p:txBody>
      </p:sp>
      <p:grpSp>
        <p:nvGrpSpPr>
          <p:cNvPr id="3" name="object 3"/>
          <p:cNvGrpSpPr/>
          <p:nvPr/>
        </p:nvGrpSpPr>
        <p:grpSpPr>
          <a:xfrm>
            <a:off x="1426463" y="1120139"/>
            <a:ext cx="6291580" cy="5306695"/>
            <a:chOff x="1426463" y="1120139"/>
            <a:chExt cx="6291580" cy="5306695"/>
          </a:xfrm>
        </p:grpSpPr>
        <p:pic>
          <p:nvPicPr>
            <p:cNvPr id="4" name="object 4"/>
            <p:cNvPicPr/>
            <p:nvPr/>
          </p:nvPicPr>
          <p:blipFill>
            <a:blip r:embed="rId2" cstate="print"/>
            <a:stretch>
              <a:fillRect/>
            </a:stretch>
          </p:blipFill>
          <p:spPr>
            <a:xfrm>
              <a:off x="1426463" y="1120139"/>
              <a:ext cx="6291072" cy="5306568"/>
            </a:xfrm>
            <a:prstGeom prst="rect">
              <a:avLst/>
            </a:prstGeom>
          </p:spPr>
        </p:pic>
        <p:pic>
          <p:nvPicPr>
            <p:cNvPr id="5" name="object 5"/>
            <p:cNvPicPr/>
            <p:nvPr/>
          </p:nvPicPr>
          <p:blipFill>
            <a:blip r:embed="rId3" cstate="print"/>
            <a:stretch>
              <a:fillRect/>
            </a:stretch>
          </p:blipFill>
          <p:spPr>
            <a:xfrm>
              <a:off x="1636775" y="1277111"/>
              <a:ext cx="819912" cy="830580"/>
            </a:xfrm>
            <a:prstGeom prst="rect">
              <a:avLst/>
            </a:prstGeom>
          </p:spPr>
        </p:pic>
      </p:gr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34</a:t>
            </a:fld>
            <a:endParaRPr spc="-25"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87655" rIns="0" bIns="0" rtlCol="0">
            <a:spAutoFit/>
          </a:bodyPr>
          <a:lstStyle/>
          <a:p>
            <a:pPr marL="12700">
              <a:lnSpc>
                <a:spcPct val="100000"/>
              </a:lnSpc>
              <a:spcBef>
                <a:spcPts val="100"/>
              </a:spcBef>
            </a:pPr>
            <a:r>
              <a:rPr spc="-10" dirty="0"/>
              <a:t>Voxel-</a:t>
            </a:r>
            <a:r>
              <a:rPr dirty="0"/>
              <a:t>based/Volumetric</a:t>
            </a:r>
            <a:r>
              <a:rPr spc="5" dirty="0"/>
              <a:t> </a:t>
            </a:r>
            <a:r>
              <a:rPr dirty="0"/>
              <a:t>modelling</a:t>
            </a:r>
            <a:r>
              <a:rPr spc="-15" dirty="0"/>
              <a:t> </a:t>
            </a:r>
            <a:r>
              <a:rPr spc="-10" dirty="0"/>
              <a:t>(nTopology)</a:t>
            </a:r>
          </a:p>
        </p:txBody>
      </p:sp>
      <p:pic>
        <p:nvPicPr>
          <p:cNvPr id="3" name="object 3"/>
          <p:cNvPicPr/>
          <p:nvPr/>
        </p:nvPicPr>
        <p:blipFill>
          <a:blip r:embed="rId3" cstate="print"/>
          <a:stretch>
            <a:fillRect/>
          </a:stretch>
        </p:blipFill>
        <p:spPr>
          <a:xfrm>
            <a:off x="781994" y="1002791"/>
            <a:ext cx="8151693" cy="5698236"/>
          </a:xfrm>
          <a:prstGeom prst="rect">
            <a:avLst/>
          </a:prstGeom>
        </p:spPr>
      </p:pic>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35</a:t>
            </a:fld>
            <a:endParaRPr spc="-25"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87655" rIns="0" bIns="0" rtlCol="0">
            <a:spAutoFit/>
          </a:bodyPr>
          <a:lstStyle/>
          <a:p>
            <a:pPr marL="12700">
              <a:lnSpc>
                <a:spcPct val="100000"/>
              </a:lnSpc>
              <a:spcBef>
                <a:spcPts val="100"/>
              </a:spcBef>
            </a:pPr>
            <a:r>
              <a:rPr spc="-10" dirty="0"/>
              <a:t>Voxel-</a:t>
            </a:r>
            <a:r>
              <a:rPr dirty="0"/>
              <a:t>based/Volumetric</a:t>
            </a:r>
            <a:r>
              <a:rPr spc="5" dirty="0"/>
              <a:t> </a:t>
            </a:r>
            <a:r>
              <a:rPr dirty="0"/>
              <a:t>modelling</a:t>
            </a:r>
            <a:r>
              <a:rPr spc="-15" dirty="0"/>
              <a:t> </a:t>
            </a:r>
            <a:r>
              <a:rPr spc="-10" dirty="0"/>
              <a:t>(nTopology)</a:t>
            </a:r>
          </a:p>
        </p:txBody>
      </p:sp>
      <p:pic>
        <p:nvPicPr>
          <p:cNvPr id="3" name="object 3"/>
          <p:cNvPicPr/>
          <p:nvPr/>
        </p:nvPicPr>
        <p:blipFill>
          <a:blip r:embed="rId3" cstate="print"/>
          <a:stretch>
            <a:fillRect/>
          </a:stretch>
        </p:blipFill>
        <p:spPr>
          <a:xfrm>
            <a:off x="1237488" y="3998976"/>
            <a:ext cx="6859523" cy="2500884"/>
          </a:xfrm>
          <a:prstGeom prst="rect">
            <a:avLst/>
          </a:prstGeom>
        </p:spPr>
      </p:pic>
      <p:pic>
        <p:nvPicPr>
          <p:cNvPr id="4" name="object 4"/>
          <p:cNvPicPr/>
          <p:nvPr/>
        </p:nvPicPr>
        <p:blipFill>
          <a:blip r:embed="rId4" cstate="print"/>
          <a:stretch>
            <a:fillRect/>
          </a:stretch>
        </p:blipFill>
        <p:spPr>
          <a:xfrm>
            <a:off x="2386583" y="1028700"/>
            <a:ext cx="4561332" cy="2770632"/>
          </a:xfrm>
          <a:prstGeom prst="rect">
            <a:avLst/>
          </a:prstGeom>
        </p:spPr>
      </p:pic>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36</a:t>
            </a:fld>
            <a:endParaRPr spc="-25"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87655" rIns="0" bIns="0" rtlCol="0">
            <a:spAutoFit/>
          </a:bodyPr>
          <a:lstStyle/>
          <a:p>
            <a:pPr marL="12700">
              <a:lnSpc>
                <a:spcPct val="100000"/>
              </a:lnSpc>
              <a:spcBef>
                <a:spcPts val="100"/>
              </a:spcBef>
            </a:pPr>
            <a:r>
              <a:rPr spc="-10" dirty="0"/>
              <a:t>Voxel-</a:t>
            </a:r>
            <a:r>
              <a:rPr dirty="0"/>
              <a:t>based/Volumetric</a:t>
            </a:r>
            <a:r>
              <a:rPr spc="5" dirty="0"/>
              <a:t> </a:t>
            </a:r>
            <a:r>
              <a:rPr dirty="0"/>
              <a:t>modelling</a:t>
            </a:r>
            <a:r>
              <a:rPr spc="-15" dirty="0"/>
              <a:t> </a:t>
            </a:r>
            <a:r>
              <a:rPr spc="-10" dirty="0"/>
              <a:t>(nTopology)</a:t>
            </a:r>
          </a:p>
        </p:txBody>
      </p:sp>
      <p:pic>
        <p:nvPicPr>
          <p:cNvPr id="3" name="object 3"/>
          <p:cNvPicPr/>
          <p:nvPr/>
        </p:nvPicPr>
        <p:blipFill>
          <a:blip r:embed="rId3" cstate="print"/>
          <a:stretch>
            <a:fillRect/>
          </a:stretch>
        </p:blipFill>
        <p:spPr>
          <a:xfrm>
            <a:off x="664463" y="1094232"/>
            <a:ext cx="8174735" cy="1537715"/>
          </a:xfrm>
          <a:prstGeom prst="rect">
            <a:avLst/>
          </a:prstGeom>
        </p:spPr>
      </p:pic>
      <p:pic>
        <p:nvPicPr>
          <p:cNvPr id="4" name="object 4"/>
          <p:cNvPicPr/>
          <p:nvPr/>
        </p:nvPicPr>
        <p:blipFill>
          <a:blip r:embed="rId4" cstate="print"/>
          <a:stretch>
            <a:fillRect/>
          </a:stretch>
        </p:blipFill>
        <p:spPr>
          <a:xfrm>
            <a:off x="166749" y="3083051"/>
            <a:ext cx="8977250" cy="3048000"/>
          </a:xfrm>
          <a:prstGeom prst="rect">
            <a:avLst/>
          </a:prstGeom>
        </p:spPr>
      </p:pic>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37</a:t>
            </a:fld>
            <a:endParaRPr spc="-25"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87655" rIns="0" bIns="0" rtlCol="0">
            <a:spAutoFit/>
          </a:bodyPr>
          <a:lstStyle/>
          <a:p>
            <a:pPr marL="12700">
              <a:lnSpc>
                <a:spcPct val="100000"/>
              </a:lnSpc>
              <a:spcBef>
                <a:spcPts val="100"/>
              </a:spcBef>
            </a:pPr>
            <a:r>
              <a:rPr spc="-10" dirty="0"/>
              <a:t>Voxel-</a:t>
            </a:r>
            <a:r>
              <a:rPr dirty="0"/>
              <a:t>based/Volumetric</a:t>
            </a:r>
            <a:r>
              <a:rPr spc="5" dirty="0"/>
              <a:t> </a:t>
            </a:r>
            <a:r>
              <a:rPr dirty="0"/>
              <a:t>modelling</a:t>
            </a:r>
            <a:r>
              <a:rPr spc="-15" dirty="0"/>
              <a:t> </a:t>
            </a:r>
            <a:r>
              <a:rPr spc="-10" dirty="0"/>
              <a:t>(nTopology)</a:t>
            </a:r>
          </a:p>
        </p:txBody>
      </p:sp>
      <p:pic>
        <p:nvPicPr>
          <p:cNvPr id="3" name="object 3"/>
          <p:cNvPicPr/>
          <p:nvPr/>
        </p:nvPicPr>
        <p:blipFill>
          <a:blip r:embed="rId3" cstate="print"/>
          <a:stretch>
            <a:fillRect/>
          </a:stretch>
        </p:blipFill>
        <p:spPr>
          <a:xfrm>
            <a:off x="210311" y="1120139"/>
            <a:ext cx="8581643" cy="4617720"/>
          </a:xfrm>
          <a:prstGeom prst="rect">
            <a:avLst/>
          </a:prstGeom>
        </p:spPr>
      </p:pic>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38</a:t>
            </a:fld>
            <a:endParaRPr spc="-25"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87655" rIns="0" bIns="0" rtlCol="0">
            <a:spAutoFit/>
          </a:bodyPr>
          <a:lstStyle/>
          <a:p>
            <a:pPr marL="12700">
              <a:lnSpc>
                <a:spcPct val="100000"/>
              </a:lnSpc>
              <a:spcBef>
                <a:spcPts val="100"/>
              </a:spcBef>
            </a:pPr>
            <a:r>
              <a:rPr spc="-10" dirty="0"/>
              <a:t>Voxel-</a:t>
            </a:r>
            <a:r>
              <a:rPr dirty="0"/>
              <a:t>based/Volumetric</a:t>
            </a:r>
            <a:r>
              <a:rPr spc="5" dirty="0"/>
              <a:t> </a:t>
            </a:r>
            <a:r>
              <a:rPr dirty="0"/>
              <a:t>modelling</a:t>
            </a:r>
            <a:r>
              <a:rPr spc="-15" dirty="0"/>
              <a:t> </a:t>
            </a:r>
            <a:r>
              <a:rPr spc="-10" dirty="0"/>
              <a:t>(nTopology)</a:t>
            </a:r>
          </a:p>
        </p:txBody>
      </p:sp>
      <p:pic>
        <p:nvPicPr>
          <p:cNvPr id="3" name="object 3"/>
          <p:cNvPicPr/>
          <p:nvPr/>
        </p:nvPicPr>
        <p:blipFill>
          <a:blip r:embed="rId3" cstate="print"/>
          <a:stretch>
            <a:fillRect/>
          </a:stretch>
        </p:blipFill>
        <p:spPr>
          <a:xfrm>
            <a:off x="464819" y="1376172"/>
            <a:ext cx="8468868" cy="4105655"/>
          </a:xfrm>
          <a:prstGeom prst="rect">
            <a:avLst/>
          </a:prstGeom>
        </p:spPr>
      </p:pic>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39</a:t>
            </a:fld>
            <a:endParaRPr spc="-25"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87655" rIns="0" bIns="0" rtlCol="0">
            <a:spAutoFit/>
          </a:bodyPr>
          <a:lstStyle/>
          <a:p>
            <a:pPr marL="12700">
              <a:lnSpc>
                <a:spcPct val="100000"/>
              </a:lnSpc>
              <a:spcBef>
                <a:spcPts val="100"/>
              </a:spcBef>
            </a:pPr>
            <a:r>
              <a:rPr dirty="0"/>
              <a:t>Solid</a:t>
            </a:r>
            <a:r>
              <a:rPr spc="-15" dirty="0"/>
              <a:t> </a:t>
            </a:r>
            <a:r>
              <a:rPr dirty="0"/>
              <a:t>modelling:</a:t>
            </a:r>
            <a:r>
              <a:rPr spc="-5" dirty="0"/>
              <a:t> </a:t>
            </a:r>
            <a:r>
              <a:rPr spc="-10" dirty="0"/>
              <a:t>Voxel-</a:t>
            </a:r>
            <a:r>
              <a:rPr dirty="0"/>
              <a:t>based/Volumetric</a:t>
            </a:r>
            <a:r>
              <a:rPr spc="30" dirty="0"/>
              <a:t> </a:t>
            </a:r>
            <a:r>
              <a:rPr spc="-10" dirty="0"/>
              <a:t>(Mimics)</a:t>
            </a:r>
          </a:p>
        </p:txBody>
      </p:sp>
      <p:pic>
        <p:nvPicPr>
          <p:cNvPr id="3" name="object 3"/>
          <p:cNvPicPr/>
          <p:nvPr/>
        </p:nvPicPr>
        <p:blipFill>
          <a:blip r:embed="rId3" cstate="print"/>
          <a:stretch>
            <a:fillRect/>
          </a:stretch>
        </p:blipFill>
        <p:spPr>
          <a:xfrm>
            <a:off x="210311" y="1120139"/>
            <a:ext cx="8723376" cy="5132832"/>
          </a:xfrm>
          <a:prstGeom prst="rect">
            <a:avLst/>
          </a:prstGeom>
        </p:spPr>
      </p:pic>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40</a:t>
            </a:fld>
            <a:endParaRPr spc="-25"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87655" rIns="0" bIns="0" rtlCol="0">
            <a:spAutoFit/>
          </a:bodyPr>
          <a:lstStyle/>
          <a:p>
            <a:pPr marL="12700">
              <a:lnSpc>
                <a:spcPct val="100000"/>
              </a:lnSpc>
              <a:spcBef>
                <a:spcPts val="100"/>
              </a:spcBef>
            </a:pPr>
            <a:r>
              <a:rPr dirty="0"/>
              <a:t>Solid</a:t>
            </a:r>
            <a:r>
              <a:rPr spc="-25" dirty="0"/>
              <a:t> </a:t>
            </a:r>
            <a:r>
              <a:rPr dirty="0"/>
              <a:t>modelling:</a:t>
            </a:r>
            <a:r>
              <a:rPr spc="-5" dirty="0"/>
              <a:t> </a:t>
            </a:r>
            <a:r>
              <a:rPr spc="-10" dirty="0"/>
              <a:t>Voxel-</a:t>
            </a:r>
            <a:r>
              <a:rPr dirty="0"/>
              <a:t>based/Volumetric</a:t>
            </a:r>
            <a:r>
              <a:rPr spc="30" dirty="0"/>
              <a:t> </a:t>
            </a:r>
            <a:r>
              <a:rPr spc="-10" dirty="0"/>
              <a:t>(Segmentation)</a:t>
            </a:r>
          </a:p>
        </p:txBody>
      </p:sp>
      <p:pic>
        <p:nvPicPr>
          <p:cNvPr id="3" name="object 3"/>
          <p:cNvPicPr/>
          <p:nvPr/>
        </p:nvPicPr>
        <p:blipFill>
          <a:blip r:embed="rId3" cstate="print"/>
          <a:stretch>
            <a:fillRect/>
          </a:stretch>
        </p:blipFill>
        <p:spPr>
          <a:xfrm>
            <a:off x="384047" y="1335024"/>
            <a:ext cx="4187952" cy="4187952"/>
          </a:xfrm>
          <a:prstGeom prst="rect">
            <a:avLst/>
          </a:prstGeom>
        </p:spPr>
      </p:pic>
      <p:pic>
        <p:nvPicPr>
          <p:cNvPr id="4" name="object 4"/>
          <p:cNvPicPr/>
          <p:nvPr/>
        </p:nvPicPr>
        <p:blipFill>
          <a:blip r:embed="rId4" cstate="print"/>
          <a:stretch>
            <a:fillRect/>
          </a:stretch>
        </p:blipFill>
        <p:spPr>
          <a:xfrm>
            <a:off x="4747259" y="1335024"/>
            <a:ext cx="4186428" cy="4187952"/>
          </a:xfrm>
          <a:prstGeom prst="rect">
            <a:avLst/>
          </a:prstGeom>
        </p:spPr>
      </p:pic>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41</a:t>
            </a:fld>
            <a:endParaRPr spc="-25"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87655" rIns="0" bIns="0" rtlCol="0">
            <a:spAutoFit/>
          </a:bodyPr>
          <a:lstStyle/>
          <a:p>
            <a:pPr marL="12700">
              <a:lnSpc>
                <a:spcPct val="100000"/>
              </a:lnSpc>
              <a:spcBef>
                <a:spcPts val="100"/>
              </a:spcBef>
            </a:pPr>
            <a:r>
              <a:rPr dirty="0"/>
              <a:t>Solid</a:t>
            </a:r>
            <a:r>
              <a:rPr spc="-25" dirty="0"/>
              <a:t> </a:t>
            </a:r>
            <a:r>
              <a:rPr dirty="0"/>
              <a:t>modelling:</a:t>
            </a:r>
            <a:r>
              <a:rPr spc="-5" dirty="0"/>
              <a:t> </a:t>
            </a:r>
            <a:r>
              <a:rPr spc="-10" dirty="0"/>
              <a:t>Voxel-</a:t>
            </a:r>
            <a:r>
              <a:rPr dirty="0"/>
              <a:t>based/Volumetric</a:t>
            </a:r>
            <a:r>
              <a:rPr spc="30" dirty="0"/>
              <a:t> </a:t>
            </a:r>
            <a:r>
              <a:rPr spc="-10" dirty="0"/>
              <a:t>(Segmentation)</a:t>
            </a:r>
          </a:p>
        </p:txBody>
      </p:sp>
      <p:pic>
        <p:nvPicPr>
          <p:cNvPr id="3" name="object 3"/>
          <p:cNvPicPr/>
          <p:nvPr/>
        </p:nvPicPr>
        <p:blipFill>
          <a:blip r:embed="rId3" cstate="print"/>
          <a:stretch>
            <a:fillRect/>
          </a:stretch>
        </p:blipFill>
        <p:spPr>
          <a:xfrm>
            <a:off x="1233525" y="1562100"/>
            <a:ext cx="7047890" cy="4175760"/>
          </a:xfrm>
          <a:prstGeom prst="rect">
            <a:avLst/>
          </a:prstGeom>
        </p:spPr>
      </p:pic>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42</a:t>
            </a:fld>
            <a:endParaRPr spc="-25"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87655" rIns="0" bIns="0" rtlCol="0">
            <a:spAutoFit/>
          </a:bodyPr>
          <a:lstStyle/>
          <a:p>
            <a:pPr marL="12700">
              <a:lnSpc>
                <a:spcPct val="100000"/>
              </a:lnSpc>
              <a:spcBef>
                <a:spcPts val="100"/>
              </a:spcBef>
            </a:pPr>
            <a:r>
              <a:rPr dirty="0"/>
              <a:t>Solid</a:t>
            </a:r>
            <a:r>
              <a:rPr spc="-25" dirty="0"/>
              <a:t> </a:t>
            </a:r>
            <a:r>
              <a:rPr dirty="0"/>
              <a:t>modelling:</a:t>
            </a:r>
            <a:r>
              <a:rPr spc="-5" dirty="0"/>
              <a:t> </a:t>
            </a:r>
            <a:r>
              <a:rPr spc="-10" dirty="0"/>
              <a:t>Voxel-</a:t>
            </a:r>
            <a:r>
              <a:rPr dirty="0"/>
              <a:t>based/Volumetric</a:t>
            </a:r>
            <a:r>
              <a:rPr spc="30" dirty="0"/>
              <a:t> </a:t>
            </a:r>
            <a:r>
              <a:rPr spc="-10" dirty="0"/>
              <a:t>(Segmentation)</a:t>
            </a:r>
          </a:p>
        </p:txBody>
      </p:sp>
      <p:pic>
        <p:nvPicPr>
          <p:cNvPr id="3" name="object 3"/>
          <p:cNvPicPr/>
          <p:nvPr/>
        </p:nvPicPr>
        <p:blipFill>
          <a:blip r:embed="rId3" cstate="print"/>
          <a:stretch>
            <a:fillRect/>
          </a:stretch>
        </p:blipFill>
        <p:spPr>
          <a:xfrm>
            <a:off x="638555" y="1102613"/>
            <a:ext cx="7441692" cy="5078730"/>
          </a:xfrm>
          <a:prstGeom prst="rect">
            <a:avLst/>
          </a:prstGeom>
        </p:spPr>
      </p:pic>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43</a:t>
            </a:fld>
            <a:endParaRPr spc="-25"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87655" rIns="0" bIns="0" rtlCol="0">
            <a:spAutoFit/>
          </a:bodyPr>
          <a:lstStyle/>
          <a:p>
            <a:pPr marL="12700">
              <a:lnSpc>
                <a:spcPct val="100000"/>
              </a:lnSpc>
              <a:spcBef>
                <a:spcPts val="100"/>
              </a:spcBef>
            </a:pPr>
            <a:r>
              <a:rPr dirty="0"/>
              <a:t>Solid</a:t>
            </a:r>
            <a:r>
              <a:rPr spc="-25" dirty="0"/>
              <a:t> </a:t>
            </a:r>
            <a:r>
              <a:rPr dirty="0"/>
              <a:t>modelling:</a:t>
            </a:r>
            <a:r>
              <a:rPr spc="-5" dirty="0"/>
              <a:t> </a:t>
            </a:r>
            <a:r>
              <a:rPr spc="-10" dirty="0"/>
              <a:t>Voxel-</a:t>
            </a:r>
            <a:r>
              <a:rPr dirty="0"/>
              <a:t>based/Volumetric</a:t>
            </a:r>
            <a:r>
              <a:rPr spc="30" dirty="0"/>
              <a:t> </a:t>
            </a:r>
            <a:r>
              <a:rPr spc="-10" dirty="0"/>
              <a:t>(Segmentation)</a:t>
            </a:r>
          </a:p>
        </p:txBody>
      </p:sp>
      <p:pic>
        <p:nvPicPr>
          <p:cNvPr id="3" name="object 3"/>
          <p:cNvPicPr/>
          <p:nvPr/>
        </p:nvPicPr>
        <p:blipFill>
          <a:blip r:embed="rId3" cstate="print"/>
          <a:stretch>
            <a:fillRect/>
          </a:stretch>
        </p:blipFill>
        <p:spPr>
          <a:xfrm>
            <a:off x="891296" y="1600200"/>
            <a:ext cx="7330988" cy="4503420"/>
          </a:xfrm>
          <a:prstGeom prst="rect">
            <a:avLst/>
          </a:prstGeom>
        </p:spPr>
      </p:pic>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44</a:t>
            </a:fld>
            <a:endParaRPr spc="-25"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87655" rIns="0" bIns="0" rtlCol="0">
            <a:spAutoFit/>
          </a:bodyPr>
          <a:lstStyle/>
          <a:p>
            <a:pPr marL="12700">
              <a:lnSpc>
                <a:spcPct val="100000"/>
              </a:lnSpc>
              <a:spcBef>
                <a:spcPts val="100"/>
              </a:spcBef>
            </a:pPr>
            <a:r>
              <a:rPr dirty="0"/>
              <a:t>Solid</a:t>
            </a:r>
            <a:r>
              <a:rPr spc="-25" dirty="0"/>
              <a:t> </a:t>
            </a:r>
            <a:r>
              <a:rPr dirty="0"/>
              <a:t>modelling:</a:t>
            </a:r>
            <a:r>
              <a:rPr spc="-5" dirty="0"/>
              <a:t> </a:t>
            </a:r>
            <a:r>
              <a:rPr spc="-10" dirty="0"/>
              <a:t>Voxel-</a:t>
            </a:r>
            <a:r>
              <a:rPr dirty="0"/>
              <a:t>based/Volumetric</a:t>
            </a:r>
            <a:r>
              <a:rPr spc="30" dirty="0"/>
              <a:t> </a:t>
            </a:r>
            <a:r>
              <a:rPr spc="-10" dirty="0"/>
              <a:t>(Segmentation)</a:t>
            </a:r>
          </a:p>
        </p:txBody>
      </p:sp>
      <p:pic>
        <p:nvPicPr>
          <p:cNvPr id="3" name="object 3"/>
          <p:cNvPicPr/>
          <p:nvPr/>
        </p:nvPicPr>
        <p:blipFill>
          <a:blip r:embed="rId3" cstate="print"/>
          <a:stretch>
            <a:fillRect/>
          </a:stretch>
        </p:blipFill>
        <p:spPr>
          <a:xfrm>
            <a:off x="515402" y="1819655"/>
            <a:ext cx="8418285" cy="3543568"/>
          </a:xfrm>
          <a:prstGeom prst="rect">
            <a:avLst/>
          </a:prstGeom>
        </p:spPr>
      </p:pic>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45</a:t>
            </a:fld>
            <a:endParaRPr spc="-25"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97790">
              <a:lnSpc>
                <a:spcPct val="100000"/>
              </a:lnSpc>
              <a:spcBef>
                <a:spcPts val="100"/>
              </a:spcBef>
            </a:pPr>
            <a:r>
              <a:rPr dirty="0"/>
              <a:t>Surface</a:t>
            </a:r>
            <a:r>
              <a:rPr spc="-10" dirty="0"/>
              <a:t> modelling:</a:t>
            </a:r>
          </a:p>
          <a:p>
            <a:pPr marL="97790">
              <a:lnSpc>
                <a:spcPct val="100000"/>
              </a:lnSpc>
            </a:pPr>
            <a:r>
              <a:rPr spc="-10" dirty="0"/>
              <a:t>Non-</a:t>
            </a:r>
            <a:r>
              <a:rPr dirty="0"/>
              <a:t>Uniform</a:t>
            </a:r>
            <a:r>
              <a:rPr spc="-30" dirty="0"/>
              <a:t> </a:t>
            </a:r>
            <a:r>
              <a:rPr dirty="0"/>
              <a:t>Rational</a:t>
            </a:r>
            <a:r>
              <a:rPr spc="-10" dirty="0"/>
              <a:t> </a:t>
            </a:r>
            <a:r>
              <a:rPr dirty="0"/>
              <a:t>Basis</a:t>
            </a:r>
            <a:r>
              <a:rPr spc="20" dirty="0"/>
              <a:t> </a:t>
            </a:r>
            <a:r>
              <a:rPr dirty="0"/>
              <a:t>Spline</a:t>
            </a:r>
            <a:r>
              <a:rPr spc="10" dirty="0"/>
              <a:t> </a:t>
            </a:r>
            <a:r>
              <a:rPr spc="-10" dirty="0"/>
              <a:t>(NURBS)</a:t>
            </a:r>
          </a:p>
        </p:txBody>
      </p:sp>
      <p:pic>
        <p:nvPicPr>
          <p:cNvPr id="3" name="object 3"/>
          <p:cNvPicPr/>
          <p:nvPr/>
        </p:nvPicPr>
        <p:blipFill>
          <a:blip r:embed="rId2" cstate="print"/>
          <a:stretch>
            <a:fillRect/>
          </a:stretch>
        </p:blipFill>
        <p:spPr>
          <a:xfrm>
            <a:off x="591343" y="1672277"/>
            <a:ext cx="8289131" cy="4447035"/>
          </a:xfrm>
          <a:prstGeom prst="rect">
            <a:avLst/>
          </a:prstGeom>
        </p:spPr>
      </p:pic>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46</a:t>
            </a:fld>
            <a:endParaRPr spc="-25"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97790">
              <a:lnSpc>
                <a:spcPct val="100000"/>
              </a:lnSpc>
              <a:spcBef>
                <a:spcPts val="100"/>
              </a:spcBef>
            </a:pPr>
            <a:r>
              <a:rPr dirty="0"/>
              <a:t>Surface</a:t>
            </a:r>
            <a:r>
              <a:rPr spc="-10" dirty="0"/>
              <a:t> modelling:</a:t>
            </a:r>
          </a:p>
          <a:p>
            <a:pPr marL="97790">
              <a:lnSpc>
                <a:spcPct val="100000"/>
              </a:lnSpc>
            </a:pPr>
            <a:r>
              <a:rPr spc="-10" dirty="0"/>
              <a:t>Non-</a:t>
            </a:r>
            <a:r>
              <a:rPr dirty="0"/>
              <a:t>Uniform</a:t>
            </a:r>
            <a:r>
              <a:rPr spc="-30" dirty="0"/>
              <a:t> </a:t>
            </a:r>
            <a:r>
              <a:rPr dirty="0"/>
              <a:t>Rational</a:t>
            </a:r>
            <a:r>
              <a:rPr spc="-10" dirty="0"/>
              <a:t> </a:t>
            </a:r>
            <a:r>
              <a:rPr dirty="0"/>
              <a:t>Basis</a:t>
            </a:r>
            <a:r>
              <a:rPr spc="20" dirty="0"/>
              <a:t> </a:t>
            </a:r>
            <a:r>
              <a:rPr dirty="0"/>
              <a:t>Spline</a:t>
            </a:r>
            <a:r>
              <a:rPr spc="10" dirty="0"/>
              <a:t> </a:t>
            </a:r>
            <a:r>
              <a:rPr spc="-10" dirty="0"/>
              <a:t>(NURBS)</a:t>
            </a:r>
          </a:p>
        </p:txBody>
      </p:sp>
      <p:pic>
        <p:nvPicPr>
          <p:cNvPr id="3" name="object 3"/>
          <p:cNvPicPr/>
          <p:nvPr/>
        </p:nvPicPr>
        <p:blipFill>
          <a:blip r:embed="rId3" cstate="print"/>
          <a:stretch>
            <a:fillRect/>
          </a:stretch>
        </p:blipFill>
        <p:spPr>
          <a:xfrm>
            <a:off x="1812035" y="1158570"/>
            <a:ext cx="5710427" cy="5485647"/>
          </a:xfrm>
          <a:prstGeom prst="rect">
            <a:avLst/>
          </a:prstGeom>
        </p:spPr>
      </p:pic>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47</a:t>
            </a:fld>
            <a:endParaRPr spc="-25"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97790">
              <a:lnSpc>
                <a:spcPct val="100000"/>
              </a:lnSpc>
              <a:spcBef>
                <a:spcPts val="100"/>
              </a:spcBef>
            </a:pPr>
            <a:r>
              <a:rPr dirty="0"/>
              <a:t>Surface</a:t>
            </a:r>
            <a:r>
              <a:rPr spc="-10" dirty="0"/>
              <a:t> modelling:</a:t>
            </a:r>
          </a:p>
          <a:p>
            <a:pPr marL="97790">
              <a:lnSpc>
                <a:spcPct val="100000"/>
              </a:lnSpc>
            </a:pPr>
            <a:r>
              <a:rPr spc="-10" dirty="0"/>
              <a:t>Non-</a:t>
            </a:r>
            <a:r>
              <a:rPr dirty="0"/>
              <a:t>Uniform</a:t>
            </a:r>
            <a:r>
              <a:rPr spc="-30" dirty="0"/>
              <a:t> </a:t>
            </a:r>
            <a:r>
              <a:rPr dirty="0"/>
              <a:t>Rational</a:t>
            </a:r>
            <a:r>
              <a:rPr spc="-10" dirty="0"/>
              <a:t> </a:t>
            </a:r>
            <a:r>
              <a:rPr dirty="0"/>
              <a:t>Basis</a:t>
            </a:r>
            <a:r>
              <a:rPr spc="20" dirty="0"/>
              <a:t> </a:t>
            </a:r>
            <a:r>
              <a:rPr dirty="0"/>
              <a:t>Spline</a:t>
            </a:r>
            <a:r>
              <a:rPr spc="10" dirty="0"/>
              <a:t> </a:t>
            </a:r>
            <a:r>
              <a:rPr spc="-10" dirty="0"/>
              <a:t>(NURBS)</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48</a:t>
            </a:fld>
            <a:endParaRPr spc="-25" dirty="0"/>
          </a:p>
        </p:txBody>
      </p:sp>
      <p:pic>
        <p:nvPicPr>
          <p:cNvPr id="1026" name="Picture 2" descr="See the source image">
            <a:extLst>
              <a:ext uri="{FF2B5EF4-FFF2-40B4-BE49-F238E27FC236}">
                <a16:creationId xmlns:a16="http://schemas.microsoft.com/office/drawing/2014/main" id="{037E4FED-91F8-50AC-AE0E-749DFFA1572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1600" y="990600"/>
            <a:ext cx="6076950" cy="507859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97790">
              <a:lnSpc>
                <a:spcPct val="100000"/>
              </a:lnSpc>
              <a:spcBef>
                <a:spcPts val="100"/>
              </a:spcBef>
            </a:pPr>
            <a:r>
              <a:rPr dirty="0"/>
              <a:t>Surface</a:t>
            </a:r>
            <a:r>
              <a:rPr spc="-10" dirty="0"/>
              <a:t> modelling:</a:t>
            </a:r>
          </a:p>
          <a:p>
            <a:pPr marL="97790">
              <a:lnSpc>
                <a:spcPct val="100000"/>
              </a:lnSpc>
            </a:pPr>
            <a:r>
              <a:rPr spc="-10" dirty="0"/>
              <a:t>Non-</a:t>
            </a:r>
            <a:r>
              <a:rPr dirty="0"/>
              <a:t>Uniform</a:t>
            </a:r>
            <a:r>
              <a:rPr spc="-30" dirty="0"/>
              <a:t> </a:t>
            </a:r>
            <a:r>
              <a:rPr dirty="0"/>
              <a:t>Rational</a:t>
            </a:r>
            <a:r>
              <a:rPr spc="-10" dirty="0"/>
              <a:t> </a:t>
            </a:r>
            <a:r>
              <a:rPr dirty="0"/>
              <a:t>Basis</a:t>
            </a:r>
            <a:r>
              <a:rPr spc="20" dirty="0"/>
              <a:t> </a:t>
            </a:r>
            <a:r>
              <a:rPr dirty="0"/>
              <a:t>Spline</a:t>
            </a:r>
            <a:r>
              <a:rPr spc="10" dirty="0"/>
              <a:t> </a:t>
            </a:r>
            <a:r>
              <a:rPr spc="-10" dirty="0"/>
              <a:t>(NURBS)</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49</a:t>
            </a:fld>
            <a:endParaRPr spc="-25" dirty="0"/>
          </a:p>
        </p:txBody>
      </p:sp>
      <p:pic>
        <p:nvPicPr>
          <p:cNvPr id="6" name="Picture 5">
            <a:extLst>
              <a:ext uri="{FF2B5EF4-FFF2-40B4-BE49-F238E27FC236}">
                <a16:creationId xmlns:a16="http://schemas.microsoft.com/office/drawing/2014/main" id="{8B5FACD1-DFD7-C52A-AA4B-9EBAA0E8B7FA}"/>
              </a:ext>
            </a:extLst>
          </p:cNvPr>
          <p:cNvPicPr>
            <a:picLocks noChangeAspect="1"/>
          </p:cNvPicPr>
          <p:nvPr/>
        </p:nvPicPr>
        <p:blipFill>
          <a:blip r:embed="rId2"/>
          <a:stretch>
            <a:fillRect/>
          </a:stretch>
        </p:blipFill>
        <p:spPr>
          <a:xfrm>
            <a:off x="114300" y="1400175"/>
            <a:ext cx="8915400" cy="4057650"/>
          </a:xfrm>
          <a:prstGeom prst="rect">
            <a:avLst/>
          </a:prstGeom>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97790">
              <a:lnSpc>
                <a:spcPct val="100000"/>
              </a:lnSpc>
              <a:spcBef>
                <a:spcPts val="100"/>
              </a:spcBef>
            </a:pPr>
            <a:r>
              <a:rPr dirty="0"/>
              <a:t>Surface</a:t>
            </a:r>
            <a:r>
              <a:rPr spc="-10" dirty="0"/>
              <a:t> modelling:</a:t>
            </a:r>
          </a:p>
          <a:p>
            <a:pPr marL="97790">
              <a:lnSpc>
                <a:spcPct val="100000"/>
              </a:lnSpc>
            </a:pPr>
            <a:r>
              <a:rPr spc="-10" dirty="0"/>
              <a:t>Non-</a:t>
            </a:r>
            <a:r>
              <a:rPr dirty="0"/>
              <a:t>Uniform</a:t>
            </a:r>
            <a:r>
              <a:rPr spc="-30" dirty="0"/>
              <a:t> </a:t>
            </a:r>
            <a:r>
              <a:rPr dirty="0"/>
              <a:t>Rational</a:t>
            </a:r>
            <a:r>
              <a:rPr spc="-10" dirty="0"/>
              <a:t> </a:t>
            </a:r>
            <a:r>
              <a:rPr dirty="0"/>
              <a:t>Basis</a:t>
            </a:r>
            <a:r>
              <a:rPr spc="20" dirty="0"/>
              <a:t> </a:t>
            </a:r>
            <a:r>
              <a:rPr dirty="0"/>
              <a:t>Spline</a:t>
            </a:r>
            <a:r>
              <a:rPr spc="10" dirty="0"/>
              <a:t> </a:t>
            </a:r>
            <a:r>
              <a:rPr spc="-10" dirty="0"/>
              <a:t>(NURBS)</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50</a:t>
            </a:fld>
            <a:endParaRPr spc="-25" dirty="0"/>
          </a:p>
        </p:txBody>
      </p:sp>
      <p:pic>
        <p:nvPicPr>
          <p:cNvPr id="6" name="Picture 5">
            <a:extLst>
              <a:ext uri="{FF2B5EF4-FFF2-40B4-BE49-F238E27FC236}">
                <a16:creationId xmlns:a16="http://schemas.microsoft.com/office/drawing/2014/main" id="{8FA9A1AA-52DE-C75F-471C-62D5618A8301}"/>
              </a:ext>
            </a:extLst>
          </p:cNvPr>
          <p:cNvPicPr>
            <a:picLocks noChangeAspect="1"/>
          </p:cNvPicPr>
          <p:nvPr/>
        </p:nvPicPr>
        <p:blipFill>
          <a:blip r:embed="rId3"/>
          <a:stretch>
            <a:fillRect/>
          </a:stretch>
        </p:blipFill>
        <p:spPr>
          <a:xfrm>
            <a:off x="847725" y="1028700"/>
            <a:ext cx="7448550" cy="4800600"/>
          </a:xfrm>
          <a:prstGeom prst="rect">
            <a:avLst/>
          </a:prstGeom>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87655" rIns="0" bIns="0" rtlCol="0">
            <a:spAutoFit/>
          </a:bodyPr>
          <a:lstStyle/>
          <a:p>
            <a:pPr marL="97790">
              <a:lnSpc>
                <a:spcPct val="100000"/>
              </a:lnSpc>
              <a:spcBef>
                <a:spcPts val="100"/>
              </a:spcBef>
            </a:pPr>
            <a:r>
              <a:rPr dirty="0"/>
              <a:t>Surface</a:t>
            </a:r>
            <a:r>
              <a:rPr spc="-5" dirty="0"/>
              <a:t> </a:t>
            </a:r>
            <a:r>
              <a:rPr dirty="0"/>
              <a:t>modelling:</a:t>
            </a:r>
            <a:r>
              <a:rPr spc="-30" dirty="0"/>
              <a:t> </a:t>
            </a:r>
            <a:r>
              <a:rPr dirty="0"/>
              <a:t>3D</a:t>
            </a:r>
            <a:r>
              <a:rPr spc="-10" dirty="0"/>
              <a:t> </a:t>
            </a:r>
            <a:r>
              <a:rPr dirty="0"/>
              <a:t>scan</a:t>
            </a:r>
            <a:r>
              <a:rPr spc="-25" dirty="0"/>
              <a:t> </a:t>
            </a:r>
            <a:r>
              <a:rPr dirty="0"/>
              <a:t>data (Digital</a:t>
            </a:r>
            <a:r>
              <a:rPr spc="5" dirty="0"/>
              <a:t> </a:t>
            </a:r>
            <a:r>
              <a:rPr spc="-10" dirty="0"/>
              <a:t>twins)</a:t>
            </a:r>
          </a:p>
        </p:txBody>
      </p:sp>
      <p:pic>
        <p:nvPicPr>
          <p:cNvPr id="3" name="object 3"/>
          <p:cNvPicPr/>
          <p:nvPr/>
        </p:nvPicPr>
        <p:blipFill>
          <a:blip r:embed="rId3" cstate="print"/>
          <a:stretch>
            <a:fillRect/>
          </a:stretch>
        </p:blipFill>
        <p:spPr>
          <a:xfrm>
            <a:off x="1991867" y="1120259"/>
            <a:ext cx="5330850" cy="5115860"/>
          </a:xfrm>
          <a:prstGeom prst="rect">
            <a:avLst/>
          </a:prstGeom>
        </p:spPr>
      </p:pic>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51</a:t>
            </a:fld>
            <a:endParaRPr spc="-25"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87655" rIns="0" bIns="0" rtlCol="0">
            <a:spAutoFit/>
          </a:bodyPr>
          <a:lstStyle/>
          <a:p>
            <a:pPr marL="97790">
              <a:lnSpc>
                <a:spcPct val="100000"/>
              </a:lnSpc>
              <a:spcBef>
                <a:spcPts val="100"/>
              </a:spcBef>
            </a:pPr>
            <a:r>
              <a:rPr dirty="0"/>
              <a:t>Surface</a:t>
            </a:r>
            <a:r>
              <a:rPr spc="-5" dirty="0"/>
              <a:t> </a:t>
            </a:r>
            <a:r>
              <a:rPr dirty="0"/>
              <a:t>modelling:</a:t>
            </a:r>
            <a:r>
              <a:rPr spc="-20" dirty="0"/>
              <a:t> </a:t>
            </a:r>
            <a:r>
              <a:rPr dirty="0"/>
              <a:t>3D</a:t>
            </a:r>
            <a:r>
              <a:rPr spc="-5" dirty="0"/>
              <a:t> </a:t>
            </a:r>
            <a:r>
              <a:rPr dirty="0"/>
              <a:t>scan</a:t>
            </a:r>
            <a:r>
              <a:rPr spc="-20" dirty="0"/>
              <a:t> </a:t>
            </a:r>
            <a:r>
              <a:rPr dirty="0"/>
              <a:t>data</a:t>
            </a:r>
            <a:r>
              <a:rPr spc="5" dirty="0"/>
              <a:t> </a:t>
            </a:r>
            <a:r>
              <a:rPr spc="-10" dirty="0"/>
              <a:t>(meshes)</a:t>
            </a:r>
          </a:p>
        </p:txBody>
      </p:sp>
      <p:pic>
        <p:nvPicPr>
          <p:cNvPr id="3" name="object 3"/>
          <p:cNvPicPr/>
          <p:nvPr/>
        </p:nvPicPr>
        <p:blipFill>
          <a:blip r:embed="rId2" cstate="print"/>
          <a:stretch>
            <a:fillRect/>
          </a:stretch>
        </p:blipFill>
        <p:spPr>
          <a:xfrm>
            <a:off x="1284024" y="999744"/>
            <a:ext cx="6735375" cy="5554391"/>
          </a:xfrm>
          <a:prstGeom prst="rect">
            <a:avLst/>
          </a:prstGeom>
        </p:spPr>
      </p:pic>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52</a:t>
            </a:fld>
            <a:endParaRPr spc="-25"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87655" rIns="0" bIns="0" rtlCol="0">
            <a:spAutoFit/>
          </a:bodyPr>
          <a:lstStyle/>
          <a:p>
            <a:pPr marL="97790">
              <a:lnSpc>
                <a:spcPct val="100000"/>
              </a:lnSpc>
              <a:spcBef>
                <a:spcPts val="100"/>
              </a:spcBef>
            </a:pPr>
            <a:r>
              <a:rPr dirty="0"/>
              <a:t>Surface</a:t>
            </a:r>
            <a:r>
              <a:rPr spc="-10" dirty="0"/>
              <a:t> </a:t>
            </a:r>
            <a:r>
              <a:rPr dirty="0"/>
              <a:t>modelling:</a:t>
            </a:r>
            <a:r>
              <a:rPr spc="-30" dirty="0"/>
              <a:t> </a:t>
            </a:r>
            <a:r>
              <a:rPr dirty="0"/>
              <a:t>3D</a:t>
            </a:r>
            <a:r>
              <a:rPr spc="-25" dirty="0"/>
              <a:t> </a:t>
            </a:r>
            <a:r>
              <a:rPr dirty="0"/>
              <a:t>scan</a:t>
            </a:r>
            <a:r>
              <a:rPr spc="-30" dirty="0"/>
              <a:t> </a:t>
            </a:r>
            <a:r>
              <a:rPr dirty="0"/>
              <a:t>data</a:t>
            </a:r>
            <a:r>
              <a:rPr spc="-5" dirty="0"/>
              <a:t> </a:t>
            </a:r>
            <a:r>
              <a:rPr dirty="0"/>
              <a:t>(Digital</a:t>
            </a:r>
            <a:r>
              <a:rPr spc="-15" dirty="0"/>
              <a:t> </a:t>
            </a:r>
            <a:r>
              <a:rPr spc="-10" dirty="0"/>
              <a:t>twins)</a:t>
            </a:r>
          </a:p>
        </p:txBody>
      </p:sp>
      <p:pic>
        <p:nvPicPr>
          <p:cNvPr id="3" name="object 3"/>
          <p:cNvPicPr/>
          <p:nvPr/>
        </p:nvPicPr>
        <p:blipFill>
          <a:blip r:embed="rId3" cstate="print"/>
          <a:stretch>
            <a:fillRect/>
          </a:stretch>
        </p:blipFill>
        <p:spPr>
          <a:xfrm>
            <a:off x="537972" y="1776983"/>
            <a:ext cx="3703320" cy="3703320"/>
          </a:xfrm>
          <a:prstGeom prst="rect">
            <a:avLst/>
          </a:prstGeom>
        </p:spPr>
      </p:pic>
      <p:pic>
        <p:nvPicPr>
          <p:cNvPr id="4" name="object 4"/>
          <p:cNvPicPr/>
          <p:nvPr/>
        </p:nvPicPr>
        <p:blipFill>
          <a:blip r:embed="rId4" cstate="print"/>
          <a:stretch>
            <a:fillRect/>
          </a:stretch>
        </p:blipFill>
        <p:spPr>
          <a:xfrm>
            <a:off x="4902708" y="1757172"/>
            <a:ext cx="3703320" cy="3742944"/>
          </a:xfrm>
          <a:prstGeom prst="rect">
            <a:avLst/>
          </a:prstGeom>
        </p:spPr>
      </p:pic>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53</a:t>
            </a:fld>
            <a:endParaRPr spc="-25"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87655" rIns="0" bIns="0" rtlCol="0">
            <a:spAutoFit/>
          </a:bodyPr>
          <a:lstStyle/>
          <a:p>
            <a:pPr marL="97790">
              <a:lnSpc>
                <a:spcPct val="100000"/>
              </a:lnSpc>
              <a:spcBef>
                <a:spcPts val="100"/>
              </a:spcBef>
            </a:pPr>
            <a:r>
              <a:rPr dirty="0"/>
              <a:t>Surface</a:t>
            </a:r>
            <a:r>
              <a:rPr spc="-5" dirty="0"/>
              <a:t> </a:t>
            </a:r>
            <a:r>
              <a:rPr dirty="0"/>
              <a:t>modelling:</a:t>
            </a:r>
            <a:r>
              <a:rPr spc="-30" dirty="0"/>
              <a:t> </a:t>
            </a:r>
            <a:r>
              <a:rPr dirty="0"/>
              <a:t>3D</a:t>
            </a:r>
            <a:r>
              <a:rPr spc="-15" dirty="0"/>
              <a:t> </a:t>
            </a:r>
            <a:r>
              <a:rPr dirty="0"/>
              <a:t>scan</a:t>
            </a:r>
            <a:r>
              <a:rPr spc="-25" dirty="0"/>
              <a:t> </a:t>
            </a:r>
            <a:r>
              <a:rPr spc="-20" dirty="0"/>
              <a:t>data</a:t>
            </a:r>
          </a:p>
        </p:txBody>
      </p:sp>
      <p:pic>
        <p:nvPicPr>
          <p:cNvPr id="3" name="object 3"/>
          <p:cNvPicPr/>
          <p:nvPr/>
        </p:nvPicPr>
        <p:blipFill>
          <a:blip r:embed="rId3" cstate="print"/>
          <a:stretch>
            <a:fillRect/>
          </a:stretch>
        </p:blipFill>
        <p:spPr>
          <a:xfrm>
            <a:off x="313943" y="1086611"/>
            <a:ext cx="8516112" cy="2607564"/>
          </a:xfrm>
          <a:prstGeom prst="rect">
            <a:avLst/>
          </a:prstGeom>
        </p:spPr>
      </p:pic>
      <p:pic>
        <p:nvPicPr>
          <p:cNvPr id="4" name="object 4"/>
          <p:cNvPicPr/>
          <p:nvPr/>
        </p:nvPicPr>
        <p:blipFill>
          <a:blip r:embed="rId4" cstate="print"/>
          <a:stretch>
            <a:fillRect/>
          </a:stretch>
        </p:blipFill>
        <p:spPr>
          <a:xfrm>
            <a:off x="1929970" y="3767951"/>
            <a:ext cx="5604135" cy="2951088"/>
          </a:xfrm>
          <a:prstGeom prst="rect">
            <a:avLst/>
          </a:prstGeom>
        </p:spPr>
      </p:pic>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54</a:t>
            </a:fld>
            <a:endParaRPr spc="-25"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87655" rIns="0" bIns="0" rtlCol="0">
            <a:spAutoFit/>
          </a:bodyPr>
          <a:lstStyle/>
          <a:p>
            <a:pPr marL="97790">
              <a:lnSpc>
                <a:spcPct val="100000"/>
              </a:lnSpc>
              <a:spcBef>
                <a:spcPts val="100"/>
              </a:spcBef>
            </a:pPr>
            <a:r>
              <a:rPr dirty="0"/>
              <a:t>Surface</a:t>
            </a:r>
            <a:r>
              <a:rPr spc="-5" dirty="0"/>
              <a:t> </a:t>
            </a:r>
            <a:r>
              <a:rPr dirty="0"/>
              <a:t>modelling:</a:t>
            </a:r>
            <a:r>
              <a:rPr spc="-30" dirty="0"/>
              <a:t> </a:t>
            </a:r>
            <a:r>
              <a:rPr dirty="0"/>
              <a:t>3D</a:t>
            </a:r>
            <a:r>
              <a:rPr spc="-15" dirty="0"/>
              <a:t> </a:t>
            </a:r>
            <a:r>
              <a:rPr dirty="0"/>
              <a:t>scan</a:t>
            </a:r>
            <a:r>
              <a:rPr spc="-25" dirty="0"/>
              <a:t> </a:t>
            </a:r>
            <a:r>
              <a:rPr spc="-20" dirty="0"/>
              <a:t>data</a:t>
            </a:r>
          </a:p>
        </p:txBody>
      </p:sp>
      <p:pic>
        <p:nvPicPr>
          <p:cNvPr id="3" name="object 3"/>
          <p:cNvPicPr/>
          <p:nvPr/>
        </p:nvPicPr>
        <p:blipFill>
          <a:blip r:embed="rId3" cstate="print"/>
          <a:stretch>
            <a:fillRect/>
          </a:stretch>
        </p:blipFill>
        <p:spPr>
          <a:xfrm>
            <a:off x="310895" y="1737360"/>
            <a:ext cx="8522208" cy="3992879"/>
          </a:xfrm>
          <a:prstGeom prst="rect">
            <a:avLst/>
          </a:prstGeom>
        </p:spPr>
      </p:pic>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55</a:t>
            </a:fld>
            <a:endParaRPr spc="-25"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87655" rIns="0" bIns="0" rtlCol="0">
            <a:spAutoFit/>
          </a:bodyPr>
          <a:lstStyle/>
          <a:p>
            <a:pPr marL="97790">
              <a:lnSpc>
                <a:spcPct val="100000"/>
              </a:lnSpc>
              <a:spcBef>
                <a:spcPts val="100"/>
              </a:spcBef>
            </a:pPr>
            <a:r>
              <a:rPr dirty="0"/>
              <a:t>Surface</a:t>
            </a:r>
            <a:r>
              <a:rPr spc="-5" dirty="0"/>
              <a:t> </a:t>
            </a:r>
            <a:r>
              <a:rPr dirty="0"/>
              <a:t>modelling:</a:t>
            </a:r>
            <a:r>
              <a:rPr spc="-30" dirty="0"/>
              <a:t> </a:t>
            </a:r>
            <a:r>
              <a:rPr dirty="0"/>
              <a:t>3D</a:t>
            </a:r>
            <a:r>
              <a:rPr spc="-15" dirty="0"/>
              <a:t> </a:t>
            </a:r>
            <a:r>
              <a:rPr dirty="0"/>
              <a:t>scan</a:t>
            </a:r>
            <a:r>
              <a:rPr spc="-25" dirty="0"/>
              <a:t> </a:t>
            </a:r>
            <a:r>
              <a:rPr spc="-20" dirty="0"/>
              <a:t>data</a:t>
            </a:r>
          </a:p>
        </p:txBody>
      </p:sp>
      <p:pic>
        <p:nvPicPr>
          <p:cNvPr id="3" name="object 3"/>
          <p:cNvPicPr/>
          <p:nvPr/>
        </p:nvPicPr>
        <p:blipFill>
          <a:blip r:embed="rId2" cstate="print"/>
          <a:stretch>
            <a:fillRect/>
          </a:stretch>
        </p:blipFill>
        <p:spPr>
          <a:xfrm>
            <a:off x="219456" y="1947672"/>
            <a:ext cx="4116324" cy="3086100"/>
          </a:xfrm>
          <a:prstGeom prst="rect">
            <a:avLst/>
          </a:prstGeom>
        </p:spPr>
      </p:pic>
      <p:pic>
        <p:nvPicPr>
          <p:cNvPr id="4" name="object 4"/>
          <p:cNvPicPr/>
          <p:nvPr/>
        </p:nvPicPr>
        <p:blipFill>
          <a:blip r:embed="rId3" cstate="print"/>
          <a:stretch>
            <a:fillRect/>
          </a:stretch>
        </p:blipFill>
        <p:spPr>
          <a:xfrm>
            <a:off x="4396740" y="2075688"/>
            <a:ext cx="4527804" cy="2830068"/>
          </a:xfrm>
          <a:prstGeom prst="rect">
            <a:avLst/>
          </a:prstGeom>
        </p:spPr>
      </p:pic>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56</a:t>
            </a:fld>
            <a:endParaRPr spc="-25"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790955" y="1009791"/>
            <a:ext cx="7745026" cy="5490894"/>
          </a:xfrm>
          <a:prstGeom prst="rect">
            <a:avLst/>
          </a:prstGeom>
        </p:spPr>
      </p:pic>
      <p:sp>
        <p:nvSpPr>
          <p:cNvPr id="3" name="object 3"/>
          <p:cNvSpPr txBox="1">
            <a:spLocks noGrp="1"/>
          </p:cNvSpPr>
          <p:nvPr>
            <p:ph type="title"/>
          </p:nvPr>
        </p:nvSpPr>
        <p:spPr>
          <a:prstGeom prst="rect">
            <a:avLst/>
          </a:prstGeom>
        </p:spPr>
        <p:txBody>
          <a:bodyPr vert="horz" wrap="square" lIns="0" tIns="287655" rIns="0" bIns="0" rtlCol="0">
            <a:spAutoFit/>
          </a:bodyPr>
          <a:lstStyle/>
          <a:p>
            <a:pPr marL="97790">
              <a:lnSpc>
                <a:spcPct val="100000"/>
              </a:lnSpc>
              <a:spcBef>
                <a:spcPts val="100"/>
              </a:spcBef>
            </a:pPr>
            <a:r>
              <a:rPr dirty="0"/>
              <a:t>Surface</a:t>
            </a:r>
            <a:r>
              <a:rPr spc="-25" dirty="0"/>
              <a:t> </a:t>
            </a:r>
            <a:r>
              <a:rPr dirty="0"/>
              <a:t>modelling:</a:t>
            </a:r>
            <a:r>
              <a:rPr spc="-35" dirty="0"/>
              <a:t> </a:t>
            </a:r>
            <a:r>
              <a:rPr dirty="0"/>
              <a:t>Polygons</a:t>
            </a:r>
            <a:r>
              <a:rPr spc="-35" dirty="0"/>
              <a:t> </a:t>
            </a:r>
            <a:r>
              <a:rPr spc="-10" dirty="0"/>
              <a:t>(meshes)</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57</a:t>
            </a:fld>
            <a:endParaRPr spc="-25"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1687857"/>
            <a:ext cx="9127747" cy="4229779"/>
          </a:xfrm>
          <a:prstGeom prst="rect">
            <a:avLst/>
          </a:prstGeom>
        </p:spPr>
      </p:pic>
      <p:sp>
        <p:nvSpPr>
          <p:cNvPr id="3" name="object 3"/>
          <p:cNvSpPr txBox="1">
            <a:spLocks noGrp="1"/>
          </p:cNvSpPr>
          <p:nvPr>
            <p:ph type="title"/>
          </p:nvPr>
        </p:nvSpPr>
        <p:spPr>
          <a:prstGeom prst="rect">
            <a:avLst/>
          </a:prstGeom>
        </p:spPr>
        <p:txBody>
          <a:bodyPr vert="horz" wrap="square" lIns="0" tIns="287655" rIns="0" bIns="0" rtlCol="0">
            <a:spAutoFit/>
          </a:bodyPr>
          <a:lstStyle/>
          <a:p>
            <a:pPr marL="97790">
              <a:lnSpc>
                <a:spcPct val="100000"/>
              </a:lnSpc>
              <a:spcBef>
                <a:spcPts val="100"/>
              </a:spcBef>
            </a:pPr>
            <a:r>
              <a:rPr dirty="0"/>
              <a:t>Surface</a:t>
            </a:r>
            <a:r>
              <a:rPr spc="-25" dirty="0"/>
              <a:t> </a:t>
            </a:r>
            <a:r>
              <a:rPr dirty="0"/>
              <a:t>modelling:</a:t>
            </a:r>
            <a:r>
              <a:rPr spc="-35" dirty="0"/>
              <a:t> </a:t>
            </a:r>
            <a:r>
              <a:rPr dirty="0"/>
              <a:t>Polygons</a:t>
            </a:r>
            <a:r>
              <a:rPr spc="-35" dirty="0"/>
              <a:t> </a:t>
            </a:r>
            <a:r>
              <a:rPr spc="-10" dirty="0"/>
              <a:t>(meshes)</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58</a:t>
            </a:fld>
            <a:endParaRPr spc="-25"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a:spLocks noGrp="1"/>
          </p:cNvSpPr>
          <p:nvPr>
            <p:ph type="title"/>
          </p:nvPr>
        </p:nvSpPr>
        <p:spPr>
          <a:prstGeom prst="rect">
            <a:avLst/>
          </a:prstGeom>
        </p:spPr>
        <p:txBody>
          <a:bodyPr vert="horz" wrap="square" lIns="0" tIns="287655" rIns="0" bIns="0" rtlCol="0">
            <a:spAutoFit/>
          </a:bodyPr>
          <a:lstStyle/>
          <a:p>
            <a:pPr marL="97790">
              <a:lnSpc>
                <a:spcPct val="100000"/>
              </a:lnSpc>
              <a:spcBef>
                <a:spcPts val="100"/>
              </a:spcBef>
            </a:pPr>
            <a:r>
              <a:rPr dirty="0"/>
              <a:t>Surface</a:t>
            </a:r>
            <a:r>
              <a:rPr spc="-25" dirty="0"/>
              <a:t> </a:t>
            </a:r>
            <a:r>
              <a:rPr dirty="0"/>
              <a:t>modelling:</a:t>
            </a:r>
            <a:r>
              <a:rPr spc="-35" dirty="0"/>
              <a:t> </a:t>
            </a:r>
            <a:r>
              <a:rPr dirty="0"/>
              <a:t>Polygons</a:t>
            </a:r>
            <a:r>
              <a:rPr spc="-35" dirty="0"/>
              <a:t> </a:t>
            </a:r>
            <a:r>
              <a:rPr spc="-10" dirty="0"/>
              <a:t>(meshes)</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59</a:t>
            </a:fld>
            <a:endParaRPr spc="-25" dirty="0"/>
          </a:p>
        </p:txBody>
      </p:sp>
      <p:pic>
        <p:nvPicPr>
          <p:cNvPr id="6" name="Picture 5">
            <a:extLst>
              <a:ext uri="{FF2B5EF4-FFF2-40B4-BE49-F238E27FC236}">
                <a16:creationId xmlns:a16="http://schemas.microsoft.com/office/drawing/2014/main" id="{4282AF2D-9CB6-6BE1-FC8A-EF14EB4859C4}"/>
              </a:ext>
            </a:extLst>
          </p:cNvPr>
          <p:cNvPicPr>
            <a:picLocks noChangeAspect="1"/>
          </p:cNvPicPr>
          <p:nvPr/>
        </p:nvPicPr>
        <p:blipFill>
          <a:blip r:embed="rId2"/>
          <a:stretch>
            <a:fillRect/>
          </a:stretch>
        </p:blipFill>
        <p:spPr>
          <a:xfrm>
            <a:off x="2434444" y="969138"/>
            <a:ext cx="4275112" cy="4919723"/>
          </a:xfrm>
          <a:prstGeom prst="rect">
            <a:avLst/>
          </a:prstGeom>
        </p:spPr>
      </p:pic>
    </p:spTree>
    <p:extLst>
      <p:ext uri="{BB962C8B-B14F-4D97-AF65-F5344CB8AC3E}">
        <p14:creationId xmlns:p14="http://schemas.microsoft.com/office/powerpoint/2010/main" val="37585522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a:spLocks noGrp="1"/>
          </p:cNvSpPr>
          <p:nvPr>
            <p:ph type="title"/>
          </p:nvPr>
        </p:nvSpPr>
        <p:spPr>
          <a:prstGeom prst="rect">
            <a:avLst/>
          </a:prstGeom>
        </p:spPr>
        <p:txBody>
          <a:bodyPr vert="horz" wrap="square" lIns="0" tIns="287655" rIns="0" bIns="0" rtlCol="0">
            <a:spAutoFit/>
          </a:bodyPr>
          <a:lstStyle/>
          <a:p>
            <a:pPr marL="97790">
              <a:lnSpc>
                <a:spcPct val="100000"/>
              </a:lnSpc>
              <a:spcBef>
                <a:spcPts val="100"/>
              </a:spcBef>
            </a:pPr>
            <a:r>
              <a:rPr dirty="0"/>
              <a:t>Surface</a:t>
            </a:r>
            <a:r>
              <a:rPr spc="-25" dirty="0"/>
              <a:t> </a:t>
            </a:r>
            <a:r>
              <a:rPr dirty="0"/>
              <a:t>modelling:</a:t>
            </a:r>
            <a:r>
              <a:rPr spc="-35" dirty="0"/>
              <a:t> </a:t>
            </a:r>
            <a:r>
              <a:rPr dirty="0"/>
              <a:t>Polygons</a:t>
            </a:r>
            <a:r>
              <a:rPr spc="-35" dirty="0"/>
              <a:t> </a:t>
            </a:r>
            <a:r>
              <a:rPr spc="-10" dirty="0"/>
              <a:t>(meshes)</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60</a:t>
            </a:fld>
            <a:endParaRPr spc="-25" dirty="0"/>
          </a:p>
        </p:txBody>
      </p:sp>
      <p:pic>
        <p:nvPicPr>
          <p:cNvPr id="5" name="Picture 4" descr="A picture containing bottle, dark&#10;&#10;Description automatically generated">
            <a:extLst>
              <a:ext uri="{FF2B5EF4-FFF2-40B4-BE49-F238E27FC236}">
                <a16:creationId xmlns:a16="http://schemas.microsoft.com/office/drawing/2014/main" id="{2113F1EB-9788-2935-8729-FC5273ED4C8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85575" y="1171260"/>
            <a:ext cx="5372850" cy="4515480"/>
          </a:xfrm>
          <a:prstGeom prst="rect">
            <a:avLst/>
          </a:prstGeom>
        </p:spPr>
      </p:pic>
    </p:spTree>
    <p:extLst>
      <p:ext uri="{BB962C8B-B14F-4D97-AF65-F5344CB8AC3E}">
        <p14:creationId xmlns:p14="http://schemas.microsoft.com/office/powerpoint/2010/main" val="38163421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a:spLocks noGrp="1"/>
          </p:cNvSpPr>
          <p:nvPr>
            <p:ph type="title"/>
          </p:nvPr>
        </p:nvSpPr>
        <p:spPr>
          <a:prstGeom prst="rect">
            <a:avLst/>
          </a:prstGeom>
        </p:spPr>
        <p:txBody>
          <a:bodyPr vert="horz" wrap="square" lIns="0" tIns="287655" rIns="0" bIns="0" rtlCol="0">
            <a:spAutoFit/>
          </a:bodyPr>
          <a:lstStyle/>
          <a:p>
            <a:pPr marL="97790">
              <a:lnSpc>
                <a:spcPct val="100000"/>
              </a:lnSpc>
              <a:spcBef>
                <a:spcPts val="100"/>
              </a:spcBef>
            </a:pPr>
            <a:r>
              <a:rPr dirty="0"/>
              <a:t>Surface</a:t>
            </a:r>
            <a:r>
              <a:rPr spc="-25" dirty="0"/>
              <a:t> </a:t>
            </a:r>
            <a:r>
              <a:rPr dirty="0"/>
              <a:t>modelling:</a:t>
            </a:r>
            <a:r>
              <a:rPr spc="-35" dirty="0"/>
              <a:t> </a:t>
            </a:r>
            <a:r>
              <a:rPr dirty="0"/>
              <a:t>Polygons</a:t>
            </a:r>
            <a:r>
              <a:rPr spc="-35" dirty="0"/>
              <a:t> </a:t>
            </a:r>
            <a:r>
              <a:rPr spc="-10" dirty="0"/>
              <a:t>(meshes)</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61</a:t>
            </a:fld>
            <a:endParaRPr spc="-25" dirty="0"/>
          </a:p>
        </p:txBody>
      </p:sp>
      <p:pic>
        <p:nvPicPr>
          <p:cNvPr id="9" name="Online Media 8" title="UWTSD and Cerebra Innovation Trust Collaboration">
            <a:hlinkClick r:id="" action="ppaction://media"/>
            <a:extLst>
              <a:ext uri="{FF2B5EF4-FFF2-40B4-BE49-F238E27FC236}">
                <a16:creationId xmlns:a16="http://schemas.microsoft.com/office/drawing/2014/main" id="{A970872C-95A6-CD7D-9430-9559F4845580}"/>
              </a:ext>
            </a:extLst>
          </p:cNvPr>
          <p:cNvPicPr>
            <a:picLocks noRot="1" noChangeAspect="1"/>
          </p:cNvPicPr>
          <p:nvPr>
            <a:videoFile r:link="rId1"/>
          </p:nvPr>
        </p:nvPicPr>
        <p:blipFill>
          <a:blip r:embed="rId3"/>
          <a:stretch>
            <a:fillRect/>
          </a:stretch>
        </p:blipFill>
        <p:spPr>
          <a:xfrm>
            <a:off x="1172221" y="1508125"/>
            <a:ext cx="6799558" cy="3841750"/>
          </a:xfrm>
          <a:prstGeom prst="rect">
            <a:avLst/>
          </a:prstGeom>
        </p:spPr>
      </p:pic>
    </p:spTree>
    <p:extLst>
      <p:ext uri="{BB962C8B-B14F-4D97-AF65-F5344CB8AC3E}">
        <p14:creationId xmlns:p14="http://schemas.microsoft.com/office/powerpoint/2010/main" val="33941140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715987" y="1672254"/>
            <a:ext cx="8333052" cy="4166736"/>
          </a:xfrm>
          <a:prstGeom prst="rect">
            <a:avLst/>
          </a:prstGeom>
        </p:spPr>
      </p:pic>
      <p:sp>
        <p:nvSpPr>
          <p:cNvPr id="3" name="object 3"/>
          <p:cNvSpPr txBox="1">
            <a:spLocks noGrp="1"/>
          </p:cNvSpPr>
          <p:nvPr>
            <p:ph type="title"/>
          </p:nvPr>
        </p:nvSpPr>
        <p:spPr>
          <a:prstGeom prst="rect">
            <a:avLst/>
          </a:prstGeom>
        </p:spPr>
        <p:txBody>
          <a:bodyPr vert="horz" wrap="square" lIns="0" tIns="287655" rIns="0" bIns="0" rtlCol="0">
            <a:spAutoFit/>
          </a:bodyPr>
          <a:lstStyle/>
          <a:p>
            <a:pPr marL="97790">
              <a:lnSpc>
                <a:spcPct val="100000"/>
              </a:lnSpc>
              <a:spcBef>
                <a:spcPts val="100"/>
              </a:spcBef>
            </a:pPr>
            <a:r>
              <a:rPr dirty="0"/>
              <a:t>Surface</a:t>
            </a:r>
            <a:r>
              <a:rPr spc="-25" dirty="0"/>
              <a:t> </a:t>
            </a:r>
            <a:r>
              <a:rPr dirty="0"/>
              <a:t>modelling:</a:t>
            </a:r>
            <a:r>
              <a:rPr spc="-35" dirty="0"/>
              <a:t> </a:t>
            </a:r>
            <a:r>
              <a:rPr dirty="0"/>
              <a:t>Polygons</a:t>
            </a:r>
            <a:r>
              <a:rPr spc="-35" dirty="0"/>
              <a:t> </a:t>
            </a:r>
            <a:r>
              <a:rPr spc="-10" dirty="0"/>
              <a:t>(meshes)</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62</a:t>
            </a:fld>
            <a:endParaRPr spc="-25"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87655" rIns="0" bIns="0" rtlCol="0">
            <a:spAutoFit/>
          </a:bodyPr>
          <a:lstStyle/>
          <a:p>
            <a:pPr marL="97790">
              <a:lnSpc>
                <a:spcPct val="100000"/>
              </a:lnSpc>
              <a:spcBef>
                <a:spcPts val="100"/>
              </a:spcBef>
            </a:pPr>
            <a:r>
              <a:rPr dirty="0"/>
              <a:t>Surface</a:t>
            </a:r>
            <a:r>
              <a:rPr spc="-25" dirty="0"/>
              <a:t> </a:t>
            </a:r>
            <a:r>
              <a:rPr dirty="0"/>
              <a:t>modelling:</a:t>
            </a:r>
            <a:r>
              <a:rPr spc="-35" dirty="0"/>
              <a:t> </a:t>
            </a:r>
            <a:r>
              <a:rPr dirty="0"/>
              <a:t>Polygons</a:t>
            </a:r>
            <a:r>
              <a:rPr spc="-35" dirty="0"/>
              <a:t> </a:t>
            </a:r>
            <a:r>
              <a:rPr spc="-10" dirty="0"/>
              <a:t>(meshes)</a:t>
            </a:r>
          </a:p>
        </p:txBody>
      </p:sp>
      <p:pic>
        <p:nvPicPr>
          <p:cNvPr id="3" name="object 3"/>
          <p:cNvPicPr/>
          <p:nvPr/>
        </p:nvPicPr>
        <p:blipFill>
          <a:blip r:embed="rId3" cstate="print"/>
          <a:stretch>
            <a:fillRect/>
          </a:stretch>
        </p:blipFill>
        <p:spPr>
          <a:xfrm>
            <a:off x="428244" y="1315211"/>
            <a:ext cx="8410956" cy="4127260"/>
          </a:xfrm>
          <a:prstGeom prst="rect">
            <a:avLst/>
          </a:prstGeom>
        </p:spPr>
      </p:pic>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63</a:t>
            </a:fld>
            <a:endParaRPr spc="-25"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87655" rIns="0" bIns="0" rtlCol="0">
            <a:spAutoFit/>
          </a:bodyPr>
          <a:lstStyle/>
          <a:p>
            <a:pPr marL="97790">
              <a:lnSpc>
                <a:spcPct val="100000"/>
              </a:lnSpc>
              <a:spcBef>
                <a:spcPts val="100"/>
              </a:spcBef>
            </a:pPr>
            <a:r>
              <a:rPr dirty="0"/>
              <a:t>Surface</a:t>
            </a:r>
            <a:r>
              <a:rPr spc="-10" dirty="0"/>
              <a:t> </a:t>
            </a:r>
            <a:r>
              <a:rPr dirty="0"/>
              <a:t>modelling:</a:t>
            </a:r>
            <a:r>
              <a:rPr spc="-25" dirty="0"/>
              <a:t> </a:t>
            </a:r>
            <a:r>
              <a:rPr dirty="0"/>
              <a:t>3D</a:t>
            </a:r>
            <a:r>
              <a:rPr spc="-10" dirty="0"/>
              <a:t> sculpting</a:t>
            </a:r>
          </a:p>
        </p:txBody>
      </p:sp>
      <p:pic>
        <p:nvPicPr>
          <p:cNvPr id="3" name="object 3"/>
          <p:cNvPicPr/>
          <p:nvPr/>
        </p:nvPicPr>
        <p:blipFill>
          <a:blip r:embed="rId3" cstate="print"/>
          <a:stretch>
            <a:fillRect/>
          </a:stretch>
        </p:blipFill>
        <p:spPr>
          <a:xfrm>
            <a:off x="362711" y="1120139"/>
            <a:ext cx="8476488" cy="4756404"/>
          </a:xfrm>
          <a:prstGeom prst="rect">
            <a:avLst/>
          </a:prstGeom>
        </p:spPr>
      </p:pic>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64</a:t>
            </a:fld>
            <a:endParaRPr spc="-25"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ject 3"/>
          <p:cNvPicPr/>
          <p:nvPr/>
        </p:nvPicPr>
        <p:blipFill>
          <a:blip r:embed="rId2" cstate="print"/>
          <a:stretch>
            <a:fillRect/>
          </a:stretch>
        </p:blipFill>
        <p:spPr>
          <a:xfrm>
            <a:off x="746759" y="0"/>
            <a:ext cx="8190738" cy="6857237"/>
          </a:xfrm>
          <a:prstGeom prst="rect">
            <a:avLst/>
          </a:prstGeom>
        </p:spPr>
      </p:pic>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65</a:t>
            </a:fld>
            <a:endParaRPr spc="-25" dirty="0"/>
          </a:p>
        </p:txBody>
      </p:sp>
      <p:sp>
        <p:nvSpPr>
          <p:cNvPr id="6" name="Title 5">
            <a:extLst>
              <a:ext uri="{FF2B5EF4-FFF2-40B4-BE49-F238E27FC236}">
                <a16:creationId xmlns:a16="http://schemas.microsoft.com/office/drawing/2014/main" id="{7CEF2B7A-C050-0CE6-27FF-7E6E818E7738}"/>
              </a:ext>
            </a:extLst>
          </p:cNvPr>
          <p:cNvSpPr>
            <a:spLocks noGrp="1"/>
          </p:cNvSpPr>
          <p:nvPr>
            <p:ph type="title"/>
          </p:nvPr>
        </p:nvSpPr>
        <p:spPr/>
        <p:txBody>
          <a:bodyPr/>
          <a:lstStyle/>
          <a:p>
            <a:endParaRPr lang="en-GB"/>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A5E51-3A9F-42F6-8ECE-BA182BEE6FA1}"/>
              </a:ext>
            </a:extLst>
          </p:cNvPr>
          <p:cNvSpPr>
            <a:spLocks noGrp="1"/>
          </p:cNvSpPr>
          <p:nvPr>
            <p:ph type="title"/>
          </p:nvPr>
        </p:nvSpPr>
        <p:spPr/>
        <p:txBody>
          <a:bodyPr/>
          <a:lstStyle/>
          <a:p>
            <a:endParaRPr lang="en-GB"/>
          </a:p>
        </p:txBody>
      </p:sp>
      <p:pic>
        <p:nvPicPr>
          <p:cNvPr id="4" name="Picture 3" descr="A picture containing auto part, tire, rim, wheel&#10;&#10;Description automatically generated">
            <a:extLst>
              <a:ext uri="{FF2B5EF4-FFF2-40B4-BE49-F238E27FC236}">
                <a16:creationId xmlns:a16="http://schemas.microsoft.com/office/drawing/2014/main" id="{9CF6D140-DAE3-9A40-8C86-8AD6AAA7392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57250"/>
            <a:ext cx="9144000" cy="5143500"/>
          </a:xfrm>
          <a:prstGeom prst="rect">
            <a:avLst/>
          </a:prstGeom>
        </p:spPr>
      </p:pic>
    </p:spTree>
    <p:extLst>
      <p:ext uri="{BB962C8B-B14F-4D97-AF65-F5344CB8AC3E}">
        <p14:creationId xmlns:p14="http://schemas.microsoft.com/office/powerpoint/2010/main" val="172906088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87655" rIns="0" bIns="0" rtlCol="0">
            <a:spAutoFit/>
          </a:bodyPr>
          <a:lstStyle/>
          <a:p>
            <a:pPr marL="97790">
              <a:lnSpc>
                <a:spcPct val="100000"/>
              </a:lnSpc>
              <a:spcBef>
                <a:spcPts val="100"/>
              </a:spcBef>
            </a:pPr>
            <a:r>
              <a:rPr dirty="0"/>
              <a:t>Useful</a:t>
            </a:r>
            <a:r>
              <a:rPr spc="-5" dirty="0"/>
              <a:t> </a:t>
            </a:r>
            <a:r>
              <a:rPr spc="-20" dirty="0"/>
              <a:t>links</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67</a:t>
            </a:fld>
            <a:endParaRPr spc="-25" dirty="0"/>
          </a:p>
        </p:txBody>
      </p:sp>
      <p:sp>
        <p:nvSpPr>
          <p:cNvPr id="3" name="object 3"/>
          <p:cNvSpPr txBox="1">
            <a:spLocks noGrp="1"/>
          </p:cNvSpPr>
          <p:nvPr>
            <p:ph type="body" idx="1"/>
          </p:nvPr>
        </p:nvSpPr>
        <p:spPr>
          <a:prstGeom prst="rect">
            <a:avLst/>
          </a:prstGeom>
        </p:spPr>
        <p:txBody>
          <a:bodyPr vert="horz" wrap="square" lIns="0" tIns="12065" rIns="0" bIns="0" rtlCol="0">
            <a:spAutoFit/>
          </a:bodyPr>
          <a:lstStyle/>
          <a:p>
            <a:pPr marL="12700" marR="5080">
              <a:lnSpc>
                <a:spcPct val="100000"/>
              </a:lnSpc>
              <a:spcBef>
                <a:spcPts val="95"/>
              </a:spcBef>
            </a:pPr>
            <a:r>
              <a:rPr u="sng" spc="-20" dirty="0">
                <a:solidFill>
                  <a:srgbClr val="009999"/>
                </a:solidFill>
                <a:uFill>
                  <a:solidFill>
                    <a:srgbClr val="009999"/>
                  </a:solidFill>
                </a:uFill>
                <a:hlinkClick r:id="rId2"/>
              </a:rPr>
              <a:t>www.rhino3d.com</a:t>
            </a:r>
            <a:r>
              <a:rPr dirty="0">
                <a:solidFill>
                  <a:srgbClr val="009999"/>
                </a:solidFill>
              </a:rPr>
              <a:t> </a:t>
            </a:r>
            <a:r>
              <a:rPr dirty="0"/>
              <a:t>–</a:t>
            </a:r>
            <a:r>
              <a:rPr spc="-45" dirty="0"/>
              <a:t> </a:t>
            </a:r>
            <a:r>
              <a:rPr dirty="0"/>
              <a:t>CAD</a:t>
            </a:r>
            <a:r>
              <a:rPr spc="-45" dirty="0"/>
              <a:t> </a:t>
            </a:r>
            <a:r>
              <a:rPr dirty="0"/>
              <a:t>sw</a:t>
            </a:r>
            <a:r>
              <a:rPr spc="-55" dirty="0"/>
              <a:t> </a:t>
            </a:r>
            <a:r>
              <a:rPr spc="-10" dirty="0"/>
              <a:t>(NURBS) </a:t>
            </a:r>
            <a:r>
              <a:rPr u="sng" spc="-20" dirty="0">
                <a:solidFill>
                  <a:srgbClr val="009999"/>
                </a:solidFill>
                <a:uFill>
                  <a:solidFill>
                    <a:srgbClr val="009999"/>
                  </a:solidFill>
                </a:uFill>
                <a:hlinkClick r:id="rId3"/>
              </a:rPr>
              <a:t>www.autodesk.com</a:t>
            </a:r>
            <a:r>
              <a:rPr spc="-25" dirty="0">
                <a:solidFill>
                  <a:srgbClr val="009999"/>
                </a:solidFill>
              </a:rPr>
              <a:t> </a:t>
            </a:r>
            <a:r>
              <a:rPr dirty="0"/>
              <a:t>–</a:t>
            </a:r>
            <a:r>
              <a:rPr spc="-50" dirty="0"/>
              <a:t> </a:t>
            </a:r>
            <a:r>
              <a:rPr dirty="0"/>
              <a:t>CAD</a:t>
            </a:r>
            <a:r>
              <a:rPr spc="-45" dirty="0"/>
              <a:t> </a:t>
            </a:r>
            <a:r>
              <a:rPr dirty="0"/>
              <a:t>sw</a:t>
            </a:r>
            <a:r>
              <a:rPr spc="-60" dirty="0"/>
              <a:t> </a:t>
            </a:r>
            <a:r>
              <a:rPr dirty="0"/>
              <a:t>(Fusion</a:t>
            </a:r>
            <a:r>
              <a:rPr spc="-35" dirty="0"/>
              <a:t> </a:t>
            </a:r>
            <a:r>
              <a:rPr spc="-20" dirty="0"/>
              <a:t>360) </a:t>
            </a:r>
            <a:r>
              <a:rPr u="sng" spc="-25" dirty="0">
                <a:solidFill>
                  <a:srgbClr val="009999"/>
                </a:solidFill>
                <a:uFill>
                  <a:solidFill>
                    <a:srgbClr val="009999"/>
                  </a:solidFill>
                </a:uFill>
                <a:hlinkClick r:id="rId4"/>
              </a:rPr>
              <a:t>www.meshmixer.com</a:t>
            </a:r>
            <a:r>
              <a:rPr spc="-5" dirty="0">
                <a:solidFill>
                  <a:srgbClr val="009999"/>
                </a:solidFill>
              </a:rPr>
              <a:t> </a:t>
            </a:r>
            <a:r>
              <a:rPr dirty="0"/>
              <a:t>–</a:t>
            </a:r>
            <a:r>
              <a:rPr spc="-65" dirty="0"/>
              <a:t> </a:t>
            </a:r>
            <a:r>
              <a:rPr dirty="0"/>
              <a:t>CAD</a:t>
            </a:r>
            <a:r>
              <a:rPr spc="-50" dirty="0"/>
              <a:t> </a:t>
            </a:r>
            <a:r>
              <a:rPr dirty="0"/>
              <a:t>sw</a:t>
            </a:r>
            <a:r>
              <a:rPr spc="-65" dirty="0"/>
              <a:t> </a:t>
            </a:r>
            <a:r>
              <a:rPr dirty="0"/>
              <a:t>(3D</a:t>
            </a:r>
            <a:r>
              <a:rPr spc="-70" dirty="0"/>
              <a:t> </a:t>
            </a:r>
            <a:r>
              <a:rPr spc="-10" dirty="0"/>
              <a:t>sculpting) </a:t>
            </a:r>
            <a:r>
              <a:rPr u="sng" spc="-30" dirty="0">
                <a:solidFill>
                  <a:srgbClr val="009999"/>
                </a:solidFill>
                <a:uFill>
                  <a:solidFill>
                    <a:srgbClr val="009999"/>
                  </a:solidFill>
                </a:uFill>
                <a:hlinkClick r:id="rId5"/>
              </a:rPr>
              <a:t>www.ntopology.com</a:t>
            </a:r>
            <a:r>
              <a:rPr spc="-10" dirty="0">
                <a:solidFill>
                  <a:srgbClr val="009999"/>
                </a:solidFill>
              </a:rPr>
              <a:t> </a:t>
            </a:r>
            <a:r>
              <a:rPr dirty="0"/>
              <a:t>–</a:t>
            </a:r>
            <a:r>
              <a:rPr spc="-50" dirty="0"/>
              <a:t> </a:t>
            </a:r>
            <a:r>
              <a:rPr dirty="0"/>
              <a:t>CAD</a:t>
            </a:r>
            <a:r>
              <a:rPr spc="-50" dirty="0"/>
              <a:t> </a:t>
            </a:r>
            <a:r>
              <a:rPr dirty="0"/>
              <a:t>sw</a:t>
            </a:r>
            <a:r>
              <a:rPr spc="-55" dirty="0"/>
              <a:t> </a:t>
            </a:r>
            <a:r>
              <a:rPr spc="-10" dirty="0"/>
              <a:t>(volumetric) </a:t>
            </a:r>
            <a:r>
              <a:rPr u="sng" spc="-20" dirty="0">
                <a:solidFill>
                  <a:srgbClr val="009999"/>
                </a:solidFill>
                <a:uFill>
                  <a:solidFill>
                    <a:srgbClr val="009999"/>
                  </a:solidFill>
                </a:uFill>
                <a:hlinkClick r:id="rId6"/>
              </a:rPr>
              <a:t>www.artec3D.com</a:t>
            </a:r>
            <a:r>
              <a:rPr spc="-15" dirty="0">
                <a:solidFill>
                  <a:srgbClr val="009999"/>
                </a:solidFill>
              </a:rPr>
              <a:t> </a:t>
            </a:r>
            <a:r>
              <a:rPr dirty="0"/>
              <a:t>–</a:t>
            </a:r>
            <a:r>
              <a:rPr spc="-60" dirty="0"/>
              <a:t> </a:t>
            </a:r>
            <a:r>
              <a:rPr dirty="0"/>
              <a:t>3D</a:t>
            </a:r>
            <a:r>
              <a:rPr spc="-50" dirty="0"/>
              <a:t> </a:t>
            </a:r>
            <a:r>
              <a:rPr dirty="0"/>
              <a:t>scanning</a:t>
            </a:r>
            <a:r>
              <a:rPr spc="-35" dirty="0"/>
              <a:t> </a:t>
            </a:r>
            <a:r>
              <a:rPr dirty="0"/>
              <a:t>sw</a:t>
            </a:r>
            <a:r>
              <a:rPr spc="-60" dirty="0"/>
              <a:t> </a:t>
            </a:r>
            <a:r>
              <a:rPr dirty="0"/>
              <a:t>(Artec</a:t>
            </a:r>
            <a:r>
              <a:rPr spc="-55" dirty="0"/>
              <a:t> </a:t>
            </a:r>
            <a:r>
              <a:rPr spc="-10" dirty="0"/>
              <a:t>Studio) </a:t>
            </a:r>
            <a:r>
              <a:rPr u="sng" spc="-20" dirty="0">
                <a:solidFill>
                  <a:srgbClr val="009999"/>
                </a:solidFill>
                <a:uFill>
                  <a:solidFill>
                    <a:srgbClr val="009999"/>
                  </a:solidFill>
                </a:uFill>
                <a:hlinkClick r:id="rId7"/>
              </a:rPr>
              <a:t>www.3Dsystems.com</a:t>
            </a:r>
            <a:r>
              <a:rPr spc="-10" dirty="0">
                <a:solidFill>
                  <a:srgbClr val="009999"/>
                </a:solidFill>
              </a:rPr>
              <a:t> </a:t>
            </a:r>
            <a:r>
              <a:rPr dirty="0"/>
              <a:t>–</a:t>
            </a:r>
            <a:r>
              <a:rPr spc="-45" dirty="0"/>
              <a:t> </a:t>
            </a:r>
            <a:r>
              <a:rPr dirty="0"/>
              <a:t>CAD,</a:t>
            </a:r>
            <a:r>
              <a:rPr spc="-40" dirty="0"/>
              <a:t> </a:t>
            </a:r>
            <a:r>
              <a:rPr dirty="0"/>
              <a:t>3D</a:t>
            </a:r>
            <a:r>
              <a:rPr spc="-55" dirty="0"/>
              <a:t> </a:t>
            </a:r>
            <a:r>
              <a:rPr dirty="0"/>
              <a:t>scan</a:t>
            </a:r>
            <a:r>
              <a:rPr spc="-50" dirty="0"/>
              <a:t> </a:t>
            </a:r>
            <a:r>
              <a:rPr spc="-10" dirty="0"/>
              <a:t>processing </a:t>
            </a:r>
            <a:r>
              <a:rPr u="sng" spc="-20" dirty="0">
                <a:solidFill>
                  <a:srgbClr val="009999"/>
                </a:solidFill>
                <a:uFill>
                  <a:solidFill>
                    <a:srgbClr val="009999"/>
                  </a:solidFill>
                </a:uFill>
                <a:hlinkClick r:id="rId8"/>
              </a:rPr>
              <a:t>www.standardcyborg.com</a:t>
            </a:r>
            <a:r>
              <a:rPr dirty="0">
                <a:solidFill>
                  <a:srgbClr val="009999"/>
                </a:solidFill>
              </a:rPr>
              <a:t> </a:t>
            </a:r>
            <a:r>
              <a:rPr dirty="0"/>
              <a:t>–</a:t>
            </a:r>
            <a:r>
              <a:rPr spc="-40" dirty="0"/>
              <a:t> </a:t>
            </a:r>
            <a:r>
              <a:rPr dirty="0"/>
              <a:t>iPhone</a:t>
            </a:r>
            <a:r>
              <a:rPr spc="-40" dirty="0"/>
              <a:t> </a:t>
            </a:r>
            <a:r>
              <a:rPr dirty="0"/>
              <a:t>X</a:t>
            </a:r>
            <a:r>
              <a:rPr spc="-50" dirty="0"/>
              <a:t> </a:t>
            </a:r>
            <a:r>
              <a:rPr dirty="0"/>
              <a:t>3D</a:t>
            </a:r>
            <a:r>
              <a:rPr spc="-45" dirty="0"/>
              <a:t> </a:t>
            </a:r>
            <a:r>
              <a:rPr spc="-10" dirty="0"/>
              <a:t>scanning</a:t>
            </a: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337305" y="3411423"/>
            <a:ext cx="2338070" cy="574675"/>
          </a:xfrm>
          <a:prstGeom prst="rect">
            <a:avLst/>
          </a:prstGeom>
        </p:spPr>
        <p:txBody>
          <a:bodyPr vert="horz" wrap="square" lIns="0" tIns="12700" rIns="0" bIns="0" rtlCol="0">
            <a:spAutoFit/>
          </a:bodyPr>
          <a:lstStyle/>
          <a:p>
            <a:pPr marL="12700">
              <a:lnSpc>
                <a:spcPct val="100000"/>
              </a:lnSpc>
              <a:spcBef>
                <a:spcPts val="100"/>
              </a:spcBef>
            </a:pPr>
            <a:r>
              <a:rPr sz="3600" b="0" spc="-10" dirty="0">
                <a:latin typeface="Arial"/>
                <a:cs typeface="Arial"/>
              </a:rPr>
              <a:t>Questions?</a:t>
            </a:r>
            <a:endParaRPr sz="3600">
              <a:latin typeface="Arial"/>
              <a:cs typeface="Arial"/>
            </a:endParaRPr>
          </a:p>
        </p:txBody>
      </p:sp>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38100">
              <a:lnSpc>
                <a:spcPts val="1045"/>
              </a:lnSpc>
            </a:pPr>
            <a:fld id="{81D60167-4931-47E6-BA6A-407CBD079E47}" type="slidenum">
              <a:rPr spc="-25" dirty="0"/>
              <a:t>68</a:t>
            </a:fld>
            <a:endParaRPr spc="-25"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7A49B534D568B40A11A9B0D5420C90C" ma:contentTypeVersion="14" ma:contentTypeDescription="Create a new document." ma:contentTypeScope="" ma:versionID="66bf062dc26d568650250cb20c79787e">
  <xsd:schema xmlns:xsd="http://www.w3.org/2001/XMLSchema" xmlns:xs="http://www.w3.org/2001/XMLSchema" xmlns:p="http://schemas.microsoft.com/office/2006/metadata/properties" xmlns:ns2="754eb1e2-dee8-478b-8dca-a4c65e26777c" xmlns:ns3="7b06157c-1383-4ba7-a228-297423f8c5a5" targetNamespace="http://schemas.microsoft.com/office/2006/metadata/properties" ma:root="true" ma:fieldsID="06e935ecfaa1b873d835d1ce9d8e9869" ns2:_="" ns3:_="">
    <xsd:import namespace="754eb1e2-dee8-478b-8dca-a4c65e26777c"/>
    <xsd:import namespace="7b06157c-1383-4ba7-a228-297423f8c5a5"/>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LengthInSeconds" minOccurs="0"/>
                <xsd:element ref="ns2:lcf76f155ced4ddcb4097134ff3c332f" minOccurs="0"/>
                <xsd:element ref="ns3:TaxCatchAll" minOccurs="0"/>
                <xsd:element ref="ns2:MediaServiceGenerationTime" minOccurs="0"/>
                <xsd:element ref="ns2:MediaServiceEventHashCode"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54eb1e2-dee8-478b-8dca-a4c65e26777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lcf76f155ced4ddcb4097134ff3c332f" ma:index="15"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b06157c-1383-4ba7-a228-297423f8c5a5" elementFormDefault="qualified">
    <xsd:import namespace="http://schemas.microsoft.com/office/2006/documentManagement/types"/>
    <xsd:import namespace="http://schemas.microsoft.com/office/infopath/2007/PartnerControls"/>
    <xsd:element name="TaxCatchAll" ma:index="16" nillable="true" ma:displayName="Taxonomy Catch All Column" ma:hidden="true" ma:list="{c8f03e8f-bf87-4c2c-826b-a34471aae8d4}" ma:internalName="TaxCatchAll" ma:showField="CatchAllData" ma:web="7b06157c-1383-4ba7-a228-297423f8c5a5">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7b06157c-1383-4ba7-a228-297423f8c5a5" xsi:nil="true"/>
    <lcf76f155ced4ddcb4097134ff3c332f xmlns="754eb1e2-dee8-478b-8dca-a4c65e26777c">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1A21DD22-621D-4A3E-8B4C-E4059A86E46A}"/>
</file>

<file path=customXml/itemProps2.xml><?xml version="1.0" encoding="utf-8"?>
<ds:datastoreItem xmlns:ds="http://schemas.openxmlformats.org/officeDocument/2006/customXml" ds:itemID="{89AB0635-D887-4507-B675-EA24839B47FA}"/>
</file>

<file path=customXml/itemProps3.xml><?xml version="1.0" encoding="utf-8"?>
<ds:datastoreItem xmlns:ds="http://schemas.openxmlformats.org/officeDocument/2006/customXml" ds:itemID="{A4BF3896-9EAF-482B-B7CF-CD27B5DF1D30}"/>
</file>

<file path=docProps/app.xml><?xml version="1.0" encoding="utf-8"?>
<Properties xmlns="http://schemas.openxmlformats.org/officeDocument/2006/extended-properties" xmlns:vt="http://schemas.openxmlformats.org/officeDocument/2006/docPropsVTypes">
  <Template/>
  <TotalTime>740</TotalTime>
  <Words>1262</Words>
  <Application>Microsoft Office PowerPoint</Application>
  <PresentationFormat>On-screen Show (4:3)</PresentationFormat>
  <Paragraphs>380</Paragraphs>
  <Slides>68</Slides>
  <Notes>37</Notes>
  <HiddenSlides>0</HiddenSlides>
  <MMClips>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68</vt:i4>
      </vt:variant>
    </vt:vector>
  </HeadingPairs>
  <TitlesOfParts>
    <vt:vector size="72" baseType="lpstr">
      <vt:lpstr>Arial</vt:lpstr>
      <vt:lpstr>Calibri</vt:lpstr>
      <vt:lpstr>Segoe UI</vt:lpstr>
      <vt:lpstr>Office Theme</vt:lpstr>
      <vt:lpstr>PowerPoint Presentation</vt:lpstr>
      <vt:lpstr>About me…</vt:lpstr>
      <vt:lpstr>Products/Projects</vt:lpstr>
      <vt:lpstr>Products/Projects</vt:lpstr>
      <vt:lpstr>Products/Projects</vt:lpstr>
      <vt:lpstr>Products/Projects</vt:lpstr>
      <vt:lpstr>Products/Projects</vt:lpstr>
      <vt:lpstr>Products/Projects</vt:lpstr>
      <vt:lpstr>Products/Projects</vt:lpstr>
      <vt:lpstr>Products/Projects</vt:lpstr>
      <vt:lpstr>Products/Projects</vt:lpstr>
      <vt:lpstr>Products/Projects</vt:lpstr>
      <vt:lpstr>Products/Projects</vt:lpstr>
      <vt:lpstr>Products/Projects</vt:lpstr>
      <vt:lpstr>Products/Projects</vt:lpstr>
      <vt:lpstr>Products/Projects</vt:lpstr>
      <vt:lpstr>Products/Projects</vt:lpstr>
      <vt:lpstr>Centre of advanced Batch Manufacture (CBM Wales)</vt:lpstr>
      <vt:lpstr>Design for Additive manufacture</vt:lpstr>
      <vt:lpstr>Formative</vt:lpstr>
      <vt:lpstr>Additive Manufacture (AM) process flow</vt:lpstr>
      <vt:lpstr>PowerPoint Presentation</vt:lpstr>
      <vt:lpstr>Before we start… What is 3D modelling?</vt:lpstr>
      <vt:lpstr>3D modelling methods</vt:lpstr>
      <vt:lpstr>Solid modelling: Constructive Solid Geometry (CSG)</vt:lpstr>
      <vt:lpstr>Solid modelling: Constructive Solid Geometry (CSG)</vt:lpstr>
      <vt:lpstr>Solid modelling: Constructive Solid Geometry (CSG)</vt:lpstr>
      <vt:lpstr>Combine:  (SolidWorks 3D example)</vt:lpstr>
      <vt:lpstr>Solid modelling: Boundary Representation (B-Rep)</vt:lpstr>
      <vt:lpstr>Solid modelling: B-Rep (Fusion 360 3D Example)</vt:lpstr>
      <vt:lpstr>Solid modelling: Parametric B-Rep</vt:lpstr>
      <vt:lpstr>Solid modelling: Parametric design (Fusion 360)</vt:lpstr>
      <vt:lpstr>Solid modelling: Voxel-based/Volumetric</vt:lpstr>
      <vt:lpstr>Solid modelling: Voxel-based/Volumetric</vt:lpstr>
      <vt:lpstr>Voxel-based/Volumetric modelling (nTopology)</vt:lpstr>
      <vt:lpstr>Voxel-based/Volumetric modelling (nTopology)</vt:lpstr>
      <vt:lpstr>Voxel-based/Volumetric modelling (nTopology)</vt:lpstr>
      <vt:lpstr>Voxel-based/Volumetric modelling (nTopology)</vt:lpstr>
      <vt:lpstr>Voxel-based/Volumetric modelling (nTopology)</vt:lpstr>
      <vt:lpstr>Solid modelling: Voxel-based/Volumetric (Mimics)</vt:lpstr>
      <vt:lpstr>Solid modelling: Voxel-based/Volumetric (Segmentation)</vt:lpstr>
      <vt:lpstr>Solid modelling: Voxel-based/Volumetric (Segmentation)</vt:lpstr>
      <vt:lpstr>Solid modelling: Voxel-based/Volumetric (Segmentation)</vt:lpstr>
      <vt:lpstr>Solid modelling: Voxel-based/Volumetric (Segmentation)</vt:lpstr>
      <vt:lpstr>Solid modelling: Voxel-based/Volumetric (Segmentation)</vt:lpstr>
      <vt:lpstr>Surface modelling: Non-Uniform Rational Basis Spline (NURBS)</vt:lpstr>
      <vt:lpstr>Surface modelling: Non-Uniform Rational Basis Spline (NURBS)</vt:lpstr>
      <vt:lpstr>Surface modelling: Non-Uniform Rational Basis Spline (NURBS)</vt:lpstr>
      <vt:lpstr>Surface modelling: Non-Uniform Rational Basis Spline (NURBS)</vt:lpstr>
      <vt:lpstr>Surface modelling: Non-Uniform Rational Basis Spline (NURBS)</vt:lpstr>
      <vt:lpstr>Surface modelling: 3D scan data (Digital twins)</vt:lpstr>
      <vt:lpstr>Surface modelling: 3D scan data (meshes)</vt:lpstr>
      <vt:lpstr>Surface modelling: 3D scan data (Digital twins)</vt:lpstr>
      <vt:lpstr>Surface modelling: 3D scan data</vt:lpstr>
      <vt:lpstr>Surface modelling: 3D scan data</vt:lpstr>
      <vt:lpstr>Surface modelling: 3D scan data</vt:lpstr>
      <vt:lpstr>Surface modelling: Polygons (meshes)</vt:lpstr>
      <vt:lpstr>Surface modelling: Polygons (meshes)</vt:lpstr>
      <vt:lpstr>Surface modelling: Polygons (meshes)</vt:lpstr>
      <vt:lpstr>Surface modelling: Polygons (meshes)</vt:lpstr>
      <vt:lpstr>Surface modelling: Polygons (meshes)</vt:lpstr>
      <vt:lpstr>Surface modelling: Polygons (meshes)</vt:lpstr>
      <vt:lpstr>Surface modelling: Polygons (meshes)</vt:lpstr>
      <vt:lpstr>Surface modelling: 3D sculpting</vt:lpstr>
      <vt:lpstr>PowerPoint Presentation</vt:lpstr>
      <vt:lpstr>PowerPoint Presentation</vt:lpstr>
      <vt:lpstr>Useful links</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Graham Howe</dc:creator>
  <cp:lastModifiedBy>Andrew Killen</cp:lastModifiedBy>
  <cp:revision>14</cp:revision>
  <dcterms:created xsi:type="dcterms:W3CDTF">2022-10-13T12:31:25Z</dcterms:created>
  <dcterms:modified xsi:type="dcterms:W3CDTF">2023-06-09T11:39:59Z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2022-03-04T00:00:00Z</vt:filetime>
  </property>
  <property fmtid="{D5CDD505-2E9C-101B-9397-08002B2CF9AE}" pid="3" name="Creator">
    <vt:lpwstr>Microsoft® PowerPoint® for Microsoft 365</vt:lpwstr>
  </property>
  <property fmtid="{D5CDD505-2E9C-101B-9397-08002B2CF9AE}" pid="4" name="LastSaved">
    <vt:filetime>2022-10-13T00:00:00Z</vt:filetime>
  </property>
  <property fmtid="{D5CDD505-2E9C-101B-9397-08002B2CF9AE}" pid="5" name="Producer">
    <vt:lpwstr>Microsoft® PowerPoint® for Microsoft 365</vt:lpwstr>
  </property>
  <property fmtid="{D5CDD505-2E9C-101B-9397-08002B2CF9AE}" pid="6" name="ContentTypeId">
    <vt:lpwstr>0x01010027A49B534D568B40A11A9B0D5420C90C</vt:lpwstr>
  </property>
</Properties>
</file>