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5" autoAdjust="0"/>
    <p:restoredTop sz="94660"/>
  </p:normalViewPr>
  <p:slideViewPr>
    <p:cSldViewPr snapToGrid="0">
      <p:cViewPr>
        <p:scale>
          <a:sx n="60" d="100"/>
          <a:sy n="60" d="100"/>
        </p:scale>
        <p:origin x="804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6-03T08:47:50.437"/>
    </inkml:context>
    <inkml:brush xml:id="br0">
      <inkml:brushProperty name="width" value="0.5" units="cm"/>
      <inkml:brushProperty name="height" value="1" units="cm"/>
      <inkml:brushProperty name="color" value="#FF40FF"/>
      <inkml:brushProperty name="tip" value="rectangle"/>
      <inkml:brushProperty name="rasterOp" value="maskPen"/>
      <inkml:brushProperty name="ignorePressure" value="1"/>
    </inkml:brush>
  </inkml:definitions>
  <inkml:trace contextRef="#ctx0" brushRef="#br0">2204 724,'-7'-3,"1"0,-1-1,1 1,0-1,0 0,0-1,-1-1,-13-9,11 9,-73-50,-33-15,86 56,0 1,-1 1,0 1,0 2,-1 1,-10 0,-28 1,53 7,1 0,0-1,0-1,0 0,1-1,-1 0,1-1,-6-3,4 0,-1 0,0 2,0 0,-1 1,1 1,-1 1,0 0,-17 0,-23 2,0 3,-10 3,-73 2,85-3,0 3,1 2,0 2,0 3,1 2,1 3,-27 14,-4 0,64-26,1 0,0 1,1 0,-1 2,2 0,-1 2,-5 5,0 1,2 1,0 0,2 2,0 0,1 2,1 0,1 1,2 0,0 1,1 1,2 0,1 0,0 1,2 4,-10 43,5-23,2 0,1 1,4 0,1 1,3 26,10 527,-7-294,1-287,2 1,1 0,0-1,2 0,1-1,2 1,0-1,1-1,2 1,14 36,-2-6,2-1,2-2,2-1,2-1,3-2,2-1,37 35,-25-35,1-3,2-2,2-2,48 25,-51-37,0-2,2-2,18 3,169 46,-194-59,-20-7,1-2,0 0,0-2,18-1,-12 0,0 1,30 6,176 26,-91-8,0-6,2-7,39-5,-129-5,32 6,-45-3,0-2,1-2,3-2,44-2,-61 3,1-2,0-2,35-6,-53 4,1 0,-1-2,0 0,0-1,-1 0,0-2,-1 0,0 0,0-2,-1 0,-1-1,13-13,24-26,-34 36,-1 0,-1 0,0-2,-1 0,-1 0,10-20,-1-9,-1-1,-3-1,-2 0,-1-2,-4 0,1-11,-6 4,-2-38,-2 39,7-47,4-32,-5-2,-7 1,-6-17,0-48,2 161,-3 0,-1 0,-1 0,-3 1,-1 0,-4-2,6 11,6 21,0 1,-1 0,0 0,-1 0,0 1,0-1,-1 1,1 1,1 0,0 0,0 0,0-1,1 1,0-1,1 0,-1-1,0-6,-3-13,0 0,-2 1,-1 0,-1 0,-1 1,-1 0,-2 1,-13-18,-18-26,-5-19,19 33,-1 2,-37-44,12 24,19 23,-3 1,-38-35,51 58,5 2,-2 1,0 1,-2 1,0 2,-1 0,-30-13,-66-27,72 32,-1 2,-2 3,-30-8,46 17,-1-2,-13-8,21 8,-1 2,0 1,-26-5,-23 5,0 4,0 3,-1 4,-34 5,-83-1,187-3,0 1,0 0,0 1,0 0,0 1,1 1,-1 0,1 1,0 0,0 1,1 1,-1 0,1 0,-2 4,-16 9,0-1,-2-1,0-2,6-3,0 1,1 1,0 1,2 2,-4 3,14-9,-32 30,-2-2,-28 17,65-50,2 0,-1 1,1-1,0 1,0 1,1 0,0 0,1 0,-1 3,-9 18,1 0,-4 17,7-13,1 2,-1 11,-7 24,-51 223,63-264,1 1,0 14,-12 56,13-77,2-1,0 0,2 1,0 10,1-9,-2 1,0-1,-5 17,-4 28,2-1,4 1,2 0,7 64,-1 30,-3-150,1-1,1 1,0-1,1 1,0-1,1 0,5 11,44 85,-28-63,12 33,-25-52,1 1,0-2,2 0,2-1,0 0,6 4,33 43,-41-49,2-2,0 0,4 1,47 41,-30-29,25 30,-44-45,1-2,1 0,0-1,1-1,0-1,1-1,1-1,15 5,6 11,-38-23,-1-1,0 0,1 0,0 0,0 0,0-1,1 0,-1-1,8 2,22 4,0 2,0 1,24 12,24 7,-57-21,0 2,1-2,-1-1,1-2,1 0,-1-2,1-1,25-1,-14-3,-1 3,1 1,-1 2,5 2,-1 1,0-3,1-2,16-1,96-5,95 12,-136 5,1-6,0-5,44-7,-86 3,-66 0,0 0,0 0,-1-1,1 0,-1 0,1-1,-1 0,0-1,0 0,-1 0,1-1,-1 1,0-2,0 1,0-1,3-4,3-4,-1 0,-1-1,0 0,-1 0,0-2,-1 1,3-10,126-323,-128 325,-1-1,-1 0,-2-1,-1 0,0 0,-1-15,0-41,-5-38,0 34,5-17,11-7,-9 76,-1-1,-2 0,-1-26,-16-832,12 874,0 0,-1 1,-1-1,0 1,-2 0,0 0,-1 1,0 0,-2 0,0 0,-1 1,-5-6,-3-2,-1 1,-1 1,-1 1,-1 1,-1 1,0 1,-18-10,24 19,-1 1,0 1,0 0,-1 1,0 1,0 1,-1 1,-14-1,22 2,-50-10,1-2,-6-5,-2-1,-26-1,52 13,15 5,1-2,-1-1,1-2,0 0,0-2,-7-5,8 4,0 1,0 2,-1 0,0 1,-1 2,-4 0,4 1,0-1,0-1,0-2,1-1,1-1,-3-2,4 2,1 1,-1 1,-1 1,1 1,-1 2,-25-2,-7-2,-60-2,78 8,1-1,-30-8,8 2,0 3,0 2,-1 3,-38 5,-15-2,98 0,0 1,0 0,1 1,-1 1,1 1,0 0,0 1,0 1,1 0,-11 9,-3-1,-45 21,54-29,-1 2,1 0,1 1,0 1,1 1,0 1,-9 9,11-4,1 0,1 2,0 0,-1 4,0 0,5-8,0-1,1 2,1-1,0 1,2 1,0-1,1 1,1 0,-2 18,4-23,-1-1,0 0,-1 0,-1 0,0-1,0 1,-6 6,4-4,0-1,1 1,0 1,1-1,0 5,-8 69,10-61,-1 0,-1 0,-1-1,-2 0,-1 0,-9 21,10-29,1 1,1 1,1-1,1 1,0 0,2 0,1 0,0 10,-2 19,-10 53,7-68,2 1,1 0,2 28,3 69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036C4-A634-431C-B01A-5055675762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956251-8570-4BD3-B6A0-7F3681DE3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48FD9-3568-4ACE-8891-646E09C72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E165B1-49A6-40A9-B9A6-0810CB4243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445A7-3F5B-4BAD-9042-A8E86B7E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34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3EB1D-D42A-457A-929F-7E27A8B71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E8EA2-223A-4CCE-B63E-236A875D6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7D3F5-59A8-487D-9F7C-0937F3BDD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0D4A5-E0B1-4C9C-8C26-752BC61CC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7BFE1-B5EC-4F82-8C51-70C6F94EF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77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E5AF6-DDB9-4983-8086-F1A1D9FBD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AD4E4B-4927-44A7-AD18-FA42A8EDAC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67272-1930-46DE-A3B7-B34CA0391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13FC6-C637-47CE-88C6-83EE0077B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ADD45-85FE-4AA2-8ED8-861CB30BE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176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9C611-8C45-491C-9FF7-7701137FC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59BF8-F3CA-4A88-995A-1AD0CBB502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92AB35-AC9F-45A0-80B8-AE488DBC29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CDC7-CA78-496D-8E79-D4A8D946B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B02640-F079-466A-95FC-8A74CE710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A28360-DD6F-4EAC-A4FB-6B3E64A8B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86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54B5-CFD5-44B0-8D59-3B73BC6C2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052C9-1056-4E70-B732-1BEC7A01B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093A4D-CBF6-4EC4-BA4B-32222E4175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CEC4CB-82C9-41D5-A823-3D815CEBAB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F82F4C-8EE8-4642-805D-B8C3210F22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F53018-BBDF-4BB2-8444-B75524D44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5A564-B369-4384-ADCD-2886955B0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3E1D21-04BB-468C-AB13-9F041D41A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588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5CEC0-133D-4B45-9E95-CDD7E49E5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431F19-1B91-40BE-BF0E-B36A02FEF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D6E7F8-79A2-4A86-BC4A-67D6A3503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60A58-C125-416F-B809-5ED668328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935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6AFC8B-8773-4C20-9BE9-2FEB9432A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4FF690-8B1F-4D29-9B97-FD21E6310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488A31-6E90-4B6F-A187-8067E2CE1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49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D33C5-BCB2-451C-BD30-EFA0CA4DC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15A4C-2F8C-4DD8-9C73-F17B128D2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632F95-55B9-4E54-A2D0-B3BA7086AA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9FEE2A-EDDB-4029-9235-7B4253E40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FD7E44-D85E-47F0-987E-D7E0B3649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B6937E-291E-49A5-882A-AFF560F3A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01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6BFFD-10F6-4E7C-A01C-111447EA6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5A6F96-FFBD-4E48-82AB-8ABBD00004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CAB78E-6F57-4127-ABF5-A557070B9A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9D6E9A-297A-4F79-9C2B-052A49B90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AEC80-BCB0-4197-BD75-962A06F91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EFCB77-F5D7-4455-8119-1C8028347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263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84E9F-AEED-4BB6-ABA2-2BEBBE73F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FDE29E-5887-4E85-8718-2B29F98070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4A8B6-F2BD-4D36-BCA3-C149D9171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F5193-113B-49CC-A7AA-91E319366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67CC3-9030-4A11-B560-0417214E6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983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F3988D-C511-4F8C-86F3-C8192F1BCD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AAB44E-9BE8-48A7-9DE9-3449AE1002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2DB8E-FE4C-4F89-A3C4-C73DBA89B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99F91-B5C5-49FD-A5B1-41960602E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7F155-E3A5-459A-B4E3-3B34C1C4E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627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E3C140-A797-48E6-A0E1-9847E4815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5DA39-A3BA-43C4-8A37-01E7ED632D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7EB69-33DF-4502-A995-02FC8BD01F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CA9FE-345A-4972-80E1-F8CF4E8C698A}" type="datetimeFigureOut">
              <a:rPr lang="en-GB" smtClean="0"/>
              <a:t>11/06/2020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79F4F-F8F1-4C0B-80ED-D6CD8F6C4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C6354-EC59-479E-B9AE-C56CBF93F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F9B2F-91D6-4A28-870E-18F3279D56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452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esliesciencenaturecenter/6183021002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flickr.com/photos/nilsenpics/8542750062" TargetMode="External"/><Relationship Id="rId3" Type="http://schemas.openxmlformats.org/officeDocument/2006/relationships/image" Target="../media/image3.jpg"/><Relationship Id="rId7" Type="http://schemas.openxmlformats.org/officeDocument/2006/relationships/image" Target="../media/image6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ransitionofthoughts.com/2014/11/25/five-sentence-fiction-the-note/" TargetMode="External"/><Relationship Id="rId11" Type="http://schemas.openxmlformats.org/officeDocument/2006/relationships/image" Target="../media/image9.jpg"/><Relationship Id="rId5" Type="http://schemas.openxmlformats.org/officeDocument/2006/relationships/image" Target="../media/image5.png"/><Relationship Id="rId10" Type="http://schemas.openxmlformats.org/officeDocument/2006/relationships/image" Target="../media/image8.svg"/><Relationship Id="rId4" Type="http://schemas.openxmlformats.org/officeDocument/2006/relationships/image" Target="../media/image4.jp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Pyrgomorphidae" TargetMode="External"/><Relationship Id="rId3" Type="http://schemas.openxmlformats.org/officeDocument/2006/relationships/image" Target="../media/image16.jpg"/><Relationship Id="rId7" Type="http://schemas.openxmlformats.org/officeDocument/2006/relationships/image" Target="../media/image18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customXml" Target="../ink/ink1.xml"/><Relationship Id="rId4" Type="http://schemas.openxmlformats.org/officeDocument/2006/relationships/image" Target="../media/image17.jpg"/><Relationship Id="rId9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org.uk/photo/530134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note-thumbtack-message-reminder-34687/" TargetMode="External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1F641-68D9-46D1-9E04-B2A22DFA92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EAEE6005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4A9D12-4687-4394-8143-13FAD56FF9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Sustainability in the Early Years</a:t>
            </a:r>
          </a:p>
          <a:p>
            <a:r>
              <a:rPr lang="en-GB" dirty="0"/>
              <a:t>1805378</a:t>
            </a:r>
          </a:p>
        </p:txBody>
      </p:sp>
      <p:pic>
        <p:nvPicPr>
          <p:cNvPr id="5" name="Picture 4" descr="A picture containing outdoor, grass, person, playing&#10;&#10;Description automatically generated">
            <a:extLst>
              <a:ext uri="{FF2B5EF4-FFF2-40B4-BE49-F238E27FC236}">
                <a16:creationId xmlns:a16="http://schemas.microsoft.com/office/drawing/2014/main" id="{570CDDFC-95D7-48F1-BFAE-4F57605C24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3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7773" y="518983"/>
            <a:ext cx="11092247" cy="593124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7712176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FA3DC-92F5-42FD-845A-CC752E766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tree next to a body of water&#10;&#10;Description automatically generated">
            <a:extLst>
              <a:ext uri="{FF2B5EF4-FFF2-40B4-BE49-F238E27FC236}">
                <a16:creationId xmlns:a16="http://schemas.microsoft.com/office/drawing/2014/main" id="{1DEFBEB2-EFDC-4073-8439-79686D6DE0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51" y="267237"/>
            <a:ext cx="6977450" cy="3924816"/>
          </a:xfrm>
        </p:spPr>
      </p:pic>
      <p:pic>
        <p:nvPicPr>
          <p:cNvPr id="11" name="Picture 10" descr="A body of water&#10;&#10;Description automatically generated">
            <a:extLst>
              <a:ext uri="{FF2B5EF4-FFF2-40B4-BE49-F238E27FC236}">
                <a16:creationId xmlns:a16="http://schemas.microsoft.com/office/drawing/2014/main" id="{46B92D65-6E62-4FE6-89FA-C9962DB352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3425" y="4799234"/>
            <a:ext cx="3360229" cy="1890129"/>
          </a:xfrm>
          <a:prstGeom prst="rect">
            <a:avLst/>
          </a:prstGeom>
        </p:spPr>
      </p:pic>
      <p:pic>
        <p:nvPicPr>
          <p:cNvPr id="13" name="Picture 12" descr="A body of water&#10;&#10;Description automatically generated">
            <a:extLst>
              <a:ext uri="{FF2B5EF4-FFF2-40B4-BE49-F238E27FC236}">
                <a16:creationId xmlns:a16="http://schemas.microsoft.com/office/drawing/2014/main" id="{1951B215-FFF4-40CE-B6F1-BB7347BD07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1309" y="400509"/>
            <a:ext cx="4670036" cy="2626895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C00EF42A-6C81-4BDA-8DCC-339DE063FF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44509" y="3140977"/>
            <a:ext cx="3518345" cy="331651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F58B2B1-C0DA-4248-A2F4-FBDF8ED4C28B}"/>
              </a:ext>
            </a:extLst>
          </p:cNvPr>
          <p:cNvSpPr txBox="1"/>
          <p:nvPr/>
        </p:nvSpPr>
        <p:spPr>
          <a:xfrm rot="21086827">
            <a:off x="8071883" y="3882105"/>
            <a:ext cx="19079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radley Hand ITC" panose="03070402050302030203" pitchFamily="66" charset="0"/>
              </a:rPr>
              <a:t>Starting over the pond – lots of movement in the water, and birds singing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A4D504-0D53-4C8C-B298-A3765ED83373}"/>
              </a:ext>
            </a:extLst>
          </p:cNvPr>
          <p:cNvSpPr txBox="1"/>
          <p:nvPr/>
        </p:nvSpPr>
        <p:spPr>
          <a:xfrm>
            <a:off x="3381829" y="4224595"/>
            <a:ext cx="37809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saw gnats by the hundreds, but dragonfly’s eat gnats and I saw some fantastic coloured dragonflies whilst on my walk.</a:t>
            </a:r>
          </a:p>
        </p:txBody>
      </p:sp>
      <p:pic>
        <p:nvPicPr>
          <p:cNvPr id="20" name="Picture 19" descr="A picture containing animal&#10;&#10;Description automatically generated">
            <a:extLst>
              <a:ext uri="{FF2B5EF4-FFF2-40B4-BE49-F238E27FC236}">
                <a16:creationId xmlns:a16="http://schemas.microsoft.com/office/drawing/2014/main" id="{365A4DED-491E-475D-B68B-0704280DE3C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215378" y="2406158"/>
            <a:ext cx="2616403" cy="1746994"/>
          </a:xfrm>
          <a:prstGeom prst="rect">
            <a:avLst/>
          </a:prstGeom>
          <a:effectLst>
            <a:softEdge rad="368300"/>
          </a:effec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2973976-DF70-49CC-BDF8-E868E3E8B4B3}"/>
              </a:ext>
            </a:extLst>
          </p:cNvPr>
          <p:cNvSpPr txBox="1"/>
          <p:nvPr/>
        </p:nvSpPr>
        <p:spPr>
          <a:xfrm>
            <a:off x="185351" y="4224595"/>
            <a:ext cx="30556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 saw…</a:t>
            </a:r>
          </a:p>
          <a:p>
            <a:r>
              <a:rPr lang="en-GB" dirty="0"/>
              <a:t>Birds</a:t>
            </a:r>
          </a:p>
          <a:p>
            <a:r>
              <a:rPr lang="en-GB" dirty="0"/>
              <a:t>Ducks &amp; ducklings</a:t>
            </a:r>
          </a:p>
          <a:p>
            <a:r>
              <a:rPr lang="en-GB" dirty="0"/>
              <a:t>Geese &amp; Goslings</a:t>
            </a:r>
          </a:p>
          <a:p>
            <a:r>
              <a:rPr lang="en-GB" dirty="0"/>
              <a:t>Gnats, </a:t>
            </a:r>
            <a:r>
              <a:rPr lang="en-GB" dirty="0" err="1"/>
              <a:t>Gragonflies</a:t>
            </a:r>
            <a:r>
              <a:rPr lang="en-GB" dirty="0"/>
              <a:t>, flies, </a:t>
            </a:r>
            <a:r>
              <a:rPr lang="en-GB" dirty="0" err="1"/>
              <a:t>Butterlies</a:t>
            </a:r>
            <a:r>
              <a:rPr lang="en-GB" dirty="0"/>
              <a:t>, Bees, Spiders, Beetles, Backswimmers, Tadpoles and Newts. </a:t>
            </a:r>
          </a:p>
        </p:txBody>
      </p:sp>
      <p:pic>
        <p:nvPicPr>
          <p:cNvPr id="25" name="Graphic 24" descr="Sparrow">
            <a:extLst>
              <a:ext uri="{FF2B5EF4-FFF2-40B4-BE49-F238E27FC236}">
                <a16:creationId xmlns:a16="http://schemas.microsoft.com/office/drawing/2014/main" id="{334A23A6-29EC-4C6F-8A74-F1FC06D815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203366" y="4289941"/>
            <a:ext cx="914400" cy="914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7766D10-E849-4D26-A7DE-574BA76C6BB9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59" b="41560"/>
          <a:stretch/>
        </p:blipFill>
        <p:spPr>
          <a:xfrm>
            <a:off x="1840976" y="958111"/>
            <a:ext cx="3047978" cy="2598821"/>
          </a:xfrm>
          <a:prstGeom prst="rect">
            <a:avLst/>
          </a:prstGeom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4023922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lose up of a tree&#10;&#10;Description automatically generated">
            <a:extLst>
              <a:ext uri="{FF2B5EF4-FFF2-40B4-BE49-F238E27FC236}">
                <a16:creationId xmlns:a16="http://schemas.microsoft.com/office/drawing/2014/main" id="{0FB8BF88-8235-4E98-97B8-1EC26C702F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3"/>
          <a:stretch/>
        </p:blipFill>
        <p:spPr>
          <a:xfrm>
            <a:off x="1" y="10"/>
            <a:ext cx="6099048" cy="3428990"/>
          </a:xfrm>
          <a:prstGeom prst="rect">
            <a:avLst/>
          </a:prstGeom>
        </p:spPr>
      </p:pic>
      <p:pic>
        <p:nvPicPr>
          <p:cNvPr id="11" name="Picture 10" descr="A tree in a forest&#10;&#10;Description automatically generated">
            <a:extLst>
              <a:ext uri="{FF2B5EF4-FFF2-40B4-BE49-F238E27FC236}">
                <a16:creationId xmlns:a16="http://schemas.microsoft.com/office/drawing/2014/main" id="{801FD805-E22D-4955-8130-B837493BED7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3"/>
          <a:stretch/>
        </p:blipFill>
        <p:spPr>
          <a:xfrm>
            <a:off x="6092952" y="10"/>
            <a:ext cx="6099048" cy="3428990"/>
          </a:xfrm>
          <a:prstGeom prst="rect">
            <a:avLst/>
          </a:prstGeom>
        </p:spPr>
      </p:pic>
      <p:pic>
        <p:nvPicPr>
          <p:cNvPr id="5" name="Content Placeholder 4" descr="A yellow flower in a tree&#10;&#10;Description automatically generated">
            <a:extLst>
              <a:ext uri="{FF2B5EF4-FFF2-40B4-BE49-F238E27FC236}">
                <a16:creationId xmlns:a16="http://schemas.microsoft.com/office/drawing/2014/main" id="{2B91C18A-AAE8-4AFB-924E-673E3E5EB8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2"/>
          <a:stretch/>
        </p:blipFill>
        <p:spPr>
          <a:xfrm>
            <a:off x="1" y="3429000"/>
            <a:ext cx="6099048" cy="3429000"/>
          </a:xfrm>
          <a:prstGeom prst="rect">
            <a:avLst/>
          </a:prstGeom>
        </p:spPr>
      </p:pic>
      <p:pic>
        <p:nvPicPr>
          <p:cNvPr id="7" name="Picture 6" descr="A close up of a tree&#10;&#10;Description automatically generated">
            <a:extLst>
              <a:ext uri="{FF2B5EF4-FFF2-40B4-BE49-F238E27FC236}">
                <a16:creationId xmlns:a16="http://schemas.microsoft.com/office/drawing/2014/main" id="{5D0C1C00-3C03-428A-9381-DFABD6F14B4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" r="2" b="2"/>
          <a:stretch/>
        </p:blipFill>
        <p:spPr>
          <a:xfrm>
            <a:off x="6092952" y="3429000"/>
            <a:ext cx="6099048" cy="3429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5417648-6F3F-44B2-8655-928992AF2D36}"/>
              </a:ext>
            </a:extLst>
          </p:cNvPr>
          <p:cNvSpPr txBox="1"/>
          <p:nvPr/>
        </p:nvSpPr>
        <p:spPr>
          <a:xfrm>
            <a:off x="2594919" y="3166419"/>
            <a:ext cx="51033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The pond is surrounded with tress, bushes, shrubs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9D32F9C-A126-453F-8362-807D3D8AEA38}"/>
              </a:ext>
            </a:extLst>
          </p:cNvPr>
          <p:cNvSpPr/>
          <p:nvPr/>
        </p:nvSpPr>
        <p:spPr>
          <a:xfrm>
            <a:off x="420130" y="4579887"/>
            <a:ext cx="2347784" cy="1558683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The tree’s canopy is made up of leaves that benefit the wildlife.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D35D833-09AB-4327-93A5-3B58A05B9C91}"/>
              </a:ext>
            </a:extLst>
          </p:cNvPr>
          <p:cNvSpPr/>
          <p:nvPr/>
        </p:nvSpPr>
        <p:spPr>
          <a:xfrm>
            <a:off x="2767914" y="407773"/>
            <a:ext cx="4819135" cy="827903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Sycamore tree – Broad leaves, tolerant of wind and coastal exposure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Can grow up to 35m and live for 400 years.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CD4F0EE-17CD-4265-BA9C-AC09A433E9D0}"/>
              </a:ext>
            </a:extLst>
          </p:cNvPr>
          <p:cNvSpPr txBox="1"/>
          <p:nvPr/>
        </p:nvSpPr>
        <p:spPr>
          <a:xfrm>
            <a:off x="9424087" y="2125362"/>
            <a:ext cx="2253048" cy="2862322"/>
          </a:xfrm>
          <a:prstGeom prst="rect">
            <a:avLst/>
          </a:prstGeom>
          <a:blipFill dpi="0" rotWithShape="1">
            <a:blip r:embed="rId6"/>
            <a:srcRect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en-GB" b="1" dirty="0"/>
              <a:t>Sycamores are attractive to aphids, and their predators such as ladybirds, hoverflies and birds. </a:t>
            </a:r>
            <a:r>
              <a:rPr lang="en-GB" b="1" dirty="0" err="1"/>
              <a:t>Caterpillarsenjoy</a:t>
            </a:r>
            <a:r>
              <a:rPr lang="en-GB" b="1" dirty="0"/>
              <a:t> the leaves. The flowers produced are a good source of pollen and nectar for bees.</a:t>
            </a:r>
          </a:p>
        </p:txBody>
      </p:sp>
    </p:spTree>
    <p:extLst>
      <p:ext uri="{BB962C8B-B14F-4D97-AF65-F5344CB8AC3E}">
        <p14:creationId xmlns:p14="http://schemas.microsoft.com/office/powerpoint/2010/main" val="427287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9E8BA-3531-4F31-A5BA-1B4449466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6972" y="5857102"/>
            <a:ext cx="6751979" cy="10008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Wildflower’s and Grass</a:t>
            </a:r>
          </a:p>
        </p:txBody>
      </p:sp>
      <p:pic>
        <p:nvPicPr>
          <p:cNvPr id="5" name="Content Placeholder 4" descr="A close up of a flower garden&#10;&#10;Description automatically generated">
            <a:extLst>
              <a:ext uri="{FF2B5EF4-FFF2-40B4-BE49-F238E27FC236}">
                <a16:creationId xmlns:a16="http://schemas.microsoft.com/office/drawing/2014/main" id="{8A828CA8-E1D1-4762-B63C-72B2E25F38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7" r="3612" b="-1"/>
          <a:stretch/>
        </p:blipFill>
        <p:spPr>
          <a:xfrm>
            <a:off x="4972050" y="-1"/>
            <a:ext cx="7216902" cy="4359440"/>
          </a:xfrm>
          <a:prstGeom prst="rect">
            <a:avLst/>
          </a:prstGeom>
        </p:spPr>
      </p:pic>
      <p:pic>
        <p:nvPicPr>
          <p:cNvPr id="9" name="Picture 8" descr="A close up of a green plant&#10;&#10;Description automatically generated">
            <a:extLst>
              <a:ext uri="{FF2B5EF4-FFF2-40B4-BE49-F238E27FC236}">
                <a16:creationId xmlns:a16="http://schemas.microsoft.com/office/drawing/2014/main" id="{F4228194-54D4-49EC-92A7-047B9E4825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4" r="21278" b="-1"/>
          <a:stretch/>
        </p:blipFill>
        <p:spPr>
          <a:xfrm>
            <a:off x="20" y="1"/>
            <a:ext cx="4848284" cy="4359438"/>
          </a:xfrm>
          <a:prstGeom prst="rect">
            <a:avLst/>
          </a:prstGeom>
        </p:spPr>
      </p:pic>
      <p:pic>
        <p:nvPicPr>
          <p:cNvPr id="7" name="Picture 6" descr="A close up of a flower&#10;&#10;Description automatically generated">
            <a:extLst>
              <a:ext uri="{FF2B5EF4-FFF2-40B4-BE49-F238E27FC236}">
                <a16:creationId xmlns:a16="http://schemas.microsoft.com/office/drawing/2014/main" id="{E254AA77-CE40-4A63-906E-59AB3C827FF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94" r="2" b="5940"/>
          <a:stretch/>
        </p:blipFill>
        <p:spPr>
          <a:xfrm>
            <a:off x="20" y="4472610"/>
            <a:ext cx="4848284" cy="238539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9E96B11-F4DB-4E8B-B734-CA3AEA6A6812}"/>
                  </a:ext>
                </a:extLst>
              </p14:cNvPr>
              <p14:cNvContentPartPr/>
              <p14:nvPr/>
            </p14:nvContentPartPr>
            <p14:xfrm>
              <a:off x="1937228" y="1617782"/>
              <a:ext cx="1288800" cy="12992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9E96B11-F4DB-4E8B-B734-CA3AEA6A681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847588" y="1438142"/>
                <a:ext cx="1468440" cy="1658880"/>
              </a:xfrm>
              <a:prstGeom prst="rect">
                <a:avLst/>
              </a:prstGeom>
            </p:spPr>
          </p:pic>
        </mc:Fallback>
      </mc:AlternateContent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8610565-DD66-4077-BA50-CEBDC90DE7F0}"/>
              </a:ext>
            </a:extLst>
          </p:cNvPr>
          <p:cNvCxnSpPr>
            <a:cxnSpLocks/>
          </p:cNvCxnSpPr>
          <p:nvPr/>
        </p:nvCxnSpPr>
        <p:spPr>
          <a:xfrm flipH="1" flipV="1">
            <a:off x="3002693" y="2397212"/>
            <a:ext cx="2434280" cy="2496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7D6E442-AC83-4CD1-B7DC-B78AC0A25D3F}"/>
              </a:ext>
            </a:extLst>
          </p:cNvPr>
          <p:cNvSpPr txBox="1"/>
          <p:nvPr/>
        </p:nvSpPr>
        <p:spPr>
          <a:xfrm>
            <a:off x="5436973" y="4893276"/>
            <a:ext cx="4547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Grasshopper – among the most ancient living group of chewing herbivorous insects – dating back 250 million years.</a:t>
            </a:r>
          </a:p>
        </p:txBody>
      </p:sp>
      <p:pic>
        <p:nvPicPr>
          <p:cNvPr id="21" name="Picture 20" descr="&#10;&#10;Description automatically generated">
            <a:extLst>
              <a:ext uri="{FF2B5EF4-FFF2-40B4-BE49-F238E27FC236}">
                <a16:creationId xmlns:a16="http://schemas.microsoft.com/office/drawing/2014/main" id="{306E199F-0165-41D5-9BFB-0CAB38FA2F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91886" y="2526479"/>
            <a:ext cx="2707562" cy="1613035"/>
          </a:xfrm>
          <a:prstGeom prst="rect">
            <a:avLst/>
          </a:prstGeom>
          <a:effectLst>
            <a:softEdge rad="342900"/>
          </a:effec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1E213F8-9E9A-4EF5-88ED-9B39060C3872}"/>
              </a:ext>
            </a:extLst>
          </p:cNvPr>
          <p:cNvSpPr txBox="1"/>
          <p:nvPr/>
        </p:nvSpPr>
        <p:spPr>
          <a:xfrm>
            <a:off x="5436972" y="259492"/>
            <a:ext cx="21377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Foxgloves are poisonous. The Bees seem to like them though</a:t>
            </a:r>
            <a:r>
              <a:rPr lang="en-GB" dirty="0"/>
              <a:t>.</a:t>
            </a:r>
          </a:p>
        </p:txBody>
      </p:sp>
      <p:pic>
        <p:nvPicPr>
          <p:cNvPr id="4" name="Picture 3" descr="A purple flower on a plant&#10;&#10;Description automatically generated">
            <a:extLst>
              <a:ext uri="{FF2B5EF4-FFF2-40B4-BE49-F238E27FC236}">
                <a16:creationId xmlns:a16="http://schemas.microsoft.com/office/drawing/2014/main" id="{4DE4961E-8512-4CE8-8BDE-2986147BD3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3704">
            <a:off x="8727674" y="538362"/>
            <a:ext cx="2760663" cy="435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335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8EEABB1B-B365-435F-9282-FFF0204B02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41" r="24073"/>
          <a:stretch/>
        </p:blipFill>
        <p:spPr>
          <a:xfrm>
            <a:off x="-6" y="10"/>
            <a:ext cx="7642746" cy="6857990"/>
          </a:xfrm>
          <a:prstGeom prst="rect">
            <a:avLst/>
          </a:prstGeom>
          <a:effectLst>
            <a:softEdge rad="8382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7B4B51-C2A4-4431-BD00-52143D189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152624"/>
            <a:ext cx="2112264" cy="1920240"/>
          </a:xfrm>
        </p:spPr>
        <p:txBody>
          <a:bodyPr>
            <a:normAutofit/>
          </a:bodyPr>
          <a:lstStyle/>
          <a:p>
            <a:r>
              <a:rPr lang="en-GB" sz="2400" dirty="0"/>
              <a:t>Dead Wood for Wildlife </a:t>
            </a:r>
          </a:p>
        </p:txBody>
      </p:sp>
      <p:pic>
        <p:nvPicPr>
          <p:cNvPr id="12" name="Content Placeholder 11" descr="A picture containing outdoor, sitting, white, small&#10;&#10;Description automatically generated">
            <a:extLst>
              <a:ext uri="{FF2B5EF4-FFF2-40B4-BE49-F238E27FC236}">
                <a16:creationId xmlns:a16="http://schemas.microsoft.com/office/drawing/2014/main" id="{042ED37E-5534-4006-BFA5-B93D0457C8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8220" y="4113311"/>
            <a:ext cx="3483650" cy="1959553"/>
          </a:xfrm>
        </p:spPr>
      </p:pic>
      <p:pic>
        <p:nvPicPr>
          <p:cNvPr id="9" name="Picture 8" descr="A close up of a tree&#10;&#10;Description automatically generated">
            <a:extLst>
              <a:ext uri="{FF2B5EF4-FFF2-40B4-BE49-F238E27FC236}">
                <a16:creationId xmlns:a16="http://schemas.microsoft.com/office/drawing/2014/main" id="{D5CFCA66-A1B7-4500-873B-C29CB4399C7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19" b="3"/>
          <a:stretch/>
        </p:blipFill>
        <p:spPr>
          <a:xfrm>
            <a:off x="7809454" y="1"/>
            <a:ext cx="4382546" cy="3345645"/>
          </a:xfrm>
          <a:prstGeom prst="rect">
            <a:avLst/>
          </a:prstGeom>
        </p:spPr>
      </p:pic>
      <p:pic>
        <p:nvPicPr>
          <p:cNvPr id="7" name="Picture 6" descr="A close up of some bushes&#10;&#10;Description automatically generated">
            <a:extLst>
              <a:ext uri="{FF2B5EF4-FFF2-40B4-BE49-F238E27FC236}">
                <a16:creationId xmlns:a16="http://schemas.microsoft.com/office/drawing/2014/main" id="{E5C25652-2958-4E10-BFEC-671068F55A0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6" r="4664" b="3"/>
          <a:stretch/>
        </p:blipFill>
        <p:spPr>
          <a:xfrm>
            <a:off x="7809462" y="3512354"/>
            <a:ext cx="4382545" cy="334564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6D1A319-743C-4EBF-B201-EDA3D2C7BD18}"/>
              </a:ext>
            </a:extLst>
          </p:cNvPr>
          <p:cNvSpPr txBox="1"/>
          <p:nvPr/>
        </p:nvSpPr>
        <p:spPr>
          <a:xfrm>
            <a:off x="160638" y="197708"/>
            <a:ext cx="70557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pond overflows into the streams, along the route, trees have needed to be pruned and I’ve used them to provide fuel for my fire in the house, however, I have left various piles of wood for insects.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31C82EA-5177-474E-A0F7-5628C36D4528}"/>
              </a:ext>
            </a:extLst>
          </p:cNvPr>
          <p:cNvSpPr txBox="1"/>
          <p:nvPr/>
        </p:nvSpPr>
        <p:spPr>
          <a:xfrm>
            <a:off x="412541" y="6072863"/>
            <a:ext cx="6369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Woodlice feed on dead organic matter. Acting as ‘garbage collectors’ to the soil – They serve an important purpose.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4F722BA-702F-4798-A7D2-D2920B30C649}"/>
              </a:ext>
            </a:extLst>
          </p:cNvPr>
          <p:cNvSpPr/>
          <p:nvPr/>
        </p:nvSpPr>
        <p:spPr>
          <a:xfrm>
            <a:off x="8550876" y="2977978"/>
            <a:ext cx="3274540" cy="1174646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 saw tadpoles in the deeper parts of the stream and its amazing what lives beneath the stones</a:t>
            </a:r>
            <a:r>
              <a:rPr lang="en-GB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097255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rock&#10;&#10;Description automatically generated">
            <a:extLst>
              <a:ext uri="{FF2B5EF4-FFF2-40B4-BE49-F238E27FC236}">
                <a16:creationId xmlns:a16="http://schemas.microsoft.com/office/drawing/2014/main" id="{EAEDCDC9-D0C2-4F15-9893-D3F31CE72C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1" r="38186"/>
          <a:stretch/>
        </p:blipFill>
        <p:spPr>
          <a:xfrm rot="16200000">
            <a:off x="543983" y="742950"/>
            <a:ext cx="5571066" cy="5372099"/>
          </a:xfrm>
          <a:prstGeom prst="rect">
            <a:avLst/>
          </a:prstGeom>
        </p:spPr>
      </p:pic>
      <p:pic>
        <p:nvPicPr>
          <p:cNvPr id="5" name="Content Placeholder 4" descr="A close up of a rock&#10;&#10;Description automatically generated">
            <a:extLst>
              <a:ext uri="{FF2B5EF4-FFF2-40B4-BE49-F238E27FC236}">
                <a16:creationId xmlns:a16="http://schemas.microsoft.com/office/drawing/2014/main" id="{73A907D3-F55F-4816-A657-2C55053562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38" r="17220" b="-1"/>
          <a:stretch/>
        </p:blipFill>
        <p:spPr>
          <a:xfrm>
            <a:off x="6095999" y="643466"/>
            <a:ext cx="5372100" cy="5571066"/>
          </a:xfrm>
          <a:prstGeom prst="rect">
            <a:avLst/>
          </a:prstGeom>
        </p:spPr>
      </p:pic>
      <p:pic>
        <p:nvPicPr>
          <p:cNvPr id="9" name="Picture 8" descr="A close up of some grass&#10;&#10;Description automatically generated">
            <a:extLst>
              <a:ext uri="{FF2B5EF4-FFF2-40B4-BE49-F238E27FC236}">
                <a16:creationId xmlns:a16="http://schemas.microsoft.com/office/drawing/2014/main" id="{3F615611-5CAC-4D2A-A8C7-EA0F377899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7659" y="1700831"/>
            <a:ext cx="6396681" cy="3598133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31D51C8-76AF-47A7-9194-53DDE6AC6D1C}"/>
              </a:ext>
            </a:extLst>
          </p:cNvPr>
          <p:cNvSpPr/>
          <p:nvPr/>
        </p:nvSpPr>
        <p:spPr>
          <a:xfrm>
            <a:off x="963827" y="1112108"/>
            <a:ext cx="4312508" cy="14086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Piles of rocks and stones provide cover for many creatures. </a:t>
            </a:r>
            <a:endParaRPr lang="en-GB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D137B5B-6B33-430F-8A11-91DDE45BF6A6}"/>
              </a:ext>
            </a:extLst>
          </p:cNvPr>
          <p:cNvSpPr/>
          <p:nvPr/>
        </p:nvSpPr>
        <p:spPr>
          <a:xfrm>
            <a:off x="8711514" y="3286897"/>
            <a:ext cx="2113005" cy="27802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 saw tiny frogs and newts under the stones… I collected a few near by tadpoles for a closer look.</a:t>
            </a:r>
            <a:endParaRPr lang="en-GB" dirty="0"/>
          </a:p>
        </p:txBody>
      </p:sp>
      <p:pic>
        <p:nvPicPr>
          <p:cNvPr id="3" name="Picture 2" descr="A picture containing bowl, food, table&#10;&#10;Description automatically generated">
            <a:extLst>
              <a:ext uri="{FF2B5EF4-FFF2-40B4-BE49-F238E27FC236}">
                <a16:creationId xmlns:a16="http://schemas.microsoft.com/office/drawing/2014/main" id="{863B0CBC-A77A-4BC1-98B8-1D3804381F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0741" y="1387357"/>
            <a:ext cx="1700984" cy="226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047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DFD26-0BB6-49D6-AD7B-A6F7A5BF0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66" y="261938"/>
            <a:ext cx="6768900" cy="825457"/>
          </a:xfrm>
        </p:spPr>
        <p:txBody>
          <a:bodyPr/>
          <a:lstStyle/>
          <a:p>
            <a:r>
              <a:rPr lang="en-GB" dirty="0"/>
              <a:t>Bits I picked up on route…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D32D59-FB90-433B-90DB-C366B5F9EF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97299">
            <a:off x="4064324" y="1376832"/>
            <a:ext cx="3250659" cy="479786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E539978-19A4-4A4A-BE19-E143C7F5E64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04" r="5133" b="21030"/>
          <a:stretch/>
        </p:blipFill>
        <p:spPr>
          <a:xfrm rot="855335">
            <a:off x="6921744" y="645777"/>
            <a:ext cx="4423963" cy="45221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05D5DF-A95F-4ED6-8B90-923C54203A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61013">
            <a:off x="653291" y="1306979"/>
            <a:ext cx="3842216" cy="512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636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building, animal, food&#10;&#10;Description automatically generated">
            <a:extLst>
              <a:ext uri="{FF2B5EF4-FFF2-40B4-BE49-F238E27FC236}">
                <a16:creationId xmlns:a16="http://schemas.microsoft.com/office/drawing/2014/main" id="{9A34D555-626B-4856-B189-B295A6B72C8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8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81F9B4-6241-4025-9D50-764818956E16}"/>
              </a:ext>
            </a:extLst>
          </p:cNvPr>
          <p:cNvSpPr txBox="1"/>
          <p:nvPr/>
        </p:nvSpPr>
        <p:spPr>
          <a:xfrm>
            <a:off x="689942" y="1267326"/>
            <a:ext cx="478500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Protect my Little Home</a:t>
            </a:r>
          </a:p>
          <a:p>
            <a:endParaRPr lang="en-GB" sz="2000" b="1" dirty="0">
              <a:solidFill>
                <a:srgbClr val="C00000"/>
              </a:solidFill>
              <a:latin typeface="Lucida Calligraphy" panose="03010101010101010101" pitchFamily="66" charset="0"/>
            </a:endParaRP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Protect my little home,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It’s cosy, warm and damp.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It doesn’t look much to you,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But it’s my home ‘my safe camp’</a:t>
            </a:r>
          </a:p>
          <a:p>
            <a:endParaRPr lang="en-GB" sz="2000" b="1" dirty="0">
              <a:solidFill>
                <a:srgbClr val="C00000"/>
              </a:solidFill>
              <a:latin typeface="Lucida Calligraphy" panose="03010101010101010101" pitchFamily="66" charset="0"/>
            </a:endParaRP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That log pile your about to move,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Has been my home for years.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My babies where born here,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And its where they build their careers.</a:t>
            </a:r>
          </a:p>
          <a:p>
            <a:endParaRPr lang="en-GB" sz="2000" b="1" dirty="0">
              <a:solidFill>
                <a:srgbClr val="C00000"/>
              </a:solidFill>
              <a:latin typeface="Lucida Calligraphy" panose="03010101010101010101" pitchFamily="66" charset="0"/>
            </a:endParaRP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Tread carefully along your route,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Enjoy this beautiful place.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But please respect our home,</a:t>
            </a:r>
          </a:p>
          <a:p>
            <a:r>
              <a:rPr lang="en-GB" sz="20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And don’t destroy our space</a:t>
            </a:r>
            <a:r>
              <a:rPr lang="en-GB" sz="2400" b="1" dirty="0">
                <a:solidFill>
                  <a:srgbClr val="C00000"/>
                </a:solidFill>
                <a:latin typeface="Lucida Calligraphy" panose="03010101010101010101" pitchFamily="66" charset="0"/>
              </a:rPr>
              <a:t>.</a:t>
            </a:r>
          </a:p>
        </p:txBody>
      </p:sp>
      <p:pic>
        <p:nvPicPr>
          <p:cNvPr id="3" name="Picture 2" descr="A picture containing computer&#10;&#10;Description automatically generated">
            <a:extLst>
              <a:ext uri="{FF2B5EF4-FFF2-40B4-BE49-F238E27FC236}">
                <a16:creationId xmlns:a16="http://schemas.microsoft.com/office/drawing/2014/main" id="{DF5B1E54-802A-4892-A286-D126134F13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10661" y="786063"/>
            <a:ext cx="5591599" cy="56949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9C94A4-8E09-4778-8A24-A2E275D2E645}"/>
              </a:ext>
            </a:extLst>
          </p:cNvPr>
          <p:cNvSpPr txBox="1"/>
          <p:nvPr/>
        </p:nvSpPr>
        <p:spPr>
          <a:xfrm rot="20639111">
            <a:off x="7674400" y="2894984"/>
            <a:ext cx="26819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Lucida Handwriting" panose="03010101010101010101" pitchFamily="66" charset="0"/>
              </a:rPr>
              <a:t>Placed in a spot which walkers by can see, spreading the word about protecting log piles and encouraging little habitat's to be saved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606752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13" ma:contentTypeDescription="Create a new document." ma:contentTypeScope="" ma:versionID="97a633a010821885cb16bbe174cb9ba1">
  <xsd:schema xmlns:xsd="http://www.w3.org/2001/XMLSchema" xmlns:xs="http://www.w3.org/2001/XMLSchema" xmlns:p="http://schemas.microsoft.com/office/2006/metadata/properties" xmlns:ns3="6ce03418-4b85-46e6-9705-46dd5ee7fda4" xmlns:ns4="8e4cb740-4a10-46c5-90de-9cf76d8df684" targetNamespace="http://schemas.microsoft.com/office/2006/metadata/properties" ma:root="true" ma:fieldsID="0c6413a2b75e1f232b75db0212cd3706" ns3:_="" ns4:_="">
    <xsd:import namespace="6ce03418-4b85-46e6-9705-46dd5ee7fda4"/>
    <xsd:import namespace="8e4cb740-4a10-46c5-90de-9cf76d8df6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4cb740-4a10-46c5-90de-9cf76d8df68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BCCF79E-4880-4DB9-AC2D-3F24746E9C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8e4cb740-4a10-46c5-90de-9cf76d8df6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C29EAF5-5A2A-4334-B5B3-09D1F4B2B1F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26AFD36-1663-43C3-A0A7-AE0D29198D99}">
  <ds:schemaRefs>
    <ds:schemaRef ds:uri="http://schemas.microsoft.com/office/2006/metadata/properties"/>
    <ds:schemaRef ds:uri="http://schemas.microsoft.com/office/infopath/2007/PartnerControls"/>
    <ds:schemaRef ds:uri="6ce03418-4b85-46e6-9705-46dd5ee7fda4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8e4cb740-4a10-46c5-90de-9cf76d8df684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Words>429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Arial Black</vt:lpstr>
      <vt:lpstr>Bradley Hand ITC</vt:lpstr>
      <vt:lpstr>Calibri</vt:lpstr>
      <vt:lpstr>Calibri Light</vt:lpstr>
      <vt:lpstr>Lucida Calligraphy</vt:lpstr>
      <vt:lpstr>Lucida Handwriting</vt:lpstr>
      <vt:lpstr>Office Theme</vt:lpstr>
      <vt:lpstr>EAEE6005</vt:lpstr>
      <vt:lpstr>PowerPoint Presentation</vt:lpstr>
      <vt:lpstr>PowerPoint Presentation</vt:lpstr>
      <vt:lpstr>Wildflower’s and Grass</vt:lpstr>
      <vt:lpstr>Dead Wood for Wildlife </vt:lpstr>
      <vt:lpstr>PowerPoint Presentation</vt:lpstr>
      <vt:lpstr>Bits I picked up on route…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EAEE6005</dc:title>
  <dc:creator>Lindsay Page</dc:creator>
  <cp:lastModifiedBy>Lindsay Page</cp:lastModifiedBy>
  <cp:revision>18</cp:revision>
  <dcterms:created xsi:type="dcterms:W3CDTF">2020-06-03T09:07:41Z</dcterms:created>
  <dcterms:modified xsi:type="dcterms:W3CDTF">2020-06-11T15:46:20Z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0x010100BCBCC568AB4B924493790A5C97E2B48C</vt:lpwstr>
  </property>
</Properties>
</file>