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notesSlides/notesSlide14.xml" ContentType="application/vnd.openxmlformats-officedocument.presentationml.notesSlide+xml"/>
  <Override PartName="/ppt/diagrams/data6.xml" ContentType="application/vnd.openxmlformats-officedocument.drawingml.diagramData+xml"/>
  <Override PartName="/ppt/notesSlides/notesSlide9.xml" ContentType="application/vnd.openxmlformats-officedocument.presentationml.notesSlide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colors6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notesSlides/notesSlide5.xml" ContentType="application/vnd.openxmlformats-officedocument.presentationml.notesSlide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diagrams/drawing4.xml" ContentType="application/vnd.ms-office.drawingml.diagramDrawing+xml"/>
  <Override PartName="/ppt/diagrams/drawing5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  <p:ext uri="{FD5EFAAD-0ECE-453E-9831-46B23BE46B34}">
      <p15:chartTrackingRefBased xmlns=""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42210E-76B0-EABA-CEE0-21DD1FA30648}" v="13" dt="2025-11-12T14:41:49.9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8652" autoAdjust="0"/>
  </p:normalViewPr>
  <p:slideViewPr>
    <p:cSldViewPr snapToGrid="0" snapToObjects="1">
      <p:cViewPr varScale="1">
        <p:scale>
          <a:sx n="102" d="100"/>
          <a:sy n="102" d="100"/>
        </p:scale>
        <p:origin x="-18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98BDF1-5252-4DDB-B160-74C5C8CB0812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81F4E32-3758-4908-A9B1-0AFFDA407CB4}">
      <dgm:prSet/>
      <dgm:spPr/>
      <dgm:t>
        <a:bodyPr/>
        <a:lstStyle/>
        <a:p>
          <a:r>
            <a:rPr lang="en-US"/>
            <a:t>Breakdown of clinical governance structures (Bevan, 2023).</a:t>
          </a:r>
        </a:p>
      </dgm:t>
    </dgm:pt>
    <dgm:pt modelId="{0486163C-F23E-4710-8C1D-7467A8AA8BB0}" type="parTrans" cxnId="{CA950FD3-8208-468D-BA1D-60E3243C4E9D}">
      <dgm:prSet/>
      <dgm:spPr/>
      <dgm:t>
        <a:bodyPr/>
        <a:lstStyle/>
        <a:p>
          <a:endParaRPr lang="en-US"/>
        </a:p>
      </dgm:t>
    </dgm:pt>
    <dgm:pt modelId="{0E0FE566-8A8B-4586-B42A-5BEFAA3A2D49}" type="sibTrans" cxnId="{CA950FD3-8208-468D-BA1D-60E3243C4E9D}">
      <dgm:prSet/>
      <dgm:spPr/>
      <dgm:t>
        <a:bodyPr/>
        <a:lstStyle/>
        <a:p>
          <a:endParaRPr lang="en-US"/>
        </a:p>
      </dgm:t>
    </dgm:pt>
    <dgm:pt modelId="{1FF7EAE4-3DC0-4832-AD99-F16C1DF470F1}">
      <dgm:prSet/>
      <dgm:spPr/>
      <dgm:t>
        <a:bodyPr/>
        <a:lstStyle/>
        <a:p>
          <a:r>
            <a:rPr lang="en-US"/>
            <a:t>Absence of robust incident reporting and learning mechanisms.</a:t>
          </a:r>
        </a:p>
      </dgm:t>
    </dgm:pt>
    <dgm:pt modelId="{71FC0289-69D1-4DD7-9723-54D60EE97A5C}" type="parTrans" cxnId="{F2A1E39A-54CF-44C0-B6E4-E509696603B2}">
      <dgm:prSet/>
      <dgm:spPr/>
      <dgm:t>
        <a:bodyPr/>
        <a:lstStyle/>
        <a:p>
          <a:endParaRPr lang="en-US"/>
        </a:p>
      </dgm:t>
    </dgm:pt>
    <dgm:pt modelId="{71BEE4A6-53DB-470A-B521-652D42AED104}" type="sibTrans" cxnId="{F2A1E39A-54CF-44C0-B6E4-E509696603B2}">
      <dgm:prSet/>
      <dgm:spPr/>
      <dgm:t>
        <a:bodyPr/>
        <a:lstStyle/>
        <a:p>
          <a:endParaRPr lang="en-US"/>
        </a:p>
      </dgm:t>
    </dgm:pt>
    <dgm:pt modelId="{042D2D46-DE31-42F8-9DBB-B501173BC8A0}">
      <dgm:prSet/>
      <dgm:spPr/>
      <dgm:t>
        <a:bodyPr/>
        <a:lstStyle/>
        <a:p>
          <a:r>
            <a:rPr lang="en-US"/>
            <a:t>Defensive 'non-listening' culture suppressing whistle-blowing (Brown et al., 2020).</a:t>
          </a:r>
        </a:p>
      </dgm:t>
    </dgm:pt>
    <dgm:pt modelId="{352310D3-EA3B-4C2F-8014-013C9086C988}" type="parTrans" cxnId="{F5FE3EAA-05AB-4FFD-880B-95C52D47EC70}">
      <dgm:prSet/>
      <dgm:spPr/>
      <dgm:t>
        <a:bodyPr/>
        <a:lstStyle/>
        <a:p>
          <a:endParaRPr lang="en-US"/>
        </a:p>
      </dgm:t>
    </dgm:pt>
    <dgm:pt modelId="{EEFC838A-B56F-4ED8-BD74-937E3607F819}" type="sibTrans" cxnId="{F5FE3EAA-05AB-4FFD-880B-95C52D47EC70}">
      <dgm:prSet/>
      <dgm:spPr/>
      <dgm:t>
        <a:bodyPr/>
        <a:lstStyle/>
        <a:p>
          <a:endParaRPr lang="en-US"/>
        </a:p>
      </dgm:t>
    </dgm:pt>
    <dgm:pt modelId="{7A84CDB2-B69E-4EBC-98D0-DDC7C4DDF629}">
      <dgm:prSet/>
      <dgm:spPr/>
      <dgm:t>
        <a:bodyPr/>
        <a:lstStyle/>
        <a:p>
          <a:r>
            <a:rPr lang="en-US"/>
            <a:t>Chronic staff shortages and insufficient training (Clark et al., 2025).</a:t>
          </a:r>
        </a:p>
      </dgm:t>
    </dgm:pt>
    <dgm:pt modelId="{EF76355D-8C30-4BAC-BC89-F6C089CB02D5}" type="parTrans" cxnId="{D90453A0-4D08-4BDD-B928-FD52C11EBEEF}">
      <dgm:prSet/>
      <dgm:spPr/>
      <dgm:t>
        <a:bodyPr/>
        <a:lstStyle/>
        <a:p>
          <a:endParaRPr lang="en-US"/>
        </a:p>
      </dgm:t>
    </dgm:pt>
    <dgm:pt modelId="{009DCAE3-641C-4CEA-9ECE-A5DE88D57AC7}" type="sibTrans" cxnId="{D90453A0-4D08-4BDD-B928-FD52C11EBEEF}">
      <dgm:prSet/>
      <dgm:spPr/>
      <dgm:t>
        <a:bodyPr/>
        <a:lstStyle/>
        <a:p>
          <a:endParaRPr lang="en-US"/>
        </a:p>
      </dgm:t>
    </dgm:pt>
    <dgm:pt modelId="{8714F23C-11FA-4F67-867C-A63DE4BB09C5}">
      <dgm:prSet/>
      <dgm:spPr/>
      <dgm:t>
        <a:bodyPr/>
        <a:lstStyle/>
        <a:p>
          <a:r>
            <a:rPr lang="en-US"/>
            <a:t>Persistent non-adherence to national maternity guidelines (NICE CG190).</a:t>
          </a:r>
        </a:p>
      </dgm:t>
    </dgm:pt>
    <dgm:pt modelId="{6961A96E-29F0-4D6C-9563-6CCC7A47A84E}" type="parTrans" cxnId="{49445EDB-CC50-4ED2-A3B5-3434FDA07191}">
      <dgm:prSet/>
      <dgm:spPr/>
      <dgm:t>
        <a:bodyPr/>
        <a:lstStyle/>
        <a:p>
          <a:endParaRPr lang="en-US"/>
        </a:p>
      </dgm:t>
    </dgm:pt>
    <dgm:pt modelId="{013F12A0-8121-4AC5-A4C0-62441049C0C0}" type="sibTrans" cxnId="{49445EDB-CC50-4ED2-A3B5-3434FDA07191}">
      <dgm:prSet/>
      <dgm:spPr/>
      <dgm:t>
        <a:bodyPr/>
        <a:lstStyle/>
        <a:p>
          <a:endParaRPr lang="en-US"/>
        </a:p>
      </dgm:t>
    </dgm:pt>
    <dgm:pt modelId="{5741F105-9F3A-42F0-8530-936BA9EB09A6}">
      <dgm:prSet/>
      <dgm:spPr/>
      <dgm:t>
        <a:bodyPr/>
        <a:lstStyle/>
        <a:p>
          <a:r>
            <a:rPr lang="en-US"/>
            <a:t>Failure to integrate patient voice and family feedback (Asefa et al., 2020).</a:t>
          </a:r>
        </a:p>
      </dgm:t>
    </dgm:pt>
    <dgm:pt modelId="{594E83F0-933F-4F1D-9214-4079F0C04034}" type="parTrans" cxnId="{832EA215-B133-4D40-A02F-7F3098121C8B}">
      <dgm:prSet/>
      <dgm:spPr/>
      <dgm:t>
        <a:bodyPr/>
        <a:lstStyle/>
        <a:p>
          <a:endParaRPr lang="en-US"/>
        </a:p>
      </dgm:t>
    </dgm:pt>
    <dgm:pt modelId="{6DDE1071-7082-4A33-A0DE-414AD6A1CC6C}" type="sibTrans" cxnId="{832EA215-B133-4D40-A02F-7F3098121C8B}">
      <dgm:prSet/>
      <dgm:spPr/>
      <dgm:t>
        <a:bodyPr/>
        <a:lstStyle/>
        <a:p>
          <a:endParaRPr lang="en-US"/>
        </a:p>
      </dgm:t>
    </dgm:pt>
    <dgm:pt modelId="{49A6AC06-084B-49FE-BC00-079688463494}" type="pres">
      <dgm:prSet presAssocID="{4898BDF1-5252-4DDB-B160-74C5C8CB081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8AAB77D-1C32-4EBA-A137-AC5F1708B71B}" type="pres">
      <dgm:prSet presAssocID="{081F4E32-3758-4908-A9B1-0AFFDA407CB4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374E8AE-90FF-4740-A5CD-A4D071F79A14}" type="pres">
      <dgm:prSet presAssocID="{0E0FE566-8A8B-4586-B42A-5BEFAA3A2D49}" presName="sibTrans" presStyleCnt="0"/>
      <dgm:spPr/>
    </dgm:pt>
    <dgm:pt modelId="{A54EA149-3C9E-4B47-AF00-CBC0FEB794A7}" type="pres">
      <dgm:prSet presAssocID="{1FF7EAE4-3DC0-4832-AD99-F16C1DF470F1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04FF21-AFB5-4DF5-A388-4E863F96F00D}" type="pres">
      <dgm:prSet presAssocID="{71BEE4A6-53DB-470A-B521-652D42AED104}" presName="sibTrans" presStyleCnt="0"/>
      <dgm:spPr/>
    </dgm:pt>
    <dgm:pt modelId="{07EC973F-41A9-4A3B-ABBA-E51FA5ACF90B}" type="pres">
      <dgm:prSet presAssocID="{042D2D46-DE31-42F8-9DBB-B501173BC8A0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1C6F9B8-E869-401D-A5F1-259ABF62F159}" type="pres">
      <dgm:prSet presAssocID="{EEFC838A-B56F-4ED8-BD74-937E3607F819}" presName="sibTrans" presStyleCnt="0"/>
      <dgm:spPr/>
    </dgm:pt>
    <dgm:pt modelId="{0960D056-345A-4CCE-8A1B-DC3770E2E1E1}" type="pres">
      <dgm:prSet presAssocID="{7A84CDB2-B69E-4EBC-98D0-DDC7C4DDF629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B6F97A5-5175-4EA7-8F7E-198DABA748F2}" type="pres">
      <dgm:prSet presAssocID="{009DCAE3-641C-4CEA-9ECE-A5DE88D57AC7}" presName="sibTrans" presStyleCnt="0"/>
      <dgm:spPr/>
    </dgm:pt>
    <dgm:pt modelId="{5A6ACFB2-1E97-4257-956D-14793F5CD6ED}" type="pres">
      <dgm:prSet presAssocID="{8714F23C-11FA-4F67-867C-A63DE4BB09C5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61A04B-AC6A-4ED4-8592-9626E9FF0491}" type="pres">
      <dgm:prSet presAssocID="{013F12A0-8121-4AC5-A4C0-62441049C0C0}" presName="sibTrans" presStyleCnt="0"/>
      <dgm:spPr/>
    </dgm:pt>
    <dgm:pt modelId="{0F979A2C-EEEF-4114-91F5-3E0B5052B6DE}" type="pres">
      <dgm:prSet presAssocID="{5741F105-9F3A-42F0-8530-936BA9EB09A6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7AAC976-4920-4B01-BBB2-8ECB4EB5EDFD}" type="presOf" srcId="{1FF7EAE4-3DC0-4832-AD99-F16C1DF470F1}" destId="{A54EA149-3C9E-4B47-AF00-CBC0FEB794A7}" srcOrd="0" destOrd="0" presId="urn:microsoft.com/office/officeart/2005/8/layout/default#1"/>
    <dgm:cxn modelId="{CA950FD3-8208-468D-BA1D-60E3243C4E9D}" srcId="{4898BDF1-5252-4DDB-B160-74C5C8CB0812}" destId="{081F4E32-3758-4908-A9B1-0AFFDA407CB4}" srcOrd="0" destOrd="0" parTransId="{0486163C-F23E-4710-8C1D-7467A8AA8BB0}" sibTransId="{0E0FE566-8A8B-4586-B42A-5BEFAA3A2D49}"/>
    <dgm:cxn modelId="{F2A1E39A-54CF-44C0-B6E4-E509696603B2}" srcId="{4898BDF1-5252-4DDB-B160-74C5C8CB0812}" destId="{1FF7EAE4-3DC0-4832-AD99-F16C1DF470F1}" srcOrd="1" destOrd="0" parTransId="{71FC0289-69D1-4DD7-9723-54D60EE97A5C}" sibTransId="{71BEE4A6-53DB-470A-B521-652D42AED104}"/>
    <dgm:cxn modelId="{832EA215-B133-4D40-A02F-7F3098121C8B}" srcId="{4898BDF1-5252-4DDB-B160-74C5C8CB0812}" destId="{5741F105-9F3A-42F0-8530-936BA9EB09A6}" srcOrd="5" destOrd="0" parTransId="{594E83F0-933F-4F1D-9214-4079F0C04034}" sibTransId="{6DDE1071-7082-4A33-A0DE-414AD6A1CC6C}"/>
    <dgm:cxn modelId="{F5FE3EAA-05AB-4FFD-880B-95C52D47EC70}" srcId="{4898BDF1-5252-4DDB-B160-74C5C8CB0812}" destId="{042D2D46-DE31-42F8-9DBB-B501173BC8A0}" srcOrd="2" destOrd="0" parTransId="{352310D3-EA3B-4C2F-8014-013C9086C988}" sibTransId="{EEFC838A-B56F-4ED8-BD74-937E3607F819}"/>
    <dgm:cxn modelId="{24A5F3EB-E8EA-4D54-9E73-AD9C459EF712}" type="presOf" srcId="{7A84CDB2-B69E-4EBC-98D0-DDC7C4DDF629}" destId="{0960D056-345A-4CCE-8A1B-DC3770E2E1E1}" srcOrd="0" destOrd="0" presId="urn:microsoft.com/office/officeart/2005/8/layout/default#1"/>
    <dgm:cxn modelId="{8C36AE1E-3BFC-4AB2-B61F-E87CAD8CD41E}" type="presOf" srcId="{4898BDF1-5252-4DDB-B160-74C5C8CB0812}" destId="{49A6AC06-084B-49FE-BC00-079688463494}" srcOrd="0" destOrd="0" presId="urn:microsoft.com/office/officeart/2005/8/layout/default#1"/>
    <dgm:cxn modelId="{21C37471-71EC-42EA-A01C-E7EB46FE8D51}" type="presOf" srcId="{042D2D46-DE31-42F8-9DBB-B501173BC8A0}" destId="{07EC973F-41A9-4A3B-ABBA-E51FA5ACF90B}" srcOrd="0" destOrd="0" presId="urn:microsoft.com/office/officeart/2005/8/layout/default#1"/>
    <dgm:cxn modelId="{D90453A0-4D08-4BDD-B928-FD52C11EBEEF}" srcId="{4898BDF1-5252-4DDB-B160-74C5C8CB0812}" destId="{7A84CDB2-B69E-4EBC-98D0-DDC7C4DDF629}" srcOrd="3" destOrd="0" parTransId="{EF76355D-8C30-4BAC-BC89-F6C089CB02D5}" sibTransId="{009DCAE3-641C-4CEA-9ECE-A5DE88D57AC7}"/>
    <dgm:cxn modelId="{49445EDB-CC50-4ED2-A3B5-3434FDA07191}" srcId="{4898BDF1-5252-4DDB-B160-74C5C8CB0812}" destId="{8714F23C-11FA-4F67-867C-A63DE4BB09C5}" srcOrd="4" destOrd="0" parTransId="{6961A96E-29F0-4D6C-9563-6CCC7A47A84E}" sibTransId="{013F12A0-8121-4AC5-A4C0-62441049C0C0}"/>
    <dgm:cxn modelId="{1573B240-2138-455A-8703-FC5311E2EE5F}" type="presOf" srcId="{081F4E32-3758-4908-A9B1-0AFFDA407CB4}" destId="{A8AAB77D-1C32-4EBA-A137-AC5F1708B71B}" srcOrd="0" destOrd="0" presId="urn:microsoft.com/office/officeart/2005/8/layout/default#1"/>
    <dgm:cxn modelId="{F5DD2649-8FCB-4E1A-8705-D61059160F67}" type="presOf" srcId="{5741F105-9F3A-42F0-8530-936BA9EB09A6}" destId="{0F979A2C-EEEF-4114-91F5-3E0B5052B6DE}" srcOrd="0" destOrd="0" presId="urn:microsoft.com/office/officeart/2005/8/layout/default#1"/>
    <dgm:cxn modelId="{EFA22F02-1331-4C1B-AF5C-79709084C1B1}" type="presOf" srcId="{8714F23C-11FA-4F67-867C-A63DE4BB09C5}" destId="{5A6ACFB2-1E97-4257-956D-14793F5CD6ED}" srcOrd="0" destOrd="0" presId="urn:microsoft.com/office/officeart/2005/8/layout/default#1"/>
    <dgm:cxn modelId="{DF1D3CF2-D85D-4665-8925-AA71D94F9DA8}" type="presParOf" srcId="{49A6AC06-084B-49FE-BC00-079688463494}" destId="{A8AAB77D-1C32-4EBA-A137-AC5F1708B71B}" srcOrd="0" destOrd="0" presId="urn:microsoft.com/office/officeart/2005/8/layout/default#1"/>
    <dgm:cxn modelId="{6AE39593-D1AA-40D5-81C1-17FDA2F6AAB9}" type="presParOf" srcId="{49A6AC06-084B-49FE-BC00-079688463494}" destId="{C374E8AE-90FF-4740-A5CD-A4D071F79A14}" srcOrd="1" destOrd="0" presId="urn:microsoft.com/office/officeart/2005/8/layout/default#1"/>
    <dgm:cxn modelId="{18364707-6969-489B-8BE0-DA8AE6ACA4DB}" type="presParOf" srcId="{49A6AC06-084B-49FE-BC00-079688463494}" destId="{A54EA149-3C9E-4B47-AF00-CBC0FEB794A7}" srcOrd="2" destOrd="0" presId="urn:microsoft.com/office/officeart/2005/8/layout/default#1"/>
    <dgm:cxn modelId="{9AA40603-5E0F-467D-999C-D4E3AF662933}" type="presParOf" srcId="{49A6AC06-084B-49FE-BC00-079688463494}" destId="{2304FF21-AFB5-4DF5-A388-4E863F96F00D}" srcOrd="3" destOrd="0" presId="urn:microsoft.com/office/officeart/2005/8/layout/default#1"/>
    <dgm:cxn modelId="{674A7F37-1D64-4409-9FDD-06442CC10CFB}" type="presParOf" srcId="{49A6AC06-084B-49FE-BC00-079688463494}" destId="{07EC973F-41A9-4A3B-ABBA-E51FA5ACF90B}" srcOrd="4" destOrd="0" presId="urn:microsoft.com/office/officeart/2005/8/layout/default#1"/>
    <dgm:cxn modelId="{8F3CA54A-1B54-422D-8748-A893B06898B5}" type="presParOf" srcId="{49A6AC06-084B-49FE-BC00-079688463494}" destId="{E1C6F9B8-E869-401D-A5F1-259ABF62F159}" srcOrd="5" destOrd="0" presId="urn:microsoft.com/office/officeart/2005/8/layout/default#1"/>
    <dgm:cxn modelId="{B07F1038-221B-4F9A-AB3B-365831F01CC3}" type="presParOf" srcId="{49A6AC06-084B-49FE-BC00-079688463494}" destId="{0960D056-345A-4CCE-8A1B-DC3770E2E1E1}" srcOrd="6" destOrd="0" presId="urn:microsoft.com/office/officeart/2005/8/layout/default#1"/>
    <dgm:cxn modelId="{ADAE2DB7-AB57-4B63-B664-5AC5DD53791F}" type="presParOf" srcId="{49A6AC06-084B-49FE-BC00-079688463494}" destId="{7B6F97A5-5175-4EA7-8F7E-198DABA748F2}" srcOrd="7" destOrd="0" presId="urn:microsoft.com/office/officeart/2005/8/layout/default#1"/>
    <dgm:cxn modelId="{224E0372-FEBC-4E64-A372-B0A73F8E2277}" type="presParOf" srcId="{49A6AC06-084B-49FE-BC00-079688463494}" destId="{5A6ACFB2-1E97-4257-956D-14793F5CD6ED}" srcOrd="8" destOrd="0" presId="urn:microsoft.com/office/officeart/2005/8/layout/default#1"/>
    <dgm:cxn modelId="{36D5856E-739F-41B7-B4D2-0E20E85E457A}" type="presParOf" srcId="{49A6AC06-084B-49FE-BC00-079688463494}" destId="{8861A04B-AC6A-4ED4-8592-9626E9FF0491}" srcOrd="9" destOrd="0" presId="urn:microsoft.com/office/officeart/2005/8/layout/default#1"/>
    <dgm:cxn modelId="{251A2C0A-6D2F-473D-B363-970785CF7406}" type="presParOf" srcId="{49A6AC06-084B-49FE-BC00-079688463494}" destId="{0F979A2C-EEEF-4114-91F5-3E0B5052B6DE}" srcOrd="10" destOrd="0" presId="urn:microsoft.com/office/officeart/2005/8/layout/default#1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01E2F2-7303-4853-A009-D9F3FE426A5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81ED96-A720-4DA5-BD51-EDE7785E1473}">
      <dgm:prSet/>
      <dgm:spPr/>
      <dgm:t>
        <a:bodyPr/>
        <a:lstStyle/>
        <a:p>
          <a:r>
            <a:rPr lang="en-US"/>
            <a:t>Key Cause Categories:</a:t>
          </a:r>
        </a:p>
      </dgm:t>
    </dgm:pt>
    <dgm:pt modelId="{81215F0A-FF9D-4F8F-A2EF-AC357C646F77}" type="parTrans" cxnId="{37F58F9D-AB3F-46D6-A5F6-8D7E17C9CCC0}">
      <dgm:prSet/>
      <dgm:spPr/>
      <dgm:t>
        <a:bodyPr/>
        <a:lstStyle/>
        <a:p>
          <a:endParaRPr lang="en-US"/>
        </a:p>
      </dgm:t>
    </dgm:pt>
    <dgm:pt modelId="{74ECE3CD-ECCD-402A-A13D-81197EBA49F7}" type="sibTrans" cxnId="{37F58F9D-AB3F-46D6-A5F6-8D7E17C9CCC0}">
      <dgm:prSet/>
      <dgm:spPr/>
      <dgm:t>
        <a:bodyPr/>
        <a:lstStyle/>
        <a:p>
          <a:endParaRPr lang="en-US"/>
        </a:p>
      </dgm:t>
    </dgm:pt>
    <dgm:pt modelId="{6D5CD4E1-1193-462B-838C-6D306A8DDA55}">
      <dgm:prSet/>
      <dgm:spPr/>
      <dgm:t>
        <a:bodyPr/>
        <a:lstStyle/>
        <a:p>
          <a:r>
            <a:rPr lang="en-US"/>
            <a:t>People: Under-skilled midwives and leadership deficiency (Chang et al., 2018).</a:t>
          </a:r>
        </a:p>
      </dgm:t>
    </dgm:pt>
    <dgm:pt modelId="{476E9BEF-B0E4-481B-B838-E94F81E4D3C0}" type="parTrans" cxnId="{84445482-37A4-4A90-B7FE-E587471752FB}">
      <dgm:prSet/>
      <dgm:spPr/>
      <dgm:t>
        <a:bodyPr/>
        <a:lstStyle/>
        <a:p>
          <a:endParaRPr lang="en-US"/>
        </a:p>
      </dgm:t>
    </dgm:pt>
    <dgm:pt modelId="{186E06BD-A546-404D-979A-DD6708CD91A7}" type="sibTrans" cxnId="{84445482-37A4-4A90-B7FE-E587471752FB}">
      <dgm:prSet/>
      <dgm:spPr/>
      <dgm:t>
        <a:bodyPr/>
        <a:lstStyle/>
        <a:p>
          <a:endParaRPr lang="en-US"/>
        </a:p>
      </dgm:t>
    </dgm:pt>
    <dgm:pt modelId="{1A71247D-EB05-4DE5-BAD1-AAC15EA685AA}">
      <dgm:prSet/>
      <dgm:spPr/>
      <dgm:t>
        <a:bodyPr/>
        <a:lstStyle/>
        <a:p>
          <a:r>
            <a:rPr lang="en-US"/>
            <a:t>Processes: Lack of incident review and root-cause analysis protocols (Bevan, 2023).</a:t>
          </a:r>
        </a:p>
      </dgm:t>
    </dgm:pt>
    <dgm:pt modelId="{C0090307-D69A-4089-BFED-0FB4CCEB11C2}" type="parTrans" cxnId="{DBB6A9C4-AD50-4116-8858-9157535AB2DC}">
      <dgm:prSet/>
      <dgm:spPr/>
      <dgm:t>
        <a:bodyPr/>
        <a:lstStyle/>
        <a:p>
          <a:endParaRPr lang="en-US"/>
        </a:p>
      </dgm:t>
    </dgm:pt>
    <dgm:pt modelId="{5D4D04E5-90E0-4C98-B9C8-1A9D7CB525AF}" type="sibTrans" cxnId="{DBB6A9C4-AD50-4116-8858-9157535AB2DC}">
      <dgm:prSet/>
      <dgm:spPr/>
      <dgm:t>
        <a:bodyPr/>
        <a:lstStyle/>
        <a:p>
          <a:endParaRPr lang="en-US"/>
        </a:p>
      </dgm:t>
    </dgm:pt>
    <dgm:pt modelId="{DE34202C-6608-430F-BA4A-0DDD38F08D1C}">
      <dgm:prSet/>
      <dgm:spPr/>
      <dgm:t>
        <a:bodyPr/>
        <a:lstStyle/>
        <a:p>
          <a:r>
            <a:rPr lang="en-US"/>
            <a:t>Policy: Inadequate implementation of NHS maternity safety directives (Brown et al., 2020).</a:t>
          </a:r>
        </a:p>
      </dgm:t>
    </dgm:pt>
    <dgm:pt modelId="{2866517C-EBAA-4B79-9210-E4A899E3632A}" type="parTrans" cxnId="{5C378F8F-9D9E-49A6-AF21-1029B6F4A31F}">
      <dgm:prSet/>
      <dgm:spPr/>
      <dgm:t>
        <a:bodyPr/>
        <a:lstStyle/>
        <a:p>
          <a:endParaRPr lang="en-US"/>
        </a:p>
      </dgm:t>
    </dgm:pt>
    <dgm:pt modelId="{4ACF22C9-3CED-48DF-9CEB-385CDB667105}" type="sibTrans" cxnId="{5C378F8F-9D9E-49A6-AF21-1029B6F4A31F}">
      <dgm:prSet/>
      <dgm:spPr/>
      <dgm:t>
        <a:bodyPr/>
        <a:lstStyle/>
        <a:p>
          <a:endParaRPr lang="en-US"/>
        </a:p>
      </dgm:t>
    </dgm:pt>
    <dgm:pt modelId="{DC9A8E70-0306-4472-86A5-3D418FD37335}">
      <dgm:prSet/>
      <dgm:spPr/>
      <dgm:t>
        <a:bodyPr/>
        <a:lstStyle/>
        <a:p>
          <a:r>
            <a:rPr lang="en-US"/>
            <a:t>Equipment: Obsolete fetal monitoring tools and maintenance lapses.</a:t>
          </a:r>
        </a:p>
      </dgm:t>
    </dgm:pt>
    <dgm:pt modelId="{DD957DB0-FF7E-4F11-BDEE-22C6AE6AB2F6}" type="parTrans" cxnId="{E8355333-A02A-4679-876F-1DF25E89AFA2}">
      <dgm:prSet/>
      <dgm:spPr/>
      <dgm:t>
        <a:bodyPr/>
        <a:lstStyle/>
        <a:p>
          <a:endParaRPr lang="en-US"/>
        </a:p>
      </dgm:t>
    </dgm:pt>
    <dgm:pt modelId="{A01D5F9B-ACF7-4AFA-B3BD-C5F19446505D}" type="sibTrans" cxnId="{E8355333-A02A-4679-876F-1DF25E89AFA2}">
      <dgm:prSet/>
      <dgm:spPr/>
      <dgm:t>
        <a:bodyPr/>
        <a:lstStyle/>
        <a:p>
          <a:endParaRPr lang="en-US"/>
        </a:p>
      </dgm:t>
    </dgm:pt>
    <dgm:pt modelId="{41912D5D-D82A-46E8-BFEF-CB278A3A3971}">
      <dgm:prSet/>
      <dgm:spPr/>
      <dgm:t>
        <a:bodyPr/>
        <a:lstStyle/>
        <a:p>
          <a:r>
            <a:rPr lang="en-US"/>
            <a:t>Environment: Toxic work culture and resource constraints (Clark et al., 2025).</a:t>
          </a:r>
        </a:p>
      </dgm:t>
    </dgm:pt>
    <dgm:pt modelId="{B8DB99F9-ACF5-4563-8D03-6EBE41BBFFD7}" type="parTrans" cxnId="{DC2371F3-DB14-48E5-9329-00B1D976986C}">
      <dgm:prSet/>
      <dgm:spPr/>
      <dgm:t>
        <a:bodyPr/>
        <a:lstStyle/>
        <a:p>
          <a:endParaRPr lang="en-US"/>
        </a:p>
      </dgm:t>
    </dgm:pt>
    <dgm:pt modelId="{09E01337-9E4E-417D-9E68-71AFAE39BF79}" type="sibTrans" cxnId="{DC2371F3-DB14-48E5-9329-00B1D976986C}">
      <dgm:prSet/>
      <dgm:spPr/>
      <dgm:t>
        <a:bodyPr/>
        <a:lstStyle/>
        <a:p>
          <a:endParaRPr lang="en-US"/>
        </a:p>
      </dgm:t>
    </dgm:pt>
    <dgm:pt modelId="{C5A92478-7B19-4088-B44D-54C12591B958}">
      <dgm:prSet/>
      <dgm:spPr/>
      <dgm:t>
        <a:bodyPr/>
        <a:lstStyle/>
        <a:p>
          <a:r>
            <a:rPr lang="en-US"/>
            <a:t>Illustrates interconnection of systemic defects rather than isolated human error (Asefa et al., 2020).</a:t>
          </a:r>
        </a:p>
      </dgm:t>
    </dgm:pt>
    <dgm:pt modelId="{D5DB6613-8705-44EA-AE26-A12C1481437B}" type="parTrans" cxnId="{F882D1B1-B95E-4C8C-8E7E-12D1A72AD1E7}">
      <dgm:prSet/>
      <dgm:spPr/>
      <dgm:t>
        <a:bodyPr/>
        <a:lstStyle/>
        <a:p>
          <a:endParaRPr lang="en-US"/>
        </a:p>
      </dgm:t>
    </dgm:pt>
    <dgm:pt modelId="{F5D65BAA-6D6E-4760-98D3-8AE6EEB656EF}" type="sibTrans" cxnId="{F882D1B1-B95E-4C8C-8E7E-12D1A72AD1E7}">
      <dgm:prSet/>
      <dgm:spPr/>
      <dgm:t>
        <a:bodyPr/>
        <a:lstStyle/>
        <a:p>
          <a:endParaRPr lang="en-US"/>
        </a:p>
      </dgm:t>
    </dgm:pt>
    <dgm:pt modelId="{375BB07B-398C-4AFE-BE25-32F6D2B4B2D0}" type="pres">
      <dgm:prSet presAssocID="{1301E2F2-7303-4853-A009-D9F3FE426A5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513CE27-BA8C-4067-BD24-18578870DE49}" type="pres">
      <dgm:prSet presAssocID="{9581ED96-A720-4DA5-BD51-EDE7785E1473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27F2FB-A2F2-46BA-9C92-D2E868B804EB}" type="pres">
      <dgm:prSet presAssocID="{74ECE3CD-ECCD-402A-A13D-81197EBA49F7}" presName="sibTrans" presStyleLbl="sibTrans1D1" presStyleIdx="0" presStyleCnt="6"/>
      <dgm:spPr/>
      <dgm:t>
        <a:bodyPr/>
        <a:lstStyle/>
        <a:p>
          <a:endParaRPr lang="en-GB"/>
        </a:p>
      </dgm:t>
    </dgm:pt>
    <dgm:pt modelId="{4E1199E1-24DE-4A75-B289-154B592200D2}" type="pres">
      <dgm:prSet presAssocID="{74ECE3CD-ECCD-402A-A13D-81197EBA49F7}" presName="connectorText" presStyleLbl="sibTrans1D1" presStyleIdx="0" presStyleCnt="6"/>
      <dgm:spPr/>
      <dgm:t>
        <a:bodyPr/>
        <a:lstStyle/>
        <a:p>
          <a:endParaRPr lang="en-GB"/>
        </a:p>
      </dgm:t>
    </dgm:pt>
    <dgm:pt modelId="{5E1D230E-CFEB-4395-B2FA-9F395F26F44C}" type="pres">
      <dgm:prSet presAssocID="{6D5CD4E1-1193-462B-838C-6D306A8DDA55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183FADB-2D2E-4875-BBD9-7061DC67C896}" type="pres">
      <dgm:prSet presAssocID="{186E06BD-A546-404D-979A-DD6708CD91A7}" presName="sibTrans" presStyleLbl="sibTrans1D1" presStyleIdx="1" presStyleCnt="6"/>
      <dgm:spPr/>
      <dgm:t>
        <a:bodyPr/>
        <a:lstStyle/>
        <a:p>
          <a:endParaRPr lang="en-GB"/>
        </a:p>
      </dgm:t>
    </dgm:pt>
    <dgm:pt modelId="{0D8BF312-254A-429C-802C-F38F162917B6}" type="pres">
      <dgm:prSet presAssocID="{186E06BD-A546-404D-979A-DD6708CD91A7}" presName="connectorText" presStyleLbl="sibTrans1D1" presStyleIdx="1" presStyleCnt="6"/>
      <dgm:spPr/>
      <dgm:t>
        <a:bodyPr/>
        <a:lstStyle/>
        <a:p>
          <a:endParaRPr lang="en-GB"/>
        </a:p>
      </dgm:t>
    </dgm:pt>
    <dgm:pt modelId="{86E13B07-22FA-4052-98D1-95B5691A220B}" type="pres">
      <dgm:prSet presAssocID="{1A71247D-EB05-4DE5-BAD1-AAC15EA685AA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D9920A-C145-4178-BBED-F4F627E50601}" type="pres">
      <dgm:prSet presAssocID="{5D4D04E5-90E0-4C98-B9C8-1A9D7CB525AF}" presName="sibTrans" presStyleLbl="sibTrans1D1" presStyleIdx="2" presStyleCnt="6"/>
      <dgm:spPr/>
      <dgm:t>
        <a:bodyPr/>
        <a:lstStyle/>
        <a:p>
          <a:endParaRPr lang="en-GB"/>
        </a:p>
      </dgm:t>
    </dgm:pt>
    <dgm:pt modelId="{38BE9404-E841-4D92-AE0D-74C236EB6E37}" type="pres">
      <dgm:prSet presAssocID="{5D4D04E5-90E0-4C98-B9C8-1A9D7CB525AF}" presName="connectorText" presStyleLbl="sibTrans1D1" presStyleIdx="2" presStyleCnt="6"/>
      <dgm:spPr/>
      <dgm:t>
        <a:bodyPr/>
        <a:lstStyle/>
        <a:p>
          <a:endParaRPr lang="en-GB"/>
        </a:p>
      </dgm:t>
    </dgm:pt>
    <dgm:pt modelId="{9DC374F6-D476-4942-8FBC-D4DA3298F43B}" type="pres">
      <dgm:prSet presAssocID="{DE34202C-6608-430F-BA4A-0DDD38F08D1C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34D978-0CC5-4359-9A25-6DE6BAFF7B01}" type="pres">
      <dgm:prSet presAssocID="{4ACF22C9-3CED-48DF-9CEB-385CDB667105}" presName="sibTrans" presStyleLbl="sibTrans1D1" presStyleIdx="3" presStyleCnt="6"/>
      <dgm:spPr/>
      <dgm:t>
        <a:bodyPr/>
        <a:lstStyle/>
        <a:p>
          <a:endParaRPr lang="en-GB"/>
        </a:p>
      </dgm:t>
    </dgm:pt>
    <dgm:pt modelId="{2FC625C6-634E-4BFE-BA6E-126992CBE359}" type="pres">
      <dgm:prSet presAssocID="{4ACF22C9-3CED-48DF-9CEB-385CDB667105}" presName="connectorText" presStyleLbl="sibTrans1D1" presStyleIdx="3" presStyleCnt="6"/>
      <dgm:spPr/>
      <dgm:t>
        <a:bodyPr/>
        <a:lstStyle/>
        <a:p>
          <a:endParaRPr lang="en-GB"/>
        </a:p>
      </dgm:t>
    </dgm:pt>
    <dgm:pt modelId="{0199A60F-03A7-44E3-8E1A-7704BE81EEDF}" type="pres">
      <dgm:prSet presAssocID="{DC9A8E70-0306-4472-86A5-3D418FD37335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A7BA801-64EB-4669-BD41-44A2BD1DD38E}" type="pres">
      <dgm:prSet presAssocID="{A01D5F9B-ACF7-4AFA-B3BD-C5F19446505D}" presName="sibTrans" presStyleLbl="sibTrans1D1" presStyleIdx="4" presStyleCnt="6"/>
      <dgm:spPr/>
      <dgm:t>
        <a:bodyPr/>
        <a:lstStyle/>
        <a:p>
          <a:endParaRPr lang="en-GB"/>
        </a:p>
      </dgm:t>
    </dgm:pt>
    <dgm:pt modelId="{25589682-0433-4524-BC96-EEE8409270A4}" type="pres">
      <dgm:prSet presAssocID="{A01D5F9B-ACF7-4AFA-B3BD-C5F19446505D}" presName="connectorText" presStyleLbl="sibTrans1D1" presStyleIdx="4" presStyleCnt="6"/>
      <dgm:spPr/>
      <dgm:t>
        <a:bodyPr/>
        <a:lstStyle/>
        <a:p>
          <a:endParaRPr lang="en-GB"/>
        </a:p>
      </dgm:t>
    </dgm:pt>
    <dgm:pt modelId="{C5814A63-3F82-4FBD-AE2F-FE056C07DDA6}" type="pres">
      <dgm:prSet presAssocID="{41912D5D-D82A-46E8-BFEF-CB278A3A3971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14F96E-3EF2-406C-9783-5F42BF3AAAE3}" type="pres">
      <dgm:prSet presAssocID="{09E01337-9E4E-417D-9E68-71AFAE39BF79}" presName="sibTrans" presStyleLbl="sibTrans1D1" presStyleIdx="5" presStyleCnt="6"/>
      <dgm:spPr/>
      <dgm:t>
        <a:bodyPr/>
        <a:lstStyle/>
        <a:p>
          <a:endParaRPr lang="en-GB"/>
        </a:p>
      </dgm:t>
    </dgm:pt>
    <dgm:pt modelId="{E532EEA8-B984-4A41-B234-B1B30D26DC7C}" type="pres">
      <dgm:prSet presAssocID="{09E01337-9E4E-417D-9E68-71AFAE39BF79}" presName="connectorText" presStyleLbl="sibTrans1D1" presStyleIdx="5" presStyleCnt="6"/>
      <dgm:spPr/>
      <dgm:t>
        <a:bodyPr/>
        <a:lstStyle/>
        <a:p>
          <a:endParaRPr lang="en-GB"/>
        </a:p>
      </dgm:t>
    </dgm:pt>
    <dgm:pt modelId="{E0B6BD9C-B6B8-4268-9946-09D272B3A046}" type="pres">
      <dgm:prSet presAssocID="{C5A92478-7B19-4088-B44D-54C12591B958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4445482-37A4-4A90-B7FE-E587471752FB}" srcId="{1301E2F2-7303-4853-A009-D9F3FE426A58}" destId="{6D5CD4E1-1193-462B-838C-6D306A8DDA55}" srcOrd="1" destOrd="0" parTransId="{476E9BEF-B0E4-481B-B838-E94F81E4D3C0}" sibTransId="{186E06BD-A546-404D-979A-DD6708CD91A7}"/>
    <dgm:cxn modelId="{29037528-4374-448B-912B-C1F9D39FDE71}" type="presOf" srcId="{DE34202C-6608-430F-BA4A-0DDD38F08D1C}" destId="{9DC374F6-D476-4942-8FBC-D4DA3298F43B}" srcOrd="0" destOrd="0" presId="urn:microsoft.com/office/officeart/2016/7/layout/RepeatingBendingProcessNew"/>
    <dgm:cxn modelId="{95DE2C2D-4FFA-4AB6-B5C7-4FC229F3CD41}" type="presOf" srcId="{DC9A8E70-0306-4472-86A5-3D418FD37335}" destId="{0199A60F-03A7-44E3-8E1A-7704BE81EEDF}" srcOrd="0" destOrd="0" presId="urn:microsoft.com/office/officeart/2016/7/layout/RepeatingBendingProcessNew"/>
    <dgm:cxn modelId="{2FC877B4-BEFE-4433-93D2-71B7F016B12C}" type="presOf" srcId="{6D5CD4E1-1193-462B-838C-6D306A8DDA55}" destId="{5E1D230E-CFEB-4395-B2FA-9F395F26F44C}" srcOrd="0" destOrd="0" presId="urn:microsoft.com/office/officeart/2016/7/layout/RepeatingBendingProcessNew"/>
    <dgm:cxn modelId="{DC2371F3-DB14-48E5-9329-00B1D976986C}" srcId="{1301E2F2-7303-4853-A009-D9F3FE426A58}" destId="{41912D5D-D82A-46E8-BFEF-CB278A3A3971}" srcOrd="5" destOrd="0" parTransId="{B8DB99F9-ACF5-4563-8D03-6EBE41BBFFD7}" sibTransId="{09E01337-9E4E-417D-9E68-71AFAE39BF79}"/>
    <dgm:cxn modelId="{15B37E96-95DE-46A8-BCF0-28DEC5DF54E4}" type="presOf" srcId="{09E01337-9E4E-417D-9E68-71AFAE39BF79}" destId="{6E14F96E-3EF2-406C-9783-5F42BF3AAAE3}" srcOrd="0" destOrd="0" presId="urn:microsoft.com/office/officeart/2016/7/layout/RepeatingBendingProcessNew"/>
    <dgm:cxn modelId="{B9DA9878-0388-4999-BA05-29AEE39920B0}" type="presOf" srcId="{186E06BD-A546-404D-979A-DD6708CD91A7}" destId="{6183FADB-2D2E-4875-BBD9-7061DC67C896}" srcOrd="0" destOrd="0" presId="urn:microsoft.com/office/officeart/2016/7/layout/RepeatingBendingProcessNew"/>
    <dgm:cxn modelId="{F882D1B1-B95E-4C8C-8E7E-12D1A72AD1E7}" srcId="{1301E2F2-7303-4853-A009-D9F3FE426A58}" destId="{C5A92478-7B19-4088-B44D-54C12591B958}" srcOrd="6" destOrd="0" parTransId="{D5DB6613-8705-44EA-AE26-A12C1481437B}" sibTransId="{F5D65BAA-6D6E-4760-98D3-8AE6EEB656EF}"/>
    <dgm:cxn modelId="{9C41B47C-A0C3-4D68-A5FD-67E6BFA47352}" type="presOf" srcId="{09E01337-9E4E-417D-9E68-71AFAE39BF79}" destId="{E532EEA8-B984-4A41-B234-B1B30D26DC7C}" srcOrd="1" destOrd="0" presId="urn:microsoft.com/office/officeart/2016/7/layout/RepeatingBendingProcessNew"/>
    <dgm:cxn modelId="{5C378F8F-9D9E-49A6-AF21-1029B6F4A31F}" srcId="{1301E2F2-7303-4853-A009-D9F3FE426A58}" destId="{DE34202C-6608-430F-BA4A-0DDD38F08D1C}" srcOrd="3" destOrd="0" parTransId="{2866517C-EBAA-4B79-9210-E4A899E3632A}" sibTransId="{4ACF22C9-3CED-48DF-9CEB-385CDB667105}"/>
    <dgm:cxn modelId="{788A739A-CB6D-4972-9480-E270DB40F41C}" type="presOf" srcId="{C5A92478-7B19-4088-B44D-54C12591B958}" destId="{E0B6BD9C-B6B8-4268-9946-09D272B3A046}" srcOrd="0" destOrd="0" presId="urn:microsoft.com/office/officeart/2016/7/layout/RepeatingBendingProcessNew"/>
    <dgm:cxn modelId="{DBB6A9C4-AD50-4116-8858-9157535AB2DC}" srcId="{1301E2F2-7303-4853-A009-D9F3FE426A58}" destId="{1A71247D-EB05-4DE5-BAD1-AAC15EA685AA}" srcOrd="2" destOrd="0" parTransId="{C0090307-D69A-4089-BFED-0FB4CCEB11C2}" sibTransId="{5D4D04E5-90E0-4C98-B9C8-1A9D7CB525AF}"/>
    <dgm:cxn modelId="{AF976103-0297-4035-ACE2-E6F1BF0A5551}" type="presOf" srcId="{4ACF22C9-3CED-48DF-9CEB-385CDB667105}" destId="{2FC625C6-634E-4BFE-BA6E-126992CBE359}" srcOrd="1" destOrd="0" presId="urn:microsoft.com/office/officeart/2016/7/layout/RepeatingBendingProcessNew"/>
    <dgm:cxn modelId="{AE70D5DE-C798-4862-ACED-050B3F8C860D}" type="presOf" srcId="{A01D5F9B-ACF7-4AFA-B3BD-C5F19446505D}" destId="{EA7BA801-64EB-4669-BD41-44A2BD1DD38E}" srcOrd="0" destOrd="0" presId="urn:microsoft.com/office/officeart/2016/7/layout/RepeatingBendingProcessNew"/>
    <dgm:cxn modelId="{6BCD77AD-C78E-48FF-9632-A40D891A9A4A}" type="presOf" srcId="{1301E2F2-7303-4853-A009-D9F3FE426A58}" destId="{375BB07B-398C-4AFE-BE25-32F6D2B4B2D0}" srcOrd="0" destOrd="0" presId="urn:microsoft.com/office/officeart/2016/7/layout/RepeatingBendingProcessNew"/>
    <dgm:cxn modelId="{14A41DB2-9FBE-49F2-8ED5-2E7E8D6090E0}" type="presOf" srcId="{74ECE3CD-ECCD-402A-A13D-81197EBA49F7}" destId="{1627F2FB-A2F2-46BA-9C92-D2E868B804EB}" srcOrd="0" destOrd="0" presId="urn:microsoft.com/office/officeart/2016/7/layout/RepeatingBendingProcessNew"/>
    <dgm:cxn modelId="{D98BE26F-2B6C-4D6D-9204-DAF689E7C033}" type="presOf" srcId="{186E06BD-A546-404D-979A-DD6708CD91A7}" destId="{0D8BF312-254A-429C-802C-F38F162917B6}" srcOrd="1" destOrd="0" presId="urn:microsoft.com/office/officeart/2016/7/layout/RepeatingBendingProcessNew"/>
    <dgm:cxn modelId="{D89D281E-20D5-4315-98B5-C389BDEA9640}" type="presOf" srcId="{4ACF22C9-3CED-48DF-9CEB-385CDB667105}" destId="{B934D978-0CC5-4359-9A25-6DE6BAFF7B01}" srcOrd="0" destOrd="0" presId="urn:microsoft.com/office/officeart/2016/7/layout/RepeatingBendingProcessNew"/>
    <dgm:cxn modelId="{E2B35BF6-33B8-4637-A92C-DE5A4F6F2402}" type="presOf" srcId="{41912D5D-D82A-46E8-BFEF-CB278A3A3971}" destId="{C5814A63-3F82-4FBD-AE2F-FE056C07DDA6}" srcOrd="0" destOrd="0" presId="urn:microsoft.com/office/officeart/2016/7/layout/RepeatingBendingProcessNew"/>
    <dgm:cxn modelId="{E2EF1843-B6D0-4724-B404-0669B4FCE604}" type="presOf" srcId="{5D4D04E5-90E0-4C98-B9C8-1A9D7CB525AF}" destId="{16D9920A-C145-4178-BBED-F4F627E50601}" srcOrd="0" destOrd="0" presId="urn:microsoft.com/office/officeart/2016/7/layout/RepeatingBendingProcessNew"/>
    <dgm:cxn modelId="{37F58F9D-AB3F-46D6-A5F6-8D7E17C9CCC0}" srcId="{1301E2F2-7303-4853-A009-D9F3FE426A58}" destId="{9581ED96-A720-4DA5-BD51-EDE7785E1473}" srcOrd="0" destOrd="0" parTransId="{81215F0A-FF9D-4F8F-A2EF-AC357C646F77}" sibTransId="{74ECE3CD-ECCD-402A-A13D-81197EBA49F7}"/>
    <dgm:cxn modelId="{C60C511F-3F06-451F-A32B-0FA0D7C19695}" type="presOf" srcId="{1A71247D-EB05-4DE5-BAD1-AAC15EA685AA}" destId="{86E13B07-22FA-4052-98D1-95B5691A220B}" srcOrd="0" destOrd="0" presId="urn:microsoft.com/office/officeart/2016/7/layout/RepeatingBendingProcessNew"/>
    <dgm:cxn modelId="{9E1902AE-C7CD-4739-8051-CDD00FB9DC68}" type="presOf" srcId="{9581ED96-A720-4DA5-BD51-EDE7785E1473}" destId="{D513CE27-BA8C-4067-BD24-18578870DE49}" srcOrd="0" destOrd="0" presId="urn:microsoft.com/office/officeart/2016/7/layout/RepeatingBendingProcessNew"/>
    <dgm:cxn modelId="{8536EE48-2E55-4180-A628-9A68181DF692}" type="presOf" srcId="{5D4D04E5-90E0-4C98-B9C8-1A9D7CB525AF}" destId="{38BE9404-E841-4D92-AE0D-74C236EB6E37}" srcOrd="1" destOrd="0" presId="urn:microsoft.com/office/officeart/2016/7/layout/RepeatingBendingProcessNew"/>
    <dgm:cxn modelId="{71E65BDB-4C1A-4115-A66C-16FDF0E8BA30}" type="presOf" srcId="{A01D5F9B-ACF7-4AFA-B3BD-C5F19446505D}" destId="{25589682-0433-4524-BC96-EEE8409270A4}" srcOrd="1" destOrd="0" presId="urn:microsoft.com/office/officeart/2016/7/layout/RepeatingBendingProcessNew"/>
    <dgm:cxn modelId="{E8355333-A02A-4679-876F-1DF25E89AFA2}" srcId="{1301E2F2-7303-4853-A009-D9F3FE426A58}" destId="{DC9A8E70-0306-4472-86A5-3D418FD37335}" srcOrd="4" destOrd="0" parTransId="{DD957DB0-FF7E-4F11-BDEE-22C6AE6AB2F6}" sibTransId="{A01D5F9B-ACF7-4AFA-B3BD-C5F19446505D}"/>
    <dgm:cxn modelId="{F7EE55B6-35B1-4E32-8DA4-0F61A3B9ACB0}" type="presOf" srcId="{74ECE3CD-ECCD-402A-A13D-81197EBA49F7}" destId="{4E1199E1-24DE-4A75-B289-154B592200D2}" srcOrd="1" destOrd="0" presId="urn:microsoft.com/office/officeart/2016/7/layout/RepeatingBendingProcessNew"/>
    <dgm:cxn modelId="{164D1D32-3202-4842-8DDE-18158E839046}" type="presParOf" srcId="{375BB07B-398C-4AFE-BE25-32F6D2B4B2D0}" destId="{D513CE27-BA8C-4067-BD24-18578870DE49}" srcOrd="0" destOrd="0" presId="urn:microsoft.com/office/officeart/2016/7/layout/RepeatingBendingProcessNew"/>
    <dgm:cxn modelId="{D2142299-FE36-4954-9671-FBCF5E52A1DA}" type="presParOf" srcId="{375BB07B-398C-4AFE-BE25-32F6D2B4B2D0}" destId="{1627F2FB-A2F2-46BA-9C92-D2E868B804EB}" srcOrd="1" destOrd="0" presId="urn:microsoft.com/office/officeart/2016/7/layout/RepeatingBendingProcessNew"/>
    <dgm:cxn modelId="{2EE85D17-74FD-4E69-ACFF-348EDCE6F242}" type="presParOf" srcId="{1627F2FB-A2F2-46BA-9C92-D2E868B804EB}" destId="{4E1199E1-24DE-4A75-B289-154B592200D2}" srcOrd="0" destOrd="0" presId="urn:microsoft.com/office/officeart/2016/7/layout/RepeatingBendingProcessNew"/>
    <dgm:cxn modelId="{DDA2D852-1E97-4B93-BFD8-7D5E4E348664}" type="presParOf" srcId="{375BB07B-398C-4AFE-BE25-32F6D2B4B2D0}" destId="{5E1D230E-CFEB-4395-B2FA-9F395F26F44C}" srcOrd="2" destOrd="0" presId="urn:microsoft.com/office/officeart/2016/7/layout/RepeatingBendingProcessNew"/>
    <dgm:cxn modelId="{FA9B752F-3D57-4BBC-B712-12BBBA6D496B}" type="presParOf" srcId="{375BB07B-398C-4AFE-BE25-32F6D2B4B2D0}" destId="{6183FADB-2D2E-4875-BBD9-7061DC67C896}" srcOrd="3" destOrd="0" presId="urn:microsoft.com/office/officeart/2016/7/layout/RepeatingBendingProcessNew"/>
    <dgm:cxn modelId="{5C972F40-E4A1-4008-A306-19E3064B1942}" type="presParOf" srcId="{6183FADB-2D2E-4875-BBD9-7061DC67C896}" destId="{0D8BF312-254A-429C-802C-F38F162917B6}" srcOrd="0" destOrd="0" presId="urn:microsoft.com/office/officeart/2016/7/layout/RepeatingBendingProcessNew"/>
    <dgm:cxn modelId="{399E1730-3E86-401E-BE69-1F464A7A8FA8}" type="presParOf" srcId="{375BB07B-398C-4AFE-BE25-32F6D2B4B2D0}" destId="{86E13B07-22FA-4052-98D1-95B5691A220B}" srcOrd="4" destOrd="0" presId="urn:microsoft.com/office/officeart/2016/7/layout/RepeatingBendingProcessNew"/>
    <dgm:cxn modelId="{4BD32D53-5A5E-4BA3-9E03-F45372A84845}" type="presParOf" srcId="{375BB07B-398C-4AFE-BE25-32F6D2B4B2D0}" destId="{16D9920A-C145-4178-BBED-F4F627E50601}" srcOrd="5" destOrd="0" presId="urn:microsoft.com/office/officeart/2016/7/layout/RepeatingBendingProcessNew"/>
    <dgm:cxn modelId="{4D5DB4E4-7D21-4471-9772-FD5DDBF4A458}" type="presParOf" srcId="{16D9920A-C145-4178-BBED-F4F627E50601}" destId="{38BE9404-E841-4D92-AE0D-74C236EB6E37}" srcOrd="0" destOrd="0" presId="urn:microsoft.com/office/officeart/2016/7/layout/RepeatingBendingProcessNew"/>
    <dgm:cxn modelId="{02D65836-DCAE-4FEE-8AF7-04AC9982F70E}" type="presParOf" srcId="{375BB07B-398C-4AFE-BE25-32F6D2B4B2D0}" destId="{9DC374F6-D476-4942-8FBC-D4DA3298F43B}" srcOrd="6" destOrd="0" presId="urn:microsoft.com/office/officeart/2016/7/layout/RepeatingBendingProcessNew"/>
    <dgm:cxn modelId="{D7CD81F0-A9BE-44EC-9645-CFAC4F1D0779}" type="presParOf" srcId="{375BB07B-398C-4AFE-BE25-32F6D2B4B2D0}" destId="{B934D978-0CC5-4359-9A25-6DE6BAFF7B01}" srcOrd="7" destOrd="0" presId="urn:microsoft.com/office/officeart/2016/7/layout/RepeatingBendingProcessNew"/>
    <dgm:cxn modelId="{DB6D8233-A0BC-4462-93C5-62848AA436CA}" type="presParOf" srcId="{B934D978-0CC5-4359-9A25-6DE6BAFF7B01}" destId="{2FC625C6-634E-4BFE-BA6E-126992CBE359}" srcOrd="0" destOrd="0" presId="urn:microsoft.com/office/officeart/2016/7/layout/RepeatingBendingProcessNew"/>
    <dgm:cxn modelId="{D46C2343-41B3-40E9-AA0E-B90E18D801B4}" type="presParOf" srcId="{375BB07B-398C-4AFE-BE25-32F6D2B4B2D0}" destId="{0199A60F-03A7-44E3-8E1A-7704BE81EEDF}" srcOrd="8" destOrd="0" presId="urn:microsoft.com/office/officeart/2016/7/layout/RepeatingBendingProcessNew"/>
    <dgm:cxn modelId="{F5876FF3-ABBA-402F-ABE7-89CAF25C9BF1}" type="presParOf" srcId="{375BB07B-398C-4AFE-BE25-32F6D2B4B2D0}" destId="{EA7BA801-64EB-4669-BD41-44A2BD1DD38E}" srcOrd="9" destOrd="0" presId="urn:microsoft.com/office/officeart/2016/7/layout/RepeatingBendingProcessNew"/>
    <dgm:cxn modelId="{CD8E9107-462D-4DEC-9CA7-112BCF915313}" type="presParOf" srcId="{EA7BA801-64EB-4669-BD41-44A2BD1DD38E}" destId="{25589682-0433-4524-BC96-EEE8409270A4}" srcOrd="0" destOrd="0" presId="urn:microsoft.com/office/officeart/2016/7/layout/RepeatingBendingProcessNew"/>
    <dgm:cxn modelId="{965C8EF4-6A3C-4558-8C83-CC09FF87DA27}" type="presParOf" srcId="{375BB07B-398C-4AFE-BE25-32F6D2B4B2D0}" destId="{C5814A63-3F82-4FBD-AE2F-FE056C07DDA6}" srcOrd="10" destOrd="0" presId="urn:microsoft.com/office/officeart/2016/7/layout/RepeatingBendingProcessNew"/>
    <dgm:cxn modelId="{0E1A7107-9954-4D33-A28E-44D65554EFB8}" type="presParOf" srcId="{375BB07B-398C-4AFE-BE25-32F6D2B4B2D0}" destId="{6E14F96E-3EF2-406C-9783-5F42BF3AAAE3}" srcOrd="11" destOrd="0" presId="urn:microsoft.com/office/officeart/2016/7/layout/RepeatingBendingProcessNew"/>
    <dgm:cxn modelId="{C5CC4993-C7F6-40A6-B48A-84AB82DE89C5}" type="presParOf" srcId="{6E14F96E-3EF2-406C-9783-5F42BF3AAAE3}" destId="{E532EEA8-B984-4A41-B234-B1B30D26DC7C}" srcOrd="0" destOrd="0" presId="urn:microsoft.com/office/officeart/2016/7/layout/RepeatingBendingProcessNew"/>
    <dgm:cxn modelId="{00A1BE3C-4E6E-4CCD-8F80-43C0B1190334}" type="presParOf" srcId="{375BB07B-398C-4AFE-BE25-32F6D2B4B2D0}" destId="{E0B6BD9C-B6B8-4268-9946-09D272B3A046}" srcOrd="12" destOrd="0" presId="urn:microsoft.com/office/officeart/2016/7/layout/RepeatingBendingProcessNew"/>
  </dgm:cxnLst>
  <dgm:bg/>
  <dgm:whole/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B152614-4B6B-493B-9131-7863EEB9E21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27B3372-0E0B-4566-8429-CE494886A488}">
      <dgm:prSet/>
      <dgm:spPr/>
      <dgm:t>
        <a:bodyPr/>
        <a:lstStyle/>
        <a:p>
          <a:r>
            <a:rPr lang="en-US"/>
            <a:t>Governance reform necessity: Highlighted the fragility of QA structures across NHS trusts (Millar et al., 2023).</a:t>
          </a:r>
        </a:p>
      </dgm:t>
    </dgm:pt>
    <dgm:pt modelId="{86BEEF8B-706C-4D70-AA7D-6A144828C89F}" type="parTrans" cxnId="{5BC2D27C-7FD3-416C-9D06-3A73C28C9E72}">
      <dgm:prSet/>
      <dgm:spPr/>
      <dgm:t>
        <a:bodyPr/>
        <a:lstStyle/>
        <a:p>
          <a:endParaRPr lang="en-US"/>
        </a:p>
      </dgm:t>
    </dgm:pt>
    <dgm:pt modelId="{E56AB617-A76E-48D6-9CD4-F03FD2F12734}" type="sibTrans" cxnId="{5BC2D27C-7FD3-416C-9D06-3A73C28C9E72}">
      <dgm:prSet/>
      <dgm:spPr/>
      <dgm:t>
        <a:bodyPr/>
        <a:lstStyle/>
        <a:p>
          <a:endParaRPr lang="en-US"/>
        </a:p>
      </dgm:t>
    </dgm:pt>
    <dgm:pt modelId="{5CBB0FB9-C747-4A05-A5BE-8CE2C3BAE2F8}">
      <dgm:prSet/>
      <dgm:spPr/>
      <dgm:t>
        <a:bodyPr/>
        <a:lstStyle/>
        <a:p>
          <a:r>
            <a:rPr lang="en-US"/>
            <a:t>National response: Ockenden Report (2022) led to Immediate and Essential Actions for maternity services.</a:t>
          </a:r>
        </a:p>
      </dgm:t>
    </dgm:pt>
    <dgm:pt modelId="{966DA713-FB91-4315-95E5-877C02626E6F}" type="parTrans" cxnId="{719D4A71-C073-4DBF-9376-25657CD991DF}">
      <dgm:prSet/>
      <dgm:spPr/>
      <dgm:t>
        <a:bodyPr/>
        <a:lstStyle/>
        <a:p>
          <a:endParaRPr lang="en-US"/>
        </a:p>
      </dgm:t>
    </dgm:pt>
    <dgm:pt modelId="{52D0602D-7447-4F11-96D9-F4C1F06E7E84}" type="sibTrans" cxnId="{719D4A71-C073-4DBF-9376-25657CD991DF}">
      <dgm:prSet/>
      <dgm:spPr/>
      <dgm:t>
        <a:bodyPr/>
        <a:lstStyle/>
        <a:p>
          <a:endParaRPr lang="en-US"/>
        </a:p>
      </dgm:t>
    </dgm:pt>
    <dgm:pt modelId="{E6C6F42D-4838-44C7-AA30-21FADF82F7CD}">
      <dgm:prSet/>
      <dgm:spPr/>
      <dgm:t>
        <a:bodyPr/>
        <a:lstStyle/>
        <a:p>
          <a:r>
            <a:rPr lang="en-US"/>
            <a:t>Integration gaps: Disconnect between NHS policy design and frontline implementation (Schaaf et al., 2023).</a:t>
          </a:r>
        </a:p>
      </dgm:t>
    </dgm:pt>
    <dgm:pt modelId="{897BF792-105F-4C15-A524-5D3E220D13EF}" type="parTrans" cxnId="{0804B8D5-D649-458A-A90C-E7387B7CC7A3}">
      <dgm:prSet/>
      <dgm:spPr/>
      <dgm:t>
        <a:bodyPr/>
        <a:lstStyle/>
        <a:p>
          <a:endParaRPr lang="en-US"/>
        </a:p>
      </dgm:t>
    </dgm:pt>
    <dgm:pt modelId="{445AEECD-D73A-4737-BFD4-35BCD43E29BC}" type="sibTrans" cxnId="{0804B8D5-D649-458A-A90C-E7387B7CC7A3}">
      <dgm:prSet/>
      <dgm:spPr/>
      <dgm:t>
        <a:bodyPr/>
        <a:lstStyle/>
        <a:p>
          <a:endParaRPr lang="en-US"/>
        </a:p>
      </dgm:t>
    </dgm:pt>
    <dgm:pt modelId="{20A619B8-6543-4CF7-B034-1EC3B6315123}">
      <dgm:prSet/>
      <dgm:spPr/>
      <dgm:t>
        <a:bodyPr/>
        <a:lstStyle/>
        <a:p>
          <a:r>
            <a:rPr lang="en-US"/>
            <a:t>Patient-centred policies: Need for policies embedding empathy, communication, and cultural safety (Lokugamage et al., 2022).</a:t>
          </a:r>
        </a:p>
      </dgm:t>
    </dgm:pt>
    <dgm:pt modelId="{5A36078A-989A-400C-826C-B2DD31BD084E}" type="parTrans" cxnId="{B5B90647-0448-4153-9C48-BAB3D3766C5E}">
      <dgm:prSet/>
      <dgm:spPr/>
      <dgm:t>
        <a:bodyPr/>
        <a:lstStyle/>
        <a:p>
          <a:endParaRPr lang="en-US"/>
        </a:p>
      </dgm:t>
    </dgm:pt>
    <dgm:pt modelId="{6349E710-4AA3-4DDC-A27D-3E8499CFA632}" type="sibTrans" cxnId="{B5B90647-0448-4153-9C48-BAB3D3766C5E}">
      <dgm:prSet/>
      <dgm:spPr/>
      <dgm:t>
        <a:bodyPr/>
        <a:lstStyle/>
        <a:p>
          <a:endParaRPr lang="en-US"/>
        </a:p>
      </dgm:t>
    </dgm:pt>
    <dgm:pt modelId="{0142630A-E42D-42C0-A889-3CDABEB33624}">
      <dgm:prSet/>
      <dgm:spPr/>
      <dgm:t>
        <a:bodyPr/>
        <a:lstStyle/>
        <a:p>
          <a:r>
            <a:rPr lang="en-US"/>
            <a:t>Learning systems: Emphasis on system learning and staff empowerment to prevent recurring harm (Liberati et al., 2019).</a:t>
          </a:r>
        </a:p>
      </dgm:t>
    </dgm:pt>
    <dgm:pt modelId="{A32E9437-DBCC-4A76-A324-B2DB1E511E19}" type="parTrans" cxnId="{C70449AA-B9FC-49AE-AB8D-0E938103E444}">
      <dgm:prSet/>
      <dgm:spPr/>
      <dgm:t>
        <a:bodyPr/>
        <a:lstStyle/>
        <a:p>
          <a:endParaRPr lang="en-US"/>
        </a:p>
      </dgm:t>
    </dgm:pt>
    <dgm:pt modelId="{38F96F31-64BF-4270-B2FB-DCE1CD2EBF32}" type="sibTrans" cxnId="{C70449AA-B9FC-49AE-AB8D-0E938103E444}">
      <dgm:prSet/>
      <dgm:spPr/>
      <dgm:t>
        <a:bodyPr/>
        <a:lstStyle/>
        <a:p>
          <a:endParaRPr lang="en-US"/>
        </a:p>
      </dgm:t>
    </dgm:pt>
    <dgm:pt modelId="{02842D0A-F2A4-4932-8BB7-AE8DE3F7D835}" type="pres">
      <dgm:prSet presAssocID="{FB152614-4B6B-493B-9131-7863EEB9E213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2C7D648-B011-4FBF-8C8A-547D79D6453F}" type="pres">
      <dgm:prSet presAssocID="{FB152614-4B6B-493B-9131-7863EEB9E213}" presName="dummyMaxCanvas" presStyleCnt="0">
        <dgm:presLayoutVars/>
      </dgm:prSet>
      <dgm:spPr/>
    </dgm:pt>
    <dgm:pt modelId="{658E00DD-7941-4294-B65A-367F2CEF4C83}" type="pres">
      <dgm:prSet presAssocID="{FB152614-4B6B-493B-9131-7863EEB9E213}" presName="FiveNodes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4A766D8-97D1-49C8-900E-8EA766E0613C}" type="pres">
      <dgm:prSet presAssocID="{FB152614-4B6B-493B-9131-7863EEB9E213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BDF009D-DFED-4C6A-BB99-F95D4B580E0C}" type="pres">
      <dgm:prSet presAssocID="{FB152614-4B6B-493B-9131-7863EEB9E213}" presName="FiveNodes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E6BFF5C-61CC-4C5E-AD98-D90CE50375C2}" type="pres">
      <dgm:prSet presAssocID="{FB152614-4B6B-493B-9131-7863EEB9E213}" presName="FiveNodes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3CBD924-5290-4781-9854-DF420F167200}" type="pres">
      <dgm:prSet presAssocID="{FB152614-4B6B-493B-9131-7863EEB9E213}" presName="FiveNodes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F73F67-6ED3-43EC-9D3B-ADB6EF59BC55}" type="pres">
      <dgm:prSet presAssocID="{FB152614-4B6B-493B-9131-7863EEB9E213}" presName="FiveConn_1-2" presStyleLbl="f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3C6B14-9E1C-44FB-AE29-CD6907A9FA0C}" type="pres">
      <dgm:prSet presAssocID="{FB152614-4B6B-493B-9131-7863EEB9E213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CEA953-165A-47BE-8D80-BE529ED91180}" type="pres">
      <dgm:prSet presAssocID="{FB152614-4B6B-493B-9131-7863EEB9E213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923B9DA-0066-496E-A475-9A79CFC70F02}" type="pres">
      <dgm:prSet presAssocID="{FB152614-4B6B-493B-9131-7863EEB9E213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FF30823-EE46-4FA7-8338-7B172E452D14}" type="pres">
      <dgm:prSet presAssocID="{FB152614-4B6B-493B-9131-7863EEB9E213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15AAC4D-3AD6-46A1-B3AC-8DBE3E6DD8A1}" type="pres">
      <dgm:prSet presAssocID="{FB152614-4B6B-493B-9131-7863EEB9E213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26FEEFD-3C62-4D2D-9F35-0FD6F2EEB9E8}" type="pres">
      <dgm:prSet presAssocID="{FB152614-4B6B-493B-9131-7863EEB9E213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7AFF430-20F1-4EA1-B30D-A1EFFC659779}" type="pres">
      <dgm:prSet presAssocID="{FB152614-4B6B-493B-9131-7863EEB9E213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F6E5B1-F033-4F80-920B-89556A9CCB3E}" type="pres">
      <dgm:prSet presAssocID="{FB152614-4B6B-493B-9131-7863EEB9E213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5B90647-0448-4153-9C48-BAB3D3766C5E}" srcId="{FB152614-4B6B-493B-9131-7863EEB9E213}" destId="{20A619B8-6543-4CF7-B034-1EC3B6315123}" srcOrd="3" destOrd="0" parTransId="{5A36078A-989A-400C-826C-B2DD31BD084E}" sibTransId="{6349E710-4AA3-4DDC-A27D-3E8499CFA632}"/>
    <dgm:cxn modelId="{A5F0A584-81F3-4468-A56A-2FA1AFBFD13E}" type="presOf" srcId="{5CBB0FB9-C747-4A05-A5BE-8CE2C3BAE2F8}" destId="{F4A766D8-97D1-49C8-900E-8EA766E0613C}" srcOrd="0" destOrd="0" presId="urn:microsoft.com/office/officeart/2005/8/layout/vProcess5"/>
    <dgm:cxn modelId="{D00E0CCF-5725-4B85-843C-E47F24F57D0E}" type="presOf" srcId="{0142630A-E42D-42C0-A889-3CDABEB33624}" destId="{33CBD924-5290-4781-9854-DF420F167200}" srcOrd="0" destOrd="0" presId="urn:microsoft.com/office/officeart/2005/8/layout/vProcess5"/>
    <dgm:cxn modelId="{A1493D92-AB03-411B-859A-6DA259D8F795}" type="presOf" srcId="{FB152614-4B6B-493B-9131-7863EEB9E213}" destId="{02842D0A-F2A4-4932-8BB7-AE8DE3F7D835}" srcOrd="0" destOrd="0" presId="urn:microsoft.com/office/officeart/2005/8/layout/vProcess5"/>
    <dgm:cxn modelId="{C70449AA-B9FC-49AE-AB8D-0E938103E444}" srcId="{FB152614-4B6B-493B-9131-7863EEB9E213}" destId="{0142630A-E42D-42C0-A889-3CDABEB33624}" srcOrd="4" destOrd="0" parTransId="{A32E9437-DBCC-4A76-A324-B2DB1E511E19}" sibTransId="{38F96F31-64BF-4270-B2FB-DCE1CD2EBF32}"/>
    <dgm:cxn modelId="{B151B84F-6642-44C5-B1A9-DA562A804812}" type="presOf" srcId="{6349E710-4AA3-4DDC-A27D-3E8499CFA632}" destId="{C923B9DA-0066-496E-A475-9A79CFC70F02}" srcOrd="0" destOrd="0" presId="urn:microsoft.com/office/officeart/2005/8/layout/vProcess5"/>
    <dgm:cxn modelId="{0704951A-296E-4727-9886-380FCC9A9429}" type="presOf" srcId="{E56AB617-A76E-48D6-9CD4-F03FD2F12734}" destId="{8FF73F67-6ED3-43EC-9D3B-ADB6EF59BC55}" srcOrd="0" destOrd="0" presId="urn:microsoft.com/office/officeart/2005/8/layout/vProcess5"/>
    <dgm:cxn modelId="{6D0ECC54-6B1D-4AA4-9B2A-8E7C95581934}" type="presOf" srcId="{20A619B8-6543-4CF7-B034-1EC3B6315123}" destId="{C7AFF430-20F1-4EA1-B30D-A1EFFC659779}" srcOrd="1" destOrd="0" presId="urn:microsoft.com/office/officeart/2005/8/layout/vProcess5"/>
    <dgm:cxn modelId="{A2E28309-D323-4C73-B6A1-42C84982BDC6}" type="presOf" srcId="{0142630A-E42D-42C0-A889-3CDABEB33624}" destId="{7DF6E5B1-F033-4F80-920B-89556A9CCB3E}" srcOrd="1" destOrd="0" presId="urn:microsoft.com/office/officeart/2005/8/layout/vProcess5"/>
    <dgm:cxn modelId="{E949244D-C303-46DD-916C-3B322728814B}" type="presOf" srcId="{52D0602D-7447-4F11-96D9-F4C1F06E7E84}" destId="{7C3C6B14-9E1C-44FB-AE29-CD6907A9FA0C}" srcOrd="0" destOrd="0" presId="urn:microsoft.com/office/officeart/2005/8/layout/vProcess5"/>
    <dgm:cxn modelId="{24016780-5B5B-44A7-9317-3DB77BB16E9E}" type="presOf" srcId="{E6C6F42D-4838-44C7-AA30-21FADF82F7CD}" destId="{4BDF009D-DFED-4C6A-BB99-F95D4B580E0C}" srcOrd="0" destOrd="0" presId="urn:microsoft.com/office/officeart/2005/8/layout/vProcess5"/>
    <dgm:cxn modelId="{5B9954E5-517F-4445-AAB5-C1A2B66B0F8F}" type="presOf" srcId="{445AEECD-D73A-4737-BFD4-35BCD43E29BC}" destId="{8FCEA953-165A-47BE-8D80-BE529ED91180}" srcOrd="0" destOrd="0" presId="urn:microsoft.com/office/officeart/2005/8/layout/vProcess5"/>
    <dgm:cxn modelId="{1CF16E0A-CBBE-4C5D-BF07-03F96C3CBBBB}" type="presOf" srcId="{20A619B8-6543-4CF7-B034-1EC3B6315123}" destId="{DE6BFF5C-61CC-4C5E-AD98-D90CE50375C2}" srcOrd="0" destOrd="0" presId="urn:microsoft.com/office/officeart/2005/8/layout/vProcess5"/>
    <dgm:cxn modelId="{8FB6019F-6B70-440D-A576-DF9CF4D3222D}" type="presOf" srcId="{E6C6F42D-4838-44C7-AA30-21FADF82F7CD}" destId="{D26FEEFD-3C62-4D2D-9F35-0FD6F2EEB9E8}" srcOrd="1" destOrd="0" presId="urn:microsoft.com/office/officeart/2005/8/layout/vProcess5"/>
    <dgm:cxn modelId="{719D4A71-C073-4DBF-9376-25657CD991DF}" srcId="{FB152614-4B6B-493B-9131-7863EEB9E213}" destId="{5CBB0FB9-C747-4A05-A5BE-8CE2C3BAE2F8}" srcOrd="1" destOrd="0" parTransId="{966DA713-FB91-4315-95E5-877C02626E6F}" sibTransId="{52D0602D-7447-4F11-96D9-F4C1F06E7E84}"/>
    <dgm:cxn modelId="{4C858A30-61DA-4A33-A4C1-44D501FCF2ED}" type="presOf" srcId="{627B3372-0E0B-4566-8429-CE494886A488}" destId="{658E00DD-7941-4294-B65A-367F2CEF4C83}" srcOrd="0" destOrd="0" presId="urn:microsoft.com/office/officeart/2005/8/layout/vProcess5"/>
    <dgm:cxn modelId="{0389D610-B4E9-4301-AC1B-A28953A2C4D6}" type="presOf" srcId="{5CBB0FB9-C747-4A05-A5BE-8CE2C3BAE2F8}" destId="{915AAC4D-3AD6-46A1-B3AC-8DBE3E6DD8A1}" srcOrd="1" destOrd="0" presId="urn:microsoft.com/office/officeart/2005/8/layout/vProcess5"/>
    <dgm:cxn modelId="{5BC2D27C-7FD3-416C-9D06-3A73C28C9E72}" srcId="{FB152614-4B6B-493B-9131-7863EEB9E213}" destId="{627B3372-0E0B-4566-8429-CE494886A488}" srcOrd="0" destOrd="0" parTransId="{86BEEF8B-706C-4D70-AA7D-6A144828C89F}" sibTransId="{E56AB617-A76E-48D6-9CD4-F03FD2F12734}"/>
    <dgm:cxn modelId="{A582D114-9A0D-4466-B048-C233FAAADD72}" type="presOf" srcId="{627B3372-0E0B-4566-8429-CE494886A488}" destId="{9FF30823-EE46-4FA7-8338-7B172E452D14}" srcOrd="1" destOrd="0" presId="urn:microsoft.com/office/officeart/2005/8/layout/vProcess5"/>
    <dgm:cxn modelId="{0804B8D5-D649-458A-A90C-E7387B7CC7A3}" srcId="{FB152614-4B6B-493B-9131-7863EEB9E213}" destId="{E6C6F42D-4838-44C7-AA30-21FADF82F7CD}" srcOrd="2" destOrd="0" parTransId="{897BF792-105F-4C15-A524-5D3E220D13EF}" sibTransId="{445AEECD-D73A-4737-BFD4-35BCD43E29BC}"/>
    <dgm:cxn modelId="{E205AE76-088C-4C50-8C71-60025CFC55CC}" type="presParOf" srcId="{02842D0A-F2A4-4932-8BB7-AE8DE3F7D835}" destId="{72C7D648-B011-4FBF-8C8A-547D79D6453F}" srcOrd="0" destOrd="0" presId="urn:microsoft.com/office/officeart/2005/8/layout/vProcess5"/>
    <dgm:cxn modelId="{0F7CE6D7-7112-48F2-862A-3901EC2794B2}" type="presParOf" srcId="{02842D0A-F2A4-4932-8BB7-AE8DE3F7D835}" destId="{658E00DD-7941-4294-B65A-367F2CEF4C83}" srcOrd="1" destOrd="0" presId="urn:microsoft.com/office/officeart/2005/8/layout/vProcess5"/>
    <dgm:cxn modelId="{39F84558-75BC-447D-AF7F-9D72035EDB43}" type="presParOf" srcId="{02842D0A-F2A4-4932-8BB7-AE8DE3F7D835}" destId="{F4A766D8-97D1-49C8-900E-8EA766E0613C}" srcOrd="2" destOrd="0" presId="urn:microsoft.com/office/officeart/2005/8/layout/vProcess5"/>
    <dgm:cxn modelId="{BCBE9FB5-0197-47E6-A432-4579163EFF2F}" type="presParOf" srcId="{02842D0A-F2A4-4932-8BB7-AE8DE3F7D835}" destId="{4BDF009D-DFED-4C6A-BB99-F95D4B580E0C}" srcOrd="3" destOrd="0" presId="urn:microsoft.com/office/officeart/2005/8/layout/vProcess5"/>
    <dgm:cxn modelId="{419705E2-662D-4827-9E1A-8488D624BC37}" type="presParOf" srcId="{02842D0A-F2A4-4932-8BB7-AE8DE3F7D835}" destId="{DE6BFF5C-61CC-4C5E-AD98-D90CE50375C2}" srcOrd="4" destOrd="0" presId="urn:microsoft.com/office/officeart/2005/8/layout/vProcess5"/>
    <dgm:cxn modelId="{6B4025B6-182B-4DF0-B87E-D355CE19D215}" type="presParOf" srcId="{02842D0A-F2A4-4932-8BB7-AE8DE3F7D835}" destId="{33CBD924-5290-4781-9854-DF420F167200}" srcOrd="5" destOrd="0" presId="urn:microsoft.com/office/officeart/2005/8/layout/vProcess5"/>
    <dgm:cxn modelId="{07BC4227-D187-4C2E-847E-7D9F40FCACCB}" type="presParOf" srcId="{02842D0A-F2A4-4932-8BB7-AE8DE3F7D835}" destId="{8FF73F67-6ED3-43EC-9D3B-ADB6EF59BC55}" srcOrd="6" destOrd="0" presId="urn:microsoft.com/office/officeart/2005/8/layout/vProcess5"/>
    <dgm:cxn modelId="{807631C8-44A0-47A4-909D-351C782DD652}" type="presParOf" srcId="{02842D0A-F2A4-4932-8BB7-AE8DE3F7D835}" destId="{7C3C6B14-9E1C-44FB-AE29-CD6907A9FA0C}" srcOrd="7" destOrd="0" presId="urn:microsoft.com/office/officeart/2005/8/layout/vProcess5"/>
    <dgm:cxn modelId="{CF841A79-E979-4851-B022-E35C3C1F02BD}" type="presParOf" srcId="{02842D0A-F2A4-4932-8BB7-AE8DE3F7D835}" destId="{8FCEA953-165A-47BE-8D80-BE529ED91180}" srcOrd="8" destOrd="0" presId="urn:microsoft.com/office/officeart/2005/8/layout/vProcess5"/>
    <dgm:cxn modelId="{BBAA3881-E92E-44D9-8305-06B142D32A40}" type="presParOf" srcId="{02842D0A-F2A4-4932-8BB7-AE8DE3F7D835}" destId="{C923B9DA-0066-496E-A475-9A79CFC70F02}" srcOrd="9" destOrd="0" presId="urn:microsoft.com/office/officeart/2005/8/layout/vProcess5"/>
    <dgm:cxn modelId="{5A44C8E5-0D6B-43E6-996A-CEDA26DD837A}" type="presParOf" srcId="{02842D0A-F2A4-4932-8BB7-AE8DE3F7D835}" destId="{9FF30823-EE46-4FA7-8338-7B172E452D14}" srcOrd="10" destOrd="0" presId="urn:microsoft.com/office/officeart/2005/8/layout/vProcess5"/>
    <dgm:cxn modelId="{274B1178-D2AB-4BEB-A301-A85459D2407A}" type="presParOf" srcId="{02842D0A-F2A4-4932-8BB7-AE8DE3F7D835}" destId="{915AAC4D-3AD6-46A1-B3AC-8DBE3E6DD8A1}" srcOrd="11" destOrd="0" presId="urn:microsoft.com/office/officeart/2005/8/layout/vProcess5"/>
    <dgm:cxn modelId="{4929D093-4117-4247-9251-66C3EC81BEDA}" type="presParOf" srcId="{02842D0A-F2A4-4932-8BB7-AE8DE3F7D835}" destId="{D26FEEFD-3C62-4D2D-9F35-0FD6F2EEB9E8}" srcOrd="12" destOrd="0" presId="urn:microsoft.com/office/officeart/2005/8/layout/vProcess5"/>
    <dgm:cxn modelId="{98E55D93-547B-4111-8432-40E4C1208544}" type="presParOf" srcId="{02842D0A-F2A4-4932-8BB7-AE8DE3F7D835}" destId="{C7AFF430-20F1-4EA1-B30D-A1EFFC659779}" srcOrd="13" destOrd="0" presId="urn:microsoft.com/office/officeart/2005/8/layout/vProcess5"/>
    <dgm:cxn modelId="{59E20126-10CF-4B13-80C6-16B739ABD5B7}" type="presParOf" srcId="{02842D0A-F2A4-4932-8BB7-AE8DE3F7D835}" destId="{7DF6E5B1-F033-4F80-920B-89556A9CCB3E}" srcOrd="14" destOrd="0" presId="urn:microsoft.com/office/officeart/2005/8/layout/vProcess5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413171B-E4F1-4FBC-8D82-0E3C27B85D3E}" type="doc">
      <dgm:prSet loTypeId="urn:microsoft.com/office/officeart/2005/8/layout/process5" loCatId="process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9634F6F-557B-49A0-9C3C-124A16468DAA}">
      <dgm:prSet/>
      <dgm:spPr/>
      <dgm:t>
        <a:bodyPr/>
        <a:lstStyle/>
        <a:p>
          <a:r>
            <a:rPr lang="en-US"/>
            <a:t>High-reliability maternity units exhibit open communication, leadership visibility, and team learning (Liberati et al., 2019).</a:t>
          </a:r>
        </a:p>
      </dgm:t>
    </dgm:pt>
    <dgm:pt modelId="{0DD6684E-C8F1-4C09-8504-E4BB4347F606}" type="parTrans" cxnId="{07D82E97-E9A3-42FD-8C11-538684E0A8B9}">
      <dgm:prSet/>
      <dgm:spPr/>
      <dgm:t>
        <a:bodyPr/>
        <a:lstStyle/>
        <a:p>
          <a:endParaRPr lang="en-US"/>
        </a:p>
      </dgm:t>
    </dgm:pt>
    <dgm:pt modelId="{C4B28796-9A86-4738-81F1-533BCDB79EF8}" type="sibTrans" cxnId="{07D82E97-E9A3-42FD-8C11-538684E0A8B9}">
      <dgm:prSet/>
      <dgm:spPr/>
      <dgm:t>
        <a:bodyPr/>
        <a:lstStyle/>
        <a:p>
          <a:endParaRPr lang="en-US"/>
        </a:p>
      </dgm:t>
    </dgm:pt>
    <dgm:pt modelId="{3A86EEAE-B0F5-48A7-ACC7-9B3EDC07ABE9}">
      <dgm:prSet/>
      <dgm:spPr/>
      <dgm:t>
        <a:bodyPr/>
        <a:lstStyle/>
        <a:p>
          <a:r>
            <a:rPr lang="en-US"/>
            <a:t>Respectful maternity care frameworks promote dignity and autonomy for women (Lokugamage et al., 2022).</a:t>
          </a:r>
        </a:p>
      </dgm:t>
    </dgm:pt>
    <dgm:pt modelId="{14847083-5974-484E-A131-016CDED7CF6F}" type="parTrans" cxnId="{C0C0525B-2318-4CA0-8389-733BC9CA3835}">
      <dgm:prSet/>
      <dgm:spPr/>
      <dgm:t>
        <a:bodyPr/>
        <a:lstStyle/>
        <a:p>
          <a:endParaRPr lang="en-US"/>
        </a:p>
      </dgm:t>
    </dgm:pt>
    <dgm:pt modelId="{0523608E-D4FC-4B00-BB8B-3B30E06970C9}" type="sibTrans" cxnId="{C0C0525B-2318-4CA0-8389-733BC9CA3835}">
      <dgm:prSet/>
      <dgm:spPr/>
      <dgm:t>
        <a:bodyPr/>
        <a:lstStyle/>
        <a:p>
          <a:endParaRPr lang="en-US"/>
        </a:p>
      </dgm:t>
    </dgm:pt>
    <dgm:pt modelId="{BDC2A557-AAE3-4158-860A-ADFCF273EC8C}">
      <dgm:prSet/>
      <dgm:spPr/>
      <dgm:t>
        <a:bodyPr/>
        <a:lstStyle/>
        <a:p>
          <a:r>
            <a:rPr lang="en-US"/>
            <a:t>Global learning parallels: Rural Kenya data show similar systemic and client failures causing maternal deaths (Masaba et al., 2022).</a:t>
          </a:r>
        </a:p>
      </dgm:t>
    </dgm:pt>
    <dgm:pt modelId="{044643F1-9DEA-420C-8C25-C9ED15BFE520}" type="parTrans" cxnId="{D89C4B8F-0E8A-4CBA-8790-BDF811717CBE}">
      <dgm:prSet/>
      <dgm:spPr/>
      <dgm:t>
        <a:bodyPr/>
        <a:lstStyle/>
        <a:p>
          <a:endParaRPr lang="en-US"/>
        </a:p>
      </dgm:t>
    </dgm:pt>
    <dgm:pt modelId="{EB141B5E-A419-4631-8E87-1875388B18FE}" type="sibTrans" cxnId="{D89C4B8F-0E8A-4CBA-8790-BDF811717CBE}">
      <dgm:prSet/>
      <dgm:spPr/>
      <dgm:t>
        <a:bodyPr/>
        <a:lstStyle/>
        <a:p>
          <a:endParaRPr lang="en-US"/>
        </a:p>
      </dgm:t>
    </dgm:pt>
    <dgm:pt modelId="{6382BADD-AFFB-4C82-A195-8096C849D098}">
      <dgm:prSet/>
      <dgm:spPr/>
      <dgm:t>
        <a:bodyPr/>
        <a:lstStyle/>
        <a:p>
          <a:r>
            <a:rPr lang="en-US"/>
            <a:t>UK best practice: University Hospital Coventry—adoption of Learning from Excellence model reduced critical incidents by 32% (NHS, 2023).</a:t>
          </a:r>
        </a:p>
      </dgm:t>
    </dgm:pt>
    <dgm:pt modelId="{1166E47E-DE3C-4E90-A0F2-0D257B40DF78}" type="parTrans" cxnId="{402B9361-FF08-471A-BF77-2389C0089EEE}">
      <dgm:prSet/>
      <dgm:spPr/>
      <dgm:t>
        <a:bodyPr/>
        <a:lstStyle/>
        <a:p>
          <a:endParaRPr lang="en-US"/>
        </a:p>
      </dgm:t>
    </dgm:pt>
    <dgm:pt modelId="{5F41E8EE-F11E-41F5-A5EA-4766CB07DD83}" type="sibTrans" cxnId="{402B9361-FF08-471A-BF77-2389C0089EEE}">
      <dgm:prSet/>
      <dgm:spPr/>
      <dgm:t>
        <a:bodyPr/>
        <a:lstStyle/>
        <a:p>
          <a:endParaRPr lang="en-US"/>
        </a:p>
      </dgm:t>
    </dgm:pt>
    <dgm:pt modelId="{456DECBF-A702-42B8-8C9F-2B0449D59502}">
      <dgm:prSet/>
      <dgm:spPr/>
      <dgm:t>
        <a:bodyPr/>
        <a:lstStyle/>
        <a:p>
          <a:r>
            <a:rPr lang="en-US"/>
            <a:t>Cultural shift: Safety culture prioritising transparency and accountability sustains improvement (Millar et al., 2023).</a:t>
          </a:r>
        </a:p>
      </dgm:t>
    </dgm:pt>
    <dgm:pt modelId="{9FE8EC59-8F61-4F7F-959A-8ECE63309652}" type="parTrans" cxnId="{B108EC8F-DA75-4AE9-96B4-1B257E3540FA}">
      <dgm:prSet/>
      <dgm:spPr/>
      <dgm:t>
        <a:bodyPr/>
        <a:lstStyle/>
        <a:p>
          <a:endParaRPr lang="en-US"/>
        </a:p>
      </dgm:t>
    </dgm:pt>
    <dgm:pt modelId="{15C77723-F4D5-488E-B60C-BDE31DE6F687}" type="sibTrans" cxnId="{B108EC8F-DA75-4AE9-96B4-1B257E3540FA}">
      <dgm:prSet/>
      <dgm:spPr/>
      <dgm:t>
        <a:bodyPr/>
        <a:lstStyle/>
        <a:p>
          <a:endParaRPr lang="en-US"/>
        </a:p>
      </dgm:t>
    </dgm:pt>
    <dgm:pt modelId="{7F35B929-79AB-4E80-A36E-9C0966E0D2F7}" type="pres">
      <dgm:prSet presAssocID="{4413171B-E4F1-4FBC-8D82-0E3C27B85D3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CBF18C9-98D9-4B29-B13C-011A0054DDE3}" type="pres">
      <dgm:prSet presAssocID="{A9634F6F-557B-49A0-9C3C-124A16468DAA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F4164D-DB41-4FEB-B30D-A0EF67DA75E5}" type="pres">
      <dgm:prSet presAssocID="{C4B28796-9A86-4738-81F1-533BCDB79EF8}" presName="sibTrans" presStyleLbl="sibTrans2D1" presStyleIdx="0" presStyleCnt="4"/>
      <dgm:spPr/>
      <dgm:t>
        <a:bodyPr/>
        <a:lstStyle/>
        <a:p>
          <a:endParaRPr lang="en-GB"/>
        </a:p>
      </dgm:t>
    </dgm:pt>
    <dgm:pt modelId="{3D8CA441-B7DA-471B-BD67-1E7F93037C3B}" type="pres">
      <dgm:prSet presAssocID="{C4B28796-9A86-4738-81F1-533BCDB79EF8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1F5216A7-AF7A-4E7A-A4F7-D3E81DC9D01F}" type="pres">
      <dgm:prSet presAssocID="{3A86EEAE-B0F5-48A7-ACC7-9B3EDC07ABE9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51CF1E0-FBD7-48D4-BFC6-62E07F998B5B}" type="pres">
      <dgm:prSet presAssocID="{0523608E-D4FC-4B00-BB8B-3B30E06970C9}" presName="sibTrans" presStyleLbl="sibTrans2D1" presStyleIdx="1" presStyleCnt="4"/>
      <dgm:spPr/>
      <dgm:t>
        <a:bodyPr/>
        <a:lstStyle/>
        <a:p>
          <a:endParaRPr lang="en-GB"/>
        </a:p>
      </dgm:t>
    </dgm:pt>
    <dgm:pt modelId="{3D5B5F6E-E085-4A30-8508-88CCD0D0B77A}" type="pres">
      <dgm:prSet presAssocID="{0523608E-D4FC-4B00-BB8B-3B30E06970C9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0F21FB2C-230E-41F6-8FE3-6EA1666AC96A}" type="pres">
      <dgm:prSet presAssocID="{BDC2A557-AAE3-4158-860A-ADFCF273EC8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4C7B633-A6A3-4EA8-A137-921F049796DA}" type="pres">
      <dgm:prSet presAssocID="{EB141B5E-A419-4631-8E87-1875388B18FE}" presName="sibTrans" presStyleLbl="sibTrans2D1" presStyleIdx="2" presStyleCnt="4"/>
      <dgm:spPr/>
      <dgm:t>
        <a:bodyPr/>
        <a:lstStyle/>
        <a:p>
          <a:endParaRPr lang="en-GB"/>
        </a:p>
      </dgm:t>
    </dgm:pt>
    <dgm:pt modelId="{6891C1EB-F585-4A7F-9560-8C06A8F10DF9}" type="pres">
      <dgm:prSet presAssocID="{EB141B5E-A419-4631-8E87-1875388B18FE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BAB02371-9D0B-431A-8AE6-9506D8DEAA48}" type="pres">
      <dgm:prSet presAssocID="{6382BADD-AFFB-4C82-A195-8096C849D09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545096F-F53A-4689-A054-18B5560F6101}" type="pres">
      <dgm:prSet presAssocID="{5F41E8EE-F11E-41F5-A5EA-4766CB07DD83}" presName="sibTrans" presStyleLbl="sibTrans2D1" presStyleIdx="3" presStyleCnt="4"/>
      <dgm:spPr/>
      <dgm:t>
        <a:bodyPr/>
        <a:lstStyle/>
        <a:p>
          <a:endParaRPr lang="en-GB"/>
        </a:p>
      </dgm:t>
    </dgm:pt>
    <dgm:pt modelId="{DFA60EBE-1D57-4ACE-8098-1C76C4F5D54B}" type="pres">
      <dgm:prSet presAssocID="{5F41E8EE-F11E-41F5-A5EA-4766CB07DD83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362D5E96-5389-4B50-8A31-7476ECC74FB8}" type="pres">
      <dgm:prSet presAssocID="{456DECBF-A702-42B8-8C9F-2B0449D59502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02B9361-FF08-471A-BF77-2389C0089EEE}" srcId="{4413171B-E4F1-4FBC-8D82-0E3C27B85D3E}" destId="{6382BADD-AFFB-4C82-A195-8096C849D098}" srcOrd="3" destOrd="0" parTransId="{1166E47E-DE3C-4E90-A0F2-0D257B40DF78}" sibTransId="{5F41E8EE-F11E-41F5-A5EA-4766CB07DD83}"/>
    <dgm:cxn modelId="{51FE4958-8B20-4216-995A-C0F28A25B9EE}" type="presOf" srcId="{C4B28796-9A86-4738-81F1-533BCDB79EF8}" destId="{3D8CA441-B7DA-471B-BD67-1E7F93037C3B}" srcOrd="1" destOrd="0" presId="urn:microsoft.com/office/officeart/2005/8/layout/process5"/>
    <dgm:cxn modelId="{C9E8DF10-C634-4726-8374-9A2D8086365A}" type="presOf" srcId="{EB141B5E-A419-4631-8E87-1875388B18FE}" destId="{34C7B633-A6A3-4EA8-A137-921F049796DA}" srcOrd="0" destOrd="0" presId="urn:microsoft.com/office/officeart/2005/8/layout/process5"/>
    <dgm:cxn modelId="{1027DBB4-63A5-4C44-BCC3-A4691F212E26}" type="presOf" srcId="{C4B28796-9A86-4738-81F1-533BCDB79EF8}" destId="{D1F4164D-DB41-4FEB-B30D-A0EF67DA75E5}" srcOrd="0" destOrd="0" presId="urn:microsoft.com/office/officeart/2005/8/layout/process5"/>
    <dgm:cxn modelId="{D247A9A1-9108-4815-B457-7DA2CA0F8AAA}" type="presOf" srcId="{EB141B5E-A419-4631-8E87-1875388B18FE}" destId="{6891C1EB-F585-4A7F-9560-8C06A8F10DF9}" srcOrd="1" destOrd="0" presId="urn:microsoft.com/office/officeart/2005/8/layout/process5"/>
    <dgm:cxn modelId="{C0C0525B-2318-4CA0-8389-733BC9CA3835}" srcId="{4413171B-E4F1-4FBC-8D82-0E3C27B85D3E}" destId="{3A86EEAE-B0F5-48A7-ACC7-9B3EDC07ABE9}" srcOrd="1" destOrd="0" parTransId="{14847083-5974-484E-A131-016CDED7CF6F}" sibTransId="{0523608E-D4FC-4B00-BB8B-3B30E06970C9}"/>
    <dgm:cxn modelId="{330ABE4A-55F0-4DB0-BED6-6F0396F4A1D2}" type="presOf" srcId="{6382BADD-AFFB-4C82-A195-8096C849D098}" destId="{BAB02371-9D0B-431A-8AE6-9506D8DEAA48}" srcOrd="0" destOrd="0" presId="urn:microsoft.com/office/officeart/2005/8/layout/process5"/>
    <dgm:cxn modelId="{07D82E97-E9A3-42FD-8C11-538684E0A8B9}" srcId="{4413171B-E4F1-4FBC-8D82-0E3C27B85D3E}" destId="{A9634F6F-557B-49A0-9C3C-124A16468DAA}" srcOrd="0" destOrd="0" parTransId="{0DD6684E-C8F1-4C09-8504-E4BB4347F606}" sibTransId="{C4B28796-9A86-4738-81F1-533BCDB79EF8}"/>
    <dgm:cxn modelId="{FEB2FEDB-18C4-4B6B-BA2E-98DF22C4F3A7}" type="presOf" srcId="{0523608E-D4FC-4B00-BB8B-3B30E06970C9}" destId="{A51CF1E0-FBD7-48D4-BFC6-62E07F998B5B}" srcOrd="0" destOrd="0" presId="urn:microsoft.com/office/officeart/2005/8/layout/process5"/>
    <dgm:cxn modelId="{D89C4B8F-0E8A-4CBA-8790-BDF811717CBE}" srcId="{4413171B-E4F1-4FBC-8D82-0E3C27B85D3E}" destId="{BDC2A557-AAE3-4158-860A-ADFCF273EC8C}" srcOrd="2" destOrd="0" parTransId="{044643F1-9DEA-420C-8C25-C9ED15BFE520}" sibTransId="{EB141B5E-A419-4631-8E87-1875388B18FE}"/>
    <dgm:cxn modelId="{EA68FA6D-7578-4C1F-8DA7-522DF855C8C4}" type="presOf" srcId="{BDC2A557-AAE3-4158-860A-ADFCF273EC8C}" destId="{0F21FB2C-230E-41F6-8FE3-6EA1666AC96A}" srcOrd="0" destOrd="0" presId="urn:microsoft.com/office/officeart/2005/8/layout/process5"/>
    <dgm:cxn modelId="{B108EC8F-DA75-4AE9-96B4-1B257E3540FA}" srcId="{4413171B-E4F1-4FBC-8D82-0E3C27B85D3E}" destId="{456DECBF-A702-42B8-8C9F-2B0449D59502}" srcOrd="4" destOrd="0" parTransId="{9FE8EC59-8F61-4F7F-959A-8ECE63309652}" sibTransId="{15C77723-F4D5-488E-B60C-BDE31DE6F687}"/>
    <dgm:cxn modelId="{44F52917-6442-45A9-9CBA-A5EA02F0D43D}" type="presOf" srcId="{456DECBF-A702-42B8-8C9F-2B0449D59502}" destId="{362D5E96-5389-4B50-8A31-7476ECC74FB8}" srcOrd="0" destOrd="0" presId="urn:microsoft.com/office/officeart/2005/8/layout/process5"/>
    <dgm:cxn modelId="{D9216F64-B611-4FC4-8C83-C999C33DE479}" type="presOf" srcId="{4413171B-E4F1-4FBC-8D82-0E3C27B85D3E}" destId="{7F35B929-79AB-4E80-A36E-9C0966E0D2F7}" srcOrd="0" destOrd="0" presId="urn:microsoft.com/office/officeart/2005/8/layout/process5"/>
    <dgm:cxn modelId="{43BDFC04-9540-4DCC-BB75-F2F6668076E7}" type="presOf" srcId="{0523608E-D4FC-4B00-BB8B-3B30E06970C9}" destId="{3D5B5F6E-E085-4A30-8508-88CCD0D0B77A}" srcOrd="1" destOrd="0" presId="urn:microsoft.com/office/officeart/2005/8/layout/process5"/>
    <dgm:cxn modelId="{4DA6A3F9-8F2C-40E0-8BAD-B20A60D56E64}" type="presOf" srcId="{5F41E8EE-F11E-41F5-A5EA-4766CB07DD83}" destId="{DFA60EBE-1D57-4ACE-8098-1C76C4F5D54B}" srcOrd="1" destOrd="0" presId="urn:microsoft.com/office/officeart/2005/8/layout/process5"/>
    <dgm:cxn modelId="{4FB8E936-6EF0-4C44-8DEC-42C8BEC8B5D8}" type="presOf" srcId="{5F41E8EE-F11E-41F5-A5EA-4766CB07DD83}" destId="{4545096F-F53A-4689-A054-18B5560F6101}" srcOrd="0" destOrd="0" presId="urn:microsoft.com/office/officeart/2005/8/layout/process5"/>
    <dgm:cxn modelId="{EC59514C-C2BB-4C99-B314-A86DA061FB2A}" type="presOf" srcId="{A9634F6F-557B-49A0-9C3C-124A16468DAA}" destId="{5CBF18C9-98D9-4B29-B13C-011A0054DDE3}" srcOrd="0" destOrd="0" presId="urn:microsoft.com/office/officeart/2005/8/layout/process5"/>
    <dgm:cxn modelId="{7439DA8B-DD85-4725-9C33-2231B1B11D66}" type="presOf" srcId="{3A86EEAE-B0F5-48A7-ACC7-9B3EDC07ABE9}" destId="{1F5216A7-AF7A-4E7A-A4F7-D3E81DC9D01F}" srcOrd="0" destOrd="0" presId="urn:microsoft.com/office/officeart/2005/8/layout/process5"/>
    <dgm:cxn modelId="{A42261BC-B4A8-482A-93BD-1F82D2864048}" type="presParOf" srcId="{7F35B929-79AB-4E80-A36E-9C0966E0D2F7}" destId="{5CBF18C9-98D9-4B29-B13C-011A0054DDE3}" srcOrd="0" destOrd="0" presId="urn:microsoft.com/office/officeart/2005/8/layout/process5"/>
    <dgm:cxn modelId="{BF33BA45-9204-454C-90B9-55013BF157C6}" type="presParOf" srcId="{7F35B929-79AB-4E80-A36E-9C0966E0D2F7}" destId="{D1F4164D-DB41-4FEB-B30D-A0EF67DA75E5}" srcOrd="1" destOrd="0" presId="urn:microsoft.com/office/officeart/2005/8/layout/process5"/>
    <dgm:cxn modelId="{79AA9596-E21E-4276-B107-E2A7E02FF7C7}" type="presParOf" srcId="{D1F4164D-DB41-4FEB-B30D-A0EF67DA75E5}" destId="{3D8CA441-B7DA-471B-BD67-1E7F93037C3B}" srcOrd="0" destOrd="0" presId="urn:microsoft.com/office/officeart/2005/8/layout/process5"/>
    <dgm:cxn modelId="{2DD80110-5CB4-467D-961B-3C5E699781AC}" type="presParOf" srcId="{7F35B929-79AB-4E80-A36E-9C0966E0D2F7}" destId="{1F5216A7-AF7A-4E7A-A4F7-D3E81DC9D01F}" srcOrd="2" destOrd="0" presId="urn:microsoft.com/office/officeart/2005/8/layout/process5"/>
    <dgm:cxn modelId="{87D03E2B-9057-46E9-8C5A-F60C18DB06D1}" type="presParOf" srcId="{7F35B929-79AB-4E80-A36E-9C0966E0D2F7}" destId="{A51CF1E0-FBD7-48D4-BFC6-62E07F998B5B}" srcOrd="3" destOrd="0" presId="urn:microsoft.com/office/officeart/2005/8/layout/process5"/>
    <dgm:cxn modelId="{6F31253B-FD0B-4339-9CB1-DD7CF1C505BE}" type="presParOf" srcId="{A51CF1E0-FBD7-48D4-BFC6-62E07F998B5B}" destId="{3D5B5F6E-E085-4A30-8508-88CCD0D0B77A}" srcOrd="0" destOrd="0" presId="urn:microsoft.com/office/officeart/2005/8/layout/process5"/>
    <dgm:cxn modelId="{D022A662-CB7D-48D4-8ED4-028011F4BA70}" type="presParOf" srcId="{7F35B929-79AB-4E80-A36E-9C0966E0D2F7}" destId="{0F21FB2C-230E-41F6-8FE3-6EA1666AC96A}" srcOrd="4" destOrd="0" presId="urn:microsoft.com/office/officeart/2005/8/layout/process5"/>
    <dgm:cxn modelId="{6832FDC7-CA30-4A07-89DE-93B3A3B2BE99}" type="presParOf" srcId="{7F35B929-79AB-4E80-A36E-9C0966E0D2F7}" destId="{34C7B633-A6A3-4EA8-A137-921F049796DA}" srcOrd="5" destOrd="0" presId="urn:microsoft.com/office/officeart/2005/8/layout/process5"/>
    <dgm:cxn modelId="{3278F434-A7EC-4576-8D9A-5C674CF83A98}" type="presParOf" srcId="{34C7B633-A6A3-4EA8-A137-921F049796DA}" destId="{6891C1EB-F585-4A7F-9560-8C06A8F10DF9}" srcOrd="0" destOrd="0" presId="urn:microsoft.com/office/officeart/2005/8/layout/process5"/>
    <dgm:cxn modelId="{F5B5D10D-D44F-43DA-88DF-B136AF4CDD60}" type="presParOf" srcId="{7F35B929-79AB-4E80-A36E-9C0966E0D2F7}" destId="{BAB02371-9D0B-431A-8AE6-9506D8DEAA48}" srcOrd="6" destOrd="0" presId="urn:microsoft.com/office/officeart/2005/8/layout/process5"/>
    <dgm:cxn modelId="{C967D55D-ACCE-4B3A-A0E6-5C8E9A86C74F}" type="presParOf" srcId="{7F35B929-79AB-4E80-A36E-9C0966E0D2F7}" destId="{4545096F-F53A-4689-A054-18B5560F6101}" srcOrd="7" destOrd="0" presId="urn:microsoft.com/office/officeart/2005/8/layout/process5"/>
    <dgm:cxn modelId="{A92AD248-D6AD-4F00-A56C-90995952E50D}" type="presParOf" srcId="{4545096F-F53A-4689-A054-18B5560F6101}" destId="{DFA60EBE-1D57-4ACE-8098-1C76C4F5D54B}" srcOrd="0" destOrd="0" presId="urn:microsoft.com/office/officeart/2005/8/layout/process5"/>
    <dgm:cxn modelId="{D1C1FAD2-B6A1-45D1-9639-107F203DB09C}" type="presParOf" srcId="{7F35B929-79AB-4E80-A36E-9C0966E0D2F7}" destId="{362D5E96-5389-4B50-8A31-7476ECC74FB8}" srcOrd="8" destOrd="0" presId="urn:microsoft.com/office/officeart/2005/8/layout/process5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A75DD2-A5C1-443C-90E4-B941AE0B844B}" type="doc">
      <dgm:prSet loTypeId="urn:microsoft.com/office/officeart/2008/layout/LinedList" loCatId="list" qsTypeId="urn:microsoft.com/office/officeart/2005/8/quickstyle/simple1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E04BB425-0B03-493F-B6F0-20D86A9600D8}">
      <dgm:prSet/>
      <dgm:spPr/>
      <dgm:t>
        <a:bodyPr/>
        <a:lstStyle/>
        <a:p>
          <a:r>
            <a:rPr lang="en-US"/>
            <a:t>Continuity of Work: This presentation forms the foundation for the written report.</a:t>
          </a:r>
        </a:p>
      </dgm:t>
    </dgm:pt>
    <dgm:pt modelId="{E0927AAC-7F21-4985-9AD3-7E2AECA0696F}" type="parTrans" cxnId="{F94BF2FC-DCD8-484E-B0CD-B632CF568A1C}">
      <dgm:prSet/>
      <dgm:spPr/>
      <dgm:t>
        <a:bodyPr/>
        <a:lstStyle/>
        <a:p>
          <a:endParaRPr lang="en-US"/>
        </a:p>
      </dgm:t>
    </dgm:pt>
    <dgm:pt modelId="{DD58861A-2C13-4AF7-A24E-D498D2F8D8FB}" type="sibTrans" cxnId="{F94BF2FC-DCD8-484E-B0CD-B632CF568A1C}">
      <dgm:prSet/>
      <dgm:spPr/>
      <dgm:t>
        <a:bodyPr/>
        <a:lstStyle/>
        <a:p>
          <a:endParaRPr lang="en-US"/>
        </a:p>
      </dgm:t>
    </dgm:pt>
    <dgm:pt modelId="{EFCF0745-A758-4181-AE89-3F2A72760B92}">
      <dgm:prSet/>
      <dgm:spPr/>
      <dgm:t>
        <a:bodyPr/>
        <a:lstStyle/>
        <a:p>
          <a:r>
            <a:rPr lang="en-US"/>
            <a:t>Proposed Report Structure:</a:t>
          </a:r>
        </a:p>
      </dgm:t>
    </dgm:pt>
    <dgm:pt modelId="{983ABC7F-828E-4EB0-930C-65A7346CC36E}" type="parTrans" cxnId="{1F958345-60D0-41DF-8444-3D4C0F9EA479}">
      <dgm:prSet/>
      <dgm:spPr/>
      <dgm:t>
        <a:bodyPr/>
        <a:lstStyle/>
        <a:p>
          <a:endParaRPr lang="en-US"/>
        </a:p>
      </dgm:t>
    </dgm:pt>
    <dgm:pt modelId="{A4C1462F-4DF1-41B9-9457-452DB58DB407}" type="sibTrans" cxnId="{1F958345-60D0-41DF-8444-3D4C0F9EA479}">
      <dgm:prSet/>
      <dgm:spPr/>
      <dgm:t>
        <a:bodyPr/>
        <a:lstStyle/>
        <a:p>
          <a:endParaRPr lang="en-US"/>
        </a:p>
      </dgm:t>
    </dgm:pt>
    <dgm:pt modelId="{23F93EA9-E8EB-4A3A-96CB-B8382048A0F6}">
      <dgm:prSet/>
      <dgm:spPr/>
      <dgm:t>
        <a:bodyPr/>
        <a:lstStyle/>
        <a:p>
          <a:r>
            <a:rPr lang="en-US"/>
            <a:t>1. Introduction &amp; Rationale for QA in NHS maternity care.</a:t>
          </a:r>
        </a:p>
      </dgm:t>
    </dgm:pt>
    <dgm:pt modelId="{7A0AFC0C-6C93-4637-B500-3D025D733EFB}" type="parTrans" cxnId="{9B64F6EB-9E30-4E46-B4A3-D8B5C63F1224}">
      <dgm:prSet/>
      <dgm:spPr/>
      <dgm:t>
        <a:bodyPr/>
        <a:lstStyle/>
        <a:p>
          <a:endParaRPr lang="en-US"/>
        </a:p>
      </dgm:t>
    </dgm:pt>
    <dgm:pt modelId="{65204F23-BC44-4B0E-9C00-7A67D39D64EA}" type="sibTrans" cxnId="{9B64F6EB-9E30-4E46-B4A3-D8B5C63F1224}">
      <dgm:prSet/>
      <dgm:spPr/>
      <dgm:t>
        <a:bodyPr/>
        <a:lstStyle/>
        <a:p>
          <a:endParaRPr lang="en-US"/>
        </a:p>
      </dgm:t>
    </dgm:pt>
    <dgm:pt modelId="{7A0CBB78-A79C-4245-8A01-83273179B245}">
      <dgm:prSet/>
      <dgm:spPr/>
      <dgm:t>
        <a:bodyPr/>
        <a:lstStyle/>
        <a:p>
          <a:r>
            <a:rPr lang="en-US"/>
            <a:t>2. Literature Review – theories and QA frameworks (Swiss Cheese, Donabedian).</a:t>
          </a:r>
        </a:p>
      </dgm:t>
    </dgm:pt>
    <dgm:pt modelId="{58223788-9C8B-4003-997F-DAFABDE9306F}" type="parTrans" cxnId="{E6BF73BF-2FA0-4589-BFE2-FA46FA74D9DA}">
      <dgm:prSet/>
      <dgm:spPr/>
      <dgm:t>
        <a:bodyPr/>
        <a:lstStyle/>
        <a:p>
          <a:endParaRPr lang="en-US"/>
        </a:p>
      </dgm:t>
    </dgm:pt>
    <dgm:pt modelId="{59DF8F1D-62CF-4AD8-8518-422F0D9C02AE}" type="sibTrans" cxnId="{E6BF73BF-2FA0-4589-BFE2-FA46FA74D9DA}">
      <dgm:prSet/>
      <dgm:spPr/>
      <dgm:t>
        <a:bodyPr/>
        <a:lstStyle/>
        <a:p>
          <a:endParaRPr lang="en-US"/>
        </a:p>
      </dgm:t>
    </dgm:pt>
    <dgm:pt modelId="{78A6A032-71FC-404D-A15D-D39CCDD3D677}">
      <dgm:prSet/>
      <dgm:spPr/>
      <dgm:t>
        <a:bodyPr/>
        <a:lstStyle/>
        <a:p>
          <a:r>
            <a:rPr lang="en-US"/>
            <a:t>3. Case Study Analysis – Shrewsbury &amp; Telford failures.</a:t>
          </a:r>
        </a:p>
      </dgm:t>
    </dgm:pt>
    <dgm:pt modelId="{02F7B842-A948-4D13-ADCA-F06424B8C4CF}" type="parTrans" cxnId="{9ECAC220-5195-47BE-B366-F04A97741187}">
      <dgm:prSet/>
      <dgm:spPr/>
      <dgm:t>
        <a:bodyPr/>
        <a:lstStyle/>
        <a:p>
          <a:endParaRPr lang="en-US"/>
        </a:p>
      </dgm:t>
    </dgm:pt>
    <dgm:pt modelId="{3F2E3368-C128-4BCB-BB11-2E8C384AD5A3}" type="sibTrans" cxnId="{9ECAC220-5195-47BE-B366-F04A97741187}">
      <dgm:prSet/>
      <dgm:spPr/>
      <dgm:t>
        <a:bodyPr/>
        <a:lstStyle/>
        <a:p>
          <a:endParaRPr lang="en-US"/>
        </a:p>
      </dgm:t>
    </dgm:pt>
    <dgm:pt modelId="{54BCE17E-DE12-491D-97C5-6DF81BFC0772}">
      <dgm:prSet/>
      <dgm:spPr/>
      <dgm:t>
        <a:bodyPr/>
        <a:lstStyle/>
        <a:p>
          <a:r>
            <a:rPr lang="en-US"/>
            <a:t>4. Policy Discussion – National reforms and governance implications.</a:t>
          </a:r>
        </a:p>
      </dgm:t>
    </dgm:pt>
    <dgm:pt modelId="{22EF5FCA-36A2-49A6-B5F7-814E4C841435}" type="parTrans" cxnId="{498B95AB-FB93-43C3-A395-F96EFFFB7913}">
      <dgm:prSet/>
      <dgm:spPr/>
      <dgm:t>
        <a:bodyPr/>
        <a:lstStyle/>
        <a:p>
          <a:endParaRPr lang="en-US"/>
        </a:p>
      </dgm:t>
    </dgm:pt>
    <dgm:pt modelId="{47208450-57CE-4C07-8847-105D53229FD2}" type="sibTrans" cxnId="{498B95AB-FB93-43C3-A395-F96EFFFB7913}">
      <dgm:prSet/>
      <dgm:spPr/>
      <dgm:t>
        <a:bodyPr/>
        <a:lstStyle/>
        <a:p>
          <a:endParaRPr lang="en-US"/>
        </a:p>
      </dgm:t>
    </dgm:pt>
    <dgm:pt modelId="{A6F58F52-BFDE-4C26-B187-CD49A73D5532}">
      <dgm:prSet/>
      <dgm:spPr/>
      <dgm:t>
        <a:bodyPr/>
        <a:lstStyle/>
        <a:p>
          <a:r>
            <a:rPr lang="en-US"/>
            <a:t>5. Recommendations &amp; Future Directions.</a:t>
          </a:r>
        </a:p>
      </dgm:t>
    </dgm:pt>
    <dgm:pt modelId="{D4750280-474B-49BD-AFC0-7F6D7F20B3D9}" type="parTrans" cxnId="{96F75DFC-70EB-4A67-9EAF-E90226E34B1A}">
      <dgm:prSet/>
      <dgm:spPr/>
      <dgm:t>
        <a:bodyPr/>
        <a:lstStyle/>
        <a:p>
          <a:endParaRPr lang="en-US"/>
        </a:p>
      </dgm:t>
    </dgm:pt>
    <dgm:pt modelId="{814101FD-9775-46FD-BCC7-F5B233C1317B}" type="sibTrans" cxnId="{96F75DFC-70EB-4A67-9EAF-E90226E34B1A}">
      <dgm:prSet/>
      <dgm:spPr/>
      <dgm:t>
        <a:bodyPr/>
        <a:lstStyle/>
        <a:p>
          <a:endParaRPr lang="en-US"/>
        </a:p>
      </dgm:t>
    </dgm:pt>
    <dgm:pt modelId="{0C472B64-8EA9-43B5-9C65-71902EA1AB99}">
      <dgm:prSet/>
      <dgm:spPr/>
      <dgm:t>
        <a:bodyPr/>
        <a:lstStyle/>
        <a:p>
          <a:r>
            <a:rPr lang="en-US"/>
            <a:t>Ensures integration between theoretical understanding and applied evaluation.</a:t>
          </a:r>
        </a:p>
      </dgm:t>
    </dgm:pt>
    <dgm:pt modelId="{CE36EA47-67F0-4936-9C79-A81D3C8282A8}" type="parTrans" cxnId="{12379B81-E18B-40B8-9EC3-2CEE2883E1B9}">
      <dgm:prSet/>
      <dgm:spPr/>
      <dgm:t>
        <a:bodyPr/>
        <a:lstStyle/>
        <a:p>
          <a:endParaRPr lang="en-US"/>
        </a:p>
      </dgm:t>
    </dgm:pt>
    <dgm:pt modelId="{44169813-56DE-48FA-8798-B14CE23B6542}" type="sibTrans" cxnId="{12379B81-E18B-40B8-9EC3-2CEE2883E1B9}">
      <dgm:prSet/>
      <dgm:spPr/>
      <dgm:t>
        <a:bodyPr/>
        <a:lstStyle/>
        <a:p>
          <a:endParaRPr lang="en-US"/>
        </a:p>
      </dgm:t>
    </dgm:pt>
    <dgm:pt modelId="{412B3A4A-F741-4708-98BD-AF1C4BB6F779}" type="pres">
      <dgm:prSet presAssocID="{37A75DD2-A5C1-443C-90E4-B941AE0B844B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9DBF215A-3918-4667-B61F-315913EE61D6}" type="pres">
      <dgm:prSet presAssocID="{E04BB425-0B03-493F-B6F0-20D86A9600D8}" presName="thickLine" presStyleLbl="alignNode1" presStyleIdx="0" presStyleCnt="8"/>
      <dgm:spPr/>
    </dgm:pt>
    <dgm:pt modelId="{780393A6-AA42-458B-8C23-9C871533AF77}" type="pres">
      <dgm:prSet presAssocID="{E04BB425-0B03-493F-B6F0-20D86A9600D8}" presName="horz1" presStyleCnt="0"/>
      <dgm:spPr/>
    </dgm:pt>
    <dgm:pt modelId="{F489D017-FA2D-4DF9-B9B3-EF04589EDFD0}" type="pres">
      <dgm:prSet presAssocID="{E04BB425-0B03-493F-B6F0-20D86A9600D8}" presName="tx1" presStyleLbl="revTx" presStyleIdx="0" presStyleCnt="8"/>
      <dgm:spPr/>
      <dgm:t>
        <a:bodyPr/>
        <a:lstStyle/>
        <a:p>
          <a:endParaRPr lang="en-GB"/>
        </a:p>
      </dgm:t>
    </dgm:pt>
    <dgm:pt modelId="{84E4E265-2762-487A-A376-DFEBC32B21E9}" type="pres">
      <dgm:prSet presAssocID="{E04BB425-0B03-493F-B6F0-20D86A9600D8}" presName="vert1" presStyleCnt="0"/>
      <dgm:spPr/>
    </dgm:pt>
    <dgm:pt modelId="{2E1A4C05-054A-462A-9B01-18DE7BC7990B}" type="pres">
      <dgm:prSet presAssocID="{EFCF0745-A758-4181-AE89-3F2A72760B92}" presName="thickLine" presStyleLbl="alignNode1" presStyleIdx="1" presStyleCnt="8"/>
      <dgm:spPr/>
    </dgm:pt>
    <dgm:pt modelId="{C0B66EBB-0D8F-45D5-9ECF-6EE28AC01614}" type="pres">
      <dgm:prSet presAssocID="{EFCF0745-A758-4181-AE89-3F2A72760B92}" presName="horz1" presStyleCnt="0"/>
      <dgm:spPr/>
    </dgm:pt>
    <dgm:pt modelId="{B90D22C3-2DAC-4F89-983A-8A0A420AE151}" type="pres">
      <dgm:prSet presAssocID="{EFCF0745-A758-4181-AE89-3F2A72760B92}" presName="tx1" presStyleLbl="revTx" presStyleIdx="1" presStyleCnt="8"/>
      <dgm:spPr/>
      <dgm:t>
        <a:bodyPr/>
        <a:lstStyle/>
        <a:p>
          <a:endParaRPr lang="en-GB"/>
        </a:p>
      </dgm:t>
    </dgm:pt>
    <dgm:pt modelId="{35436C78-E84D-4761-91E1-17E3213AB0A8}" type="pres">
      <dgm:prSet presAssocID="{EFCF0745-A758-4181-AE89-3F2A72760B92}" presName="vert1" presStyleCnt="0"/>
      <dgm:spPr/>
    </dgm:pt>
    <dgm:pt modelId="{E2397408-34FE-4E65-A697-F7392D85BB89}" type="pres">
      <dgm:prSet presAssocID="{23F93EA9-E8EB-4A3A-96CB-B8382048A0F6}" presName="thickLine" presStyleLbl="alignNode1" presStyleIdx="2" presStyleCnt="8"/>
      <dgm:spPr/>
    </dgm:pt>
    <dgm:pt modelId="{58A33013-470B-4A16-BCFA-05E880B484D5}" type="pres">
      <dgm:prSet presAssocID="{23F93EA9-E8EB-4A3A-96CB-B8382048A0F6}" presName="horz1" presStyleCnt="0"/>
      <dgm:spPr/>
    </dgm:pt>
    <dgm:pt modelId="{F4A78405-3CDF-4670-9AB6-6BB37F92C5F8}" type="pres">
      <dgm:prSet presAssocID="{23F93EA9-E8EB-4A3A-96CB-B8382048A0F6}" presName="tx1" presStyleLbl="revTx" presStyleIdx="2" presStyleCnt="8"/>
      <dgm:spPr/>
      <dgm:t>
        <a:bodyPr/>
        <a:lstStyle/>
        <a:p>
          <a:endParaRPr lang="en-GB"/>
        </a:p>
      </dgm:t>
    </dgm:pt>
    <dgm:pt modelId="{9D08584C-90C4-4903-9CEE-D4B1ACE3FCE0}" type="pres">
      <dgm:prSet presAssocID="{23F93EA9-E8EB-4A3A-96CB-B8382048A0F6}" presName="vert1" presStyleCnt="0"/>
      <dgm:spPr/>
    </dgm:pt>
    <dgm:pt modelId="{65D3A132-F54B-4CBB-B679-A85BBB6F1F32}" type="pres">
      <dgm:prSet presAssocID="{7A0CBB78-A79C-4245-8A01-83273179B245}" presName="thickLine" presStyleLbl="alignNode1" presStyleIdx="3" presStyleCnt="8"/>
      <dgm:spPr/>
    </dgm:pt>
    <dgm:pt modelId="{80E9F332-C84A-4AD9-B249-D8C7FDAA9D38}" type="pres">
      <dgm:prSet presAssocID="{7A0CBB78-A79C-4245-8A01-83273179B245}" presName="horz1" presStyleCnt="0"/>
      <dgm:spPr/>
    </dgm:pt>
    <dgm:pt modelId="{F2E8587A-0A91-4681-BC09-EB0E4E61AF4F}" type="pres">
      <dgm:prSet presAssocID="{7A0CBB78-A79C-4245-8A01-83273179B245}" presName="tx1" presStyleLbl="revTx" presStyleIdx="3" presStyleCnt="8"/>
      <dgm:spPr/>
      <dgm:t>
        <a:bodyPr/>
        <a:lstStyle/>
        <a:p>
          <a:endParaRPr lang="en-GB"/>
        </a:p>
      </dgm:t>
    </dgm:pt>
    <dgm:pt modelId="{8590780D-7970-47A1-97BD-185557F02A06}" type="pres">
      <dgm:prSet presAssocID="{7A0CBB78-A79C-4245-8A01-83273179B245}" presName="vert1" presStyleCnt="0"/>
      <dgm:spPr/>
    </dgm:pt>
    <dgm:pt modelId="{6A168581-ED1D-430F-9B55-61E1A4996DEF}" type="pres">
      <dgm:prSet presAssocID="{78A6A032-71FC-404D-A15D-D39CCDD3D677}" presName="thickLine" presStyleLbl="alignNode1" presStyleIdx="4" presStyleCnt="8"/>
      <dgm:spPr/>
    </dgm:pt>
    <dgm:pt modelId="{D644D2CF-AA57-499A-9AFE-326826A3C92C}" type="pres">
      <dgm:prSet presAssocID="{78A6A032-71FC-404D-A15D-D39CCDD3D677}" presName="horz1" presStyleCnt="0"/>
      <dgm:spPr/>
    </dgm:pt>
    <dgm:pt modelId="{AC2CCFE4-AA24-4E91-B743-2F649D16A4DE}" type="pres">
      <dgm:prSet presAssocID="{78A6A032-71FC-404D-A15D-D39CCDD3D677}" presName="tx1" presStyleLbl="revTx" presStyleIdx="4" presStyleCnt="8"/>
      <dgm:spPr/>
      <dgm:t>
        <a:bodyPr/>
        <a:lstStyle/>
        <a:p>
          <a:endParaRPr lang="en-GB"/>
        </a:p>
      </dgm:t>
    </dgm:pt>
    <dgm:pt modelId="{1FE3F12B-2363-4323-916F-9BA19585B460}" type="pres">
      <dgm:prSet presAssocID="{78A6A032-71FC-404D-A15D-D39CCDD3D677}" presName="vert1" presStyleCnt="0"/>
      <dgm:spPr/>
    </dgm:pt>
    <dgm:pt modelId="{53618F53-8CB0-4585-B2F8-64D3E48E5767}" type="pres">
      <dgm:prSet presAssocID="{54BCE17E-DE12-491D-97C5-6DF81BFC0772}" presName="thickLine" presStyleLbl="alignNode1" presStyleIdx="5" presStyleCnt="8"/>
      <dgm:spPr/>
    </dgm:pt>
    <dgm:pt modelId="{C304418C-9DF4-4E62-ADA2-400588AB68DC}" type="pres">
      <dgm:prSet presAssocID="{54BCE17E-DE12-491D-97C5-6DF81BFC0772}" presName="horz1" presStyleCnt="0"/>
      <dgm:spPr/>
    </dgm:pt>
    <dgm:pt modelId="{A6BC06F3-7683-4D28-A9BF-FE9FFD55C1C2}" type="pres">
      <dgm:prSet presAssocID="{54BCE17E-DE12-491D-97C5-6DF81BFC0772}" presName="tx1" presStyleLbl="revTx" presStyleIdx="5" presStyleCnt="8"/>
      <dgm:spPr/>
      <dgm:t>
        <a:bodyPr/>
        <a:lstStyle/>
        <a:p>
          <a:endParaRPr lang="en-GB"/>
        </a:p>
      </dgm:t>
    </dgm:pt>
    <dgm:pt modelId="{B14B737B-E0DA-4855-903E-EEAEB265CC8D}" type="pres">
      <dgm:prSet presAssocID="{54BCE17E-DE12-491D-97C5-6DF81BFC0772}" presName="vert1" presStyleCnt="0"/>
      <dgm:spPr/>
    </dgm:pt>
    <dgm:pt modelId="{1D757C2D-100B-461D-A9AB-DEE459F11EE5}" type="pres">
      <dgm:prSet presAssocID="{A6F58F52-BFDE-4C26-B187-CD49A73D5532}" presName="thickLine" presStyleLbl="alignNode1" presStyleIdx="6" presStyleCnt="8"/>
      <dgm:spPr/>
    </dgm:pt>
    <dgm:pt modelId="{1EA1F095-40D5-4ED5-A5D1-8047E69C3EA9}" type="pres">
      <dgm:prSet presAssocID="{A6F58F52-BFDE-4C26-B187-CD49A73D5532}" presName="horz1" presStyleCnt="0"/>
      <dgm:spPr/>
    </dgm:pt>
    <dgm:pt modelId="{99CA83D1-1C9B-4516-B337-EB26AC412D82}" type="pres">
      <dgm:prSet presAssocID="{A6F58F52-BFDE-4C26-B187-CD49A73D5532}" presName="tx1" presStyleLbl="revTx" presStyleIdx="6" presStyleCnt="8"/>
      <dgm:spPr/>
      <dgm:t>
        <a:bodyPr/>
        <a:lstStyle/>
        <a:p>
          <a:endParaRPr lang="en-GB"/>
        </a:p>
      </dgm:t>
    </dgm:pt>
    <dgm:pt modelId="{5B2F97C4-4B8B-466F-843A-53A2A84AE9C4}" type="pres">
      <dgm:prSet presAssocID="{A6F58F52-BFDE-4C26-B187-CD49A73D5532}" presName="vert1" presStyleCnt="0"/>
      <dgm:spPr/>
    </dgm:pt>
    <dgm:pt modelId="{9F8237E0-8924-46FF-9F32-5216264D4F21}" type="pres">
      <dgm:prSet presAssocID="{0C472B64-8EA9-43B5-9C65-71902EA1AB99}" presName="thickLine" presStyleLbl="alignNode1" presStyleIdx="7" presStyleCnt="8"/>
      <dgm:spPr/>
    </dgm:pt>
    <dgm:pt modelId="{6E021D81-2BC8-4FE8-9ACF-D6CD27F232CA}" type="pres">
      <dgm:prSet presAssocID="{0C472B64-8EA9-43B5-9C65-71902EA1AB99}" presName="horz1" presStyleCnt="0"/>
      <dgm:spPr/>
    </dgm:pt>
    <dgm:pt modelId="{425CE487-B579-40B1-B25E-8CC7FFD50B5B}" type="pres">
      <dgm:prSet presAssocID="{0C472B64-8EA9-43B5-9C65-71902EA1AB99}" presName="tx1" presStyleLbl="revTx" presStyleIdx="7" presStyleCnt="8"/>
      <dgm:spPr/>
      <dgm:t>
        <a:bodyPr/>
        <a:lstStyle/>
        <a:p>
          <a:endParaRPr lang="en-GB"/>
        </a:p>
      </dgm:t>
    </dgm:pt>
    <dgm:pt modelId="{13B0CCE0-9FAF-49E9-938D-E1184CB00ADD}" type="pres">
      <dgm:prSet presAssocID="{0C472B64-8EA9-43B5-9C65-71902EA1AB99}" presName="vert1" presStyleCnt="0"/>
      <dgm:spPr/>
    </dgm:pt>
  </dgm:ptLst>
  <dgm:cxnLst>
    <dgm:cxn modelId="{EC07F25C-5E65-45F4-B02F-9058E216FFA8}" type="presOf" srcId="{54BCE17E-DE12-491D-97C5-6DF81BFC0772}" destId="{A6BC06F3-7683-4D28-A9BF-FE9FFD55C1C2}" srcOrd="0" destOrd="0" presId="urn:microsoft.com/office/officeart/2008/layout/LinedList"/>
    <dgm:cxn modelId="{498B95AB-FB93-43C3-A395-F96EFFFB7913}" srcId="{37A75DD2-A5C1-443C-90E4-B941AE0B844B}" destId="{54BCE17E-DE12-491D-97C5-6DF81BFC0772}" srcOrd="5" destOrd="0" parTransId="{22EF5FCA-36A2-49A6-B5F7-814E4C841435}" sibTransId="{47208450-57CE-4C07-8847-105D53229FD2}"/>
    <dgm:cxn modelId="{2521D9AB-4494-47F0-AEEC-7E7BFE71CABF}" type="presOf" srcId="{A6F58F52-BFDE-4C26-B187-CD49A73D5532}" destId="{99CA83D1-1C9B-4516-B337-EB26AC412D82}" srcOrd="0" destOrd="0" presId="urn:microsoft.com/office/officeart/2008/layout/LinedList"/>
    <dgm:cxn modelId="{1F958345-60D0-41DF-8444-3D4C0F9EA479}" srcId="{37A75DD2-A5C1-443C-90E4-B941AE0B844B}" destId="{EFCF0745-A758-4181-AE89-3F2A72760B92}" srcOrd="1" destOrd="0" parTransId="{983ABC7F-828E-4EB0-930C-65A7346CC36E}" sibTransId="{A4C1462F-4DF1-41B9-9457-452DB58DB407}"/>
    <dgm:cxn modelId="{8095EA67-8FD3-4639-9412-10233CD80B39}" type="presOf" srcId="{23F93EA9-E8EB-4A3A-96CB-B8382048A0F6}" destId="{F4A78405-3CDF-4670-9AB6-6BB37F92C5F8}" srcOrd="0" destOrd="0" presId="urn:microsoft.com/office/officeart/2008/layout/LinedList"/>
    <dgm:cxn modelId="{12379B81-E18B-40B8-9EC3-2CEE2883E1B9}" srcId="{37A75DD2-A5C1-443C-90E4-B941AE0B844B}" destId="{0C472B64-8EA9-43B5-9C65-71902EA1AB99}" srcOrd="7" destOrd="0" parTransId="{CE36EA47-67F0-4936-9C79-A81D3C8282A8}" sibTransId="{44169813-56DE-48FA-8798-B14CE23B6542}"/>
    <dgm:cxn modelId="{7F06C21E-6458-4BB2-AFCB-473F5FC9AE34}" type="presOf" srcId="{7A0CBB78-A79C-4245-8A01-83273179B245}" destId="{F2E8587A-0A91-4681-BC09-EB0E4E61AF4F}" srcOrd="0" destOrd="0" presId="urn:microsoft.com/office/officeart/2008/layout/LinedList"/>
    <dgm:cxn modelId="{9B64F6EB-9E30-4E46-B4A3-D8B5C63F1224}" srcId="{37A75DD2-A5C1-443C-90E4-B941AE0B844B}" destId="{23F93EA9-E8EB-4A3A-96CB-B8382048A0F6}" srcOrd="2" destOrd="0" parTransId="{7A0AFC0C-6C93-4637-B500-3D025D733EFB}" sibTransId="{65204F23-BC44-4B0E-9C00-7A67D39D64EA}"/>
    <dgm:cxn modelId="{96F75DFC-70EB-4A67-9EAF-E90226E34B1A}" srcId="{37A75DD2-A5C1-443C-90E4-B941AE0B844B}" destId="{A6F58F52-BFDE-4C26-B187-CD49A73D5532}" srcOrd="6" destOrd="0" parTransId="{D4750280-474B-49BD-AFC0-7F6D7F20B3D9}" sibTransId="{814101FD-9775-46FD-BCC7-F5B233C1317B}"/>
    <dgm:cxn modelId="{F94BF2FC-DCD8-484E-B0CD-B632CF568A1C}" srcId="{37A75DD2-A5C1-443C-90E4-B941AE0B844B}" destId="{E04BB425-0B03-493F-B6F0-20D86A9600D8}" srcOrd="0" destOrd="0" parTransId="{E0927AAC-7F21-4985-9AD3-7E2AECA0696F}" sibTransId="{DD58861A-2C13-4AF7-A24E-D498D2F8D8FB}"/>
    <dgm:cxn modelId="{9ECAC220-5195-47BE-B366-F04A97741187}" srcId="{37A75DD2-A5C1-443C-90E4-B941AE0B844B}" destId="{78A6A032-71FC-404D-A15D-D39CCDD3D677}" srcOrd="4" destOrd="0" parTransId="{02F7B842-A948-4D13-ADCA-F06424B8C4CF}" sibTransId="{3F2E3368-C128-4BCB-BB11-2E8C384AD5A3}"/>
    <dgm:cxn modelId="{E6BF73BF-2FA0-4589-BFE2-FA46FA74D9DA}" srcId="{37A75DD2-A5C1-443C-90E4-B941AE0B844B}" destId="{7A0CBB78-A79C-4245-8A01-83273179B245}" srcOrd="3" destOrd="0" parTransId="{58223788-9C8B-4003-997F-DAFABDE9306F}" sibTransId="{59DF8F1D-62CF-4AD8-8518-422F0D9C02AE}"/>
    <dgm:cxn modelId="{ACBD0D32-BD00-41BA-8B27-92D0F262B249}" type="presOf" srcId="{78A6A032-71FC-404D-A15D-D39CCDD3D677}" destId="{AC2CCFE4-AA24-4E91-B743-2F649D16A4DE}" srcOrd="0" destOrd="0" presId="urn:microsoft.com/office/officeart/2008/layout/LinedList"/>
    <dgm:cxn modelId="{9BB40E9A-96BF-482B-A7F4-152CFF990E06}" type="presOf" srcId="{0C472B64-8EA9-43B5-9C65-71902EA1AB99}" destId="{425CE487-B579-40B1-B25E-8CC7FFD50B5B}" srcOrd="0" destOrd="0" presId="urn:microsoft.com/office/officeart/2008/layout/LinedList"/>
    <dgm:cxn modelId="{944FFFE4-0700-4341-A19B-9BCBC0C1BC0C}" type="presOf" srcId="{E04BB425-0B03-493F-B6F0-20D86A9600D8}" destId="{F489D017-FA2D-4DF9-B9B3-EF04589EDFD0}" srcOrd="0" destOrd="0" presId="urn:microsoft.com/office/officeart/2008/layout/LinedList"/>
    <dgm:cxn modelId="{7B96F141-BDFB-438A-A1FC-4593CF7849B0}" type="presOf" srcId="{37A75DD2-A5C1-443C-90E4-B941AE0B844B}" destId="{412B3A4A-F741-4708-98BD-AF1C4BB6F779}" srcOrd="0" destOrd="0" presId="urn:microsoft.com/office/officeart/2008/layout/LinedList"/>
    <dgm:cxn modelId="{0CDEE834-24A2-458E-B9A1-351AEFA3FBEA}" type="presOf" srcId="{EFCF0745-A758-4181-AE89-3F2A72760B92}" destId="{B90D22C3-2DAC-4F89-983A-8A0A420AE151}" srcOrd="0" destOrd="0" presId="urn:microsoft.com/office/officeart/2008/layout/LinedList"/>
    <dgm:cxn modelId="{6B210CBF-E6C8-47C5-A9DF-4A6162BA4F06}" type="presParOf" srcId="{412B3A4A-F741-4708-98BD-AF1C4BB6F779}" destId="{9DBF215A-3918-4667-B61F-315913EE61D6}" srcOrd="0" destOrd="0" presId="urn:microsoft.com/office/officeart/2008/layout/LinedList"/>
    <dgm:cxn modelId="{67BC43B7-5E4D-4886-8020-F3D3463C2A8B}" type="presParOf" srcId="{412B3A4A-F741-4708-98BD-AF1C4BB6F779}" destId="{780393A6-AA42-458B-8C23-9C871533AF77}" srcOrd="1" destOrd="0" presId="urn:microsoft.com/office/officeart/2008/layout/LinedList"/>
    <dgm:cxn modelId="{E087119E-836D-476B-8F5D-06D6F58715BC}" type="presParOf" srcId="{780393A6-AA42-458B-8C23-9C871533AF77}" destId="{F489D017-FA2D-4DF9-B9B3-EF04589EDFD0}" srcOrd="0" destOrd="0" presId="urn:microsoft.com/office/officeart/2008/layout/LinedList"/>
    <dgm:cxn modelId="{F7F95306-A88F-4CD6-BC34-E23E1BFA3C87}" type="presParOf" srcId="{780393A6-AA42-458B-8C23-9C871533AF77}" destId="{84E4E265-2762-487A-A376-DFEBC32B21E9}" srcOrd="1" destOrd="0" presId="urn:microsoft.com/office/officeart/2008/layout/LinedList"/>
    <dgm:cxn modelId="{C2FF5E91-C0C7-4C88-B367-5E399D3C3746}" type="presParOf" srcId="{412B3A4A-F741-4708-98BD-AF1C4BB6F779}" destId="{2E1A4C05-054A-462A-9B01-18DE7BC7990B}" srcOrd="2" destOrd="0" presId="urn:microsoft.com/office/officeart/2008/layout/LinedList"/>
    <dgm:cxn modelId="{8D76FC54-6ED6-4578-A27E-8D1E2E96DB1A}" type="presParOf" srcId="{412B3A4A-F741-4708-98BD-AF1C4BB6F779}" destId="{C0B66EBB-0D8F-45D5-9ECF-6EE28AC01614}" srcOrd="3" destOrd="0" presId="urn:microsoft.com/office/officeart/2008/layout/LinedList"/>
    <dgm:cxn modelId="{5C72A205-286D-4F24-80C0-45A003F67473}" type="presParOf" srcId="{C0B66EBB-0D8F-45D5-9ECF-6EE28AC01614}" destId="{B90D22C3-2DAC-4F89-983A-8A0A420AE151}" srcOrd="0" destOrd="0" presId="urn:microsoft.com/office/officeart/2008/layout/LinedList"/>
    <dgm:cxn modelId="{BA658F35-01FD-4CCF-916C-8AC1A0A035D4}" type="presParOf" srcId="{C0B66EBB-0D8F-45D5-9ECF-6EE28AC01614}" destId="{35436C78-E84D-4761-91E1-17E3213AB0A8}" srcOrd="1" destOrd="0" presId="urn:microsoft.com/office/officeart/2008/layout/LinedList"/>
    <dgm:cxn modelId="{612C5478-4D73-42CF-B456-8F37B336C316}" type="presParOf" srcId="{412B3A4A-F741-4708-98BD-AF1C4BB6F779}" destId="{E2397408-34FE-4E65-A697-F7392D85BB89}" srcOrd="4" destOrd="0" presId="urn:microsoft.com/office/officeart/2008/layout/LinedList"/>
    <dgm:cxn modelId="{BABFD00C-C2DF-48FD-AE48-C99EBDB90518}" type="presParOf" srcId="{412B3A4A-F741-4708-98BD-AF1C4BB6F779}" destId="{58A33013-470B-4A16-BCFA-05E880B484D5}" srcOrd="5" destOrd="0" presId="urn:microsoft.com/office/officeart/2008/layout/LinedList"/>
    <dgm:cxn modelId="{51CBB4B9-CC07-4245-9533-CBBAEE13185A}" type="presParOf" srcId="{58A33013-470B-4A16-BCFA-05E880B484D5}" destId="{F4A78405-3CDF-4670-9AB6-6BB37F92C5F8}" srcOrd="0" destOrd="0" presId="urn:microsoft.com/office/officeart/2008/layout/LinedList"/>
    <dgm:cxn modelId="{7C91AD2C-1C34-4C60-A84F-2269F15A6B34}" type="presParOf" srcId="{58A33013-470B-4A16-BCFA-05E880B484D5}" destId="{9D08584C-90C4-4903-9CEE-D4B1ACE3FCE0}" srcOrd="1" destOrd="0" presId="urn:microsoft.com/office/officeart/2008/layout/LinedList"/>
    <dgm:cxn modelId="{E297A7D5-7D86-4D0A-A85B-1C28F6B7C186}" type="presParOf" srcId="{412B3A4A-F741-4708-98BD-AF1C4BB6F779}" destId="{65D3A132-F54B-4CBB-B679-A85BBB6F1F32}" srcOrd="6" destOrd="0" presId="urn:microsoft.com/office/officeart/2008/layout/LinedList"/>
    <dgm:cxn modelId="{00BC1D27-976C-4D63-978B-49DF66C49EF3}" type="presParOf" srcId="{412B3A4A-F741-4708-98BD-AF1C4BB6F779}" destId="{80E9F332-C84A-4AD9-B249-D8C7FDAA9D38}" srcOrd="7" destOrd="0" presId="urn:microsoft.com/office/officeart/2008/layout/LinedList"/>
    <dgm:cxn modelId="{EDC5D8AE-1C9F-4A11-B7AD-FA76C0DD787D}" type="presParOf" srcId="{80E9F332-C84A-4AD9-B249-D8C7FDAA9D38}" destId="{F2E8587A-0A91-4681-BC09-EB0E4E61AF4F}" srcOrd="0" destOrd="0" presId="urn:microsoft.com/office/officeart/2008/layout/LinedList"/>
    <dgm:cxn modelId="{90C1FA77-FC2F-48BF-B2D5-8A91C859AA17}" type="presParOf" srcId="{80E9F332-C84A-4AD9-B249-D8C7FDAA9D38}" destId="{8590780D-7970-47A1-97BD-185557F02A06}" srcOrd="1" destOrd="0" presId="urn:microsoft.com/office/officeart/2008/layout/LinedList"/>
    <dgm:cxn modelId="{BAC1F102-7D4B-4795-B531-9B8020629840}" type="presParOf" srcId="{412B3A4A-F741-4708-98BD-AF1C4BB6F779}" destId="{6A168581-ED1D-430F-9B55-61E1A4996DEF}" srcOrd="8" destOrd="0" presId="urn:microsoft.com/office/officeart/2008/layout/LinedList"/>
    <dgm:cxn modelId="{BCFD3DB3-267C-4888-AE68-001586396DCE}" type="presParOf" srcId="{412B3A4A-F741-4708-98BD-AF1C4BB6F779}" destId="{D644D2CF-AA57-499A-9AFE-326826A3C92C}" srcOrd="9" destOrd="0" presId="urn:microsoft.com/office/officeart/2008/layout/LinedList"/>
    <dgm:cxn modelId="{7A6FAD6C-FE18-4AB5-9623-3D5B7571B902}" type="presParOf" srcId="{D644D2CF-AA57-499A-9AFE-326826A3C92C}" destId="{AC2CCFE4-AA24-4E91-B743-2F649D16A4DE}" srcOrd="0" destOrd="0" presId="urn:microsoft.com/office/officeart/2008/layout/LinedList"/>
    <dgm:cxn modelId="{A521F4E7-AAA8-43D0-A40A-80EB3329A67F}" type="presParOf" srcId="{D644D2CF-AA57-499A-9AFE-326826A3C92C}" destId="{1FE3F12B-2363-4323-916F-9BA19585B460}" srcOrd="1" destOrd="0" presId="urn:microsoft.com/office/officeart/2008/layout/LinedList"/>
    <dgm:cxn modelId="{77A38E83-E52E-41D4-962F-AA1470885070}" type="presParOf" srcId="{412B3A4A-F741-4708-98BD-AF1C4BB6F779}" destId="{53618F53-8CB0-4585-B2F8-64D3E48E5767}" srcOrd="10" destOrd="0" presId="urn:microsoft.com/office/officeart/2008/layout/LinedList"/>
    <dgm:cxn modelId="{A9C77A4D-228A-4C1A-8402-BFF18DEB300A}" type="presParOf" srcId="{412B3A4A-F741-4708-98BD-AF1C4BB6F779}" destId="{C304418C-9DF4-4E62-ADA2-400588AB68DC}" srcOrd="11" destOrd="0" presId="urn:microsoft.com/office/officeart/2008/layout/LinedList"/>
    <dgm:cxn modelId="{3F826BAE-50F2-4399-B602-C38A48EAED3B}" type="presParOf" srcId="{C304418C-9DF4-4E62-ADA2-400588AB68DC}" destId="{A6BC06F3-7683-4D28-A9BF-FE9FFD55C1C2}" srcOrd="0" destOrd="0" presId="urn:microsoft.com/office/officeart/2008/layout/LinedList"/>
    <dgm:cxn modelId="{9796C5B5-B284-4DA4-9255-B2279BBAB459}" type="presParOf" srcId="{C304418C-9DF4-4E62-ADA2-400588AB68DC}" destId="{B14B737B-E0DA-4855-903E-EEAEB265CC8D}" srcOrd="1" destOrd="0" presId="urn:microsoft.com/office/officeart/2008/layout/LinedList"/>
    <dgm:cxn modelId="{EC242C38-D390-43BC-B8B2-DDD94F77AC4F}" type="presParOf" srcId="{412B3A4A-F741-4708-98BD-AF1C4BB6F779}" destId="{1D757C2D-100B-461D-A9AB-DEE459F11EE5}" srcOrd="12" destOrd="0" presId="urn:microsoft.com/office/officeart/2008/layout/LinedList"/>
    <dgm:cxn modelId="{EFCF3D2B-E844-4F6E-8195-B04F2864E27B}" type="presParOf" srcId="{412B3A4A-F741-4708-98BD-AF1C4BB6F779}" destId="{1EA1F095-40D5-4ED5-A5D1-8047E69C3EA9}" srcOrd="13" destOrd="0" presId="urn:microsoft.com/office/officeart/2008/layout/LinedList"/>
    <dgm:cxn modelId="{25EA4362-0BC1-4DAD-AF39-87403DDD8FDB}" type="presParOf" srcId="{1EA1F095-40D5-4ED5-A5D1-8047E69C3EA9}" destId="{99CA83D1-1C9B-4516-B337-EB26AC412D82}" srcOrd="0" destOrd="0" presId="urn:microsoft.com/office/officeart/2008/layout/LinedList"/>
    <dgm:cxn modelId="{72E1B7B5-800C-49F0-AE12-7CEF4AA336C1}" type="presParOf" srcId="{1EA1F095-40D5-4ED5-A5D1-8047E69C3EA9}" destId="{5B2F97C4-4B8B-466F-843A-53A2A84AE9C4}" srcOrd="1" destOrd="0" presId="urn:microsoft.com/office/officeart/2008/layout/LinedList"/>
    <dgm:cxn modelId="{BFF096AF-DE9F-4A7F-9958-054F24D822FD}" type="presParOf" srcId="{412B3A4A-F741-4708-98BD-AF1C4BB6F779}" destId="{9F8237E0-8924-46FF-9F32-5216264D4F21}" srcOrd="14" destOrd="0" presId="urn:microsoft.com/office/officeart/2008/layout/LinedList"/>
    <dgm:cxn modelId="{42E6FF6E-1864-4B2D-925F-CF1E5E54756F}" type="presParOf" srcId="{412B3A4A-F741-4708-98BD-AF1C4BB6F779}" destId="{6E021D81-2BC8-4FE8-9ACF-D6CD27F232CA}" srcOrd="15" destOrd="0" presId="urn:microsoft.com/office/officeart/2008/layout/LinedList"/>
    <dgm:cxn modelId="{EAEB7B39-AF6D-43BC-9E5B-D09939281B7E}" type="presParOf" srcId="{6E021D81-2BC8-4FE8-9ACF-D6CD27F232CA}" destId="{425CE487-B579-40B1-B25E-8CC7FFD50B5B}" srcOrd="0" destOrd="0" presId="urn:microsoft.com/office/officeart/2008/layout/LinedList"/>
    <dgm:cxn modelId="{F12FF09B-1F1E-4051-B74B-98A77B37BA54}" type="presParOf" srcId="{6E021D81-2BC8-4FE8-9ACF-D6CD27F232CA}" destId="{13B0CCE0-9FAF-49E9-938D-E1184CB00ADD}" srcOrd="1" destOrd="0" presId="urn:microsoft.com/office/officeart/2008/layout/LinedList"/>
  </dgm:cxnLst>
  <dgm:bg/>
  <dgm:whole/>
  <dgm:extLst>
    <a:ext uri="http://schemas.microsoft.com/office/drawing/2008/diagram">
      <dsp:dataModelExt xmlns=""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D3932C8-A7FA-4CC3-8F76-0C44C81A5B9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53640B1-8056-4B16-A378-54706965189D}">
      <dgm:prSet/>
      <dgm:spPr/>
      <dgm:t>
        <a:bodyPr/>
        <a:lstStyle/>
        <a:p>
          <a:r>
            <a:rPr lang="en-US"/>
            <a:t>Shrewsbury &amp; Telford case demonstrates systemic QA failure, not isolated negligence (Bevan, 2023).</a:t>
          </a:r>
        </a:p>
      </dgm:t>
    </dgm:pt>
    <dgm:pt modelId="{731DAD7A-43B8-402C-A8AE-C91DC6DFA7B6}" type="parTrans" cxnId="{BAF83D2D-E2F4-43A2-A1C7-94762829E716}">
      <dgm:prSet/>
      <dgm:spPr/>
      <dgm:t>
        <a:bodyPr/>
        <a:lstStyle/>
        <a:p>
          <a:endParaRPr lang="en-US"/>
        </a:p>
      </dgm:t>
    </dgm:pt>
    <dgm:pt modelId="{41FEB8FB-261E-4647-9A3D-D7E8D4FBA58B}" type="sibTrans" cxnId="{BAF83D2D-E2F4-43A2-A1C7-94762829E716}">
      <dgm:prSet/>
      <dgm:spPr/>
      <dgm:t>
        <a:bodyPr/>
        <a:lstStyle/>
        <a:p>
          <a:endParaRPr lang="en-US"/>
        </a:p>
      </dgm:t>
    </dgm:pt>
    <dgm:pt modelId="{03CE76E5-EFF1-45A3-84BC-330E161BE7D9}">
      <dgm:prSet/>
      <dgm:spPr/>
      <dgm:t>
        <a:bodyPr/>
        <a:lstStyle/>
        <a:p>
          <a:r>
            <a:rPr lang="en-US"/>
            <a:t>Root causes: Weak governance, policy–practice gap, toxic culture, and ineffective communication (Liberati et al., 2019).</a:t>
          </a:r>
        </a:p>
      </dgm:t>
    </dgm:pt>
    <dgm:pt modelId="{9BFF59EE-FB12-417D-B9A9-E91307DE3CE7}" type="parTrans" cxnId="{D83C928C-2775-45A8-9EBC-D8ADB0D9836F}">
      <dgm:prSet/>
      <dgm:spPr/>
      <dgm:t>
        <a:bodyPr/>
        <a:lstStyle/>
        <a:p>
          <a:endParaRPr lang="en-US"/>
        </a:p>
      </dgm:t>
    </dgm:pt>
    <dgm:pt modelId="{8AF8DB35-0EBD-490E-8A4F-CD4DE6886577}" type="sibTrans" cxnId="{D83C928C-2775-45A8-9EBC-D8ADB0D9836F}">
      <dgm:prSet/>
      <dgm:spPr/>
      <dgm:t>
        <a:bodyPr/>
        <a:lstStyle/>
        <a:p>
          <a:endParaRPr lang="en-US"/>
        </a:p>
      </dgm:t>
    </dgm:pt>
    <dgm:pt modelId="{5926B3D6-99E1-4380-886E-11BED415C510}">
      <dgm:prSet/>
      <dgm:spPr/>
      <dgm:t>
        <a:bodyPr/>
        <a:lstStyle/>
        <a:p>
          <a:r>
            <a:rPr lang="en-US"/>
            <a:t>Consequences: Over 200 preventable deaths and enduring trauma to families (Ramsey et al., 2024).</a:t>
          </a:r>
        </a:p>
      </dgm:t>
    </dgm:pt>
    <dgm:pt modelId="{D119A652-0CD3-4286-901E-628826A3992F}" type="parTrans" cxnId="{ABCBA64D-040B-45D5-877A-E4C1C4750D9C}">
      <dgm:prSet/>
      <dgm:spPr/>
      <dgm:t>
        <a:bodyPr/>
        <a:lstStyle/>
        <a:p>
          <a:endParaRPr lang="en-US"/>
        </a:p>
      </dgm:t>
    </dgm:pt>
    <dgm:pt modelId="{B3889F63-400B-472F-B11E-077CF3EA1F09}" type="sibTrans" cxnId="{ABCBA64D-040B-45D5-877A-E4C1C4750D9C}">
      <dgm:prSet/>
      <dgm:spPr/>
      <dgm:t>
        <a:bodyPr/>
        <a:lstStyle/>
        <a:p>
          <a:endParaRPr lang="en-US"/>
        </a:p>
      </dgm:t>
    </dgm:pt>
    <dgm:pt modelId="{44CE4651-EE67-471C-BB85-5DF25C4A2E34}">
      <dgm:prSet/>
      <dgm:spPr/>
      <dgm:t>
        <a:bodyPr/>
        <a:lstStyle/>
        <a:p>
          <a:r>
            <a:rPr lang="en-US"/>
            <a:t>National reform efforts underline need for sustainable safety culture and transparent leadership (Millar et al., 2023).</a:t>
          </a:r>
        </a:p>
      </dgm:t>
    </dgm:pt>
    <dgm:pt modelId="{3981512E-0C9F-4AEB-A520-B144C90ACE77}" type="parTrans" cxnId="{7A171836-FF77-4E8E-90E2-AF5B12C55ABF}">
      <dgm:prSet/>
      <dgm:spPr/>
      <dgm:t>
        <a:bodyPr/>
        <a:lstStyle/>
        <a:p>
          <a:endParaRPr lang="en-US"/>
        </a:p>
      </dgm:t>
    </dgm:pt>
    <dgm:pt modelId="{DDAE483B-31DC-493E-B9FB-4F667C69637D}" type="sibTrans" cxnId="{7A171836-FF77-4E8E-90E2-AF5B12C55ABF}">
      <dgm:prSet/>
      <dgm:spPr/>
      <dgm:t>
        <a:bodyPr/>
        <a:lstStyle/>
        <a:p>
          <a:endParaRPr lang="en-US"/>
        </a:p>
      </dgm:t>
    </dgm:pt>
    <dgm:pt modelId="{1BAC791F-6C82-40EA-B13A-893392BF2E4E}">
      <dgm:prSet/>
      <dgm:spPr/>
      <dgm:t>
        <a:bodyPr/>
        <a:lstStyle/>
        <a:p>
          <a:r>
            <a:rPr lang="en-US"/>
            <a:t>Continuous service improvement must integrate respect, learning, and accountability (Lokugamage et al., 2022).</a:t>
          </a:r>
        </a:p>
      </dgm:t>
    </dgm:pt>
    <dgm:pt modelId="{C6A532EC-5B91-4DB2-8B6B-B96800AA89D9}" type="parTrans" cxnId="{38D994F1-BDCD-4761-B202-5EF80BFED18A}">
      <dgm:prSet/>
      <dgm:spPr/>
      <dgm:t>
        <a:bodyPr/>
        <a:lstStyle/>
        <a:p>
          <a:endParaRPr lang="en-US"/>
        </a:p>
      </dgm:t>
    </dgm:pt>
    <dgm:pt modelId="{51929ABB-251B-4B9D-B2F1-AF057818CEBC}" type="sibTrans" cxnId="{38D994F1-BDCD-4761-B202-5EF80BFED18A}">
      <dgm:prSet/>
      <dgm:spPr/>
      <dgm:t>
        <a:bodyPr/>
        <a:lstStyle/>
        <a:p>
          <a:endParaRPr lang="en-US"/>
        </a:p>
      </dgm:t>
    </dgm:pt>
    <dgm:pt modelId="{7A16FEA1-F641-49FC-8467-C341B69EEB4A}" type="pres">
      <dgm:prSet presAssocID="{2D3932C8-A7FA-4CC3-8F76-0C44C81A5B98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15D30A8-25BC-46EF-A0D8-67E553B946D5}" type="pres">
      <dgm:prSet presAssocID="{2D3932C8-A7FA-4CC3-8F76-0C44C81A5B98}" presName="dummyMaxCanvas" presStyleCnt="0">
        <dgm:presLayoutVars/>
      </dgm:prSet>
      <dgm:spPr/>
    </dgm:pt>
    <dgm:pt modelId="{15D9A16A-5E3D-40FE-9F6C-CE76EF47F5F9}" type="pres">
      <dgm:prSet presAssocID="{2D3932C8-A7FA-4CC3-8F76-0C44C81A5B98}" presName="FiveNodes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6D2766B-F5C1-4D16-9AAD-A547C8A086BF}" type="pres">
      <dgm:prSet presAssocID="{2D3932C8-A7FA-4CC3-8F76-0C44C81A5B98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D8BE64F-D340-4220-B927-A4DB2DCEA2D9}" type="pres">
      <dgm:prSet presAssocID="{2D3932C8-A7FA-4CC3-8F76-0C44C81A5B98}" presName="FiveNodes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2E5102-9FB3-48C1-91B9-E1716B1C6886}" type="pres">
      <dgm:prSet presAssocID="{2D3932C8-A7FA-4CC3-8F76-0C44C81A5B98}" presName="FiveNodes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C92C6D-5014-4318-B0EA-274178299423}" type="pres">
      <dgm:prSet presAssocID="{2D3932C8-A7FA-4CC3-8F76-0C44C81A5B98}" presName="FiveNodes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2906890-67E4-4FD2-850B-B15E41D2B154}" type="pres">
      <dgm:prSet presAssocID="{2D3932C8-A7FA-4CC3-8F76-0C44C81A5B98}" presName="FiveConn_1-2" presStyleLbl="f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86D5FE7-F474-4871-855C-BA2049C27BE5}" type="pres">
      <dgm:prSet presAssocID="{2D3932C8-A7FA-4CC3-8F76-0C44C81A5B98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AD31EB-7CD1-442A-A75C-578440C7A552}" type="pres">
      <dgm:prSet presAssocID="{2D3932C8-A7FA-4CC3-8F76-0C44C81A5B98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265A86-E85D-4879-8B85-494BA4A63158}" type="pres">
      <dgm:prSet presAssocID="{2D3932C8-A7FA-4CC3-8F76-0C44C81A5B98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F482B9-1924-450A-BC51-E5C0009DCC84}" type="pres">
      <dgm:prSet presAssocID="{2D3932C8-A7FA-4CC3-8F76-0C44C81A5B98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0843655-DC72-4182-AC28-8853E09E2BC8}" type="pres">
      <dgm:prSet presAssocID="{2D3932C8-A7FA-4CC3-8F76-0C44C81A5B98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E0DA1F-66E4-4429-8B44-9C1798C46EEB}" type="pres">
      <dgm:prSet presAssocID="{2D3932C8-A7FA-4CC3-8F76-0C44C81A5B98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5BD62D7-556B-4F91-80C1-1173BCEC8477}" type="pres">
      <dgm:prSet presAssocID="{2D3932C8-A7FA-4CC3-8F76-0C44C81A5B98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02F66B8-783A-4CF9-A4EC-B4BA035CA09D}" type="pres">
      <dgm:prSet presAssocID="{2D3932C8-A7FA-4CC3-8F76-0C44C81A5B98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11113D4-EF83-447F-9C4D-8AD0560BAE94}" type="presOf" srcId="{03CE76E5-EFF1-45A3-84BC-330E161BE7D9}" destId="{86D2766B-F5C1-4D16-9AAD-A547C8A086BF}" srcOrd="0" destOrd="0" presId="urn:microsoft.com/office/officeart/2005/8/layout/vProcess5"/>
    <dgm:cxn modelId="{38D994F1-BDCD-4761-B202-5EF80BFED18A}" srcId="{2D3932C8-A7FA-4CC3-8F76-0C44C81A5B98}" destId="{1BAC791F-6C82-40EA-B13A-893392BF2E4E}" srcOrd="4" destOrd="0" parTransId="{C6A532EC-5B91-4DB2-8B6B-B96800AA89D9}" sibTransId="{51929ABB-251B-4B9D-B2F1-AF057818CEBC}"/>
    <dgm:cxn modelId="{795F2226-2E80-404A-A059-4BDB30C987F5}" type="presOf" srcId="{B3889F63-400B-472F-B11E-077CF3EA1F09}" destId="{7CAD31EB-7CD1-442A-A75C-578440C7A552}" srcOrd="0" destOrd="0" presId="urn:microsoft.com/office/officeart/2005/8/layout/vProcess5"/>
    <dgm:cxn modelId="{ABCBA64D-040B-45D5-877A-E4C1C4750D9C}" srcId="{2D3932C8-A7FA-4CC3-8F76-0C44C81A5B98}" destId="{5926B3D6-99E1-4380-886E-11BED415C510}" srcOrd="2" destOrd="0" parTransId="{D119A652-0CD3-4286-901E-628826A3992F}" sibTransId="{B3889F63-400B-472F-B11E-077CF3EA1F09}"/>
    <dgm:cxn modelId="{744C0494-7157-4F96-876F-BAEE8D9FE55C}" type="presOf" srcId="{2D3932C8-A7FA-4CC3-8F76-0C44C81A5B98}" destId="{7A16FEA1-F641-49FC-8467-C341B69EEB4A}" srcOrd="0" destOrd="0" presId="urn:microsoft.com/office/officeart/2005/8/layout/vProcess5"/>
    <dgm:cxn modelId="{3ABD0D41-8C08-4381-81EF-264CE4D8FC21}" type="presOf" srcId="{453640B1-8056-4B16-A378-54706965189D}" destId="{15D9A16A-5E3D-40FE-9F6C-CE76EF47F5F9}" srcOrd="0" destOrd="0" presId="urn:microsoft.com/office/officeart/2005/8/layout/vProcess5"/>
    <dgm:cxn modelId="{D437888A-243E-4FCA-B367-FB55297CBAB4}" type="presOf" srcId="{5926B3D6-99E1-4380-886E-11BED415C510}" destId="{3EE0DA1F-66E4-4429-8B44-9C1798C46EEB}" srcOrd="1" destOrd="0" presId="urn:microsoft.com/office/officeart/2005/8/layout/vProcess5"/>
    <dgm:cxn modelId="{363810C8-C3DA-48E0-A20E-B783EFF60A8D}" type="presOf" srcId="{03CE76E5-EFF1-45A3-84BC-330E161BE7D9}" destId="{C0843655-DC72-4182-AC28-8853E09E2BC8}" srcOrd="1" destOrd="0" presId="urn:microsoft.com/office/officeart/2005/8/layout/vProcess5"/>
    <dgm:cxn modelId="{834FD8F4-A75B-493E-B54B-F01BAB30B81D}" type="presOf" srcId="{1BAC791F-6C82-40EA-B13A-893392BF2E4E}" destId="{802F66B8-783A-4CF9-A4EC-B4BA035CA09D}" srcOrd="1" destOrd="0" presId="urn:microsoft.com/office/officeart/2005/8/layout/vProcess5"/>
    <dgm:cxn modelId="{BAF83D2D-E2F4-43A2-A1C7-94762829E716}" srcId="{2D3932C8-A7FA-4CC3-8F76-0C44C81A5B98}" destId="{453640B1-8056-4B16-A378-54706965189D}" srcOrd="0" destOrd="0" parTransId="{731DAD7A-43B8-402C-A8AE-C91DC6DFA7B6}" sibTransId="{41FEB8FB-261E-4647-9A3D-D7E8D4FBA58B}"/>
    <dgm:cxn modelId="{76163856-28DF-4F97-B145-5F017FC013CE}" type="presOf" srcId="{44CE4651-EE67-471C-BB85-5DF25C4A2E34}" destId="{842E5102-9FB3-48C1-91B9-E1716B1C6886}" srcOrd="0" destOrd="0" presId="urn:microsoft.com/office/officeart/2005/8/layout/vProcess5"/>
    <dgm:cxn modelId="{496CBE0B-752F-4AAD-9A4D-09A088A72C87}" type="presOf" srcId="{41FEB8FB-261E-4647-9A3D-D7E8D4FBA58B}" destId="{32906890-67E4-4FD2-850B-B15E41D2B154}" srcOrd="0" destOrd="0" presId="urn:microsoft.com/office/officeart/2005/8/layout/vProcess5"/>
    <dgm:cxn modelId="{8E9828EA-879F-4954-8744-46AAD8F60F78}" type="presOf" srcId="{1BAC791F-6C82-40EA-B13A-893392BF2E4E}" destId="{99C92C6D-5014-4318-B0EA-274178299423}" srcOrd="0" destOrd="0" presId="urn:microsoft.com/office/officeart/2005/8/layout/vProcess5"/>
    <dgm:cxn modelId="{A7A5E6CA-90F6-45A0-97BA-B8D44FDF2C2C}" type="presOf" srcId="{44CE4651-EE67-471C-BB85-5DF25C4A2E34}" destId="{05BD62D7-556B-4F91-80C1-1173BCEC8477}" srcOrd="1" destOrd="0" presId="urn:microsoft.com/office/officeart/2005/8/layout/vProcess5"/>
    <dgm:cxn modelId="{D83C928C-2775-45A8-9EBC-D8ADB0D9836F}" srcId="{2D3932C8-A7FA-4CC3-8F76-0C44C81A5B98}" destId="{03CE76E5-EFF1-45A3-84BC-330E161BE7D9}" srcOrd="1" destOrd="0" parTransId="{9BFF59EE-FB12-417D-B9A9-E91307DE3CE7}" sibTransId="{8AF8DB35-0EBD-490E-8A4F-CD4DE6886577}"/>
    <dgm:cxn modelId="{BEB9C08F-E4A1-46B7-97AC-978E35593C15}" type="presOf" srcId="{453640B1-8056-4B16-A378-54706965189D}" destId="{3AF482B9-1924-450A-BC51-E5C0009DCC84}" srcOrd="1" destOrd="0" presId="urn:microsoft.com/office/officeart/2005/8/layout/vProcess5"/>
    <dgm:cxn modelId="{69BBDC2A-F97D-409E-8C64-E3ACBBC46B69}" type="presOf" srcId="{8AF8DB35-0EBD-490E-8A4F-CD4DE6886577}" destId="{C86D5FE7-F474-4871-855C-BA2049C27BE5}" srcOrd="0" destOrd="0" presId="urn:microsoft.com/office/officeart/2005/8/layout/vProcess5"/>
    <dgm:cxn modelId="{A993AB94-726E-4522-A3AA-07991C050C02}" type="presOf" srcId="{5926B3D6-99E1-4380-886E-11BED415C510}" destId="{9D8BE64F-D340-4220-B927-A4DB2DCEA2D9}" srcOrd="0" destOrd="0" presId="urn:microsoft.com/office/officeart/2005/8/layout/vProcess5"/>
    <dgm:cxn modelId="{7A171836-FF77-4E8E-90E2-AF5B12C55ABF}" srcId="{2D3932C8-A7FA-4CC3-8F76-0C44C81A5B98}" destId="{44CE4651-EE67-471C-BB85-5DF25C4A2E34}" srcOrd="3" destOrd="0" parTransId="{3981512E-0C9F-4AEB-A520-B144C90ACE77}" sibTransId="{DDAE483B-31DC-493E-B9FB-4F667C69637D}"/>
    <dgm:cxn modelId="{71CE4992-FE4A-4CF5-95E9-A4CDAF4FF345}" type="presOf" srcId="{DDAE483B-31DC-493E-B9FB-4F667C69637D}" destId="{C6265A86-E85D-4879-8B85-494BA4A63158}" srcOrd="0" destOrd="0" presId="urn:microsoft.com/office/officeart/2005/8/layout/vProcess5"/>
    <dgm:cxn modelId="{31B7713F-662B-483B-BDD5-6499AE21FE85}" type="presParOf" srcId="{7A16FEA1-F641-49FC-8467-C341B69EEB4A}" destId="{E15D30A8-25BC-46EF-A0D8-67E553B946D5}" srcOrd="0" destOrd="0" presId="urn:microsoft.com/office/officeart/2005/8/layout/vProcess5"/>
    <dgm:cxn modelId="{080CB82D-D35E-470B-BE2B-D3437769581C}" type="presParOf" srcId="{7A16FEA1-F641-49FC-8467-C341B69EEB4A}" destId="{15D9A16A-5E3D-40FE-9F6C-CE76EF47F5F9}" srcOrd="1" destOrd="0" presId="urn:microsoft.com/office/officeart/2005/8/layout/vProcess5"/>
    <dgm:cxn modelId="{9748C692-823B-4272-8E3A-4DA61F67BDB7}" type="presParOf" srcId="{7A16FEA1-F641-49FC-8467-C341B69EEB4A}" destId="{86D2766B-F5C1-4D16-9AAD-A547C8A086BF}" srcOrd="2" destOrd="0" presId="urn:microsoft.com/office/officeart/2005/8/layout/vProcess5"/>
    <dgm:cxn modelId="{E6D46A37-2BFD-42C1-A943-D54C47232E2B}" type="presParOf" srcId="{7A16FEA1-F641-49FC-8467-C341B69EEB4A}" destId="{9D8BE64F-D340-4220-B927-A4DB2DCEA2D9}" srcOrd="3" destOrd="0" presId="urn:microsoft.com/office/officeart/2005/8/layout/vProcess5"/>
    <dgm:cxn modelId="{29F796F6-B4AD-482C-A001-DB089724023B}" type="presParOf" srcId="{7A16FEA1-F641-49FC-8467-C341B69EEB4A}" destId="{842E5102-9FB3-48C1-91B9-E1716B1C6886}" srcOrd="4" destOrd="0" presId="urn:microsoft.com/office/officeart/2005/8/layout/vProcess5"/>
    <dgm:cxn modelId="{D74206E5-092B-4D50-BB7D-8E01DB96057F}" type="presParOf" srcId="{7A16FEA1-F641-49FC-8467-C341B69EEB4A}" destId="{99C92C6D-5014-4318-B0EA-274178299423}" srcOrd="5" destOrd="0" presId="urn:microsoft.com/office/officeart/2005/8/layout/vProcess5"/>
    <dgm:cxn modelId="{C5A13056-D872-45DB-BCAF-03315300D769}" type="presParOf" srcId="{7A16FEA1-F641-49FC-8467-C341B69EEB4A}" destId="{32906890-67E4-4FD2-850B-B15E41D2B154}" srcOrd="6" destOrd="0" presId="urn:microsoft.com/office/officeart/2005/8/layout/vProcess5"/>
    <dgm:cxn modelId="{E01BDC97-931F-4744-A184-4915912EC24A}" type="presParOf" srcId="{7A16FEA1-F641-49FC-8467-C341B69EEB4A}" destId="{C86D5FE7-F474-4871-855C-BA2049C27BE5}" srcOrd="7" destOrd="0" presId="urn:microsoft.com/office/officeart/2005/8/layout/vProcess5"/>
    <dgm:cxn modelId="{2D3C670D-6F0C-48F7-BD25-D17FBD0F7EC0}" type="presParOf" srcId="{7A16FEA1-F641-49FC-8467-C341B69EEB4A}" destId="{7CAD31EB-7CD1-442A-A75C-578440C7A552}" srcOrd="8" destOrd="0" presId="urn:microsoft.com/office/officeart/2005/8/layout/vProcess5"/>
    <dgm:cxn modelId="{EF0F2ABA-6BFA-4020-A84E-B1C7D619B5FB}" type="presParOf" srcId="{7A16FEA1-F641-49FC-8467-C341B69EEB4A}" destId="{C6265A86-E85D-4879-8B85-494BA4A63158}" srcOrd="9" destOrd="0" presId="urn:microsoft.com/office/officeart/2005/8/layout/vProcess5"/>
    <dgm:cxn modelId="{D271FDCF-9812-460F-86FD-FE4B1E85DA44}" type="presParOf" srcId="{7A16FEA1-F641-49FC-8467-C341B69EEB4A}" destId="{3AF482B9-1924-450A-BC51-E5C0009DCC84}" srcOrd="10" destOrd="0" presId="urn:microsoft.com/office/officeart/2005/8/layout/vProcess5"/>
    <dgm:cxn modelId="{E5FBD9C4-EBF9-485B-A23A-4D7298B05791}" type="presParOf" srcId="{7A16FEA1-F641-49FC-8467-C341B69EEB4A}" destId="{C0843655-DC72-4182-AC28-8853E09E2BC8}" srcOrd="11" destOrd="0" presId="urn:microsoft.com/office/officeart/2005/8/layout/vProcess5"/>
    <dgm:cxn modelId="{6AB9E882-22BC-49C9-AA4B-F993517918DA}" type="presParOf" srcId="{7A16FEA1-F641-49FC-8467-C341B69EEB4A}" destId="{3EE0DA1F-66E4-4429-8B44-9C1798C46EEB}" srcOrd="12" destOrd="0" presId="urn:microsoft.com/office/officeart/2005/8/layout/vProcess5"/>
    <dgm:cxn modelId="{C26A912C-DD1D-483E-8EB7-CCB32E539F11}" type="presParOf" srcId="{7A16FEA1-F641-49FC-8467-C341B69EEB4A}" destId="{05BD62D7-556B-4F91-80C1-1173BCEC8477}" srcOrd="13" destOrd="0" presId="urn:microsoft.com/office/officeart/2005/8/layout/vProcess5"/>
    <dgm:cxn modelId="{37B628C5-1EA0-41BD-9831-757C56D1F052}" type="presParOf" srcId="{7A16FEA1-F641-49FC-8467-C341B69EEB4A}" destId="{802F66B8-783A-4CF9-A4EC-B4BA035CA09D}" srcOrd="14" destOrd="0" presId="urn:microsoft.com/office/officeart/2005/8/layout/vProcess5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AB77D-1C32-4EBA-A137-AC5F1708B71B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Breakdown of clinical governance structures (Bevan, 2023).</a:t>
          </a:r>
        </a:p>
      </dsp:txBody>
      <dsp:txXfrm>
        <a:off x="0" y="591343"/>
        <a:ext cx="2571749" cy="1543050"/>
      </dsp:txXfrm>
    </dsp:sp>
    <dsp:sp modelId="{A54EA149-3C9E-4B47-AF00-CBC0FEB794A7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Absence of robust incident reporting and learning mechanisms.</a:t>
          </a:r>
        </a:p>
      </dsp:txBody>
      <dsp:txXfrm>
        <a:off x="2828925" y="591343"/>
        <a:ext cx="2571749" cy="1543050"/>
      </dsp:txXfrm>
    </dsp:sp>
    <dsp:sp modelId="{07EC973F-41A9-4A3B-ABBA-E51FA5ACF90B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Defensive 'non-listening' culture suppressing whistle-blowing (Brown et al., 2020).</a:t>
          </a:r>
        </a:p>
      </dsp:txBody>
      <dsp:txXfrm>
        <a:off x="5657849" y="591343"/>
        <a:ext cx="2571749" cy="1543050"/>
      </dsp:txXfrm>
    </dsp:sp>
    <dsp:sp modelId="{0960D056-345A-4CCE-8A1B-DC3770E2E1E1}">
      <dsp:nvSpPr>
        <dsp:cNvPr id="0" name=""/>
        <dsp:cNvSpPr/>
      </dsp:nvSpPr>
      <dsp:spPr>
        <a:xfrm>
          <a:off x="0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Chronic staff shortages and insufficient training (Clark et al., 2025).</a:t>
          </a:r>
        </a:p>
      </dsp:txBody>
      <dsp:txXfrm>
        <a:off x="0" y="2391569"/>
        <a:ext cx="2571749" cy="1543050"/>
      </dsp:txXfrm>
    </dsp:sp>
    <dsp:sp modelId="{5A6ACFB2-1E97-4257-956D-14793F5CD6ED}">
      <dsp:nvSpPr>
        <dsp:cNvPr id="0" name=""/>
        <dsp:cNvSpPr/>
      </dsp:nvSpPr>
      <dsp:spPr>
        <a:xfrm>
          <a:off x="2828925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Persistent non-adherence to national maternity guidelines (NICE CG190).</a:t>
          </a:r>
        </a:p>
      </dsp:txBody>
      <dsp:txXfrm>
        <a:off x="2828925" y="2391569"/>
        <a:ext cx="2571749" cy="1543050"/>
      </dsp:txXfrm>
    </dsp:sp>
    <dsp:sp modelId="{0F979A2C-EEEF-4114-91F5-3E0B5052B6DE}">
      <dsp:nvSpPr>
        <dsp:cNvPr id="0" name=""/>
        <dsp:cNvSpPr/>
      </dsp:nvSpPr>
      <dsp:spPr>
        <a:xfrm>
          <a:off x="5657849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Failure to integrate patient voice and family feedback (Asefa et al., 2020).</a:t>
          </a:r>
        </a:p>
      </dsp:txBody>
      <dsp:txXfrm>
        <a:off x="5657849" y="2391569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7F2FB-A2F2-46BA-9C92-D2E868B804EB}">
      <dsp:nvSpPr>
        <dsp:cNvPr id="0" name=""/>
        <dsp:cNvSpPr/>
      </dsp:nvSpPr>
      <dsp:spPr>
        <a:xfrm>
          <a:off x="2537366" y="533412"/>
          <a:ext cx="4118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13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32213" y="576920"/>
        <a:ext cx="22120" cy="4424"/>
      </dsp:txXfrm>
    </dsp:sp>
    <dsp:sp modelId="{D513CE27-BA8C-4067-BD24-18578870DE49}">
      <dsp:nvSpPr>
        <dsp:cNvPr id="0" name=""/>
        <dsp:cNvSpPr/>
      </dsp:nvSpPr>
      <dsp:spPr>
        <a:xfrm>
          <a:off x="615628" y="2070"/>
          <a:ext cx="1923538" cy="11541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Key Cause Categories:</a:t>
          </a:r>
        </a:p>
      </dsp:txBody>
      <dsp:txXfrm>
        <a:off x="615628" y="2070"/>
        <a:ext cx="1923538" cy="1154123"/>
      </dsp:txXfrm>
    </dsp:sp>
    <dsp:sp modelId="{6183FADB-2D2E-4875-BBD9-7061DC67C896}">
      <dsp:nvSpPr>
        <dsp:cNvPr id="0" name=""/>
        <dsp:cNvSpPr/>
      </dsp:nvSpPr>
      <dsp:spPr>
        <a:xfrm>
          <a:off x="4903319" y="533412"/>
          <a:ext cx="4118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13" y="45720"/>
              </a:lnTo>
            </a:path>
          </a:pathLst>
        </a:custGeom>
        <a:noFill/>
        <a:ln w="9525" cap="flat" cmpd="sng" algn="ctr">
          <a:solidFill>
            <a:schemeClr val="accent2">
              <a:hueOff val="936304"/>
              <a:satOff val="-1168"/>
              <a:lumOff val="27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98165" y="576920"/>
        <a:ext cx="22120" cy="4424"/>
      </dsp:txXfrm>
    </dsp:sp>
    <dsp:sp modelId="{5E1D230E-CFEB-4395-B2FA-9F395F26F44C}">
      <dsp:nvSpPr>
        <dsp:cNvPr id="0" name=""/>
        <dsp:cNvSpPr/>
      </dsp:nvSpPr>
      <dsp:spPr>
        <a:xfrm>
          <a:off x="2981580" y="2070"/>
          <a:ext cx="1923538" cy="1154123"/>
        </a:xfrm>
        <a:prstGeom prst="rect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People: Under-skilled midwives and leadership deficiency (Chang et al., 2018).</a:t>
          </a:r>
        </a:p>
      </dsp:txBody>
      <dsp:txXfrm>
        <a:off x="2981580" y="2070"/>
        <a:ext cx="1923538" cy="1154123"/>
      </dsp:txXfrm>
    </dsp:sp>
    <dsp:sp modelId="{16D9920A-C145-4178-BBED-F4F627E50601}">
      <dsp:nvSpPr>
        <dsp:cNvPr id="0" name=""/>
        <dsp:cNvSpPr/>
      </dsp:nvSpPr>
      <dsp:spPr>
        <a:xfrm>
          <a:off x="1577397" y="1154393"/>
          <a:ext cx="4731904" cy="411813"/>
        </a:xfrm>
        <a:custGeom>
          <a:avLst/>
          <a:gdLst/>
          <a:ahLst/>
          <a:cxnLst/>
          <a:rect l="0" t="0" r="0" b="0"/>
          <a:pathLst>
            <a:path>
              <a:moveTo>
                <a:pt x="4731904" y="0"/>
              </a:moveTo>
              <a:lnTo>
                <a:pt x="4731904" y="223006"/>
              </a:lnTo>
              <a:lnTo>
                <a:pt x="0" y="223006"/>
              </a:lnTo>
              <a:lnTo>
                <a:pt x="0" y="411813"/>
              </a:lnTo>
            </a:path>
          </a:pathLst>
        </a:custGeom>
        <a:noFill/>
        <a:ln w="9525" cap="flat" cmpd="sng" algn="ctr">
          <a:solidFill>
            <a:schemeClr val="accent2">
              <a:hueOff val="1872608"/>
              <a:satOff val="-2336"/>
              <a:lumOff val="54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24536" y="1358088"/>
        <a:ext cx="237627" cy="4424"/>
      </dsp:txXfrm>
    </dsp:sp>
    <dsp:sp modelId="{86E13B07-22FA-4052-98D1-95B5691A220B}">
      <dsp:nvSpPr>
        <dsp:cNvPr id="0" name=""/>
        <dsp:cNvSpPr/>
      </dsp:nvSpPr>
      <dsp:spPr>
        <a:xfrm>
          <a:off x="5347533" y="2070"/>
          <a:ext cx="1923538" cy="1154123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Processes: Lack of incident review and root-cause analysis protocols (Bevan, 2023).</a:t>
          </a:r>
        </a:p>
      </dsp:txBody>
      <dsp:txXfrm>
        <a:off x="5347533" y="2070"/>
        <a:ext cx="1923538" cy="1154123"/>
      </dsp:txXfrm>
    </dsp:sp>
    <dsp:sp modelId="{B934D978-0CC5-4359-9A25-6DE6BAFF7B01}">
      <dsp:nvSpPr>
        <dsp:cNvPr id="0" name=""/>
        <dsp:cNvSpPr/>
      </dsp:nvSpPr>
      <dsp:spPr>
        <a:xfrm>
          <a:off x="2537366" y="2129949"/>
          <a:ext cx="4118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13" y="45720"/>
              </a:lnTo>
            </a:path>
          </a:pathLst>
        </a:custGeom>
        <a:noFill/>
        <a:ln w="9525" cap="flat" cmpd="sng" algn="ctr">
          <a:solidFill>
            <a:schemeClr val="accent2">
              <a:hueOff val="2808911"/>
              <a:satOff val="-3503"/>
              <a:lumOff val="82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32213" y="2173456"/>
        <a:ext cx="22120" cy="4424"/>
      </dsp:txXfrm>
    </dsp:sp>
    <dsp:sp modelId="{9DC374F6-D476-4942-8FBC-D4DA3298F43B}">
      <dsp:nvSpPr>
        <dsp:cNvPr id="0" name=""/>
        <dsp:cNvSpPr/>
      </dsp:nvSpPr>
      <dsp:spPr>
        <a:xfrm>
          <a:off x="615628" y="1598607"/>
          <a:ext cx="1923538" cy="1154123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Policy: Inadequate implementation of NHS maternity safety directives (Brown et al., 2020).</a:t>
          </a:r>
        </a:p>
      </dsp:txBody>
      <dsp:txXfrm>
        <a:off x="615628" y="1598607"/>
        <a:ext cx="1923538" cy="1154123"/>
      </dsp:txXfrm>
    </dsp:sp>
    <dsp:sp modelId="{EA7BA801-64EB-4669-BD41-44A2BD1DD38E}">
      <dsp:nvSpPr>
        <dsp:cNvPr id="0" name=""/>
        <dsp:cNvSpPr/>
      </dsp:nvSpPr>
      <dsp:spPr>
        <a:xfrm>
          <a:off x="4903319" y="2129949"/>
          <a:ext cx="4118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813" y="45720"/>
              </a:lnTo>
            </a:path>
          </a:pathLst>
        </a:custGeom>
        <a:noFill/>
        <a:ln w="9525" cap="flat" cmpd="sng" algn="ctr">
          <a:solidFill>
            <a:schemeClr val="accent2">
              <a:hueOff val="3745215"/>
              <a:satOff val="-4671"/>
              <a:lumOff val="109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98165" y="2173456"/>
        <a:ext cx="22120" cy="4424"/>
      </dsp:txXfrm>
    </dsp:sp>
    <dsp:sp modelId="{0199A60F-03A7-44E3-8E1A-7704BE81EEDF}">
      <dsp:nvSpPr>
        <dsp:cNvPr id="0" name=""/>
        <dsp:cNvSpPr/>
      </dsp:nvSpPr>
      <dsp:spPr>
        <a:xfrm>
          <a:off x="2981580" y="1598607"/>
          <a:ext cx="1923538" cy="1154123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Equipment: Obsolete fetal monitoring tools and maintenance lapses.</a:t>
          </a:r>
        </a:p>
      </dsp:txBody>
      <dsp:txXfrm>
        <a:off x="2981580" y="1598607"/>
        <a:ext cx="1923538" cy="1154123"/>
      </dsp:txXfrm>
    </dsp:sp>
    <dsp:sp modelId="{6E14F96E-3EF2-406C-9783-5F42BF3AAAE3}">
      <dsp:nvSpPr>
        <dsp:cNvPr id="0" name=""/>
        <dsp:cNvSpPr/>
      </dsp:nvSpPr>
      <dsp:spPr>
        <a:xfrm>
          <a:off x="1577397" y="2750930"/>
          <a:ext cx="4731904" cy="411813"/>
        </a:xfrm>
        <a:custGeom>
          <a:avLst/>
          <a:gdLst/>
          <a:ahLst/>
          <a:cxnLst/>
          <a:rect l="0" t="0" r="0" b="0"/>
          <a:pathLst>
            <a:path>
              <a:moveTo>
                <a:pt x="4731904" y="0"/>
              </a:moveTo>
              <a:lnTo>
                <a:pt x="4731904" y="223006"/>
              </a:lnTo>
              <a:lnTo>
                <a:pt x="0" y="223006"/>
              </a:lnTo>
              <a:lnTo>
                <a:pt x="0" y="411813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24536" y="2954625"/>
        <a:ext cx="237627" cy="4424"/>
      </dsp:txXfrm>
    </dsp:sp>
    <dsp:sp modelId="{C5814A63-3F82-4FBD-AE2F-FE056C07DDA6}">
      <dsp:nvSpPr>
        <dsp:cNvPr id="0" name=""/>
        <dsp:cNvSpPr/>
      </dsp:nvSpPr>
      <dsp:spPr>
        <a:xfrm>
          <a:off x="5347533" y="1598607"/>
          <a:ext cx="1923538" cy="1154123"/>
        </a:xfrm>
        <a:prstGeom prst="rect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Environment: Toxic work culture and resource constraints (Clark et al., 2025).</a:t>
          </a:r>
        </a:p>
      </dsp:txBody>
      <dsp:txXfrm>
        <a:off x="5347533" y="1598607"/>
        <a:ext cx="1923538" cy="1154123"/>
      </dsp:txXfrm>
    </dsp:sp>
    <dsp:sp modelId="{E0B6BD9C-B6B8-4268-9946-09D272B3A046}">
      <dsp:nvSpPr>
        <dsp:cNvPr id="0" name=""/>
        <dsp:cNvSpPr/>
      </dsp:nvSpPr>
      <dsp:spPr>
        <a:xfrm>
          <a:off x="615628" y="3195144"/>
          <a:ext cx="1923538" cy="1154123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55" tIns="98937" rIns="94255" bIns="98937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Illustrates interconnection of systemic defects rather than isolated human error (Asefa et al., 2020).</a:t>
          </a:r>
        </a:p>
      </dsp:txBody>
      <dsp:txXfrm>
        <a:off x="615628" y="3195144"/>
        <a:ext cx="1923538" cy="11541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E00DD-7941-4294-B65A-367F2CEF4C83}">
      <dsp:nvSpPr>
        <dsp:cNvPr id="0" name=""/>
        <dsp:cNvSpPr/>
      </dsp:nvSpPr>
      <dsp:spPr>
        <a:xfrm>
          <a:off x="0" y="0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Governance reform necessity: Highlighted the fragility of QA structures across NHS trusts (Millar et al., 2023).</a:t>
          </a:r>
        </a:p>
      </dsp:txBody>
      <dsp:txXfrm>
        <a:off x="19451" y="19451"/>
        <a:ext cx="5516512" cy="625190"/>
      </dsp:txXfrm>
    </dsp:sp>
    <dsp:sp modelId="{F4A766D8-97D1-49C8-900E-8EA766E0613C}">
      <dsp:nvSpPr>
        <dsp:cNvPr id="0" name=""/>
        <dsp:cNvSpPr/>
      </dsp:nvSpPr>
      <dsp:spPr>
        <a:xfrm>
          <a:off x="471262" y="756328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National response: Ockenden Report (2022) led to Immediate and Essential Actions for maternity services.</a:t>
          </a:r>
        </a:p>
      </dsp:txBody>
      <dsp:txXfrm>
        <a:off x="490713" y="775779"/>
        <a:ext cx="5368995" cy="625190"/>
      </dsp:txXfrm>
    </dsp:sp>
    <dsp:sp modelId="{4BDF009D-DFED-4C6A-BB99-F95D4B580E0C}">
      <dsp:nvSpPr>
        <dsp:cNvPr id="0" name=""/>
        <dsp:cNvSpPr/>
      </dsp:nvSpPr>
      <dsp:spPr>
        <a:xfrm>
          <a:off x="942525" y="1512656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Integration gaps: Disconnect between NHS policy design and frontline implementation (Schaaf et al., 2023).</a:t>
          </a:r>
        </a:p>
      </dsp:txBody>
      <dsp:txXfrm>
        <a:off x="961976" y="1532107"/>
        <a:ext cx="5368995" cy="625190"/>
      </dsp:txXfrm>
    </dsp:sp>
    <dsp:sp modelId="{DE6BFF5C-61CC-4C5E-AD98-D90CE50375C2}">
      <dsp:nvSpPr>
        <dsp:cNvPr id="0" name=""/>
        <dsp:cNvSpPr/>
      </dsp:nvSpPr>
      <dsp:spPr>
        <a:xfrm>
          <a:off x="1413787" y="2268984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Patient-centred policies: Need for policies embedding empathy, communication, and cultural safety (Lokugamage et al., 2022).</a:t>
          </a:r>
        </a:p>
      </dsp:txBody>
      <dsp:txXfrm>
        <a:off x="1433238" y="2288435"/>
        <a:ext cx="5368995" cy="625190"/>
      </dsp:txXfrm>
    </dsp:sp>
    <dsp:sp modelId="{33CBD924-5290-4781-9854-DF420F167200}">
      <dsp:nvSpPr>
        <dsp:cNvPr id="0" name=""/>
        <dsp:cNvSpPr/>
      </dsp:nvSpPr>
      <dsp:spPr>
        <a:xfrm>
          <a:off x="1885050" y="3025312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Learning systems: Emphasis on system learning and staff empowerment to prevent recurring harm (Liberati et al., 2019).</a:t>
          </a:r>
        </a:p>
      </dsp:txBody>
      <dsp:txXfrm>
        <a:off x="1904501" y="3044763"/>
        <a:ext cx="5368995" cy="625190"/>
      </dsp:txXfrm>
    </dsp:sp>
    <dsp:sp modelId="{8FF73F67-6ED3-43EC-9D3B-ADB6EF59BC55}">
      <dsp:nvSpPr>
        <dsp:cNvPr id="0" name=""/>
        <dsp:cNvSpPr/>
      </dsp:nvSpPr>
      <dsp:spPr>
        <a:xfrm>
          <a:off x="5879160" y="485156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976283" y="485156"/>
        <a:ext cx="237414" cy="324824"/>
      </dsp:txXfrm>
    </dsp:sp>
    <dsp:sp modelId="{7C3C6B14-9E1C-44FB-AE29-CD6907A9FA0C}">
      <dsp:nvSpPr>
        <dsp:cNvPr id="0" name=""/>
        <dsp:cNvSpPr/>
      </dsp:nvSpPr>
      <dsp:spPr>
        <a:xfrm>
          <a:off x="6350422" y="124148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447545" y="1241484"/>
        <a:ext cx="237414" cy="324824"/>
      </dsp:txXfrm>
    </dsp:sp>
    <dsp:sp modelId="{8FCEA953-165A-47BE-8D80-BE529ED91180}">
      <dsp:nvSpPr>
        <dsp:cNvPr id="0" name=""/>
        <dsp:cNvSpPr/>
      </dsp:nvSpPr>
      <dsp:spPr>
        <a:xfrm>
          <a:off x="6821685" y="198674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918808" y="1986744"/>
        <a:ext cx="237414" cy="324824"/>
      </dsp:txXfrm>
    </dsp:sp>
    <dsp:sp modelId="{C923B9DA-0066-496E-A475-9A79CFC70F02}">
      <dsp:nvSpPr>
        <dsp:cNvPr id="0" name=""/>
        <dsp:cNvSpPr/>
      </dsp:nvSpPr>
      <dsp:spPr>
        <a:xfrm>
          <a:off x="7292948" y="2750451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390071" y="2750451"/>
        <a:ext cx="237414" cy="3248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BF18C9-98D9-4B29-B13C-011A0054DDE3}">
      <dsp:nvSpPr>
        <dsp:cNvPr id="0" name=""/>
        <dsp:cNvSpPr/>
      </dsp:nvSpPr>
      <dsp:spPr>
        <a:xfrm>
          <a:off x="139125" y="2035"/>
          <a:ext cx="1672025" cy="10032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High-reliability maternity units exhibit open communication, leadership visibility, and team learning (Liberati et al., 2019).</a:t>
          </a:r>
        </a:p>
      </dsp:txBody>
      <dsp:txXfrm>
        <a:off x="168508" y="31418"/>
        <a:ext cx="1613259" cy="944449"/>
      </dsp:txXfrm>
    </dsp:sp>
    <dsp:sp modelId="{D1F4164D-DB41-4FEB-B30D-A0EF67DA75E5}">
      <dsp:nvSpPr>
        <dsp:cNvPr id="0" name=""/>
        <dsp:cNvSpPr/>
      </dsp:nvSpPr>
      <dsp:spPr>
        <a:xfrm>
          <a:off x="1958289" y="296312"/>
          <a:ext cx="354469" cy="4146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1958289" y="379244"/>
        <a:ext cx="248128" cy="248798"/>
      </dsp:txXfrm>
    </dsp:sp>
    <dsp:sp modelId="{1F5216A7-AF7A-4E7A-A4F7-D3E81DC9D01F}">
      <dsp:nvSpPr>
        <dsp:cNvPr id="0" name=""/>
        <dsp:cNvSpPr/>
      </dsp:nvSpPr>
      <dsp:spPr>
        <a:xfrm>
          <a:off x="2479961" y="2035"/>
          <a:ext cx="1672025" cy="10032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Respectful maternity care frameworks promote dignity and autonomy for women (Lokugamage et al., 2022).</a:t>
          </a:r>
        </a:p>
      </dsp:txBody>
      <dsp:txXfrm>
        <a:off x="2509344" y="31418"/>
        <a:ext cx="1613259" cy="944449"/>
      </dsp:txXfrm>
    </dsp:sp>
    <dsp:sp modelId="{A51CF1E0-FBD7-48D4-BFC6-62E07F998B5B}">
      <dsp:nvSpPr>
        <dsp:cNvPr id="0" name=""/>
        <dsp:cNvSpPr/>
      </dsp:nvSpPr>
      <dsp:spPr>
        <a:xfrm rot="5400000">
          <a:off x="3138739" y="1122292"/>
          <a:ext cx="354469" cy="4146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-5400000">
        <a:off x="3191575" y="1152389"/>
        <a:ext cx="248798" cy="248128"/>
      </dsp:txXfrm>
    </dsp:sp>
    <dsp:sp modelId="{0F21FB2C-230E-41F6-8FE3-6EA1666AC96A}">
      <dsp:nvSpPr>
        <dsp:cNvPr id="0" name=""/>
        <dsp:cNvSpPr/>
      </dsp:nvSpPr>
      <dsp:spPr>
        <a:xfrm>
          <a:off x="2479961" y="1674061"/>
          <a:ext cx="1672025" cy="10032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Global learning parallels: Rural Kenya data show similar systemic and client failures causing maternal deaths (Masaba et al., 2022).</a:t>
          </a:r>
        </a:p>
      </dsp:txBody>
      <dsp:txXfrm>
        <a:off x="2509344" y="1703444"/>
        <a:ext cx="1613259" cy="944449"/>
      </dsp:txXfrm>
    </dsp:sp>
    <dsp:sp modelId="{34C7B633-A6A3-4EA8-A137-921F049796DA}">
      <dsp:nvSpPr>
        <dsp:cNvPr id="0" name=""/>
        <dsp:cNvSpPr/>
      </dsp:nvSpPr>
      <dsp:spPr>
        <a:xfrm rot="10800000">
          <a:off x="1978353" y="1968337"/>
          <a:ext cx="354469" cy="4146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2084694" y="2051269"/>
        <a:ext cx="248128" cy="248798"/>
      </dsp:txXfrm>
    </dsp:sp>
    <dsp:sp modelId="{BAB02371-9D0B-431A-8AE6-9506D8DEAA48}">
      <dsp:nvSpPr>
        <dsp:cNvPr id="0" name=""/>
        <dsp:cNvSpPr/>
      </dsp:nvSpPr>
      <dsp:spPr>
        <a:xfrm>
          <a:off x="139125" y="1674061"/>
          <a:ext cx="1672025" cy="10032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UK best practice: University Hospital Coventry—adoption of Learning from Excellence model reduced critical incidents by 32% (NHS, 2023).</a:t>
          </a:r>
        </a:p>
      </dsp:txBody>
      <dsp:txXfrm>
        <a:off x="168508" y="1703444"/>
        <a:ext cx="1613259" cy="944449"/>
      </dsp:txXfrm>
    </dsp:sp>
    <dsp:sp modelId="{4545096F-F53A-4689-A054-18B5560F6101}">
      <dsp:nvSpPr>
        <dsp:cNvPr id="0" name=""/>
        <dsp:cNvSpPr/>
      </dsp:nvSpPr>
      <dsp:spPr>
        <a:xfrm rot="5400000">
          <a:off x="797903" y="2794318"/>
          <a:ext cx="354469" cy="4146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-5400000">
        <a:off x="850739" y="2824415"/>
        <a:ext cx="248798" cy="248128"/>
      </dsp:txXfrm>
    </dsp:sp>
    <dsp:sp modelId="{362D5E96-5389-4B50-8A31-7476ECC74FB8}">
      <dsp:nvSpPr>
        <dsp:cNvPr id="0" name=""/>
        <dsp:cNvSpPr/>
      </dsp:nvSpPr>
      <dsp:spPr>
        <a:xfrm>
          <a:off x="139125" y="3346086"/>
          <a:ext cx="1672025" cy="10032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Cultural shift: Safety culture prioritising transparency and accountability sustains improvement (Millar et al., 2023).</a:t>
          </a:r>
        </a:p>
      </dsp:txBody>
      <dsp:txXfrm>
        <a:off x="168508" y="3375469"/>
        <a:ext cx="1613259" cy="9444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BF215A-3918-4667-B61F-315913EE61D6}">
      <dsp:nvSpPr>
        <dsp:cNvPr id="0" name=""/>
        <dsp:cNvSpPr/>
      </dsp:nvSpPr>
      <dsp:spPr>
        <a:xfrm>
          <a:off x="0" y="0"/>
          <a:ext cx="42911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9D017-FA2D-4DF9-B9B3-EF04589EDFD0}">
      <dsp:nvSpPr>
        <dsp:cNvPr id="0" name=""/>
        <dsp:cNvSpPr/>
      </dsp:nvSpPr>
      <dsp:spPr>
        <a:xfrm>
          <a:off x="0" y="0"/>
          <a:ext cx="4291113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Continuity of Work: This presentation forms the foundation for the written report.</a:t>
          </a:r>
        </a:p>
      </dsp:txBody>
      <dsp:txXfrm>
        <a:off x="0" y="0"/>
        <a:ext cx="4291113" cy="543917"/>
      </dsp:txXfrm>
    </dsp:sp>
    <dsp:sp modelId="{2E1A4C05-054A-462A-9B01-18DE7BC7990B}">
      <dsp:nvSpPr>
        <dsp:cNvPr id="0" name=""/>
        <dsp:cNvSpPr/>
      </dsp:nvSpPr>
      <dsp:spPr>
        <a:xfrm>
          <a:off x="0" y="543917"/>
          <a:ext cx="4291113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D22C3-2DAC-4F89-983A-8A0A420AE151}">
      <dsp:nvSpPr>
        <dsp:cNvPr id="0" name=""/>
        <dsp:cNvSpPr/>
      </dsp:nvSpPr>
      <dsp:spPr>
        <a:xfrm>
          <a:off x="0" y="543917"/>
          <a:ext cx="4291113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Proposed Report Structure:</a:t>
          </a:r>
        </a:p>
      </dsp:txBody>
      <dsp:txXfrm>
        <a:off x="0" y="543917"/>
        <a:ext cx="4291113" cy="543917"/>
      </dsp:txXfrm>
    </dsp:sp>
    <dsp:sp modelId="{E2397408-34FE-4E65-A697-F7392D85BB89}">
      <dsp:nvSpPr>
        <dsp:cNvPr id="0" name=""/>
        <dsp:cNvSpPr/>
      </dsp:nvSpPr>
      <dsp:spPr>
        <a:xfrm>
          <a:off x="0" y="1087834"/>
          <a:ext cx="429111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78405-3CDF-4670-9AB6-6BB37F92C5F8}">
      <dsp:nvSpPr>
        <dsp:cNvPr id="0" name=""/>
        <dsp:cNvSpPr/>
      </dsp:nvSpPr>
      <dsp:spPr>
        <a:xfrm>
          <a:off x="0" y="1087834"/>
          <a:ext cx="4291113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1. Introduction &amp; Rationale for QA in NHS maternity care.</a:t>
          </a:r>
        </a:p>
      </dsp:txBody>
      <dsp:txXfrm>
        <a:off x="0" y="1087834"/>
        <a:ext cx="4291113" cy="543917"/>
      </dsp:txXfrm>
    </dsp:sp>
    <dsp:sp modelId="{65D3A132-F54B-4CBB-B679-A85BBB6F1F32}">
      <dsp:nvSpPr>
        <dsp:cNvPr id="0" name=""/>
        <dsp:cNvSpPr/>
      </dsp:nvSpPr>
      <dsp:spPr>
        <a:xfrm>
          <a:off x="0" y="1631751"/>
          <a:ext cx="429111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8587A-0A91-4681-BC09-EB0E4E61AF4F}">
      <dsp:nvSpPr>
        <dsp:cNvPr id="0" name=""/>
        <dsp:cNvSpPr/>
      </dsp:nvSpPr>
      <dsp:spPr>
        <a:xfrm>
          <a:off x="0" y="1631751"/>
          <a:ext cx="4291113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2. Literature Review – theories and QA frameworks (Swiss Cheese, Donabedian).</a:t>
          </a:r>
        </a:p>
      </dsp:txBody>
      <dsp:txXfrm>
        <a:off x="0" y="1631751"/>
        <a:ext cx="4291113" cy="543917"/>
      </dsp:txXfrm>
    </dsp:sp>
    <dsp:sp modelId="{6A168581-ED1D-430F-9B55-61E1A4996DEF}">
      <dsp:nvSpPr>
        <dsp:cNvPr id="0" name=""/>
        <dsp:cNvSpPr/>
      </dsp:nvSpPr>
      <dsp:spPr>
        <a:xfrm>
          <a:off x="0" y="2175669"/>
          <a:ext cx="429111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CCFE4-AA24-4E91-B743-2F649D16A4DE}">
      <dsp:nvSpPr>
        <dsp:cNvPr id="0" name=""/>
        <dsp:cNvSpPr/>
      </dsp:nvSpPr>
      <dsp:spPr>
        <a:xfrm>
          <a:off x="0" y="2175669"/>
          <a:ext cx="4291113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3. Case Study Analysis – Shrewsbury &amp; Telford failures.</a:t>
          </a:r>
        </a:p>
      </dsp:txBody>
      <dsp:txXfrm>
        <a:off x="0" y="2175669"/>
        <a:ext cx="4291113" cy="543917"/>
      </dsp:txXfrm>
    </dsp:sp>
    <dsp:sp modelId="{53618F53-8CB0-4585-B2F8-64D3E48E5767}">
      <dsp:nvSpPr>
        <dsp:cNvPr id="0" name=""/>
        <dsp:cNvSpPr/>
      </dsp:nvSpPr>
      <dsp:spPr>
        <a:xfrm>
          <a:off x="0" y="2719586"/>
          <a:ext cx="42911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BC06F3-7683-4D28-A9BF-FE9FFD55C1C2}">
      <dsp:nvSpPr>
        <dsp:cNvPr id="0" name=""/>
        <dsp:cNvSpPr/>
      </dsp:nvSpPr>
      <dsp:spPr>
        <a:xfrm>
          <a:off x="0" y="2719586"/>
          <a:ext cx="4291113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4. Policy Discussion – National reforms and governance implications.</a:t>
          </a:r>
        </a:p>
      </dsp:txBody>
      <dsp:txXfrm>
        <a:off x="0" y="2719586"/>
        <a:ext cx="4291113" cy="543917"/>
      </dsp:txXfrm>
    </dsp:sp>
    <dsp:sp modelId="{1D757C2D-100B-461D-A9AB-DEE459F11EE5}">
      <dsp:nvSpPr>
        <dsp:cNvPr id="0" name=""/>
        <dsp:cNvSpPr/>
      </dsp:nvSpPr>
      <dsp:spPr>
        <a:xfrm>
          <a:off x="0" y="3263503"/>
          <a:ext cx="4291113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A83D1-1C9B-4516-B337-EB26AC412D82}">
      <dsp:nvSpPr>
        <dsp:cNvPr id="0" name=""/>
        <dsp:cNvSpPr/>
      </dsp:nvSpPr>
      <dsp:spPr>
        <a:xfrm>
          <a:off x="0" y="3263503"/>
          <a:ext cx="4291113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5. Recommendations &amp; Future Directions.</a:t>
          </a:r>
        </a:p>
      </dsp:txBody>
      <dsp:txXfrm>
        <a:off x="0" y="3263503"/>
        <a:ext cx="4291113" cy="543917"/>
      </dsp:txXfrm>
    </dsp:sp>
    <dsp:sp modelId="{9F8237E0-8924-46FF-9F32-5216264D4F21}">
      <dsp:nvSpPr>
        <dsp:cNvPr id="0" name=""/>
        <dsp:cNvSpPr/>
      </dsp:nvSpPr>
      <dsp:spPr>
        <a:xfrm>
          <a:off x="0" y="3807420"/>
          <a:ext cx="429111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5CE487-B579-40B1-B25E-8CC7FFD50B5B}">
      <dsp:nvSpPr>
        <dsp:cNvPr id="0" name=""/>
        <dsp:cNvSpPr/>
      </dsp:nvSpPr>
      <dsp:spPr>
        <a:xfrm>
          <a:off x="0" y="3807420"/>
          <a:ext cx="4291113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Ensures integration between theoretical understanding and applied evaluation.</a:t>
          </a:r>
        </a:p>
      </dsp:txBody>
      <dsp:txXfrm>
        <a:off x="0" y="3807420"/>
        <a:ext cx="4291113" cy="5439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9A16A-5E3D-40FE-9F6C-CE76EF47F5F9}">
      <dsp:nvSpPr>
        <dsp:cNvPr id="0" name=""/>
        <dsp:cNvSpPr/>
      </dsp:nvSpPr>
      <dsp:spPr>
        <a:xfrm>
          <a:off x="0" y="0"/>
          <a:ext cx="3304157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Shrewsbury &amp; Telford case demonstrates systemic QA failure, not isolated negligence (Bevan, 2023).</a:t>
          </a:r>
        </a:p>
      </dsp:txBody>
      <dsp:txXfrm>
        <a:off x="22940" y="22940"/>
        <a:ext cx="2367340" cy="737360"/>
      </dsp:txXfrm>
    </dsp:sp>
    <dsp:sp modelId="{86D2766B-F5C1-4D16-9AAD-A547C8A086BF}">
      <dsp:nvSpPr>
        <dsp:cNvPr id="0" name=""/>
        <dsp:cNvSpPr/>
      </dsp:nvSpPr>
      <dsp:spPr>
        <a:xfrm>
          <a:off x="246738" y="892024"/>
          <a:ext cx="3304157" cy="783240"/>
        </a:xfrm>
        <a:prstGeom prst="roundRect">
          <a:avLst>
            <a:gd name="adj" fmla="val 10000"/>
          </a:avLst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Root causes: Weak governance, policy–practice gap, toxic culture, and ineffective communication (Liberati et al., 2019).</a:t>
          </a:r>
        </a:p>
      </dsp:txBody>
      <dsp:txXfrm>
        <a:off x="269678" y="914964"/>
        <a:ext cx="2502431" cy="737360"/>
      </dsp:txXfrm>
    </dsp:sp>
    <dsp:sp modelId="{9D8BE64F-D340-4220-B927-A4DB2DCEA2D9}">
      <dsp:nvSpPr>
        <dsp:cNvPr id="0" name=""/>
        <dsp:cNvSpPr/>
      </dsp:nvSpPr>
      <dsp:spPr>
        <a:xfrm>
          <a:off x="493477" y="1784048"/>
          <a:ext cx="3304157" cy="783240"/>
        </a:xfrm>
        <a:prstGeom prst="roundRect">
          <a:avLst>
            <a:gd name="adj" fmla="val 1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Consequences: Over 200 preventable deaths and enduring trauma to families (Ramsey et al., 2024).</a:t>
          </a:r>
        </a:p>
      </dsp:txBody>
      <dsp:txXfrm>
        <a:off x="516417" y="1806988"/>
        <a:ext cx="2502431" cy="737360"/>
      </dsp:txXfrm>
    </dsp:sp>
    <dsp:sp modelId="{842E5102-9FB3-48C1-91B9-E1716B1C6886}">
      <dsp:nvSpPr>
        <dsp:cNvPr id="0" name=""/>
        <dsp:cNvSpPr/>
      </dsp:nvSpPr>
      <dsp:spPr>
        <a:xfrm>
          <a:off x="740216" y="2676072"/>
          <a:ext cx="3304157" cy="783240"/>
        </a:xfrm>
        <a:prstGeom prst="roundRect">
          <a:avLst>
            <a:gd name="adj" fmla="val 10000"/>
          </a:avLst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National reform efforts underline need for sustainable safety culture and transparent leadership (Millar et al., 2023).</a:t>
          </a:r>
        </a:p>
      </dsp:txBody>
      <dsp:txXfrm>
        <a:off x="763156" y="2699012"/>
        <a:ext cx="2502431" cy="737360"/>
      </dsp:txXfrm>
    </dsp:sp>
    <dsp:sp modelId="{99C92C6D-5014-4318-B0EA-274178299423}">
      <dsp:nvSpPr>
        <dsp:cNvPr id="0" name=""/>
        <dsp:cNvSpPr/>
      </dsp:nvSpPr>
      <dsp:spPr>
        <a:xfrm>
          <a:off x="986955" y="3568097"/>
          <a:ext cx="3304157" cy="783240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Continuous service improvement must integrate respect, learning, and accountability (Lokugamage et al., 2022).</a:t>
          </a:r>
        </a:p>
      </dsp:txBody>
      <dsp:txXfrm>
        <a:off x="1009895" y="3591037"/>
        <a:ext cx="2502431" cy="737360"/>
      </dsp:txXfrm>
    </dsp:sp>
    <dsp:sp modelId="{32906890-67E4-4FD2-850B-B15E41D2B154}">
      <dsp:nvSpPr>
        <dsp:cNvPr id="0" name=""/>
        <dsp:cNvSpPr/>
      </dsp:nvSpPr>
      <dsp:spPr>
        <a:xfrm>
          <a:off x="2795050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2909599" y="572200"/>
        <a:ext cx="280008" cy="383102"/>
      </dsp:txXfrm>
    </dsp:sp>
    <dsp:sp modelId="{C86D5FE7-F474-4871-855C-BA2049C27BE5}">
      <dsp:nvSpPr>
        <dsp:cNvPr id="0" name=""/>
        <dsp:cNvSpPr/>
      </dsp:nvSpPr>
      <dsp:spPr>
        <a:xfrm>
          <a:off x="3041789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3156338" y="1464225"/>
        <a:ext cx="280008" cy="383102"/>
      </dsp:txXfrm>
    </dsp:sp>
    <dsp:sp modelId="{7CAD31EB-7CD1-442A-A75C-578440C7A552}">
      <dsp:nvSpPr>
        <dsp:cNvPr id="0" name=""/>
        <dsp:cNvSpPr/>
      </dsp:nvSpPr>
      <dsp:spPr>
        <a:xfrm>
          <a:off x="3288528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3403077" y="2343195"/>
        <a:ext cx="280008" cy="383102"/>
      </dsp:txXfrm>
    </dsp:sp>
    <dsp:sp modelId="{C6265A86-E85D-4879-8B85-494BA4A63158}">
      <dsp:nvSpPr>
        <dsp:cNvPr id="0" name=""/>
        <dsp:cNvSpPr/>
      </dsp:nvSpPr>
      <dsp:spPr>
        <a:xfrm>
          <a:off x="3535267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3649816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B429A6-E183-4CFB-AC16-1F8E598E2C9D}" type="datetimeFigureOut">
              <a:rPr lang="en-GB" smtClean="0"/>
              <a:pPr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181CC4-DC31-4293-AE7E-A8932650BA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89993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03254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9444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761513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19886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98784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30898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733233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5941117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2219496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4102553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64221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9844391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331015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213937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555610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18731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4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diagramData" Target="../diagrams/data4.xml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6.xml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microsoft.com/office/2007/relationships/diagramDrawing" Target="../diagrams/drawing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43545-022-00576-5" TargetMode="External"/><Relationship Id="rId3" Type="http://schemas.openxmlformats.org/officeDocument/2006/relationships/hyperlink" Target="https://doi.org/10.1080/26410397.2020.1854153" TargetMode="External"/><Relationship Id="rId7" Type="http://schemas.openxmlformats.org/officeDocument/2006/relationships/hyperlink" Target="https://doi.org/10.1016/j.socscimed.2019.01.035" TargetMode="External"/><Relationship Id="rId12" Type="http://schemas.openxmlformats.org/officeDocument/2006/relationships/hyperlink" Target="https://doi.org/10.1371/journal.pgph.0000616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bmjoq-2024-003112" TargetMode="External"/><Relationship Id="rId11" Type="http://schemas.openxmlformats.org/officeDocument/2006/relationships/hyperlink" Target="https://doi.org/10.3389/frhs.2024.1473296" TargetMode="External"/><Relationship Id="rId5" Type="http://schemas.openxmlformats.org/officeDocument/2006/relationships/hyperlink" Target="https://doi.org/10.1016/j.midw.2017.12.014" TargetMode="External"/><Relationship Id="rId10" Type="http://schemas.openxmlformats.org/officeDocument/2006/relationships/hyperlink" Target="https://doi.org/10.51952/9781447368625.ch007" TargetMode="External"/><Relationship Id="rId4" Type="http://schemas.openxmlformats.org/officeDocument/2006/relationships/hyperlink" Target="https://doi.org/10.1017/S004727941900014X" TargetMode="External"/><Relationship Id="rId9" Type="http://schemas.openxmlformats.org/officeDocument/2006/relationships/hyperlink" Target="https://doi.org/10.1186/s12884-022-05259-w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6477" y="373932"/>
            <a:ext cx="7491046" cy="609617"/>
          </a:xfr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r>
              <a:rPr lang="en-US" sz="3600" b="1" dirty="0"/>
              <a:t>Title Slide </a:t>
            </a:r>
            <a:endParaRPr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8439"/>
            <a:ext cx="8229600" cy="4347605"/>
          </a:xfrm>
          <a:solidFill>
            <a:schemeClr val="accent3"/>
          </a:solidFill>
        </p:spPr>
        <p:txBody>
          <a:bodyPr/>
          <a:lstStyle/>
          <a:p>
            <a:pPr marL="0" indent="0" algn="ctr">
              <a:buNone/>
            </a:pPr>
            <a:r>
              <a:rPr lang="en-US" sz="2800" b="1" dirty="0"/>
              <a:t>Title Slide: “Governance and Safety Failures in NHS Maternity Services: A Critical Analysis”</a:t>
            </a:r>
          </a:p>
          <a:p>
            <a:pPr marL="0" indent="0" algn="ctr">
              <a:buNone/>
            </a:pPr>
            <a:endParaRPr b="1" dirty="0"/>
          </a:p>
          <a:p>
            <a:pPr marL="0" indent="0" algn="ctr">
              <a:buNone/>
              <a:defRPr sz="1800"/>
            </a:pPr>
            <a:r>
              <a:rPr lang="en-US" sz="2400" b="1" dirty="0"/>
              <a:t>Module Code: </a:t>
            </a:r>
            <a:r>
              <a:rPr sz="2400" b="1" dirty="0"/>
              <a:t>LCHS7006</a:t>
            </a:r>
            <a:endParaRPr lang="en-US" sz="2400" b="1" dirty="0"/>
          </a:p>
          <a:p>
            <a:pPr marL="0" indent="0" algn="ctr">
              <a:buNone/>
              <a:defRPr sz="1800"/>
            </a:pPr>
            <a:r>
              <a:rPr lang="en-US" sz="2400" b="1" dirty="0"/>
              <a:t>Module Title: </a:t>
            </a:r>
            <a:r>
              <a:rPr sz="2400" b="1" dirty="0"/>
              <a:t>Quality Assurance and Service Improvements</a:t>
            </a:r>
          </a:p>
          <a:p>
            <a:pPr marL="0" indent="0">
              <a:buNone/>
              <a:defRPr sz="1800"/>
            </a:pPr>
            <a:endParaRPr lang="en-US" dirty="0"/>
          </a:p>
          <a:p>
            <a:pPr marL="0" indent="0">
              <a:buNone/>
              <a:defRPr sz="1800"/>
            </a:pPr>
            <a:endParaRPr lang="en-US" dirty="0"/>
          </a:p>
          <a:p>
            <a:pPr marL="0" indent="0">
              <a:buNone/>
              <a:defRPr sz="1800"/>
            </a:pPr>
            <a:r>
              <a:rPr lang="en-US" i="1" dirty="0"/>
              <a:t>Student Name</a:t>
            </a:r>
            <a:r>
              <a:rPr lang="en-US" i="1" dirty="0" smtClean="0"/>
              <a:t>:</a:t>
            </a:r>
            <a:r>
              <a:rPr lang="en-GB" sz="1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en-GB" sz="1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NAFISA </a:t>
            </a:r>
            <a:r>
              <a:rPr lang="en-GB" sz="1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RAHAT</a:t>
            </a:r>
            <a:endParaRPr lang="en-US" i="1" dirty="0"/>
          </a:p>
          <a:p>
            <a:pPr marL="0" indent="0">
              <a:buNone/>
              <a:defRPr sz="1800"/>
            </a:pPr>
            <a:r>
              <a:rPr lang="en-US" i="1" dirty="0"/>
              <a:t>Student ID</a:t>
            </a:r>
            <a:r>
              <a:rPr lang="en-US" i="1" dirty="0" smtClean="0"/>
              <a:t>:</a:t>
            </a:r>
            <a:r>
              <a:rPr lang="en-GB" sz="1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2430268</a:t>
            </a:r>
            <a:endParaRPr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058A14AF-9FB5-4CC7-BA35-E8E85D3EDF0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246" y="386930"/>
            <a:ext cx="7549592" cy="1298448"/>
          </a:xfrm>
        </p:spPr>
        <p:txBody>
          <a:bodyPr anchor="b">
            <a:normAutofit/>
          </a:bodyPr>
          <a:lstStyle/>
          <a:p>
            <a:r>
              <a:rPr lang="en-US" sz="4200" dirty="0"/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3A9A4357-BD1D-4622-A4FE-766E6AB8DE8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E659831F-0D9A-4C63-9EBB-8435B85A440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000" y="2203079"/>
            <a:ext cx="4034487" cy="4035880"/>
          </a:xfrm>
        </p:spPr>
        <p:txBody>
          <a:bodyPr anchor="ctr">
            <a:normAutofit fontScale="92500" lnSpcReduction="20000"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1400" noProof="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GB" sz="1900" b="1" noProof="0" dirty="0"/>
              <a:t>Quality assurance (QA):</a:t>
            </a:r>
            <a:r>
              <a:rPr lang="en-GB" sz="1900" noProof="0" dirty="0"/>
              <a:t> Continuous monitoring to ensure safe, effective, equitable care (Bevan, 2023).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GB" sz="1900" b="1" noProof="0" dirty="0"/>
              <a:t>Service improvement:</a:t>
            </a:r>
            <a:r>
              <a:rPr lang="en-GB" sz="1900" noProof="0" dirty="0"/>
              <a:t> Systematic redesign for better patient outcomes (Asefa et al., 2020).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GB" sz="1900" b="1" noProof="0" dirty="0"/>
              <a:t>Maternity safety:</a:t>
            </a:r>
            <a:r>
              <a:rPr lang="en-GB" sz="1900" noProof="0" dirty="0"/>
              <a:t> Key NHS performance and patient-satisfaction indicator (Chang et al., 2018).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GB" sz="2200" b="1" noProof="0" dirty="0">
                <a:solidFill>
                  <a:schemeClr val="tx2"/>
                </a:solidFill>
              </a:rPr>
              <a:t>Objectives: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ü"/>
              <a:defRPr sz="1800"/>
            </a:pPr>
            <a:r>
              <a:rPr lang="en-GB" sz="1900" noProof="0" dirty="0"/>
              <a:t>Identify root causes via systems-based models.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ü"/>
              <a:defRPr sz="1800"/>
            </a:pPr>
            <a:r>
              <a:rPr lang="en-GB" sz="1900" noProof="0" dirty="0"/>
              <a:t>Analyse policy failures and their impact.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ü"/>
              <a:defRPr sz="1800"/>
            </a:pPr>
            <a:r>
              <a:rPr lang="en-GB" sz="1900" noProof="0" dirty="0"/>
              <a:t>Recommend evidence-based improvements aligned with NHS Patient Safety Strategy (2023).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E6995CE5-F890-4ABA-82A2-26507CE8D2A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hrewsbury maternity scandal: Calls for independent oversight of services -  BBC News">
            <a:extLst>
              <a:ext uri="{FF2B5EF4-FFF2-40B4-BE49-F238E27FC236}">
                <a16:creationId xmlns="" xmlns:a16="http://schemas.microsoft.com/office/drawing/2014/main" id="{6FB24AC2-C733-BD15-42AF-301FA63B60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174" y="2834197"/>
            <a:ext cx="3730986" cy="33511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="" xmlns:a16="http://schemas.microsoft.com/office/drawing/2014/main" id="{DBF61EA3-B236-439E-9C0B-340980D56BE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US" sz="4700"/>
              <a:t>Case Overview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="" xmlns:a16="http://schemas.microsoft.com/office/drawing/2014/main" id="{28FAF094-D087-493F-8DF9-A486C2D6BBA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="" xmlns:a16="http://schemas.microsoft.com/office/drawing/2014/main" id="{8D7C88D8-5509-4514-925A-9CE148E5CBD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="" xmlns:a16="http://schemas.microsoft.com/office/drawing/2014/main" id="{7275593D-F75E-4426-AE3E-2CDEFD228D2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E659831F-0D9A-4C63-9EBB-8435B85A440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727" y="2608218"/>
            <a:ext cx="4697113" cy="3435531"/>
          </a:xfrm>
        </p:spPr>
        <p:txBody>
          <a:bodyPr anchor="ctr">
            <a:norm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sz="18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Timeline: 1970s – 2019 (&gt; 40 years of failures).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Scale of harm: &gt; 200 infants and 9 mothers died (</a:t>
            </a:r>
            <a:r>
              <a:rPr lang="en-US" sz="1800" dirty="0" err="1"/>
              <a:t>Ockenden</a:t>
            </a:r>
            <a:r>
              <a:rPr lang="en-US" sz="1800" dirty="0"/>
              <a:t> Report, 2022).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Common themes: Neglect, unsafe delivery practices, lack of learning, poor communication (Chang et al., 2018).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Investigations: Repeated internal reviews ignored by leadership (Bevan, 2023).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Significance: Largest maternity scandal in NHS history – exposed systemic QA collapse.</a:t>
            </a:r>
          </a:p>
        </p:txBody>
      </p:sp>
      <p:pic>
        <p:nvPicPr>
          <p:cNvPr id="3074" name="Picture 2" descr="Shrewsbury maternity scandal: Mothers were blamed for the death of their  baby | ITV News">
            <a:extLst>
              <a:ext uri="{FF2B5EF4-FFF2-40B4-BE49-F238E27FC236}">
                <a16:creationId xmlns="" xmlns:a16="http://schemas.microsoft.com/office/drawing/2014/main" id="{7BBC968F-2518-136B-D66B-5BD9B48910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200" y="3011495"/>
            <a:ext cx="3666200" cy="333942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of Quality Failure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="" xmlns:a16="http://schemas.microsoft.com/office/drawing/2014/main" id="{295E8E3C-471F-C2D9-49DD-45939A9D3C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="" xmlns:a16="http://schemas.microsoft.com/office/drawing/2014/main" id="{FFB60E8C-7224-44A4-87A0-46A1711DD2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6646" y="386930"/>
            <a:ext cx="7606349" cy="13005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Systems-Based Safety Analysis (Swiss Cheese Model)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5DA32751-37A2-45C0-BE94-63D375E2700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E659831F-0D9A-4C63-9EBB-8435B85A440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="" xmlns:a16="http://schemas.microsoft.com/office/drawing/2014/main" id="{D4B70251-C08A-8B11-BED5-6492B902DB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40437" y="3091905"/>
            <a:ext cx="2836934" cy="192392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57150" marR="0" lvl="0" indent="-285750" algn="just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GB" sz="1200" b="0" i="0" u="none" strike="noStrike" cap="none" normalizeH="0" baseline="0" noProof="0" dirty="0">
                <a:ln>
                  <a:noFill/>
                </a:ln>
                <a:effectLst/>
              </a:rPr>
              <a:t>Alignment with Systems Theory – multiple latent failures </a:t>
            </a:r>
            <a:r>
              <a:rPr kumimoji="0" lang="en-GB" sz="1100" b="0" i="0" u="none" strike="noStrike" cap="none" normalizeH="0" baseline="0" noProof="0" dirty="0">
                <a:ln>
                  <a:noFill/>
                </a:ln>
                <a:effectLst/>
              </a:rPr>
              <a:t>coincided</a:t>
            </a:r>
            <a:r>
              <a:rPr kumimoji="0" lang="en-GB" sz="1200" b="0" i="0" u="none" strike="noStrike" cap="none" normalizeH="0" baseline="0" noProof="0" dirty="0">
                <a:ln>
                  <a:noFill/>
                </a:ln>
                <a:effectLst/>
              </a:rPr>
              <a:t> to allow harm (Asefa et al., 2020).</a:t>
            </a:r>
          </a:p>
          <a:p>
            <a:pPr marL="57150" marR="0" lvl="0" indent="-285750" algn="just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GB" sz="1200" b="0" i="0" u="none" strike="noStrike" cap="none" normalizeH="0" baseline="0" noProof="0" dirty="0">
                <a:ln>
                  <a:noFill/>
                </a:ln>
                <a:effectLst/>
              </a:rPr>
              <a:t>Emphasises need for multi-layer defence to prevent recurrence.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="" xmlns:a16="http://schemas.microsoft.com/office/drawing/2014/main" id="{5A55FBCD-CD42-40F5-8A1B-3203F9CAEEA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DD2301ED-3F57-8E37-1918-673BE3DCF1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338017672"/>
              </p:ext>
            </p:extLst>
          </p:nvPr>
        </p:nvGraphicFramePr>
        <p:xfrm>
          <a:off x="35650" y="2538549"/>
          <a:ext cx="4702896" cy="30834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89190">
                  <a:extLst>
                    <a:ext uri="{9D8B030D-6E8A-4147-A177-3AD203B41FA5}">
                      <a16:colId xmlns="" xmlns:a16="http://schemas.microsoft.com/office/drawing/2014/main" val="1292032488"/>
                    </a:ext>
                  </a:extLst>
                </a:gridCol>
                <a:gridCol w="1577023">
                  <a:extLst>
                    <a:ext uri="{9D8B030D-6E8A-4147-A177-3AD203B41FA5}">
                      <a16:colId xmlns="" xmlns:a16="http://schemas.microsoft.com/office/drawing/2014/main" val="1691526849"/>
                    </a:ext>
                  </a:extLst>
                </a:gridCol>
                <a:gridCol w="1636683">
                  <a:extLst>
                    <a:ext uri="{9D8B030D-6E8A-4147-A177-3AD203B41FA5}">
                      <a16:colId xmlns="" xmlns:a16="http://schemas.microsoft.com/office/drawing/2014/main" val="2930624123"/>
                    </a:ext>
                  </a:extLst>
                </a:gridCol>
              </a:tblGrid>
              <a:tr h="5609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Defence Layer</a:t>
                      </a:r>
                      <a:endParaRPr lang="en-GB" sz="11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Intended Control</a:t>
                      </a:r>
                      <a:endParaRPr lang="en-GB" sz="11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Observed Failure (Hole)</a:t>
                      </a:r>
                      <a:endParaRPr lang="en-GB" sz="11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extLst>
                  <a:ext uri="{0D108BD9-81ED-4DB2-BD59-A6C34878D82A}">
                    <a16:rowId xmlns="" xmlns:a16="http://schemas.microsoft.com/office/drawing/2014/main" val="3444397076"/>
                  </a:ext>
                </a:extLst>
              </a:tr>
              <a:tr h="560953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National Policy</a:t>
                      </a:r>
                      <a:endParaRPr lang="en-GB" sz="11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NHS Maternity Safety Standards</a:t>
                      </a:r>
                      <a:endParaRPr lang="en-GB" sz="1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Guidelines ignored and not audited</a:t>
                      </a:r>
                      <a:endParaRPr lang="en-GB" sz="1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extLst>
                  <a:ext uri="{0D108BD9-81ED-4DB2-BD59-A6C34878D82A}">
                    <a16:rowId xmlns="" xmlns:a16="http://schemas.microsoft.com/office/drawing/2014/main" val="305164027"/>
                  </a:ext>
                </a:extLst>
              </a:tr>
              <a:tr h="560953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Hospital Governance</a:t>
                      </a:r>
                      <a:endParaRPr lang="en-GB" sz="11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QA and risk boards</a:t>
                      </a:r>
                      <a:endParaRPr lang="en-GB" sz="1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Ineffective oversight and delay in action</a:t>
                      </a:r>
                      <a:endParaRPr lang="en-GB" sz="1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extLst>
                  <a:ext uri="{0D108BD9-81ED-4DB2-BD59-A6C34878D82A}">
                    <a16:rowId xmlns="" xmlns:a16="http://schemas.microsoft.com/office/drawing/2014/main" val="350004791"/>
                  </a:ext>
                </a:extLst>
              </a:tr>
              <a:tr h="560953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Clinical Management</a:t>
                      </a:r>
                      <a:endParaRPr lang="en-GB" sz="11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Supervision &amp; staff training</a:t>
                      </a:r>
                      <a:endParaRPr lang="en-GB" sz="1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Skill deficits and role ambiguity</a:t>
                      </a:r>
                      <a:endParaRPr lang="en-GB" sz="1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extLst>
                  <a:ext uri="{0D108BD9-81ED-4DB2-BD59-A6C34878D82A}">
                    <a16:rowId xmlns="" xmlns:a16="http://schemas.microsoft.com/office/drawing/2014/main" val="852143880"/>
                  </a:ext>
                </a:extLst>
              </a:tr>
              <a:tr h="839655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Frontline Practice</a:t>
                      </a:r>
                      <a:endParaRPr lang="en-GB" sz="11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Monitoring &amp; communication</a:t>
                      </a:r>
                      <a:endParaRPr lang="en-GB" sz="1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Poor handover and documentation errors</a:t>
                      </a:r>
                      <a:endParaRPr lang="en-GB" sz="1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02" marR="58802" marT="0" marB="0"/>
                </a:tc>
                <a:extLst>
                  <a:ext uri="{0D108BD9-81ED-4DB2-BD59-A6C34878D82A}">
                    <a16:rowId xmlns="" xmlns:a16="http://schemas.microsoft.com/office/drawing/2014/main" val="2148541965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F4D559FD-51EE-4EE6-B7B5-FFC051AF54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9262" y="2484107"/>
            <a:ext cx="3415956" cy="308126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3B2BDA77-05E8-7949-AE63-AF98E47A79F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9086" b="908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B50AB553-2A96-4A92-96F2-93548E09695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Root Cause Analysis (Fishbone Diagram)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="" xmlns:a16="http://schemas.microsoft.com/office/drawing/2014/main" id="{23954D7E-2CD7-64A1-8BFC-E38A9FE3F2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31037513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BF37978C-9AE7-4D9E-B697-4AAAD2BFA37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29847"/>
          <a:stretch/>
        </p:blipFill>
        <p:spPr>
          <a:xfrm>
            <a:off x="5845387" y="4743528"/>
            <a:ext cx="4712863" cy="211447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Donabedian Model Application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5A946168-06FA-B49C-9F2F-0FBF376328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109881833"/>
              </p:ext>
            </p:extLst>
          </p:nvPr>
        </p:nvGraphicFramePr>
        <p:xfrm>
          <a:off x="527538" y="1747520"/>
          <a:ext cx="7772400" cy="30053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90800">
                  <a:extLst>
                    <a:ext uri="{9D8B030D-6E8A-4147-A177-3AD203B41FA5}">
                      <a16:colId xmlns="" xmlns:a16="http://schemas.microsoft.com/office/drawing/2014/main" val="316641070"/>
                    </a:ext>
                  </a:extLst>
                </a:gridCol>
                <a:gridCol w="2590800">
                  <a:extLst>
                    <a:ext uri="{9D8B030D-6E8A-4147-A177-3AD203B41FA5}">
                      <a16:colId xmlns="" xmlns:a16="http://schemas.microsoft.com/office/drawing/2014/main" val="1523527191"/>
                    </a:ext>
                  </a:extLst>
                </a:gridCol>
                <a:gridCol w="2590800">
                  <a:extLst>
                    <a:ext uri="{9D8B030D-6E8A-4147-A177-3AD203B41FA5}">
                      <a16:colId xmlns="" xmlns:a16="http://schemas.microsoft.com/office/drawing/2014/main" val="2038976731"/>
                    </a:ext>
                  </a:extLst>
                </a:gridCol>
              </a:tblGrid>
              <a:tr h="55208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</a:rPr>
                        <a:t>Dimension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</a:rPr>
                        <a:t>Observed Reality at </a:t>
                      </a:r>
                      <a:r>
                        <a:rPr lang="en-GB" sz="1600" kern="100" dirty="0" err="1">
                          <a:effectLst/>
                        </a:rPr>
                        <a:t>SaTH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</a:rPr>
                        <a:t>Impact on Outcomes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4139745982"/>
                  </a:ext>
                </a:extLst>
              </a:tr>
              <a:tr h="817756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Structure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Inadequate staffing levels and training deficits</a:t>
                      </a:r>
                      <a:endParaRPr lang="en-GB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Compromised safety and capacity</a:t>
                      </a:r>
                      <a:endParaRPr lang="en-GB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3205459395"/>
                  </a:ext>
                </a:extLst>
              </a:tr>
              <a:tr h="817756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Process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Poor documentation, delayed escalation of care</a:t>
                      </a:r>
                      <a:endParaRPr lang="en-GB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Missed </a:t>
                      </a:r>
                      <a:r>
                        <a:rPr lang="en-GB" sz="1400" kern="100" dirty="0" err="1">
                          <a:effectLst/>
                        </a:rPr>
                        <a:t>fetal</a:t>
                      </a:r>
                      <a:r>
                        <a:rPr lang="en-GB" sz="1400" kern="100" dirty="0">
                          <a:effectLst/>
                        </a:rPr>
                        <a:t> distress signals</a:t>
                      </a:r>
                      <a:endParaRPr lang="en-GB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3074633567"/>
                  </a:ext>
                </a:extLst>
              </a:tr>
              <a:tr h="817756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Outcome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High mortality and maternal injury (Ockenden Report, 2022)</a:t>
                      </a:r>
                      <a:endParaRPr lang="en-GB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Loss of public trust and psychological trauma</a:t>
                      </a:r>
                      <a:endParaRPr lang="en-GB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39953337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A06B6130-A577-FAC3-A222-A6CE2E0E87EE}"/>
              </a:ext>
            </a:extLst>
          </p:cNvPr>
          <p:cNvSpPr txBox="1"/>
          <p:nvPr/>
        </p:nvSpPr>
        <p:spPr>
          <a:xfrm>
            <a:off x="527538" y="5148552"/>
            <a:ext cx="7772400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 dirty="0"/>
              <a:t>Demonstrates direct link between weak structural foundations and adverse clinical results (Bevan, 2023).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 dirty="0"/>
              <a:t>Supports need for structure-process-outcome alignment for quality assurance (Asefa et al., 2020).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="" xmlns:a16="http://schemas.microsoft.com/office/drawing/2014/main" id="{B6CDA21F-E7AF-4C75-8395-33F58D5B0E4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="" xmlns:a16="http://schemas.microsoft.com/office/drawing/2014/main" id="{AE1C45F0-260A-458C-96ED-C1F6D215121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="" xmlns:a16="http://schemas.microsoft.com/office/drawing/2014/main" id="{A6604B49-AD5C-4590-B051-06C8222ECD9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="" xmlns:a16="http://schemas.microsoft.com/office/drawing/2014/main" id="{743ECCAF-29C5-4537-947C-7EA1292463D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="" xmlns:a16="http://schemas.microsoft.com/office/drawing/2014/main" id="{ED49787B-8DE6-4467-AD0A-8DECC6E0C2D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D5B0017B-2ECA-49AF-B397-DC140825DF8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US" sz="4200"/>
              <a:t>Policy Context and Failures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59" y="2954684"/>
            <a:ext cx="5910581" cy="3124658"/>
          </a:xfrm>
        </p:spPr>
        <p:txBody>
          <a:bodyPr anchor="ctr">
            <a:normAutofit fontScale="92500" lnSpcReduction="10000"/>
          </a:bodyPr>
          <a:lstStyle/>
          <a:p>
            <a:pPr algn="just">
              <a:lnSpc>
                <a:spcPct val="90000"/>
              </a:lnSpc>
            </a:pPr>
            <a:endParaRPr lang="en-US" sz="1600" dirty="0"/>
          </a:p>
          <a:p>
            <a:pPr marL="0" indent="0" algn="just">
              <a:lnSpc>
                <a:spcPct val="90000"/>
              </a:lnSpc>
              <a:buNone/>
              <a:defRPr sz="1800"/>
            </a:pPr>
            <a:r>
              <a:rPr lang="en-US" sz="1800" b="1" dirty="0">
                <a:solidFill>
                  <a:schemeClr val="tx2"/>
                </a:solidFill>
              </a:rPr>
              <a:t>National Policies Breached: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ü"/>
              <a:defRPr sz="1800"/>
            </a:pPr>
            <a:r>
              <a:rPr lang="en-US" sz="1600" dirty="0"/>
              <a:t>Safer Births Initiative (NHS England, 2016).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ü"/>
              <a:defRPr sz="1800"/>
            </a:pPr>
            <a:r>
              <a:rPr lang="en-US" sz="1600" dirty="0"/>
              <a:t>NICE Guideline CG190 – Intrapartum Care standards.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ü"/>
              <a:defRPr sz="1800"/>
            </a:pPr>
            <a:r>
              <a:rPr lang="en-US" sz="1600" dirty="0"/>
              <a:t>CQC Maternity Inspection Framework – non-compliance identified (2017–2019).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600" dirty="0"/>
              <a:t>Leadership failed to respond to external alerts and internal audits (Bevan, 2023).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600" dirty="0"/>
              <a:t>Lack of whistle-blowing protection and transparency (Brown et al., 2020).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600" dirty="0"/>
              <a:t>Absence of effective communication channels exacerbated inequities (Clark et al., 2025).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600" dirty="0"/>
              <a:t>Demonstrates policy-practice gap and weak governance integration across NHS layers.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="" xmlns:a16="http://schemas.microsoft.com/office/drawing/2014/main" id="{6CF1BAF6-AD41-4082-B212-8A1F9A2E877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International Childbirth Initiative ICI Certification - Fundación Valle del  Lili">
            <a:extLst>
              <a:ext uri="{FF2B5EF4-FFF2-40B4-BE49-F238E27FC236}">
                <a16:creationId xmlns="" xmlns:a16="http://schemas.microsoft.com/office/drawing/2014/main" id="{15B51526-1ABF-2099-A08B-458EECABE8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71920" y="3429000"/>
            <a:ext cx="2519680" cy="24057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="" xmlns:a16="http://schemas.microsoft.com/office/drawing/2014/main" id="{AC17DE74-01C9-4859-B65A-85CF999E858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="" xmlns:a16="http://schemas.microsoft.com/office/drawing/2014/main" id="{068C0432-0E90-4CC1-8CD3-D44A90DF07E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9144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370" y="248821"/>
            <a:ext cx="7886700" cy="1348065"/>
          </a:xfrm>
        </p:spPr>
        <p:txBody>
          <a:bodyPr>
            <a:normAutofit/>
          </a:bodyPr>
          <a:lstStyle/>
          <a:p>
            <a:r>
              <a:rPr lang="en-US" sz="4700">
                <a:solidFill>
                  <a:srgbClr val="FFFFFF"/>
                </a:solidFill>
              </a:rPr>
              <a:t>Impact on Quality of Care</a:t>
            </a:r>
          </a:p>
        </p:txBody>
      </p:sp>
      <p:sp>
        <p:nvSpPr>
          <p:cNvPr id="18" name="Content Placeholder 2"/>
          <p:cNvSpPr>
            <a:spLocks noGrp="1"/>
          </p:cNvSpPr>
          <p:nvPr>
            <p:ph idx="1"/>
          </p:nvPr>
        </p:nvSpPr>
        <p:spPr>
          <a:xfrm>
            <a:off x="628650" y="2586789"/>
            <a:ext cx="7886700" cy="3590174"/>
          </a:xfrm>
        </p:spPr>
        <p:txBody>
          <a:bodyPr>
            <a:normAutofit/>
          </a:bodyPr>
          <a:lstStyle/>
          <a:p>
            <a:pPr algn="just"/>
            <a:endParaRPr lang="en-GB" sz="1900" noProof="0" dirty="0"/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900" b="1" noProof="0" dirty="0"/>
              <a:t>Quality: </a:t>
            </a:r>
            <a:r>
              <a:rPr lang="en-GB" sz="1900" noProof="0" dirty="0"/>
              <a:t>Persistent unsafe maternity practices and failure to follow care protocols (Liberati et al., 2019).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900" b="1" noProof="0" dirty="0"/>
              <a:t>Efficiency: </a:t>
            </a:r>
            <a:r>
              <a:rPr lang="en-GB" sz="1900" noProof="0" dirty="0"/>
              <a:t>Repeated adverse events increased legal and operational costs (Millar et al., 2023).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900" b="1" noProof="0" dirty="0"/>
              <a:t>Equity: </a:t>
            </a:r>
            <a:r>
              <a:rPr lang="en-GB" sz="1900" noProof="0" dirty="0"/>
              <a:t>Dismissal of mothers’ pain and cultural insensitivity reflecting systemic bias (</a:t>
            </a:r>
            <a:r>
              <a:rPr lang="en-GB" sz="1900" noProof="0" dirty="0" err="1"/>
              <a:t>Lokugamage</a:t>
            </a:r>
            <a:r>
              <a:rPr lang="en-GB" sz="1900" noProof="0" dirty="0"/>
              <a:t> et al., 2022).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900" b="1" noProof="0" dirty="0"/>
              <a:t>Patient experience: </a:t>
            </a:r>
            <a:r>
              <a:rPr lang="en-GB" sz="1900" noProof="0" dirty="0"/>
              <a:t>Families reported dehumanisation and lack of empathy (Ramsey et al., 2024).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900" b="1" noProof="0" dirty="0"/>
              <a:t>Outcome: </a:t>
            </a:r>
            <a:r>
              <a:rPr lang="en-GB" sz="1900" noProof="0" dirty="0"/>
              <a:t>Loss of trust, reputational damage, and reduced workforce morale across the NHS.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BACC6370-2D7E-4714-9D71-7542949D7D5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=""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F68B3F68-107C-434F-AA38-110D5EA91B8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AAD0DBB9-1A4B-4391-81D4-CB19F9AB918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063BBA22-50EA-4C4D-BE05-F1CE4E63AA5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Health Policy Implications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="" xmlns:a16="http://schemas.microsoft.com/office/drawing/2014/main" id="{1FD799B2-41AF-B375-F89F-015E53E5EA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597276592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="" xmlns:a16="http://schemas.microsoft.com/office/drawing/2014/main" id="{4037C1C0-FADA-40C7-B923-037899A24F0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286" y="486184"/>
            <a:ext cx="4291113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Best Practice and Learning</a:t>
            </a:r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="" xmlns:a16="http://schemas.microsoft.com/office/drawing/2014/main" id="{4B56CC07-3AFD-4C79-AFB2-0428FBBD7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9943208">
            <a:off x="-464418" y="5190398"/>
            <a:ext cx="2240923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="" xmlns:a16="http://schemas.microsoft.com/office/drawing/2014/main" id="{580F563D-70E5-1AE7-4312-E057512E1F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837273836"/>
              </p:ext>
            </p:extLst>
          </p:nvPr>
        </p:nvGraphicFramePr>
        <p:xfrm>
          <a:off x="4370286" y="1946684"/>
          <a:ext cx="429111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Maternity tech launched to help NHS measure and enhance safety - OGP News">
            <a:extLst>
              <a:ext uri="{FF2B5EF4-FFF2-40B4-BE49-F238E27FC236}">
                <a16:creationId xmlns="" xmlns:a16="http://schemas.microsoft.com/office/drawing/2014/main" id="{AA2CAE51-EC4C-7B07-8C8A-83F9C0F5F0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953" y="1560359"/>
            <a:ext cx="3815633" cy="47376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Recommendations for Service Improvement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190698BA-7AEA-594A-5DF4-A33197DC48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447989486"/>
              </p:ext>
            </p:extLst>
          </p:nvPr>
        </p:nvGraphicFramePr>
        <p:xfrm>
          <a:off x="610437" y="1635761"/>
          <a:ext cx="7923126" cy="35516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41042">
                  <a:extLst>
                    <a:ext uri="{9D8B030D-6E8A-4147-A177-3AD203B41FA5}">
                      <a16:colId xmlns="" xmlns:a16="http://schemas.microsoft.com/office/drawing/2014/main" val="455577720"/>
                    </a:ext>
                  </a:extLst>
                </a:gridCol>
                <a:gridCol w="2641042">
                  <a:extLst>
                    <a:ext uri="{9D8B030D-6E8A-4147-A177-3AD203B41FA5}">
                      <a16:colId xmlns="" xmlns:a16="http://schemas.microsoft.com/office/drawing/2014/main" val="2342615227"/>
                    </a:ext>
                  </a:extLst>
                </a:gridCol>
                <a:gridCol w="2641042">
                  <a:extLst>
                    <a:ext uri="{9D8B030D-6E8A-4147-A177-3AD203B41FA5}">
                      <a16:colId xmlns="" xmlns:a16="http://schemas.microsoft.com/office/drawing/2014/main" val="1835197601"/>
                    </a:ext>
                  </a:extLst>
                </a:gridCol>
              </a:tblGrid>
              <a:tr h="3319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</a:rPr>
                        <a:t>Area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</a:rPr>
                        <a:t>Recommendation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</a:rPr>
                        <a:t>Expected Outcome</a:t>
                      </a:r>
                      <a:endParaRPr lang="en-GB" sz="16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925844507"/>
                  </a:ext>
                </a:extLst>
              </a:tr>
              <a:tr h="70357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Organisational Culture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Establish a non-punitive reporting culture (Liberati et al., 2019).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Enhanced openness and learning from errors.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787423521"/>
                  </a:ext>
                </a:extLst>
              </a:tr>
              <a:tr h="107518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Leadership &amp; Governance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Mandatory QA leadership training and accountability frameworks (Millar et al., 2023).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Strengthened oversight and decision-making.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025239365"/>
                  </a:ext>
                </a:extLst>
              </a:tr>
              <a:tr h="70357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Patient-Centred Care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Embed respectful maternity care principles (Lokugamage et al., 2022).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Improved maternal satisfaction and equity.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615164484"/>
                  </a:ext>
                </a:extLst>
              </a:tr>
              <a:tr h="70357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Data &amp; Systems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Real-time safety dashboards and mandatory RCA for all incidents.</a:t>
                      </a:r>
                      <a:endParaRPr lang="en-GB" sz="1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Early detection of trends and prevention of harm.</a:t>
                      </a:r>
                      <a:endParaRPr lang="en-GB" sz="1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195461995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6C304C51-CFAB-8289-CF7A-F2D817E10E03}"/>
              </a:ext>
            </a:extLst>
          </p:cNvPr>
          <p:cNvSpPr txBox="1"/>
          <p:nvPr/>
        </p:nvSpPr>
        <p:spPr>
          <a:xfrm>
            <a:off x="751114" y="5668498"/>
            <a:ext cx="76417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/>
              <a:t>Implementation aligns with NHS Patient Safety Strategy (2023) objectives.</a:t>
            </a:r>
            <a:endParaRPr lang="en-GB" sz="1600" i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4037C1C0-FADA-40C7-B923-037899A24F0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286" y="486184"/>
            <a:ext cx="4291113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Linking to Component 2 Report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D620293F-01E8-2D7C-4C3F-67F8B6677F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635" r="15111" b="3"/>
          <a:stretch>
            <a:fillRect/>
          </a:stretch>
        </p:blipFill>
        <p:spPr>
          <a:xfrm>
            <a:off x="628650" y="643467"/>
            <a:ext cx="3196002" cy="5533496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2" name="Arc 11">
            <a:extLst>
              <a:ext uri="{FF2B5EF4-FFF2-40B4-BE49-F238E27FC236}">
                <a16:creationId xmlns="" xmlns:a16="http://schemas.microsoft.com/office/drawing/2014/main" id="{4B56CC07-3AFD-4C79-AFB2-0428FBBD7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9943208">
            <a:off x="-464418" y="5190398"/>
            <a:ext cx="2240923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="" xmlns:a16="http://schemas.microsoft.com/office/drawing/2014/main" id="{708A4867-D672-7964-AD50-DD63ABD9F4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185223127"/>
              </p:ext>
            </p:extLst>
          </p:nvPr>
        </p:nvGraphicFramePr>
        <p:xfrm>
          <a:off x="4370286" y="1946684"/>
          <a:ext cx="429111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="" xmlns:a16="http://schemas.microsoft.com/office/drawing/2014/main" id="{4037C1C0-FADA-40C7-B923-037899A24F0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286" y="486184"/>
            <a:ext cx="4291113" cy="1325563"/>
          </a:xfrm>
        </p:spPr>
        <p:txBody>
          <a:bodyPr>
            <a:normAutofit/>
          </a:bodyPr>
          <a:lstStyle/>
          <a:p>
            <a:r>
              <a:rPr lang="en-US"/>
              <a:t>Summary</a:t>
            </a:r>
          </a:p>
        </p:txBody>
      </p:sp>
      <p:sp>
        <p:nvSpPr>
          <p:cNvPr id="23" name="Arc 22">
            <a:extLst>
              <a:ext uri="{FF2B5EF4-FFF2-40B4-BE49-F238E27FC236}">
                <a16:creationId xmlns="" xmlns:a16="http://schemas.microsoft.com/office/drawing/2014/main" id="{4B56CC07-3AFD-4C79-AFB2-0428FBBD7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9943208">
            <a:off x="-464418" y="5190398"/>
            <a:ext cx="2240923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="" xmlns:a16="http://schemas.microsoft.com/office/drawing/2014/main" id="{E50C7A99-2780-BE7E-4969-6F2B86BA40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521821481"/>
              </p:ext>
            </p:extLst>
          </p:nvPr>
        </p:nvGraphicFramePr>
        <p:xfrm>
          <a:off x="4370286" y="1946684"/>
          <a:ext cx="429111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 descr="Ockenden report: Shocking scale of NHS maternity scandal laid bare as 100s  of babies stillborn | ITV News Central">
            <a:extLst>
              <a:ext uri="{FF2B5EF4-FFF2-40B4-BE49-F238E27FC236}">
                <a16:creationId xmlns="" xmlns:a16="http://schemas.microsoft.com/office/drawing/2014/main" id="{D814D95C-340A-5CBA-DEE3-ED5B9DB5C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85" y="1349052"/>
            <a:ext cx="3810000" cy="21431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UK maternity scandal review finds 200 avoidable baby deaths">
            <a:extLst>
              <a:ext uri="{FF2B5EF4-FFF2-40B4-BE49-F238E27FC236}">
                <a16:creationId xmlns="" xmlns:a16="http://schemas.microsoft.com/office/drawing/2014/main" id="{329EF6F0-A8BA-2264-6FF5-14F030C3DC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8" y="3617870"/>
            <a:ext cx="3845667" cy="244671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="" xmlns:a16="http://schemas.microsoft.com/office/drawing/2014/main" id="{DBF61EA3-B236-439E-9C0B-340980D56BE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US" sz="4700"/>
              <a:t>Conclusion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="" xmlns:a16="http://schemas.microsoft.com/office/drawing/2014/main" id="{28FAF094-D087-493F-8DF9-A486C2D6BBA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="" xmlns:a16="http://schemas.microsoft.com/office/drawing/2014/main" id="{8D7C88D8-5509-4514-925A-9CE148E5CBD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="" xmlns:a16="http://schemas.microsoft.com/office/drawing/2014/main" id="{7275593D-F75E-4426-AE3E-2CDEFD228D2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E659831F-0D9A-4C63-9EBB-8435B85A440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727" y="2599509"/>
            <a:ext cx="4159635" cy="3435531"/>
          </a:xfrm>
        </p:spPr>
        <p:txBody>
          <a:bodyPr anchor="ctr"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endParaRPr lang="en-GB" sz="1400" noProof="0" dirty="0"/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400" noProof="0" dirty="0"/>
              <a:t>The scandal exemplifies how fragmented governance and poor QA jeopardise patient safety.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400" noProof="0" dirty="0"/>
              <a:t>Sustainable reform demands systemic redesign, cultural transformation, and continuous learning (Liberati et al., 2019).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400" noProof="0" dirty="0"/>
              <a:t>Embedding respectful, equitable, and evidence-based care remains central to NHS improvement goals (</a:t>
            </a:r>
            <a:r>
              <a:rPr lang="en-GB" sz="1400" noProof="0" dirty="0" err="1"/>
              <a:t>Lokugamage</a:t>
            </a:r>
            <a:r>
              <a:rPr lang="en-GB" sz="1400" noProof="0" dirty="0"/>
              <a:t> et al., 2022).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400" noProof="0" dirty="0"/>
              <a:t>Lessons reinforce that quality assurance is both ethical duty and strategic necessity for all healthcare organisations.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400" noProof="0" dirty="0"/>
              <a:t>References (Harvard style): Full list provided in final slide deck.</a:t>
            </a:r>
          </a:p>
        </p:txBody>
      </p:sp>
      <p:pic>
        <p:nvPicPr>
          <p:cNvPr id="7170" name="Picture 2" descr="Page 29 | Maternity clinic Images - Free Download on Freepik">
            <a:extLst>
              <a:ext uri="{FF2B5EF4-FFF2-40B4-BE49-F238E27FC236}">
                <a16:creationId xmlns="" xmlns:a16="http://schemas.microsoft.com/office/drawing/2014/main" id="{49BA0494-3CE4-68E9-4B5C-397027DBAD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631" y="2780544"/>
            <a:ext cx="3672621" cy="30845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B64BBF1-88B6-0902-272B-8030E431F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CC92BDF-895B-ABB2-AC75-69FB92281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1100" dirty="0"/>
              <a:t>Asefa, A., McPake, B., Langer, A., Bohren, M. A., and Morgan, A. (2020). Imagining maternity care as a complex adaptive system: understanding health system constraints to the promotion of respectful maternity care. </a:t>
            </a:r>
            <a:r>
              <a:rPr lang="en-GB" sz="1100" i="1" dirty="0"/>
              <a:t>Sexual and Reproductive Health Matters</a:t>
            </a:r>
            <a:r>
              <a:rPr lang="en-GB" sz="1100" dirty="0"/>
              <a:t>, </a:t>
            </a:r>
            <a:r>
              <a:rPr lang="en-GB" sz="1100" i="1" dirty="0"/>
              <a:t>28</a:t>
            </a:r>
            <a:r>
              <a:rPr lang="en-GB" sz="1100" dirty="0"/>
              <a:t>(1), e1854153. </a:t>
            </a:r>
            <a:r>
              <a:rPr lang="en-GB" sz="1100" u="sng" dirty="0">
                <a:hlinkClick r:id="rId3"/>
              </a:rPr>
              <a:t>https://doi.org/10.1080/26410397.2020.1854153</a:t>
            </a:r>
            <a:endParaRPr lang="en-GB" sz="1100" dirty="0"/>
          </a:p>
          <a:p>
            <a:pPr marL="0" indent="0" algn="just">
              <a:buNone/>
            </a:pPr>
            <a:r>
              <a:rPr lang="en-GB" sz="1100" dirty="0"/>
              <a:t>Bevan, G. (2023). Why governance matters–analysing systemic failures in the NHS.</a:t>
            </a:r>
          </a:p>
          <a:p>
            <a:pPr marL="0" indent="0" algn="just">
              <a:buNone/>
            </a:pPr>
            <a:r>
              <a:rPr lang="en-GB" sz="1100" dirty="0"/>
              <a:t>Brown, P., Flores, R., and </a:t>
            </a:r>
            <a:r>
              <a:rPr lang="en-GB" sz="1100" dirty="0" err="1"/>
              <a:t>Alaszewski</a:t>
            </a:r>
            <a:r>
              <a:rPr lang="en-GB" sz="1100" dirty="0"/>
              <a:t>, A. (2020). Understanding policy scandals in historical context: A longer-term lens for policy analysis. </a:t>
            </a:r>
            <a:r>
              <a:rPr lang="en-GB" sz="1100" i="1" dirty="0"/>
              <a:t>Journal of Social Policy</a:t>
            </a:r>
            <a:r>
              <a:rPr lang="en-GB" sz="1100" dirty="0"/>
              <a:t>, </a:t>
            </a:r>
            <a:r>
              <a:rPr lang="en-GB" sz="1100" i="1" dirty="0"/>
              <a:t>49</a:t>
            </a:r>
            <a:r>
              <a:rPr lang="en-GB" sz="1100" dirty="0"/>
              <a:t>(1), 125-143. DOI: </a:t>
            </a:r>
            <a:r>
              <a:rPr lang="en-GB" sz="1100" u="sng" dirty="0">
                <a:hlinkClick r:id="rId4"/>
              </a:rPr>
              <a:t>https://doi.org/10.1017/S004727941900014X</a:t>
            </a:r>
            <a:r>
              <a:rPr lang="en-GB" sz="1100" dirty="0"/>
              <a:t> </a:t>
            </a:r>
          </a:p>
          <a:p>
            <a:pPr marL="0" indent="0" algn="just">
              <a:buNone/>
            </a:pPr>
            <a:r>
              <a:rPr lang="en-GB" sz="1100" dirty="0"/>
              <a:t>Chang, Y. S., Coxon, K., Portela, A. G., Furuta, M., and Bick, D. (2018). Interventions to support effective communication between maternity care staff and women in labour: A mixed-methods systematic review. </a:t>
            </a:r>
            <a:r>
              <a:rPr lang="en-GB" sz="1100" i="1" dirty="0"/>
              <a:t>Midwifery</a:t>
            </a:r>
            <a:r>
              <a:rPr lang="en-GB" sz="1100" dirty="0"/>
              <a:t>, </a:t>
            </a:r>
            <a:r>
              <a:rPr lang="en-GB" sz="1100" i="1" dirty="0"/>
              <a:t>59</a:t>
            </a:r>
            <a:r>
              <a:rPr lang="en-GB" sz="1100" dirty="0"/>
              <a:t>, 4-16. </a:t>
            </a:r>
            <a:r>
              <a:rPr lang="en-GB" sz="1100" u="sng" dirty="0">
                <a:hlinkClick r:id="rId5" tooltip="Persistent link using digital object identifier"/>
              </a:rPr>
              <a:t>https://doi.org/10.1016/j.midw.2017.12.014</a:t>
            </a:r>
            <a:r>
              <a:rPr lang="en-GB" sz="1100" dirty="0"/>
              <a:t> </a:t>
            </a:r>
          </a:p>
          <a:p>
            <a:pPr marL="0" indent="0" algn="just">
              <a:buNone/>
            </a:pPr>
            <a:r>
              <a:rPr lang="en-GB" sz="1100" dirty="0"/>
              <a:t>Clark, R., </a:t>
            </a:r>
            <a:r>
              <a:rPr lang="en-GB" sz="1100" dirty="0" err="1"/>
              <a:t>Klaiman</a:t>
            </a:r>
            <a:r>
              <a:rPr lang="en-GB" sz="1100" dirty="0"/>
              <a:t>, T., Sliwinski, K., Hamm, R., and Flores, E. (2025). Communication failures and racial disparities in inpatient maternity care: a qualitative content analysis of incident reports. </a:t>
            </a:r>
            <a:r>
              <a:rPr lang="en-GB" sz="1100" i="1" dirty="0"/>
              <a:t>BMJ Open Quality</a:t>
            </a:r>
            <a:r>
              <a:rPr lang="en-GB" sz="1100" dirty="0"/>
              <a:t>, </a:t>
            </a:r>
            <a:r>
              <a:rPr lang="en-GB" sz="1100" i="1" dirty="0"/>
              <a:t>14</a:t>
            </a:r>
            <a:r>
              <a:rPr lang="en-GB" sz="1100" dirty="0"/>
              <a:t>(1). </a:t>
            </a:r>
            <a:r>
              <a:rPr lang="en-GB" sz="1100" u="sng" dirty="0">
                <a:hlinkClick r:id="rId6"/>
              </a:rPr>
              <a:t>https://doi.org/10.1136/bmjoq-2024-003112</a:t>
            </a:r>
            <a:endParaRPr lang="en-GB" sz="1100" dirty="0"/>
          </a:p>
          <a:p>
            <a:pPr marL="0" indent="0" algn="just">
              <a:buNone/>
            </a:pPr>
            <a:r>
              <a:rPr lang="en-GB" sz="1100" dirty="0"/>
              <a:t> Liberati, E. G., Tarrant, C., Willars, J., Draycott, T., Winter, C., Chew, S., and Dixon-Woods, M. (2019). How to be a very safe maternity unit: an ethnographic study. </a:t>
            </a:r>
            <a:r>
              <a:rPr lang="en-GB" sz="1100" i="1" dirty="0"/>
              <a:t>Social Science and Medicine</a:t>
            </a:r>
            <a:r>
              <a:rPr lang="en-GB" sz="1100" dirty="0"/>
              <a:t>, </a:t>
            </a:r>
            <a:r>
              <a:rPr lang="en-GB" sz="1100" i="1" dirty="0"/>
              <a:t>223</a:t>
            </a:r>
            <a:r>
              <a:rPr lang="en-GB" sz="1100" dirty="0"/>
              <a:t>, 64-72. </a:t>
            </a:r>
            <a:r>
              <a:rPr lang="en-GB" sz="1100" u="sng" dirty="0">
                <a:hlinkClick r:id="rId7" tooltip="Persistent link using digital object identifier"/>
              </a:rPr>
              <a:t>https://doi.org/10.1016/j.socscimed.2019.01.035</a:t>
            </a:r>
            <a:endParaRPr lang="en-GB" sz="1100" dirty="0"/>
          </a:p>
          <a:p>
            <a:pPr marL="0" indent="0" algn="just">
              <a:buNone/>
            </a:pPr>
            <a:r>
              <a:rPr lang="en-GB" sz="1100" dirty="0" err="1"/>
              <a:t>Lokugamage</a:t>
            </a:r>
            <a:r>
              <a:rPr lang="en-GB" sz="1100" dirty="0"/>
              <a:t>, A. U., Robinson, N., </a:t>
            </a:r>
            <a:r>
              <a:rPr lang="en-GB" sz="1100" dirty="0" err="1"/>
              <a:t>Pathberiya</a:t>
            </a:r>
            <a:r>
              <a:rPr lang="en-GB" sz="1100" dirty="0"/>
              <a:t>, S. D., Wong, S., and Douglass, C. (2022). Respectful maternity care in the UK using a decolonial lens. </a:t>
            </a:r>
            <a:r>
              <a:rPr lang="en-GB" sz="1100" i="1" dirty="0"/>
              <a:t>SN Social Sciences</a:t>
            </a:r>
            <a:r>
              <a:rPr lang="en-GB" sz="1100" dirty="0"/>
              <a:t>, </a:t>
            </a:r>
            <a:r>
              <a:rPr lang="en-GB" sz="1100" i="1" dirty="0"/>
              <a:t>2</a:t>
            </a:r>
            <a:r>
              <a:rPr lang="en-GB" sz="1100" dirty="0"/>
              <a:t>(12), 267. </a:t>
            </a:r>
            <a:r>
              <a:rPr lang="en-GB" sz="1100" u="sng" dirty="0">
                <a:hlinkClick r:id="rId8"/>
              </a:rPr>
              <a:t>https://doi.org/10.1007/s43545-022-00576-5</a:t>
            </a:r>
            <a:endParaRPr lang="en-GB" sz="1100" dirty="0"/>
          </a:p>
          <a:p>
            <a:pPr marL="0" indent="0" algn="just">
              <a:buNone/>
            </a:pPr>
            <a:r>
              <a:rPr lang="en-GB" sz="1100" dirty="0"/>
              <a:t>Masaba, B. B., Mmusi-</a:t>
            </a:r>
            <a:r>
              <a:rPr lang="en-GB" sz="1100" dirty="0" err="1"/>
              <a:t>Phetoe</a:t>
            </a:r>
            <a:r>
              <a:rPr lang="en-GB" sz="1100" dirty="0"/>
              <a:t>, R., Rono, B., Moraa, D., Moturi, J. K., Kabo, J. W., ... and </a:t>
            </a:r>
            <a:r>
              <a:rPr lang="en-GB" sz="1100" dirty="0" err="1"/>
              <a:t>Taiswa</a:t>
            </a:r>
            <a:r>
              <a:rPr lang="en-GB" sz="1100" dirty="0"/>
              <a:t>, J. (2022). The healthcare system and client failures contributing to maternal mortality in rural Kenya. </a:t>
            </a:r>
            <a:r>
              <a:rPr lang="en-GB" sz="1100" i="1" dirty="0"/>
              <a:t>BMC Pregnancy and Childbirth</a:t>
            </a:r>
            <a:r>
              <a:rPr lang="en-GB" sz="1100" dirty="0"/>
              <a:t>, </a:t>
            </a:r>
            <a:r>
              <a:rPr lang="en-GB" sz="1100" i="1" dirty="0"/>
              <a:t>22</a:t>
            </a:r>
            <a:r>
              <a:rPr lang="en-GB" sz="1100" dirty="0"/>
              <a:t>(1), 903. DOI </a:t>
            </a:r>
            <a:r>
              <a:rPr lang="en-GB" sz="1100" u="sng" dirty="0">
                <a:hlinkClick r:id="rId9"/>
              </a:rPr>
              <a:t>https://doi.org/10.1186/s12884-022-05259-w</a:t>
            </a:r>
            <a:endParaRPr lang="en-GB" sz="1100" dirty="0"/>
          </a:p>
          <a:p>
            <a:pPr marL="0" indent="0" algn="just">
              <a:buNone/>
            </a:pPr>
            <a:r>
              <a:rPr lang="en-GB" sz="1100" dirty="0"/>
              <a:t>Millar, R., Waring, J., and Lalani, M. (2023). Quality and the NHS: fair-weather friends or a longstanding relationship?. In </a:t>
            </a:r>
            <a:r>
              <a:rPr lang="en-GB" sz="1100" i="1" dirty="0"/>
              <a:t>The NHS at 75</a:t>
            </a:r>
            <a:r>
              <a:rPr lang="en-GB" sz="1100" dirty="0"/>
              <a:t> (pp. 136-156). Policy Press. DOI: </a:t>
            </a:r>
            <a:r>
              <a:rPr lang="en-GB" sz="1100" u="sng" dirty="0">
                <a:hlinkClick r:id="rId10"/>
              </a:rPr>
              <a:t>https://doi.org/10.51952/9781447368625.ch007</a:t>
            </a:r>
            <a:endParaRPr lang="en-GB" sz="1100" dirty="0"/>
          </a:p>
          <a:p>
            <a:pPr marL="0" indent="0" algn="just">
              <a:buNone/>
            </a:pPr>
            <a:r>
              <a:rPr lang="en-GB" sz="1100" dirty="0"/>
              <a:t>Ramsey, L., Hughes, J., Hazeldine, D., Seddon, S., Gould, M., </a:t>
            </a:r>
            <a:r>
              <a:rPr lang="en-GB" sz="1100" dirty="0" err="1"/>
              <a:t>Wailling</a:t>
            </a:r>
            <a:r>
              <a:rPr lang="en-GB" sz="1100" dirty="0"/>
              <a:t>, J., ... and O’Hara, J. K. (2024). Humanising processes after harm part 2: compounded harm experienced by patients and their families after safety incidents. </a:t>
            </a:r>
            <a:r>
              <a:rPr lang="en-GB" sz="1100" i="1" dirty="0"/>
              <a:t>Frontiers in Health Services</a:t>
            </a:r>
            <a:r>
              <a:rPr lang="en-GB" sz="1100" dirty="0"/>
              <a:t>, </a:t>
            </a:r>
            <a:r>
              <a:rPr lang="en-GB" sz="1100" i="1" dirty="0"/>
              <a:t>4</a:t>
            </a:r>
            <a:r>
              <a:rPr lang="en-GB" sz="1100" dirty="0"/>
              <a:t>, 1473296. </a:t>
            </a:r>
            <a:r>
              <a:rPr lang="en-GB" sz="1100" u="sng" dirty="0">
                <a:hlinkClick r:id="rId11"/>
              </a:rPr>
              <a:t>https://doi.org/10.3389/frhs.2024.1473296</a:t>
            </a:r>
            <a:r>
              <a:rPr lang="en-GB" sz="1100" dirty="0"/>
              <a:t> </a:t>
            </a:r>
          </a:p>
          <a:p>
            <a:pPr marL="0" indent="0" algn="just">
              <a:buNone/>
            </a:pPr>
            <a:r>
              <a:rPr lang="en-GB" sz="1100" dirty="0"/>
              <a:t>Schaaf, M., Jaffe, M., </a:t>
            </a:r>
            <a:r>
              <a:rPr lang="en-GB" sz="1100" dirty="0" err="1"/>
              <a:t>Tunçalp</a:t>
            </a:r>
            <a:r>
              <a:rPr lang="en-GB" sz="1100" dirty="0"/>
              <a:t>, Ö., and Freedman, L. (2023). A critical interpretive synthesis of power and mistreatment of women in maternity care. </a:t>
            </a:r>
            <a:r>
              <a:rPr lang="en-GB" sz="1100" i="1" dirty="0"/>
              <a:t>PLOS Global Public Health</a:t>
            </a:r>
            <a:r>
              <a:rPr lang="en-GB" sz="1100" dirty="0"/>
              <a:t>, </a:t>
            </a:r>
            <a:r>
              <a:rPr lang="en-GB" sz="1100" i="1" dirty="0"/>
              <a:t>3</a:t>
            </a:r>
            <a:r>
              <a:rPr lang="en-GB" sz="1100" dirty="0"/>
              <a:t>(1), e0000616. </a:t>
            </a:r>
            <a:r>
              <a:rPr lang="en-GB" sz="1100" u="sng" dirty="0">
                <a:hlinkClick r:id="rId12"/>
              </a:rPr>
              <a:t>https://doi.org/10.1371/journal.pgph.0000616</a:t>
            </a:r>
            <a:endParaRPr lang="en-GB" sz="1100" dirty="0"/>
          </a:p>
          <a:p>
            <a:pPr marL="0" indent="0" algn="just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="" xmlns:p14="http://schemas.microsoft.com/office/powerpoint/2010/main" val="30461078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47,600+ Thank You Sign Stock Photos, Pictures &amp; Royalty-Free Images -  iStock | Holding thank you sign, Thank you sign language, Thank you sign  coronavirus">
            <a:extLst>
              <a:ext uri="{FF2B5EF4-FFF2-40B4-BE49-F238E27FC236}">
                <a16:creationId xmlns="" xmlns:a16="http://schemas.microsoft.com/office/drawing/2014/main" id="{DA582115-200B-830D-5E46-6888396707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675" y="1367154"/>
            <a:ext cx="7556649" cy="35807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66498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1370</Words>
  <Application>Microsoft Office PowerPoint</Application>
  <PresentationFormat>On-screen Show (4:3)</PresentationFormat>
  <Paragraphs>169</Paragraphs>
  <Slides>17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Title Slide </vt:lpstr>
      <vt:lpstr>Introduction</vt:lpstr>
      <vt:lpstr>Case Overview</vt:lpstr>
      <vt:lpstr>Nature of Quality Failure</vt:lpstr>
      <vt:lpstr>Systems-Based Safety Analysis (Swiss Cheese Model)</vt:lpstr>
      <vt:lpstr>Root Cause Analysis (Fishbone Diagram)</vt:lpstr>
      <vt:lpstr>Donabedian Model Application</vt:lpstr>
      <vt:lpstr>Policy Context and Failures</vt:lpstr>
      <vt:lpstr>Impact on Quality of Care</vt:lpstr>
      <vt:lpstr>Health Policy Implications</vt:lpstr>
      <vt:lpstr>Best Practice and Learning</vt:lpstr>
      <vt:lpstr>Recommendations for Service Improvement</vt:lpstr>
      <vt:lpstr>Linking to Component 2 Report</vt:lpstr>
      <vt:lpstr>Summary</vt:lpstr>
      <vt:lpstr>Conclusion</vt:lpstr>
      <vt:lpstr>References</vt:lpstr>
      <vt:lpstr>Slide 17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2025-11-13T18:46:18Z</dcterms:created>
  <dcterms:modified xsi:type="dcterms:W3CDTF">2025-11-18T16:20:36Z</dcterms:modified>
</cp:coreProperties>
</file>