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81" r:id="rId2"/>
    <p:sldId id="282" r:id="rId3"/>
    <p:sldId id="283" r:id="rId4"/>
    <p:sldId id="284" r:id="rId5"/>
    <p:sldId id="285" r:id="rId6"/>
    <p:sldId id="286" r:id="rId7"/>
    <p:sldId id="268" r:id="rId8"/>
    <p:sldId id="256" r:id="rId9"/>
    <p:sldId id="257" r:id="rId10"/>
    <p:sldId id="273" r:id="rId11"/>
    <p:sldId id="258" r:id="rId12"/>
    <p:sldId id="269" r:id="rId13"/>
    <p:sldId id="270" r:id="rId14"/>
    <p:sldId id="271" r:id="rId15"/>
    <p:sldId id="272" r:id="rId16"/>
    <p:sldId id="259" r:id="rId17"/>
    <p:sldId id="279" r:id="rId18"/>
    <p:sldId id="280" r:id="rId19"/>
    <p:sldId id="275" r:id="rId20"/>
    <p:sldId id="276" r:id="rId21"/>
    <p:sldId id="277" r:id="rId22"/>
    <p:sldId id="278" r:id="rId23"/>
    <p:sldId id="287" r:id="rId24"/>
    <p:sldId id="26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583" autoAdjust="0"/>
  </p:normalViewPr>
  <p:slideViewPr>
    <p:cSldViewPr>
      <p:cViewPr varScale="1">
        <p:scale>
          <a:sx n="77" d="100"/>
          <a:sy n="77" d="100"/>
        </p:scale>
        <p:origin x="154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02A27-8ACE-48A3-9E4A-C736962310D1}" type="datetimeFigureOut">
              <a:rPr lang="en-GB" smtClean="0"/>
              <a:t>17/02/2021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1C7020-21EE-46A9-8903-B9E3249BE26F}" type="slidenum">
              <a:rPr lang="en-GB" smtClean="0"/>
              <a:t>‹#›</a:t>
            </a:fld>
            <a:endParaRPr lang="en-GB"/>
          </a:p>
        </p:txBody>
      </p:sp>
    </p:spTree>
    <p:extLst>
      <p:ext uri="{BB962C8B-B14F-4D97-AF65-F5344CB8AC3E}">
        <p14:creationId xmlns:p14="http://schemas.microsoft.com/office/powerpoint/2010/main" val="1193458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a:t>
            </a:r>
            <a:r>
              <a:rPr lang="en-GB" baseline="0" dirty="0" smtClean="0"/>
              <a:t> out Post it notes. </a:t>
            </a:r>
          </a:p>
          <a:p>
            <a:endParaRPr lang="en-GB" baseline="0" dirty="0" smtClean="0"/>
          </a:p>
          <a:p>
            <a:r>
              <a:rPr lang="en-GB" baseline="0" dirty="0" smtClean="0"/>
              <a:t>Draw on what you know about each theorists ideas about the role of school, the nature of learning, what approaches a teacher should take…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7</a:t>
            </a:fld>
            <a:endParaRPr lang="en-GB"/>
          </a:p>
        </p:txBody>
      </p:sp>
    </p:spTree>
    <p:extLst>
      <p:ext uri="{BB962C8B-B14F-4D97-AF65-F5344CB8AC3E}">
        <p14:creationId xmlns:p14="http://schemas.microsoft.com/office/powerpoint/2010/main" val="281611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at the covers and</a:t>
            </a:r>
            <a:r>
              <a:rPr lang="en-GB" baseline="0" dirty="0" smtClean="0"/>
              <a:t> titles of some of </a:t>
            </a:r>
            <a:r>
              <a:rPr lang="en-GB" baseline="0" dirty="0" err="1" smtClean="0"/>
              <a:t>Gatto’s</a:t>
            </a:r>
            <a:r>
              <a:rPr lang="en-GB" baseline="0" dirty="0" smtClean="0"/>
              <a:t> most influential books. What ideas do you think </a:t>
            </a:r>
            <a:r>
              <a:rPr lang="en-GB" baseline="0" dirty="0" err="1" smtClean="0"/>
              <a:t>Gatto</a:t>
            </a:r>
            <a:r>
              <a:rPr lang="en-GB" baseline="0" dirty="0" smtClean="0"/>
              <a:t> might have? Think – Pair – Share.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8</a:t>
            </a:fld>
            <a:endParaRPr lang="en-GB"/>
          </a:p>
        </p:txBody>
      </p:sp>
    </p:spTree>
    <p:extLst>
      <p:ext uri="{BB962C8B-B14F-4D97-AF65-F5344CB8AC3E}">
        <p14:creationId xmlns:p14="http://schemas.microsoft.com/office/powerpoint/2010/main" val="88673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9</a:t>
            </a:fld>
            <a:endParaRPr lang="en-GB"/>
          </a:p>
        </p:txBody>
      </p:sp>
    </p:spTree>
    <p:extLst>
      <p:ext uri="{BB962C8B-B14F-4D97-AF65-F5344CB8AC3E}">
        <p14:creationId xmlns:p14="http://schemas.microsoft.com/office/powerpoint/2010/main" val="394755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Open source learning</a:t>
            </a:r>
            <a:r>
              <a:rPr lang="en-GB" sz="1200" b="0" i="0" kern="1200" dirty="0" smtClean="0">
                <a:solidFill>
                  <a:schemeClr val="tx1"/>
                </a:solidFill>
                <a:effectLst/>
                <a:latin typeface="+mn-lt"/>
                <a:ea typeface="+mn-ea"/>
                <a:cs typeface="+mn-cs"/>
              </a:rPr>
              <a:t> as coined by John Taylor</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Gatto</a:t>
            </a:r>
            <a:r>
              <a:rPr lang="en-GB" sz="1200" b="0" i="0" kern="1200" dirty="0" smtClean="0">
                <a:solidFill>
                  <a:schemeClr val="tx1"/>
                </a:solidFill>
                <a:effectLst/>
                <a:latin typeface="+mn-lt"/>
                <a:ea typeface="+mn-ea"/>
                <a:cs typeface="+mn-cs"/>
              </a:rPr>
              <a:t> is based on extending this idea to all</a:t>
            </a:r>
            <a:r>
              <a:rPr lang="en-GB" sz="1200" b="1" i="0" kern="1200" dirty="0" smtClean="0">
                <a:solidFill>
                  <a:schemeClr val="tx1"/>
                </a:solidFill>
                <a:effectLst/>
                <a:latin typeface="+mn-lt"/>
                <a:ea typeface="+mn-ea"/>
                <a:cs typeface="+mn-cs"/>
              </a:rPr>
              <a:t> learning,</a:t>
            </a:r>
            <a:r>
              <a:rPr lang="en-GB" sz="1200" b="0" i="0" kern="1200" dirty="0" smtClean="0">
                <a:solidFill>
                  <a:schemeClr val="tx1"/>
                </a:solidFill>
                <a:effectLst/>
                <a:latin typeface="+mn-lt"/>
                <a:ea typeface="+mn-ea"/>
                <a:cs typeface="+mn-cs"/>
              </a:rPr>
              <a:t> to everyone. The underlying premises of</a:t>
            </a:r>
            <a:r>
              <a:rPr lang="en-GB" sz="1200" b="1" i="0" kern="1200" dirty="0" smtClean="0">
                <a:solidFill>
                  <a:schemeClr val="tx1"/>
                </a:solidFill>
                <a:effectLst/>
                <a:latin typeface="+mn-lt"/>
                <a:ea typeface="+mn-ea"/>
                <a:cs typeface="+mn-cs"/>
              </a:rPr>
              <a:t> open source learning</a:t>
            </a:r>
            <a:r>
              <a:rPr lang="en-GB" sz="1200" b="0" i="0" kern="1200" dirty="0" smtClean="0">
                <a:solidFill>
                  <a:schemeClr val="tx1"/>
                </a:solidFill>
                <a:effectLst/>
                <a:latin typeface="+mn-lt"/>
                <a:ea typeface="+mn-ea"/>
                <a:cs typeface="+mn-cs"/>
              </a:rPr>
              <a:t> is that</a:t>
            </a:r>
            <a:r>
              <a:rPr lang="en-GB" sz="1200" b="1" i="0" kern="1200" dirty="0" smtClean="0">
                <a:solidFill>
                  <a:schemeClr val="tx1"/>
                </a:solidFill>
                <a:effectLst/>
                <a:latin typeface="+mn-lt"/>
                <a:ea typeface="+mn-ea"/>
                <a:cs typeface="+mn-cs"/>
              </a:rPr>
              <a:t> learning</a:t>
            </a:r>
            <a:r>
              <a:rPr lang="en-GB" sz="1200" b="0" i="0" kern="1200" dirty="0" smtClean="0">
                <a:solidFill>
                  <a:schemeClr val="tx1"/>
                </a:solidFill>
                <a:effectLst/>
                <a:latin typeface="+mn-lt"/>
                <a:ea typeface="+mn-ea"/>
                <a:cs typeface="+mn-cs"/>
              </a:rPr>
              <a:t> is available everywhere in life and not restricted to 'places of learning'-namely schools.</a:t>
            </a:r>
            <a:r>
              <a:rPr lang="en-GB" sz="1200" b="1" i="0" kern="1200" dirty="0" smtClean="0">
                <a:solidFill>
                  <a:schemeClr val="tx1"/>
                </a:solidFill>
                <a:effectLst/>
                <a:latin typeface="+mn-lt"/>
                <a:ea typeface="+mn-ea"/>
                <a:cs typeface="+mn-cs"/>
              </a:rPr>
              <a:t> Open source</a:t>
            </a:r>
            <a:r>
              <a:rPr lang="en-GB" sz="1200" b="0" i="0" kern="1200" dirty="0" smtClean="0">
                <a:solidFill>
                  <a:schemeClr val="tx1"/>
                </a:solidFill>
                <a:effectLst/>
                <a:latin typeface="+mn-lt"/>
                <a:ea typeface="+mn-ea"/>
                <a:cs typeface="+mn-cs"/>
              </a:rPr>
              <a:t> is happening everywhere.</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10</a:t>
            </a:fld>
            <a:endParaRPr lang="en-GB"/>
          </a:p>
        </p:txBody>
      </p:sp>
    </p:spTree>
    <p:extLst>
      <p:ext uri="{BB962C8B-B14F-4D97-AF65-F5344CB8AC3E}">
        <p14:creationId xmlns:p14="http://schemas.microsoft.com/office/powerpoint/2010/main" val="1905006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Could include: </a:t>
            </a:r>
          </a:p>
          <a:p>
            <a:r>
              <a:rPr lang="en-GB" dirty="0" smtClean="0"/>
              <a:t>need to be taught the tools for</a:t>
            </a:r>
            <a:r>
              <a:rPr lang="en-GB" baseline="0" dirty="0" smtClean="0"/>
              <a:t> learning</a:t>
            </a:r>
          </a:p>
          <a:p>
            <a:r>
              <a:rPr lang="en-GB" baseline="0" dirty="0" smtClean="0"/>
              <a:t>No grades</a:t>
            </a:r>
          </a:p>
          <a:p>
            <a:r>
              <a:rPr lang="en-GB" baseline="0" dirty="0" smtClean="0"/>
              <a:t>No paper tests – Frankenstein’s monster!</a:t>
            </a:r>
          </a:p>
          <a:p>
            <a:r>
              <a:rPr lang="en-GB" baseline="0" dirty="0" smtClean="0"/>
              <a:t>Concentrate on ideas</a:t>
            </a:r>
          </a:p>
          <a:p>
            <a:r>
              <a:rPr lang="en-GB" baseline="0" dirty="0" smtClean="0"/>
              <a:t>Importance of listening to students</a:t>
            </a:r>
          </a:p>
          <a:p>
            <a:r>
              <a:rPr lang="en-GB" baseline="0" dirty="0" smtClean="0"/>
              <a:t>Teaches hypotheses, analysis</a:t>
            </a:r>
          </a:p>
          <a:p>
            <a:r>
              <a:rPr lang="en-GB" baseline="0" dirty="0" smtClean="0"/>
              <a:t>Teaches skills for later in their lives</a:t>
            </a:r>
          </a:p>
          <a:p>
            <a:r>
              <a:rPr lang="en-GB" baseline="0" dirty="0" smtClean="0"/>
              <a:t>School relates very little to real life</a:t>
            </a:r>
          </a:p>
          <a:p>
            <a:r>
              <a:rPr lang="en-GB" baseline="0" dirty="0" smtClean="0"/>
              <a:t>Schooling is bad</a:t>
            </a:r>
          </a:p>
          <a:p>
            <a:r>
              <a:rPr lang="en-GB" baseline="0" dirty="0" smtClean="0"/>
              <a:t>Schooling is not education</a:t>
            </a:r>
          </a:p>
          <a:p>
            <a:r>
              <a:rPr lang="en-GB" baseline="0" dirty="0" smtClean="0"/>
              <a:t>Schooling is same way for everybody</a:t>
            </a:r>
          </a:p>
          <a:p>
            <a:r>
              <a:rPr lang="en-GB" baseline="0" dirty="0" smtClean="0"/>
              <a:t>Closing classes of pupils into rooms is not education</a:t>
            </a:r>
          </a:p>
          <a:p>
            <a:r>
              <a:rPr lang="en-GB" baseline="0" dirty="0" smtClean="0"/>
              <a:t>Opens doors for children</a:t>
            </a:r>
          </a:p>
          <a:p>
            <a:r>
              <a:rPr lang="en-GB" baseline="0" dirty="0" smtClean="0"/>
              <a:t>Time for children to reflect on future</a:t>
            </a:r>
          </a:p>
          <a:p>
            <a:r>
              <a:rPr lang="en-GB" baseline="0" dirty="0" smtClean="0"/>
              <a:t>Importance of self-knowledge as key to a good life – needs large periods of privacy, learning our limits. Cannot happen when we have never ending activities and tests</a:t>
            </a:r>
          </a:p>
          <a:p>
            <a:r>
              <a:rPr lang="en-GB" baseline="0" dirty="0" smtClean="0"/>
              <a:t>Real-life experiences in the workplace</a:t>
            </a:r>
          </a:p>
          <a:p>
            <a:r>
              <a:rPr lang="en-GB" baseline="0" dirty="0" smtClean="0"/>
              <a:t>Clear guidance</a:t>
            </a:r>
          </a:p>
          <a:p>
            <a:r>
              <a:rPr lang="en-GB" baseline="0" dirty="0" smtClean="0"/>
              <a:t>Importance of making mistakes for learning to happen</a:t>
            </a:r>
          </a:p>
          <a:p>
            <a:r>
              <a:rPr lang="en-GB" baseline="0" dirty="0" smtClean="0"/>
              <a:t>Pupils taking ownership e.g. through contracts.</a:t>
            </a:r>
          </a:p>
          <a:p>
            <a:r>
              <a:rPr lang="en-GB" baseline="0" dirty="0" smtClean="0"/>
              <a:t>Attempts to take away fear from outside world</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11</a:t>
            </a:fld>
            <a:endParaRPr lang="en-GB"/>
          </a:p>
        </p:txBody>
      </p:sp>
    </p:spTree>
    <p:extLst>
      <p:ext uri="{BB962C8B-B14F-4D97-AF65-F5344CB8AC3E}">
        <p14:creationId xmlns:p14="http://schemas.microsoft.com/office/powerpoint/2010/main" val="1127063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Hyperlink</a:t>
            </a:r>
            <a:r>
              <a:rPr lang="en-GB" baseline="0" dirty="0" smtClean="0"/>
              <a:t> to the Seven Lessons at top of page.</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13</a:t>
            </a:fld>
            <a:endParaRPr lang="en-GB"/>
          </a:p>
        </p:txBody>
      </p:sp>
    </p:spTree>
    <p:extLst>
      <p:ext uri="{BB962C8B-B14F-4D97-AF65-F5344CB8AC3E}">
        <p14:creationId xmlns:p14="http://schemas.microsoft.com/office/powerpoint/2010/main" val="757523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Rhoi</a:t>
            </a:r>
            <a:r>
              <a:rPr lang="en-GB" baseline="0" dirty="0" smtClean="0"/>
              <a:t> 30 </a:t>
            </a:r>
            <a:r>
              <a:rPr lang="en-GB" baseline="0" dirty="0" err="1" smtClean="0"/>
              <a:t>munud</a:t>
            </a:r>
            <a:r>
              <a:rPr lang="en-GB" baseline="0" dirty="0" smtClean="0"/>
              <a:t> </a:t>
            </a:r>
            <a:r>
              <a:rPr lang="en-GB" baseline="0" dirty="0" err="1" smtClean="0"/>
              <a:t>i</a:t>
            </a:r>
            <a:r>
              <a:rPr lang="en-GB" baseline="0" dirty="0" smtClean="0"/>
              <a:t> </a:t>
            </a:r>
            <a:r>
              <a:rPr lang="en-GB" baseline="0" dirty="0" err="1" smtClean="0"/>
              <a:t>wneud</a:t>
            </a:r>
            <a:r>
              <a:rPr lang="en-GB" baseline="0" dirty="0" smtClean="0"/>
              <a:t> </a:t>
            </a:r>
            <a:r>
              <a:rPr lang="en-GB" baseline="0" dirty="0" err="1" smtClean="0"/>
              <a:t>hyn</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14</a:t>
            </a:fld>
            <a:endParaRPr lang="en-GB"/>
          </a:p>
        </p:txBody>
      </p:sp>
    </p:spTree>
    <p:extLst>
      <p:ext uri="{BB962C8B-B14F-4D97-AF65-F5344CB8AC3E}">
        <p14:creationId xmlns:p14="http://schemas.microsoft.com/office/powerpoint/2010/main" val="4179312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smtClean="0">
                <a:latin typeface="Arial" charset="0"/>
              </a:rPr>
              <a:t>“Schools were designed by Horace Mann, E.L. Thorndike, and others to be instruments of the scientific management of a mass population.</a:t>
            </a:r>
            <a:r>
              <a:rPr lang="en-US" altLang="en-US" sz="2400" dirty="0" smtClean="0">
                <a:latin typeface="Arial" charset="0"/>
              </a:rPr>
              <a:t> </a:t>
            </a:r>
            <a:r>
              <a:rPr lang="en-US" altLang="en-US" sz="1200" b="1" i="0" dirty="0" smtClean="0">
                <a:solidFill>
                  <a:schemeClr val="tx2">
                    <a:lumMod val="60000"/>
                    <a:lumOff val="40000"/>
                  </a:schemeClr>
                </a:solidFill>
                <a:latin typeface="Arial" charset="0"/>
              </a:rPr>
              <a:t>Schools are intended to produce, through the application of formulas, formulaic human beings whose behavior can be  predicted and controlled. </a:t>
            </a:r>
            <a:r>
              <a:rPr lang="en-US" altLang="en-US" sz="1200" dirty="0" smtClean="0">
                <a:latin typeface="Arial" charset="0"/>
              </a:rPr>
              <a:t>To a very great extent, schools succeed in doing this. But in a society that is increasingly fragmented, in which the only genuinely successful people are independent, self-reliant, and individualistic, the products of school and ‘schooling’ are irrelevant.”</a:t>
            </a:r>
            <a:endParaRPr lang="en-US" altLang="en-US" sz="1200" dirty="0" smtClean="0">
              <a:solidFill>
                <a:srgbClr val="FF0000"/>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17</a:t>
            </a:fld>
            <a:endParaRPr lang="en-GB"/>
          </a:p>
        </p:txBody>
      </p:sp>
    </p:spTree>
    <p:extLst>
      <p:ext uri="{BB962C8B-B14F-4D97-AF65-F5344CB8AC3E}">
        <p14:creationId xmlns:p14="http://schemas.microsoft.com/office/powerpoint/2010/main" val="297162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Depending on time, students can begin to work on a table which summarises</a:t>
            </a:r>
            <a:r>
              <a:rPr lang="en-GB" baseline="0" dirty="0" smtClean="0"/>
              <a:t> </a:t>
            </a:r>
            <a:r>
              <a:rPr lang="en-GB" baseline="0" dirty="0" smtClean="0"/>
              <a:t>the </a:t>
            </a:r>
            <a:r>
              <a:rPr lang="en-GB" baseline="0" dirty="0" smtClean="0"/>
              <a:t>theorists studied so </a:t>
            </a:r>
            <a:r>
              <a:rPr lang="en-GB" baseline="0" dirty="0" err="1" smtClean="0"/>
              <a:t>far’s</a:t>
            </a:r>
            <a:r>
              <a:rPr lang="en-GB" baseline="0" dirty="0" smtClean="0"/>
              <a:t> ideas about schools and whether they have any positives/negatives. </a:t>
            </a:r>
            <a:endParaRPr lang="en-GB" dirty="0"/>
          </a:p>
        </p:txBody>
      </p:sp>
      <p:sp>
        <p:nvSpPr>
          <p:cNvPr id="4" name="Slide Number Placeholder 3"/>
          <p:cNvSpPr>
            <a:spLocks noGrp="1"/>
          </p:cNvSpPr>
          <p:nvPr>
            <p:ph type="sldNum" sz="quarter" idx="10"/>
          </p:nvPr>
        </p:nvSpPr>
        <p:spPr/>
        <p:txBody>
          <a:bodyPr/>
          <a:lstStyle/>
          <a:p>
            <a:fld id="{D41C7020-21EE-46A9-8903-B9E3249BE26F}" type="slidenum">
              <a:rPr lang="en-GB" smtClean="0"/>
              <a:t>23</a:t>
            </a:fld>
            <a:endParaRPr lang="en-GB"/>
          </a:p>
        </p:txBody>
      </p:sp>
    </p:spTree>
    <p:extLst>
      <p:ext uri="{BB962C8B-B14F-4D97-AF65-F5344CB8AC3E}">
        <p14:creationId xmlns:p14="http://schemas.microsoft.com/office/powerpoint/2010/main" val="2524911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872517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5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473410-E122-488C-94DA-6FF2CD82F431}"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64520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D473410-E122-488C-94DA-6FF2CD82F431}"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07540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473410-E122-488C-94DA-6FF2CD82F431}" type="datetimeFigureOut">
              <a:rPr lang="en-GB" smtClean="0"/>
              <a:t>17/02/2021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53972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D473410-E122-488C-94DA-6FF2CD82F431}" type="datetimeFigureOut">
              <a:rPr lang="en-GB" smtClean="0"/>
              <a:t>17/02/2021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308429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473410-E122-488C-94DA-6FF2CD82F431}" type="datetimeFigureOut">
              <a:rPr lang="en-GB" smtClean="0"/>
              <a:t>17/02/2021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2771566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6636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73410-E122-488C-94DA-6FF2CD82F431}"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1075417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207957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73410-E122-488C-94DA-6FF2CD82F431}"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24930-A384-4F6F-B1A4-41926B330F64}" type="slidenum">
              <a:rPr lang="en-GB" smtClean="0"/>
              <a:t>‹#›</a:t>
            </a:fld>
            <a:endParaRPr lang="en-GB"/>
          </a:p>
        </p:txBody>
      </p:sp>
    </p:spTree>
    <p:extLst>
      <p:ext uri="{BB962C8B-B14F-4D97-AF65-F5344CB8AC3E}">
        <p14:creationId xmlns:p14="http://schemas.microsoft.com/office/powerpoint/2010/main" val="365423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473410-E122-488C-94DA-6FF2CD82F431}" type="datetimeFigureOut">
              <a:rPr lang="en-GB" smtClean="0"/>
              <a:t>17/02/2021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124930-A384-4F6F-B1A4-41926B330F64}" type="slidenum">
              <a:rPr lang="en-GB" smtClean="0"/>
              <a:t>‹#›</a:t>
            </a:fld>
            <a:endParaRPr lang="en-GB"/>
          </a:p>
        </p:txBody>
      </p:sp>
    </p:spTree>
    <p:extLst>
      <p:ext uri="{BB962C8B-B14F-4D97-AF65-F5344CB8AC3E}">
        <p14:creationId xmlns:p14="http://schemas.microsoft.com/office/powerpoint/2010/main" val="675210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www.bing.com/videos/search?q=gatto+resignation&amp;docid=608041832248577314&amp;mid=3B47BBC95CE2735CD5F93B47BBC95CE2735CD5F9&amp;view=detail&amp;FORM=VIRE"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CaVKKBCWYi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uvm.edu/~rgriffin/GattoDumb.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www.uvm.edu/~rgriffin/GattoDumb.pdf"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edweek.org/tm/articles/2001/03/01/06gatto.h12.html" TargetMode="External"/><Relationship Id="rId2" Type="http://schemas.openxmlformats.org/officeDocument/2006/relationships/hyperlink" Target="http://www.newciv.org/whole/schoolteacher.tx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1760" y="1633231"/>
            <a:ext cx="7772400" cy="1470025"/>
          </a:xfrm>
        </p:spPr>
        <p:txBody>
          <a:bodyPr/>
          <a:lstStyle/>
          <a:p>
            <a:r>
              <a:rPr lang="en-GB" dirty="0"/>
              <a:t>ECES6008/C</a:t>
            </a:r>
          </a:p>
        </p:txBody>
      </p:sp>
      <p:sp>
        <p:nvSpPr>
          <p:cNvPr id="3" name="Subtitle 2"/>
          <p:cNvSpPr>
            <a:spLocks noGrp="1"/>
          </p:cNvSpPr>
          <p:nvPr>
            <p:ph type="subTitle" idx="1"/>
          </p:nvPr>
        </p:nvSpPr>
        <p:spPr>
          <a:xfrm>
            <a:off x="2868960" y="2924944"/>
            <a:ext cx="6858000" cy="1584722"/>
          </a:xfrm>
        </p:spPr>
        <p:txBody>
          <a:bodyPr>
            <a:normAutofit fontScale="92500" lnSpcReduction="20000"/>
          </a:bodyPr>
          <a:lstStyle/>
          <a:p>
            <a:r>
              <a:rPr lang="en-GB" sz="2700" i="1" dirty="0" err="1"/>
              <a:t>Addysg</a:t>
            </a:r>
            <a:r>
              <a:rPr lang="en-GB" sz="2700" i="1" dirty="0"/>
              <a:t> Radical</a:t>
            </a:r>
          </a:p>
          <a:p>
            <a:r>
              <a:rPr lang="en-GB" sz="2700" dirty="0" smtClean="0"/>
              <a:t>Radical Educations</a:t>
            </a:r>
            <a:endParaRPr lang="en-GB" sz="2700" dirty="0"/>
          </a:p>
          <a:p>
            <a:endParaRPr lang="en-GB" sz="2700" i="1" dirty="0"/>
          </a:p>
          <a:p>
            <a:r>
              <a:rPr lang="en-GB" sz="2700" b="1" dirty="0" smtClean="0"/>
              <a:t>Sesiwn 5  </a:t>
            </a:r>
            <a:r>
              <a:rPr lang="en-GB" sz="2700" b="1" dirty="0"/>
              <a:t>/ Session  </a:t>
            </a:r>
            <a:r>
              <a:rPr lang="en-GB" sz="2700" b="1" dirty="0" smtClean="0"/>
              <a:t>5</a:t>
            </a:r>
            <a:r>
              <a:rPr lang="en-GB" sz="2700" i="1" dirty="0" smtClean="0"/>
              <a:t> </a:t>
            </a:r>
            <a:endParaRPr lang="en-GB" sz="2700" i="1" dirty="0"/>
          </a:p>
        </p:txBody>
      </p:sp>
      <p:pic>
        <p:nvPicPr>
          <p:cNvPr id="4" name="Picture 3" descr="Royalty Free Human Brain Characters Vector Music Clip Ar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5800" y="1340768"/>
            <a:ext cx="3524976" cy="3524976"/>
          </a:xfrm>
          <a:prstGeom prst="rect">
            <a:avLst/>
          </a:prstGeom>
        </p:spPr>
      </p:pic>
    </p:spTree>
    <p:extLst>
      <p:ext uri="{BB962C8B-B14F-4D97-AF65-F5344CB8AC3E}">
        <p14:creationId xmlns:p14="http://schemas.microsoft.com/office/powerpoint/2010/main" val="3313128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cy-GB" dirty="0"/>
              <a:t>Y</a:t>
            </a:r>
            <a:r>
              <a:rPr lang="cy-GB" dirty="0" smtClean="0"/>
              <a:t>styried </a:t>
            </a:r>
            <a:r>
              <a:rPr lang="cy-GB" dirty="0"/>
              <a:t>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en-US" dirty="0"/>
              <a:t>C</a:t>
            </a:r>
            <a:r>
              <a:rPr lang="en-US" dirty="0" smtClean="0"/>
              <a:t>onsider </a:t>
            </a:r>
            <a:r>
              <a:rPr lang="en-US" dirty="0"/>
              <a:t>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2008794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628650" y="3781424"/>
            <a:ext cx="3886200" cy="1708548"/>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cy-GB" dirty="0"/>
              <a:t>Gynnig beirniadaeth eang o strwythurau addysgol traddodiadol (yn cynnwys </a:t>
            </a:r>
            <a:r>
              <a:rPr lang="cy-GB" dirty="0" smtClean="0"/>
              <a:t>addysgu, </a:t>
            </a:r>
            <a:r>
              <a:rPr lang="cy-GB" dirty="0"/>
              <a:t>cwricwlwm, </a:t>
            </a:r>
            <a:r>
              <a:rPr lang="cy-GB" dirty="0" smtClean="0"/>
              <a:t>asesiad, </a:t>
            </a:r>
            <a:r>
              <a:rPr lang="cy-GB" dirty="0"/>
              <a:t>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4629150" y="3781425"/>
            <a:ext cx="3886200" cy="1708547"/>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3632597" y="1844824"/>
            <a:ext cx="1878806" cy="1252538"/>
          </a:xfrm>
          <a:prstGeom prst="rect">
            <a:avLst/>
          </a:prstGeom>
        </p:spPr>
      </p:pic>
    </p:spTree>
    <p:extLst>
      <p:ext uri="{BB962C8B-B14F-4D97-AF65-F5344CB8AC3E}">
        <p14:creationId xmlns:p14="http://schemas.microsoft.com/office/powerpoint/2010/main" val="3691494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226469"/>
            <a:ext cx="3886200" cy="1831181"/>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4629150" y="2226469"/>
            <a:ext cx="3886200" cy="1831181"/>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224213" y="4305300"/>
            <a:ext cx="2428875" cy="1500188"/>
          </a:xfrm>
          <a:prstGeom prst="rect">
            <a:avLst/>
          </a:prstGeom>
        </p:spPr>
      </p:pic>
    </p:spTree>
    <p:extLst>
      <p:ext uri="{BB962C8B-B14F-4D97-AF65-F5344CB8AC3E}">
        <p14:creationId xmlns:p14="http://schemas.microsoft.com/office/powerpoint/2010/main" val="211537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4019550"/>
            <a:ext cx="3886200" cy="180022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4629150" y="4019549"/>
            <a:ext cx="3886200" cy="180022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307556" y="2281237"/>
            <a:ext cx="2414588" cy="1616063"/>
          </a:xfrm>
          <a:prstGeom prst="rect">
            <a:avLst/>
          </a:prstGeom>
        </p:spPr>
      </p:pic>
    </p:spTree>
    <p:extLst>
      <p:ext uri="{BB962C8B-B14F-4D97-AF65-F5344CB8AC3E}">
        <p14:creationId xmlns:p14="http://schemas.microsoft.com/office/powerpoint/2010/main" val="574405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337198"/>
            <a:ext cx="3886200" cy="175855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4629150" y="4238625"/>
            <a:ext cx="3886200" cy="1647826"/>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5788819" y="2433042"/>
            <a:ext cx="1566863" cy="1566863"/>
          </a:xfrm>
          <a:prstGeom prst="rect">
            <a:avLst/>
          </a:prstGeom>
        </p:spPr>
      </p:pic>
      <p:pic>
        <p:nvPicPr>
          <p:cNvPr id="8" name="Picture 7"/>
          <p:cNvPicPr>
            <a:picLocks noChangeAspect="1"/>
          </p:cNvPicPr>
          <p:nvPr/>
        </p:nvPicPr>
        <p:blipFill>
          <a:blip r:embed="rId3"/>
          <a:stretch>
            <a:fillRect/>
          </a:stretch>
        </p:blipFill>
        <p:spPr>
          <a:xfrm>
            <a:off x="1247775" y="4310122"/>
            <a:ext cx="2270522" cy="1504829"/>
          </a:xfrm>
          <a:prstGeom prst="rect">
            <a:avLst/>
          </a:prstGeom>
        </p:spPr>
      </p:pic>
    </p:spTree>
    <p:extLst>
      <p:ext uri="{BB962C8B-B14F-4D97-AF65-F5344CB8AC3E}">
        <p14:creationId xmlns:p14="http://schemas.microsoft.com/office/powerpoint/2010/main" val="1194722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94" y="260648"/>
            <a:ext cx="8229600" cy="1143000"/>
          </a:xfrm>
        </p:spPr>
        <p:txBody>
          <a:bodyPr>
            <a:normAutofit fontScale="90000"/>
          </a:bodyPr>
          <a:lstStyle/>
          <a:p>
            <a:r>
              <a:rPr lang="en-GB" dirty="0">
                <a:solidFill>
                  <a:schemeClr val="accent3"/>
                </a:solidFill>
              </a:rPr>
              <a:t>HERIO’CH HUNAIN</a:t>
            </a:r>
            <a:br>
              <a:rPr lang="en-GB" dirty="0">
                <a:solidFill>
                  <a:schemeClr val="accent3"/>
                </a:solidFill>
              </a:rPr>
            </a:br>
            <a:r>
              <a:rPr lang="en-GB" dirty="0"/>
              <a:t>QUIZ </a:t>
            </a:r>
            <a:r>
              <a:rPr lang="en-GB" dirty="0" smtClean="0"/>
              <a:t>IT YOURSELF</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err="1"/>
              <a:t>Mewn</a:t>
            </a:r>
            <a:r>
              <a:rPr lang="en-GB" dirty="0"/>
              <a:t> </a:t>
            </a:r>
            <a:r>
              <a:rPr lang="en-GB" dirty="0" err="1"/>
              <a:t>pâr</a:t>
            </a:r>
            <a:r>
              <a:rPr lang="en-GB" dirty="0"/>
              <a:t>:</a:t>
            </a:r>
          </a:p>
          <a:p>
            <a:r>
              <a:rPr lang="en-GB" dirty="0"/>
              <a:t> </a:t>
            </a:r>
            <a:r>
              <a:rPr lang="en-GB" dirty="0" err="1"/>
              <a:t>Ysgrifennwch</a:t>
            </a:r>
            <a:r>
              <a:rPr lang="en-GB" dirty="0"/>
              <a:t> 3 </a:t>
            </a:r>
            <a:r>
              <a:rPr lang="en-GB" dirty="0" err="1" smtClean="0"/>
              <a:t>syniad</a:t>
            </a:r>
            <a:r>
              <a:rPr lang="en-GB" dirty="0" smtClean="0"/>
              <a:t>, cred neu </a:t>
            </a:r>
            <a:r>
              <a:rPr lang="en-GB" dirty="0" err="1" smtClean="0"/>
              <a:t>gysyniad</a:t>
            </a:r>
            <a:r>
              <a:rPr lang="en-GB" dirty="0" smtClean="0"/>
              <a:t> </a:t>
            </a:r>
            <a:r>
              <a:rPr lang="en-GB" dirty="0"/>
              <a:t>sy’n </a:t>
            </a:r>
            <a:r>
              <a:rPr lang="en-GB" dirty="0" err="1"/>
              <a:t>deillio</a:t>
            </a:r>
            <a:r>
              <a:rPr lang="en-GB" dirty="0"/>
              <a:t> o waith Freire.</a:t>
            </a:r>
          </a:p>
          <a:p>
            <a:r>
              <a:rPr lang="en-GB" dirty="0" err="1"/>
              <a:t>Ysgrifennwch</a:t>
            </a:r>
            <a:r>
              <a:rPr lang="en-GB" dirty="0"/>
              <a:t> 3 </a:t>
            </a:r>
            <a:r>
              <a:rPr lang="en-GB" dirty="0" err="1" smtClean="0"/>
              <a:t>syniad</a:t>
            </a:r>
            <a:r>
              <a:rPr lang="en-GB" dirty="0" smtClean="0"/>
              <a:t>, cred neu </a:t>
            </a:r>
            <a:r>
              <a:rPr lang="en-GB" dirty="0" err="1" smtClean="0"/>
              <a:t>gysyniad</a:t>
            </a:r>
            <a:r>
              <a:rPr lang="en-GB" dirty="0" smtClean="0"/>
              <a:t> </a:t>
            </a:r>
            <a:r>
              <a:rPr lang="en-GB" dirty="0"/>
              <a:t>sy’n </a:t>
            </a:r>
            <a:r>
              <a:rPr lang="en-GB" dirty="0" err="1"/>
              <a:t>deillio</a:t>
            </a:r>
            <a:r>
              <a:rPr lang="en-GB" dirty="0"/>
              <a:t> o waith Holt. </a:t>
            </a:r>
          </a:p>
          <a:p>
            <a:r>
              <a:rPr lang="en-GB" dirty="0" err="1"/>
              <a:t>Ffurfiwch</a:t>
            </a:r>
            <a:r>
              <a:rPr lang="en-GB" dirty="0"/>
              <a:t> </a:t>
            </a:r>
            <a:r>
              <a:rPr lang="en-GB" dirty="0" smtClean="0"/>
              <a:t>‘</a:t>
            </a:r>
            <a:r>
              <a:rPr lang="en-GB" dirty="0" err="1"/>
              <a:t>g</a:t>
            </a:r>
            <a:r>
              <a:rPr lang="en-GB" dirty="0" err="1" smtClean="0"/>
              <a:t>westiwn</a:t>
            </a:r>
            <a:r>
              <a:rPr lang="en-GB" dirty="0"/>
              <a:t>’ </a:t>
            </a:r>
            <a:r>
              <a:rPr lang="en-GB" dirty="0" err="1"/>
              <a:t>ar</a:t>
            </a:r>
            <a:r>
              <a:rPr lang="en-GB" dirty="0"/>
              <a:t> gyfer </a:t>
            </a:r>
            <a:r>
              <a:rPr lang="en-GB" dirty="0" err="1"/>
              <a:t>pob</a:t>
            </a:r>
            <a:r>
              <a:rPr lang="en-GB" dirty="0"/>
              <a:t> pwynt. </a:t>
            </a:r>
          </a:p>
          <a:p>
            <a:r>
              <a:rPr lang="en-GB" dirty="0" err="1"/>
              <a:t>Rhannwch</a:t>
            </a:r>
            <a:r>
              <a:rPr lang="en-GB" dirty="0"/>
              <a:t> eich </a:t>
            </a:r>
            <a:r>
              <a:rPr lang="en-GB" dirty="0" err="1"/>
              <a:t>cwestiynau</a:t>
            </a:r>
            <a:r>
              <a:rPr lang="en-GB" dirty="0"/>
              <a:t> gyda </a:t>
            </a:r>
            <a:r>
              <a:rPr lang="en-GB" dirty="0" err="1"/>
              <a:t>phâr</a:t>
            </a:r>
            <a:r>
              <a:rPr lang="en-GB" dirty="0"/>
              <a:t> arall a </a:t>
            </a:r>
            <a:r>
              <a:rPr lang="en-GB" dirty="0" err="1" smtClean="0"/>
              <a:t>heriwch</a:t>
            </a:r>
            <a:r>
              <a:rPr lang="en-GB" dirty="0" smtClean="0"/>
              <a:t> </a:t>
            </a:r>
            <a:r>
              <a:rPr lang="en-GB" dirty="0"/>
              <a:t>nhw </a:t>
            </a:r>
            <a:r>
              <a:rPr lang="en-GB" dirty="0" err="1"/>
              <a:t>i</a:t>
            </a:r>
            <a:r>
              <a:rPr lang="en-GB" dirty="0"/>
              <a:t> </a:t>
            </a:r>
            <a:r>
              <a:rPr lang="en-GB" dirty="0" err="1"/>
              <a:t>ateb</a:t>
            </a:r>
            <a:r>
              <a:rPr lang="en-GB" dirty="0"/>
              <a:t> y </a:t>
            </a:r>
            <a:r>
              <a:rPr lang="en-GB" dirty="0" err="1"/>
              <a:t>cwestiynau</a:t>
            </a:r>
            <a:r>
              <a:rPr lang="en-GB" dirty="0"/>
              <a:t>. </a:t>
            </a:r>
          </a:p>
          <a:p>
            <a:endParaRPr lang="en-GB" dirty="0" smtClean="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i="1" dirty="0"/>
              <a:t>In pairs:</a:t>
            </a:r>
          </a:p>
          <a:p>
            <a:pPr lvl="1"/>
            <a:r>
              <a:rPr lang="en-GB" i="1" dirty="0"/>
              <a:t>write down 3 ideas, beliefs or concepts drawn from </a:t>
            </a:r>
            <a:r>
              <a:rPr lang="en-GB" b="1" i="1" dirty="0" err="1"/>
              <a:t>Freire’s</a:t>
            </a:r>
            <a:r>
              <a:rPr lang="en-GB" i="1" dirty="0"/>
              <a:t> work</a:t>
            </a:r>
          </a:p>
          <a:p>
            <a:pPr lvl="1"/>
            <a:r>
              <a:rPr lang="en-GB" i="1" dirty="0"/>
              <a:t>write down 3 ideas, beliefs or concepts drawn from </a:t>
            </a:r>
            <a:r>
              <a:rPr lang="en-GB" b="1" i="1" dirty="0"/>
              <a:t>Holt’s </a:t>
            </a:r>
            <a:r>
              <a:rPr lang="en-GB" i="1" dirty="0"/>
              <a:t>work</a:t>
            </a:r>
          </a:p>
          <a:p>
            <a:r>
              <a:rPr lang="en-GB" i="1" dirty="0" smtClean="0"/>
              <a:t>Now, use your ‘answers’ to formulate 6 questions </a:t>
            </a:r>
          </a:p>
          <a:p>
            <a:r>
              <a:rPr lang="en-GB" i="1" dirty="0" smtClean="0"/>
              <a:t>Swap with another pair and challenge them to answer each question </a:t>
            </a:r>
          </a:p>
          <a:p>
            <a:pPr lvl="1"/>
            <a:endParaRPr lang="en-GB" dirty="0" smtClean="0"/>
          </a:p>
          <a:p>
            <a:pPr lvl="1"/>
            <a:endParaRPr lang="en-GB" dirty="0"/>
          </a:p>
        </p:txBody>
      </p:sp>
    </p:spTree>
    <p:extLst>
      <p:ext uri="{BB962C8B-B14F-4D97-AF65-F5344CB8AC3E}">
        <p14:creationId xmlns:p14="http://schemas.microsoft.com/office/powerpoint/2010/main" val="4246471347"/>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81690"/>
            <a:ext cx="8229600" cy="1143000"/>
          </a:xfrm>
        </p:spPr>
        <p:txBody>
          <a:bodyPr/>
          <a:lstStyle/>
          <a:p>
            <a:r>
              <a:rPr lang="en-GB" dirty="0" smtClean="0"/>
              <a:t>John Taylor </a:t>
            </a:r>
            <a:r>
              <a:rPr lang="en-GB" dirty="0" err="1" smtClean="0"/>
              <a:t>Gatto</a:t>
            </a:r>
            <a:r>
              <a:rPr lang="en-GB" dirty="0" smtClean="0"/>
              <a:t> </a:t>
            </a:r>
            <a:endParaRPr lang="en-GB" dirty="0"/>
          </a:p>
        </p:txBody>
      </p:sp>
      <p:pic>
        <p:nvPicPr>
          <p:cNvPr id="9" name="Picture 8"/>
          <p:cNvPicPr>
            <a:picLocks noChangeAspect="1"/>
          </p:cNvPicPr>
          <p:nvPr/>
        </p:nvPicPr>
        <p:blipFill>
          <a:blip r:embed="rId3"/>
          <a:stretch>
            <a:fillRect/>
          </a:stretch>
        </p:blipFill>
        <p:spPr>
          <a:xfrm rot="20342774">
            <a:off x="731577" y="1890977"/>
            <a:ext cx="2032223" cy="3060577"/>
          </a:xfrm>
          <a:prstGeom prst="rect">
            <a:avLst/>
          </a:prstGeom>
        </p:spPr>
      </p:pic>
      <p:pic>
        <p:nvPicPr>
          <p:cNvPr id="10" name="Picture 9"/>
          <p:cNvPicPr>
            <a:picLocks noChangeAspect="1"/>
          </p:cNvPicPr>
          <p:nvPr/>
        </p:nvPicPr>
        <p:blipFill>
          <a:blip r:embed="rId4"/>
          <a:stretch>
            <a:fillRect/>
          </a:stretch>
        </p:blipFill>
        <p:spPr>
          <a:xfrm rot="763913">
            <a:off x="3442670" y="3068960"/>
            <a:ext cx="2258660" cy="3384599"/>
          </a:xfrm>
          <a:prstGeom prst="rect">
            <a:avLst/>
          </a:prstGeom>
        </p:spPr>
      </p:pic>
      <p:pic>
        <p:nvPicPr>
          <p:cNvPr id="11" name="Picture 10"/>
          <p:cNvPicPr>
            <a:picLocks noChangeAspect="1"/>
          </p:cNvPicPr>
          <p:nvPr/>
        </p:nvPicPr>
        <p:blipFill>
          <a:blip r:embed="rId5"/>
          <a:stretch>
            <a:fillRect/>
          </a:stretch>
        </p:blipFill>
        <p:spPr>
          <a:xfrm rot="21120335">
            <a:off x="6195640" y="1484809"/>
            <a:ext cx="2571888" cy="3853775"/>
          </a:xfrm>
          <a:prstGeom prst="rect">
            <a:avLst/>
          </a:prstGeom>
        </p:spPr>
      </p:pic>
    </p:spTree>
    <p:extLst>
      <p:ext uri="{BB962C8B-B14F-4D97-AF65-F5344CB8AC3E}">
        <p14:creationId xmlns:p14="http://schemas.microsoft.com/office/powerpoint/2010/main" val="2497449949"/>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solidFill>
                  <a:schemeClr val="accent3"/>
                </a:solidFill>
              </a:rPr>
              <a:t>Stori </a:t>
            </a:r>
            <a:r>
              <a:rPr lang="en-GB" dirty="0" smtClean="0">
                <a:solidFill>
                  <a:schemeClr val="accent3"/>
                </a:solidFill>
              </a:rPr>
              <a:t>o </a:t>
            </a:r>
            <a:r>
              <a:rPr lang="en-GB" dirty="0" err="1" smtClean="0">
                <a:solidFill>
                  <a:schemeClr val="accent3"/>
                </a:solidFill>
              </a:rPr>
              <a:t>Lwyddiant</a:t>
            </a:r>
            <a:r>
              <a:rPr lang="en-GB" dirty="0" smtClean="0">
                <a:solidFill>
                  <a:schemeClr val="accent3"/>
                </a:solidFill>
              </a:rPr>
              <a:t> </a:t>
            </a:r>
            <a:r>
              <a:rPr lang="en-GB" dirty="0" err="1" smtClean="0">
                <a:solidFill>
                  <a:schemeClr val="accent3"/>
                </a:solidFill>
              </a:rPr>
              <a:t>Gatto</a:t>
            </a:r>
            <a:r>
              <a:rPr lang="en-GB" dirty="0" smtClean="0">
                <a:solidFill>
                  <a:schemeClr val="accent3"/>
                </a:solidFill>
              </a:rPr>
              <a:t/>
            </a:r>
            <a:br>
              <a:rPr lang="en-GB" dirty="0" smtClean="0">
                <a:solidFill>
                  <a:schemeClr val="accent3"/>
                </a:solidFill>
              </a:rPr>
            </a:br>
            <a:r>
              <a:rPr lang="en-GB" dirty="0" err="1" smtClean="0"/>
              <a:t>Gatto’s</a:t>
            </a:r>
            <a:r>
              <a:rPr lang="en-GB" dirty="0" smtClean="0"/>
              <a:t> Success Story </a:t>
            </a:r>
            <a:endParaRPr lang="en-GB" dirty="0"/>
          </a:p>
        </p:txBody>
      </p:sp>
      <p:sp>
        <p:nvSpPr>
          <p:cNvPr id="5" name="Content Placeholder 4"/>
          <p:cNvSpPr>
            <a:spLocks noGrp="1"/>
          </p:cNvSpPr>
          <p:nvPr>
            <p:ph sz="half" idx="1"/>
          </p:nvPr>
        </p:nvSpPr>
        <p:spPr>
          <a:xfrm>
            <a:off x="457200" y="1916832"/>
            <a:ext cx="4038600" cy="4525963"/>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en-GB" dirty="0" err="1"/>
              <a:t>Fel</a:t>
            </a:r>
            <a:r>
              <a:rPr lang="en-GB" dirty="0"/>
              <a:t> Holt, </a:t>
            </a:r>
            <a:r>
              <a:rPr lang="en-GB" dirty="0" err="1"/>
              <a:t>roedd</a:t>
            </a:r>
            <a:r>
              <a:rPr lang="en-GB" dirty="0"/>
              <a:t> </a:t>
            </a:r>
            <a:r>
              <a:rPr lang="en-GB" dirty="0" err="1"/>
              <a:t>Gatto</a:t>
            </a:r>
            <a:r>
              <a:rPr lang="en-GB" dirty="0"/>
              <a:t> </a:t>
            </a:r>
            <a:r>
              <a:rPr lang="en-GB" dirty="0" err="1"/>
              <a:t>hefyd</a:t>
            </a:r>
            <a:r>
              <a:rPr lang="en-GB" dirty="0"/>
              <a:t> </a:t>
            </a:r>
            <a:r>
              <a:rPr lang="en-GB" dirty="0" err="1"/>
              <a:t>yn</a:t>
            </a:r>
            <a:r>
              <a:rPr lang="en-GB" dirty="0"/>
              <a:t> </a:t>
            </a:r>
            <a:r>
              <a:rPr lang="en-GB" dirty="0" err="1"/>
              <a:t>athro</a:t>
            </a:r>
            <a:r>
              <a:rPr lang="en-GB" dirty="0"/>
              <a:t>…</a:t>
            </a:r>
            <a:r>
              <a:rPr lang="en-GB" dirty="0" err="1"/>
              <a:t>athro</a:t>
            </a:r>
            <a:r>
              <a:rPr lang="en-GB" dirty="0"/>
              <a:t> </a:t>
            </a:r>
            <a:r>
              <a:rPr lang="en-GB" dirty="0" err="1"/>
              <a:t>mor</a:t>
            </a:r>
            <a:r>
              <a:rPr lang="en-GB" dirty="0"/>
              <a:t> </a:t>
            </a:r>
            <a:r>
              <a:rPr lang="en-GB" dirty="0" err="1"/>
              <a:t>llwyddiannus</a:t>
            </a:r>
            <a:r>
              <a:rPr lang="en-GB" dirty="0"/>
              <a:t>, </a:t>
            </a:r>
            <a:r>
              <a:rPr lang="en-GB" dirty="0" err="1"/>
              <a:t>fe</a:t>
            </a:r>
            <a:r>
              <a:rPr lang="en-GB" dirty="0"/>
              <a:t> </a:t>
            </a:r>
            <a:r>
              <a:rPr lang="en-GB" dirty="0" err="1"/>
              <a:t>wnaeth</a:t>
            </a:r>
            <a:r>
              <a:rPr lang="en-GB" dirty="0"/>
              <a:t> </a:t>
            </a:r>
            <a:r>
              <a:rPr lang="en-GB" dirty="0" err="1"/>
              <a:t>ennill</a:t>
            </a:r>
            <a:r>
              <a:rPr lang="en-GB" dirty="0"/>
              <a:t> </a:t>
            </a:r>
            <a:r>
              <a:rPr lang="en-GB" dirty="0" err="1"/>
              <a:t>nifer</a:t>
            </a:r>
            <a:r>
              <a:rPr lang="en-GB" dirty="0"/>
              <a:t> o </a:t>
            </a:r>
            <a:r>
              <a:rPr lang="en-GB" dirty="0" err="1" smtClean="0"/>
              <a:t>wobrau</a:t>
            </a:r>
            <a:r>
              <a:rPr lang="en-GB" dirty="0" smtClean="0"/>
              <a:t> </a:t>
            </a:r>
            <a:endParaRPr lang="en-GB" dirty="0"/>
          </a:p>
          <a:p>
            <a:r>
              <a:rPr lang="en-GB" dirty="0"/>
              <a:t>Ond, hefyd fel Holt, </a:t>
            </a:r>
            <a:r>
              <a:rPr lang="en-GB" dirty="0" err="1"/>
              <a:t>roedd</a:t>
            </a:r>
            <a:r>
              <a:rPr lang="en-GB" dirty="0"/>
              <a:t> </a:t>
            </a:r>
            <a:r>
              <a:rPr lang="en-GB" dirty="0" err="1"/>
              <a:t>Gatto</a:t>
            </a:r>
            <a:r>
              <a:rPr lang="en-GB" dirty="0"/>
              <a:t> yn </a:t>
            </a:r>
            <a:r>
              <a:rPr lang="en-GB" dirty="0" err="1" smtClean="0"/>
              <a:t>teimlo</a:t>
            </a:r>
            <a:r>
              <a:rPr lang="en-GB" dirty="0" smtClean="0"/>
              <a:t> </a:t>
            </a:r>
            <a:r>
              <a:rPr lang="en-GB" dirty="0"/>
              <a:t>fod </a:t>
            </a:r>
            <a:r>
              <a:rPr lang="en-GB" dirty="0" err="1" smtClean="0"/>
              <a:t>addysg</a:t>
            </a:r>
            <a:r>
              <a:rPr lang="en-GB" dirty="0" smtClean="0"/>
              <a:t> yn </a:t>
            </a:r>
            <a:r>
              <a:rPr lang="en-GB" dirty="0" err="1"/>
              <a:t>niweidio</a:t>
            </a:r>
            <a:r>
              <a:rPr lang="en-GB" dirty="0"/>
              <a:t> plant </a:t>
            </a:r>
            <a:r>
              <a:rPr lang="en-GB" dirty="0" smtClean="0"/>
              <a:t>ac </a:t>
            </a:r>
            <a:r>
              <a:rPr lang="en-GB" dirty="0" err="1"/>
              <a:t>ymddiswyddodd</a:t>
            </a:r>
            <a:r>
              <a:rPr lang="en-GB" dirty="0"/>
              <a:t> (yn </a:t>
            </a:r>
            <a:r>
              <a:rPr lang="en-GB" dirty="0" err="1"/>
              <a:t>gyhoeddus</a:t>
            </a:r>
            <a:r>
              <a:rPr lang="en-GB" dirty="0"/>
              <a:t> iawn!) o </a:t>
            </a:r>
            <a:r>
              <a:rPr lang="en-GB" dirty="0" err="1"/>
              <a:t>addysg</a:t>
            </a:r>
            <a:r>
              <a:rPr lang="en-GB" dirty="0"/>
              <a:t> </a:t>
            </a:r>
            <a:r>
              <a:rPr lang="en-GB" dirty="0" err="1" smtClean="0"/>
              <a:t>ffurfiol</a:t>
            </a:r>
            <a:endParaRPr lang="en-GB" dirty="0"/>
          </a:p>
          <a:p>
            <a:endParaRPr lang="en-GB" dirty="0"/>
          </a:p>
        </p:txBody>
      </p:sp>
      <p:sp>
        <p:nvSpPr>
          <p:cNvPr id="6" name="Content Placeholder 5"/>
          <p:cNvSpPr>
            <a:spLocks noGrp="1"/>
          </p:cNvSpPr>
          <p:nvPr>
            <p:ph sz="half" idx="2"/>
          </p:nvPr>
        </p:nvSpPr>
        <p:spPr>
          <a:xfrm>
            <a:off x="4660826" y="1922876"/>
            <a:ext cx="4038600" cy="4525963"/>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i="1" dirty="0" smtClean="0"/>
              <a:t>Like Holt, </a:t>
            </a:r>
            <a:r>
              <a:rPr lang="en-GB" i="1" dirty="0" err="1" smtClean="0"/>
              <a:t>Gatto</a:t>
            </a:r>
            <a:r>
              <a:rPr lang="en-GB" i="1" dirty="0" smtClean="0"/>
              <a:t> was also a school teacher – so successful in fact, that he won a number of awards </a:t>
            </a:r>
          </a:p>
          <a:p>
            <a:r>
              <a:rPr lang="en-GB" i="1" dirty="0" smtClean="0"/>
              <a:t>However, also similar to Holt, </a:t>
            </a:r>
            <a:r>
              <a:rPr lang="en-GB" i="1" dirty="0" err="1" smtClean="0"/>
              <a:t>Gatto</a:t>
            </a:r>
            <a:r>
              <a:rPr lang="en-GB" i="1" dirty="0" smtClean="0"/>
              <a:t> felt that education was harming children and resigned (very publically!) from formal </a:t>
            </a:r>
            <a:r>
              <a:rPr lang="en-GB" i="1" dirty="0" smtClean="0"/>
              <a:t>education</a:t>
            </a:r>
          </a:p>
          <a:p>
            <a:r>
              <a:rPr lang="en-GB" i="1" dirty="0" err="1" smtClean="0">
                <a:hlinkClick r:id="rId3"/>
              </a:rPr>
              <a:t>Gatto’s</a:t>
            </a:r>
            <a:r>
              <a:rPr lang="en-GB" i="1" dirty="0" smtClean="0">
                <a:hlinkClick r:id="rId3"/>
              </a:rPr>
              <a:t> Resignation: I Quit, I Think</a:t>
            </a:r>
            <a:r>
              <a:rPr lang="en-GB" i="1" dirty="0" smtClean="0"/>
              <a:t>.</a:t>
            </a:r>
            <a:r>
              <a:rPr lang="en-GB" i="1" dirty="0" smtClean="0"/>
              <a:t> </a:t>
            </a:r>
            <a:endParaRPr lang="en-GB" i="1" dirty="0"/>
          </a:p>
        </p:txBody>
      </p:sp>
    </p:spTree>
    <p:extLst>
      <p:ext uri="{BB962C8B-B14F-4D97-AF65-F5344CB8AC3E}">
        <p14:creationId xmlns:p14="http://schemas.microsoft.com/office/powerpoint/2010/main" val="696286630"/>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Arallddewisiadau</a:t>
            </a:r>
            <a:r>
              <a:rPr lang="en-GB" dirty="0" smtClean="0">
                <a:solidFill>
                  <a:schemeClr val="accent3"/>
                </a:solidFill>
              </a:rPr>
              <a:t> </a:t>
            </a:r>
            <a:r>
              <a:rPr lang="en-GB" dirty="0" err="1" smtClean="0">
                <a:solidFill>
                  <a:schemeClr val="accent3"/>
                </a:solidFill>
              </a:rPr>
              <a:t>Gatto</a:t>
            </a:r>
            <a:r>
              <a:rPr lang="en-GB" dirty="0" smtClean="0">
                <a:solidFill>
                  <a:schemeClr val="accent3"/>
                </a:solidFill>
              </a:rPr>
              <a:t/>
            </a:r>
            <a:br>
              <a:rPr lang="en-GB" dirty="0" smtClean="0">
                <a:solidFill>
                  <a:schemeClr val="accent3"/>
                </a:solidFill>
              </a:rPr>
            </a:br>
            <a:r>
              <a:rPr lang="en-GB" dirty="0" err="1" smtClean="0"/>
              <a:t>Gatto’s</a:t>
            </a:r>
            <a:r>
              <a:rPr lang="en-GB" dirty="0" smtClean="0"/>
              <a:t> Alternatives</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cy-GB" dirty="0" smtClean="0">
                <a:solidFill>
                  <a:schemeClr val="tx1"/>
                </a:solidFill>
              </a:rPr>
              <a:t>Dros amser mae wedi h</a:t>
            </a:r>
            <a:r>
              <a:rPr lang="cy-GB" dirty="0" smtClean="0">
                <a:solidFill>
                  <a:schemeClr val="tx1"/>
                </a:solidFill>
              </a:rPr>
              <a:t>yrwyddo dysgu </a:t>
            </a:r>
            <a:r>
              <a:rPr lang="cy-GB" dirty="0">
                <a:solidFill>
                  <a:schemeClr val="tx1"/>
                </a:solidFill>
              </a:rPr>
              <a:t>yn y cartref, ac yn benodol </a:t>
            </a:r>
            <a:r>
              <a:rPr lang="cy-GB" sz="3200" b="1" dirty="0" smtClean="0">
                <a:solidFill>
                  <a:schemeClr val="tx1"/>
                </a:solidFill>
              </a:rPr>
              <a:t>dad-</a:t>
            </a:r>
            <a:r>
              <a:rPr lang="cy-GB" sz="3200" b="1" dirty="0" err="1" smtClean="0">
                <a:solidFill>
                  <a:schemeClr val="tx1"/>
                </a:solidFill>
              </a:rPr>
              <a:t>ysgolu</a:t>
            </a:r>
            <a:r>
              <a:rPr lang="cy-GB" sz="3200" b="1" dirty="0" smtClean="0">
                <a:solidFill>
                  <a:schemeClr val="tx1"/>
                </a:solidFill>
              </a:rPr>
              <a:t> </a:t>
            </a:r>
            <a:r>
              <a:rPr lang="cy-GB" dirty="0">
                <a:solidFill>
                  <a:schemeClr val="tx1"/>
                </a:solidFill>
              </a:rPr>
              <a:t>a </a:t>
            </a:r>
            <a:r>
              <a:rPr lang="cy-GB" sz="3200" b="1" dirty="0">
                <a:solidFill>
                  <a:schemeClr val="tx1"/>
                </a:solidFill>
              </a:rPr>
              <a:t>dysgu </a:t>
            </a:r>
            <a:r>
              <a:rPr lang="cy-GB" sz="3200" b="1" dirty="0" smtClean="0">
                <a:solidFill>
                  <a:schemeClr val="tx1"/>
                </a:solidFill>
              </a:rPr>
              <a:t>ffynhonnell</a:t>
            </a:r>
            <a:r>
              <a:rPr lang="cy-GB" sz="3200" b="1" dirty="0" smtClean="0">
                <a:solidFill>
                  <a:schemeClr val="tx1"/>
                </a:solidFill>
              </a:rPr>
              <a:t> agored (OSL)</a:t>
            </a:r>
            <a:r>
              <a:rPr lang="cy-GB" dirty="0" smtClean="0">
                <a:solidFill>
                  <a:schemeClr val="tx1"/>
                </a:solidFill>
              </a:rPr>
              <a:t>.</a:t>
            </a:r>
            <a:endParaRPr lang="cy-GB" dirty="0">
              <a:solidFill>
                <a:schemeClr val="tx1"/>
              </a:solidFill>
            </a:endParaRPr>
          </a:p>
          <a:p>
            <a:r>
              <a:rPr lang="cy-GB" sz="3200" dirty="0">
                <a:solidFill>
                  <a:schemeClr val="tx1"/>
                </a:solidFill>
              </a:rPr>
              <a:t>Beth ydych chi’n gwybod </a:t>
            </a:r>
            <a:r>
              <a:rPr lang="cy-GB" sz="3200" dirty="0" smtClean="0">
                <a:solidFill>
                  <a:schemeClr val="tx1"/>
                </a:solidFill>
              </a:rPr>
              <a:t>am ‘</a:t>
            </a:r>
            <a:r>
              <a:rPr lang="cy-GB" sz="3200" dirty="0" err="1" smtClean="0">
                <a:solidFill>
                  <a:schemeClr val="tx1"/>
                </a:solidFill>
              </a:rPr>
              <a:t>ddad-ysgolu</a:t>
            </a:r>
            <a:r>
              <a:rPr lang="cy-GB" sz="3200" dirty="0" smtClean="0">
                <a:solidFill>
                  <a:schemeClr val="tx1"/>
                </a:solidFill>
              </a:rPr>
              <a:t>’</a:t>
            </a:r>
            <a:r>
              <a:rPr lang="cy-GB" sz="3200" dirty="0" smtClean="0">
                <a:solidFill>
                  <a:schemeClr val="tx1"/>
                </a:solidFill>
              </a:rPr>
              <a:t>?</a:t>
            </a:r>
            <a:endParaRPr lang="cy-GB" sz="3200" dirty="0">
              <a:solidFill>
                <a:schemeClr val="tx1"/>
              </a:solidFill>
            </a:endParaRPr>
          </a:p>
          <a:p>
            <a:endParaRPr lang="en-GB" dirty="0">
              <a:solidFill>
                <a:schemeClr val="accent3"/>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smtClean="0"/>
              <a:t>Over time, he has promoted home -schooling</a:t>
            </a:r>
            <a:r>
              <a:rPr lang="en-GB" i="1" dirty="0"/>
              <a:t>, and specifically </a:t>
            </a:r>
            <a:r>
              <a:rPr lang="en-GB" sz="3200" b="1" i="1" dirty="0"/>
              <a:t>un-schooling</a:t>
            </a:r>
            <a:r>
              <a:rPr lang="en-GB" i="1" dirty="0"/>
              <a:t> and </a:t>
            </a:r>
            <a:r>
              <a:rPr lang="en-GB" sz="3200" b="1" i="1" dirty="0"/>
              <a:t>open source </a:t>
            </a:r>
            <a:r>
              <a:rPr lang="en-GB" sz="3200" b="1" i="1" dirty="0" smtClean="0"/>
              <a:t>learning</a:t>
            </a:r>
          </a:p>
          <a:p>
            <a:r>
              <a:rPr lang="en-GB" sz="3200" i="1" dirty="0" smtClean="0"/>
              <a:t>What do you know about ‘unschooling’?</a:t>
            </a:r>
            <a:r>
              <a:rPr lang="en-GB" sz="3200" b="1" i="1" u="sng" dirty="0" smtClean="0"/>
              <a:t> </a:t>
            </a:r>
            <a:endParaRPr lang="en-GB" sz="3200" b="1" i="1" u="sng" dirty="0"/>
          </a:p>
        </p:txBody>
      </p:sp>
    </p:spTree>
    <p:extLst>
      <p:ext uri="{BB962C8B-B14F-4D97-AF65-F5344CB8AC3E}">
        <p14:creationId xmlns:p14="http://schemas.microsoft.com/office/powerpoint/2010/main" val="2710312930"/>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3"/>
                </a:solidFill>
              </a:rPr>
              <a:t>Bingo </a:t>
            </a:r>
            <a:r>
              <a:rPr lang="en-GB" dirty="0" err="1" smtClean="0">
                <a:solidFill>
                  <a:schemeClr val="accent3"/>
                </a:solidFill>
              </a:rPr>
              <a:t>Chwyldro</a:t>
            </a:r>
            <a:r>
              <a:rPr lang="en-GB" dirty="0" smtClean="0">
                <a:solidFill>
                  <a:schemeClr val="accent3"/>
                </a:solidFill>
              </a:rPr>
              <a:t>!</a:t>
            </a:r>
            <a:br>
              <a:rPr lang="en-GB" dirty="0" smtClean="0">
                <a:solidFill>
                  <a:schemeClr val="accent3"/>
                </a:solidFill>
              </a:rPr>
            </a:br>
            <a:r>
              <a:rPr lang="en-GB" dirty="0" smtClean="0"/>
              <a:t>Revolution Bingo! </a:t>
            </a:r>
            <a:endParaRPr lang="en-GB" dirty="0"/>
          </a:p>
        </p:txBody>
      </p:sp>
      <p:sp>
        <p:nvSpPr>
          <p:cNvPr id="4" name="Content Placeholder 3"/>
          <p:cNvSpPr>
            <a:spLocks noGrp="1"/>
          </p:cNvSpPr>
          <p:nvPr>
            <p:ph sz="half" idx="1"/>
          </p:nvPr>
        </p:nvSpPr>
        <p:spPr>
          <a:xfrm>
            <a:off x="457200" y="1600201"/>
            <a:ext cx="4038600" cy="3629000"/>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smtClean="0">
                <a:solidFill>
                  <a:schemeClr val="tx1"/>
                </a:solidFill>
              </a:rPr>
              <a:t>TASG:</a:t>
            </a:r>
          </a:p>
          <a:p>
            <a:pPr lvl="1"/>
            <a:r>
              <a:rPr lang="cy-GB" sz="2600" dirty="0">
                <a:solidFill>
                  <a:schemeClr val="tx1"/>
                </a:solidFill>
              </a:rPr>
              <a:t>Wrth i chi </a:t>
            </a:r>
            <a:r>
              <a:rPr lang="cy-GB" sz="2600" dirty="0" smtClean="0">
                <a:solidFill>
                  <a:schemeClr val="tx1"/>
                </a:solidFill>
              </a:rPr>
              <a:t>wylio’r ddeng </a:t>
            </a:r>
            <a:r>
              <a:rPr lang="cy-GB" sz="2600" dirty="0">
                <a:solidFill>
                  <a:schemeClr val="tx1"/>
                </a:solidFill>
              </a:rPr>
              <a:t>munud </a:t>
            </a:r>
            <a:r>
              <a:rPr lang="cy-GB" sz="2600" dirty="0">
                <a:solidFill>
                  <a:schemeClr val="tx1"/>
                </a:solidFill>
              </a:rPr>
              <a:t>g</a:t>
            </a:r>
            <a:r>
              <a:rPr lang="cy-GB" sz="2600" dirty="0" smtClean="0">
                <a:solidFill>
                  <a:schemeClr val="tx1"/>
                </a:solidFill>
              </a:rPr>
              <a:t>yntaf </a:t>
            </a:r>
            <a:r>
              <a:rPr lang="cy-GB" sz="2600" dirty="0">
                <a:solidFill>
                  <a:schemeClr val="tx1"/>
                </a:solidFill>
              </a:rPr>
              <a:t>y</a:t>
            </a:r>
            <a:r>
              <a:rPr lang="cy-GB" sz="2600" dirty="0" smtClean="0">
                <a:solidFill>
                  <a:schemeClr val="tx1"/>
                </a:solidFill>
              </a:rPr>
              <a:t> </a:t>
            </a:r>
            <a:r>
              <a:rPr lang="cy-GB" sz="2600" dirty="0">
                <a:solidFill>
                  <a:schemeClr val="tx1"/>
                </a:solidFill>
              </a:rPr>
              <a:t>rhaglen yma, nodwch unrhyw </a:t>
            </a:r>
            <a:r>
              <a:rPr lang="cy-GB" sz="2600" dirty="0" smtClean="0">
                <a:solidFill>
                  <a:schemeClr val="tx1"/>
                </a:solidFill>
              </a:rPr>
              <a:t>syniadau </a:t>
            </a:r>
            <a:r>
              <a:rPr lang="cy-GB" sz="2600" dirty="0">
                <a:solidFill>
                  <a:schemeClr val="tx1"/>
                </a:solidFill>
              </a:rPr>
              <a:t>sydd </a:t>
            </a:r>
            <a:r>
              <a:rPr lang="cy-GB" sz="2600" dirty="0" smtClean="0">
                <a:solidFill>
                  <a:schemeClr val="tx1"/>
                </a:solidFill>
              </a:rPr>
              <a:t>gan </a:t>
            </a:r>
            <a:r>
              <a:rPr lang="cy-GB" sz="2600" dirty="0" err="1" smtClean="0">
                <a:solidFill>
                  <a:schemeClr val="tx1"/>
                </a:solidFill>
              </a:rPr>
              <a:t>Gatto</a:t>
            </a:r>
            <a:r>
              <a:rPr lang="cy-GB" sz="2600" dirty="0" smtClean="0">
                <a:solidFill>
                  <a:schemeClr val="tx1"/>
                </a:solidFill>
              </a:rPr>
              <a:t> sydd yn </a:t>
            </a:r>
            <a:r>
              <a:rPr lang="cy-GB" sz="2600" dirty="0">
                <a:solidFill>
                  <a:schemeClr val="tx1"/>
                </a:solidFill>
              </a:rPr>
              <a:t>anghyffredin, heriol neu hyd yn oed </a:t>
            </a:r>
            <a:r>
              <a:rPr lang="cy-GB" sz="2600" dirty="0" smtClean="0">
                <a:solidFill>
                  <a:schemeClr val="tx1"/>
                </a:solidFill>
              </a:rPr>
              <a:t>yn chwyldroadol (i gymharu </a:t>
            </a:r>
            <a:r>
              <a:rPr lang="cy-GB" sz="2200" dirty="0" smtClean="0">
                <a:solidFill>
                  <a:schemeClr val="tx1"/>
                </a:solidFill>
                <a:latin typeface="Trebuchet MS" panose="020B0603020202020204" pitchFamily="34" charset="0"/>
              </a:rPr>
              <a:t>â syniadau addysg prif ffrwd heddiw)</a:t>
            </a:r>
            <a:r>
              <a:rPr lang="en-GB" sz="2200" dirty="0" smtClean="0">
                <a:solidFill>
                  <a:schemeClr val="tx1"/>
                </a:solidFill>
              </a:rPr>
              <a:t>. </a:t>
            </a:r>
            <a:endParaRPr lang="en-GB" sz="2600" dirty="0">
              <a:solidFill>
                <a:schemeClr val="tx1"/>
              </a:solidFill>
            </a:endParaRPr>
          </a:p>
        </p:txBody>
      </p:sp>
      <p:sp>
        <p:nvSpPr>
          <p:cNvPr id="5" name="Content Placeholder 4"/>
          <p:cNvSpPr>
            <a:spLocks noGrp="1"/>
          </p:cNvSpPr>
          <p:nvPr>
            <p:ph sz="half" idx="2"/>
          </p:nvPr>
        </p:nvSpPr>
        <p:spPr>
          <a:xfrm>
            <a:off x="4648200" y="1600201"/>
            <a:ext cx="4038600" cy="3629000"/>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TASK:</a:t>
            </a:r>
          </a:p>
          <a:p>
            <a:pPr lvl="1"/>
            <a:r>
              <a:rPr lang="en-GB" i="1" dirty="0" smtClean="0"/>
              <a:t>As you </a:t>
            </a:r>
            <a:r>
              <a:rPr lang="en-GB" i="1" dirty="0" smtClean="0">
                <a:hlinkClick r:id="rId3"/>
              </a:rPr>
              <a:t>watch the first ten minutes </a:t>
            </a:r>
            <a:r>
              <a:rPr lang="en-GB" i="1" dirty="0" smtClean="0"/>
              <a:t>of this short documentary about </a:t>
            </a:r>
            <a:r>
              <a:rPr lang="en-GB" i="1" dirty="0" err="1" smtClean="0"/>
              <a:t>Gatto</a:t>
            </a:r>
            <a:r>
              <a:rPr lang="en-GB" i="1" dirty="0" smtClean="0"/>
              <a:t>, make a note of any ideas he has which could be considered unusual </a:t>
            </a:r>
            <a:r>
              <a:rPr lang="en-GB" i="1" dirty="0" smtClean="0"/>
              <a:t>revolutionary </a:t>
            </a:r>
            <a:r>
              <a:rPr lang="en-GB" i="1" dirty="0" smtClean="0"/>
              <a:t>or even </a:t>
            </a:r>
            <a:r>
              <a:rPr lang="en-GB" i="1" dirty="0" smtClean="0"/>
              <a:t>controversial</a:t>
            </a:r>
            <a:r>
              <a:rPr lang="en-GB" i="1" dirty="0"/>
              <a:t> </a:t>
            </a:r>
            <a:r>
              <a:rPr lang="en-GB" i="1" dirty="0" smtClean="0"/>
              <a:t>(compared </a:t>
            </a:r>
            <a:r>
              <a:rPr lang="en-GB" i="1" dirty="0"/>
              <a:t>to mainstream ideas about school</a:t>
            </a:r>
            <a:r>
              <a:rPr lang="en-GB" i="1" dirty="0" smtClean="0"/>
              <a:t>). </a:t>
            </a:r>
            <a:endParaRPr lang="en-GB" i="1" dirty="0"/>
          </a:p>
        </p:txBody>
      </p:sp>
      <p:pic>
        <p:nvPicPr>
          <p:cNvPr id="3" name="Picture 2" descr="Teaching with TLC: Easter BINGO Game"/>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59632" y="5409024"/>
            <a:ext cx="1790577" cy="1201087"/>
          </a:xfrm>
          <a:prstGeom prst="rect">
            <a:avLst/>
          </a:prstGeom>
        </p:spPr>
      </p:pic>
      <p:pic>
        <p:nvPicPr>
          <p:cNvPr id="7" name="Picture 6" descr="Quick-Tip: Creating Grid Lines on the IGGridView ..."/>
          <p:cNvPicPr>
            <a:picLocks noChangeAspect="1"/>
          </p:cNvPicPr>
          <p:nvPr/>
        </p:nvPicPr>
        <p:blipFill rotWithShape="1">
          <a:blip r:embed="rId5">
            <a:extLst>
              <a:ext uri="{28A0092B-C50C-407E-A947-70E740481C1C}">
                <a14:useLocalDpi xmlns:a14="http://schemas.microsoft.com/office/drawing/2010/main" val="0"/>
              </a:ext>
            </a:extLst>
          </a:blip>
          <a:srcRect t="40682" r="25206" b="8600"/>
          <a:stretch/>
        </p:blipFill>
        <p:spPr>
          <a:xfrm>
            <a:off x="5724128" y="5588461"/>
            <a:ext cx="2117035" cy="1008112"/>
          </a:xfrm>
          <a:prstGeom prst="rect">
            <a:avLst/>
          </a:prstGeom>
        </p:spPr>
      </p:pic>
    </p:spTree>
    <p:extLst>
      <p:ext uri="{BB962C8B-B14F-4D97-AF65-F5344CB8AC3E}">
        <p14:creationId xmlns:p14="http://schemas.microsoft.com/office/powerpoint/2010/main" val="3388344285"/>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pt-BR" dirty="0" smtClean="0">
                <a:solidFill>
                  <a:schemeClr val="accent3"/>
                </a:solidFill>
              </a:rPr>
              <a:t>Yr </a:t>
            </a:r>
            <a:r>
              <a:rPr lang="pt-BR" dirty="0">
                <a:solidFill>
                  <a:schemeClr val="accent3"/>
                </a:solidFill>
              </a:rPr>
              <a:t>Athro </a:t>
            </a:r>
            <a:r>
              <a:rPr lang="pt-BR" dirty="0" smtClean="0">
                <a:solidFill>
                  <a:schemeClr val="accent3"/>
                </a:solidFill>
              </a:rPr>
              <a:t>Ysgol 7 Gwers</a:t>
            </a:r>
            <a:r>
              <a:rPr lang="pt-BR" dirty="0">
                <a:solidFill>
                  <a:schemeClr val="accent3"/>
                </a:solidFill>
              </a:rPr>
              <a:t/>
            </a:r>
            <a:br>
              <a:rPr lang="pt-BR" dirty="0">
                <a:solidFill>
                  <a:schemeClr val="accent3"/>
                </a:solidFill>
              </a:rPr>
            </a:br>
            <a:r>
              <a:rPr lang="en-GB" dirty="0" smtClean="0"/>
              <a:t>The 7 Lesson School Teacher </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err="1" smtClean="0">
                <a:solidFill>
                  <a:schemeClr val="tx1"/>
                </a:solidFill>
              </a:rPr>
              <a:t>Credai</a:t>
            </a:r>
            <a:r>
              <a:rPr lang="en-GB" dirty="0" smtClean="0">
                <a:solidFill>
                  <a:schemeClr val="tx1"/>
                </a:solidFill>
              </a:rPr>
              <a:t> </a:t>
            </a:r>
            <a:r>
              <a:rPr lang="en-GB" dirty="0" err="1">
                <a:solidFill>
                  <a:schemeClr val="tx1"/>
                </a:solidFill>
              </a:rPr>
              <a:t>Gatto</a:t>
            </a:r>
            <a:r>
              <a:rPr lang="en-GB" dirty="0">
                <a:solidFill>
                  <a:schemeClr val="tx1"/>
                </a:solidFill>
              </a:rPr>
              <a:t> bod </a:t>
            </a:r>
            <a:r>
              <a:rPr lang="en-GB" dirty="0" err="1">
                <a:solidFill>
                  <a:schemeClr val="tx1"/>
                </a:solidFill>
              </a:rPr>
              <a:t>athrawon</a:t>
            </a:r>
            <a:r>
              <a:rPr lang="en-GB" dirty="0">
                <a:solidFill>
                  <a:schemeClr val="tx1"/>
                </a:solidFill>
              </a:rPr>
              <a:t> yn dysgu ‘ysgol</a:t>
            </a:r>
            <a:r>
              <a:rPr lang="en-GB" dirty="0" smtClean="0">
                <a:solidFill>
                  <a:schemeClr val="tx1"/>
                </a:solidFill>
              </a:rPr>
              <a:t>’, </a:t>
            </a:r>
            <a:r>
              <a:rPr lang="en-GB" dirty="0">
                <a:solidFill>
                  <a:schemeClr val="tx1"/>
                </a:solidFill>
              </a:rPr>
              <a:t>a bod </a:t>
            </a:r>
            <a:r>
              <a:rPr lang="en-GB" dirty="0" err="1" smtClean="0">
                <a:solidFill>
                  <a:schemeClr val="tx1"/>
                </a:solidFill>
              </a:rPr>
              <a:t>yna</a:t>
            </a:r>
            <a:r>
              <a:rPr lang="en-GB" dirty="0" smtClean="0">
                <a:solidFill>
                  <a:schemeClr val="tx1"/>
                </a:solidFill>
              </a:rPr>
              <a:t> </a:t>
            </a:r>
            <a:r>
              <a:rPr lang="en-GB" dirty="0">
                <a:solidFill>
                  <a:schemeClr val="tx1"/>
                </a:solidFill>
              </a:rPr>
              <a:t>7 </a:t>
            </a:r>
            <a:r>
              <a:rPr lang="en-GB" dirty="0" err="1">
                <a:solidFill>
                  <a:schemeClr val="tx1"/>
                </a:solidFill>
              </a:rPr>
              <a:t>prif</a:t>
            </a:r>
            <a:r>
              <a:rPr lang="en-GB" dirty="0">
                <a:solidFill>
                  <a:schemeClr val="tx1"/>
                </a:solidFill>
              </a:rPr>
              <a:t> </a:t>
            </a:r>
            <a:r>
              <a:rPr lang="en-GB" dirty="0" err="1">
                <a:solidFill>
                  <a:schemeClr val="tx1"/>
                </a:solidFill>
              </a:rPr>
              <a:t>ddeilliant</a:t>
            </a:r>
            <a:r>
              <a:rPr lang="en-GB" dirty="0">
                <a:solidFill>
                  <a:schemeClr val="tx1"/>
                </a:solidFill>
              </a:rPr>
              <a:t> </a:t>
            </a:r>
            <a:r>
              <a:rPr lang="en-GB" dirty="0" err="1">
                <a:solidFill>
                  <a:schemeClr val="tx1"/>
                </a:solidFill>
              </a:rPr>
              <a:t>ar</a:t>
            </a:r>
            <a:r>
              <a:rPr lang="en-GB" dirty="0">
                <a:solidFill>
                  <a:schemeClr val="tx1"/>
                </a:solidFill>
              </a:rPr>
              <a:t> gyfer </a:t>
            </a:r>
            <a:r>
              <a:rPr lang="en-GB" dirty="0" err="1">
                <a:solidFill>
                  <a:schemeClr val="tx1"/>
                </a:solidFill>
              </a:rPr>
              <a:t>addysg</a:t>
            </a:r>
            <a:r>
              <a:rPr lang="en-GB" dirty="0">
                <a:solidFill>
                  <a:schemeClr val="tx1"/>
                </a:solidFill>
              </a:rPr>
              <a:t> plant. </a:t>
            </a:r>
          </a:p>
          <a:p>
            <a:r>
              <a:rPr lang="en-GB" dirty="0">
                <a:solidFill>
                  <a:schemeClr val="tx1"/>
                </a:solidFill>
              </a:rPr>
              <a:t>Beth </a:t>
            </a:r>
            <a:r>
              <a:rPr lang="en-GB" dirty="0" err="1">
                <a:solidFill>
                  <a:schemeClr val="tx1"/>
                </a:solidFill>
              </a:rPr>
              <a:t>ydych</a:t>
            </a:r>
            <a:r>
              <a:rPr lang="en-GB" dirty="0">
                <a:solidFill>
                  <a:schemeClr val="tx1"/>
                </a:solidFill>
              </a:rPr>
              <a:t> </a:t>
            </a:r>
            <a:r>
              <a:rPr lang="en-GB" dirty="0" err="1">
                <a:solidFill>
                  <a:schemeClr val="tx1"/>
                </a:solidFill>
              </a:rPr>
              <a:t>chi’n</a:t>
            </a:r>
            <a:r>
              <a:rPr lang="en-GB" dirty="0">
                <a:solidFill>
                  <a:schemeClr val="tx1"/>
                </a:solidFill>
              </a:rPr>
              <a:t> </a:t>
            </a:r>
            <a:r>
              <a:rPr lang="en-GB" dirty="0" err="1">
                <a:solidFill>
                  <a:schemeClr val="tx1"/>
                </a:solidFill>
              </a:rPr>
              <a:t>credu</a:t>
            </a:r>
            <a:r>
              <a:rPr lang="en-GB" dirty="0">
                <a:solidFill>
                  <a:schemeClr val="tx1"/>
                </a:solidFill>
              </a:rPr>
              <a:t> </a:t>
            </a:r>
            <a:r>
              <a:rPr lang="en-GB" dirty="0" err="1">
                <a:solidFill>
                  <a:schemeClr val="tx1"/>
                </a:solidFill>
              </a:rPr>
              <a:t>yw’r</a:t>
            </a:r>
            <a:r>
              <a:rPr lang="en-GB" dirty="0">
                <a:solidFill>
                  <a:schemeClr val="tx1"/>
                </a:solidFill>
              </a:rPr>
              <a:t> 7 </a:t>
            </a:r>
            <a:r>
              <a:rPr lang="en-GB" dirty="0" err="1">
                <a:solidFill>
                  <a:schemeClr val="tx1"/>
                </a:solidFill>
              </a:rPr>
              <a:t>deilliant</a:t>
            </a:r>
            <a:r>
              <a:rPr lang="en-GB" dirty="0">
                <a:solidFill>
                  <a:schemeClr val="tx1"/>
                </a:solidFill>
              </a:rPr>
              <a:t> </a:t>
            </a:r>
            <a:r>
              <a:rPr lang="en-GB" dirty="0" err="1">
                <a:solidFill>
                  <a:schemeClr val="tx1"/>
                </a:solidFill>
              </a:rPr>
              <a:t>yma</a:t>
            </a:r>
            <a:r>
              <a:rPr lang="en-GB" dirty="0">
                <a:solidFill>
                  <a:schemeClr val="tx1"/>
                </a:solidFill>
              </a:rPr>
              <a:t>?</a:t>
            </a:r>
          </a:p>
          <a:p>
            <a:endParaRPr lang="en-GB" dirty="0">
              <a:solidFill>
                <a:schemeClr val="tx1"/>
              </a:solidFill>
            </a:endParaRP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err="1" smtClean="0"/>
              <a:t>Gatto</a:t>
            </a:r>
            <a:r>
              <a:rPr lang="en-GB" i="1" dirty="0" smtClean="0"/>
              <a:t> believed that teachers taught ‘school’ and argued that there were 7 key outcomes for children’s education. </a:t>
            </a:r>
          </a:p>
          <a:p>
            <a:r>
              <a:rPr lang="en-GB" i="1" dirty="0" smtClean="0"/>
              <a:t>What do you think these 7 key outcomes may have been? </a:t>
            </a:r>
            <a:endParaRPr lang="en-GB" i="1" dirty="0"/>
          </a:p>
        </p:txBody>
      </p:sp>
    </p:spTree>
    <p:extLst>
      <p:ext uri="{BB962C8B-B14F-4D97-AF65-F5344CB8AC3E}">
        <p14:creationId xmlns:p14="http://schemas.microsoft.com/office/powerpoint/2010/main" val="260088353"/>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457"/>
            <a:ext cx="8229600" cy="1143000"/>
          </a:xfrm>
        </p:spPr>
        <p:txBody>
          <a:bodyPr>
            <a:normAutofit fontScale="90000"/>
          </a:bodyPr>
          <a:lstStyle/>
          <a:p>
            <a:r>
              <a:rPr lang="en-GB" dirty="0">
                <a:solidFill>
                  <a:schemeClr val="accent3"/>
                </a:solidFill>
              </a:rPr>
              <a:t>Y </a:t>
            </a:r>
            <a:r>
              <a:rPr lang="en-GB" dirty="0" err="1">
                <a:solidFill>
                  <a:schemeClr val="accent3"/>
                </a:solidFill>
              </a:rPr>
              <a:t>Saith</a:t>
            </a:r>
            <a:r>
              <a:rPr lang="en-GB" dirty="0">
                <a:solidFill>
                  <a:schemeClr val="accent3"/>
                </a:solidFill>
              </a:rPr>
              <a:t> </a:t>
            </a:r>
            <a:r>
              <a:rPr lang="en-GB" dirty="0" err="1">
                <a:solidFill>
                  <a:schemeClr val="accent3"/>
                </a:solidFill>
              </a:rPr>
              <a:t>Gwers</a:t>
            </a:r>
            <a:r>
              <a:rPr lang="en-GB" dirty="0" smtClean="0">
                <a:solidFill>
                  <a:schemeClr val="accent3"/>
                </a:solidFill>
              </a:rPr>
              <a:t/>
            </a:r>
            <a:br>
              <a:rPr lang="en-GB" dirty="0" smtClean="0">
                <a:solidFill>
                  <a:schemeClr val="accent3"/>
                </a:solidFill>
              </a:rPr>
            </a:br>
            <a:r>
              <a:rPr lang="en-GB" dirty="0" smtClean="0">
                <a:hlinkClick r:id="rId3"/>
              </a:rPr>
              <a:t>The Seven Lessons</a:t>
            </a:r>
            <a:endParaRPr lang="en-GB" dirty="0"/>
          </a:p>
        </p:txBody>
      </p:sp>
      <p:sp>
        <p:nvSpPr>
          <p:cNvPr id="3" name="Content Placeholder 2"/>
          <p:cNvSpPr>
            <a:spLocks noGrp="1"/>
          </p:cNvSpPr>
          <p:nvPr>
            <p:ph sz="half" idx="1"/>
          </p:nvPr>
        </p:nvSpPr>
        <p:spPr>
          <a:xfrm>
            <a:off x="457200" y="1340767"/>
            <a:ext cx="4038600" cy="3187649"/>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err="1">
                <a:solidFill>
                  <a:schemeClr val="tx1"/>
                </a:solidFill>
              </a:rPr>
              <a:t>Dryswch</a:t>
            </a:r>
            <a:endParaRPr lang="en-GB" dirty="0">
              <a:solidFill>
                <a:schemeClr val="tx1"/>
              </a:solidFill>
            </a:endParaRPr>
          </a:p>
          <a:p>
            <a:r>
              <a:rPr lang="en-GB" dirty="0" err="1">
                <a:solidFill>
                  <a:schemeClr val="tx1"/>
                </a:solidFill>
              </a:rPr>
              <a:t>Lle</a:t>
            </a:r>
            <a:r>
              <a:rPr lang="en-GB" dirty="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Dosbarth</a:t>
            </a:r>
            <a:endParaRPr lang="en-GB" dirty="0">
              <a:solidFill>
                <a:schemeClr val="tx1"/>
              </a:solidFill>
            </a:endParaRPr>
          </a:p>
          <a:p>
            <a:r>
              <a:rPr lang="en-GB" dirty="0" err="1">
                <a:solidFill>
                  <a:schemeClr val="tx1"/>
                </a:solidFill>
              </a:rPr>
              <a:t>Difaterwch</a:t>
            </a:r>
            <a:endParaRPr lang="en-GB" dirty="0">
              <a:solidFill>
                <a:schemeClr val="tx1"/>
              </a:solidFill>
            </a:endParaRPr>
          </a:p>
          <a:p>
            <a:r>
              <a:rPr lang="en-GB" dirty="0" err="1" smtClean="0">
                <a:solidFill>
                  <a:schemeClr val="tx1"/>
                </a:solidFill>
              </a:rPr>
              <a:t>Dibyniaeth</a:t>
            </a:r>
            <a:r>
              <a:rPr lang="en-GB" dirty="0" smtClean="0">
                <a:solidFill>
                  <a:schemeClr val="tx1"/>
                </a:solidFill>
              </a:rPr>
              <a:t> </a:t>
            </a:r>
            <a:r>
              <a:rPr lang="en-GB" dirty="0" err="1">
                <a:solidFill>
                  <a:schemeClr val="tx1"/>
                </a:solidFill>
              </a:rPr>
              <a:t>Emosiynol</a:t>
            </a:r>
            <a:endParaRPr lang="en-GB" dirty="0">
              <a:solidFill>
                <a:schemeClr val="tx1"/>
              </a:solidFill>
            </a:endParaRPr>
          </a:p>
          <a:p>
            <a:r>
              <a:rPr lang="en-GB" dirty="0" err="1" smtClean="0">
                <a:solidFill>
                  <a:schemeClr val="tx1"/>
                </a:solidFill>
              </a:rPr>
              <a:t>Dibyniaeth</a:t>
            </a:r>
            <a:r>
              <a:rPr lang="en-GB" dirty="0" smtClean="0">
                <a:solidFill>
                  <a:schemeClr val="tx1"/>
                </a:solidFill>
              </a:rPr>
              <a:t> </a:t>
            </a:r>
            <a:r>
              <a:rPr lang="en-GB" dirty="0" err="1">
                <a:solidFill>
                  <a:schemeClr val="tx1"/>
                </a:solidFill>
              </a:rPr>
              <a:t>Ddeallusol</a:t>
            </a:r>
            <a:endParaRPr lang="en-GB" dirty="0">
              <a:solidFill>
                <a:schemeClr val="tx1"/>
              </a:solidFill>
            </a:endParaRPr>
          </a:p>
          <a:p>
            <a:r>
              <a:rPr lang="en-GB" dirty="0" err="1">
                <a:solidFill>
                  <a:schemeClr val="tx1"/>
                </a:solidFill>
              </a:rPr>
              <a:t>Hunanhyder</a:t>
            </a:r>
            <a:r>
              <a:rPr lang="en-GB" dirty="0">
                <a:solidFill>
                  <a:schemeClr val="tx1"/>
                </a:solidFill>
              </a:rPr>
              <a:t> </a:t>
            </a:r>
            <a:r>
              <a:rPr lang="en-GB" dirty="0" err="1">
                <a:solidFill>
                  <a:schemeClr val="tx1"/>
                </a:solidFill>
              </a:rPr>
              <a:t>Amodol</a:t>
            </a:r>
            <a:endParaRPr lang="en-GB" dirty="0">
              <a:solidFill>
                <a:schemeClr val="tx1"/>
              </a:solidFill>
            </a:endParaRPr>
          </a:p>
          <a:p>
            <a:r>
              <a:rPr lang="en-GB" dirty="0" err="1">
                <a:solidFill>
                  <a:schemeClr val="tx1"/>
                </a:solidFill>
              </a:rPr>
              <a:t>Methu</a:t>
            </a:r>
            <a:r>
              <a:rPr lang="en-GB" dirty="0">
                <a:solidFill>
                  <a:schemeClr val="tx1"/>
                </a:solidFill>
              </a:rPr>
              <a:t> </a:t>
            </a:r>
            <a:r>
              <a:rPr lang="en-GB" dirty="0" err="1">
                <a:solidFill>
                  <a:schemeClr val="tx1"/>
                </a:solidFill>
              </a:rPr>
              <a:t>Cuddio</a:t>
            </a:r>
            <a:endParaRPr lang="en-GB" dirty="0">
              <a:solidFill>
                <a:schemeClr val="tx1"/>
              </a:solidFill>
            </a:endParaRPr>
          </a:p>
        </p:txBody>
      </p:sp>
      <p:sp>
        <p:nvSpPr>
          <p:cNvPr id="4" name="Content Placeholder 3"/>
          <p:cNvSpPr>
            <a:spLocks noGrp="1"/>
          </p:cNvSpPr>
          <p:nvPr>
            <p:ph sz="half" idx="2"/>
          </p:nvPr>
        </p:nvSpPr>
        <p:spPr>
          <a:xfrm>
            <a:off x="4678806" y="1340768"/>
            <a:ext cx="4038600" cy="3187648"/>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smtClean="0"/>
              <a:t>Confusion</a:t>
            </a:r>
          </a:p>
          <a:p>
            <a:r>
              <a:rPr lang="en-GB" i="1" dirty="0" smtClean="0"/>
              <a:t>Class Position</a:t>
            </a:r>
          </a:p>
          <a:p>
            <a:r>
              <a:rPr lang="en-GB" i="1" dirty="0" smtClean="0"/>
              <a:t>Indifference</a:t>
            </a:r>
          </a:p>
          <a:p>
            <a:r>
              <a:rPr lang="en-GB" i="1" dirty="0" smtClean="0"/>
              <a:t>Emotional Dependency</a:t>
            </a:r>
          </a:p>
          <a:p>
            <a:r>
              <a:rPr lang="en-GB" i="1" dirty="0" smtClean="0"/>
              <a:t>Intellectual Dependency</a:t>
            </a:r>
          </a:p>
          <a:p>
            <a:r>
              <a:rPr lang="en-GB" i="1" dirty="0" smtClean="0"/>
              <a:t>Provisional Self-Esteem</a:t>
            </a:r>
          </a:p>
          <a:p>
            <a:r>
              <a:rPr lang="en-GB" i="1" dirty="0" smtClean="0"/>
              <a:t>One Can’t Hide</a:t>
            </a: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825" y="4560171"/>
            <a:ext cx="7772222" cy="2109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7314501"/>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58697"/>
            <a:ext cx="8229600" cy="850106"/>
          </a:xfrm>
        </p:spPr>
        <p:txBody>
          <a:bodyPr>
            <a:normAutofit/>
          </a:bodyPr>
          <a:lstStyle/>
          <a:p>
            <a:r>
              <a:rPr lang="en-GB" dirty="0" err="1" smtClean="0">
                <a:solidFill>
                  <a:schemeClr val="accent3"/>
                </a:solidFill>
              </a:rPr>
              <a:t>Tasg</a:t>
            </a:r>
            <a:r>
              <a:rPr lang="en-GB" dirty="0" smtClean="0"/>
              <a:t>/ Task </a:t>
            </a:r>
            <a:endParaRPr lang="en-GB" dirty="0"/>
          </a:p>
        </p:txBody>
      </p:sp>
      <p:sp>
        <p:nvSpPr>
          <p:cNvPr id="3" name="Content Placeholder 2"/>
          <p:cNvSpPr>
            <a:spLocks noGrp="1"/>
          </p:cNvSpPr>
          <p:nvPr>
            <p:ph sz="half" idx="1"/>
          </p:nvPr>
        </p:nvSpPr>
        <p:spPr>
          <a:xfrm>
            <a:off x="179512" y="1054042"/>
            <a:ext cx="4240088" cy="5687325"/>
          </a:xfrm>
        </p:spPr>
        <p:style>
          <a:lnRef idx="2">
            <a:schemeClr val="accent3"/>
          </a:lnRef>
          <a:fillRef idx="1">
            <a:schemeClr val="lt1"/>
          </a:fillRef>
          <a:effectRef idx="0">
            <a:schemeClr val="accent3"/>
          </a:effectRef>
          <a:fontRef idx="minor">
            <a:schemeClr val="dk1"/>
          </a:fontRef>
        </p:style>
        <p:txBody>
          <a:bodyPr>
            <a:noAutofit/>
          </a:bodyPr>
          <a:lstStyle/>
          <a:p>
            <a:r>
              <a:rPr lang="cy-GB" sz="1800" dirty="0">
                <a:solidFill>
                  <a:schemeClr val="tx1"/>
                </a:solidFill>
              </a:rPr>
              <a:t>Darllenwch eich rhan chi o </a:t>
            </a:r>
            <a:r>
              <a:rPr lang="cy-GB" sz="1800" dirty="0">
                <a:solidFill>
                  <a:schemeClr val="tx1"/>
                </a:solidFill>
                <a:hlinkClick r:id="rId3"/>
              </a:rPr>
              <a:t>araith Gatto</a:t>
            </a:r>
            <a:r>
              <a:rPr lang="cy-GB" sz="1800" dirty="0">
                <a:solidFill>
                  <a:schemeClr val="tx1"/>
                </a:solidFill>
              </a:rPr>
              <a:t>. Cyflwynwch eich darganfyddiadau </a:t>
            </a:r>
            <a:r>
              <a:rPr lang="cy-GB" sz="1800" dirty="0" smtClean="0">
                <a:solidFill>
                  <a:schemeClr val="tx1"/>
                </a:solidFill>
              </a:rPr>
              <a:t>i</a:t>
            </a:r>
            <a:r>
              <a:rPr lang="cy-GB" sz="1800" dirty="0">
                <a:solidFill>
                  <a:schemeClr val="tx1"/>
                </a:solidFill>
              </a:rPr>
              <a:t> </a:t>
            </a:r>
            <a:r>
              <a:rPr lang="cy-GB" sz="1800" dirty="0" smtClean="0">
                <a:solidFill>
                  <a:schemeClr val="tx1"/>
                </a:solidFill>
              </a:rPr>
              <a:t>weddill y</a:t>
            </a:r>
            <a:r>
              <a:rPr lang="cy-GB" sz="1800" dirty="0" smtClean="0">
                <a:solidFill>
                  <a:schemeClr val="tx1"/>
                </a:solidFill>
              </a:rPr>
              <a:t> </a:t>
            </a:r>
            <a:r>
              <a:rPr lang="cy-GB" sz="1800" dirty="0" smtClean="0">
                <a:solidFill>
                  <a:schemeClr val="tx1"/>
                </a:solidFill>
              </a:rPr>
              <a:t>grŵp. </a:t>
            </a:r>
          </a:p>
          <a:p>
            <a:r>
              <a:rPr lang="cy-GB" sz="1800" dirty="0" smtClean="0">
                <a:solidFill>
                  <a:schemeClr val="tx1"/>
                </a:solidFill>
              </a:rPr>
              <a:t>Defnyddiwch </a:t>
            </a:r>
            <a:r>
              <a:rPr lang="cy-GB" sz="1800" dirty="0">
                <a:solidFill>
                  <a:schemeClr val="tx1"/>
                </a:solidFill>
              </a:rPr>
              <a:t>y cwestiynau yma:</a:t>
            </a:r>
          </a:p>
          <a:p>
            <a:pPr lvl="1"/>
            <a:r>
              <a:rPr lang="cy-GB" sz="1800" dirty="0">
                <a:solidFill>
                  <a:schemeClr val="tx1"/>
                </a:solidFill>
              </a:rPr>
              <a:t>Beth </a:t>
            </a:r>
            <a:r>
              <a:rPr lang="cy-GB" sz="1800" dirty="0" smtClean="0">
                <a:solidFill>
                  <a:schemeClr val="tx1"/>
                </a:solidFill>
              </a:rPr>
              <a:t>yw’r </a:t>
            </a:r>
            <a:r>
              <a:rPr lang="cy-GB" sz="1800" dirty="0">
                <a:solidFill>
                  <a:schemeClr val="tx1"/>
                </a:solidFill>
              </a:rPr>
              <a:t>pwyntiau </a:t>
            </a:r>
            <a:r>
              <a:rPr lang="cy-GB" sz="1800" dirty="0" smtClean="0">
                <a:solidFill>
                  <a:schemeClr val="tx1"/>
                </a:solidFill>
              </a:rPr>
              <a:t>allweddol y mae </a:t>
            </a:r>
            <a:r>
              <a:rPr lang="cy-GB" sz="1800" dirty="0">
                <a:solidFill>
                  <a:schemeClr val="tx1"/>
                </a:solidFill>
              </a:rPr>
              <a:t>Gatto yn </a:t>
            </a:r>
            <a:r>
              <a:rPr lang="cy-GB" sz="1800" dirty="0" smtClean="0">
                <a:solidFill>
                  <a:schemeClr val="tx1"/>
                </a:solidFill>
              </a:rPr>
              <a:t>cyflwyno yn eich rhan chi?</a:t>
            </a:r>
            <a:endParaRPr lang="cy-GB" sz="1800" dirty="0">
              <a:solidFill>
                <a:schemeClr val="tx1"/>
              </a:solidFill>
            </a:endParaRPr>
          </a:p>
          <a:p>
            <a:pPr lvl="1"/>
            <a:r>
              <a:rPr lang="cy-GB" sz="1800" dirty="0">
                <a:solidFill>
                  <a:schemeClr val="tx1"/>
                </a:solidFill>
              </a:rPr>
              <a:t>Unrhyw ddyfyniadau </a:t>
            </a:r>
            <a:r>
              <a:rPr lang="cy-GB" sz="1800" dirty="0" smtClean="0">
                <a:solidFill>
                  <a:schemeClr val="tx1"/>
                </a:solidFill>
              </a:rPr>
              <a:t>uniongyrchol pwysig</a:t>
            </a:r>
            <a:r>
              <a:rPr lang="cy-GB" sz="1800" dirty="0">
                <a:solidFill>
                  <a:schemeClr val="tx1"/>
                </a:solidFill>
              </a:rPr>
              <a:t>?</a:t>
            </a:r>
          </a:p>
          <a:p>
            <a:pPr lvl="1"/>
            <a:r>
              <a:rPr lang="cy-GB" sz="1800" dirty="0" smtClean="0">
                <a:solidFill>
                  <a:schemeClr val="tx1"/>
                </a:solidFill>
              </a:rPr>
              <a:t>Allwch chi feddwl am esiamplau o sut allai ei syniadau gael eu cymhwyso</a:t>
            </a:r>
            <a:r>
              <a:rPr lang="cy-GB" sz="1800" dirty="0" smtClean="0">
                <a:solidFill>
                  <a:schemeClr val="tx1"/>
                </a:solidFill>
              </a:rPr>
              <a:t>? (Y Cyfnod Sylfaen? CA2? Uwchradd?)</a:t>
            </a:r>
            <a:endParaRPr lang="cy-GB" sz="1800" dirty="0">
              <a:solidFill>
                <a:schemeClr val="tx1"/>
              </a:solidFill>
            </a:endParaRPr>
          </a:p>
          <a:p>
            <a:pPr lvl="1"/>
            <a:r>
              <a:rPr lang="cy-GB" sz="1800" dirty="0">
                <a:solidFill>
                  <a:schemeClr val="tx1"/>
                </a:solidFill>
              </a:rPr>
              <a:t>Beth yw eich </a:t>
            </a:r>
            <a:r>
              <a:rPr lang="cy-GB" sz="1800" dirty="0" smtClean="0">
                <a:solidFill>
                  <a:schemeClr val="tx1"/>
                </a:solidFill>
              </a:rPr>
              <a:t>ymateb</a:t>
            </a:r>
            <a:r>
              <a:rPr lang="cy-GB" sz="1800" dirty="0" smtClean="0">
                <a:solidFill>
                  <a:schemeClr val="tx1"/>
                </a:solidFill>
              </a:rPr>
              <a:t> personol  i’w safbwyntiau</a:t>
            </a:r>
            <a:r>
              <a:rPr lang="cy-GB" sz="1800" dirty="0">
                <a:solidFill>
                  <a:schemeClr val="tx1"/>
                </a:solidFill>
              </a:rPr>
              <a:t>? Profiadau?</a:t>
            </a:r>
          </a:p>
          <a:p>
            <a:pPr lvl="1"/>
            <a:r>
              <a:rPr lang="cy-GB" sz="1800" dirty="0">
                <a:solidFill>
                  <a:schemeClr val="tx1"/>
                </a:solidFill>
              </a:rPr>
              <a:t>Beth yw manteision </a:t>
            </a:r>
            <a:r>
              <a:rPr lang="cy-GB" sz="1800" dirty="0" smtClean="0">
                <a:solidFill>
                  <a:schemeClr val="tx1"/>
                </a:solidFill>
              </a:rPr>
              <a:t>safbwyntiau </a:t>
            </a:r>
            <a:r>
              <a:rPr lang="cy-GB" sz="1800" dirty="0">
                <a:solidFill>
                  <a:schemeClr val="tx1"/>
                </a:solidFill>
              </a:rPr>
              <a:t>Gatto?</a:t>
            </a:r>
          </a:p>
          <a:p>
            <a:pPr lvl="1"/>
            <a:r>
              <a:rPr lang="cy-GB" sz="1800" dirty="0">
                <a:solidFill>
                  <a:schemeClr val="tx1"/>
                </a:solidFill>
              </a:rPr>
              <a:t>Beth yw anfanteision </a:t>
            </a:r>
            <a:r>
              <a:rPr lang="cy-GB" sz="1800" dirty="0" smtClean="0">
                <a:solidFill>
                  <a:schemeClr val="tx1"/>
                </a:solidFill>
              </a:rPr>
              <a:t>safbwyntiau</a:t>
            </a:r>
            <a:r>
              <a:rPr lang="cy-GB" sz="1800" dirty="0" smtClean="0">
                <a:solidFill>
                  <a:schemeClr val="tx1"/>
                </a:solidFill>
              </a:rPr>
              <a:t> </a:t>
            </a:r>
            <a:r>
              <a:rPr lang="cy-GB" sz="1800" dirty="0">
                <a:solidFill>
                  <a:schemeClr val="tx1"/>
                </a:solidFill>
              </a:rPr>
              <a:t>Gatto?</a:t>
            </a:r>
            <a:endParaRPr lang="en-GB" sz="1800" dirty="0">
              <a:solidFill>
                <a:schemeClr val="tx1"/>
              </a:solidFill>
            </a:endParaRPr>
          </a:p>
        </p:txBody>
      </p:sp>
      <p:sp>
        <p:nvSpPr>
          <p:cNvPr id="4" name="Content Placeholder 3"/>
          <p:cNvSpPr>
            <a:spLocks noGrp="1"/>
          </p:cNvSpPr>
          <p:nvPr>
            <p:ph sz="half" idx="2"/>
          </p:nvPr>
        </p:nvSpPr>
        <p:spPr>
          <a:xfrm>
            <a:off x="4648200" y="1038746"/>
            <a:ext cx="4244280" cy="5702622"/>
          </a:xfrm>
        </p:spPr>
        <p:style>
          <a:lnRef idx="2">
            <a:schemeClr val="accent5"/>
          </a:lnRef>
          <a:fillRef idx="1">
            <a:schemeClr val="lt1"/>
          </a:fillRef>
          <a:effectRef idx="0">
            <a:schemeClr val="accent5"/>
          </a:effectRef>
          <a:fontRef idx="minor">
            <a:schemeClr val="dk1"/>
          </a:fontRef>
        </p:style>
        <p:txBody>
          <a:bodyPr>
            <a:noAutofit/>
          </a:bodyPr>
          <a:lstStyle/>
          <a:p>
            <a:r>
              <a:rPr lang="en-GB" sz="1900" i="1" dirty="0" smtClean="0"/>
              <a:t>Read your allocated section of </a:t>
            </a:r>
            <a:r>
              <a:rPr lang="en-GB" sz="1900" i="1" dirty="0" err="1" smtClean="0">
                <a:hlinkClick r:id="rId3"/>
              </a:rPr>
              <a:t>Gatto’s</a:t>
            </a:r>
            <a:r>
              <a:rPr lang="en-GB" sz="1900" i="1" dirty="0" smtClean="0">
                <a:hlinkClick r:id="rId3"/>
              </a:rPr>
              <a:t> speech</a:t>
            </a:r>
            <a:r>
              <a:rPr lang="en-GB" sz="1900" i="1" dirty="0" smtClean="0"/>
              <a:t>. Present your findings to the rest of the group.</a:t>
            </a:r>
          </a:p>
          <a:p>
            <a:r>
              <a:rPr lang="en-GB" sz="1900" i="1" dirty="0" smtClean="0"/>
              <a:t>Use these questions to help you: </a:t>
            </a:r>
          </a:p>
          <a:p>
            <a:pPr lvl="1"/>
            <a:r>
              <a:rPr lang="en-GB" sz="1900" i="1" dirty="0" smtClean="0"/>
              <a:t>What are the key points </a:t>
            </a:r>
            <a:r>
              <a:rPr lang="en-GB" sz="1900" i="1" dirty="0" err="1" smtClean="0"/>
              <a:t>Gatto</a:t>
            </a:r>
            <a:r>
              <a:rPr lang="en-GB" sz="1900" i="1" dirty="0" smtClean="0"/>
              <a:t> is making about your </a:t>
            </a:r>
            <a:r>
              <a:rPr lang="en-GB" sz="1900" i="1" dirty="0" smtClean="0"/>
              <a:t>area </a:t>
            </a:r>
            <a:r>
              <a:rPr lang="en-GB" sz="1900" i="1" dirty="0" smtClean="0"/>
              <a:t>of focus?</a:t>
            </a:r>
          </a:p>
          <a:p>
            <a:pPr lvl="1"/>
            <a:r>
              <a:rPr lang="en-GB" sz="1900" i="1" dirty="0" smtClean="0"/>
              <a:t>Any important direct quotations?</a:t>
            </a:r>
          </a:p>
          <a:p>
            <a:pPr lvl="1"/>
            <a:r>
              <a:rPr lang="en-GB" sz="1900" i="1" dirty="0" smtClean="0"/>
              <a:t>Can you think of any examples of how his ideas might apply (Foundation Phase? KS2? </a:t>
            </a:r>
            <a:r>
              <a:rPr lang="en-GB" sz="1900" i="1" dirty="0" smtClean="0"/>
              <a:t>Secondary?</a:t>
            </a:r>
            <a:r>
              <a:rPr lang="en-GB" sz="1900" i="1" dirty="0" smtClean="0"/>
              <a:t>) </a:t>
            </a:r>
            <a:endParaRPr lang="en-GB" sz="1900" i="1" dirty="0" smtClean="0"/>
          </a:p>
          <a:p>
            <a:pPr lvl="1"/>
            <a:r>
              <a:rPr lang="en-GB" sz="1900" i="1" dirty="0" smtClean="0"/>
              <a:t>What is your personal response to his views? Experiences?</a:t>
            </a:r>
          </a:p>
          <a:p>
            <a:pPr lvl="1"/>
            <a:r>
              <a:rPr lang="en-GB" sz="1900" i="1" dirty="0" smtClean="0"/>
              <a:t>What are the benefits of his views?</a:t>
            </a:r>
          </a:p>
          <a:p>
            <a:pPr lvl="1"/>
            <a:r>
              <a:rPr lang="en-GB" sz="1900" i="1" dirty="0" smtClean="0"/>
              <a:t>What are the drawbacks of his views?</a:t>
            </a:r>
            <a:endParaRPr lang="en-GB" sz="1900" i="1" dirty="0"/>
          </a:p>
        </p:txBody>
      </p:sp>
      <p:pic>
        <p:nvPicPr>
          <p:cNvPr id="5" name="Picture 4" descr="Pencil Green Writing Tools School · Free vector graphic o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06310">
            <a:off x="6362183" y="45104"/>
            <a:ext cx="816313" cy="1008140"/>
          </a:xfrm>
          <a:prstGeom prst="rect">
            <a:avLst/>
          </a:prstGeom>
        </p:spPr>
      </p:pic>
    </p:spTree>
    <p:extLst>
      <p:ext uri="{BB962C8B-B14F-4D97-AF65-F5344CB8AC3E}">
        <p14:creationId xmlns:p14="http://schemas.microsoft.com/office/powerpoint/2010/main" val="2491399420"/>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395536" y="584684"/>
            <a:ext cx="3816424" cy="309634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2000" dirty="0" smtClean="0"/>
          </a:p>
          <a:p>
            <a:pPr algn="ctr"/>
            <a:endParaRPr lang="en-GB" sz="2000" dirty="0"/>
          </a:p>
          <a:p>
            <a:pPr algn="ctr"/>
            <a:r>
              <a:rPr lang="en-GB" sz="2000" dirty="0" err="1"/>
              <a:t>Grŵp</a:t>
            </a:r>
            <a:r>
              <a:rPr lang="en-GB" sz="2000" dirty="0"/>
              <a:t> </a:t>
            </a:r>
          </a:p>
          <a:p>
            <a:pPr algn="ctr"/>
            <a:r>
              <a:rPr lang="en-GB" sz="2000" dirty="0" smtClean="0"/>
              <a:t>Group</a:t>
            </a:r>
          </a:p>
          <a:p>
            <a:pPr algn="ctr"/>
            <a:r>
              <a:rPr lang="en-GB" sz="2000" dirty="0" smtClean="0"/>
              <a:t> </a:t>
            </a:r>
            <a:endParaRPr lang="en-GB" sz="2000" dirty="0" smtClean="0"/>
          </a:p>
          <a:p>
            <a:pPr marL="342900" indent="-342900" algn="ctr">
              <a:buFont typeface="Arial" panose="020B0604020202020204" pitchFamily="34" charset="0"/>
              <a:buChar char="•"/>
            </a:pPr>
            <a:r>
              <a:rPr lang="en-GB" sz="2400" dirty="0" smtClean="0"/>
              <a:t>Confusion</a:t>
            </a:r>
            <a:endParaRPr lang="en-GB" sz="2400" dirty="0"/>
          </a:p>
          <a:p>
            <a:pPr marL="342900" indent="-342900" algn="ctr">
              <a:buFont typeface="Arial" panose="020B0604020202020204" pitchFamily="34" charset="0"/>
              <a:buChar char="•"/>
            </a:pPr>
            <a:r>
              <a:rPr lang="en-GB" sz="2400" dirty="0"/>
              <a:t>Class </a:t>
            </a:r>
            <a:r>
              <a:rPr lang="en-GB" sz="2400" dirty="0" smtClean="0"/>
              <a:t>Position</a:t>
            </a:r>
          </a:p>
          <a:p>
            <a:pPr marL="342900" indent="-342900" algn="ctr">
              <a:buFont typeface="Arial" panose="020B0604020202020204" pitchFamily="34" charset="0"/>
              <a:buChar char="•"/>
            </a:pPr>
            <a:r>
              <a:rPr lang="en-GB" sz="2400" dirty="0"/>
              <a:t>Indifference</a:t>
            </a:r>
          </a:p>
          <a:p>
            <a:endParaRPr lang="en-GB" dirty="0"/>
          </a:p>
          <a:p>
            <a:pPr algn="ctr"/>
            <a:endParaRPr lang="en-GB" dirty="0"/>
          </a:p>
          <a:p>
            <a:pPr algn="ctr"/>
            <a:endParaRPr lang="en-GB" dirty="0" smtClean="0"/>
          </a:p>
        </p:txBody>
      </p:sp>
      <p:sp>
        <p:nvSpPr>
          <p:cNvPr id="6" name="Cloud 5"/>
          <p:cNvSpPr/>
          <p:nvPr/>
        </p:nvSpPr>
        <p:spPr>
          <a:xfrm>
            <a:off x="4851812" y="584684"/>
            <a:ext cx="3933047" cy="3204356"/>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smtClean="0"/>
          </a:p>
          <a:p>
            <a:pPr algn="ctr"/>
            <a:endParaRPr lang="en-GB" dirty="0"/>
          </a:p>
          <a:p>
            <a:pPr algn="ctr"/>
            <a:endParaRPr lang="en-GB" dirty="0" smtClean="0"/>
          </a:p>
          <a:p>
            <a:pPr algn="ctr"/>
            <a:r>
              <a:rPr lang="en-GB" dirty="0" err="1" smtClean="0"/>
              <a:t>Grŵp</a:t>
            </a:r>
            <a:r>
              <a:rPr lang="en-GB" dirty="0" smtClean="0"/>
              <a:t> </a:t>
            </a:r>
            <a:endParaRPr lang="en-GB" dirty="0"/>
          </a:p>
          <a:p>
            <a:pPr algn="ctr"/>
            <a:r>
              <a:rPr lang="en-GB" dirty="0" smtClean="0"/>
              <a:t>Group</a:t>
            </a:r>
          </a:p>
          <a:p>
            <a:pPr algn="ctr"/>
            <a:r>
              <a:rPr lang="en-GB" dirty="0" smtClean="0"/>
              <a:t> </a:t>
            </a:r>
            <a:endParaRPr lang="en-GB" dirty="0" smtClean="0"/>
          </a:p>
          <a:p>
            <a:pPr marL="342900" indent="-342900" algn="ctr">
              <a:buFont typeface="Arial" panose="020B0604020202020204" pitchFamily="34" charset="0"/>
              <a:buChar char="•"/>
            </a:pPr>
            <a:r>
              <a:rPr lang="en-GB" sz="2400" dirty="0" smtClean="0"/>
              <a:t>Emotional </a:t>
            </a:r>
            <a:r>
              <a:rPr lang="en-GB" sz="2400" dirty="0" smtClean="0"/>
              <a:t>Dependency</a:t>
            </a:r>
          </a:p>
          <a:p>
            <a:pPr marL="342900" indent="-342900" algn="ctr">
              <a:buFont typeface="Arial" panose="020B0604020202020204" pitchFamily="34" charset="0"/>
              <a:buChar char="•"/>
            </a:pPr>
            <a:r>
              <a:rPr lang="en-GB" sz="2400" dirty="0"/>
              <a:t>Intellectual </a:t>
            </a:r>
            <a:r>
              <a:rPr lang="en-GB" sz="2400" dirty="0" smtClean="0"/>
              <a:t>  Dependency</a:t>
            </a:r>
            <a:endParaRPr lang="en-GB" sz="2400" dirty="0"/>
          </a:p>
          <a:p>
            <a:endParaRPr lang="en-GB" sz="2400" dirty="0"/>
          </a:p>
          <a:p>
            <a:pPr algn="ctr"/>
            <a:endParaRPr lang="en-GB" dirty="0" smtClean="0"/>
          </a:p>
        </p:txBody>
      </p:sp>
      <p:sp>
        <p:nvSpPr>
          <p:cNvPr id="7" name="Cloud 6"/>
          <p:cNvSpPr/>
          <p:nvPr/>
        </p:nvSpPr>
        <p:spPr>
          <a:xfrm>
            <a:off x="179512" y="3861048"/>
            <a:ext cx="4608512" cy="2736304"/>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smtClean="0"/>
          </a:p>
          <a:p>
            <a:pPr algn="ctr"/>
            <a:endParaRPr lang="en-GB" sz="2000" dirty="0" smtClean="0"/>
          </a:p>
          <a:p>
            <a:pPr algn="ctr"/>
            <a:r>
              <a:rPr lang="en-GB" sz="2000" dirty="0" err="1"/>
              <a:t>Grŵp</a:t>
            </a:r>
            <a:r>
              <a:rPr lang="en-GB" sz="2000" dirty="0"/>
              <a:t> 3</a:t>
            </a:r>
          </a:p>
          <a:p>
            <a:pPr algn="ctr"/>
            <a:r>
              <a:rPr lang="en-GB" sz="2000" dirty="0" smtClean="0"/>
              <a:t>Group </a:t>
            </a:r>
            <a:r>
              <a:rPr lang="en-GB" sz="2000" dirty="0" smtClean="0"/>
              <a:t>3</a:t>
            </a:r>
          </a:p>
          <a:p>
            <a:pPr algn="ctr"/>
            <a:endParaRPr lang="en-GB" sz="2000" dirty="0"/>
          </a:p>
          <a:p>
            <a:pPr marL="342900" indent="-342900" algn="ctr">
              <a:buFont typeface="Arial" panose="020B0604020202020204" pitchFamily="34" charset="0"/>
              <a:buChar char="•"/>
            </a:pPr>
            <a:r>
              <a:rPr lang="en-GB" sz="2400" dirty="0" smtClean="0"/>
              <a:t>Provisional Self-Esteem</a:t>
            </a:r>
          </a:p>
          <a:p>
            <a:pPr marL="342900" indent="-342900" algn="ctr">
              <a:buFont typeface="Arial" panose="020B0604020202020204" pitchFamily="34" charset="0"/>
              <a:buChar char="•"/>
            </a:pPr>
            <a:r>
              <a:rPr lang="en-GB" sz="2400" dirty="0"/>
              <a:t>One Can’t Hide</a:t>
            </a:r>
          </a:p>
          <a:p>
            <a:pPr algn="ctr"/>
            <a:endParaRPr lang="en-GB" dirty="0"/>
          </a:p>
          <a:p>
            <a:pPr algn="ctr"/>
            <a:endParaRPr lang="en-GB" dirty="0" smtClean="0"/>
          </a:p>
        </p:txBody>
      </p:sp>
      <p:pic>
        <p:nvPicPr>
          <p:cNvPr id="2" name="Picture 1" descr="Group Clipart Group Work - Groupwork Cartoon , Transparen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4048" y="4436051"/>
            <a:ext cx="3780812" cy="1586297"/>
          </a:xfrm>
          <a:prstGeom prst="rect">
            <a:avLst/>
          </a:prstGeom>
        </p:spPr>
      </p:pic>
      <p:pic>
        <p:nvPicPr>
          <p:cNvPr id="4" name="Picture 3" descr="Number 2 Stock Photos, Pictures &amp; Royalty-Free Images - iStock"/>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923747"/>
            <a:ext cx="792088" cy="879778"/>
          </a:xfrm>
          <a:prstGeom prst="rect">
            <a:avLst/>
          </a:prstGeom>
        </p:spPr>
      </p:pic>
      <p:pic>
        <p:nvPicPr>
          <p:cNvPr id="8" name="Picture 7" descr="Gold number 3 Photo | Premium Download"/>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15816" y="4077072"/>
            <a:ext cx="742286" cy="792088"/>
          </a:xfrm>
          <a:prstGeom prst="rect">
            <a:avLst/>
          </a:prstGeom>
        </p:spPr>
      </p:pic>
      <p:pic>
        <p:nvPicPr>
          <p:cNvPr id="9" name="Picture 8" descr="1 to 10 Number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15781" y="836712"/>
            <a:ext cx="836712" cy="836712"/>
          </a:xfrm>
          <a:prstGeom prst="rect">
            <a:avLst/>
          </a:prstGeom>
        </p:spPr>
      </p:pic>
    </p:spTree>
    <p:extLst>
      <p:ext uri="{BB962C8B-B14F-4D97-AF65-F5344CB8AC3E}">
        <p14:creationId xmlns:p14="http://schemas.microsoft.com/office/powerpoint/2010/main" val="689845708"/>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Dysgu</a:t>
            </a:r>
            <a:r>
              <a:rPr lang="en-GB" dirty="0" smtClean="0">
                <a:solidFill>
                  <a:schemeClr val="accent3"/>
                </a:solidFill>
              </a:rPr>
              <a:t> </a:t>
            </a:r>
            <a:r>
              <a:rPr lang="en-GB" dirty="0" err="1" smtClean="0">
                <a:solidFill>
                  <a:schemeClr val="accent3"/>
                </a:solidFill>
              </a:rPr>
              <a:t>Adnodd</a:t>
            </a:r>
            <a:r>
              <a:rPr lang="en-GB" dirty="0" smtClean="0">
                <a:solidFill>
                  <a:schemeClr val="accent3"/>
                </a:solidFill>
              </a:rPr>
              <a:t> </a:t>
            </a:r>
            <a:r>
              <a:rPr lang="en-GB" dirty="0" err="1" smtClean="0">
                <a:solidFill>
                  <a:schemeClr val="accent3"/>
                </a:solidFill>
              </a:rPr>
              <a:t>Agored</a:t>
            </a:r>
            <a:r>
              <a:rPr lang="en-GB" dirty="0" smtClean="0">
                <a:solidFill>
                  <a:schemeClr val="accent3"/>
                </a:solidFill>
              </a:rPr>
              <a:t> (DAA) </a:t>
            </a:r>
            <a:br>
              <a:rPr lang="en-GB" dirty="0" smtClean="0">
                <a:solidFill>
                  <a:schemeClr val="accent3"/>
                </a:solidFill>
              </a:rPr>
            </a:br>
            <a:r>
              <a:rPr lang="en-GB" dirty="0" smtClean="0"/>
              <a:t>Open Source  Learning (OSL)  </a:t>
            </a:r>
            <a:endParaRPr lang="en-GB" dirty="0"/>
          </a:p>
        </p:txBody>
      </p:sp>
      <p:sp>
        <p:nvSpPr>
          <p:cNvPr id="4" name="Content Placeholder 3"/>
          <p:cNvSpPr>
            <a:spLocks noGrp="1"/>
          </p:cNvSpPr>
          <p:nvPr>
            <p:ph sz="half" idx="1"/>
          </p:nvPr>
        </p:nvSpPr>
        <p:spPr>
          <a:xfrm>
            <a:off x="457200" y="1600200"/>
            <a:ext cx="4038600" cy="5069160"/>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en-GB" dirty="0">
                <a:solidFill>
                  <a:schemeClr val="tx1"/>
                </a:solidFill>
              </a:rPr>
              <a:t>Dysgu </a:t>
            </a:r>
            <a:r>
              <a:rPr lang="en-GB" dirty="0" err="1" smtClean="0">
                <a:solidFill>
                  <a:schemeClr val="tx1"/>
                </a:solidFill>
              </a:rPr>
              <a:t>wedi’i</a:t>
            </a:r>
            <a:r>
              <a:rPr lang="en-GB" dirty="0" smtClean="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brofiadau</a:t>
            </a:r>
            <a:r>
              <a:rPr lang="en-GB" dirty="0">
                <a:solidFill>
                  <a:schemeClr val="tx1"/>
                </a:solidFill>
              </a:rPr>
              <a:t> dysgu </a:t>
            </a:r>
            <a:r>
              <a:rPr lang="en-GB" dirty="0" err="1">
                <a:solidFill>
                  <a:schemeClr val="tx1"/>
                </a:solidFill>
              </a:rPr>
              <a:t>bywyd</a:t>
            </a:r>
            <a:r>
              <a:rPr lang="en-GB" dirty="0">
                <a:solidFill>
                  <a:schemeClr val="tx1"/>
                </a:solidFill>
              </a:rPr>
              <a:t> go-iawn;</a:t>
            </a:r>
          </a:p>
          <a:p>
            <a:r>
              <a:rPr lang="en-GB" dirty="0">
                <a:solidFill>
                  <a:schemeClr val="tx1"/>
                </a:solidFill>
              </a:rPr>
              <a:t>Ni </a:t>
            </a:r>
            <a:r>
              <a:rPr lang="en-GB" dirty="0" err="1">
                <a:solidFill>
                  <a:schemeClr val="tx1"/>
                </a:solidFill>
              </a:rPr>
              <a:t>chyfyngir</a:t>
            </a:r>
            <a:r>
              <a:rPr lang="en-GB" dirty="0">
                <a:solidFill>
                  <a:schemeClr val="tx1"/>
                </a:solidFill>
              </a:rPr>
              <a:t> dysgu </a:t>
            </a:r>
            <a:r>
              <a:rPr lang="en-GB" dirty="0" err="1">
                <a:solidFill>
                  <a:schemeClr val="tx1"/>
                </a:solidFill>
              </a:rPr>
              <a:t>i</a:t>
            </a:r>
            <a:r>
              <a:rPr lang="en-GB" dirty="0">
                <a:solidFill>
                  <a:schemeClr val="tx1"/>
                </a:solidFill>
              </a:rPr>
              <a:t> </a:t>
            </a:r>
            <a:r>
              <a:rPr lang="en-GB" dirty="0" err="1">
                <a:solidFill>
                  <a:schemeClr val="tx1"/>
                </a:solidFill>
              </a:rPr>
              <a:t>safleoedd</a:t>
            </a:r>
            <a:r>
              <a:rPr lang="en-GB" dirty="0">
                <a:solidFill>
                  <a:schemeClr val="tx1"/>
                </a:solidFill>
              </a:rPr>
              <a:t> dysgu yn unig (</a:t>
            </a:r>
            <a:r>
              <a:rPr lang="en-GB" dirty="0" err="1">
                <a:solidFill>
                  <a:schemeClr val="tx1"/>
                </a:solidFill>
              </a:rPr>
              <a:t>e.e</a:t>
            </a:r>
            <a:r>
              <a:rPr lang="en-GB" dirty="0" smtClean="0">
                <a:solidFill>
                  <a:schemeClr val="tx1"/>
                </a:solidFill>
              </a:rPr>
              <a:t>. </a:t>
            </a:r>
            <a:r>
              <a:rPr lang="en-GB" dirty="0" err="1">
                <a:solidFill>
                  <a:schemeClr val="tx1"/>
                </a:solidFill>
              </a:rPr>
              <a:t>ysgol</a:t>
            </a:r>
            <a:r>
              <a:rPr lang="en-GB" dirty="0">
                <a:solidFill>
                  <a:schemeClr val="tx1"/>
                </a:solidFill>
              </a:rPr>
              <a:t>); </a:t>
            </a:r>
          </a:p>
          <a:p>
            <a:r>
              <a:rPr lang="en-GB" dirty="0" smtClean="0">
                <a:solidFill>
                  <a:schemeClr val="tx1"/>
                </a:solidFill>
              </a:rPr>
              <a:t>Yn </a:t>
            </a:r>
            <a:r>
              <a:rPr lang="en-GB" dirty="0" err="1" smtClean="0">
                <a:solidFill>
                  <a:schemeClr val="tx1"/>
                </a:solidFill>
              </a:rPr>
              <a:t>h</a:t>
            </a:r>
            <a:r>
              <a:rPr lang="en-GB" dirty="0" err="1" smtClean="0">
                <a:solidFill>
                  <a:schemeClr val="tx1"/>
                </a:solidFill>
              </a:rPr>
              <a:t>ybu</a:t>
            </a:r>
            <a:r>
              <a:rPr lang="en-GB" dirty="0" smtClean="0">
                <a:solidFill>
                  <a:schemeClr val="tx1"/>
                </a:solidFill>
              </a:rPr>
              <a:t> </a:t>
            </a:r>
            <a:r>
              <a:rPr lang="en-GB" dirty="0" err="1">
                <a:solidFill>
                  <a:schemeClr val="tx1"/>
                </a:solidFill>
              </a:rPr>
              <a:t>cydweithredu</a:t>
            </a:r>
            <a:r>
              <a:rPr lang="en-GB" dirty="0">
                <a:solidFill>
                  <a:schemeClr val="tx1"/>
                </a:solidFill>
              </a:rPr>
              <a:t> </a:t>
            </a:r>
            <a:r>
              <a:rPr lang="en-GB" dirty="0" err="1">
                <a:solidFill>
                  <a:schemeClr val="tx1"/>
                </a:solidFill>
              </a:rPr>
              <a:t>trwy</a:t>
            </a:r>
            <a:r>
              <a:rPr lang="en-GB" dirty="0">
                <a:solidFill>
                  <a:schemeClr val="tx1"/>
                </a:solidFill>
              </a:rPr>
              <a:t> </a:t>
            </a:r>
            <a:r>
              <a:rPr lang="en-GB" dirty="0" err="1">
                <a:solidFill>
                  <a:schemeClr val="tx1"/>
                </a:solidFill>
              </a:rPr>
              <a:t>rannu</a:t>
            </a:r>
            <a:r>
              <a:rPr lang="en-GB" dirty="0">
                <a:solidFill>
                  <a:schemeClr val="tx1"/>
                </a:solidFill>
              </a:rPr>
              <a:t> ac </a:t>
            </a:r>
            <a:r>
              <a:rPr lang="en-GB" dirty="0" err="1">
                <a:solidFill>
                  <a:schemeClr val="tx1"/>
                </a:solidFill>
              </a:rPr>
              <a:t>adeiladu</a:t>
            </a:r>
            <a:r>
              <a:rPr lang="en-GB" dirty="0">
                <a:solidFill>
                  <a:schemeClr val="tx1"/>
                </a:solidFill>
              </a:rPr>
              <a:t> </a:t>
            </a:r>
            <a:r>
              <a:rPr lang="en-GB" dirty="0" err="1">
                <a:solidFill>
                  <a:schemeClr val="tx1"/>
                </a:solidFill>
              </a:rPr>
              <a:t>ar</a:t>
            </a:r>
            <a:r>
              <a:rPr lang="en-GB" dirty="0">
                <a:solidFill>
                  <a:schemeClr val="tx1"/>
                </a:solidFill>
              </a:rPr>
              <a:t> wybodaeth; </a:t>
            </a:r>
          </a:p>
          <a:p>
            <a:r>
              <a:rPr lang="en-GB" dirty="0" err="1">
                <a:solidFill>
                  <a:schemeClr val="tx1"/>
                </a:solidFill>
              </a:rPr>
              <a:t>Rôl</a:t>
            </a:r>
            <a:r>
              <a:rPr lang="en-GB" dirty="0">
                <a:solidFill>
                  <a:schemeClr val="tx1"/>
                </a:solidFill>
              </a:rPr>
              <a:t> y </a:t>
            </a:r>
            <a:r>
              <a:rPr lang="en-GB" dirty="0" err="1">
                <a:solidFill>
                  <a:schemeClr val="tx1"/>
                </a:solidFill>
              </a:rPr>
              <a:t>rhyngrwyd</a:t>
            </a:r>
            <a:r>
              <a:rPr lang="en-GB" dirty="0">
                <a:solidFill>
                  <a:schemeClr val="tx1"/>
                </a:solidFill>
              </a:rPr>
              <a:t>;</a:t>
            </a:r>
          </a:p>
          <a:p>
            <a:r>
              <a:rPr lang="en-GB" dirty="0" err="1">
                <a:solidFill>
                  <a:schemeClr val="tx1"/>
                </a:solidFill>
              </a:rPr>
              <a:t>Tynnu</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nifer</a:t>
            </a:r>
            <a:r>
              <a:rPr lang="en-GB" dirty="0">
                <a:solidFill>
                  <a:schemeClr val="tx1"/>
                </a:solidFill>
              </a:rPr>
              <a:t> o ffynonellau </a:t>
            </a:r>
            <a:r>
              <a:rPr lang="en-GB" dirty="0" err="1">
                <a:solidFill>
                  <a:schemeClr val="tx1"/>
                </a:solidFill>
              </a:rPr>
              <a:t>ar-lein</a:t>
            </a:r>
            <a:r>
              <a:rPr lang="en-GB" dirty="0">
                <a:solidFill>
                  <a:schemeClr val="tx1"/>
                </a:solidFill>
              </a:rPr>
              <a:t> a </a:t>
            </a:r>
            <a:r>
              <a:rPr lang="en-GB" dirty="0" err="1" smtClean="0">
                <a:solidFill>
                  <a:schemeClr val="tx1"/>
                </a:solidFill>
              </a:rPr>
              <a:t>bywyd</a:t>
            </a:r>
            <a:r>
              <a:rPr lang="en-GB" dirty="0" smtClean="0">
                <a:solidFill>
                  <a:schemeClr val="tx1"/>
                </a:solidFill>
              </a:rPr>
              <a:t> go iawn</a:t>
            </a:r>
            <a:r>
              <a:rPr lang="en-GB" dirty="0" smtClean="0">
                <a:solidFill>
                  <a:schemeClr val="tx1"/>
                </a:solidFill>
              </a:rPr>
              <a:t>, </a:t>
            </a:r>
            <a:r>
              <a:rPr lang="en-GB" dirty="0" err="1" smtClean="0">
                <a:solidFill>
                  <a:schemeClr val="tx1"/>
                </a:solidFill>
              </a:rPr>
              <a:t>e.e</a:t>
            </a:r>
            <a:r>
              <a:rPr lang="en-GB" dirty="0" smtClean="0">
                <a:solidFill>
                  <a:schemeClr val="tx1"/>
                </a:solidFill>
              </a:rPr>
              <a:t>.</a:t>
            </a:r>
            <a:endParaRPr lang="en-GB" dirty="0">
              <a:solidFill>
                <a:schemeClr val="tx1"/>
              </a:solidFill>
            </a:endParaRPr>
          </a:p>
          <a:p>
            <a:pPr lvl="1"/>
            <a:r>
              <a:rPr lang="en-GB" dirty="0" err="1">
                <a:solidFill>
                  <a:schemeClr val="tx1"/>
                </a:solidFill>
              </a:rPr>
              <a:t>Pobl</a:t>
            </a:r>
            <a:endParaRPr lang="en-GB" dirty="0">
              <a:solidFill>
                <a:schemeClr val="tx1"/>
              </a:solidFill>
            </a:endParaRPr>
          </a:p>
          <a:p>
            <a:pPr lvl="1"/>
            <a:r>
              <a:rPr lang="en-GB" dirty="0" err="1">
                <a:solidFill>
                  <a:schemeClr val="tx1"/>
                </a:solidFill>
              </a:rPr>
              <a:t>Celf</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Gwyddoniaeth</a:t>
            </a:r>
            <a:endParaRPr lang="en-GB" dirty="0">
              <a:solidFill>
                <a:schemeClr val="tx1"/>
              </a:solidFill>
            </a:endParaRPr>
          </a:p>
          <a:p>
            <a:pPr lvl="1"/>
            <a:r>
              <a:rPr lang="en-GB" dirty="0" err="1">
                <a:solidFill>
                  <a:schemeClr val="tx1"/>
                </a:solidFill>
              </a:rPr>
              <a:t>Amgueddfeydd</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busnes</a:t>
            </a:r>
            <a:endParaRPr lang="en-GB" dirty="0">
              <a:solidFill>
                <a:schemeClr val="tx1"/>
              </a:solidFill>
            </a:endParaRPr>
          </a:p>
          <a:p>
            <a:pPr lvl="1"/>
            <a:r>
              <a:rPr lang="en-GB" dirty="0" err="1">
                <a:solidFill>
                  <a:schemeClr val="tx1"/>
                </a:solidFill>
              </a:rPr>
              <a:t>Canolfannau</a:t>
            </a:r>
            <a:r>
              <a:rPr lang="en-GB" dirty="0">
                <a:solidFill>
                  <a:schemeClr val="tx1"/>
                </a:solidFill>
              </a:rPr>
              <a:t> </a:t>
            </a:r>
            <a:r>
              <a:rPr lang="en-GB" dirty="0" err="1">
                <a:solidFill>
                  <a:schemeClr val="tx1"/>
                </a:solidFill>
              </a:rPr>
              <a:t>cymdeithasol</a:t>
            </a:r>
            <a:r>
              <a:rPr lang="en-GB" dirty="0">
                <a:solidFill>
                  <a:schemeClr val="tx1"/>
                </a:solidFill>
              </a:rPr>
              <a:t>. </a:t>
            </a:r>
          </a:p>
          <a:p>
            <a:endParaRPr lang="en-GB" dirty="0">
              <a:solidFill>
                <a:schemeClr val="tx1"/>
              </a:solidFill>
            </a:endParaRPr>
          </a:p>
          <a:p>
            <a:endParaRPr lang="en-GB" dirty="0"/>
          </a:p>
          <a:p>
            <a:endParaRPr lang="en-GB" dirty="0"/>
          </a:p>
          <a:p>
            <a:endParaRPr lang="en-GB" dirty="0"/>
          </a:p>
        </p:txBody>
      </p:sp>
      <p:sp>
        <p:nvSpPr>
          <p:cNvPr id="5" name="Content Placeholder 4"/>
          <p:cNvSpPr>
            <a:spLocks noGrp="1"/>
          </p:cNvSpPr>
          <p:nvPr>
            <p:ph sz="half" idx="2"/>
          </p:nvPr>
        </p:nvSpPr>
        <p:spPr>
          <a:xfrm>
            <a:off x="4648200" y="1600200"/>
            <a:ext cx="4244280" cy="5069160"/>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i="1" dirty="0" smtClean="0"/>
              <a:t>Learning based on real life experiences;</a:t>
            </a:r>
          </a:p>
          <a:p>
            <a:r>
              <a:rPr lang="en-GB" i="1" dirty="0" smtClean="0"/>
              <a:t>Learning is not restricted to ‘places of learning’ (e.g. school);</a:t>
            </a:r>
          </a:p>
          <a:p>
            <a:r>
              <a:rPr lang="en-GB" i="1" dirty="0" smtClean="0"/>
              <a:t>Promotes collaboration in the sharing and building upon of knowledge; </a:t>
            </a:r>
          </a:p>
          <a:p>
            <a:r>
              <a:rPr lang="en-GB" i="1" dirty="0" smtClean="0"/>
              <a:t>The role of the internet;</a:t>
            </a:r>
          </a:p>
          <a:p>
            <a:r>
              <a:rPr lang="en-GB" i="1" dirty="0" smtClean="0"/>
              <a:t>Draws on the myriad of on and off-line resources which surrounds us, such as:</a:t>
            </a:r>
          </a:p>
          <a:p>
            <a:pPr lvl="1"/>
            <a:r>
              <a:rPr lang="en-GB" i="1" dirty="0" smtClean="0"/>
              <a:t>People</a:t>
            </a:r>
          </a:p>
          <a:p>
            <a:pPr lvl="1"/>
            <a:r>
              <a:rPr lang="en-GB" i="1" dirty="0" smtClean="0"/>
              <a:t>Art galleries</a:t>
            </a:r>
          </a:p>
          <a:p>
            <a:pPr lvl="1"/>
            <a:r>
              <a:rPr lang="en-GB" i="1" dirty="0" smtClean="0"/>
              <a:t>Science centres</a:t>
            </a:r>
          </a:p>
          <a:p>
            <a:pPr lvl="1"/>
            <a:r>
              <a:rPr lang="en-GB" i="1" dirty="0" smtClean="0"/>
              <a:t>Museums</a:t>
            </a:r>
          </a:p>
          <a:p>
            <a:pPr lvl="1"/>
            <a:r>
              <a:rPr lang="en-GB" i="1" dirty="0" smtClean="0"/>
              <a:t>Business centres </a:t>
            </a:r>
          </a:p>
          <a:p>
            <a:pPr lvl="1"/>
            <a:r>
              <a:rPr lang="en-GB" i="1" dirty="0" smtClean="0"/>
              <a:t>Community centres. </a:t>
            </a:r>
            <a:endParaRPr lang="en-GB" i="1" dirty="0"/>
          </a:p>
        </p:txBody>
      </p:sp>
    </p:spTree>
    <p:extLst>
      <p:ext uri="{BB962C8B-B14F-4D97-AF65-F5344CB8AC3E}">
        <p14:creationId xmlns:p14="http://schemas.microsoft.com/office/powerpoint/2010/main" val="1126472684"/>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609600" y="914400"/>
            <a:ext cx="7650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2400" dirty="0" smtClean="0">
                <a:latin typeface="Arial" charset="0"/>
              </a:rPr>
              <a:t>“</a:t>
            </a:r>
            <a:r>
              <a:rPr lang="en-US" altLang="en-US" sz="2400" dirty="0">
                <a:latin typeface="Arial" charset="0"/>
              </a:rPr>
              <a:t>Schools were designed by Horace Mann, E.L. Thorndike, and others to be instruments of the scientific management of a mass population.</a:t>
            </a:r>
            <a:r>
              <a:rPr lang="en-US" altLang="en-US" sz="4400" dirty="0">
                <a:latin typeface="Arial" charset="0"/>
              </a:rPr>
              <a:t> </a:t>
            </a:r>
            <a:r>
              <a:rPr lang="en-US" altLang="en-US" sz="2400" b="1" dirty="0">
                <a:solidFill>
                  <a:schemeClr val="tx2">
                    <a:lumMod val="60000"/>
                    <a:lumOff val="40000"/>
                  </a:schemeClr>
                </a:solidFill>
                <a:latin typeface="Arial" charset="0"/>
              </a:rPr>
              <a:t>Schools are intended to produce, through the application of formulas, formulaic human beings whose behavior can be  predicted and controlled. </a:t>
            </a:r>
            <a:r>
              <a:rPr lang="en-US" altLang="en-US" sz="2400" dirty="0">
                <a:latin typeface="Arial" charset="0"/>
              </a:rPr>
              <a:t>To a very great extent, schools succeed in doing this. But in a society that is increasingly fragmented, in which the only genuinely successful people are independent, self-reliant, and individualistic, the products of school and ‘schooling’ are irrelevant</a:t>
            </a:r>
            <a:r>
              <a:rPr lang="en-US" altLang="en-US" sz="2400" dirty="0" smtClean="0">
                <a:latin typeface="Arial" charset="0"/>
              </a:rPr>
              <a:t>.” (</a:t>
            </a:r>
            <a:r>
              <a:rPr lang="en-US" altLang="en-US" sz="2400" i="1" dirty="0" smtClean="0">
                <a:latin typeface="Arial" charset="0"/>
              </a:rPr>
              <a:t>sic</a:t>
            </a:r>
            <a:r>
              <a:rPr lang="en-US" altLang="en-US" sz="2400" dirty="0" smtClean="0">
                <a:latin typeface="Arial" charset="0"/>
              </a:rPr>
              <a:t>)</a:t>
            </a:r>
            <a:endParaRPr lang="en-US" altLang="en-US" sz="2400" dirty="0">
              <a:solidFill>
                <a:srgbClr val="FF0000"/>
              </a:solidFill>
              <a:latin typeface="Arial" charset="0"/>
            </a:endParaRPr>
          </a:p>
          <a:p>
            <a:pPr algn="ctr"/>
            <a:r>
              <a:rPr lang="en-US" altLang="en-US" sz="2800" b="0" i="1" dirty="0" smtClean="0">
                <a:latin typeface="Arial" charset="0"/>
              </a:rPr>
              <a:t>(</a:t>
            </a:r>
            <a:r>
              <a:rPr lang="en-US" altLang="en-US" sz="2800" b="0" i="1" dirty="0" err="1" smtClean="0">
                <a:latin typeface="Arial" charset="0"/>
              </a:rPr>
              <a:t>Gatto</a:t>
            </a:r>
            <a:r>
              <a:rPr lang="en-US" altLang="en-US" sz="2800" b="0" i="1" dirty="0" smtClean="0">
                <a:latin typeface="Arial" charset="0"/>
              </a:rPr>
              <a:t>, 2001)</a:t>
            </a:r>
            <a:endParaRPr lang="en-US" altLang="en-US" sz="2800" b="0" i="1" dirty="0">
              <a:latin typeface="Arial" charset="0"/>
            </a:endParaRPr>
          </a:p>
        </p:txBody>
      </p:sp>
      <p:pic>
        <p:nvPicPr>
          <p:cNvPr id="2" name="Picture 1" descr="File:Blue question mark ico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6987" y="5013176"/>
            <a:ext cx="1412776" cy="1412776"/>
          </a:xfrm>
          <a:prstGeom prst="rect">
            <a:avLst/>
          </a:prstGeom>
        </p:spPr>
      </p:pic>
    </p:spTree>
    <p:extLst>
      <p:ext uri="{BB962C8B-B14F-4D97-AF65-F5344CB8AC3E}">
        <p14:creationId xmlns:p14="http://schemas.microsoft.com/office/powerpoint/2010/main" val="2942734939"/>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609600" y="914400"/>
            <a:ext cx="8001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US" altLang="en-US" sz="3200" dirty="0" smtClean="0">
                <a:latin typeface="Arial" charset="0"/>
              </a:rPr>
              <a:t>“[One </a:t>
            </a:r>
            <a:r>
              <a:rPr lang="en-US" altLang="en-US" sz="3200" dirty="0">
                <a:latin typeface="Arial" charset="0"/>
              </a:rPr>
              <a:t>factor contributing to widespread teacher dissatisfaction] is the extremely shallow nature of intellectual enterprise in schools. </a:t>
            </a:r>
            <a:r>
              <a:rPr lang="en-US" altLang="en-US" sz="3200" i="1" dirty="0">
                <a:solidFill>
                  <a:schemeClr val="tx2">
                    <a:lumMod val="60000"/>
                    <a:lumOff val="40000"/>
                  </a:schemeClr>
                </a:solidFill>
                <a:latin typeface="Arial" charset="0"/>
              </a:rPr>
              <a:t>Ideas are broken into fragments called subjects, subjects into units, units into sequences, sequences into lessons, lessons into homework, and all these prefabricated pieces make a classroom </a:t>
            </a:r>
            <a:r>
              <a:rPr lang="en-US" altLang="en-US" sz="3200" i="1" dirty="0" err="1">
                <a:solidFill>
                  <a:schemeClr val="tx2">
                    <a:lumMod val="60000"/>
                    <a:lumOff val="40000"/>
                  </a:schemeClr>
                </a:solidFill>
                <a:latin typeface="Arial" charset="0"/>
              </a:rPr>
              <a:t>teacherproof</a:t>
            </a:r>
            <a:r>
              <a:rPr lang="en-US" altLang="en-US" sz="3200" i="1" dirty="0">
                <a:solidFill>
                  <a:schemeClr val="tx2">
                    <a:lumMod val="60000"/>
                    <a:lumOff val="40000"/>
                  </a:schemeClr>
                </a:solidFill>
                <a:latin typeface="Arial" charset="0"/>
              </a:rPr>
              <a:t>.”</a:t>
            </a:r>
          </a:p>
          <a:p>
            <a:pPr algn="ctr"/>
            <a:endParaRPr lang="en-US" altLang="en-US" sz="3200" dirty="0" smtClean="0">
              <a:latin typeface="Arial" charset="0"/>
            </a:endParaRPr>
          </a:p>
          <a:p>
            <a:pPr algn="ctr"/>
            <a:r>
              <a:rPr lang="en-US" altLang="en-US" sz="2800" b="0" dirty="0" smtClean="0">
                <a:latin typeface="Arial" charset="0"/>
              </a:rPr>
              <a:t>(</a:t>
            </a:r>
            <a:r>
              <a:rPr lang="en-US" altLang="en-US" sz="2800" b="0" dirty="0" err="1" smtClean="0">
                <a:latin typeface="Arial" charset="0"/>
              </a:rPr>
              <a:t>Gatto</a:t>
            </a:r>
            <a:r>
              <a:rPr lang="en-US" altLang="en-US" sz="2800" b="0" dirty="0">
                <a:latin typeface="Arial" charset="0"/>
              </a:rPr>
              <a:t>, </a:t>
            </a:r>
            <a:r>
              <a:rPr lang="en-US" altLang="en-US" sz="2800" b="0" dirty="0" smtClean="0">
                <a:latin typeface="Arial" charset="0"/>
              </a:rPr>
              <a:t>2001)</a:t>
            </a:r>
            <a:endParaRPr lang="en-US" altLang="en-US" sz="2800" b="0" i="1" dirty="0">
              <a:latin typeface="Arial" charset="0"/>
            </a:endParaRPr>
          </a:p>
        </p:txBody>
      </p:sp>
      <p:pic>
        <p:nvPicPr>
          <p:cNvPr id="3" name="Picture 2" descr="File:Blue question mark icon.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6987" y="5013176"/>
            <a:ext cx="1412776" cy="1412776"/>
          </a:xfrm>
          <a:prstGeom prst="rect">
            <a:avLst/>
          </a:prstGeom>
        </p:spPr>
      </p:pic>
    </p:spTree>
    <p:extLst>
      <p:ext uri="{BB962C8B-B14F-4D97-AF65-F5344CB8AC3E}">
        <p14:creationId xmlns:p14="http://schemas.microsoft.com/office/powerpoint/2010/main" val="2430856915"/>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Beirniadaethau</a:t>
            </a:r>
            <a:r>
              <a:rPr lang="en-GB" dirty="0" smtClean="0">
                <a:solidFill>
                  <a:schemeClr val="accent3"/>
                </a:solidFill>
              </a:rPr>
              <a:t/>
            </a:r>
            <a:br>
              <a:rPr lang="en-GB" dirty="0" smtClean="0">
                <a:solidFill>
                  <a:schemeClr val="accent3"/>
                </a:solidFill>
              </a:rPr>
            </a:br>
            <a:r>
              <a:rPr lang="en-GB" dirty="0" smtClean="0"/>
              <a:t>Criticisms </a:t>
            </a:r>
            <a:endParaRPr lang="en-GB" dirty="0"/>
          </a:p>
        </p:txBody>
      </p:sp>
      <p:sp>
        <p:nvSpPr>
          <p:cNvPr id="3" name="Content Placeholder 2"/>
          <p:cNvSpPr>
            <a:spLocks noGrp="1"/>
          </p:cNvSpPr>
          <p:nvPr>
            <p:ph sz="half" idx="1"/>
          </p:nvPr>
        </p:nvSpPr>
        <p:spPr>
          <a:xfrm>
            <a:off x="457200" y="1600201"/>
            <a:ext cx="4038600" cy="1828800"/>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cy-GB" dirty="0">
                <a:solidFill>
                  <a:schemeClr val="tx1"/>
                </a:solidFill>
              </a:rPr>
              <a:t>Syniadau cryf ynglŷn â chymdeithas gyfalafol sydd </a:t>
            </a:r>
            <a:r>
              <a:rPr lang="cy-GB" dirty="0" smtClean="0">
                <a:solidFill>
                  <a:schemeClr val="tx1"/>
                </a:solidFill>
              </a:rPr>
              <a:t>yn ymylu ar ddamcaniaeth o</a:t>
            </a:r>
            <a:r>
              <a:rPr lang="cy-GB" dirty="0" smtClean="0">
                <a:solidFill>
                  <a:schemeClr val="tx1"/>
                </a:solidFill>
              </a:rPr>
              <a:t> </a:t>
            </a:r>
            <a:r>
              <a:rPr lang="cy-GB" dirty="0" smtClean="0">
                <a:solidFill>
                  <a:schemeClr val="tx1"/>
                </a:solidFill>
              </a:rPr>
              <a:t>gynllwyn</a:t>
            </a:r>
            <a:r>
              <a:rPr lang="cy-GB" dirty="0">
                <a:solidFill>
                  <a:schemeClr val="tx1"/>
                </a:solidFill>
              </a:rPr>
              <a:t>: </a:t>
            </a:r>
            <a:endParaRPr lang="en-GB" dirty="0">
              <a:solidFill>
                <a:schemeClr val="tx1"/>
              </a:solidFill>
            </a:endParaRPr>
          </a:p>
        </p:txBody>
      </p:sp>
      <p:sp>
        <p:nvSpPr>
          <p:cNvPr id="4" name="Content Placeholder 3"/>
          <p:cNvSpPr>
            <a:spLocks noGrp="1"/>
          </p:cNvSpPr>
          <p:nvPr>
            <p:ph sz="half" idx="2"/>
          </p:nvPr>
        </p:nvSpPr>
        <p:spPr>
          <a:xfrm>
            <a:off x="4648200" y="1600201"/>
            <a:ext cx="4038600" cy="197281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Strong views of capitalist society is bordering on conspiracy theory:   </a:t>
            </a:r>
          </a:p>
          <a:p>
            <a:endParaRPr lang="en-GB" dirty="0"/>
          </a:p>
        </p:txBody>
      </p:sp>
      <p:sp>
        <p:nvSpPr>
          <p:cNvPr id="5" name="Rounded Rectangular Callout 4"/>
          <p:cNvSpPr/>
          <p:nvPr/>
        </p:nvSpPr>
        <p:spPr>
          <a:xfrm>
            <a:off x="683568" y="3933056"/>
            <a:ext cx="5688632" cy="2592288"/>
          </a:xfrm>
          <a:prstGeom prst="wedgeRoundRectCallout">
            <a:avLst>
              <a:gd name="adj1" fmla="val 61690"/>
              <a:gd name="adj2" fmla="val 49106"/>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342900" lvl="0" indent="-342900">
              <a:spcBef>
                <a:spcPct val="20000"/>
              </a:spcBef>
              <a:buFont typeface="Arial" panose="020B0604020202020204" pitchFamily="34" charset="0"/>
              <a:buChar char="•"/>
            </a:pPr>
            <a:r>
              <a:rPr lang="en-GB" sz="2200" dirty="0">
                <a:solidFill>
                  <a:prstClr val="black"/>
                </a:solidFill>
              </a:rPr>
              <a:t>“</a:t>
            </a:r>
            <a:r>
              <a:rPr lang="en-GB" sz="2200" dirty="0">
                <a:solidFill>
                  <a:srgbClr val="191919"/>
                </a:solidFill>
                <a:latin typeface="Arial" panose="020B0604020202020204" pitchFamily="34" charset="0"/>
                <a:cs typeface="Arial" panose="020B0604020202020204" pitchFamily="34" charset="0"/>
              </a:rPr>
              <a:t>The real function of pedagogy is to render the common population manageable, remove the obligation of child care from adult workers so they are free to fuel the industrial economy and to train the next generation into subservient obedience to the state</a:t>
            </a:r>
            <a:r>
              <a:rPr lang="en-GB" sz="2200" dirty="0">
                <a:solidFill>
                  <a:srgbClr val="191919"/>
                </a:solidFill>
                <a:latin typeface="Georgia" panose="02040502050405020303" pitchFamily="18" charset="0"/>
              </a:rPr>
              <a:t>.”</a:t>
            </a:r>
            <a:endParaRPr lang="en-GB" sz="2200" dirty="0">
              <a:solidFill>
                <a:prstClr val="black"/>
              </a:solidFill>
            </a:endParaRPr>
          </a:p>
        </p:txBody>
      </p:sp>
      <p:sp>
        <p:nvSpPr>
          <p:cNvPr id="6" name="TextBox 5"/>
          <p:cNvSpPr txBox="1"/>
          <p:nvPr/>
        </p:nvSpPr>
        <p:spPr>
          <a:xfrm>
            <a:off x="7415808" y="6156012"/>
            <a:ext cx="1728192" cy="400110"/>
          </a:xfrm>
          <a:prstGeom prst="rect">
            <a:avLst/>
          </a:prstGeom>
          <a:noFill/>
        </p:spPr>
        <p:txBody>
          <a:bodyPr wrap="square" rtlCol="0">
            <a:spAutoFit/>
          </a:bodyPr>
          <a:lstStyle/>
          <a:p>
            <a:r>
              <a:rPr lang="en-GB" sz="2000" dirty="0" err="1" smtClean="0"/>
              <a:t>Gatto</a:t>
            </a:r>
            <a:r>
              <a:rPr lang="en-GB" sz="2000" dirty="0" smtClean="0"/>
              <a:t>, 2008 </a:t>
            </a:r>
            <a:endParaRPr lang="en-GB" sz="2000" dirty="0"/>
          </a:p>
        </p:txBody>
      </p:sp>
    </p:spTree>
    <p:extLst>
      <p:ext uri="{BB962C8B-B14F-4D97-AF65-F5344CB8AC3E}">
        <p14:creationId xmlns:p14="http://schemas.microsoft.com/office/powerpoint/2010/main" val="4009041418"/>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solidFill>
                  <a:schemeClr val="accent3"/>
                </a:solidFill>
              </a:rPr>
              <a:t>Byw</a:t>
            </a:r>
            <a:r>
              <a:rPr lang="en-GB" sz="3600" dirty="0" smtClean="0">
                <a:solidFill>
                  <a:schemeClr val="accent3"/>
                </a:solidFill>
              </a:rPr>
              <a:t> </a:t>
            </a:r>
            <a:r>
              <a:rPr lang="en-GB" sz="3600" dirty="0" err="1" smtClean="0">
                <a:solidFill>
                  <a:schemeClr val="accent3"/>
                </a:solidFill>
              </a:rPr>
              <a:t>Cymdeithasol</a:t>
            </a:r>
            <a:r>
              <a:rPr lang="en-GB" sz="3600" dirty="0" smtClean="0">
                <a:solidFill>
                  <a:schemeClr val="accent3"/>
                </a:solidFill>
              </a:rPr>
              <a:t> – </a:t>
            </a:r>
            <a:r>
              <a:rPr lang="en-GB" sz="3600" dirty="0" err="1" smtClean="0">
                <a:solidFill>
                  <a:schemeClr val="accent3"/>
                </a:solidFill>
              </a:rPr>
              <a:t>Ysgolion</a:t>
            </a:r>
            <a:r>
              <a:rPr lang="en-GB" sz="3600" dirty="0" smtClean="0">
                <a:solidFill>
                  <a:schemeClr val="accent3"/>
                </a:solidFill>
              </a:rPr>
              <a:t> </a:t>
            </a:r>
            <a:r>
              <a:rPr lang="en-GB" sz="3600" dirty="0" err="1" smtClean="0">
                <a:solidFill>
                  <a:schemeClr val="accent3"/>
                </a:solidFill>
              </a:rPr>
              <a:t>Cymdeithasol</a:t>
            </a:r>
            <a:r>
              <a:rPr lang="en-GB" sz="3600" dirty="0" smtClean="0">
                <a:solidFill>
                  <a:schemeClr val="accent3"/>
                </a:solidFill>
              </a:rPr>
              <a:t>? </a:t>
            </a:r>
            <a:br>
              <a:rPr lang="en-GB" sz="3600" dirty="0" smtClean="0">
                <a:solidFill>
                  <a:schemeClr val="accent3"/>
                </a:solidFill>
              </a:rPr>
            </a:br>
            <a:r>
              <a:rPr lang="en-GB" sz="3600" dirty="0" smtClean="0"/>
              <a:t>Community Living - Community Schools?</a:t>
            </a:r>
            <a:endParaRPr lang="en-GB" sz="3600" dirty="0"/>
          </a:p>
        </p:txBody>
      </p:sp>
      <p:sp>
        <p:nvSpPr>
          <p:cNvPr id="3" name="Content Placeholder 2"/>
          <p:cNvSpPr>
            <a:spLocks noGrp="1"/>
          </p:cNvSpPr>
          <p:nvPr>
            <p:ph sz="half" idx="1"/>
          </p:nvPr>
        </p:nvSpPr>
        <p:spPr>
          <a:xfrm>
            <a:off x="457200" y="1412776"/>
            <a:ext cx="4038600" cy="5328592"/>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err="1">
                <a:solidFill>
                  <a:schemeClr val="tx1"/>
                </a:solidFill>
              </a:rPr>
              <a:t>Cefnoga</a:t>
            </a:r>
            <a:r>
              <a:rPr lang="en-GB" dirty="0">
                <a:solidFill>
                  <a:schemeClr val="tx1"/>
                </a:solidFill>
              </a:rPr>
              <a:t> </a:t>
            </a:r>
            <a:r>
              <a:rPr lang="en-GB" dirty="0" err="1">
                <a:solidFill>
                  <a:schemeClr val="tx1"/>
                </a:solidFill>
              </a:rPr>
              <a:t>Gatto</a:t>
            </a:r>
            <a:r>
              <a:rPr lang="en-GB" dirty="0">
                <a:solidFill>
                  <a:schemeClr val="tx1"/>
                </a:solidFill>
              </a:rPr>
              <a:t> </a:t>
            </a:r>
            <a:r>
              <a:rPr lang="en-GB" dirty="0" smtClean="0">
                <a:solidFill>
                  <a:schemeClr val="tx1"/>
                </a:solidFill>
              </a:rPr>
              <a:t>y </a:t>
            </a:r>
            <a:r>
              <a:rPr lang="en-GB" dirty="0" err="1" smtClean="0">
                <a:solidFill>
                  <a:schemeClr val="tx1"/>
                </a:solidFill>
              </a:rPr>
              <a:t>syniad</a:t>
            </a:r>
            <a:r>
              <a:rPr lang="en-GB" dirty="0" smtClean="0">
                <a:solidFill>
                  <a:schemeClr val="tx1"/>
                </a:solidFill>
              </a:rPr>
              <a:t> </a:t>
            </a:r>
            <a:r>
              <a:rPr lang="en-GB" dirty="0">
                <a:solidFill>
                  <a:schemeClr val="tx1"/>
                </a:solidFill>
              </a:rPr>
              <a:t>o </a:t>
            </a:r>
            <a:r>
              <a:rPr lang="en-GB" dirty="0" err="1">
                <a:solidFill>
                  <a:schemeClr val="tx1"/>
                </a:solidFill>
              </a:rPr>
              <a:t>ysgolion</a:t>
            </a:r>
            <a:r>
              <a:rPr lang="en-GB" dirty="0">
                <a:solidFill>
                  <a:schemeClr val="tx1"/>
                </a:solidFill>
              </a:rPr>
              <a:t> </a:t>
            </a:r>
            <a:r>
              <a:rPr lang="en-GB" dirty="0" err="1">
                <a:solidFill>
                  <a:schemeClr val="tx1"/>
                </a:solidFill>
              </a:rPr>
              <a:t>bach</a:t>
            </a:r>
            <a:r>
              <a:rPr lang="en-GB" dirty="0">
                <a:solidFill>
                  <a:schemeClr val="tx1"/>
                </a:solidFill>
              </a:rPr>
              <a:t> a </a:t>
            </a:r>
            <a:r>
              <a:rPr lang="en-GB" dirty="0" err="1" smtClean="0">
                <a:solidFill>
                  <a:schemeClr val="tx1"/>
                </a:solidFill>
              </a:rPr>
              <a:t>drefnir</a:t>
            </a:r>
            <a:r>
              <a:rPr lang="en-GB" dirty="0" smtClean="0">
                <a:solidFill>
                  <a:schemeClr val="tx1"/>
                </a:solidFill>
              </a:rPr>
              <a:t> </a:t>
            </a:r>
            <a:r>
              <a:rPr lang="en-GB" dirty="0">
                <a:solidFill>
                  <a:schemeClr val="tx1"/>
                </a:solidFill>
              </a:rPr>
              <a:t>gan y </a:t>
            </a:r>
            <a:r>
              <a:rPr lang="en-GB" dirty="0" err="1" smtClean="0">
                <a:solidFill>
                  <a:schemeClr val="tx1"/>
                </a:solidFill>
              </a:rPr>
              <a:t>gymuned</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hunain</a:t>
            </a:r>
            <a:endParaRPr lang="en-GB" dirty="0">
              <a:solidFill>
                <a:schemeClr val="tx1"/>
              </a:solidFill>
            </a:endParaRPr>
          </a:p>
          <a:p>
            <a:r>
              <a:rPr lang="en-GB" dirty="0" err="1" smtClean="0">
                <a:solidFill>
                  <a:schemeClr val="tx1"/>
                </a:solidFill>
              </a:rPr>
              <a:t>Beirniadaeth</a:t>
            </a:r>
            <a:r>
              <a:rPr lang="en-GB" dirty="0" smtClean="0">
                <a:solidFill>
                  <a:schemeClr val="tx1"/>
                </a:solidFill>
              </a:rPr>
              <a:t> yn </a:t>
            </a:r>
            <a:r>
              <a:rPr lang="en-GB" dirty="0" err="1" smtClean="0">
                <a:solidFill>
                  <a:schemeClr val="tx1"/>
                </a:solidFill>
              </a:rPr>
              <a:t>ffocysu</a:t>
            </a:r>
            <a:r>
              <a:rPr lang="en-GB" dirty="0" smtClean="0">
                <a:solidFill>
                  <a:schemeClr val="tx1"/>
                </a:solidFill>
              </a:rPr>
              <a:t> </a:t>
            </a:r>
            <a:r>
              <a:rPr lang="en-GB" dirty="0" err="1" smtClean="0">
                <a:solidFill>
                  <a:schemeClr val="tx1"/>
                </a:solidFill>
              </a:rPr>
              <a:t>ar</a:t>
            </a:r>
            <a:r>
              <a:rPr lang="en-GB" dirty="0" smtClean="0">
                <a:solidFill>
                  <a:schemeClr val="tx1"/>
                </a:solidFill>
              </a:rPr>
              <a:t> y </a:t>
            </a:r>
            <a:r>
              <a:rPr lang="en-GB" dirty="0" err="1" smtClean="0">
                <a:solidFill>
                  <a:schemeClr val="tx1"/>
                </a:solidFill>
              </a:rPr>
              <a:t>ffaith</a:t>
            </a:r>
            <a:r>
              <a:rPr lang="en-GB" dirty="0" smtClean="0">
                <a:solidFill>
                  <a:schemeClr val="tx1"/>
                </a:solidFill>
              </a:rPr>
              <a:t> </a:t>
            </a:r>
            <a:r>
              <a:rPr lang="en-GB" dirty="0" err="1">
                <a:solidFill>
                  <a:schemeClr val="tx1"/>
                </a:solidFill>
              </a:rPr>
              <a:t>nad</a:t>
            </a:r>
            <a:r>
              <a:rPr lang="en-GB" dirty="0">
                <a:solidFill>
                  <a:schemeClr val="tx1"/>
                </a:solidFill>
              </a:rPr>
              <a:t> oes </a:t>
            </a:r>
            <a:r>
              <a:rPr lang="en-GB" dirty="0" err="1">
                <a:solidFill>
                  <a:schemeClr val="tx1"/>
                </a:solidFill>
              </a:rPr>
              <a:t>digon</a:t>
            </a:r>
            <a:r>
              <a:rPr lang="en-GB" dirty="0">
                <a:solidFill>
                  <a:schemeClr val="tx1"/>
                </a:solidFill>
              </a:rPr>
              <a:t> o </a:t>
            </a:r>
            <a:r>
              <a:rPr lang="en-GB" dirty="0" err="1">
                <a:solidFill>
                  <a:schemeClr val="tx1"/>
                </a:solidFill>
              </a:rPr>
              <a:t>fanylder</a:t>
            </a:r>
            <a:r>
              <a:rPr lang="en-GB" dirty="0">
                <a:solidFill>
                  <a:schemeClr val="tx1"/>
                </a:solidFill>
              </a:rPr>
              <a:t> i’r </a:t>
            </a:r>
            <a:r>
              <a:rPr lang="en-GB" dirty="0" err="1">
                <a:solidFill>
                  <a:schemeClr val="tx1"/>
                </a:solidFill>
              </a:rPr>
              <a:t>cynllun</a:t>
            </a:r>
            <a:r>
              <a:rPr lang="en-GB" dirty="0">
                <a:solidFill>
                  <a:schemeClr val="tx1"/>
                </a:solidFill>
              </a:rPr>
              <a:t> yma </a:t>
            </a:r>
            <a:r>
              <a:rPr lang="en-GB" dirty="0" err="1">
                <a:solidFill>
                  <a:schemeClr val="tx1"/>
                </a:solidFill>
              </a:rPr>
              <a:t>a'i</a:t>
            </a:r>
            <a:r>
              <a:rPr lang="en-GB" dirty="0">
                <a:solidFill>
                  <a:schemeClr val="tx1"/>
                </a:solidFill>
              </a:rPr>
              <a:t> </a:t>
            </a:r>
            <a:r>
              <a:rPr lang="en-GB" dirty="0" smtClean="0">
                <a:solidFill>
                  <a:schemeClr val="tx1"/>
                </a:solidFill>
              </a:rPr>
              <a:t>fod </a:t>
            </a:r>
            <a:r>
              <a:rPr lang="en-GB" dirty="0">
                <a:solidFill>
                  <a:schemeClr val="tx1"/>
                </a:solidFill>
              </a:rPr>
              <a:t>yn gweld </a:t>
            </a:r>
            <a:r>
              <a:rPr lang="en-GB" dirty="0" err="1">
                <a:solidFill>
                  <a:schemeClr val="tx1"/>
                </a:solidFill>
              </a:rPr>
              <a:t>bywyd</a:t>
            </a:r>
            <a:r>
              <a:rPr lang="en-GB" dirty="0">
                <a:solidFill>
                  <a:schemeClr val="tx1"/>
                </a:solidFill>
              </a:rPr>
              <a:t> </a:t>
            </a:r>
            <a:r>
              <a:rPr lang="en-GB" dirty="0" err="1">
                <a:solidFill>
                  <a:schemeClr val="tx1"/>
                </a:solidFill>
              </a:rPr>
              <a:t>cymdeithasol</a:t>
            </a:r>
            <a:r>
              <a:rPr lang="en-GB" dirty="0">
                <a:solidFill>
                  <a:schemeClr val="tx1"/>
                </a:solidFill>
              </a:rPr>
              <a:t> mewn ffordd </a:t>
            </a:r>
            <a:r>
              <a:rPr lang="en-GB" dirty="0" err="1" smtClean="0">
                <a:solidFill>
                  <a:schemeClr val="tx1"/>
                </a:solidFill>
              </a:rPr>
              <a:t>ddelfrydol</a:t>
            </a:r>
            <a:r>
              <a:rPr lang="en-GB" dirty="0" smtClean="0">
                <a:solidFill>
                  <a:schemeClr val="tx1"/>
                </a:solidFill>
              </a:rPr>
              <a:t> neu </a:t>
            </a:r>
            <a:r>
              <a:rPr lang="en-GB" dirty="0" err="1" smtClean="0">
                <a:solidFill>
                  <a:schemeClr val="tx1"/>
                </a:solidFill>
              </a:rPr>
              <a:t>idealistig</a:t>
            </a:r>
            <a:r>
              <a:rPr lang="en-GB" dirty="0" smtClean="0">
                <a:solidFill>
                  <a:schemeClr val="tx1"/>
                </a:solidFill>
              </a:rPr>
              <a:t>.</a:t>
            </a:r>
            <a:endParaRPr lang="en-GB" dirty="0">
              <a:solidFill>
                <a:schemeClr val="tx1"/>
              </a:solidFill>
            </a:endParaRPr>
          </a:p>
          <a:p>
            <a:r>
              <a:rPr lang="en-GB" dirty="0">
                <a:solidFill>
                  <a:schemeClr val="tx1"/>
                </a:solidFill>
              </a:rPr>
              <a:t>Nid </a:t>
            </a:r>
            <a:r>
              <a:rPr lang="en-GB" dirty="0" err="1">
                <a:solidFill>
                  <a:schemeClr val="tx1"/>
                </a:solidFill>
              </a:rPr>
              <a:t>yw’n</a:t>
            </a:r>
            <a:r>
              <a:rPr lang="en-GB" dirty="0">
                <a:solidFill>
                  <a:schemeClr val="tx1"/>
                </a:solidFill>
              </a:rPr>
              <a:t> </a:t>
            </a:r>
            <a:r>
              <a:rPr lang="en-GB" dirty="0" err="1">
                <a:solidFill>
                  <a:schemeClr val="tx1"/>
                </a:solidFill>
              </a:rPr>
              <a:t>ystyried</a:t>
            </a:r>
            <a:r>
              <a:rPr lang="en-GB" dirty="0">
                <a:solidFill>
                  <a:schemeClr val="tx1"/>
                </a:solidFill>
              </a:rPr>
              <a:t> </a:t>
            </a:r>
            <a:r>
              <a:rPr lang="en-GB" dirty="0" smtClean="0">
                <a:solidFill>
                  <a:schemeClr val="tx1"/>
                </a:solidFill>
              </a:rPr>
              <a:t>y </a:t>
            </a:r>
            <a:r>
              <a:rPr lang="en-GB" dirty="0" err="1" smtClean="0">
                <a:solidFill>
                  <a:schemeClr val="tx1"/>
                </a:solidFill>
              </a:rPr>
              <a:t>peryglon</a:t>
            </a:r>
            <a:r>
              <a:rPr lang="en-GB" dirty="0" smtClean="0">
                <a:solidFill>
                  <a:schemeClr val="tx1"/>
                </a:solidFill>
              </a:rPr>
              <a:t> o ‘</a:t>
            </a:r>
            <a:r>
              <a:rPr lang="en-GB" dirty="0" err="1" smtClean="0">
                <a:solidFill>
                  <a:schemeClr val="tx1"/>
                </a:solidFill>
              </a:rPr>
              <a:t>ysgolion</a:t>
            </a:r>
            <a:r>
              <a:rPr lang="en-GB" dirty="0" smtClean="0">
                <a:solidFill>
                  <a:schemeClr val="tx1"/>
                </a:solidFill>
              </a:rPr>
              <a:t> </a:t>
            </a:r>
            <a:r>
              <a:rPr lang="en-GB" dirty="0" err="1" smtClean="0">
                <a:solidFill>
                  <a:schemeClr val="tx1"/>
                </a:solidFill>
              </a:rPr>
              <a:t>cymunedol</a:t>
            </a:r>
            <a:r>
              <a:rPr lang="en-GB" dirty="0" smtClean="0">
                <a:solidFill>
                  <a:schemeClr val="tx1"/>
                </a:solidFill>
              </a:rPr>
              <a:t>’ sy’n </a:t>
            </a:r>
            <a:r>
              <a:rPr lang="en-GB" dirty="0" err="1">
                <a:solidFill>
                  <a:schemeClr val="tx1"/>
                </a:solidFill>
              </a:rPr>
              <a:t>cael</a:t>
            </a:r>
            <a:r>
              <a:rPr lang="en-GB" dirty="0">
                <a:solidFill>
                  <a:schemeClr val="tx1"/>
                </a:solidFill>
              </a:rPr>
              <a:t> </a:t>
            </a:r>
            <a:r>
              <a:rPr lang="en-GB" dirty="0" err="1" smtClean="0">
                <a:solidFill>
                  <a:schemeClr val="tx1"/>
                </a:solidFill>
              </a:rPr>
              <a:t>eu</a:t>
            </a:r>
            <a:r>
              <a:rPr lang="en-GB" dirty="0" smtClean="0">
                <a:solidFill>
                  <a:schemeClr val="tx1"/>
                </a:solidFill>
              </a:rPr>
              <a:t> </a:t>
            </a:r>
            <a:r>
              <a:rPr lang="en-GB" dirty="0" err="1">
                <a:solidFill>
                  <a:schemeClr val="tx1"/>
                </a:solidFill>
              </a:rPr>
              <a:t>rhedeg</a:t>
            </a:r>
            <a:r>
              <a:rPr lang="en-GB" dirty="0">
                <a:solidFill>
                  <a:schemeClr val="tx1"/>
                </a:solidFill>
              </a:rPr>
              <a:t> yn </a:t>
            </a:r>
            <a:r>
              <a:rPr lang="en-GB" dirty="0" err="1">
                <a:solidFill>
                  <a:schemeClr val="tx1"/>
                </a:solidFill>
              </a:rPr>
              <a:t>breifat</a:t>
            </a:r>
            <a:r>
              <a:rPr lang="en-GB" dirty="0">
                <a:solidFill>
                  <a:schemeClr val="tx1"/>
                </a:solidFill>
              </a:rPr>
              <a:t> </a:t>
            </a:r>
            <a:r>
              <a:rPr lang="en-GB" dirty="0" smtClean="0">
                <a:solidFill>
                  <a:schemeClr val="tx1"/>
                </a:solidFill>
              </a:rPr>
              <a:t> </a:t>
            </a:r>
            <a:r>
              <a:rPr lang="en-GB" dirty="0" err="1" smtClean="0">
                <a:solidFill>
                  <a:schemeClr val="tx1"/>
                </a:solidFill>
              </a:rPr>
              <a:t>heb</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reoleiddio</a:t>
            </a:r>
            <a:r>
              <a:rPr lang="en-GB" dirty="0" smtClean="0">
                <a:solidFill>
                  <a:schemeClr val="tx1"/>
                </a:solidFill>
              </a:rPr>
              <a:t>, </a:t>
            </a:r>
            <a:r>
              <a:rPr lang="en-GB" dirty="0" err="1" smtClean="0">
                <a:solidFill>
                  <a:schemeClr val="tx1"/>
                </a:solidFill>
              </a:rPr>
              <a:t>heb</a:t>
            </a:r>
            <a:r>
              <a:rPr lang="en-GB" dirty="0" smtClean="0">
                <a:solidFill>
                  <a:schemeClr val="tx1"/>
                </a:solidFill>
              </a:rPr>
              <a:t> </a:t>
            </a:r>
            <a:r>
              <a:rPr lang="en-GB" dirty="0" err="1">
                <a:solidFill>
                  <a:schemeClr val="tx1"/>
                </a:solidFill>
              </a:rPr>
              <a:t>atebolrwydd</a:t>
            </a:r>
            <a:r>
              <a:rPr lang="en-GB" dirty="0">
                <a:solidFill>
                  <a:schemeClr val="tx1"/>
                </a:solidFill>
              </a:rPr>
              <a:t> ac yn </a:t>
            </a:r>
            <a:r>
              <a:rPr lang="en-GB" dirty="0" err="1" smtClean="0">
                <a:solidFill>
                  <a:schemeClr val="tx1"/>
                </a:solidFill>
              </a:rPr>
              <a:t>agored</a:t>
            </a:r>
            <a:r>
              <a:rPr lang="en-GB" dirty="0" smtClean="0">
                <a:solidFill>
                  <a:schemeClr val="tx1"/>
                </a:solidFill>
              </a:rPr>
              <a:t> </a:t>
            </a:r>
            <a:r>
              <a:rPr lang="en-GB" dirty="0" err="1" smtClean="0">
                <a:solidFill>
                  <a:schemeClr val="tx1"/>
                </a:solidFill>
              </a:rPr>
              <a:t>i</a:t>
            </a:r>
            <a:r>
              <a:rPr lang="en-GB" dirty="0" smtClean="0">
                <a:solidFill>
                  <a:schemeClr val="tx1"/>
                </a:solidFill>
              </a:rPr>
              <a:t> wneud </a:t>
            </a:r>
            <a:r>
              <a:rPr lang="en-GB" dirty="0" err="1" smtClean="0">
                <a:solidFill>
                  <a:schemeClr val="tx1"/>
                </a:solidFill>
              </a:rPr>
              <a:t>elw</a:t>
            </a:r>
            <a:r>
              <a:rPr lang="en-GB" dirty="0" smtClean="0">
                <a:solidFill>
                  <a:schemeClr val="tx1"/>
                </a:solidFill>
              </a:rPr>
              <a:t> </a:t>
            </a:r>
            <a:r>
              <a:rPr lang="en-GB" dirty="0" err="1" smtClean="0">
                <a:solidFill>
                  <a:schemeClr val="tx1"/>
                </a:solidFill>
              </a:rPr>
              <a:t>annheg</a:t>
            </a:r>
            <a:r>
              <a:rPr lang="en-GB" dirty="0" smtClean="0">
                <a:solidFill>
                  <a:schemeClr val="tx1"/>
                </a:solidFill>
              </a:rPr>
              <a:t>.</a:t>
            </a:r>
            <a:endParaRPr lang="en-GB" dirty="0">
              <a:solidFill>
                <a:schemeClr val="tx1"/>
              </a:solidFill>
            </a:endParaRPr>
          </a:p>
          <a:p>
            <a:endParaRPr lang="en-GB" dirty="0"/>
          </a:p>
        </p:txBody>
      </p:sp>
      <p:sp>
        <p:nvSpPr>
          <p:cNvPr id="4" name="Content Placeholder 3"/>
          <p:cNvSpPr>
            <a:spLocks noGrp="1"/>
          </p:cNvSpPr>
          <p:nvPr>
            <p:ph sz="half" idx="2"/>
          </p:nvPr>
        </p:nvSpPr>
        <p:spPr>
          <a:xfrm>
            <a:off x="4572000" y="1417638"/>
            <a:ext cx="4316288" cy="5323730"/>
          </a:xfrm>
        </p:spPr>
        <p:style>
          <a:lnRef idx="2">
            <a:schemeClr val="accent5"/>
          </a:lnRef>
          <a:fillRef idx="1">
            <a:schemeClr val="lt1"/>
          </a:fillRef>
          <a:effectRef idx="0">
            <a:schemeClr val="accent5"/>
          </a:effectRef>
          <a:fontRef idx="minor">
            <a:schemeClr val="dk1"/>
          </a:fontRef>
        </p:style>
        <p:txBody>
          <a:bodyPr>
            <a:noAutofit/>
          </a:bodyPr>
          <a:lstStyle/>
          <a:p>
            <a:r>
              <a:rPr lang="en-GB" sz="2250" i="1" dirty="0" err="1" smtClean="0"/>
              <a:t>Gatto</a:t>
            </a:r>
            <a:r>
              <a:rPr lang="en-GB" sz="2250" i="1" dirty="0" smtClean="0"/>
              <a:t> advocates the idea of small ‘schools’ which are run by the community themselves</a:t>
            </a:r>
          </a:p>
          <a:p>
            <a:r>
              <a:rPr lang="en-GB" sz="2250" i="1" dirty="0" smtClean="0"/>
              <a:t>Critics argue that his plans lack detail and take too rosy a view of community living, which seems to be based on romantic or idealistic  notions of communal ties </a:t>
            </a:r>
          </a:p>
          <a:p>
            <a:r>
              <a:rPr lang="en-GB" sz="2250" i="1" dirty="0" smtClean="0"/>
              <a:t>Doesn’t take into consideration the risks of privately managed ‘community schools’ which would be unregulated, lacking in accountability and open to profiteering </a:t>
            </a:r>
            <a:endParaRPr lang="en-GB" sz="2250" i="1" dirty="0"/>
          </a:p>
        </p:txBody>
      </p:sp>
    </p:spTree>
    <p:extLst>
      <p:ext uri="{BB962C8B-B14F-4D97-AF65-F5344CB8AC3E}">
        <p14:creationId xmlns:p14="http://schemas.microsoft.com/office/powerpoint/2010/main" val="1306450812"/>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1143000"/>
          </a:xfrm>
        </p:spPr>
        <p:txBody>
          <a:bodyPr>
            <a:normAutofit fontScale="90000"/>
          </a:bodyPr>
          <a:lstStyle/>
          <a:p>
            <a:r>
              <a:rPr lang="en-GB" sz="4000" dirty="0" smtClean="0">
                <a:solidFill>
                  <a:schemeClr val="accent3"/>
                </a:solidFill>
              </a:rPr>
              <a:t>Dysgu </a:t>
            </a:r>
            <a:r>
              <a:rPr lang="en-GB" sz="4000" dirty="0" err="1" smtClean="0">
                <a:solidFill>
                  <a:schemeClr val="accent3"/>
                </a:solidFill>
              </a:rPr>
              <a:t>Ffynhonellau</a:t>
            </a:r>
            <a:r>
              <a:rPr lang="en-GB" sz="4000" dirty="0" smtClean="0">
                <a:solidFill>
                  <a:schemeClr val="accent3"/>
                </a:solidFill>
              </a:rPr>
              <a:t> </a:t>
            </a:r>
            <a:r>
              <a:rPr lang="en-GB" sz="4000" dirty="0" err="1" smtClean="0">
                <a:solidFill>
                  <a:schemeClr val="accent3"/>
                </a:solidFill>
              </a:rPr>
              <a:t>Agored</a:t>
            </a:r>
            <a:r>
              <a:rPr lang="en-GB" sz="4000" dirty="0" smtClean="0">
                <a:solidFill>
                  <a:schemeClr val="accent3"/>
                </a:solidFill>
              </a:rPr>
              <a:t> – rhy </a:t>
            </a:r>
            <a:r>
              <a:rPr lang="en-GB" sz="4000" dirty="0" err="1" smtClean="0">
                <a:solidFill>
                  <a:schemeClr val="accent3"/>
                </a:solidFill>
              </a:rPr>
              <a:t>agored</a:t>
            </a:r>
            <a:r>
              <a:rPr lang="en-GB" sz="4000" dirty="0" smtClean="0">
                <a:solidFill>
                  <a:schemeClr val="accent3"/>
                </a:solidFill>
              </a:rPr>
              <a:t>?</a:t>
            </a:r>
            <a:r>
              <a:rPr lang="en-GB" dirty="0">
                <a:solidFill>
                  <a:schemeClr val="accent3"/>
                </a:solidFill>
              </a:rPr>
              <a:t/>
            </a:r>
            <a:br>
              <a:rPr lang="en-GB" dirty="0">
                <a:solidFill>
                  <a:schemeClr val="accent3"/>
                </a:solidFill>
              </a:rPr>
            </a:br>
            <a:r>
              <a:rPr lang="en-GB" sz="4000" dirty="0" smtClean="0"/>
              <a:t>Open Source Learning – </a:t>
            </a:r>
            <a:r>
              <a:rPr lang="en-GB" sz="4000" dirty="0" smtClean="0"/>
              <a:t>a little too open? </a:t>
            </a:r>
            <a:endParaRPr lang="en-GB" sz="4000"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a:solidFill>
                  <a:schemeClr val="tx1"/>
                </a:solidFill>
              </a:rPr>
              <a:t>Nid </a:t>
            </a:r>
            <a:r>
              <a:rPr lang="en-GB" dirty="0" err="1">
                <a:solidFill>
                  <a:schemeClr val="tx1"/>
                </a:solidFill>
              </a:rPr>
              <a:t>yw</a:t>
            </a:r>
            <a:r>
              <a:rPr lang="en-GB" dirty="0">
                <a:solidFill>
                  <a:schemeClr val="tx1"/>
                </a:solidFill>
              </a:rPr>
              <a:t> </a:t>
            </a:r>
            <a:r>
              <a:rPr lang="en-GB" dirty="0" err="1">
                <a:solidFill>
                  <a:schemeClr val="tx1"/>
                </a:solidFill>
              </a:rPr>
              <a:t>pob</a:t>
            </a:r>
            <a:r>
              <a:rPr lang="en-GB" dirty="0">
                <a:solidFill>
                  <a:schemeClr val="tx1"/>
                </a:solidFill>
              </a:rPr>
              <a:t> </a:t>
            </a:r>
            <a:r>
              <a:rPr lang="en-GB" dirty="0" err="1">
                <a:solidFill>
                  <a:schemeClr val="tx1"/>
                </a:solidFill>
              </a:rPr>
              <a:t>plentyn</a:t>
            </a:r>
            <a:r>
              <a:rPr lang="en-GB" dirty="0">
                <a:solidFill>
                  <a:schemeClr val="tx1"/>
                </a:solidFill>
              </a:rPr>
              <a:t> yn gallu </a:t>
            </a:r>
            <a:r>
              <a:rPr lang="en-GB" dirty="0" err="1">
                <a:solidFill>
                  <a:schemeClr val="tx1"/>
                </a:solidFill>
              </a:rPr>
              <a:t>gweithio’n</a:t>
            </a:r>
            <a:r>
              <a:rPr lang="en-GB" dirty="0">
                <a:solidFill>
                  <a:schemeClr val="tx1"/>
                </a:solidFill>
              </a:rPr>
              <a:t> </a:t>
            </a:r>
            <a:r>
              <a:rPr lang="en-GB" dirty="0" err="1">
                <a:solidFill>
                  <a:schemeClr val="tx1"/>
                </a:solidFill>
              </a:rPr>
              <a:t>annibynnol</a:t>
            </a:r>
            <a:r>
              <a:rPr lang="en-GB" dirty="0">
                <a:solidFill>
                  <a:schemeClr val="tx1"/>
                </a:solidFill>
              </a:rPr>
              <a:t> neu yn gallu </a:t>
            </a:r>
            <a:r>
              <a:rPr lang="en-GB" dirty="0" err="1">
                <a:solidFill>
                  <a:schemeClr val="tx1"/>
                </a:solidFill>
              </a:rPr>
              <a:t>defnyddio</a:t>
            </a:r>
            <a:r>
              <a:rPr lang="en-GB" dirty="0">
                <a:solidFill>
                  <a:schemeClr val="tx1"/>
                </a:solidFill>
              </a:rPr>
              <a:t> </a:t>
            </a:r>
            <a:r>
              <a:rPr lang="en-GB" dirty="0" err="1" smtClean="0">
                <a:solidFill>
                  <a:schemeClr val="tx1"/>
                </a:solidFill>
              </a:rPr>
              <a:t>DFfA</a:t>
            </a:r>
            <a:r>
              <a:rPr lang="en-GB" dirty="0" smtClean="0">
                <a:solidFill>
                  <a:schemeClr val="tx1"/>
                </a:solidFill>
              </a:rPr>
              <a:t> </a:t>
            </a:r>
            <a:r>
              <a:rPr lang="en-GB" dirty="0" err="1">
                <a:solidFill>
                  <a:schemeClr val="tx1"/>
                </a:solidFill>
              </a:rPr>
              <a:t>heb</a:t>
            </a:r>
            <a:r>
              <a:rPr lang="en-GB" dirty="0">
                <a:solidFill>
                  <a:schemeClr val="tx1"/>
                </a:solidFill>
              </a:rPr>
              <a:t> </a:t>
            </a:r>
            <a:r>
              <a:rPr lang="en-GB" dirty="0" err="1" smtClean="0">
                <a:solidFill>
                  <a:schemeClr val="tx1"/>
                </a:solidFill>
              </a:rPr>
              <a:t>gefnogaeth</a:t>
            </a:r>
            <a:r>
              <a:rPr lang="en-GB" dirty="0" smtClean="0">
                <a:solidFill>
                  <a:schemeClr val="tx1"/>
                </a:solidFill>
              </a:rPr>
              <a:t> </a:t>
            </a:r>
            <a:endParaRPr lang="en-GB" dirty="0">
              <a:solidFill>
                <a:schemeClr val="tx1"/>
              </a:solidFill>
            </a:endParaRPr>
          </a:p>
          <a:p>
            <a:r>
              <a:rPr lang="en-GB" dirty="0">
                <a:solidFill>
                  <a:schemeClr val="tx1"/>
                </a:solidFill>
              </a:rPr>
              <a:t>Mae </a:t>
            </a:r>
            <a:r>
              <a:rPr lang="en-GB" dirty="0" err="1">
                <a:solidFill>
                  <a:schemeClr val="tx1"/>
                </a:solidFill>
              </a:rPr>
              <a:t>nifer</a:t>
            </a:r>
            <a:r>
              <a:rPr lang="en-GB" dirty="0">
                <a:solidFill>
                  <a:schemeClr val="tx1"/>
                </a:solidFill>
              </a:rPr>
              <a:t> o </a:t>
            </a:r>
            <a:r>
              <a:rPr lang="en-GB" dirty="0" err="1">
                <a:solidFill>
                  <a:schemeClr val="tx1"/>
                </a:solidFill>
              </a:rPr>
              <a:t>syniadau</a:t>
            </a:r>
            <a:r>
              <a:rPr lang="en-GB" dirty="0">
                <a:solidFill>
                  <a:schemeClr val="tx1"/>
                </a:solidFill>
              </a:rPr>
              <a:t> </a:t>
            </a:r>
            <a:r>
              <a:rPr lang="en-GB" dirty="0" err="1">
                <a:solidFill>
                  <a:schemeClr val="tx1"/>
                </a:solidFill>
              </a:rPr>
              <a:t>Gatto</a:t>
            </a:r>
            <a:r>
              <a:rPr lang="en-GB" dirty="0">
                <a:solidFill>
                  <a:schemeClr val="tx1"/>
                </a:solidFill>
              </a:rPr>
              <a:t> </a:t>
            </a:r>
            <a:r>
              <a:rPr lang="en-GB" dirty="0" err="1" smtClean="0">
                <a:solidFill>
                  <a:schemeClr val="tx1"/>
                </a:solidFill>
              </a:rPr>
              <a:t>wedi’u</a:t>
            </a:r>
            <a:r>
              <a:rPr lang="en-GB" dirty="0" smtClean="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dystiolaeth </a:t>
            </a:r>
            <a:r>
              <a:rPr lang="en-GB" dirty="0" err="1">
                <a:solidFill>
                  <a:schemeClr val="tx1"/>
                </a:solidFill>
              </a:rPr>
              <a:t>anecdotaidd</a:t>
            </a:r>
            <a:r>
              <a:rPr lang="en-GB" dirty="0">
                <a:solidFill>
                  <a:schemeClr val="tx1"/>
                </a:solidFill>
              </a:rPr>
              <a:t> </a:t>
            </a:r>
            <a:r>
              <a:rPr lang="en-GB" dirty="0" smtClean="0">
                <a:solidFill>
                  <a:schemeClr val="tx1"/>
                </a:solidFill>
              </a:rPr>
              <a:t>o’r hyn sydd </a:t>
            </a:r>
            <a:r>
              <a:rPr lang="en-GB" dirty="0">
                <a:solidFill>
                  <a:schemeClr val="tx1"/>
                </a:solidFill>
              </a:rPr>
              <a:t>wedi gweithio </a:t>
            </a:r>
            <a:r>
              <a:rPr lang="en-GB" dirty="0" err="1">
                <a:solidFill>
                  <a:schemeClr val="tx1"/>
                </a:solidFill>
              </a:rPr>
              <a:t>ar</a:t>
            </a:r>
            <a:r>
              <a:rPr lang="en-GB" dirty="0">
                <a:solidFill>
                  <a:schemeClr val="tx1"/>
                </a:solidFill>
              </a:rPr>
              <a:t> gyfer plant sydd </a:t>
            </a:r>
            <a:r>
              <a:rPr lang="en-GB" dirty="0" err="1" smtClean="0">
                <a:solidFill>
                  <a:schemeClr val="tx1"/>
                </a:solidFill>
              </a:rPr>
              <a:t>heb</a:t>
            </a:r>
            <a:r>
              <a:rPr lang="en-GB" dirty="0" smtClean="0">
                <a:solidFill>
                  <a:schemeClr val="tx1"/>
                </a:solidFill>
              </a:rPr>
              <a:t> </a:t>
            </a:r>
            <a:r>
              <a:rPr lang="en-GB" dirty="0" err="1" smtClean="0">
                <a:solidFill>
                  <a:schemeClr val="tx1"/>
                </a:solidFill>
              </a:rPr>
              <a:t>brofi</a:t>
            </a:r>
            <a:r>
              <a:rPr lang="en-GB" dirty="0" smtClean="0">
                <a:solidFill>
                  <a:schemeClr val="tx1"/>
                </a:solidFill>
              </a:rPr>
              <a:t> </a:t>
            </a:r>
            <a:r>
              <a:rPr lang="en-GB" dirty="0" err="1" smtClean="0">
                <a:solidFill>
                  <a:schemeClr val="tx1"/>
                </a:solidFill>
              </a:rPr>
              <a:t>llwyddiant</a:t>
            </a:r>
            <a:r>
              <a:rPr lang="en-GB" dirty="0" smtClean="0">
                <a:solidFill>
                  <a:schemeClr val="tx1"/>
                </a:solidFill>
              </a:rPr>
              <a:t> </a:t>
            </a:r>
            <a:r>
              <a:rPr lang="en-GB" dirty="0">
                <a:solidFill>
                  <a:schemeClr val="tx1"/>
                </a:solidFill>
              </a:rPr>
              <a:t>ysgol – </a:t>
            </a:r>
            <a:r>
              <a:rPr lang="en-GB" dirty="0" smtClean="0">
                <a:solidFill>
                  <a:schemeClr val="tx1"/>
                </a:solidFill>
              </a:rPr>
              <a:t>ac yn </a:t>
            </a:r>
            <a:r>
              <a:rPr lang="en-GB" dirty="0" err="1" smtClean="0">
                <a:solidFill>
                  <a:schemeClr val="tx1"/>
                </a:solidFill>
              </a:rPr>
              <a:t>anwybyddu</a:t>
            </a:r>
            <a:r>
              <a:rPr lang="en-GB" dirty="0" smtClean="0">
                <a:solidFill>
                  <a:schemeClr val="tx1"/>
                </a:solidFill>
              </a:rPr>
              <a:t> </a:t>
            </a:r>
            <a:r>
              <a:rPr lang="en-GB" dirty="0" err="1" smtClean="0">
                <a:solidFill>
                  <a:schemeClr val="tx1"/>
                </a:solidFill>
              </a:rPr>
              <a:t>llwyddiannau</a:t>
            </a:r>
            <a:r>
              <a:rPr lang="en-GB" dirty="0" smtClean="0">
                <a:solidFill>
                  <a:schemeClr val="tx1"/>
                </a:solidFill>
              </a:rPr>
              <a:t> y rhai hynny sydd wedi</a:t>
            </a:r>
            <a:endParaRPr lang="en-GB" dirty="0">
              <a:solidFill>
                <a:schemeClr val="tx1"/>
              </a:solidFill>
            </a:endParaRPr>
          </a:p>
        </p:txBody>
      </p:sp>
      <p:sp>
        <p:nvSpPr>
          <p:cNvPr id="4" name="Content Placeholder 3"/>
          <p:cNvSpPr>
            <a:spLocks noGrp="1"/>
          </p:cNvSpPr>
          <p:nvPr>
            <p:ph sz="half" idx="2"/>
          </p:nvPr>
        </p:nvSpPr>
        <p:spPr>
          <a:xfrm>
            <a:off x="4648200" y="1600200"/>
            <a:ext cx="4038600" cy="4493096"/>
          </a:xfrm>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i="1" dirty="0" smtClean="0"/>
              <a:t>Critics argue that not all children are as motivated or as equally able to access OSL independently </a:t>
            </a:r>
          </a:p>
          <a:p>
            <a:r>
              <a:rPr lang="en-GB" i="1" dirty="0" smtClean="0"/>
              <a:t>Many of </a:t>
            </a:r>
            <a:r>
              <a:rPr lang="en-GB" i="1" dirty="0" err="1" smtClean="0"/>
              <a:t>Gatto’s</a:t>
            </a:r>
            <a:r>
              <a:rPr lang="en-GB" i="1" dirty="0" smtClean="0"/>
              <a:t> ideas are based on his own anecdotal evidence of what’s worked for people who have not been successful at school – ignoring the successes of those who have </a:t>
            </a:r>
          </a:p>
          <a:p>
            <a:pPr marL="0" indent="0">
              <a:buNone/>
            </a:pPr>
            <a:endParaRPr lang="en-GB" dirty="0"/>
          </a:p>
        </p:txBody>
      </p:sp>
    </p:spTree>
    <p:extLst>
      <p:ext uri="{BB962C8B-B14F-4D97-AF65-F5344CB8AC3E}">
        <p14:creationId xmlns:p14="http://schemas.microsoft.com/office/powerpoint/2010/main" val="1786875099"/>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Gatto</a:t>
            </a:r>
            <a:r>
              <a:rPr lang="en-GB" dirty="0" smtClean="0">
                <a:solidFill>
                  <a:schemeClr val="accent3"/>
                </a:solidFill>
              </a:rPr>
              <a:t> </a:t>
            </a:r>
            <a:r>
              <a:rPr lang="en-GB" dirty="0" err="1" smtClean="0">
                <a:solidFill>
                  <a:schemeClr val="accent3"/>
                </a:solidFill>
              </a:rPr>
              <a:t>a’i</a:t>
            </a:r>
            <a:r>
              <a:rPr lang="en-GB" dirty="0" smtClean="0">
                <a:solidFill>
                  <a:schemeClr val="accent3"/>
                </a:solidFill>
              </a:rPr>
              <a:t> </a:t>
            </a:r>
            <a:r>
              <a:rPr lang="en-GB" dirty="0" err="1" smtClean="0">
                <a:solidFill>
                  <a:schemeClr val="accent3"/>
                </a:solidFill>
              </a:rPr>
              <a:t>Ryfel</a:t>
            </a:r>
            <a:r>
              <a:rPr lang="en-GB" dirty="0" smtClean="0">
                <a:solidFill>
                  <a:schemeClr val="accent3"/>
                </a:solidFill>
              </a:rPr>
              <a:t> </a:t>
            </a:r>
            <a:r>
              <a:rPr lang="en-GB" dirty="0" err="1">
                <a:solidFill>
                  <a:schemeClr val="accent3"/>
                </a:solidFill>
              </a:rPr>
              <a:t>Geiriau</a:t>
            </a:r>
            <a:r>
              <a:rPr lang="en-GB" dirty="0">
                <a:solidFill>
                  <a:schemeClr val="accent3"/>
                </a:solidFill>
              </a:rPr>
              <a:t/>
            </a:r>
            <a:br>
              <a:rPr lang="en-GB" dirty="0">
                <a:solidFill>
                  <a:schemeClr val="accent3"/>
                </a:solidFill>
              </a:rPr>
            </a:br>
            <a:r>
              <a:rPr lang="en-GB" dirty="0" err="1" smtClean="0"/>
              <a:t>Gatto</a:t>
            </a:r>
            <a:r>
              <a:rPr lang="en-GB" dirty="0" smtClean="0"/>
              <a:t> Goes to Word War </a:t>
            </a:r>
            <a:endParaRPr lang="en-GB" dirty="0"/>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a:lstStyle/>
          <a:p>
            <a:r>
              <a:rPr lang="en-GB" dirty="0"/>
              <a:t> </a:t>
            </a:r>
            <a:r>
              <a:rPr lang="en-GB" dirty="0">
                <a:solidFill>
                  <a:schemeClr val="tx1"/>
                </a:solidFill>
              </a:rPr>
              <a:t>Mae </a:t>
            </a:r>
            <a:r>
              <a:rPr lang="en-GB" dirty="0" err="1">
                <a:solidFill>
                  <a:schemeClr val="tx1"/>
                </a:solidFill>
              </a:rPr>
              <a:t>rhai</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teimlo</a:t>
            </a:r>
            <a:r>
              <a:rPr lang="en-GB" dirty="0">
                <a:solidFill>
                  <a:schemeClr val="tx1"/>
                </a:solidFill>
              </a:rPr>
              <a:t> bod </a:t>
            </a:r>
            <a:r>
              <a:rPr lang="en-GB" dirty="0" err="1">
                <a:solidFill>
                  <a:schemeClr val="tx1"/>
                </a:solidFill>
              </a:rPr>
              <a:t>Gatto</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mynegi</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farn</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ffordd</a:t>
            </a:r>
            <a:r>
              <a:rPr lang="en-GB" dirty="0">
                <a:solidFill>
                  <a:schemeClr val="tx1"/>
                </a:solidFill>
              </a:rPr>
              <a:t> </a:t>
            </a:r>
            <a:r>
              <a:rPr lang="en-GB" dirty="0" err="1">
                <a:solidFill>
                  <a:schemeClr val="tx1"/>
                </a:solidFill>
              </a:rPr>
              <a:t>ddadleuol</a:t>
            </a:r>
            <a:r>
              <a:rPr lang="en-GB" dirty="0">
                <a:solidFill>
                  <a:schemeClr val="tx1"/>
                </a:solidFill>
              </a:rPr>
              <a:t> ac </a:t>
            </a:r>
            <a:r>
              <a:rPr lang="en-GB" dirty="0" err="1" smtClean="0">
                <a:solidFill>
                  <a:schemeClr val="tx1"/>
                </a:solidFill>
              </a:rPr>
              <a:t>yn</a:t>
            </a:r>
            <a:r>
              <a:rPr lang="en-GB" dirty="0" smtClean="0">
                <a:solidFill>
                  <a:schemeClr val="tx1"/>
                </a:solidFill>
              </a:rPr>
              <a:t> </a:t>
            </a:r>
            <a:r>
              <a:rPr lang="en-GB" dirty="0" err="1" smtClean="0">
                <a:solidFill>
                  <a:schemeClr val="tx1"/>
                </a:solidFill>
              </a:rPr>
              <a:t>gwrthod</a:t>
            </a:r>
            <a:r>
              <a:rPr lang="en-GB" dirty="0" smtClean="0">
                <a:solidFill>
                  <a:schemeClr val="tx1"/>
                </a:solidFill>
              </a:rPr>
              <a:t> </a:t>
            </a:r>
            <a:r>
              <a:rPr lang="en-GB" dirty="0" err="1" smtClean="0">
                <a:solidFill>
                  <a:schemeClr val="tx1"/>
                </a:solidFill>
              </a:rPr>
              <a:t>cyfaddawdu</a:t>
            </a:r>
            <a:r>
              <a:rPr lang="en-GB" dirty="0" smtClean="0">
                <a:solidFill>
                  <a:schemeClr val="tx1"/>
                </a:solidFill>
              </a:rPr>
              <a:t>. Mae </a:t>
            </a:r>
            <a:r>
              <a:rPr lang="en-GB" dirty="0">
                <a:solidFill>
                  <a:schemeClr val="tx1"/>
                </a:solidFill>
              </a:rPr>
              <a:t>hwn yn </a:t>
            </a:r>
            <a:r>
              <a:rPr lang="en-GB" dirty="0" smtClean="0">
                <a:solidFill>
                  <a:schemeClr val="tx1"/>
                </a:solidFill>
              </a:rPr>
              <a:t>ei gwneud </a:t>
            </a:r>
            <a:r>
              <a:rPr lang="en-GB" dirty="0" err="1">
                <a:solidFill>
                  <a:schemeClr val="tx1"/>
                </a:solidFill>
              </a:rPr>
              <a:t>hi’n</a:t>
            </a:r>
            <a:r>
              <a:rPr lang="en-GB" dirty="0">
                <a:solidFill>
                  <a:schemeClr val="tx1"/>
                </a:solidFill>
              </a:rPr>
              <a:t> </a:t>
            </a:r>
            <a:r>
              <a:rPr lang="en-GB" dirty="0" err="1">
                <a:solidFill>
                  <a:schemeClr val="tx1"/>
                </a:solidFill>
              </a:rPr>
              <a:t>anodd</a:t>
            </a:r>
            <a:r>
              <a:rPr lang="en-GB" dirty="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b</a:t>
            </a:r>
            <a:r>
              <a:rPr lang="en-GB" dirty="0" err="1" smtClean="0">
                <a:solidFill>
                  <a:schemeClr val="tx1"/>
                </a:solidFill>
              </a:rPr>
              <a:t>enderfynu</a:t>
            </a:r>
            <a:r>
              <a:rPr lang="en-GB" dirty="0" smtClean="0">
                <a:solidFill>
                  <a:schemeClr val="tx1"/>
                </a:solidFill>
              </a:rPr>
              <a:t> </a:t>
            </a:r>
            <a:r>
              <a:rPr lang="en-GB" dirty="0">
                <a:solidFill>
                  <a:schemeClr val="tx1"/>
                </a:solidFill>
              </a:rPr>
              <a:t>pa </a:t>
            </a:r>
            <a:r>
              <a:rPr lang="en-GB" dirty="0" err="1">
                <a:solidFill>
                  <a:schemeClr val="tx1"/>
                </a:solidFill>
              </a:rPr>
              <a:t>mor</a:t>
            </a:r>
            <a:r>
              <a:rPr lang="en-GB" dirty="0">
                <a:solidFill>
                  <a:schemeClr val="tx1"/>
                </a:solidFill>
              </a:rPr>
              <a:t> </a:t>
            </a:r>
            <a:r>
              <a:rPr lang="en-GB" dirty="0" err="1">
                <a:solidFill>
                  <a:schemeClr val="tx1"/>
                </a:solidFill>
              </a:rPr>
              <a:t>ddefnyddiol</a:t>
            </a:r>
            <a:r>
              <a:rPr lang="en-GB" dirty="0">
                <a:solidFill>
                  <a:schemeClr val="tx1"/>
                </a:solidFill>
              </a:rPr>
              <a:t> </a:t>
            </a:r>
            <a:r>
              <a:rPr lang="en-GB" dirty="0" err="1">
                <a:solidFill>
                  <a:schemeClr val="tx1"/>
                </a:solidFill>
              </a:rPr>
              <a:t>yw</a:t>
            </a:r>
            <a:r>
              <a:rPr lang="en-GB" dirty="0">
                <a:solidFill>
                  <a:schemeClr val="tx1"/>
                </a:solidFill>
              </a:rPr>
              <a:t> ei </a:t>
            </a:r>
            <a:r>
              <a:rPr lang="en-GB" dirty="0" err="1" smtClean="0">
                <a:solidFill>
                  <a:schemeClr val="tx1"/>
                </a:solidFill>
              </a:rPr>
              <a:t>syniadau</a:t>
            </a:r>
            <a:r>
              <a:rPr lang="en-GB" dirty="0" smtClean="0">
                <a:solidFill>
                  <a:schemeClr val="tx1"/>
                </a:solidFill>
              </a:rPr>
              <a:t> yn hytrach nag ond yn radical</a:t>
            </a:r>
            <a:endParaRPr lang="en-GB" dirty="0">
              <a:solidFill>
                <a:schemeClr val="tx1"/>
              </a:solidFill>
            </a:endParaRP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i="1" dirty="0" smtClean="0"/>
              <a:t>Critics also argue that </a:t>
            </a:r>
            <a:r>
              <a:rPr lang="en-GB" i="1" dirty="0" err="1" smtClean="0"/>
              <a:t>Gatto’s</a:t>
            </a:r>
            <a:r>
              <a:rPr lang="en-GB" i="1" dirty="0" smtClean="0"/>
              <a:t> forceful views are expressed in a combative tone and are uncompromising in stance. This makes is difficult to judge to what extent his ideas are useful and not just radical</a:t>
            </a:r>
            <a:endParaRPr lang="en-GB" i="1" dirty="0"/>
          </a:p>
        </p:txBody>
      </p:sp>
    </p:spTree>
    <p:extLst>
      <p:ext uri="{BB962C8B-B14F-4D97-AF65-F5344CB8AC3E}">
        <p14:creationId xmlns:p14="http://schemas.microsoft.com/office/powerpoint/2010/main" val="1533720315"/>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512634038"/>
              </p:ext>
            </p:extLst>
          </p:nvPr>
        </p:nvGraphicFramePr>
        <p:xfrm>
          <a:off x="323528" y="332656"/>
          <a:ext cx="8568951" cy="6386440"/>
        </p:xfrm>
        <a:graphic>
          <a:graphicData uri="http://schemas.openxmlformats.org/drawingml/2006/table">
            <a:tbl>
              <a:tblPr firstRow="1" bandRow="1">
                <a:tableStyleId>{F5AB1C69-6EDB-4FF4-983F-18BD219EF322}</a:tableStyleId>
              </a:tblPr>
              <a:tblGrid>
                <a:gridCol w="2856317">
                  <a:extLst>
                    <a:ext uri="{9D8B030D-6E8A-4147-A177-3AD203B41FA5}">
                      <a16:colId xmlns:a16="http://schemas.microsoft.com/office/drawing/2014/main" val="20000"/>
                    </a:ext>
                  </a:extLst>
                </a:gridCol>
                <a:gridCol w="2856317">
                  <a:extLst>
                    <a:ext uri="{9D8B030D-6E8A-4147-A177-3AD203B41FA5}">
                      <a16:colId xmlns:a16="http://schemas.microsoft.com/office/drawing/2014/main" val="20001"/>
                    </a:ext>
                  </a:extLst>
                </a:gridCol>
                <a:gridCol w="2856317">
                  <a:extLst>
                    <a:ext uri="{9D8B030D-6E8A-4147-A177-3AD203B41FA5}">
                      <a16:colId xmlns:a16="http://schemas.microsoft.com/office/drawing/2014/main" val="20002"/>
                    </a:ext>
                  </a:extLst>
                </a:gridCol>
              </a:tblGrid>
              <a:tr h="926245">
                <a:tc>
                  <a:txBody>
                    <a:bodyPr/>
                    <a:lstStyle/>
                    <a:p>
                      <a:pPr algn="ctr"/>
                      <a:endParaRPr lang="en-GB" sz="2800" dirty="0"/>
                    </a:p>
                  </a:txBody>
                  <a:tcPr/>
                </a:tc>
                <a:tc>
                  <a:txBody>
                    <a:bodyPr/>
                    <a:lstStyle/>
                    <a:p>
                      <a:pPr algn="ctr"/>
                      <a:r>
                        <a:rPr lang="en-GB" sz="6000" dirty="0" smtClean="0"/>
                        <a:t>+</a:t>
                      </a:r>
                      <a:endParaRPr lang="en-GB" sz="6000" dirty="0"/>
                    </a:p>
                  </a:txBody>
                  <a:tcPr/>
                </a:tc>
                <a:tc>
                  <a:txBody>
                    <a:bodyPr/>
                    <a:lstStyle/>
                    <a:p>
                      <a:pPr algn="ctr"/>
                      <a:r>
                        <a:rPr lang="en-GB" sz="7200" dirty="0" smtClean="0"/>
                        <a:t>-</a:t>
                      </a:r>
                      <a:endParaRPr lang="en-GB" sz="7200" dirty="0"/>
                    </a:p>
                  </a:txBody>
                  <a:tcPr/>
                </a:tc>
                <a:extLst>
                  <a:ext uri="{0D108BD9-81ED-4DB2-BD59-A6C34878D82A}">
                    <a16:rowId xmlns:a16="http://schemas.microsoft.com/office/drawing/2014/main" val="10000"/>
                  </a:ext>
                </a:extLst>
              </a:tr>
              <a:tr h="1299430">
                <a:tc>
                  <a:txBody>
                    <a:bodyPr/>
                    <a:lstStyle/>
                    <a:p>
                      <a:r>
                        <a:rPr lang="en-GB" sz="3200" dirty="0" smtClean="0"/>
                        <a:t>Holt</a:t>
                      </a:r>
                      <a:endParaRPr lang="en-GB" sz="3200"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1299430">
                <a:tc>
                  <a:txBody>
                    <a:bodyPr/>
                    <a:lstStyle/>
                    <a:p>
                      <a:r>
                        <a:rPr lang="en-GB" sz="3200" dirty="0" smtClean="0"/>
                        <a:t>Freire </a:t>
                      </a:r>
                      <a:endParaRPr lang="en-GB" sz="3200"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r h="1299430">
                <a:tc>
                  <a:txBody>
                    <a:bodyPr/>
                    <a:lstStyle/>
                    <a:p>
                      <a:r>
                        <a:rPr lang="en-GB" sz="3200" dirty="0" err="1" smtClean="0"/>
                        <a:t>Gatto</a:t>
                      </a:r>
                      <a:r>
                        <a:rPr lang="en-GB" sz="3200" dirty="0" smtClean="0"/>
                        <a:t> </a:t>
                      </a:r>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3"/>
                  </a:ext>
                </a:extLst>
              </a:tr>
              <a:tr h="1299430">
                <a:tc>
                  <a:txBody>
                    <a:bodyPr/>
                    <a:lstStyle/>
                    <a:p>
                      <a:r>
                        <a:rPr lang="en-GB" sz="3200" dirty="0" smtClean="0"/>
                        <a:t>Arall / Other</a:t>
                      </a:r>
                      <a:endParaRPr lang="en-GB" sz="32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48505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accent3"/>
                </a:solidFill>
              </a:rPr>
              <a:t>Llyfryddiaeth</a:t>
            </a:r>
            <a:r>
              <a:rPr lang="en-GB" dirty="0" smtClean="0">
                <a:solidFill>
                  <a:schemeClr val="accent3"/>
                </a:solidFill>
              </a:rPr>
              <a:t/>
            </a:r>
            <a:br>
              <a:rPr lang="en-GB" dirty="0" smtClean="0">
                <a:solidFill>
                  <a:schemeClr val="accent3"/>
                </a:solidFill>
              </a:rPr>
            </a:br>
            <a:r>
              <a:rPr lang="en-GB" dirty="0" smtClean="0"/>
              <a:t>Bibliography</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Gatto</a:t>
            </a:r>
            <a:r>
              <a:rPr lang="en-GB" dirty="0" smtClean="0"/>
              <a:t> J.T. (1992) </a:t>
            </a:r>
            <a:r>
              <a:rPr lang="en-GB" i="1" dirty="0" smtClean="0"/>
              <a:t>The Seven Lesson School Teacher. </a:t>
            </a:r>
            <a:r>
              <a:rPr lang="en-GB" dirty="0"/>
              <a:t>Available at: </a:t>
            </a:r>
            <a:r>
              <a:rPr lang="en-GB" dirty="0">
                <a:hlinkClick r:id="rId2"/>
              </a:rPr>
              <a:t>http://</a:t>
            </a:r>
            <a:r>
              <a:rPr lang="en-GB" dirty="0" smtClean="0">
                <a:hlinkClick r:id="rId2"/>
              </a:rPr>
              <a:t>www.newciv.org/whole/schoolteacher.txt</a:t>
            </a:r>
            <a:r>
              <a:rPr lang="en-GB" dirty="0" smtClean="0"/>
              <a:t> Accessed 14.3.2016</a:t>
            </a:r>
            <a:endParaRPr lang="en-GB" dirty="0"/>
          </a:p>
          <a:p>
            <a:r>
              <a:rPr lang="en-GB" dirty="0" err="1" smtClean="0"/>
              <a:t>Gatto</a:t>
            </a:r>
            <a:r>
              <a:rPr lang="en-GB" dirty="0" smtClean="0"/>
              <a:t> J.T. (2001) </a:t>
            </a:r>
            <a:r>
              <a:rPr lang="en-GB" i="1" dirty="0" smtClean="0"/>
              <a:t>A Different Kind of Teacher. </a:t>
            </a:r>
            <a:r>
              <a:rPr lang="en-GB" dirty="0" smtClean="0"/>
              <a:t>USA: </a:t>
            </a:r>
            <a:r>
              <a:rPr lang="en-GB" dirty="0" err="1" smtClean="0"/>
              <a:t>Berkely</a:t>
            </a:r>
            <a:r>
              <a:rPr lang="en-GB" dirty="0" smtClean="0"/>
              <a:t> Hills Books Ltd. </a:t>
            </a:r>
          </a:p>
          <a:p>
            <a:r>
              <a:rPr lang="en-GB" dirty="0" err="1" smtClean="0"/>
              <a:t>Gatto</a:t>
            </a:r>
            <a:r>
              <a:rPr lang="en-GB" dirty="0" smtClean="0"/>
              <a:t> </a:t>
            </a:r>
            <a:r>
              <a:rPr lang="en-GB" dirty="0"/>
              <a:t>J.T</a:t>
            </a:r>
            <a:r>
              <a:rPr lang="en-GB" i="1" dirty="0"/>
              <a:t>. </a:t>
            </a:r>
            <a:r>
              <a:rPr lang="en-GB" dirty="0"/>
              <a:t>(2008</a:t>
            </a:r>
            <a:r>
              <a:rPr lang="en-GB" dirty="0" smtClean="0"/>
              <a:t>) </a:t>
            </a:r>
            <a:r>
              <a:rPr lang="en-GB" i="1" dirty="0" smtClean="0"/>
              <a:t>Weapons </a:t>
            </a:r>
            <a:r>
              <a:rPr lang="en-GB" i="1" dirty="0"/>
              <a:t>of Mass Instruction: A Schoolteacher's Journey through the Dark World of Compulsory </a:t>
            </a:r>
            <a:r>
              <a:rPr lang="en-GB" i="1" dirty="0" smtClean="0"/>
              <a:t>Schooling. </a:t>
            </a:r>
            <a:r>
              <a:rPr lang="en-GB" dirty="0"/>
              <a:t>Canada: New Society </a:t>
            </a:r>
            <a:r>
              <a:rPr lang="en-GB" dirty="0" smtClean="0"/>
              <a:t>Publishers</a:t>
            </a:r>
            <a:endParaRPr lang="en-GB" dirty="0"/>
          </a:p>
          <a:p>
            <a:r>
              <a:rPr lang="en-GB" dirty="0" err="1" smtClean="0"/>
              <a:t>Ruenzel</a:t>
            </a:r>
            <a:r>
              <a:rPr lang="en-GB" dirty="0" smtClean="0"/>
              <a:t>, D. (2001) </a:t>
            </a:r>
            <a:r>
              <a:rPr lang="en-GB" i="1" dirty="0" smtClean="0"/>
              <a:t>The World According to </a:t>
            </a:r>
            <a:r>
              <a:rPr lang="en-GB" i="1" dirty="0" err="1" smtClean="0"/>
              <a:t>Gatto</a:t>
            </a:r>
            <a:r>
              <a:rPr lang="en-GB" i="1" dirty="0" smtClean="0"/>
              <a:t>. </a:t>
            </a:r>
            <a:r>
              <a:rPr lang="en-GB" dirty="0"/>
              <a:t>Available at: </a:t>
            </a:r>
            <a:r>
              <a:rPr lang="en-GB" dirty="0">
                <a:hlinkClick r:id="rId3"/>
              </a:rPr>
              <a:t>http://</a:t>
            </a:r>
            <a:r>
              <a:rPr lang="en-GB" dirty="0" smtClean="0">
                <a:hlinkClick r:id="rId3"/>
              </a:rPr>
              <a:t>www.edweek.org/tm/articles/2001/03/01/06gatto.h12.html</a:t>
            </a:r>
            <a:r>
              <a:rPr lang="en-GB" dirty="0" smtClean="0"/>
              <a:t> Accessed 14.3.2016</a:t>
            </a:r>
            <a:endParaRPr lang="en-GB" dirty="0"/>
          </a:p>
        </p:txBody>
      </p:sp>
    </p:spTree>
    <p:extLst>
      <p:ext uri="{BB962C8B-B14F-4D97-AF65-F5344CB8AC3E}">
        <p14:creationId xmlns:p14="http://schemas.microsoft.com/office/powerpoint/2010/main" val="1074685982"/>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583</TotalTime>
  <Words>2237</Words>
  <Application>Microsoft Office PowerPoint</Application>
  <PresentationFormat>On-screen Show (4:3)</PresentationFormat>
  <Paragraphs>211</Paragraphs>
  <Slides>24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Georgia</vt:lpstr>
      <vt:lpstr>Trebuchet MS</vt:lpstr>
      <vt:lpstr>Office Theme</vt:lpstr>
      <vt:lpstr>ECES6008/C</vt:lpstr>
      <vt:lpstr>Module Aims Amcanion </vt:lpstr>
      <vt:lpstr>Learning Outcomes Deilliannau Dysgu </vt:lpstr>
      <vt:lpstr>Learning Outcomes Deilliannau Dysgu </vt:lpstr>
      <vt:lpstr>Learning Outcomes Deilliannau Dysgu </vt:lpstr>
      <vt:lpstr>Learning Outcomes Deilliannau Dysgu </vt:lpstr>
      <vt:lpstr>HERIO’CH HUNAIN QUIZ IT YOURSELF</vt:lpstr>
      <vt:lpstr>John Taylor Gatto </vt:lpstr>
      <vt:lpstr>Stori o Lwyddiant Gatto Gatto’s Success Story </vt:lpstr>
      <vt:lpstr>Arallddewisiadau Gatto Gatto’s Alternatives</vt:lpstr>
      <vt:lpstr>Bingo Chwyldro! Revolution Bingo! </vt:lpstr>
      <vt:lpstr>Yr Athro Ysgol 7 Gwers The 7 Lesson School Teacher </vt:lpstr>
      <vt:lpstr>Y Saith Gwers The Seven Lessons</vt:lpstr>
      <vt:lpstr>Tasg/ Task </vt:lpstr>
      <vt:lpstr>PowerPoint Presentation</vt:lpstr>
      <vt:lpstr>Dysgu Adnodd Agored (DAA)  Open Source  Learning (OSL)  </vt:lpstr>
      <vt:lpstr>PowerPoint Presentation</vt:lpstr>
      <vt:lpstr>PowerPoint Presentation</vt:lpstr>
      <vt:lpstr>Beirniadaethau Criticisms </vt:lpstr>
      <vt:lpstr>Byw Cymdeithasol – Ysgolion Cymdeithasol?  Community Living - Community Schools?</vt:lpstr>
      <vt:lpstr>Dysgu Ffynhonellau Agored – rhy agored? Open Source Learning – a little too open? </vt:lpstr>
      <vt:lpstr>Gatto a’i Ryfel Geiriau Gatto Goes to Word War </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37</cp:revision>
  <dcterms:created xsi:type="dcterms:W3CDTF">2016-03-02T15:54:11Z</dcterms:created>
  <dcterms:modified xsi:type="dcterms:W3CDTF">2021-02-17T17:34:28Z</dcterms:modified>
</cp:coreProperties>
</file>