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sldIdLst>
    <p:sldId id="256" r:id="rId2"/>
    <p:sldId id="257" r:id="rId3"/>
    <p:sldId id="273" r:id="rId4"/>
    <p:sldId id="258"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C44555D-4010-E3CC-4A1D-546898FCD0B6}" name="Joanna Anna Skupien-Sarga (2607916)" initials="J(" userId="S::2607916@student.uwtsd.ac.uk::a46df1fb-c7ee-40ae-b22a-0a2340ce0932" providerId="AD"/>
  <p188:author id="{CB8B3CA1-D337-7570-EC3C-B6E00260E368}" name="Samara Bano Shafiq (2604336)" initials="S(" userId="S::2604336@student.uwtsd.ac.uk::4a3f88bf-a82b-4a9f-8a95-a885f22deb3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24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FF5B9E6A-4AC7-4C98-AB15-9EEB3FEF86FA}" authorId="{3C44555D-4010-E3CC-4A1D-546898FCD0B6}" created="2026-09-23T16:18:38.572">
    <pc:sldMkLst xmlns:pc="http://schemas.microsoft.com/office/powerpoint/2013/main/command">
      <pc:docMk/>
      <pc:sldMk cId="109857222" sldId="256"/>
    </pc:sldMkLst>
    <p188:replyLst>
      <p188:reply id="{7E4D605A-D17D-491E-84FC-A39E70E2D1A7}" authorId="{3C44555D-4010-E3CC-4A1D-546898FCD0B6}" created="2026-09-23T16:21:12.876">
        <p188:txBody>
          <a:bodyPr/>
          <a:lstStyle/>
          <a:p>
            <a:r>
              <a:rPr lang="en-US"/>
              <a:t>https://digital.nhs.uk/blog/transformation-blog/2020/teams-help-bridge-the-gap</a:t>
            </a:r>
          </a:p>
        </p188:txBody>
      </p188:reply>
      <p188:reply id="{2F95C133-0F7C-4DB3-B57E-F14CFE8D756E}" authorId="{3C44555D-4010-E3CC-4A1D-546898FCD0B6}" created="2026-09-27T19:00:05.876">
        <p188:txBody>
          <a:bodyPr/>
          <a:lstStyle/>
          <a:p>
            <a:r>
              <a:rPr lang="en-US"/>
              <a:t>https://www.proquest.com/docview/2833764729?accountid=130472&amp;parentSessionId=%2BXLKfFWJHBpVk72fdFZ9sxkXrnbl2fOFcfC1pLpnieU%3D&amp;pq-origsite=primo&amp;sourcetype=Scholarly%20Journals</a:t>
            </a:r>
          </a:p>
        </p188:txBody>
      </p188:reply>
      <p188:reply id="{E364D4AC-2D40-4A6A-A76D-C90458FBB4CA}" authorId="{3C44555D-4010-E3CC-4A1D-546898FCD0B6}" created="2026-09-27T19:00:37.486">
        <p188:txBody>
          <a:bodyPr/>
          <a:lstStyle/>
          <a:p>
            <a:r>
              <a:rPr lang="en-US"/>
              <a:t>https://www.proquest.com/docview/2833764729?accountid=130472&amp;parentSessionId=pibf%2BkDk5bw2zc4PuaFx8r%2Frcutc3DIpXh51vO9QarY%3D&amp;pq-origsite=primo&amp;sourcetype=Scholarly%20Journals</a:t>
            </a:r>
          </a:p>
        </p188:txBody>
      </p188:reply>
      <p188:reply id="{05932383-F65E-41C7-A21A-56DD2348BA6A}" authorId="{CB8B3CA1-D337-7570-EC3C-B6E00260E368}" created="2026-09-27T22:13:42.082">
        <p188:txBody>
          <a:bodyPr/>
          <a:lstStyle/>
          <a:p>
            <a:r>
              <a:rPr lang="en-GB"/>
              <a:t>hi Joanna sorry just got a chance to have a look, been at work, hopefully will see you tomorrow.</a:t>
            </a:r>
          </a:p>
        </p188:txBody>
      </p188:reply>
    </p188:replyLst>
    <p188:txBody>
      <a:bodyPr/>
      <a:lstStyle/>
      <a:p>
        <a:r>
          <a:rPr lang="en-US"/>
          <a:t>https://www.england.nhs.uk/long-read/microsoft-teams-and-remote-working/ im going to add some website I think we can have a look and hopefully get some useful information from there that we can use :) </a:t>
        </a:r>
      </a:p>
    </p188:txBody>
  </p188:cm>
  <p188:cm id="{EA1D8946-D2BB-4BED-819B-0153A1740043}" authorId="{3C44555D-4010-E3CC-4A1D-546898FCD0B6}" created="2026-10-02T08:25:21.678">
    <pc:sldMkLst xmlns:pc="http://schemas.microsoft.com/office/powerpoint/2013/main/command">
      <pc:docMk/>
      <pc:sldMk cId="109857222" sldId="256"/>
    </pc:sldMkLst>
    <p188:txBody>
      <a:bodyPr/>
      <a:lstStyle/>
      <a:p>
        <a:r>
          <a:rPr lang="en-US"/>
          <a:t>hey ladies ...please have a look and let me know what you think :D </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10/7/2026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72007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10/7/2026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66660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10/7/2026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93419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10/7/2026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20661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10/7/2026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009055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10/7/2026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49318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10/7/2026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872155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10/7/2026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42341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10/7/2026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8551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10/7/2026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561945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10/7/2026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1047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10/7/2026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3070817695"/>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8/10/relationships/comments" Target="../comments/modernComment_100_68C49C6.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Picture 4" title="Two people walking illustration">
            <a:extLst>
              <a:ext uri="{FF2B5EF4-FFF2-40B4-BE49-F238E27FC236}">
                <a16:creationId xmlns:a16="http://schemas.microsoft.com/office/drawing/2014/main" id="{82A0284E-12CD-F519-894B-DA8A5ADA08A0}"/>
              </a:ext>
            </a:extLst>
          </p:cNvPr>
          <p:cNvPicPr>
            <a:picLocks noChangeAspect="1"/>
          </p:cNvPicPr>
          <p:nvPr/>
        </p:nvPicPr>
        <p:blipFill>
          <a:blip r:embed="rId3"/>
          <a:stretch>
            <a:fillRect/>
          </a:stretch>
        </p:blipFill>
        <p:spPr>
          <a:xfrm>
            <a:off x="5907596" y="2303248"/>
            <a:ext cx="4563456" cy="355780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Subtitle 2"/>
          <p:cNvSpPr>
            <a:spLocks noGrp="1"/>
          </p:cNvSpPr>
          <p:nvPr>
            <p:ph type="body" sz="half" idx="2"/>
          </p:nvPr>
        </p:nvSpPr>
        <p:spPr>
          <a:xfrm>
            <a:off x="1012371" y="3192236"/>
            <a:ext cx="4449535" cy="2930978"/>
          </a:xfrm>
        </p:spPr>
        <p:txBody>
          <a:bodyPr vert="horz" lIns="91440" tIns="45720" rIns="91440" bIns="45720" rtlCol="0" anchor="t">
            <a:noAutofit/>
          </a:bodyPr>
          <a:lstStyle/>
          <a:p>
            <a:pPr marL="342900" indent="-342900">
              <a:buChar char="•"/>
            </a:pPr>
            <a:r>
              <a:rPr lang="en-US" sz="2400" b="1" dirty="0"/>
              <a:t>Joanna Skupien Sarga</a:t>
            </a:r>
            <a:endParaRPr lang="en-US" sz="2400" dirty="0"/>
          </a:p>
          <a:p>
            <a:pPr marL="342900" indent="-342900">
              <a:buChar char="•"/>
            </a:pPr>
            <a:r>
              <a:rPr lang="en-US" sz="2400" b="1" dirty="0"/>
              <a:t>Samara </a:t>
            </a:r>
            <a:r>
              <a:rPr lang="en-US" sz="2400" b="1" dirty="0" err="1"/>
              <a:t>Shafiq</a:t>
            </a:r>
            <a:r>
              <a:rPr lang="en-US" sz="2400" b="1" dirty="0"/>
              <a:t> </a:t>
            </a:r>
          </a:p>
          <a:p>
            <a:pPr marL="342900" indent="-342900">
              <a:buChar char="•"/>
            </a:pPr>
            <a:r>
              <a:rPr lang="en-US" sz="2400" b="1" dirty="0"/>
              <a:t>Salma </a:t>
            </a:r>
            <a:r>
              <a:rPr lang="en-US" sz="2400" b="1" dirty="0" err="1"/>
              <a:t>Rizwan</a:t>
            </a:r>
            <a:r>
              <a:rPr lang="en-US" sz="2400" b="1" dirty="0"/>
              <a:t> Khan</a:t>
            </a:r>
          </a:p>
          <a:p>
            <a:pPr marL="342900" indent="-342900">
              <a:buChar char="•"/>
            </a:pPr>
            <a:r>
              <a:rPr lang="en-US" sz="2400" b="1" dirty="0" err="1"/>
              <a:t>Saima</a:t>
            </a:r>
            <a:r>
              <a:rPr lang="en-US" sz="2400" b="1" dirty="0"/>
              <a:t> </a:t>
            </a:r>
            <a:r>
              <a:rPr lang="en-US" sz="2400" b="1" dirty="0" err="1"/>
              <a:t>Nasreen</a:t>
            </a:r>
            <a:endParaRPr lang="en-US" sz="2400" b="1" dirty="0"/>
          </a:p>
          <a:p>
            <a:pPr marL="342900" indent="-342900">
              <a:buChar char="•"/>
            </a:pPr>
            <a:endParaRPr lang="en-US" b="1" dirty="0"/>
          </a:p>
          <a:p>
            <a:endParaRPr lang="en-US" dirty="0"/>
          </a:p>
          <a:p>
            <a:endParaRPr lang="en-US" dirty="0"/>
          </a:p>
          <a:p>
            <a:pPr marL="342900" indent="-342900">
              <a:buChar char="•"/>
            </a:pPr>
            <a:endParaRPr lang="en-US" dirty="0"/>
          </a:p>
          <a:p>
            <a:pPr marL="342900" indent="-342900">
              <a:buChar char="•"/>
            </a:pPr>
            <a:endParaRPr lang="en-US" dirty="0"/>
          </a:p>
          <a:p>
            <a:pPr marL="342900" indent="-342900">
              <a:buChar char="•"/>
            </a:pPr>
            <a:endParaRPr lang="en-US" dirty="0"/>
          </a:p>
          <a:p>
            <a:pPr marL="342900" indent="-342900">
              <a:buChar char="•"/>
            </a:pPr>
            <a:endParaRPr lang="en-US" dirty="0"/>
          </a:p>
          <a:p>
            <a:pPr marL="342900" indent="-342900">
              <a:buChar char="•"/>
            </a:pPr>
            <a:endParaRPr lang="en-US" dirty="0"/>
          </a:p>
          <a:p>
            <a:pPr marL="342900" indent="-342900">
              <a:buChar char="•"/>
            </a:pPr>
            <a:endParaRPr lang="en-US" dirty="0"/>
          </a:p>
          <a:p>
            <a:pPr marL="342900" indent="-342900">
              <a:buChar char="•"/>
            </a:pPr>
            <a:endParaRPr lang="en-US" dirty="0"/>
          </a:p>
        </p:txBody>
      </p:sp>
      <p:sp>
        <p:nvSpPr>
          <p:cNvPr id="9" name="Date Placeholder 4">
            <a:extLst>
              <a:ext uri="{FF2B5EF4-FFF2-40B4-BE49-F238E27FC236}">
                <a16:creationId xmlns:a16="http://schemas.microsoft.com/office/drawing/2014/main" id="{F08A731C-222D-B35B-1D5E-9CB075F7E594}"/>
              </a:ext>
            </a:extLst>
          </p:cNvPr>
          <p:cNvSpPr>
            <a:spLocks noGrp="1"/>
          </p:cNvSpPr>
          <p:nvPr>
            <p:ph type="dt" sz="half" idx="10"/>
          </p:nvPr>
        </p:nvSpPr>
        <p:spPr>
          <a:xfrm>
            <a:off x="7910111" y="6409170"/>
            <a:ext cx="3702392" cy="448830"/>
          </a:xfrm>
        </p:spPr>
        <p:txBody>
          <a:bodyPr anchor="ctr">
            <a:normAutofit/>
          </a:bodyPr>
          <a:lstStyle/>
          <a:p>
            <a:pPr>
              <a:spcAft>
                <a:spcPts val="600"/>
              </a:spcAft>
            </a:pPr>
            <a:fld id="{C94D3F84-0962-4EC2-B4F3-C6EB0C19A677}" type="datetime1">
              <a:rPr lang="en-US" smtClean="0"/>
              <a:pPr>
                <a:spcAft>
                  <a:spcPts val="600"/>
                </a:spcAft>
              </a:pPr>
              <a:t>10/7/2026</a:t>
            </a:fld>
            <a:endParaRPr lang="en-US"/>
          </a:p>
        </p:txBody>
      </p:sp>
      <p:sp>
        <p:nvSpPr>
          <p:cNvPr id="13" name="Slide Number Placeholder 6">
            <a:extLst>
              <a:ext uri="{FF2B5EF4-FFF2-40B4-BE49-F238E27FC236}">
                <a16:creationId xmlns:a16="http://schemas.microsoft.com/office/drawing/2014/main" id="{9172F6A0-0E0D-A702-2C83-77DBEBA728FB}"/>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smtClean="0"/>
              <a:pPr>
                <a:spcAft>
                  <a:spcPts val="600"/>
                </a:spcAft>
              </a:pPr>
              <a:t>1</a:t>
            </a:fld>
            <a:endParaRPr lang="en-US"/>
          </a:p>
        </p:txBody>
      </p:sp>
      <p:sp>
        <p:nvSpPr>
          <p:cNvPr id="6" name="Title 5">
            <a:extLst>
              <a:ext uri="{FF2B5EF4-FFF2-40B4-BE49-F238E27FC236}">
                <a16:creationId xmlns:a16="http://schemas.microsoft.com/office/drawing/2014/main" id="{4F45170E-E9E2-FC57-B001-2BFCCA169A83}"/>
              </a:ext>
            </a:extLst>
          </p:cNvPr>
          <p:cNvSpPr>
            <a:spLocks noGrp="1"/>
          </p:cNvSpPr>
          <p:nvPr>
            <p:ph type="title"/>
          </p:nvPr>
        </p:nvSpPr>
        <p:spPr>
          <a:xfrm>
            <a:off x="106136" y="272919"/>
            <a:ext cx="12085864" cy="1972260"/>
          </a:xfrm>
        </p:spPr>
        <p:txBody>
          <a:bodyPr>
            <a:normAutofit/>
          </a:bodyPr>
          <a:lstStyle/>
          <a:p>
            <a:pPr algn="ctr"/>
            <a:r>
              <a:rPr lang="en-US" dirty="0">
                <a:latin typeface="Activa-BoldItal" pitchFamily="2" charset="0"/>
                <a:ea typeface="+mj-lt"/>
                <a:cs typeface="+mj-lt"/>
              </a:rPr>
              <a:t>Using Microsoft Teams to Improve Staff Communication</a:t>
            </a:r>
            <a:endParaRPr lang="en-US" dirty="0">
              <a:latin typeface="Activa-BoldItal" pitchFamily="2" charset="0"/>
            </a:endParaRPr>
          </a:p>
          <a:p>
            <a:pPr algn="ctr"/>
            <a:r>
              <a:rPr lang="en-US" dirty="0">
                <a:latin typeface="Activa-BoldItal" pitchFamily="2" charset="0"/>
                <a:ea typeface="+mj-lt"/>
                <a:cs typeface="+mj-lt"/>
              </a:rPr>
              <a:t>Ashford Community Care Service</a:t>
            </a:r>
            <a:endParaRPr lang="en-US" dirty="0">
              <a:latin typeface="Activa-BoldItal" pitchFamily="2" charset="0"/>
            </a:endParaRPr>
          </a:p>
          <a:p>
            <a:endParaRPr lang="en-US"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96EFC-05FF-1E62-0559-C0AC30FCDE71}"/>
              </a:ext>
            </a:extLst>
          </p:cNvPr>
          <p:cNvSpPr>
            <a:spLocks noGrp="1"/>
          </p:cNvSpPr>
          <p:nvPr>
            <p:ph type="title"/>
          </p:nvPr>
        </p:nvSpPr>
        <p:spPr>
          <a:xfrm>
            <a:off x="323074" y="83417"/>
            <a:ext cx="11785256" cy="773833"/>
          </a:xfrm>
        </p:spPr>
        <p:txBody>
          <a:bodyPr>
            <a:normAutofit/>
          </a:bodyPr>
          <a:lstStyle/>
          <a:p>
            <a:pPr algn="ctr"/>
            <a:r>
              <a:rPr lang="en-US" dirty="0">
                <a:latin typeface="Arial Black"/>
                <a:ea typeface="Calibri"/>
                <a:cs typeface="Calibri"/>
              </a:rPr>
              <a:t>Tool selected- Microsoft teams</a:t>
            </a:r>
            <a:r>
              <a:rPr lang="en-US" sz="4400" dirty="0">
                <a:latin typeface="Calibri"/>
                <a:ea typeface="Calibri"/>
                <a:cs typeface="Calibri"/>
              </a:rPr>
              <a:t> </a:t>
            </a:r>
          </a:p>
        </p:txBody>
      </p:sp>
      <p:pic>
        <p:nvPicPr>
          <p:cNvPr id="8" name="Picture Placeholder 7">
            <a:extLst>
              <a:ext uri="{FF2B5EF4-FFF2-40B4-BE49-F238E27FC236}">
                <a16:creationId xmlns:a16="http://schemas.microsoft.com/office/drawing/2014/main" id="{9EEEBF7C-7E1D-51A3-28F9-AB3BA8D07D63}"/>
              </a:ext>
            </a:extLst>
          </p:cNvPr>
          <p:cNvPicPr>
            <a:picLocks noGrp="1" noChangeAspect="1"/>
          </p:cNvPicPr>
          <p:nvPr>
            <p:ph type="pic" idx="1"/>
          </p:nvPr>
        </p:nvPicPr>
        <p:blipFill>
          <a:blip r:embed="rId2"/>
          <a:srcRect l="17807" r="17807"/>
          <a:stretch/>
        </p:blipFill>
        <p:spPr>
          <a:xfrm>
            <a:off x="6807011" y="1487782"/>
            <a:ext cx="5081993" cy="4605141"/>
          </a:xfrm>
          <a:prstGeom prst="rect">
            <a:avLst/>
          </a:prstGeom>
          <a:ln>
            <a:noFill/>
          </a:ln>
          <a:effectLst>
            <a:outerShdw blurRad="292100" dist="139700" dir="2700000" algn="tl" rotWithShape="0">
              <a:srgbClr val="333333">
                <a:alpha val="65000"/>
              </a:srgbClr>
            </a:outerShdw>
          </a:effectLst>
        </p:spPr>
      </p:pic>
      <p:sp>
        <p:nvSpPr>
          <p:cNvPr id="4" name="Text Placeholder 3">
            <a:extLst>
              <a:ext uri="{FF2B5EF4-FFF2-40B4-BE49-F238E27FC236}">
                <a16:creationId xmlns:a16="http://schemas.microsoft.com/office/drawing/2014/main" id="{B1AC7F9A-6AC4-EE23-52B6-DDB30583844D}"/>
              </a:ext>
            </a:extLst>
          </p:cNvPr>
          <p:cNvSpPr>
            <a:spLocks noGrp="1"/>
          </p:cNvSpPr>
          <p:nvPr>
            <p:ph type="body" sz="half" idx="2"/>
          </p:nvPr>
        </p:nvSpPr>
        <p:spPr/>
        <p:txBody>
          <a:bodyPr vert="horz" lIns="0" tIns="0" rIns="0" bIns="0" rtlCol="0" anchor="t">
            <a:normAutofit/>
          </a:bodyPr>
          <a:lstStyle/>
          <a:p>
            <a:pPr lvl="0"/>
            <a:r>
              <a:rPr lang="en-GB" b="1"/>
              <a:t>Faster handovers:</a:t>
            </a:r>
            <a:r>
              <a:rPr lang="en-GB"/>
              <a:t> shift updates in Teams so staff see changes quickly</a:t>
            </a:r>
          </a:p>
          <a:p>
            <a:pPr lvl="0"/>
            <a:r>
              <a:rPr lang="en-GB" b="1"/>
              <a:t>Easy to find info:</a:t>
            </a:r>
            <a:r>
              <a:rPr lang="en-GB"/>
              <a:t> the same service-user channel/pages for updates and notes</a:t>
            </a:r>
          </a:p>
          <a:p>
            <a:pPr lvl="0"/>
            <a:r>
              <a:rPr lang="en-GB" b="1"/>
              <a:t>Faster handovers:</a:t>
            </a:r>
            <a:r>
              <a:rPr lang="en-GB"/>
              <a:t> shift updates in Teams so staff see changes quickly</a:t>
            </a:r>
          </a:p>
          <a:p>
            <a:endParaRPr lang="en-US"/>
          </a:p>
        </p:txBody>
      </p:sp>
      <p:sp>
        <p:nvSpPr>
          <p:cNvPr id="5" name="Date Placeholder 4">
            <a:extLst>
              <a:ext uri="{FF2B5EF4-FFF2-40B4-BE49-F238E27FC236}">
                <a16:creationId xmlns:a16="http://schemas.microsoft.com/office/drawing/2014/main" id="{02CA8C5B-0ADC-CA85-172F-1A3454BE465E}"/>
              </a:ext>
            </a:extLst>
          </p:cNvPr>
          <p:cNvSpPr>
            <a:spLocks noGrp="1"/>
          </p:cNvSpPr>
          <p:nvPr>
            <p:ph type="dt" sz="half" idx="10"/>
          </p:nvPr>
        </p:nvSpPr>
        <p:spPr/>
        <p:txBody>
          <a:bodyPr/>
          <a:lstStyle/>
          <a:p>
            <a:fld id="{5DE94468-4D48-40F5-A1A7-62255CBDC624}" type="datetime1">
              <a:rPr lang="en-US"/>
              <a:t>10/7/2026</a:t>
            </a:fld>
            <a:endParaRPr lang="en-US"/>
          </a:p>
        </p:txBody>
      </p:sp>
      <p:sp>
        <p:nvSpPr>
          <p:cNvPr id="6" name="Footer Placeholder 5">
            <a:extLst>
              <a:ext uri="{FF2B5EF4-FFF2-40B4-BE49-F238E27FC236}">
                <a16:creationId xmlns:a16="http://schemas.microsoft.com/office/drawing/2014/main" id="{0D9F4CB7-D5AF-4DEA-CE74-D204AA31141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3C785DF-98E3-C459-8756-C859490602BB}"/>
              </a:ext>
            </a:extLst>
          </p:cNvPr>
          <p:cNvSpPr>
            <a:spLocks noGrp="1"/>
          </p:cNvSpPr>
          <p:nvPr>
            <p:ph type="sldNum" sz="quarter" idx="12"/>
          </p:nvPr>
        </p:nvSpPr>
        <p:spPr/>
        <p:txBody>
          <a:bodyPr/>
          <a:lstStyle/>
          <a:p>
            <a:fld id="{017DE1FC-E54A-4B87-A814-263D1E8654B2}" type="slidenum">
              <a:rPr lang="en-US" dirty="0"/>
              <a:t>2</a:t>
            </a:fld>
            <a:endParaRPr lang="en-US"/>
          </a:p>
        </p:txBody>
      </p:sp>
      <p:sp>
        <p:nvSpPr>
          <p:cNvPr id="3" name="TextBox 2">
            <a:extLst>
              <a:ext uri="{FF2B5EF4-FFF2-40B4-BE49-F238E27FC236}">
                <a16:creationId xmlns:a16="http://schemas.microsoft.com/office/drawing/2014/main" id="{FE9FCF84-B6E2-B4F9-AED7-E2BAF580E85F}"/>
              </a:ext>
            </a:extLst>
          </p:cNvPr>
          <p:cNvSpPr txBox="1"/>
          <p:nvPr/>
        </p:nvSpPr>
        <p:spPr>
          <a:xfrm>
            <a:off x="237008" y="1745766"/>
            <a:ext cx="6057655" cy="3477875"/>
          </a:xfrm>
          <a:prstGeom prst="rect">
            <a:avLst/>
          </a:prstGeom>
          <a:solidFill>
            <a:schemeClr val="bg1"/>
          </a:solid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latin typeface="Times New Roman" panose="02020603050405020304" pitchFamily="18" charset="0"/>
                <a:cs typeface="Times New Roman" panose="02020603050405020304" pitchFamily="18" charset="0"/>
              </a:rPr>
              <a:t>Features of MS-Teams</a:t>
            </a:r>
          </a:p>
          <a:p>
            <a:pPr algn="ctr"/>
            <a:endParaRPr lang="en-US" sz="2000" b="1" dirty="0">
              <a:latin typeface="Times New Roman" panose="02020603050405020304" pitchFamily="18" charset="0"/>
              <a:cs typeface="Times New Roman" panose="02020603050405020304" pitchFamily="18" charset="0"/>
            </a:endParaRPr>
          </a:p>
          <a:p>
            <a:pPr marL="457200" indent="-457200">
              <a:buAutoNum type="arabicPeriod"/>
            </a:pPr>
            <a:r>
              <a:rPr lang="en-US" sz="2000" b="1" dirty="0">
                <a:latin typeface="Times New Roman" panose="02020603050405020304" pitchFamily="18" charset="0"/>
                <a:cs typeface="Times New Roman" panose="02020603050405020304" pitchFamily="18" charset="0"/>
              </a:rPr>
              <a:t>Prompt communication </a:t>
            </a:r>
            <a:endParaRPr lang="en-US" dirty="0">
              <a:latin typeface="Times New Roman" panose="02020603050405020304" pitchFamily="18" charset="0"/>
              <a:cs typeface="Times New Roman" panose="02020603050405020304" pitchFamily="18" charset="0"/>
            </a:endParaRPr>
          </a:p>
          <a:p>
            <a:pPr marL="457200" indent="-457200">
              <a:buAutoNum type="arabicPeriod"/>
            </a:pPr>
            <a:r>
              <a:rPr lang="en-US" sz="2000" b="1" dirty="0">
                <a:latin typeface="Times New Roman" panose="02020603050405020304" pitchFamily="18" charset="0"/>
                <a:cs typeface="Times New Roman" panose="02020603050405020304" pitchFamily="18" charset="0"/>
              </a:rPr>
              <a:t>Remotely accessible to anyone to join the meetings </a:t>
            </a:r>
          </a:p>
          <a:p>
            <a:pPr marL="457200" indent="-457200">
              <a:buAutoNum type="arabicPeriod"/>
            </a:pPr>
            <a:r>
              <a:rPr lang="en-US" sz="2000" b="1" dirty="0">
                <a:latin typeface="Times New Roman" panose="02020603050405020304" pitchFamily="18" charset="0"/>
                <a:cs typeface="Times New Roman" panose="02020603050405020304" pitchFamily="18" charset="0"/>
              </a:rPr>
              <a:t>Effective screen sharing/files/documents sharing</a:t>
            </a:r>
          </a:p>
          <a:p>
            <a:pPr marL="457200" indent="-457200">
              <a:buAutoNum type="arabicPeriod"/>
            </a:pPr>
            <a:r>
              <a:rPr lang="en-US" sz="2000" b="1" dirty="0">
                <a:latin typeface="Times New Roman" panose="02020603050405020304" pitchFamily="18" charset="0"/>
                <a:cs typeface="Times New Roman" panose="02020603050405020304" pitchFamily="18" charset="0"/>
              </a:rPr>
              <a:t>Good quality video and audio calls</a:t>
            </a:r>
          </a:p>
          <a:p>
            <a:pPr marL="457200" indent="-457200">
              <a:buAutoNum type="arabicPeriod"/>
            </a:pPr>
            <a:r>
              <a:rPr lang="en-US" sz="2000" b="1" dirty="0">
                <a:latin typeface="Times New Roman" panose="02020603050405020304" pitchFamily="18" charset="0"/>
                <a:cs typeface="Times New Roman" panose="02020603050405020304" pitchFamily="18" charset="0"/>
              </a:rPr>
              <a:t>Less burden of administrative tasks</a:t>
            </a:r>
          </a:p>
          <a:p>
            <a:pPr marL="457200" indent="-457200">
              <a:buAutoNum type="arabicPeriod"/>
            </a:pPr>
            <a:r>
              <a:rPr lang="en-US" sz="2000" b="1" dirty="0">
                <a:latin typeface="Times New Roman" panose="02020603050405020304" pitchFamily="18" charset="0"/>
                <a:cs typeface="Times New Roman" panose="02020603050405020304" pitchFamily="18" charset="0"/>
              </a:rPr>
              <a:t>Effective staff communication</a:t>
            </a:r>
          </a:p>
          <a:p>
            <a:pPr marL="457200" indent="-457200">
              <a:buAutoNum type="arabicPeriod"/>
            </a:pPr>
            <a:r>
              <a:rPr lang="en-US" sz="2000" b="1" dirty="0">
                <a:latin typeface="Times New Roman" panose="02020603050405020304" pitchFamily="18" charset="0"/>
                <a:cs typeface="Times New Roman" panose="02020603050405020304" pitchFamily="18" charset="0"/>
              </a:rPr>
              <a:t>Secured staff information</a:t>
            </a:r>
          </a:p>
          <a:p>
            <a:endParaRPr lang="en-US" sz="2000" b="1" dirty="0">
              <a:latin typeface="Aharoni"/>
              <a:cs typeface="Aharoni"/>
            </a:endParaRPr>
          </a:p>
        </p:txBody>
      </p:sp>
    </p:spTree>
    <p:extLst>
      <p:ext uri="{BB962C8B-B14F-4D97-AF65-F5344CB8AC3E}">
        <p14:creationId xmlns:p14="http://schemas.microsoft.com/office/powerpoint/2010/main" val="1604030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5F3B2-810B-62D0-9695-0123F911BCF5}"/>
              </a:ext>
            </a:extLst>
          </p:cNvPr>
          <p:cNvSpPr>
            <a:spLocks noGrp="1"/>
          </p:cNvSpPr>
          <p:nvPr>
            <p:ph type="title"/>
          </p:nvPr>
        </p:nvSpPr>
        <p:spPr>
          <a:xfrm>
            <a:off x="228598" y="220435"/>
            <a:ext cx="11715751" cy="1020536"/>
          </a:xfrm>
        </p:spPr>
        <p:txBody>
          <a:bodyPr anchor="b">
            <a:normAutofit/>
          </a:bodyPr>
          <a:lstStyle/>
          <a:p>
            <a:pPr algn="ctr"/>
            <a:r>
              <a:rPr lang="en-US" dirty="0">
                <a:latin typeface="Arial Black" panose="020B0A04020102020204" pitchFamily="34" charset="0"/>
              </a:rPr>
              <a:t>Why Microsoft Teams?</a:t>
            </a:r>
          </a:p>
          <a:p>
            <a:endParaRPr lang="en-US" dirty="0"/>
          </a:p>
        </p:txBody>
      </p:sp>
      <p:sp>
        <p:nvSpPr>
          <p:cNvPr id="4" name="Text Placeholder 3">
            <a:extLst>
              <a:ext uri="{FF2B5EF4-FFF2-40B4-BE49-F238E27FC236}">
                <a16:creationId xmlns:a16="http://schemas.microsoft.com/office/drawing/2014/main" id="{97EBF284-45EB-72AB-2AA3-6B41E5FCE3C1}"/>
              </a:ext>
            </a:extLst>
          </p:cNvPr>
          <p:cNvSpPr>
            <a:spLocks noGrp="1"/>
          </p:cNvSpPr>
          <p:nvPr>
            <p:ph sz="half" idx="1"/>
          </p:nvPr>
        </p:nvSpPr>
        <p:spPr>
          <a:xfrm>
            <a:off x="310241" y="1240971"/>
            <a:ext cx="6172203" cy="4878842"/>
          </a:xfrm>
        </p:spPr>
        <p:txBody>
          <a:bodyPr vert="horz" lIns="0" tIns="0" rIns="0" bIns="0" rtlCol="0" anchor="t">
            <a:normAutofit/>
          </a:bodyPr>
          <a:lstStyle/>
          <a:p>
            <a:pPr marL="0" indent="0">
              <a:lnSpc>
                <a:spcPct val="110000"/>
              </a:lnSpc>
              <a:buNone/>
            </a:pPr>
            <a:r>
              <a:rPr lang="en-US" sz="1200" b="1" dirty="0">
                <a:latin typeface="Times New Roman" panose="02020603050405020304" pitchFamily="18" charset="0"/>
                <a:cs typeface="Times New Roman" panose="02020603050405020304" pitchFamily="18" charset="0"/>
              </a:rPr>
              <a:t>1. Our selected productive tool is Microsoft Teams</a:t>
            </a:r>
            <a:endParaRPr lang="en-US" sz="1200" dirty="0">
              <a:latin typeface="Times New Roman" panose="02020603050405020304" pitchFamily="18" charset="0"/>
              <a:cs typeface="Times New Roman" panose="02020603050405020304" pitchFamily="18" charset="0"/>
            </a:endParaRPr>
          </a:p>
          <a:p>
            <a:pPr marL="0" indent="0">
              <a:lnSpc>
                <a:spcPct val="110000"/>
              </a:lnSpc>
              <a:buNone/>
            </a:pPr>
            <a:r>
              <a:rPr lang="en-US" sz="1200" b="1" dirty="0">
                <a:latin typeface="Times New Roman" panose="02020603050405020304" pitchFamily="18" charset="0"/>
                <a:cs typeface="Times New Roman" panose="02020603050405020304" pitchFamily="18" charset="0"/>
              </a:rPr>
              <a:t>2. Why Teams? Because it gives a single platform where the staff can effectively communicate and find workplace updates. </a:t>
            </a:r>
          </a:p>
          <a:p>
            <a:pPr marL="0" indent="0">
              <a:lnSpc>
                <a:spcPct val="110000"/>
              </a:lnSpc>
              <a:buNone/>
            </a:pPr>
            <a:r>
              <a:rPr lang="en-US" sz="1200" b="1" dirty="0">
                <a:latin typeface="Times New Roman" panose="02020603050405020304" pitchFamily="18" charset="0"/>
                <a:cs typeface="Times New Roman" panose="02020603050405020304" pitchFamily="18" charset="0"/>
              </a:rPr>
              <a:t>3. Microsoft Teams can be used for the following purposes:</a:t>
            </a:r>
          </a:p>
          <a:p>
            <a:pPr marL="0" indent="0">
              <a:lnSpc>
                <a:spcPct val="110000"/>
              </a:lnSpc>
              <a:buNone/>
            </a:pPr>
            <a:r>
              <a:rPr lang="en-US" sz="1200" b="1" dirty="0">
                <a:latin typeface="Times New Roman" panose="02020603050405020304" pitchFamily="18" charset="0"/>
                <a:cs typeface="Times New Roman" panose="02020603050405020304" pitchFamily="18" charset="0"/>
              </a:rPr>
              <a:t>a. Individual and group messages</a:t>
            </a:r>
          </a:p>
          <a:p>
            <a:pPr marL="0" indent="0">
              <a:lnSpc>
                <a:spcPct val="110000"/>
              </a:lnSpc>
              <a:buNone/>
            </a:pPr>
            <a:r>
              <a:rPr lang="en-US" sz="1200" b="1" dirty="0">
                <a:latin typeface="Times New Roman" panose="02020603050405020304" pitchFamily="18" charset="0"/>
                <a:cs typeface="Times New Roman" panose="02020603050405020304" pitchFamily="18" charset="0"/>
              </a:rPr>
              <a:t>b. Team channels</a:t>
            </a:r>
          </a:p>
          <a:p>
            <a:pPr marL="0" indent="0">
              <a:lnSpc>
                <a:spcPct val="110000"/>
              </a:lnSpc>
              <a:buNone/>
            </a:pPr>
            <a:r>
              <a:rPr lang="en-US" sz="1200" b="1" dirty="0">
                <a:latin typeface="Times New Roman" panose="02020603050405020304" pitchFamily="18" charset="0"/>
                <a:cs typeface="Times New Roman" panose="02020603050405020304" pitchFamily="18" charset="0"/>
              </a:rPr>
              <a:t>c. Announcements</a:t>
            </a:r>
          </a:p>
          <a:p>
            <a:pPr marL="0" indent="0">
              <a:lnSpc>
                <a:spcPct val="110000"/>
              </a:lnSpc>
              <a:buNone/>
            </a:pPr>
            <a:r>
              <a:rPr lang="en-US" sz="1200" b="1" dirty="0">
                <a:latin typeface="Times New Roman" panose="02020603050405020304" pitchFamily="18" charset="0"/>
                <a:cs typeface="Times New Roman" panose="02020603050405020304" pitchFamily="18" charset="0"/>
              </a:rPr>
              <a:t>d. Online meetings</a:t>
            </a:r>
          </a:p>
          <a:p>
            <a:pPr marL="0" indent="0">
              <a:lnSpc>
                <a:spcPct val="110000"/>
              </a:lnSpc>
              <a:buNone/>
            </a:pPr>
            <a:r>
              <a:rPr lang="en-US" sz="1200" b="1" dirty="0">
                <a:latin typeface="Times New Roman" panose="02020603050405020304" pitchFamily="18" charset="0"/>
                <a:cs typeface="Times New Roman" panose="02020603050405020304" pitchFamily="18" charset="0"/>
              </a:rPr>
              <a:t>e. Sharing and working on files</a:t>
            </a:r>
          </a:p>
          <a:p>
            <a:pPr marL="0" indent="0">
              <a:lnSpc>
                <a:spcPct val="110000"/>
              </a:lnSpc>
              <a:buNone/>
            </a:pPr>
            <a:r>
              <a:rPr lang="en-US" sz="1200" b="1" dirty="0">
                <a:latin typeface="Times New Roman" panose="02020603050405020304" pitchFamily="18" charset="0"/>
                <a:cs typeface="Times New Roman" panose="02020603050405020304" pitchFamily="18" charset="0"/>
              </a:rPr>
              <a:t>f. Notifications and @mentions</a:t>
            </a:r>
          </a:p>
          <a:p>
            <a:pPr marL="0" indent="0">
              <a:lnSpc>
                <a:spcPct val="110000"/>
              </a:lnSpc>
              <a:buNone/>
            </a:pPr>
            <a:r>
              <a:rPr lang="en-US" sz="1200" b="1" dirty="0">
                <a:latin typeface="Times New Roman" panose="02020603050405020304" pitchFamily="18" charset="0"/>
                <a:cs typeface="Times New Roman" panose="02020603050405020304" pitchFamily="18" charset="0"/>
              </a:rPr>
              <a:t>g. Different channels in Teams can be effectively used for better communication and other updates. </a:t>
            </a:r>
          </a:p>
          <a:p>
            <a:pPr marL="0" indent="0" algn="ctr">
              <a:lnSpc>
                <a:spcPct val="110000"/>
              </a:lnSpc>
              <a:buNone/>
            </a:pPr>
            <a:endParaRPr lang="en-US" sz="1400" b="1" dirty="0">
              <a:latin typeface="Arial"/>
              <a:cs typeface="Arial"/>
            </a:endParaRPr>
          </a:p>
          <a:p>
            <a:pPr marL="0" indent="0" algn="ctr">
              <a:lnSpc>
                <a:spcPct val="110000"/>
              </a:lnSpc>
              <a:buNone/>
            </a:pPr>
            <a:r>
              <a:rPr lang="en-US" sz="1400" b="1" dirty="0">
                <a:latin typeface="Times New Roman" panose="02020603050405020304" pitchFamily="18" charset="0"/>
                <a:cs typeface="Times New Roman" panose="02020603050405020304" pitchFamily="18" charset="0"/>
              </a:rPr>
              <a:t>This tool is quite useful and meaningful for Ashford because our staff works in different locations and for effective meeting updates and better communication remotely accessible tool such as MS-Teams is used. </a:t>
            </a:r>
          </a:p>
          <a:p>
            <a:pPr algn="ctr">
              <a:lnSpc>
                <a:spcPct val="110000"/>
              </a:lnSpc>
              <a:buAutoNum type="arabicPeriod"/>
            </a:pPr>
            <a:endParaRPr lang="en-US" sz="1400" dirty="0"/>
          </a:p>
        </p:txBody>
      </p:sp>
      <p:pic>
        <p:nvPicPr>
          <p:cNvPr id="3" name="Picture 2" descr="A group of white paper people holding hands&#10;&#10;AI-generated content may be incorrect." title="Stick figure families holding hands">
            <a:extLst>
              <a:ext uri="{FF2B5EF4-FFF2-40B4-BE49-F238E27FC236}">
                <a16:creationId xmlns:a16="http://schemas.microsoft.com/office/drawing/2014/main" id="{750523EC-2AD2-BCE7-F6ED-F650502B4856}"/>
              </a:ext>
            </a:extLst>
          </p:cNvPr>
          <p:cNvPicPr>
            <a:picLocks noChangeAspect="1"/>
          </p:cNvPicPr>
          <p:nvPr/>
        </p:nvPicPr>
        <p:blipFill>
          <a:blip r:embed="rId2"/>
          <a:srcRect l="212" r="17062" b="3"/>
          <a:stretch>
            <a:fillRect/>
          </a:stretch>
        </p:blipFill>
        <p:spPr>
          <a:xfrm>
            <a:off x="6648449" y="1734232"/>
            <a:ext cx="5181600" cy="4180822"/>
          </a:xfrm>
          <a:prstGeom prst="rect">
            <a:avLst/>
          </a:prstGeom>
          <a:ln>
            <a:noFill/>
          </a:ln>
          <a:effectLst>
            <a:outerShdw blurRad="292100" dist="139700" dir="2700000" algn="tl" rotWithShape="0">
              <a:srgbClr val="333333">
                <a:alpha val="65000"/>
              </a:srgbClr>
            </a:outerShdw>
          </a:effectLst>
        </p:spPr>
      </p:pic>
      <p:sp>
        <p:nvSpPr>
          <p:cNvPr id="5" name="Date Placeholder 4">
            <a:extLst>
              <a:ext uri="{FF2B5EF4-FFF2-40B4-BE49-F238E27FC236}">
                <a16:creationId xmlns:a16="http://schemas.microsoft.com/office/drawing/2014/main" id="{2762233D-F838-2EF7-7E32-268FA11FBF07}"/>
              </a:ext>
            </a:extLst>
          </p:cNvPr>
          <p:cNvSpPr>
            <a:spLocks noGrp="1"/>
          </p:cNvSpPr>
          <p:nvPr>
            <p:ph type="dt" sz="half" idx="10"/>
          </p:nvPr>
        </p:nvSpPr>
        <p:spPr>
          <a:xfrm>
            <a:off x="7910111" y="6409170"/>
            <a:ext cx="3702392" cy="448830"/>
          </a:xfrm>
        </p:spPr>
        <p:txBody>
          <a:bodyPr anchor="ctr">
            <a:normAutofit/>
          </a:bodyPr>
          <a:lstStyle/>
          <a:p>
            <a:pPr>
              <a:spcAft>
                <a:spcPts val="600"/>
              </a:spcAft>
            </a:pPr>
            <a:fld id="{6E8A0C81-0197-4B0F-8517-B6BECB76E0BE}" type="datetime1">
              <a:rPr lang="en-US"/>
              <a:pPr>
                <a:spcAft>
                  <a:spcPts val="600"/>
                </a:spcAft>
              </a:pPr>
              <a:t>10/7/2026</a:t>
            </a:fld>
            <a:endParaRPr lang="en-US" dirty="0"/>
          </a:p>
        </p:txBody>
      </p:sp>
      <p:sp>
        <p:nvSpPr>
          <p:cNvPr id="7" name="Slide Number Placeholder 6">
            <a:extLst>
              <a:ext uri="{FF2B5EF4-FFF2-40B4-BE49-F238E27FC236}">
                <a16:creationId xmlns:a16="http://schemas.microsoft.com/office/drawing/2014/main" id="{D566F2C4-C42A-5495-D95F-64ACD06CB7D6}"/>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3</a:t>
            </a:fld>
            <a:endParaRPr lang="en-US"/>
          </a:p>
        </p:txBody>
      </p:sp>
    </p:spTree>
    <p:extLst>
      <p:ext uri="{BB962C8B-B14F-4D97-AF65-F5344CB8AC3E}">
        <p14:creationId xmlns:p14="http://schemas.microsoft.com/office/powerpoint/2010/main" val="423391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858E-D125-B64B-57E3-F8FC44DBCDBC}"/>
              </a:ext>
            </a:extLst>
          </p:cNvPr>
          <p:cNvSpPr>
            <a:spLocks noGrp="1"/>
          </p:cNvSpPr>
          <p:nvPr>
            <p:ph type="title"/>
          </p:nvPr>
        </p:nvSpPr>
        <p:spPr>
          <a:xfrm>
            <a:off x="0" y="0"/>
            <a:ext cx="12192000" cy="971550"/>
          </a:xfrm>
        </p:spPr>
        <p:txBody>
          <a:bodyPr>
            <a:normAutofit fontScale="90000"/>
          </a:bodyPr>
          <a:lstStyle/>
          <a:p>
            <a:pPr algn="ctr"/>
            <a:r>
              <a:rPr lang="en-GB" dirty="0">
                <a:latin typeface="Arial Black" panose="020B0A04020102020204" pitchFamily="34" charset="0"/>
              </a:rPr>
              <a:t>Why MICROSOFT TEAMS IS SUITABLE?</a:t>
            </a:r>
            <a:br>
              <a:rPr lang="en-GB" dirty="0"/>
            </a:br>
            <a:endParaRPr lang="en-US" dirty="0"/>
          </a:p>
        </p:txBody>
      </p:sp>
      <p:pic>
        <p:nvPicPr>
          <p:cNvPr id="8" name="Picture Placeholder 7">
            <a:extLst>
              <a:ext uri="{FF2B5EF4-FFF2-40B4-BE49-F238E27FC236}">
                <a16:creationId xmlns:a16="http://schemas.microsoft.com/office/drawing/2014/main" id="{525E878E-7F02-CCB1-AC24-032E2016BF7A}"/>
              </a:ext>
            </a:extLst>
          </p:cNvPr>
          <p:cNvPicPr>
            <a:picLocks noGrp="1" noChangeAspect="1"/>
          </p:cNvPicPr>
          <p:nvPr>
            <p:ph type="pic" idx="1"/>
          </p:nvPr>
        </p:nvPicPr>
        <p:blipFill>
          <a:blip r:embed="rId2"/>
          <a:srcRect l="22406" r="22406"/>
          <a:stretch/>
        </p:blipFill>
        <p:spPr>
          <a:xfrm>
            <a:off x="6496049" y="1120580"/>
            <a:ext cx="5520645" cy="5002634"/>
          </a:xfrm>
          <a:prstGeom prst="rect">
            <a:avLst/>
          </a:prstGeom>
          <a:ln>
            <a:noFill/>
          </a:ln>
          <a:effectLst>
            <a:outerShdw blurRad="292100" dist="139700" dir="2700000" algn="tl" rotWithShape="0">
              <a:srgbClr val="333333">
                <a:alpha val="65000"/>
              </a:srgbClr>
            </a:outerShdw>
          </a:effectLst>
        </p:spPr>
      </p:pic>
      <p:sp>
        <p:nvSpPr>
          <p:cNvPr id="4" name="Text Placeholder 3">
            <a:extLst>
              <a:ext uri="{FF2B5EF4-FFF2-40B4-BE49-F238E27FC236}">
                <a16:creationId xmlns:a16="http://schemas.microsoft.com/office/drawing/2014/main" id="{DE22765C-6C4B-7EF8-2810-B80C5487D772}"/>
              </a:ext>
            </a:extLst>
          </p:cNvPr>
          <p:cNvSpPr>
            <a:spLocks noGrp="1"/>
          </p:cNvSpPr>
          <p:nvPr>
            <p:ph type="body" sz="half" idx="2"/>
          </p:nvPr>
        </p:nvSpPr>
        <p:spPr>
          <a:xfrm>
            <a:off x="228599" y="1219978"/>
            <a:ext cx="5584372" cy="4903236"/>
          </a:xfrm>
        </p:spPr>
        <p:txBody>
          <a:bodyPr vert="horz" lIns="0" tIns="0" rIns="0" bIns="0" rtlCol="0" anchor="t">
            <a:normAutofit/>
          </a:bodyPr>
          <a:lstStyle/>
          <a:p>
            <a:pPr algn="just"/>
            <a:r>
              <a:rPr lang="en-GB" b="1" dirty="0">
                <a:solidFill>
                  <a:srgbClr val="FF0000"/>
                </a:solidFill>
                <a:latin typeface="Times New Roman" panose="02020603050405020304" pitchFamily="18" charset="0"/>
                <a:cs typeface="Times New Roman" panose="02020603050405020304" pitchFamily="18" charset="0"/>
              </a:rPr>
              <a:t>Microsoft Teams </a:t>
            </a:r>
            <a:r>
              <a:rPr lang="en-GB" b="1" dirty="0">
                <a:latin typeface="Times New Roman" panose="02020603050405020304" pitchFamily="18" charset="0"/>
                <a:cs typeface="Times New Roman" panose="02020603050405020304" pitchFamily="18" charset="0"/>
              </a:rPr>
              <a:t>connects the staff securely across different floors, buildings and remote sites. Because of Teams, staff and other members can get summarised information of the chats, minutes of the meetings etc. </a:t>
            </a:r>
          </a:p>
          <a:p>
            <a:pPr algn="just"/>
            <a:endParaRPr lang="en-GB" b="1" u="sng" dirty="0">
              <a:latin typeface="Times New Roman" panose="02020603050405020304" pitchFamily="18" charset="0"/>
              <a:cs typeface="Times New Roman" panose="02020603050405020304" pitchFamily="18" charset="0"/>
            </a:endParaRPr>
          </a:p>
          <a:p>
            <a:pPr algn="just"/>
            <a:r>
              <a:rPr lang="en-GB" b="1" dirty="0">
                <a:solidFill>
                  <a:srgbClr val="FF0000"/>
                </a:solidFill>
                <a:latin typeface="Times New Roman" panose="02020603050405020304" pitchFamily="18" charset="0"/>
                <a:cs typeface="Times New Roman" panose="02020603050405020304" pitchFamily="18" charset="0"/>
              </a:rPr>
              <a:t>Virtual visits: </a:t>
            </a:r>
            <a:r>
              <a:rPr lang="en-GB" b="1" dirty="0">
                <a:latin typeface="Times New Roman" panose="02020603050405020304" pitchFamily="18" charset="0"/>
                <a:cs typeface="Times New Roman" panose="02020603050405020304" pitchFamily="18" charset="0"/>
              </a:rPr>
              <a:t>Ashford can use video calling to connect resident to GP or other medical specialist  without requiring stressful or time consuming travel</a:t>
            </a:r>
          </a:p>
          <a:p>
            <a:pPr algn="just"/>
            <a:endParaRPr lang="en-GB" b="1" dirty="0">
              <a:latin typeface="Times New Roman" panose="02020603050405020304" pitchFamily="18" charset="0"/>
              <a:cs typeface="Times New Roman" panose="02020603050405020304" pitchFamily="18" charset="0"/>
            </a:endParaRPr>
          </a:p>
          <a:p>
            <a:endParaRPr lang="en-GB" b="1" dirty="0"/>
          </a:p>
          <a:p>
            <a:pPr marL="285750" indent="-285750">
              <a:buChar char="•"/>
            </a:pPr>
            <a:endParaRPr lang="en-US" dirty="0"/>
          </a:p>
        </p:txBody>
      </p:sp>
      <p:sp>
        <p:nvSpPr>
          <p:cNvPr id="5" name="Date Placeholder 4">
            <a:extLst>
              <a:ext uri="{FF2B5EF4-FFF2-40B4-BE49-F238E27FC236}">
                <a16:creationId xmlns:a16="http://schemas.microsoft.com/office/drawing/2014/main" id="{48B9D530-F485-211B-EF28-1733AA05EC2E}"/>
              </a:ext>
            </a:extLst>
          </p:cNvPr>
          <p:cNvSpPr>
            <a:spLocks noGrp="1"/>
          </p:cNvSpPr>
          <p:nvPr>
            <p:ph type="dt" sz="half" idx="10"/>
          </p:nvPr>
        </p:nvSpPr>
        <p:spPr/>
        <p:txBody>
          <a:bodyPr/>
          <a:lstStyle/>
          <a:p>
            <a:fld id="{A71E0512-EB43-4589-B220-7628BA7CF50E}" type="datetime1">
              <a:rPr lang="en-US"/>
              <a:t>10/7/2026</a:t>
            </a:fld>
            <a:endParaRPr lang="en-US"/>
          </a:p>
        </p:txBody>
      </p:sp>
      <p:sp>
        <p:nvSpPr>
          <p:cNvPr id="6" name="Footer Placeholder 5">
            <a:extLst>
              <a:ext uri="{FF2B5EF4-FFF2-40B4-BE49-F238E27FC236}">
                <a16:creationId xmlns:a16="http://schemas.microsoft.com/office/drawing/2014/main" id="{7055D317-93FE-32EE-6659-BC370874D12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CDF0BF3-E392-E640-F3BF-FE9C502CF2C2}"/>
              </a:ext>
            </a:extLst>
          </p:cNvPr>
          <p:cNvSpPr>
            <a:spLocks noGrp="1"/>
          </p:cNvSpPr>
          <p:nvPr>
            <p:ph type="sldNum" sz="quarter" idx="12"/>
          </p:nvPr>
        </p:nvSpPr>
        <p:spPr/>
        <p:txBody>
          <a:bodyPr/>
          <a:lstStyle/>
          <a:p>
            <a:fld id="{017DE1FC-E54A-4B87-A814-263D1E8654B2}" type="slidenum">
              <a:rPr lang="en-US" dirty="0"/>
              <a:t>4</a:t>
            </a:fld>
            <a:endParaRPr lang="en-US"/>
          </a:p>
        </p:txBody>
      </p:sp>
    </p:spTree>
    <p:extLst>
      <p:ext uri="{BB962C8B-B14F-4D97-AF65-F5344CB8AC3E}">
        <p14:creationId xmlns:p14="http://schemas.microsoft.com/office/powerpoint/2010/main" val="2197327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00E4-A03E-3515-311F-3D850287B667}"/>
              </a:ext>
            </a:extLst>
          </p:cNvPr>
          <p:cNvSpPr>
            <a:spLocks noGrp="1"/>
          </p:cNvSpPr>
          <p:nvPr>
            <p:ph type="title"/>
          </p:nvPr>
        </p:nvSpPr>
        <p:spPr>
          <a:xfrm>
            <a:off x="1378966" y="681135"/>
            <a:ext cx="3760301" cy="377198"/>
          </a:xfrm>
        </p:spPr>
        <p:txBody>
          <a:bodyPr>
            <a:normAutofit fontScale="90000"/>
          </a:bodyPr>
          <a:lstStyle/>
          <a:p>
            <a:br>
              <a:rPr lang="en-GB"/>
            </a:br>
            <a:endParaRPr lang="en-GB"/>
          </a:p>
        </p:txBody>
      </p:sp>
      <p:pic>
        <p:nvPicPr>
          <p:cNvPr id="13" name="Picture Placeholder 12" descr="The image depicts a cozy nursing home setting with various elderly residents engaging in different activities, such as sitting in chairs, reading, and using various household items.&#10;&#10;AI-generated content may be incorrect.">
            <a:extLst>
              <a:ext uri="{FF2B5EF4-FFF2-40B4-BE49-F238E27FC236}">
                <a16:creationId xmlns:a16="http://schemas.microsoft.com/office/drawing/2014/main" id="{61000F6C-4C1B-FDE8-6C5F-6631C593781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81" b="1681"/>
          <a:stretch>
            <a:fillRect/>
          </a:stretch>
        </p:blipFill>
        <p:spPr>
          <a:xfrm>
            <a:off x="8198435" y="2064106"/>
            <a:ext cx="3770407" cy="3857723"/>
          </a:xfrm>
          <a:prstGeom prst="rect">
            <a:avLst/>
          </a:prstGeom>
          <a:ln>
            <a:noFill/>
          </a:ln>
          <a:effectLst>
            <a:outerShdw blurRad="292100" dist="139700" dir="2700000" algn="tl" rotWithShape="0">
              <a:srgbClr val="333333">
                <a:alpha val="65000"/>
              </a:srgbClr>
            </a:outerShdw>
          </a:effectLst>
        </p:spPr>
      </p:pic>
      <p:sp>
        <p:nvSpPr>
          <p:cNvPr id="4" name="Text Placeholder 3">
            <a:extLst>
              <a:ext uri="{FF2B5EF4-FFF2-40B4-BE49-F238E27FC236}">
                <a16:creationId xmlns:a16="http://schemas.microsoft.com/office/drawing/2014/main" id="{DD37067F-23FB-20C7-0764-5348895C1BEF}"/>
              </a:ext>
            </a:extLst>
          </p:cNvPr>
          <p:cNvSpPr>
            <a:spLocks noGrp="1"/>
          </p:cNvSpPr>
          <p:nvPr>
            <p:ph type="body" sz="half" idx="2"/>
          </p:nvPr>
        </p:nvSpPr>
        <p:spPr>
          <a:xfrm>
            <a:off x="253092" y="938893"/>
            <a:ext cx="7470321" cy="5249636"/>
          </a:xfrm>
        </p:spPr>
        <p:txBody>
          <a:bodyPr vert="horz" lIns="0" tIns="0" rIns="0" bIns="0" rtlCol="0">
            <a:normAutofit fontScale="85000" lnSpcReduction="20000"/>
          </a:bodyPr>
          <a:lstStyle/>
          <a:p>
            <a:r>
              <a:rPr lang="en-GB" b="1" dirty="0">
                <a:latin typeface="Times New Roman" panose="02020603050405020304" pitchFamily="18" charset="0"/>
                <a:ea typeface="+mn-lt"/>
                <a:cs typeface="Times New Roman" panose="02020603050405020304" pitchFamily="18" charset="0"/>
              </a:rPr>
              <a:t>Effective and good communication at Ashford is the key to successful clients and maintaining professional relationship.</a:t>
            </a:r>
          </a:p>
          <a:p>
            <a:r>
              <a:rPr lang="en-GB" b="1" dirty="0">
                <a:latin typeface="Times New Roman" panose="02020603050405020304" pitchFamily="18" charset="0"/>
                <a:ea typeface="+mn-lt"/>
                <a:cs typeface="Times New Roman" panose="02020603050405020304" pitchFamily="18" charset="0"/>
              </a:rPr>
              <a:t>Staff at Ashford work in different locations, places, Good communication is important at Ashford because staff work in different places, locations, including service users’ homes, supported living settings and the main office.</a:t>
            </a:r>
            <a:endParaRPr lang="en-US"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During a normal working day, staff may need to share:</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Changes to visits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Staff availability</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Daily updates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Important announcements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Meeting information</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Training updates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Changes that other staff need to know about</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At the moment, Ashford has problems with missed updates, repeated work and unclear communication.</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Having a clearer way of communicating could help staff work better together and reduce confusion</a:t>
            </a:r>
            <a:endParaRPr lang="en-GB" b="1" dirty="0">
              <a:latin typeface="Times New Roman" panose="02020603050405020304" pitchFamily="18" charset="0"/>
              <a:cs typeface="Times New Roman" panose="02020603050405020304" pitchFamily="18" charset="0"/>
            </a:endParaRPr>
          </a:p>
          <a:p>
            <a:pPr algn="ctr"/>
            <a:endParaRPr lang="en-GB" dirty="0"/>
          </a:p>
        </p:txBody>
      </p:sp>
      <p:sp>
        <p:nvSpPr>
          <p:cNvPr id="5" name="Date Placeholder 4">
            <a:extLst>
              <a:ext uri="{FF2B5EF4-FFF2-40B4-BE49-F238E27FC236}">
                <a16:creationId xmlns:a16="http://schemas.microsoft.com/office/drawing/2014/main" id="{5FB22426-A642-7CAC-E502-3E04433628A0}"/>
              </a:ext>
            </a:extLst>
          </p:cNvPr>
          <p:cNvSpPr>
            <a:spLocks noGrp="1"/>
          </p:cNvSpPr>
          <p:nvPr>
            <p:ph type="dt" sz="half" idx="10"/>
          </p:nvPr>
        </p:nvSpPr>
        <p:spPr/>
        <p:txBody>
          <a:bodyPr/>
          <a:lstStyle/>
          <a:p>
            <a:fld id="{B685C43B-B247-4851-8A3A-87391813C14B}" type="datetime1">
              <a:rPr lang="en-US" smtClean="0"/>
              <a:t>10/7/2026</a:t>
            </a:fld>
            <a:endParaRPr lang="en-US"/>
          </a:p>
        </p:txBody>
      </p:sp>
      <p:sp>
        <p:nvSpPr>
          <p:cNvPr id="7" name="Slide Number Placeholder 6">
            <a:extLst>
              <a:ext uri="{FF2B5EF4-FFF2-40B4-BE49-F238E27FC236}">
                <a16:creationId xmlns:a16="http://schemas.microsoft.com/office/drawing/2014/main" id="{62B981BA-EC68-677A-F703-D67C48562B97}"/>
              </a:ext>
            </a:extLst>
          </p:cNvPr>
          <p:cNvSpPr>
            <a:spLocks noGrp="1"/>
          </p:cNvSpPr>
          <p:nvPr>
            <p:ph type="sldNum" sz="quarter" idx="12"/>
          </p:nvPr>
        </p:nvSpPr>
        <p:spPr/>
        <p:txBody>
          <a:bodyPr/>
          <a:lstStyle/>
          <a:p>
            <a:fld id="{017DE1FC-E54A-4B87-A814-263D1E8654B2}" type="slidenum">
              <a:rPr lang="en-US" smtClean="0"/>
              <a:t>5</a:t>
            </a:fld>
            <a:endParaRPr lang="en-US"/>
          </a:p>
        </p:txBody>
      </p:sp>
      <p:sp>
        <p:nvSpPr>
          <p:cNvPr id="11" name="TextBox 10">
            <a:extLst>
              <a:ext uri="{FF2B5EF4-FFF2-40B4-BE49-F238E27FC236}">
                <a16:creationId xmlns:a16="http://schemas.microsoft.com/office/drawing/2014/main" id="{8FCB82B6-EE2E-6637-1C39-E8BB8B5672B8}"/>
              </a:ext>
            </a:extLst>
          </p:cNvPr>
          <p:cNvSpPr txBox="1"/>
          <p:nvPr/>
        </p:nvSpPr>
        <p:spPr>
          <a:xfrm>
            <a:off x="457199" y="142526"/>
            <a:ext cx="11511643" cy="1077218"/>
          </a:xfrm>
          <a:prstGeom prst="rect">
            <a:avLst/>
          </a:prstGeom>
          <a:noFill/>
        </p:spPr>
        <p:txBody>
          <a:bodyPr wrap="square" lIns="91440" tIns="45720" rIns="91440" bIns="45720">
            <a:spAutoFit/>
          </a:bodyPr>
          <a:lstStyle/>
          <a:p>
            <a:pPr algn="ctr"/>
            <a:r>
              <a:rPr lang="en-GB" sz="3200" b="1" dirty="0">
                <a:latin typeface="Arial Black"/>
                <a:cs typeface="Aharoni"/>
              </a:rPr>
              <a:t>Staff Communication and Daily Updates</a:t>
            </a:r>
            <a:endParaRPr lang="en-US" sz="3200" b="1" dirty="0">
              <a:latin typeface="Arial Black"/>
              <a:cs typeface="Aharoni"/>
            </a:endParaRPr>
          </a:p>
          <a:p>
            <a:pPr algn="ctr"/>
            <a:endParaRPr lang="en-GB" sz="3200" b="1" dirty="0">
              <a:latin typeface="Aharoni"/>
              <a:cs typeface="Aharoni"/>
            </a:endParaRPr>
          </a:p>
        </p:txBody>
      </p:sp>
    </p:spTree>
    <p:extLst>
      <p:ext uri="{BB962C8B-B14F-4D97-AF65-F5344CB8AC3E}">
        <p14:creationId xmlns:p14="http://schemas.microsoft.com/office/powerpoint/2010/main" val="3149809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D9C15-8A60-262E-8171-8CFE478BEC8A}"/>
              </a:ext>
            </a:extLst>
          </p:cNvPr>
          <p:cNvSpPr>
            <a:spLocks noGrp="1"/>
          </p:cNvSpPr>
          <p:nvPr>
            <p:ph type="title"/>
          </p:nvPr>
        </p:nvSpPr>
        <p:spPr>
          <a:xfrm>
            <a:off x="277586" y="491874"/>
            <a:ext cx="11748407" cy="987877"/>
          </a:xfrm>
        </p:spPr>
        <p:txBody>
          <a:bodyPr>
            <a:normAutofit fontScale="90000"/>
          </a:bodyPr>
          <a:lstStyle/>
          <a:p>
            <a:pPr algn="ctr"/>
            <a:r>
              <a:rPr lang="en-GB" dirty="0">
                <a:latin typeface="Arial Black" panose="020B0A04020102020204" pitchFamily="34" charset="0"/>
              </a:rPr>
              <a:t>How Could Ashford Use Teams?</a:t>
            </a:r>
            <a:endParaRPr lang="en-US" dirty="0">
              <a:latin typeface="Arial Black" panose="020B0A04020102020204" pitchFamily="34" charset="0"/>
            </a:endParaRPr>
          </a:p>
          <a:p>
            <a:br>
              <a:rPr lang="en-GB" dirty="0"/>
            </a:br>
            <a:endParaRPr lang="en-GB" dirty="0"/>
          </a:p>
        </p:txBody>
      </p:sp>
      <p:pic>
        <p:nvPicPr>
          <p:cNvPr id="8" name="Picture Placeholder 7" descr="A hand holding a phone&#10;&#10;AI-generated content may be incorrect.">
            <a:extLst>
              <a:ext uri="{FF2B5EF4-FFF2-40B4-BE49-F238E27FC236}">
                <a16:creationId xmlns:a16="http://schemas.microsoft.com/office/drawing/2014/main" id="{A5301B9C-1603-F038-31A8-FDBC39BDCB01}"/>
              </a:ext>
            </a:extLst>
          </p:cNvPr>
          <p:cNvPicPr>
            <a:picLocks noGrp="1" noChangeAspect="1"/>
          </p:cNvPicPr>
          <p:nvPr>
            <p:ph type="pic" idx="1"/>
          </p:nvPr>
        </p:nvPicPr>
        <p:blipFill>
          <a:blip r:embed="rId2"/>
          <a:srcRect l="27033" r="27033"/>
          <a:stretch/>
        </p:blipFill>
        <p:spPr>
          <a:xfrm>
            <a:off x="8444129" y="1888208"/>
            <a:ext cx="3444875" cy="2924856"/>
          </a:xfrm>
          <a:prstGeom prst="rect">
            <a:avLst/>
          </a:prstGeom>
          <a:ln>
            <a:noFill/>
          </a:ln>
          <a:effectLst>
            <a:outerShdw blurRad="292100" dist="139700" dir="2700000" algn="tl" rotWithShape="0">
              <a:srgbClr val="333333">
                <a:alpha val="65000"/>
              </a:srgbClr>
            </a:outerShdw>
          </a:effectLst>
        </p:spPr>
      </p:pic>
      <p:sp>
        <p:nvSpPr>
          <p:cNvPr id="4" name="Text Placeholder 3">
            <a:extLst>
              <a:ext uri="{FF2B5EF4-FFF2-40B4-BE49-F238E27FC236}">
                <a16:creationId xmlns:a16="http://schemas.microsoft.com/office/drawing/2014/main" id="{EF8D0459-3AF9-F6B8-1A67-299F88A8A93F}"/>
              </a:ext>
            </a:extLst>
          </p:cNvPr>
          <p:cNvSpPr>
            <a:spLocks noGrp="1"/>
          </p:cNvSpPr>
          <p:nvPr>
            <p:ph type="body" sz="half" idx="2"/>
          </p:nvPr>
        </p:nvSpPr>
        <p:spPr>
          <a:xfrm>
            <a:off x="379461" y="996044"/>
            <a:ext cx="8064668" cy="5249636"/>
          </a:xfrm>
        </p:spPr>
        <p:txBody>
          <a:bodyPr vert="horz" lIns="0" tIns="0" rIns="0" bIns="0" rtlCol="0">
            <a:noAutofit/>
          </a:bodyPr>
          <a:lstStyle/>
          <a:p>
            <a:pPr algn="just"/>
            <a:r>
              <a:rPr lang="en-GB" sz="1200" b="1" dirty="0">
                <a:latin typeface="Times New Roman" panose="02020603050405020304" pitchFamily="18" charset="0"/>
                <a:ea typeface="+mn-lt"/>
                <a:cs typeface="Times New Roman" panose="02020603050405020304" pitchFamily="18" charset="0"/>
              </a:rPr>
              <a:t>Ashford could set up a few simple channels, for example:</a:t>
            </a:r>
            <a:endParaRPr lang="en-US"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Team Meetings</a:t>
            </a:r>
          </a:p>
          <a:p>
            <a:pPr marL="228600" indent="-228600" algn="just">
              <a:buFont typeface="Arial" panose="020B0604020202020204" pitchFamily="34" charset="0"/>
              <a:buAutoNum type="arabicPeriod"/>
            </a:pPr>
            <a:r>
              <a:rPr lang="en-GB" sz="1200" b="1" dirty="0">
                <a:latin typeface="Times New Roman" panose="02020603050405020304" pitchFamily="18" charset="0"/>
                <a:ea typeface="+mn-lt"/>
                <a:cs typeface="Times New Roman" panose="02020603050405020304" pitchFamily="18" charset="0"/>
              </a:rPr>
              <a:t>For general messages and reminders.</a:t>
            </a:r>
            <a:endParaRPr lang="en-GB" sz="1200" b="1" dirty="0">
              <a:latin typeface="Times New Roman" panose="02020603050405020304" pitchFamily="18" charset="0"/>
              <a:cs typeface="Times New Roman" panose="02020603050405020304" pitchFamily="18" charset="0"/>
            </a:endParaRPr>
          </a:p>
          <a:p>
            <a:pPr marL="228600" indent="-228600" algn="just">
              <a:buFont typeface="Arial" panose="020B0604020202020204" pitchFamily="34" charset="0"/>
              <a:buAutoNum type="arabicPeriod"/>
            </a:pPr>
            <a:r>
              <a:rPr lang="en-GB" sz="1200" b="1" dirty="0">
                <a:latin typeface="Times New Roman" panose="02020603050405020304" pitchFamily="18" charset="0"/>
                <a:ea typeface="+mn-lt"/>
                <a:cs typeface="Times New Roman" panose="02020603050405020304" pitchFamily="18" charset="0"/>
              </a:rPr>
              <a:t>For training dates and learning materials.</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Daily routine updates</a:t>
            </a:r>
            <a:endParaRPr lang="en-GB" sz="1200" b="1" dirty="0">
              <a:latin typeface="Times New Roman" panose="02020603050405020304" pitchFamily="18" charset="0"/>
              <a:cs typeface="Times New Roman" panose="02020603050405020304" pitchFamily="18" charset="0"/>
            </a:endParaRPr>
          </a:p>
          <a:p>
            <a:pPr marL="228600" indent="-228600" algn="just">
              <a:buFont typeface="Arial" panose="020B0604020202020204" pitchFamily="34" charset="0"/>
              <a:buAutoNum type="arabicPeriod"/>
            </a:pPr>
            <a:r>
              <a:rPr lang="en-GB" sz="1200" b="1" dirty="0">
                <a:latin typeface="Times New Roman" panose="02020603050405020304" pitchFamily="18" charset="0"/>
                <a:ea typeface="+mn-lt"/>
                <a:cs typeface="Times New Roman" panose="02020603050405020304" pitchFamily="18" charset="0"/>
              </a:rPr>
              <a:t>Management Updates</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For important information staff need during the day.</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Team Meetings</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For meeting information and follow-up actions.</a:t>
            </a:r>
            <a:endParaRPr lang="en-GB" sz="1200" b="1" dirty="0">
              <a:latin typeface="Times New Roman" panose="02020603050405020304" pitchFamily="18" charset="0"/>
              <a:cs typeface="Times New Roman" panose="02020603050405020304" pitchFamily="18" charset="0"/>
            </a:endParaRPr>
          </a:p>
          <a:p>
            <a:pPr marL="228600" indent="-228600" algn="just">
              <a:buFont typeface="Arial" panose="020B0604020202020204" pitchFamily="34" charset="0"/>
              <a:buAutoNum type="arabicPeriod"/>
            </a:pPr>
            <a:r>
              <a:rPr lang="en-GB" sz="1200" b="1" dirty="0">
                <a:latin typeface="Times New Roman" panose="02020603050405020304" pitchFamily="18" charset="0"/>
                <a:ea typeface="+mn-lt"/>
                <a:cs typeface="Times New Roman" panose="02020603050405020304" pitchFamily="18" charset="0"/>
              </a:rPr>
              <a:t>Staff Announcements</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Professional Training</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For information that only needs to be seen by senior staff.</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Access to the private channels for specific members of the staff</a:t>
            </a:r>
            <a:endParaRPr lang="en-GB" sz="1200" b="1" dirty="0">
              <a:latin typeface="Times New Roman" panose="02020603050405020304" pitchFamily="18" charset="0"/>
              <a:cs typeface="Times New Roman" panose="02020603050405020304" pitchFamily="18" charset="0"/>
            </a:endParaRPr>
          </a:p>
          <a:p>
            <a:pPr marL="228600" indent="-228600" algn="just">
              <a:buAutoNum type="arabicPeriod"/>
            </a:pPr>
            <a:r>
              <a:rPr lang="en-GB" sz="1200" b="1" dirty="0">
                <a:latin typeface="Times New Roman" panose="02020603050405020304" pitchFamily="18" charset="0"/>
                <a:ea typeface="+mn-lt"/>
                <a:cs typeface="Times New Roman" panose="02020603050405020304" pitchFamily="18" charset="0"/>
              </a:rPr>
              <a:t>Very meaningful for the employees to look for a specific information at a specific channel. </a:t>
            </a:r>
            <a:endParaRPr lang="en-GB" sz="1200" b="1" dirty="0">
              <a:latin typeface="Times New Roman" panose="02020603050405020304" pitchFamily="18" charset="0"/>
              <a:cs typeface="Times New Roman" panose="02020603050405020304" pitchFamily="18" charset="0"/>
            </a:endParaRPr>
          </a:p>
          <a:p>
            <a:pPr lvl="0"/>
            <a:endParaRPr lang="en-GB" dirty="0"/>
          </a:p>
        </p:txBody>
      </p:sp>
      <p:sp>
        <p:nvSpPr>
          <p:cNvPr id="5" name="Date Placeholder 4">
            <a:extLst>
              <a:ext uri="{FF2B5EF4-FFF2-40B4-BE49-F238E27FC236}">
                <a16:creationId xmlns:a16="http://schemas.microsoft.com/office/drawing/2014/main" id="{0C57BF57-FF91-FE9B-BB7C-1A137FF01E84}"/>
              </a:ext>
            </a:extLst>
          </p:cNvPr>
          <p:cNvSpPr>
            <a:spLocks noGrp="1"/>
          </p:cNvSpPr>
          <p:nvPr>
            <p:ph type="dt" sz="half" idx="10"/>
          </p:nvPr>
        </p:nvSpPr>
        <p:spPr/>
        <p:txBody>
          <a:bodyPr/>
          <a:lstStyle/>
          <a:p>
            <a:fld id="{FC97B5D3-761F-4EE9-AFB1-4AA39FE9952D}" type="datetime1">
              <a:rPr lang="en-US" smtClean="0"/>
              <a:t>10/7/2026</a:t>
            </a:fld>
            <a:endParaRPr lang="en-US"/>
          </a:p>
        </p:txBody>
      </p:sp>
      <p:sp>
        <p:nvSpPr>
          <p:cNvPr id="7" name="Slide Number Placeholder 6">
            <a:extLst>
              <a:ext uri="{FF2B5EF4-FFF2-40B4-BE49-F238E27FC236}">
                <a16:creationId xmlns:a16="http://schemas.microsoft.com/office/drawing/2014/main" id="{5EA24E51-B4A4-3F90-19B4-31A642938D11}"/>
              </a:ext>
            </a:extLst>
          </p:cNvPr>
          <p:cNvSpPr>
            <a:spLocks noGrp="1"/>
          </p:cNvSpPr>
          <p:nvPr>
            <p:ph type="sldNum" sz="quarter" idx="12"/>
          </p:nvPr>
        </p:nvSpPr>
        <p:spPr/>
        <p:txBody>
          <a:bodyPr/>
          <a:lstStyle/>
          <a:p>
            <a:fld id="{017DE1FC-E54A-4B87-A814-263D1E8654B2}" type="slidenum">
              <a:rPr lang="en-US" smtClean="0"/>
              <a:t>6</a:t>
            </a:fld>
            <a:endParaRPr lang="en-US"/>
          </a:p>
        </p:txBody>
      </p:sp>
    </p:spTree>
    <p:extLst>
      <p:ext uri="{BB962C8B-B14F-4D97-AF65-F5344CB8AC3E}">
        <p14:creationId xmlns:p14="http://schemas.microsoft.com/office/powerpoint/2010/main" val="27228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8FEA3-E0E5-54FF-6A89-E78602AC97AD}"/>
              </a:ext>
            </a:extLst>
          </p:cNvPr>
          <p:cNvSpPr>
            <a:spLocks noGrp="1"/>
          </p:cNvSpPr>
          <p:nvPr>
            <p:ph type="title"/>
          </p:nvPr>
        </p:nvSpPr>
        <p:spPr>
          <a:xfrm>
            <a:off x="738038" y="530678"/>
            <a:ext cx="11453962" cy="1020535"/>
          </a:xfrm>
        </p:spPr>
        <p:txBody>
          <a:bodyPr>
            <a:normAutofit fontScale="90000"/>
          </a:bodyPr>
          <a:lstStyle/>
          <a:p>
            <a:r>
              <a:rPr lang="en-GB" dirty="0">
                <a:latin typeface="Arial Black"/>
              </a:rPr>
              <a:t>How Would This Help Ashford?</a:t>
            </a:r>
            <a:endParaRPr lang="en-US" dirty="0">
              <a:latin typeface="Arial Black"/>
            </a:endParaRPr>
          </a:p>
          <a:p>
            <a:br>
              <a:rPr lang="en-GB" dirty="0"/>
            </a:br>
            <a:endParaRPr lang="en-GB" dirty="0"/>
          </a:p>
        </p:txBody>
      </p:sp>
      <p:sp>
        <p:nvSpPr>
          <p:cNvPr id="4" name="Text Placeholder 3">
            <a:extLst>
              <a:ext uri="{FF2B5EF4-FFF2-40B4-BE49-F238E27FC236}">
                <a16:creationId xmlns:a16="http://schemas.microsoft.com/office/drawing/2014/main" id="{10B0DD23-5FF1-15B7-F3C8-50A77C62D671}"/>
              </a:ext>
            </a:extLst>
          </p:cNvPr>
          <p:cNvSpPr>
            <a:spLocks noGrp="1"/>
          </p:cNvSpPr>
          <p:nvPr>
            <p:ph type="body" sz="half" idx="2"/>
          </p:nvPr>
        </p:nvSpPr>
        <p:spPr>
          <a:xfrm>
            <a:off x="457200" y="1273629"/>
            <a:ext cx="9176657" cy="4678135"/>
          </a:xfrm>
        </p:spPr>
        <p:txBody>
          <a:bodyPr vert="horz" lIns="0" tIns="0" rIns="0" bIns="0" rtlCol="0">
            <a:normAutofit/>
          </a:bodyPr>
          <a:lstStyle/>
          <a:p>
            <a:pPr algn="just"/>
            <a:r>
              <a:rPr lang="en-GB" b="1" dirty="0">
                <a:latin typeface="Times New Roman" panose="02020603050405020304" pitchFamily="18" charset="0"/>
                <a:ea typeface="+mn-lt"/>
                <a:cs typeface="Times New Roman" panose="02020603050405020304" pitchFamily="18" charset="0"/>
              </a:rPr>
              <a:t>Using Teams could make everyday communication quicker and more organised.</a:t>
            </a:r>
            <a:endParaRPr lang="en-US" b="1" dirty="0">
              <a:latin typeface="Times New Roman" panose="02020603050405020304" pitchFamily="18" charset="0"/>
              <a:cs typeface="Times New Roman" panose="02020603050405020304" pitchFamily="18" charset="0"/>
            </a:endParaRPr>
          </a:p>
          <a:p>
            <a:pPr algn="just"/>
            <a:r>
              <a:rPr lang="en-GB" b="1" dirty="0">
                <a:latin typeface="Times New Roman" panose="02020603050405020304" pitchFamily="18" charset="0"/>
                <a:ea typeface="+mn-lt"/>
                <a:cs typeface="Times New Roman" panose="02020603050405020304" pitchFamily="18" charset="0"/>
              </a:rPr>
              <a:t>It could help to:</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Daily reminders of the messages and no missed messages.</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Repetition of the same message/email is avoided. </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Important updates at one place/one channel/one platform. </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Effective communication between employees and company staff. </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Team work and strong bonding with the employees and staff. </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Old messages/information updates can be easily looked for. </a:t>
            </a:r>
            <a:endParaRPr lang="en-GB" b="1" dirty="0">
              <a:latin typeface="Times New Roman" panose="02020603050405020304" pitchFamily="18" charset="0"/>
              <a:cs typeface="Times New Roman" panose="02020603050405020304" pitchFamily="18" charset="0"/>
            </a:endParaRPr>
          </a:p>
          <a:p>
            <a:pPr algn="just"/>
            <a:r>
              <a:rPr lang="en-GB" b="1" dirty="0">
                <a:latin typeface="Times New Roman" panose="02020603050405020304" pitchFamily="18" charset="0"/>
                <a:ea typeface="+mn-lt"/>
                <a:cs typeface="Times New Roman" panose="02020603050405020304" pitchFamily="18" charset="0"/>
              </a:rPr>
              <a:t>This is particularly useful for Ashford because it support workers, nurses, coordinators and office staff who work in different locations.</a:t>
            </a:r>
            <a:endParaRPr lang="en-GB" b="1" dirty="0">
              <a:latin typeface="Times New Roman" panose="02020603050405020304" pitchFamily="18" charset="0"/>
              <a:cs typeface="Times New Roman" panose="02020603050405020304" pitchFamily="18" charset="0"/>
            </a:endParaRPr>
          </a:p>
          <a:p>
            <a:pPr lvl="0"/>
            <a:endParaRPr lang="en-GB" dirty="0"/>
          </a:p>
        </p:txBody>
      </p:sp>
      <p:sp>
        <p:nvSpPr>
          <p:cNvPr id="5" name="Date Placeholder 4">
            <a:extLst>
              <a:ext uri="{FF2B5EF4-FFF2-40B4-BE49-F238E27FC236}">
                <a16:creationId xmlns:a16="http://schemas.microsoft.com/office/drawing/2014/main" id="{BB405C3A-0AD9-573D-9C79-BE5B2D7850ED}"/>
              </a:ext>
            </a:extLst>
          </p:cNvPr>
          <p:cNvSpPr>
            <a:spLocks noGrp="1"/>
          </p:cNvSpPr>
          <p:nvPr>
            <p:ph type="dt" sz="half" idx="10"/>
          </p:nvPr>
        </p:nvSpPr>
        <p:spPr/>
        <p:txBody>
          <a:bodyPr/>
          <a:lstStyle/>
          <a:p>
            <a:fld id="{3489FC46-E943-47FF-B4B9-9C8E120D1A8A}" type="datetime1">
              <a:rPr lang="en-US" smtClean="0"/>
              <a:t>10/7/2026</a:t>
            </a:fld>
            <a:endParaRPr lang="en-US"/>
          </a:p>
        </p:txBody>
      </p:sp>
      <p:sp>
        <p:nvSpPr>
          <p:cNvPr id="6" name="Footer Placeholder 5">
            <a:extLst>
              <a:ext uri="{FF2B5EF4-FFF2-40B4-BE49-F238E27FC236}">
                <a16:creationId xmlns:a16="http://schemas.microsoft.com/office/drawing/2014/main" id="{57572C22-5C12-FF43-4CC4-5C59CDDB89D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79AD01B-6114-B3F5-2FC0-54C63B7D022A}"/>
              </a:ext>
            </a:extLst>
          </p:cNvPr>
          <p:cNvSpPr>
            <a:spLocks noGrp="1"/>
          </p:cNvSpPr>
          <p:nvPr>
            <p:ph type="sldNum" sz="quarter" idx="12"/>
          </p:nvPr>
        </p:nvSpPr>
        <p:spPr/>
        <p:txBody>
          <a:bodyPr/>
          <a:lstStyle/>
          <a:p>
            <a:fld id="{017DE1FC-E54A-4B87-A814-263D1E8654B2}" type="slidenum">
              <a:rPr lang="en-US" smtClean="0"/>
              <a:t>7</a:t>
            </a:fld>
            <a:endParaRPr lang="en-US"/>
          </a:p>
        </p:txBody>
      </p:sp>
    </p:spTree>
    <p:extLst>
      <p:ext uri="{BB962C8B-B14F-4D97-AF65-F5344CB8AC3E}">
        <p14:creationId xmlns:p14="http://schemas.microsoft.com/office/powerpoint/2010/main" val="387433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BC85-C0E8-D46D-D20F-4C939E667D2F}"/>
              </a:ext>
            </a:extLst>
          </p:cNvPr>
          <p:cNvSpPr>
            <a:spLocks noGrp="1"/>
          </p:cNvSpPr>
          <p:nvPr>
            <p:ph type="title"/>
          </p:nvPr>
        </p:nvSpPr>
        <p:spPr>
          <a:xfrm>
            <a:off x="146957" y="857149"/>
            <a:ext cx="11811577" cy="632924"/>
          </a:xfrm>
        </p:spPr>
        <p:txBody>
          <a:bodyPr>
            <a:normAutofit fontScale="90000"/>
          </a:bodyPr>
          <a:lstStyle/>
          <a:p>
            <a:pPr algn="ctr"/>
            <a:r>
              <a:rPr lang="en-GB" dirty="0">
                <a:latin typeface="Arial Black"/>
              </a:rPr>
              <a:t>Advantages of Teams</a:t>
            </a:r>
            <a:endParaRPr lang="en-US" dirty="0">
              <a:latin typeface="Arial Black"/>
            </a:endParaRPr>
          </a:p>
          <a:p>
            <a:br>
              <a:rPr lang="en-GB" dirty="0"/>
            </a:br>
            <a:endParaRPr lang="en-GB" dirty="0"/>
          </a:p>
        </p:txBody>
      </p:sp>
      <p:sp>
        <p:nvSpPr>
          <p:cNvPr id="4" name="Text Placeholder 3">
            <a:extLst>
              <a:ext uri="{FF2B5EF4-FFF2-40B4-BE49-F238E27FC236}">
                <a16:creationId xmlns:a16="http://schemas.microsoft.com/office/drawing/2014/main" id="{EB04C570-3164-831B-8E0A-82AF042AC676}"/>
              </a:ext>
            </a:extLst>
          </p:cNvPr>
          <p:cNvSpPr>
            <a:spLocks noGrp="1"/>
          </p:cNvSpPr>
          <p:nvPr>
            <p:ph type="body" sz="half" idx="2"/>
          </p:nvPr>
        </p:nvSpPr>
        <p:spPr>
          <a:xfrm>
            <a:off x="228599" y="1036864"/>
            <a:ext cx="6243368" cy="4988379"/>
          </a:xfrm>
        </p:spPr>
        <p:txBody>
          <a:bodyPr vert="horz" lIns="0" tIns="0" rIns="0" bIns="0" rtlCol="0">
            <a:normAutofit/>
          </a:bodyPr>
          <a:lstStyle/>
          <a:p>
            <a:r>
              <a:rPr lang="en-GB" b="1" dirty="0">
                <a:latin typeface="Times New Roman" panose="02020603050405020304" pitchFamily="18" charset="0"/>
                <a:ea typeface="+mn-lt"/>
                <a:cs typeface="Times New Roman" panose="02020603050405020304" pitchFamily="18" charset="0"/>
              </a:rPr>
              <a:t>There are several advantages of using Microsoft Teams at Ashford:</a:t>
            </a:r>
            <a:endParaRPr lang="en-US"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Effective communication ability– staff can communicate without everyone needing to be in the same place.</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Wonderful teamwork and coordination– nurses, support workers, coordinators and office staff can stay connected.</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Access from different locations – staff can use Teams on approved computers, tablets or mobile devices.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One roof-Single platform– messages, meetings and shared workplace information can be easier to find in Teams.</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Works well with other Microsoft applications and Microsoft 365– Teams works with other Microsoft applications already used by Ashford </a:t>
            </a:r>
            <a:endParaRPr lang="en-GB" b="1" dirty="0">
              <a:latin typeface="Times New Roman" panose="02020603050405020304" pitchFamily="18" charset="0"/>
              <a:cs typeface="Times New Roman" panose="02020603050405020304" pitchFamily="18" charset="0"/>
            </a:endParaRPr>
          </a:p>
          <a:p>
            <a:pPr marL="342900" indent="-342900">
              <a:buAutoNum type="arabicPeriod"/>
            </a:pPr>
            <a:r>
              <a:rPr lang="en-GB" b="1" dirty="0">
                <a:latin typeface="Times New Roman" panose="02020603050405020304" pitchFamily="18" charset="0"/>
                <a:ea typeface="+mn-lt"/>
                <a:cs typeface="Times New Roman" panose="02020603050405020304" pitchFamily="18" charset="0"/>
              </a:rPr>
              <a:t>Excellent Security features – Microsoft provides security and compliance controls for Teams</a:t>
            </a:r>
            <a:endParaRPr lang="en-GB" b="1" dirty="0">
              <a:latin typeface="Times New Roman" panose="02020603050405020304" pitchFamily="18" charset="0"/>
              <a:cs typeface="Times New Roman" panose="02020603050405020304" pitchFamily="18" charset="0"/>
            </a:endParaRPr>
          </a:p>
          <a:p>
            <a:pPr marL="342900" lvl="0" indent="-342900">
              <a:buAutoNum type="arabicPeriod"/>
            </a:pPr>
            <a:endParaRPr lang="en-GB" dirty="0">
              <a:latin typeface="Arial"/>
              <a:cs typeface="Arial"/>
            </a:endParaRPr>
          </a:p>
        </p:txBody>
      </p:sp>
      <p:sp>
        <p:nvSpPr>
          <p:cNvPr id="5" name="Date Placeholder 4">
            <a:extLst>
              <a:ext uri="{FF2B5EF4-FFF2-40B4-BE49-F238E27FC236}">
                <a16:creationId xmlns:a16="http://schemas.microsoft.com/office/drawing/2014/main" id="{DB033753-F7AB-8B3C-9EF7-9960B07C0918}"/>
              </a:ext>
            </a:extLst>
          </p:cNvPr>
          <p:cNvSpPr>
            <a:spLocks noGrp="1"/>
          </p:cNvSpPr>
          <p:nvPr>
            <p:ph type="dt" sz="half" idx="10"/>
          </p:nvPr>
        </p:nvSpPr>
        <p:spPr/>
        <p:txBody>
          <a:bodyPr/>
          <a:lstStyle/>
          <a:p>
            <a:fld id="{432B17AD-5EF6-43FF-8E04-0B454486A243}" type="datetime1">
              <a:rPr lang="en-US" smtClean="0"/>
              <a:t>10/7/2026</a:t>
            </a:fld>
            <a:endParaRPr lang="en-US"/>
          </a:p>
        </p:txBody>
      </p:sp>
      <p:sp>
        <p:nvSpPr>
          <p:cNvPr id="7" name="Slide Number Placeholder 6">
            <a:extLst>
              <a:ext uri="{FF2B5EF4-FFF2-40B4-BE49-F238E27FC236}">
                <a16:creationId xmlns:a16="http://schemas.microsoft.com/office/drawing/2014/main" id="{B8683638-224B-7971-966C-5214E77975BD}"/>
              </a:ext>
            </a:extLst>
          </p:cNvPr>
          <p:cNvSpPr>
            <a:spLocks noGrp="1"/>
          </p:cNvSpPr>
          <p:nvPr>
            <p:ph type="sldNum" sz="quarter" idx="12"/>
          </p:nvPr>
        </p:nvSpPr>
        <p:spPr/>
        <p:txBody>
          <a:bodyPr/>
          <a:lstStyle/>
          <a:p>
            <a:fld id="{017DE1FC-E54A-4B87-A814-263D1E8654B2}" type="slidenum">
              <a:rPr lang="en-US" smtClean="0"/>
              <a:t>8</a:t>
            </a:fld>
            <a:endParaRPr lang="en-US"/>
          </a:p>
        </p:txBody>
      </p:sp>
      <p:pic>
        <p:nvPicPr>
          <p:cNvPr id="1026" name="Picture 2" descr="How to Use Microsoft Teams- – A Beginner's Guide | BizPortals 3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5092" y="2694215"/>
            <a:ext cx="5533238" cy="33310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884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DEE9-E3FA-41D1-0A01-8937A3759ECB}"/>
              </a:ext>
            </a:extLst>
          </p:cNvPr>
          <p:cNvSpPr>
            <a:spLocks noGrp="1"/>
          </p:cNvSpPr>
          <p:nvPr>
            <p:ph type="title"/>
          </p:nvPr>
        </p:nvSpPr>
        <p:spPr>
          <a:xfrm>
            <a:off x="692418" y="151078"/>
            <a:ext cx="11556732" cy="966391"/>
          </a:xfrm>
        </p:spPr>
        <p:txBody>
          <a:bodyPr>
            <a:normAutofit fontScale="90000"/>
          </a:bodyPr>
          <a:lstStyle/>
          <a:p>
            <a:pPr algn="ctr"/>
            <a:r>
              <a:rPr lang="en-GB" dirty="0"/>
              <a:t> </a:t>
            </a:r>
            <a:r>
              <a:rPr lang="en-GB" dirty="0">
                <a:latin typeface="Aptos"/>
              </a:rPr>
              <a:t> </a:t>
            </a:r>
            <a:r>
              <a:rPr lang="en-GB" dirty="0">
                <a:latin typeface="Arial Black"/>
                <a:cs typeface="Aharoni"/>
              </a:rPr>
              <a:t>Possible Problem</a:t>
            </a:r>
            <a:r>
              <a:rPr lang="en-GB" dirty="0">
                <a:latin typeface="Arial Black"/>
              </a:rPr>
              <a:t>s</a:t>
            </a:r>
            <a:br>
              <a:rPr lang="en-GB" dirty="0"/>
            </a:br>
            <a:endParaRPr lang="en-GB" dirty="0"/>
          </a:p>
        </p:txBody>
      </p:sp>
      <p:sp>
        <p:nvSpPr>
          <p:cNvPr id="4" name="Text Placeholder 3">
            <a:extLst>
              <a:ext uri="{FF2B5EF4-FFF2-40B4-BE49-F238E27FC236}">
                <a16:creationId xmlns:a16="http://schemas.microsoft.com/office/drawing/2014/main" id="{8ACFF140-9C5C-C8A1-2509-F42FB8B58372}"/>
              </a:ext>
            </a:extLst>
          </p:cNvPr>
          <p:cNvSpPr>
            <a:spLocks noGrp="1"/>
          </p:cNvSpPr>
          <p:nvPr>
            <p:ph type="body" sz="half" idx="2"/>
          </p:nvPr>
        </p:nvSpPr>
        <p:spPr>
          <a:xfrm>
            <a:off x="334737" y="873579"/>
            <a:ext cx="6906984" cy="5219344"/>
          </a:xfrm>
        </p:spPr>
        <p:txBody>
          <a:bodyPr vert="horz" lIns="0" tIns="0" rIns="0" bIns="0" rtlCol="0">
            <a:normAutofit lnSpcReduction="10000"/>
          </a:bodyPr>
          <a:lstStyle/>
          <a:p>
            <a:pPr algn="just"/>
            <a:r>
              <a:rPr lang="en-IN" b="1" dirty="0">
                <a:latin typeface="Times New Roman" panose="02020603050405020304" pitchFamily="18" charset="0"/>
                <a:ea typeface="+mn-lt"/>
                <a:cs typeface="Times New Roman" panose="02020603050405020304" pitchFamily="18" charset="0"/>
              </a:rPr>
              <a:t>Noticeable limitations/issues in Microsoft Teams</a:t>
            </a:r>
            <a:endParaRPr lang="en-US"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New generation has easy access to it but the old generation find it difficult to use it.</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Prior training how to run, important features, functions is required.</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Distracting notifications</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Good speed internet facility and suitable device required to run Microsoft Teams.</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Too many channels could make Teams confusing.</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Access to information needs to be controlled.</a:t>
            </a:r>
            <a:endParaRPr lang="en-GB" b="1" dirty="0">
              <a:latin typeface="Times New Roman" panose="02020603050405020304" pitchFamily="18" charset="0"/>
              <a:cs typeface="Times New Roman" panose="02020603050405020304" pitchFamily="18" charset="0"/>
            </a:endParaRPr>
          </a:p>
          <a:p>
            <a:pPr marL="342900" indent="-342900" algn="just">
              <a:buAutoNum type="arabicPeriod"/>
            </a:pPr>
            <a:r>
              <a:rPr lang="en-GB" b="1" dirty="0">
                <a:latin typeface="Times New Roman" panose="02020603050405020304" pitchFamily="18" charset="0"/>
                <a:ea typeface="+mn-lt"/>
                <a:cs typeface="Times New Roman" panose="02020603050405020304" pitchFamily="18" charset="0"/>
              </a:rPr>
              <a:t>Staff need to be careful when dealing with confidential information.</a:t>
            </a:r>
            <a:endParaRPr lang="en-GB" b="1" dirty="0">
              <a:latin typeface="Times New Roman" panose="02020603050405020304" pitchFamily="18" charset="0"/>
              <a:cs typeface="Times New Roman" panose="02020603050405020304" pitchFamily="18" charset="0"/>
            </a:endParaRPr>
          </a:p>
          <a:p>
            <a:pPr algn="just"/>
            <a:r>
              <a:rPr lang="en-GB" b="1" dirty="0">
                <a:latin typeface="Times New Roman" panose="02020603050405020304" pitchFamily="18" charset="0"/>
                <a:ea typeface="+mn-lt"/>
                <a:cs typeface="Times New Roman" panose="02020603050405020304" pitchFamily="18" charset="0"/>
              </a:rPr>
              <a:t>This means that simply introducing Teams would not solve Ashford’s communication problems. Staff would also need clear guidance about how and when it should be used.</a:t>
            </a:r>
            <a:endParaRPr lang="en-GB" b="1" dirty="0">
              <a:latin typeface="Times New Roman" panose="02020603050405020304" pitchFamily="18" charset="0"/>
              <a:cs typeface="Times New Roman" panose="02020603050405020304" pitchFamily="18" charset="0"/>
            </a:endParaRPr>
          </a:p>
          <a:p>
            <a:pPr algn="just"/>
            <a:r>
              <a:rPr lang="en-GB" b="1" dirty="0">
                <a:latin typeface="Times New Roman" panose="02020603050405020304" pitchFamily="18" charset="0"/>
                <a:ea typeface="+mn-lt"/>
                <a:cs typeface="Times New Roman" panose="02020603050405020304" pitchFamily="18" charset="0"/>
              </a:rPr>
              <a:t>CQC highlights the importance of keeping information secure and making sure staff understand their responsibilities</a:t>
            </a:r>
            <a:r>
              <a:rPr lang="en-GB" dirty="0">
                <a:latin typeface="Times New Roman" panose="02020603050405020304" pitchFamily="18" charset="0"/>
                <a:ea typeface="+mn-lt"/>
                <a:cs typeface="Times New Roman" panose="02020603050405020304" pitchFamily="18" charset="0"/>
              </a:rPr>
              <a:t> </a:t>
            </a:r>
            <a:endParaRPr lang="en-GB" b="1" dirty="0">
              <a:latin typeface="Times New Roman" panose="02020603050405020304" pitchFamily="18" charset="0"/>
              <a:cs typeface="Times New Roman" panose="02020603050405020304" pitchFamily="18" charset="0"/>
            </a:endParaRPr>
          </a:p>
          <a:p>
            <a:pPr lvl="0"/>
            <a:endParaRPr lang="en-GB" dirty="0">
              <a:latin typeface="Arial"/>
              <a:cs typeface="Arial"/>
            </a:endParaRPr>
          </a:p>
        </p:txBody>
      </p:sp>
      <p:sp>
        <p:nvSpPr>
          <p:cNvPr id="5" name="Date Placeholder 4">
            <a:extLst>
              <a:ext uri="{FF2B5EF4-FFF2-40B4-BE49-F238E27FC236}">
                <a16:creationId xmlns:a16="http://schemas.microsoft.com/office/drawing/2014/main" id="{65AE9A15-4958-8282-7D49-C501C3F6139D}"/>
              </a:ext>
            </a:extLst>
          </p:cNvPr>
          <p:cNvSpPr>
            <a:spLocks noGrp="1"/>
          </p:cNvSpPr>
          <p:nvPr>
            <p:ph type="dt" sz="half" idx="10"/>
          </p:nvPr>
        </p:nvSpPr>
        <p:spPr/>
        <p:txBody>
          <a:bodyPr/>
          <a:lstStyle/>
          <a:p>
            <a:fld id="{4CE5801A-6C56-47AD-B356-7E821B4345D6}" type="datetime1">
              <a:rPr lang="en-US" smtClean="0"/>
              <a:t>10/7/2026</a:t>
            </a:fld>
            <a:endParaRPr lang="en-US"/>
          </a:p>
        </p:txBody>
      </p:sp>
      <p:sp>
        <p:nvSpPr>
          <p:cNvPr id="7" name="Slide Number Placeholder 6">
            <a:extLst>
              <a:ext uri="{FF2B5EF4-FFF2-40B4-BE49-F238E27FC236}">
                <a16:creationId xmlns:a16="http://schemas.microsoft.com/office/drawing/2014/main" id="{07854D0C-5AEF-8100-817D-2CD1464807DD}"/>
              </a:ext>
            </a:extLst>
          </p:cNvPr>
          <p:cNvSpPr>
            <a:spLocks noGrp="1"/>
          </p:cNvSpPr>
          <p:nvPr>
            <p:ph type="sldNum" sz="quarter" idx="12"/>
          </p:nvPr>
        </p:nvSpPr>
        <p:spPr/>
        <p:txBody>
          <a:bodyPr/>
          <a:lstStyle/>
          <a:p>
            <a:fld id="{017DE1FC-E54A-4B87-A814-263D1E8654B2}" type="slidenum">
              <a:rPr lang="en-US" smtClean="0"/>
              <a:t>9</a:t>
            </a:fld>
            <a:endParaRPr lang="en-US"/>
          </a:p>
        </p:txBody>
      </p:sp>
      <p:pic>
        <p:nvPicPr>
          <p:cNvPr id="2050" name="Picture 2" descr="Unable to login to the Microsoft Teams - Microsoft Q&amp;A"/>
          <p:cNvPicPr>
            <a:picLocks noChangeAspect="1" noChangeArrowheads="1"/>
          </p:cNvPicPr>
          <p:nvPr/>
        </p:nvPicPr>
        <p:blipFill rotWithShape="1">
          <a:blip r:embed="rId2">
            <a:extLst>
              <a:ext uri="{28A0092B-C50C-407E-A947-70E740481C1C}">
                <a14:useLocalDpi xmlns:a14="http://schemas.microsoft.com/office/drawing/2010/main" val="0"/>
              </a:ext>
            </a:extLst>
          </a:blip>
          <a:srcRect l="-1200" t="2372" r="1200" b="5242"/>
          <a:stretch/>
        </p:blipFill>
        <p:spPr bwMode="auto">
          <a:xfrm>
            <a:off x="7551964" y="1433716"/>
            <a:ext cx="4266673" cy="46592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618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F049-C246-8698-8FB4-5AEC09049A7E}"/>
              </a:ext>
            </a:extLst>
          </p:cNvPr>
          <p:cNvSpPr>
            <a:spLocks noGrp="1"/>
          </p:cNvSpPr>
          <p:nvPr>
            <p:ph type="title"/>
          </p:nvPr>
        </p:nvSpPr>
        <p:spPr>
          <a:xfrm>
            <a:off x="836614" y="681135"/>
            <a:ext cx="4474590" cy="1600200"/>
          </a:xfrm>
        </p:spPr>
        <p:txBody>
          <a:bodyPr>
            <a:normAutofit/>
          </a:bodyPr>
          <a:lstStyle/>
          <a:p>
            <a:br>
              <a:rPr lang="en-GB"/>
            </a:br>
            <a:endParaRPr lang="en-GB"/>
          </a:p>
        </p:txBody>
      </p:sp>
      <p:sp>
        <p:nvSpPr>
          <p:cNvPr id="4" name="Text Placeholder 3">
            <a:extLst>
              <a:ext uri="{FF2B5EF4-FFF2-40B4-BE49-F238E27FC236}">
                <a16:creationId xmlns:a16="http://schemas.microsoft.com/office/drawing/2014/main" id="{775E8490-D265-7D48-8EDB-5D6D133C85F8}"/>
              </a:ext>
            </a:extLst>
          </p:cNvPr>
          <p:cNvSpPr>
            <a:spLocks noGrp="1"/>
          </p:cNvSpPr>
          <p:nvPr>
            <p:ph type="body" sz="half" idx="2"/>
          </p:nvPr>
        </p:nvSpPr>
        <p:spPr>
          <a:xfrm>
            <a:off x="303508" y="900337"/>
            <a:ext cx="6595314" cy="3811588"/>
          </a:xfrm>
        </p:spPr>
        <p:txBody>
          <a:bodyPr vert="horz" lIns="0" tIns="0" rIns="0" bIns="0" rtlCol="0">
            <a:noAutofit/>
          </a:bodyPr>
          <a:lstStyle/>
          <a:p>
            <a:r>
              <a:rPr lang="en-GB" b="1" dirty="0">
                <a:latin typeface="Times New Roman" panose="02020603050405020304" pitchFamily="18" charset="0"/>
                <a:cs typeface="Times New Roman" panose="02020603050405020304" pitchFamily="18" charset="0"/>
              </a:rPr>
              <a:t>Confidentiality </a:t>
            </a:r>
            <a:r>
              <a:rPr lang="en-GB" b="1" dirty="0">
                <a:latin typeface="Times New Roman" panose="02020603050405020304" pitchFamily="18" charset="0"/>
                <a:ea typeface="+mn-lt"/>
                <a:cs typeface="Times New Roman" panose="02020603050405020304" pitchFamily="18" charset="0"/>
              </a:rPr>
              <a:t>is particularly important because Ashford works with people who have care and support needs.</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Ashford should make sure that:</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Staff use their work accounts.</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Access is only given to the right employees.</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Staff understand what information can and cannot be shared.</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Employees receive data protection training.</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Access permissions are regularly checked.</a:t>
            </a:r>
            <a:endParaRPr lang="en-GB" b="1" dirty="0">
              <a:latin typeface="Times New Roman" panose="02020603050405020304" pitchFamily="18" charset="0"/>
              <a:cs typeface="Times New Roman" panose="02020603050405020304" pitchFamily="18" charset="0"/>
            </a:endParaRPr>
          </a:p>
          <a:p>
            <a:pPr marL="285750" indent="-285750">
              <a:buAutoNum type="arabicPeriod"/>
            </a:pPr>
            <a:r>
              <a:rPr lang="en-GB" b="1" dirty="0">
                <a:latin typeface="Times New Roman" panose="02020603050405020304" pitchFamily="18" charset="0"/>
                <a:ea typeface="+mn-lt"/>
                <a:cs typeface="Times New Roman" panose="02020603050405020304" pitchFamily="18" charset="0"/>
              </a:rPr>
              <a:t>Organisational confidentiality policies are followed.</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CQC states that care information should be kept secure and only available to people who are authorised to access it </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n-lt"/>
                <a:cs typeface="Times New Roman" panose="02020603050405020304" pitchFamily="18" charset="0"/>
              </a:rPr>
              <a:t>Teams should mainly be used for staff communication. It should not automatically replace Ashford’s official care-record system, because care records still need to be accurate, complete and up to date </a:t>
            </a:r>
            <a:endParaRPr lang="en-GB" b="1" dirty="0">
              <a:latin typeface="Times New Roman" panose="02020603050405020304" pitchFamily="18" charset="0"/>
              <a:cs typeface="Times New Roman" panose="02020603050405020304" pitchFamily="18" charset="0"/>
            </a:endParaRPr>
          </a:p>
          <a:p>
            <a:pPr lvl="0"/>
            <a:endParaRPr lang="en-GB" dirty="0">
              <a:latin typeface="Arial"/>
              <a:cs typeface="Arial"/>
            </a:endParaRPr>
          </a:p>
        </p:txBody>
      </p:sp>
      <p:sp>
        <p:nvSpPr>
          <p:cNvPr id="5" name="Date Placeholder 4">
            <a:extLst>
              <a:ext uri="{FF2B5EF4-FFF2-40B4-BE49-F238E27FC236}">
                <a16:creationId xmlns:a16="http://schemas.microsoft.com/office/drawing/2014/main" id="{F26ED35E-EAD0-23B4-C179-0A81EE3E4DE9}"/>
              </a:ext>
            </a:extLst>
          </p:cNvPr>
          <p:cNvSpPr>
            <a:spLocks noGrp="1"/>
          </p:cNvSpPr>
          <p:nvPr>
            <p:ph type="dt" sz="half" idx="10"/>
          </p:nvPr>
        </p:nvSpPr>
        <p:spPr/>
        <p:txBody>
          <a:bodyPr/>
          <a:lstStyle/>
          <a:p>
            <a:fld id="{F291B291-2CA2-4D8C-855D-C1B1C28D987A}" type="datetime1">
              <a:rPr lang="en-US" smtClean="0"/>
              <a:t>10/7/2026</a:t>
            </a:fld>
            <a:endParaRPr lang="en-US"/>
          </a:p>
        </p:txBody>
      </p:sp>
      <p:sp>
        <p:nvSpPr>
          <p:cNvPr id="6" name="Footer Placeholder 5">
            <a:extLst>
              <a:ext uri="{FF2B5EF4-FFF2-40B4-BE49-F238E27FC236}">
                <a16:creationId xmlns:a16="http://schemas.microsoft.com/office/drawing/2014/main" id="{4A861314-D0BD-911D-0560-002443134E8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3F41002-3BC7-5BCB-EFD8-BE41E15542B7}"/>
              </a:ext>
            </a:extLst>
          </p:cNvPr>
          <p:cNvSpPr>
            <a:spLocks noGrp="1"/>
          </p:cNvSpPr>
          <p:nvPr>
            <p:ph type="sldNum" sz="quarter" idx="12"/>
          </p:nvPr>
        </p:nvSpPr>
        <p:spPr/>
        <p:txBody>
          <a:bodyPr/>
          <a:lstStyle/>
          <a:p>
            <a:fld id="{017DE1FC-E54A-4B87-A814-263D1E8654B2}" type="slidenum">
              <a:rPr lang="en-US" smtClean="0"/>
              <a:t>10</a:t>
            </a:fld>
            <a:endParaRPr lang="en-US"/>
          </a:p>
        </p:txBody>
      </p:sp>
      <p:sp>
        <p:nvSpPr>
          <p:cNvPr id="9" name="TextBox 8">
            <a:extLst>
              <a:ext uri="{FF2B5EF4-FFF2-40B4-BE49-F238E27FC236}">
                <a16:creationId xmlns:a16="http://schemas.microsoft.com/office/drawing/2014/main" id="{D06C869E-3C1B-AA0E-9195-9779E27DFB6C}"/>
              </a:ext>
            </a:extLst>
          </p:cNvPr>
          <p:cNvSpPr txBox="1"/>
          <p:nvPr/>
        </p:nvSpPr>
        <p:spPr>
          <a:xfrm>
            <a:off x="122464" y="38563"/>
            <a:ext cx="1206953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latin typeface="Arial Black"/>
                <a:cs typeface="Aharoni"/>
              </a:rPr>
              <a:t>Confidentiality and Data Protection</a:t>
            </a:r>
            <a:endParaRPr lang="en-US" sz="3200" b="1" dirty="0">
              <a:latin typeface="Arial Black"/>
              <a:cs typeface="Aharoni"/>
            </a:endParaRPr>
          </a:p>
          <a:p>
            <a:pPr algn="l"/>
            <a:endParaRPr lang="en-US" dirty="0"/>
          </a:p>
        </p:txBody>
      </p:sp>
      <p:pic>
        <p:nvPicPr>
          <p:cNvPr id="3074" name="Picture 2" descr="Our Commitment to Privacy and Security in Microsoft Teams – Microsoft  Malaysia News Cen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53943" y="1995585"/>
            <a:ext cx="4942978" cy="35952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536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2A397-551C-ED4D-5421-93F470048AFD}"/>
              </a:ext>
            </a:extLst>
          </p:cNvPr>
          <p:cNvSpPr>
            <a:spLocks noGrp="1"/>
          </p:cNvSpPr>
          <p:nvPr>
            <p:ph type="title"/>
          </p:nvPr>
        </p:nvSpPr>
        <p:spPr>
          <a:xfrm>
            <a:off x="195944" y="0"/>
            <a:ext cx="11912386" cy="1214252"/>
          </a:xfrm>
        </p:spPr>
        <p:txBody>
          <a:bodyPr>
            <a:normAutofit/>
          </a:bodyPr>
          <a:lstStyle/>
          <a:p>
            <a:pPr algn="ctr"/>
            <a:r>
              <a:rPr lang="en-US" sz="2800" dirty="0">
                <a:latin typeface="Arial Black"/>
                <a:cs typeface="Aharoni"/>
              </a:rPr>
              <a:t>How Could Ashford Introduce Teams?</a:t>
            </a:r>
          </a:p>
          <a:p>
            <a:pPr algn="ctr"/>
            <a:endParaRPr lang="en-US" sz="2800" dirty="0"/>
          </a:p>
        </p:txBody>
      </p:sp>
      <p:sp>
        <p:nvSpPr>
          <p:cNvPr id="4" name="Text Placeholder 3">
            <a:extLst>
              <a:ext uri="{FF2B5EF4-FFF2-40B4-BE49-F238E27FC236}">
                <a16:creationId xmlns:a16="http://schemas.microsoft.com/office/drawing/2014/main" id="{52F958A7-09CC-283C-3CE5-A7ED54F57C27}"/>
              </a:ext>
            </a:extLst>
          </p:cNvPr>
          <p:cNvSpPr>
            <a:spLocks noGrp="1"/>
          </p:cNvSpPr>
          <p:nvPr>
            <p:ph type="body" sz="half" idx="2"/>
          </p:nvPr>
        </p:nvSpPr>
        <p:spPr>
          <a:xfrm>
            <a:off x="367394" y="1110343"/>
            <a:ext cx="7315200" cy="5086350"/>
          </a:xfrm>
        </p:spPr>
        <p:txBody>
          <a:bodyPr vert="horz" lIns="0" tIns="0" rIns="0" bIns="0" rtlCol="0">
            <a:normAutofit/>
          </a:bodyPr>
          <a:lstStyle/>
          <a:p>
            <a:r>
              <a:rPr lang="en-US" sz="1200" b="1" dirty="0">
                <a:latin typeface="Times New Roman" panose="02020603050405020304" pitchFamily="18" charset="0"/>
                <a:ea typeface="+mn-lt"/>
                <a:cs typeface="Times New Roman" panose="02020603050405020304" pitchFamily="18" charset="0"/>
              </a:rPr>
              <a:t>We think Ashford should introduce Teams gradually.</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 Decide how Teams will be used</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Agree what information belongs on Teams.</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Create simple channels</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Avoid creating too many channels at the beginning.</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Train staff</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Show employees how to use Teams correctly and safely.</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Try it with a smaller team</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This would allow Ashford to identify problems before everyone starts using it.</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Ask for feedback</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Find out what works well and what staff find difficult.</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Review the system</a:t>
            </a:r>
            <a:endParaRPr lang="en-US" sz="1200" b="1" dirty="0">
              <a:latin typeface="Times New Roman" panose="02020603050405020304" pitchFamily="18" charset="0"/>
              <a:cs typeface="Times New Roman" panose="02020603050405020304" pitchFamily="18" charset="0"/>
            </a:endParaRPr>
          </a:p>
          <a:p>
            <a:pPr marL="228600" indent="-228600">
              <a:buAutoNum type="arabicPeriod"/>
            </a:pPr>
            <a:r>
              <a:rPr lang="en-US" sz="1200" b="1" dirty="0">
                <a:latin typeface="Times New Roman" panose="02020603050405020304" pitchFamily="18" charset="0"/>
                <a:ea typeface="+mn-lt"/>
                <a:cs typeface="Times New Roman" panose="02020603050405020304" pitchFamily="18" charset="0"/>
              </a:rPr>
              <a:t>Check channels, access permissions and working practices regularly.</a:t>
            </a:r>
            <a:endParaRPr lang="en-US" sz="1200" b="1" dirty="0">
              <a:latin typeface="Times New Roman" panose="02020603050405020304" pitchFamily="18" charset="0"/>
              <a:cs typeface="Times New Roman" panose="02020603050405020304" pitchFamily="18" charset="0"/>
            </a:endParaRPr>
          </a:p>
          <a:p>
            <a:r>
              <a:rPr lang="en-US" sz="1200" b="1" dirty="0">
                <a:latin typeface="Times New Roman" panose="02020603050405020304" pitchFamily="18" charset="0"/>
                <a:ea typeface="+mn-lt"/>
                <a:cs typeface="Times New Roman" panose="02020603050405020304" pitchFamily="18" charset="0"/>
              </a:rPr>
              <a:t>This would give staff time to become familiar with Teams and allow Ashford to make changes if something is not working.</a:t>
            </a:r>
            <a:endParaRPr lang="en-US" sz="1200" b="1" dirty="0">
              <a:latin typeface="Times New Roman" panose="02020603050405020304" pitchFamily="18" charset="0"/>
              <a:cs typeface="Times New Roman" panose="02020603050405020304" pitchFamily="18" charset="0"/>
            </a:endParaRPr>
          </a:p>
          <a:p>
            <a:endParaRPr lang="en-US" sz="1200" dirty="0"/>
          </a:p>
        </p:txBody>
      </p:sp>
      <p:sp>
        <p:nvSpPr>
          <p:cNvPr id="5" name="Date Placeholder 4">
            <a:extLst>
              <a:ext uri="{FF2B5EF4-FFF2-40B4-BE49-F238E27FC236}">
                <a16:creationId xmlns:a16="http://schemas.microsoft.com/office/drawing/2014/main" id="{8C85BA55-7623-75CF-5552-D5C37F6339AD}"/>
              </a:ext>
            </a:extLst>
          </p:cNvPr>
          <p:cNvSpPr>
            <a:spLocks noGrp="1"/>
          </p:cNvSpPr>
          <p:nvPr>
            <p:ph type="dt" sz="half" idx="10"/>
          </p:nvPr>
        </p:nvSpPr>
        <p:spPr/>
        <p:txBody>
          <a:bodyPr/>
          <a:lstStyle/>
          <a:p>
            <a:fld id="{60AC48D3-8BCF-45E6-943A-23D6F5594EDA}" type="datetime1">
              <a:rPr lang="en-US"/>
              <a:t>10/7/2026</a:t>
            </a:fld>
            <a:endParaRPr lang="en-US"/>
          </a:p>
        </p:txBody>
      </p:sp>
      <p:sp>
        <p:nvSpPr>
          <p:cNvPr id="7" name="Slide Number Placeholder 6">
            <a:extLst>
              <a:ext uri="{FF2B5EF4-FFF2-40B4-BE49-F238E27FC236}">
                <a16:creationId xmlns:a16="http://schemas.microsoft.com/office/drawing/2014/main" id="{5479DB25-0DF1-5FD7-6F48-B419C6F3B7C5}"/>
              </a:ext>
            </a:extLst>
          </p:cNvPr>
          <p:cNvSpPr>
            <a:spLocks noGrp="1"/>
          </p:cNvSpPr>
          <p:nvPr>
            <p:ph type="sldNum" sz="quarter" idx="12"/>
          </p:nvPr>
        </p:nvSpPr>
        <p:spPr/>
        <p:txBody>
          <a:bodyPr/>
          <a:lstStyle/>
          <a:p>
            <a:fld id="{017DE1FC-E54A-4B87-A814-263D1E8654B2}" type="slidenum">
              <a:rPr lang="en-US" dirty="0"/>
              <a:t>11</a:t>
            </a:fld>
            <a:endParaRPr lang="en-US"/>
          </a:p>
        </p:txBody>
      </p:sp>
      <p:pic>
        <p:nvPicPr>
          <p:cNvPr id="4098" name="Picture 2" descr="An Introduction to Microsoft Teams in the Workplace | CPE To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4296" y="1662566"/>
            <a:ext cx="5572125" cy="324802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947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476E2-022E-BB12-0D95-FF425095DB16}"/>
              </a:ext>
            </a:extLst>
          </p:cNvPr>
          <p:cNvSpPr>
            <a:spLocks noGrp="1"/>
          </p:cNvSpPr>
          <p:nvPr>
            <p:ph type="title"/>
          </p:nvPr>
        </p:nvSpPr>
        <p:spPr>
          <a:xfrm>
            <a:off x="378223" y="324507"/>
            <a:ext cx="11025362" cy="699655"/>
          </a:xfrm>
        </p:spPr>
        <p:txBody>
          <a:bodyPr>
            <a:normAutofit/>
          </a:bodyPr>
          <a:lstStyle/>
          <a:p>
            <a:pPr algn="ctr"/>
            <a:r>
              <a:rPr lang="en-US" dirty="0">
                <a:latin typeface="Arial Black"/>
              </a:rPr>
              <a:t>Our Recommendation</a:t>
            </a:r>
          </a:p>
          <a:p>
            <a:pPr algn="ctr"/>
            <a:endParaRPr lang="en-US" dirty="0"/>
          </a:p>
        </p:txBody>
      </p:sp>
      <p:sp>
        <p:nvSpPr>
          <p:cNvPr id="4" name="Text Placeholder 3">
            <a:extLst>
              <a:ext uri="{FF2B5EF4-FFF2-40B4-BE49-F238E27FC236}">
                <a16:creationId xmlns:a16="http://schemas.microsoft.com/office/drawing/2014/main" id="{DF0458BD-98D6-C25B-20C5-2D3AA4962D3F}"/>
              </a:ext>
            </a:extLst>
          </p:cNvPr>
          <p:cNvSpPr>
            <a:spLocks noGrp="1"/>
          </p:cNvSpPr>
          <p:nvPr>
            <p:ph type="body" sz="half" idx="2"/>
          </p:nvPr>
        </p:nvSpPr>
        <p:spPr>
          <a:xfrm>
            <a:off x="228598" y="922704"/>
            <a:ext cx="6694691" cy="5347467"/>
          </a:xfrm>
        </p:spPr>
        <p:txBody>
          <a:bodyPr vert="horz" lIns="0" tIns="0" rIns="0" bIns="0" rtlCol="0">
            <a:noAutofit/>
          </a:bodyPr>
          <a:lstStyle/>
          <a:p>
            <a:r>
              <a:rPr lang="en-US" sz="1400" b="1" dirty="0">
                <a:latin typeface="Times New Roman" panose="02020603050405020304" pitchFamily="18" charset="0"/>
                <a:ea typeface="+mn-lt"/>
                <a:cs typeface="Times New Roman" panose="02020603050405020304" pitchFamily="18" charset="0"/>
              </a:rPr>
              <a:t>We recommend that Ashford Community Care Service uses Microsoft Teams for staff communication and daily updates.</a:t>
            </a:r>
            <a:endParaRPr lang="en-US" sz="1400" b="1" dirty="0">
              <a:latin typeface="Times New Roman" panose="02020603050405020304" pitchFamily="18" charset="0"/>
              <a:cs typeface="Times New Roman" panose="02020603050405020304" pitchFamily="18" charset="0"/>
            </a:endParaRPr>
          </a:p>
          <a:p>
            <a:r>
              <a:rPr lang="en-US" sz="1400" b="1" dirty="0">
                <a:latin typeface="Times New Roman" panose="02020603050405020304" pitchFamily="18" charset="0"/>
                <a:ea typeface="+mn-lt"/>
                <a:cs typeface="Times New Roman" panose="02020603050405020304" pitchFamily="18" charset="0"/>
              </a:rPr>
              <a:t>Microsoft Teams can be a helpful asset to Ashford:</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Reducing repeated work</a:t>
            </a: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Communication with the staff in one single platform.</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Reducing missed updates and other information.</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Reduce repeated work</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Improve communication between different staff groups</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Support staff working in different locations</a:t>
            </a:r>
            <a:endParaRPr lang="en-US" sz="1400" b="1" dirty="0">
              <a:latin typeface="Times New Roman" panose="02020603050405020304" pitchFamily="18" charset="0"/>
              <a:cs typeface="Times New Roman" panose="02020603050405020304" pitchFamily="18" charset="0"/>
            </a:endParaRPr>
          </a:p>
          <a:p>
            <a:pPr marL="342900" indent="-342900">
              <a:buAutoNum type="arabicPeriod"/>
            </a:pPr>
            <a:r>
              <a:rPr lang="en-US" sz="1400" b="1" dirty="0">
                <a:latin typeface="Times New Roman" panose="02020603050405020304" pitchFamily="18" charset="0"/>
                <a:ea typeface="+mn-lt"/>
                <a:cs typeface="Times New Roman" panose="02020603050405020304" pitchFamily="18" charset="0"/>
              </a:rPr>
              <a:t>More organized daily communications</a:t>
            </a:r>
            <a:endParaRPr lang="en-US" sz="1400" b="1" dirty="0">
              <a:latin typeface="Times New Roman" panose="02020603050405020304" pitchFamily="18" charset="0"/>
              <a:cs typeface="Times New Roman" panose="02020603050405020304" pitchFamily="18" charset="0"/>
            </a:endParaRPr>
          </a:p>
          <a:p>
            <a:r>
              <a:rPr lang="en-US" sz="1400" b="1" dirty="0">
                <a:latin typeface="Times New Roman" panose="02020603050405020304" pitchFamily="18" charset="0"/>
                <a:ea typeface="+mn-lt"/>
                <a:cs typeface="Times New Roman" panose="02020603050405020304" pitchFamily="18" charset="0"/>
              </a:rPr>
              <a:t>Effective training to the staff to use Teams would enhance the productivity of the staff.</a:t>
            </a:r>
            <a:endParaRPr lang="en-US" sz="1400" b="1" dirty="0">
              <a:latin typeface="Times New Roman" panose="02020603050405020304" pitchFamily="18" charset="0"/>
              <a:cs typeface="Times New Roman" panose="02020603050405020304" pitchFamily="18" charset="0"/>
            </a:endParaRPr>
          </a:p>
          <a:p>
            <a:r>
              <a:rPr lang="en-US" sz="1400" b="1" dirty="0">
                <a:latin typeface="Times New Roman" panose="02020603050405020304" pitchFamily="18" charset="0"/>
                <a:ea typeface="+mn-lt"/>
                <a:cs typeface="Times New Roman" panose="02020603050405020304" pitchFamily="18" charset="0"/>
              </a:rPr>
              <a:t>Ashford should therefore introduce Teams alongside staff training, clear communication rules, appropriate access controls and regular reviews.</a:t>
            </a:r>
            <a:endParaRPr lang="en-US" sz="1400" b="1" dirty="0">
              <a:latin typeface="Times New Roman" panose="02020603050405020304" pitchFamily="18" charset="0"/>
              <a:cs typeface="Times New Roman" panose="02020603050405020304" pitchFamily="18" charset="0"/>
            </a:endParaRPr>
          </a:p>
          <a:p>
            <a:r>
              <a:rPr lang="en-US" sz="1400" b="1" dirty="0">
                <a:latin typeface="Times New Roman" panose="02020603050405020304" pitchFamily="18" charset="0"/>
                <a:ea typeface="+mn-lt"/>
                <a:cs typeface="Times New Roman" panose="02020603050405020304" pitchFamily="18" charset="0"/>
              </a:rPr>
              <a:t>Overall, Teams could provide Ashford with a simpler and more consistent way for staff to communicate while still protecting confidential information</a:t>
            </a:r>
            <a:endParaRPr lang="en-US" sz="1400" b="1" dirty="0">
              <a:latin typeface="Times New Roman" panose="02020603050405020304" pitchFamily="18" charset="0"/>
              <a:cs typeface="Times New Roman" panose="02020603050405020304" pitchFamily="18" charset="0"/>
            </a:endParaRPr>
          </a:p>
          <a:p>
            <a:endParaRPr lang="en-US" sz="1400" dirty="0">
              <a:latin typeface="Arial"/>
              <a:cs typeface="Arial"/>
            </a:endParaRPr>
          </a:p>
        </p:txBody>
      </p:sp>
      <p:sp>
        <p:nvSpPr>
          <p:cNvPr id="5" name="Date Placeholder 4">
            <a:extLst>
              <a:ext uri="{FF2B5EF4-FFF2-40B4-BE49-F238E27FC236}">
                <a16:creationId xmlns:a16="http://schemas.microsoft.com/office/drawing/2014/main" id="{223F97CE-9419-3623-1124-4EBDC1A128C8}"/>
              </a:ext>
            </a:extLst>
          </p:cNvPr>
          <p:cNvSpPr>
            <a:spLocks noGrp="1"/>
          </p:cNvSpPr>
          <p:nvPr>
            <p:ph type="dt" sz="half" idx="10"/>
          </p:nvPr>
        </p:nvSpPr>
        <p:spPr/>
        <p:txBody>
          <a:bodyPr/>
          <a:lstStyle/>
          <a:p>
            <a:fld id="{35AAAE6F-C2B0-4D39-BAB1-BA7CE0C86E8B}" type="datetime1">
              <a:rPr lang="en-US"/>
              <a:t>10/7/2026</a:t>
            </a:fld>
            <a:endParaRPr lang="en-US"/>
          </a:p>
        </p:txBody>
      </p:sp>
      <p:sp>
        <p:nvSpPr>
          <p:cNvPr id="7" name="Slide Number Placeholder 6">
            <a:extLst>
              <a:ext uri="{FF2B5EF4-FFF2-40B4-BE49-F238E27FC236}">
                <a16:creationId xmlns:a16="http://schemas.microsoft.com/office/drawing/2014/main" id="{406AD9B0-13AB-A5BF-2755-CCF1CD27A865}"/>
              </a:ext>
            </a:extLst>
          </p:cNvPr>
          <p:cNvSpPr>
            <a:spLocks noGrp="1"/>
          </p:cNvSpPr>
          <p:nvPr>
            <p:ph type="sldNum" sz="quarter" idx="12"/>
          </p:nvPr>
        </p:nvSpPr>
        <p:spPr/>
        <p:txBody>
          <a:bodyPr/>
          <a:lstStyle/>
          <a:p>
            <a:fld id="{017DE1FC-E54A-4B87-A814-263D1E8654B2}" type="slidenum">
              <a:rPr lang="en-US" dirty="0"/>
              <a:t>12</a:t>
            </a:fld>
            <a:endParaRPr lang="en-US"/>
          </a:p>
        </p:txBody>
      </p:sp>
      <p:pic>
        <p:nvPicPr>
          <p:cNvPr id="3" name="Picture 2" descr="A person and person clapping hands&#10;&#10;AI-generated content may be incorrect." title="Two people talking at work">
            <a:extLst>
              <a:ext uri="{FF2B5EF4-FFF2-40B4-BE49-F238E27FC236}">
                <a16:creationId xmlns:a16="http://schemas.microsoft.com/office/drawing/2014/main" id="{4DE81035-DB74-67DE-6A1B-B834AECC7C5A}"/>
              </a:ext>
            </a:extLst>
          </p:cNvPr>
          <p:cNvPicPr>
            <a:picLocks noChangeAspect="1"/>
          </p:cNvPicPr>
          <p:nvPr/>
        </p:nvPicPr>
        <p:blipFill>
          <a:blip r:embed="rId2"/>
          <a:stretch>
            <a:fillRect/>
          </a:stretch>
        </p:blipFill>
        <p:spPr>
          <a:xfrm>
            <a:off x="6923290" y="1928502"/>
            <a:ext cx="4577984" cy="296883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0201262"/>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55</TotalTime>
  <Words>1270</Words>
  <Application>Microsoft Office PowerPoint</Application>
  <PresentationFormat>Widescreen</PresentationFormat>
  <Paragraphs>174</Paragraphs>
  <Slides>12</Slides>
  <Notes>0</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Using Microsoft Teams to Improve Staff Communication Ashford Community Care Service </vt:lpstr>
      <vt:lpstr>Tool selected- Microsoft teams </vt:lpstr>
      <vt:lpstr>Why Microsoft Teams? </vt:lpstr>
      <vt:lpstr>Why MICROSOFT TEAMS IS SUITABLE? </vt:lpstr>
      <vt:lpstr> </vt:lpstr>
      <vt:lpstr>How Could Ashford Use Teams?  </vt:lpstr>
      <vt:lpstr>How Would This Help Ashford?  </vt:lpstr>
      <vt:lpstr>Advantages of Teams  </vt:lpstr>
      <vt:lpstr>  Possible Problems </vt:lpstr>
      <vt:lpstr> </vt:lpstr>
      <vt:lpstr>How Could Ashford Introduce Teams? </vt:lpstr>
      <vt:lpstr>Our Recommendation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Microsoft Teams to Improve Staff Communication Ashford Community Care Service </dc:title>
  <dc:creator/>
  <cp:lastModifiedBy>MANJOT SINGH</cp:lastModifiedBy>
  <cp:revision>20</cp:revision>
  <dcterms:created xsi:type="dcterms:W3CDTF">2026-09-23T09:20:49Z</dcterms:created>
  <dcterms:modified xsi:type="dcterms:W3CDTF">2026-10-07T08:40:50Z</dcterms:modified>
</cp:coreProperties>
</file>