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8" r:id="rId5"/>
    <p:sldId id="352" r:id="rId6"/>
    <p:sldId id="274" r:id="rId7"/>
    <p:sldId id="475" r:id="rId8"/>
    <p:sldId id="439" r:id="rId9"/>
    <p:sldId id="426" r:id="rId10"/>
    <p:sldId id="467" r:id="rId11"/>
    <p:sldId id="428" r:id="rId12"/>
    <p:sldId id="440" r:id="rId13"/>
    <p:sldId id="441" r:id="rId14"/>
    <p:sldId id="429" r:id="rId15"/>
    <p:sldId id="476" r:id="rId16"/>
    <p:sldId id="477" r:id="rId17"/>
    <p:sldId id="442" r:id="rId18"/>
    <p:sldId id="453" r:id="rId19"/>
    <p:sldId id="432" r:id="rId20"/>
    <p:sldId id="445" r:id="rId21"/>
    <p:sldId id="456" r:id="rId22"/>
    <p:sldId id="469" r:id="rId23"/>
    <p:sldId id="460" r:id="rId24"/>
    <p:sldId id="447" r:id="rId25"/>
    <p:sldId id="433" r:id="rId26"/>
    <p:sldId id="448" r:id="rId27"/>
    <p:sldId id="461" r:id="rId28"/>
    <p:sldId id="462" r:id="rId29"/>
    <p:sldId id="473" r:id="rId30"/>
    <p:sldId id="450" r:id="rId31"/>
    <p:sldId id="451" r:id="rId32"/>
    <p:sldId id="468" r:id="rId33"/>
    <p:sldId id="449" r:id="rId34"/>
    <p:sldId id="472" r:id="rId35"/>
    <p:sldId id="471" r:id="rId36"/>
    <p:sldId id="470" r:id="rId37"/>
    <p:sldId id="466" r:id="rId38"/>
    <p:sldId id="435" r:id="rId3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1. 16/17 is the final DLHE survey </a:t>
            </a:r>
          </a:p>
          <a:p>
            <a:r>
              <a:rPr lang="en-GB" dirty="0" smtClean="0"/>
              <a:t>2. Currently</a:t>
            </a:r>
            <a:r>
              <a:rPr lang="en-GB" baseline="0" dirty="0" smtClean="0"/>
              <a:t> the DLHE is undertaken by each HEP who either undertake the survey in-house or out-source to a third party.  The Graduate Outcomes </a:t>
            </a:r>
            <a:r>
              <a:rPr lang="en-GB" dirty="0" smtClean="0"/>
              <a:t>Survey will be centralised</a:t>
            </a:r>
            <a:r>
              <a:rPr lang="en-GB" baseline="0" dirty="0" smtClean="0"/>
              <a:t> and </a:t>
            </a:r>
            <a:r>
              <a:rPr lang="en-GB" dirty="0" smtClean="0"/>
              <a:t>undertaken by a third party contractor working</a:t>
            </a:r>
            <a:r>
              <a:rPr lang="en-GB" baseline="0" dirty="0" smtClean="0"/>
              <a:t> in collaboration with HESA and the HEP.</a:t>
            </a:r>
          </a:p>
          <a:p>
            <a:r>
              <a:rPr lang="en-GB" baseline="0" dirty="0" smtClean="0"/>
              <a:t>N.B. Next slide shows details of the cohorts that make up the survey, and the survey dates.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7C27F9-334C-4150-BF0C-4C516AD12871}" type="slidenum">
              <a:rPr lang="en-GB" smtClean="0">
                <a:solidFill>
                  <a:prstClr val="black"/>
                </a:solidFill>
              </a:rPr>
              <a:pPr/>
              <a:t>33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246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-profiles/primary-school-teacher" TargetMode="External"/><Relationship Id="rId7" Type="http://schemas.openxmlformats.org/officeDocument/2006/relationships/hyperlink" Target="https://assemblyinbrief.wordpress.com/tag/successful-futures/" TargetMode="External"/><Relationship Id="rId2" Type="http://schemas.openxmlformats.org/officeDocument/2006/relationships/hyperlink" Target="https://www.prospects.ac.uk/jobs-and-work-experience/job-sectors/teaching-and-educati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teachertrainingcymru.org/node/23" TargetMode="External"/><Relationship Id="rId5" Type="http://schemas.openxmlformats.org/officeDocument/2006/relationships/hyperlink" Target="http://www.bbc.co.uk/news/education" TargetMode="External"/><Relationship Id="rId4" Type="http://schemas.openxmlformats.org/officeDocument/2006/relationships/hyperlink" Target="https://targetjobs.co.uk/career-sectors/teaching-and-education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pgce-primary/" TargetMode="External"/><Relationship Id="rId2" Type="http://schemas.openxmlformats.org/officeDocument/2006/relationships/hyperlink" Target="http://www.uwtsd.ac.uk/cy/tar-cynradd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cas.com/ucas/teacher-training/apply-and-track/filling-your-ucas-teacher-training-application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postgraduate-study/teacher-training/applying-for-teacher-training/personal-statement-for-a-pgce-secondary-application" TargetMode="External"/><Relationship Id="rId2" Type="http://schemas.openxmlformats.org/officeDocument/2006/relationships/hyperlink" Target="http://www.chester.ac.uk/sites/files/chester/How%20to%20write%20a%20PGCE%20Personal%20Statement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postgraduate-study/masters-degrees/personal-statements-for-postgraduate-applications" TargetMode="External"/><Relationship Id="rId4" Type="http://schemas.openxmlformats.org/officeDocument/2006/relationships/hyperlink" Target="https://www.kent.ac.uk/careers/cv/pgcestatements.htm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mailto:angela.evans@uwtsd.ac.u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wales.co.uk/" TargetMode="External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/>
          <a:lstStyle/>
          <a:p>
            <a:r>
              <a:rPr lang="cy-GB" dirty="0">
                <a:solidFill>
                  <a:schemeClr val="bg1"/>
                </a:solidFill>
              </a:rPr>
              <a:t>Gwneud cais am </a:t>
            </a:r>
            <a:r>
              <a:rPr lang="cy-GB" dirty="0" smtClean="0">
                <a:solidFill>
                  <a:schemeClr val="bg1"/>
                </a:solidFill>
              </a:rPr>
              <a:t>TAR Cynradd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Applying for Primary PGCE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946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565302"/>
              </p:ext>
            </p:extLst>
          </p:nvPr>
        </p:nvGraphicFramePr>
        <p:xfrm>
          <a:off x="611559" y="548677"/>
          <a:ext cx="7992888" cy="4752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678933"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Rh.</a:t>
                      </a:r>
                      <a:r>
                        <a:rPr lang="en-GB" sz="3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/ No.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dirty="0" smtClean="0">
                          <a:solidFill>
                            <a:srgbClr val="0070C0"/>
                          </a:solidFill>
                        </a:rPr>
                        <a:t>Introduction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darlun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mawr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The big picture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Cyflwyno’r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TAR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Introducing the PGCE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Cais</a:t>
                      </a: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TAR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PGCE application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Datganiad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Personol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Personal</a:t>
                      </a: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Statement</a:t>
                      </a:r>
                      <a:endParaRPr lang="cy-GB" sz="16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Cyweliad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Interview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64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583858"/>
              </p:ext>
            </p:extLst>
          </p:nvPr>
        </p:nvGraphicFramePr>
        <p:xfrm>
          <a:off x="457200" y="1600200"/>
          <a:ext cx="7992888" cy="2332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23328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Intro.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80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dirty="0" smtClean="0">
                <a:solidFill>
                  <a:srgbClr val="0070C0"/>
                </a:solidFill>
              </a:rPr>
              <a:t>Am …                For …</a:t>
            </a:r>
            <a:endParaRPr lang="en-GB" sz="4000" b="1" i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 smtClean="0">
                <a:solidFill>
                  <a:schemeClr val="accent6">
                    <a:lumMod val="75000"/>
                  </a:schemeClr>
                </a:solidFill>
              </a:rPr>
              <a:t>Anyone considering or making a PGCE PRIMARY application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4038600" cy="398904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unrhywun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sy’n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ystyried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neu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en-GB" sz="4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 err="1" smtClean="0">
                <a:solidFill>
                  <a:schemeClr val="accent6">
                    <a:lumMod val="75000"/>
                  </a:schemeClr>
                </a:solidFill>
              </a:rPr>
              <a:t>cais</a:t>
            </a:r>
            <a:r>
              <a:rPr lang="en-GB" sz="4000" dirty="0" smtClean="0">
                <a:solidFill>
                  <a:schemeClr val="accent6">
                    <a:lumMod val="75000"/>
                  </a:schemeClr>
                </a:solidFill>
              </a:rPr>
              <a:t> TAR CYNRADD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22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dirty="0" smtClean="0">
                <a:solidFill>
                  <a:srgbClr val="0070C0"/>
                </a:solidFill>
              </a:rPr>
              <a:t>Am …                For …</a:t>
            </a:r>
            <a:endParaRPr lang="en-GB" sz="4000" b="1" i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 smtClean="0">
                <a:solidFill>
                  <a:schemeClr val="accent6">
                    <a:lumMod val="75000"/>
                  </a:schemeClr>
                </a:solidFill>
              </a:rPr>
              <a:t>Anyone considering or making a PGCE PRIMARY application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4038600" cy="398904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unrhywun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sy’n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ystyried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neu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en-GB" sz="4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000" dirty="0" err="1" smtClean="0">
                <a:solidFill>
                  <a:schemeClr val="accent6">
                    <a:lumMod val="75000"/>
                  </a:schemeClr>
                </a:solidFill>
              </a:rPr>
              <a:t>cais</a:t>
            </a:r>
            <a:r>
              <a:rPr lang="en-GB" sz="4000" dirty="0" smtClean="0">
                <a:solidFill>
                  <a:schemeClr val="accent6">
                    <a:lumMod val="75000"/>
                  </a:schemeClr>
                </a:solidFill>
              </a:rPr>
              <a:t> TAR CYNRADD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7044" y="932798"/>
            <a:ext cx="1737511" cy="115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08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2829369"/>
              </p:ext>
            </p:extLst>
          </p:nvPr>
        </p:nvGraphicFramePr>
        <p:xfrm>
          <a:off x="251520" y="1484784"/>
          <a:ext cx="8640959" cy="3842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578"/>
                <a:gridCol w="2056995"/>
                <a:gridCol w="1604751"/>
                <a:gridCol w="1851635"/>
              </a:tblGrid>
              <a:tr h="672075">
                <a:tc>
                  <a:txBody>
                    <a:bodyPr/>
                    <a:lstStyle/>
                    <a:p>
                      <a:r>
                        <a:rPr lang="en-GB" b="1" dirty="0" err="1" smtClean="0">
                          <a:solidFill>
                            <a:schemeClr val="bg1"/>
                          </a:solidFill>
                        </a:rPr>
                        <a:t>Teitl</a:t>
                      </a:r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 / Title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Enw</a:t>
                      </a:r>
                      <a:r>
                        <a:rPr lang="en-GB" dirty="0" smtClean="0"/>
                        <a:t> /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Ffon</a:t>
                      </a:r>
                      <a:r>
                        <a:rPr lang="en-GB" dirty="0" smtClean="0"/>
                        <a:t>/Phone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Ebost</a:t>
                      </a:r>
                      <a:r>
                        <a:rPr lang="en-GB" dirty="0" smtClean="0"/>
                        <a:t>/Email</a:t>
                      </a:r>
                    </a:p>
                    <a:p>
                      <a:r>
                        <a:rPr lang="en-GB" b="0" dirty="0" smtClean="0">
                          <a:solidFill>
                            <a:schemeClr val="bg1"/>
                          </a:solidFill>
                        </a:rPr>
                        <a:t>@uwtsd.ac.uk</a:t>
                      </a:r>
                    </a:p>
                    <a:p>
                      <a:r>
                        <a:rPr lang="en-GB" b="0" dirty="0" smtClean="0">
                          <a:solidFill>
                            <a:schemeClr val="bg1"/>
                          </a:solidFill>
                        </a:rPr>
                        <a:t>@pcydds.ac.uk </a:t>
                      </a:r>
                      <a:endParaRPr lang="en-GB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69776">
                <a:tc>
                  <a:txBody>
                    <a:bodyPr/>
                    <a:lstStyle/>
                    <a:p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Ymgynhorydd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Gyrfaoedd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/</a:t>
                      </a:r>
                    </a:p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Careers Adviser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Mark Thomas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01267 676830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</a:rPr>
                        <a:t>mark.thomas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</a:rPr>
                        <a:t>@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Gwasanaethau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Croesawydd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Myfyrwyr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/ Student Services Receptionist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Lucy Wigley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01267 676830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studentservices</a:t>
                      </a:r>
                      <a:r>
                        <a:rPr lang="en-GB" sz="1600" dirty="0" smtClean="0"/>
                        <a:t>@</a:t>
                      </a:r>
                    </a:p>
                    <a:p>
                      <a:r>
                        <a:rPr lang="en-GB" sz="1600" dirty="0" err="1" smtClean="0"/>
                        <a:t>gwasanaethaumyfyrwyr</a:t>
                      </a:r>
                      <a:r>
                        <a:rPr lang="en-GB" sz="1600" dirty="0" smtClean="0"/>
                        <a:t>@ </a:t>
                      </a:r>
                      <a:endParaRPr lang="en-GB" sz="16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Rheolwr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Prosiect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GO Wales / GO Wales Project Manager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Angela Evans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01267 225158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Angela.evans</a:t>
                      </a:r>
                      <a:r>
                        <a:rPr lang="en-GB" sz="1600" dirty="0" smtClean="0"/>
                        <a:t>@</a:t>
                      </a:r>
                      <a:endParaRPr lang="en-GB" sz="16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Uwch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0" dirty="0" err="1" smtClean="0">
                          <a:solidFill>
                            <a:schemeClr val="tx1"/>
                          </a:solidFill>
                        </a:rPr>
                        <a:t>Swyddog</a:t>
                      </a: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 DLHE / Senior DLHE Officer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Lynsey Williams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01267 676813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Lynsey.Williams</a:t>
                      </a:r>
                      <a:r>
                        <a:rPr lang="en-GB" sz="1600" dirty="0" smtClean="0"/>
                        <a:t>@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5496" y="404664"/>
            <a:ext cx="9108504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sz="2300" b="1" dirty="0">
                <a:solidFill>
                  <a:schemeClr val="accent1">
                    <a:lumMod val="75000"/>
                  </a:schemeClr>
                </a:solidFill>
              </a:rPr>
              <a:t>Tim </a:t>
            </a:r>
            <a:r>
              <a:rPr lang="en-GB" sz="2300" b="1" dirty="0" err="1" smtClean="0">
                <a:solidFill>
                  <a:schemeClr val="accent1">
                    <a:lumMod val="75000"/>
                  </a:schemeClr>
                </a:solidFill>
              </a:rPr>
              <a:t>Gyrfaoedd</a:t>
            </a:r>
            <a:r>
              <a:rPr lang="en-GB" sz="2300" b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GB" sz="2300" b="1" dirty="0" err="1" smtClean="0">
                <a:solidFill>
                  <a:schemeClr val="accent1">
                    <a:lumMod val="75000"/>
                  </a:schemeClr>
                </a:solidFill>
              </a:rPr>
              <a:t>Caerfyrddin</a:t>
            </a:r>
            <a:r>
              <a:rPr lang="en-GB" sz="2300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en-GB" sz="2300" b="1" dirty="0">
                <a:solidFill>
                  <a:schemeClr val="accent1">
                    <a:lumMod val="75000"/>
                  </a:schemeClr>
                </a:solidFill>
              </a:rPr>
              <a:t>/ </a:t>
            </a:r>
            <a:r>
              <a:rPr lang="en-GB" sz="2300" b="1" dirty="0" smtClean="0">
                <a:solidFill>
                  <a:schemeClr val="accent1">
                    <a:lumMod val="75000"/>
                  </a:schemeClr>
                </a:solidFill>
              </a:rPr>
              <a:t>   Careers </a:t>
            </a:r>
            <a:r>
              <a:rPr lang="en-GB" sz="2300" b="1" dirty="0">
                <a:solidFill>
                  <a:schemeClr val="accent1">
                    <a:lumMod val="75000"/>
                  </a:schemeClr>
                </a:solidFill>
              </a:rPr>
              <a:t>Team: Carmarthen</a:t>
            </a:r>
          </a:p>
          <a:p>
            <a:pPr algn="ctr"/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3080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88436" y="332656"/>
          <a:ext cx="8496943" cy="3360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1276"/>
                <a:gridCol w="1584176"/>
                <a:gridCol w="2022712"/>
                <a:gridCol w="1578005"/>
                <a:gridCol w="1820774"/>
              </a:tblGrid>
              <a:tr h="67207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Campws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Campus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Enw</a:t>
                      </a:r>
                      <a:r>
                        <a:rPr lang="en-GB" dirty="0" smtClean="0"/>
                        <a:t> </a:t>
                      </a:r>
                      <a:r>
                        <a:rPr lang="cy-GB" dirty="0" smtClean="0">
                          <a:effectLst/>
                        </a:rPr>
                        <a:t>Ymgyngh.</a:t>
                      </a:r>
                      <a:r>
                        <a:rPr lang="en-GB" dirty="0" smtClean="0"/>
                        <a:t> / Adviser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Ffon</a:t>
                      </a:r>
                      <a:r>
                        <a:rPr lang="en-GB" dirty="0" smtClean="0"/>
                        <a:t>/Phone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Ebost</a:t>
                      </a:r>
                      <a:r>
                        <a:rPr lang="en-GB" dirty="0" smtClean="0"/>
                        <a:t>/Email</a:t>
                      </a:r>
                    </a:p>
                    <a:p>
                      <a:r>
                        <a:rPr lang="en-GB" b="0" dirty="0" smtClean="0">
                          <a:solidFill>
                            <a:schemeClr val="bg1"/>
                          </a:solidFill>
                        </a:rPr>
                        <a:t>@uwtsd.ac.uk </a:t>
                      </a:r>
                      <a:endParaRPr lang="en-GB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b="0" dirty="0" err="1" smtClean="0">
                          <a:solidFill>
                            <a:srgbClr val="00B050"/>
                          </a:solidFill>
                        </a:rPr>
                        <a:t>Caerfyrddin</a:t>
                      </a:r>
                      <a:endParaRPr lang="en-GB" b="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rgbClr val="00B050"/>
                          </a:solidFill>
                        </a:rPr>
                        <a:t>Carmarthen </a:t>
                      </a:r>
                      <a:endParaRPr lang="en-GB" b="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Mark Thomas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01267 676830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</a:rPr>
                        <a:t>mark.thomas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</a:rPr>
                        <a:t>@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Llambed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Lampeter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Jane Bellis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01570 </a:t>
                      </a:r>
                    </a:p>
                    <a:p>
                      <a:r>
                        <a:rPr lang="en-GB" dirty="0" smtClean="0"/>
                        <a:t>424973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j.bellis</a:t>
                      </a:r>
                      <a:r>
                        <a:rPr lang="en-GB" sz="1600" dirty="0" smtClean="0"/>
                        <a:t>@</a:t>
                      </a: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Llundain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London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Maristela </a:t>
                      </a:r>
                    </a:p>
                    <a:p>
                      <a:r>
                        <a:rPr lang="en-GB" dirty="0" smtClean="0"/>
                        <a:t>Parfitt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020 7566 7600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maristela.parfitt</a:t>
                      </a:r>
                      <a:r>
                        <a:rPr lang="en-GB" sz="1600" dirty="0" smtClean="0"/>
                        <a:t>@</a:t>
                      </a:r>
                      <a:endParaRPr lang="en-GB" sz="16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Abertawe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Swansea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Val Davidge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01792</a:t>
                      </a:r>
                      <a:r>
                        <a:rPr lang="en-GB" baseline="0" dirty="0" smtClean="0"/>
                        <a:t> 481706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val.davidge</a:t>
                      </a:r>
                      <a:r>
                        <a:rPr lang="en-GB" sz="1600" dirty="0" smtClean="0"/>
                        <a:t>@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Rectangle 9"/>
          <p:cNvSpPr/>
          <p:nvPr/>
        </p:nvSpPr>
        <p:spPr>
          <a:xfrm>
            <a:off x="448809" y="4884581"/>
            <a:ext cx="8515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UWTSD was ranked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#4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out of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45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institutions for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‘Careers &amp; Employability Service’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in the Global International Student Barometer and Student Barometer,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         </a:t>
            </a:r>
            <a:r>
              <a:rPr lang="en-GB" sz="1400" i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Autumn </a:t>
            </a:r>
            <a:r>
              <a:rPr lang="en-GB" sz="1400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Wave </a:t>
            </a:r>
            <a:r>
              <a:rPr lang="en-GB" sz="1400" i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2016</a:t>
            </a:r>
            <a:endParaRPr lang="en-GB" sz="1400" i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2460" y="3933056"/>
            <a:ext cx="846188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Roedd</a:t>
            </a:r>
            <a:r>
              <a:rPr lang="en-GB" dirty="0"/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PCYDDS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yn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#4</a:t>
            </a:r>
            <a:r>
              <a:rPr lang="en-GB" b="1" baseline="30000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allan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45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sefydliadau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ar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gyfer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'</a:t>
            </a:r>
            <a:r>
              <a:rPr lang="en-GB" i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Gwasanaeth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i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Gyrfaoedd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en-GB" i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Chyflogadwyedd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'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yn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y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Baromedr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Myfyrwyr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Baromedr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Myfyrwyr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Rhyngwladol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Byd-eang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,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                                                                                                                           </a:t>
            </a:r>
            <a:r>
              <a:rPr lang="en-GB" sz="1400" i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Ton </a:t>
            </a:r>
            <a:r>
              <a:rPr lang="en-GB" sz="1400" i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yr</a:t>
            </a:r>
            <a:r>
              <a:rPr lang="en-GB" sz="1400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sz="1400" i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Hydref</a:t>
            </a:r>
            <a:r>
              <a:rPr lang="en-GB" sz="1400" i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sz="1400" i="1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2016</a:t>
            </a:r>
            <a:endParaRPr lang="en-GB" sz="1400" i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5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045906"/>
              </p:ext>
            </p:extLst>
          </p:nvPr>
        </p:nvGraphicFramePr>
        <p:xfrm>
          <a:off x="611560" y="1340768"/>
          <a:ext cx="79928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6728"/>
                <a:gridCol w="1296144"/>
                <a:gridCol w="3230016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darlun</a:t>
                      </a: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mawr</a:t>
                      </a: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The big picture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05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i="1" dirty="0" smtClean="0">
                <a:solidFill>
                  <a:srgbClr val="0070C0"/>
                </a:solidFill>
              </a:rPr>
              <a:t>Cwestiynau </a:t>
            </a:r>
            <a:r>
              <a:rPr lang="cy-GB" sz="3200" b="1" i="1" dirty="0">
                <a:solidFill>
                  <a:srgbClr val="0070C0"/>
                </a:solidFill>
              </a:rPr>
              <a:t>i'w gofyn</a:t>
            </a:r>
            <a:r>
              <a:rPr lang="en-GB" sz="3200" b="1" i="1" dirty="0" smtClean="0">
                <a:solidFill>
                  <a:srgbClr val="0070C0"/>
                </a:solidFill>
              </a:rPr>
              <a:t> / Questions to ask</a:t>
            </a:r>
            <a:endParaRPr lang="en-GB" sz="3200" b="1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Sicr eich bod am fynd i mewn Addysgu</a:t>
            </a:r>
            <a:r>
              <a:rPr lang="cy-GB" dirty="0" smtClean="0"/>
              <a:t>? </a:t>
            </a:r>
          </a:p>
          <a:p>
            <a:r>
              <a:rPr lang="cy-GB" dirty="0" smtClean="0"/>
              <a:t>A </a:t>
            </a:r>
            <a:r>
              <a:rPr lang="cy-GB" dirty="0"/>
              <a:t>ydych yn cwrdd </a:t>
            </a:r>
            <a:r>
              <a:rPr lang="cy-GB" dirty="0" err="1"/>
              <a:t>â'r</a:t>
            </a:r>
            <a:r>
              <a:rPr lang="cy-GB" dirty="0"/>
              <a:t> gofynion mynediad</a:t>
            </a:r>
            <a:r>
              <a:rPr lang="cy-GB" dirty="0" smtClean="0"/>
              <a:t>? </a:t>
            </a:r>
          </a:p>
          <a:p>
            <a:r>
              <a:rPr lang="cy-GB" dirty="0" smtClean="0"/>
              <a:t>Rhinweddau </a:t>
            </a:r>
            <a:r>
              <a:rPr lang="cy-GB" dirty="0"/>
              <a:t>personol</a:t>
            </a:r>
            <a:r>
              <a:rPr lang="cy-GB" dirty="0" smtClean="0"/>
              <a:t>? </a:t>
            </a:r>
          </a:p>
          <a:p>
            <a:r>
              <a:rPr lang="cy-GB" dirty="0" smtClean="0"/>
              <a:t>Wedi </a:t>
            </a:r>
            <a:r>
              <a:rPr lang="cy-GB" dirty="0"/>
              <a:t>ymchwilio i'r diwydiant Addysgu</a:t>
            </a:r>
            <a:r>
              <a:rPr lang="cy-GB" dirty="0" smtClean="0"/>
              <a:t>? </a:t>
            </a:r>
          </a:p>
          <a:p>
            <a:r>
              <a:rPr lang="cy-GB" dirty="0"/>
              <a:t>N</a:t>
            </a:r>
            <a:r>
              <a:rPr lang="cy-GB" dirty="0" smtClean="0"/>
              <a:t>ewidiadau </a:t>
            </a:r>
            <a:r>
              <a:rPr lang="cy-GB" dirty="0"/>
              <a:t>mawr yng </a:t>
            </a:r>
            <a:r>
              <a:rPr lang="cy-GB" dirty="0" smtClean="0"/>
              <a:t>Nghymru </a:t>
            </a:r>
          </a:p>
          <a:p>
            <a:r>
              <a:rPr lang="cy-GB" dirty="0" smtClean="0"/>
              <a:t>TAR </a:t>
            </a:r>
            <a:r>
              <a:rPr lang="cy-GB" dirty="0"/>
              <a:t>llwybr cywir?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Sure you want to get into Teaching?</a:t>
            </a:r>
          </a:p>
          <a:p>
            <a:r>
              <a:rPr lang="en-GB" dirty="0"/>
              <a:t>Do you meet the entry requirements</a:t>
            </a:r>
            <a:r>
              <a:rPr lang="en-GB" dirty="0" smtClean="0"/>
              <a:t>?</a:t>
            </a:r>
          </a:p>
          <a:p>
            <a:r>
              <a:rPr lang="en-GB" dirty="0" smtClean="0"/>
              <a:t>Personal qualities? </a:t>
            </a:r>
            <a:endParaRPr lang="en-GB" dirty="0"/>
          </a:p>
          <a:p>
            <a:r>
              <a:rPr lang="en-GB" dirty="0" smtClean="0"/>
              <a:t>Have you researched the Teaching industry?</a:t>
            </a:r>
          </a:p>
          <a:p>
            <a:r>
              <a:rPr lang="en-GB" dirty="0" smtClean="0"/>
              <a:t>Big changes in Wales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PGCE correct route?</a:t>
            </a:r>
          </a:p>
        </p:txBody>
      </p:sp>
    </p:spTree>
    <p:extLst>
      <p:ext uri="{BB962C8B-B14F-4D97-AF65-F5344CB8AC3E}">
        <p14:creationId xmlns:p14="http://schemas.microsoft.com/office/powerpoint/2010/main" val="64890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b="1" i="1" dirty="0" err="1" smtClean="0">
                <a:solidFill>
                  <a:srgbClr val="0070C0"/>
                </a:solidFill>
              </a:rPr>
              <a:t>Gwybodaeth</a:t>
            </a:r>
            <a:r>
              <a:rPr lang="en-GB" sz="2800" b="1" i="1" dirty="0" smtClean="0">
                <a:solidFill>
                  <a:srgbClr val="0070C0"/>
                </a:solidFill>
              </a:rPr>
              <a:t> </a:t>
            </a:r>
            <a:r>
              <a:rPr lang="en-GB" sz="2800" b="1" i="1" dirty="0" err="1" smtClean="0">
                <a:solidFill>
                  <a:srgbClr val="0070C0"/>
                </a:solidFill>
              </a:rPr>
              <a:t>llun</a:t>
            </a:r>
            <a:r>
              <a:rPr lang="en-GB" sz="2800" b="1" i="1" dirty="0">
                <a:solidFill>
                  <a:srgbClr val="0070C0"/>
                </a:solidFill>
              </a:rPr>
              <a:t> </a:t>
            </a:r>
            <a:r>
              <a:rPr lang="en-GB" sz="2800" b="1" i="1" dirty="0" err="1" smtClean="0">
                <a:solidFill>
                  <a:srgbClr val="0070C0"/>
                </a:solidFill>
              </a:rPr>
              <a:t>fawr</a:t>
            </a:r>
            <a:r>
              <a:rPr lang="en-GB" sz="2800" b="1" i="1" dirty="0" smtClean="0">
                <a:solidFill>
                  <a:srgbClr val="0070C0"/>
                </a:solidFill>
              </a:rPr>
              <a:t> / </a:t>
            </a:r>
            <a:r>
              <a:rPr lang="en-GB" sz="2800" b="1" i="1" dirty="0">
                <a:solidFill>
                  <a:srgbClr val="0070C0"/>
                </a:solidFill>
              </a:rPr>
              <a:t>Big picture information: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 err="1" smtClean="0">
                <a:solidFill>
                  <a:srgbClr val="7030A0"/>
                </a:solidFill>
              </a:rPr>
              <a:t>Diwydiant</a:t>
            </a:r>
            <a:r>
              <a:rPr lang="en-GB" b="1" dirty="0" smtClean="0">
                <a:solidFill>
                  <a:srgbClr val="7030A0"/>
                </a:solidFill>
              </a:rPr>
              <a:t> Addysg / Teaching Industry: </a:t>
            </a:r>
          </a:p>
          <a:p>
            <a:pPr marL="0" indent="0">
              <a:buNone/>
            </a:pPr>
            <a:r>
              <a:rPr lang="en-GB" sz="1800" dirty="0" smtClean="0">
                <a:hlinkClick r:id="rId2"/>
              </a:rPr>
              <a:t>https</a:t>
            </a:r>
            <a:r>
              <a:rPr lang="en-GB" sz="1800" dirty="0">
                <a:hlinkClick r:id="rId2"/>
              </a:rPr>
              <a:t>://</a:t>
            </a:r>
            <a:r>
              <a:rPr lang="en-GB" sz="1800" dirty="0" smtClean="0">
                <a:hlinkClick r:id="rId2"/>
              </a:rPr>
              <a:t>www.prospects.ac.uk/jobs-and-work-experience/job-sectors/teaching-and-education</a:t>
            </a:r>
            <a:r>
              <a:rPr lang="en-GB" sz="1800" dirty="0" smtClean="0"/>
              <a:t> </a:t>
            </a:r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www.prospects.ac.uk/job-profiles/primary-school-teacher</a:t>
            </a:r>
            <a:r>
              <a:rPr lang="en-GB" sz="1800" dirty="0" smtClean="0"/>
              <a:t> </a:t>
            </a: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</a:t>
            </a:r>
            <a:r>
              <a:rPr lang="en-GB" sz="1800" dirty="0" smtClean="0">
                <a:hlinkClick r:id="rId4"/>
              </a:rPr>
              <a:t>targetjobs.co.uk/career-sectors/teaching-and-education</a:t>
            </a:r>
            <a:r>
              <a:rPr lang="en-GB" sz="1800" dirty="0" smtClean="0"/>
              <a:t> </a:t>
            </a:r>
          </a:p>
          <a:p>
            <a:pPr marL="0" indent="0">
              <a:buNone/>
            </a:pPr>
            <a:r>
              <a:rPr lang="en-GB" sz="1800" dirty="0">
                <a:hlinkClick r:id="rId5"/>
              </a:rPr>
              <a:t>http://</a:t>
            </a:r>
            <a:r>
              <a:rPr lang="en-GB" sz="1800" dirty="0" smtClean="0">
                <a:hlinkClick r:id="rId5"/>
              </a:rPr>
              <a:t>www.bbc.co.uk/news/education</a:t>
            </a:r>
            <a:r>
              <a:rPr lang="en-GB" sz="1800" dirty="0" smtClean="0"/>
              <a:t> </a:t>
            </a:r>
          </a:p>
          <a:p>
            <a:pPr marL="0" indent="0">
              <a:buNone/>
            </a:pPr>
            <a:endParaRPr lang="en-GB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 err="1" smtClean="0">
                <a:solidFill>
                  <a:srgbClr val="7030A0"/>
                </a:solidFill>
              </a:rPr>
              <a:t>Addysgu</a:t>
            </a:r>
            <a:r>
              <a:rPr lang="en-GB" b="1" dirty="0" smtClean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yng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 smtClean="0">
                <a:solidFill>
                  <a:srgbClr val="7030A0"/>
                </a:solidFill>
              </a:rPr>
              <a:t>Nghymru</a:t>
            </a:r>
            <a:r>
              <a:rPr lang="en-GB" b="1" dirty="0" smtClean="0">
                <a:solidFill>
                  <a:srgbClr val="7030A0"/>
                </a:solidFill>
              </a:rPr>
              <a:t> / Teaching in Wales:</a:t>
            </a:r>
          </a:p>
          <a:p>
            <a:pPr marL="0" indent="0">
              <a:buNone/>
            </a:pPr>
            <a:r>
              <a:rPr lang="en-GB" sz="1800" dirty="0">
                <a:hlinkClick r:id="rId6"/>
              </a:rPr>
              <a:t>http://teachertrainingcymru.org/node/23</a:t>
            </a:r>
            <a:r>
              <a:rPr lang="en-GB" sz="1800" dirty="0"/>
              <a:t> 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https://assemblyinbrief.wordpress.com/tag/successful-futures</a:t>
            </a:r>
            <a:r>
              <a:rPr lang="en-GB" sz="1800" dirty="0" smtClean="0">
                <a:hlinkClick r:id="rId7"/>
              </a:rPr>
              <a:t>/</a:t>
            </a:r>
            <a:r>
              <a:rPr lang="en-GB" sz="1800" dirty="0" smtClean="0"/>
              <a:t>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373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8071507"/>
              </p:ext>
            </p:extLst>
          </p:nvPr>
        </p:nvGraphicFramePr>
        <p:xfrm>
          <a:off x="323528" y="1628800"/>
          <a:ext cx="85072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2333"/>
                <a:gridCol w="2375909"/>
                <a:gridCol w="2989046"/>
              </a:tblGrid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Cyflwyno’r</a:t>
                      </a: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TAR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Introducing the PGCE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105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7030A0"/>
                </a:solidFill>
              </a:rPr>
              <a:t>Gwrthdroi'r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r>
              <a:rPr lang="en-GB" dirty="0" err="1" smtClean="0">
                <a:solidFill>
                  <a:srgbClr val="7030A0"/>
                </a:solidFill>
              </a:rPr>
              <a:t>rôl</a:t>
            </a:r>
            <a:r>
              <a:rPr lang="en-GB" dirty="0" smtClean="0">
                <a:solidFill>
                  <a:srgbClr val="7030A0"/>
                </a:solidFill>
              </a:rPr>
              <a:t>? / Roles reversed?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74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Gwrthdroi'r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? / Roles reversed?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956" y="1412973"/>
            <a:ext cx="5148064" cy="34320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27684" y="501317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Image by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Pashiminu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Pixabay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; CC0 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Public Domain</a:t>
            </a:r>
          </a:p>
        </p:txBody>
      </p:sp>
    </p:spTree>
    <p:extLst>
      <p:ext uri="{BB962C8B-B14F-4D97-AF65-F5344CB8AC3E}">
        <p14:creationId xmlns:p14="http://schemas.microsoft.com/office/powerpoint/2010/main" val="366638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dirty="0">
                <a:solidFill>
                  <a:srgbClr val="0070C0"/>
                </a:solidFill>
              </a:rPr>
              <a:t>Y </a:t>
            </a:r>
            <a:r>
              <a:rPr lang="en-GB" sz="2800" b="1" i="1" dirty="0" smtClean="0">
                <a:solidFill>
                  <a:srgbClr val="0070C0"/>
                </a:solidFill>
              </a:rPr>
              <a:t>TAR  </a:t>
            </a:r>
            <a:r>
              <a:rPr lang="en-GB" sz="2800" b="1" i="1" dirty="0">
                <a:solidFill>
                  <a:srgbClr val="0070C0"/>
                </a:solidFill>
              </a:rPr>
              <a:t>/ </a:t>
            </a:r>
            <a:r>
              <a:rPr lang="en-GB" sz="2800" b="1" i="1" dirty="0" smtClean="0">
                <a:solidFill>
                  <a:srgbClr val="0070C0"/>
                </a:solidFill>
              </a:rPr>
              <a:t> The </a:t>
            </a:r>
            <a:r>
              <a:rPr lang="en-GB" sz="2800" b="1" i="1" dirty="0">
                <a:solidFill>
                  <a:srgbClr val="0070C0"/>
                </a:solidFill>
              </a:rPr>
              <a:t>PGCE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Hyfforddiant</a:t>
            </a:r>
            <a:r>
              <a:rPr lang="en-GB" sz="2400" dirty="0"/>
              <a:t> </a:t>
            </a:r>
            <a:r>
              <a:rPr lang="en-GB" sz="2400" dirty="0" err="1"/>
              <a:t>Athrawon</a:t>
            </a:r>
            <a:r>
              <a:rPr lang="en-GB" sz="2400" dirty="0"/>
              <a:t> </a:t>
            </a:r>
            <a:r>
              <a:rPr lang="en-GB" sz="2400" dirty="0" err="1"/>
              <a:t>Proffesiynol</a:t>
            </a:r>
            <a:endParaRPr lang="en-GB" sz="2400" dirty="0"/>
          </a:p>
          <a:p>
            <a:r>
              <a:rPr lang="en-GB" sz="2400" dirty="0" err="1"/>
              <a:t>Brifysgol</a:t>
            </a:r>
            <a:r>
              <a:rPr lang="en-GB" sz="2400" dirty="0"/>
              <a:t> &amp; </a:t>
            </a:r>
            <a:r>
              <a:rPr lang="en-GB" sz="2400" dirty="0" err="1"/>
              <a:t>Lleoliadau</a:t>
            </a:r>
            <a:endParaRPr lang="en-GB" sz="2400" dirty="0"/>
          </a:p>
          <a:p>
            <a:r>
              <a:rPr lang="en-GB" sz="2400" dirty="0" err="1" smtClean="0"/>
              <a:t>Anodd</a:t>
            </a:r>
            <a:endParaRPr lang="en-GB" sz="2400" dirty="0"/>
          </a:p>
          <a:p>
            <a:r>
              <a:rPr lang="en-GB" sz="2400" dirty="0" err="1"/>
              <a:t>Gwydnwch</a:t>
            </a:r>
            <a:r>
              <a:rPr lang="en-GB" sz="2400" dirty="0"/>
              <a:t> a </a:t>
            </a:r>
            <a:r>
              <a:rPr lang="en-GB" sz="2400" dirty="0" err="1"/>
              <a:t>caledwch</a:t>
            </a:r>
            <a:endParaRPr lang="en-GB" sz="2400" dirty="0"/>
          </a:p>
          <a:p>
            <a:r>
              <a:rPr lang="en-GB" sz="2400" dirty="0" err="1" smtClean="0"/>
              <a:t>Allwch</a:t>
            </a:r>
            <a:r>
              <a:rPr lang="en-GB" sz="2400" dirty="0" smtClean="0"/>
              <a:t> </a:t>
            </a:r>
            <a:r>
              <a:rPr lang="en-GB" sz="2400" dirty="0"/>
              <a:t>chi </a:t>
            </a:r>
            <a:r>
              <a:rPr lang="en-GB" sz="2400" dirty="0" err="1" smtClean="0"/>
              <a:t>haddysgu</a:t>
            </a:r>
            <a:r>
              <a:rPr lang="en-GB" sz="2400" dirty="0"/>
              <a:t>?</a:t>
            </a:r>
          </a:p>
          <a:p>
            <a:r>
              <a:rPr lang="en-GB" sz="2400" dirty="0" err="1" smtClean="0"/>
              <a:t>Cofnod</a:t>
            </a:r>
            <a:r>
              <a:rPr lang="en-GB" sz="2400" dirty="0" smtClean="0"/>
              <a:t> </a:t>
            </a:r>
            <a:r>
              <a:rPr lang="en-GB" sz="2400" dirty="0" err="1"/>
              <a:t>cystadleuol</a:t>
            </a:r>
            <a:r>
              <a:rPr lang="en-GB" sz="2400" dirty="0"/>
              <a:t> (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enwedig</a:t>
            </a:r>
            <a:r>
              <a:rPr lang="en-GB" sz="2400" dirty="0"/>
              <a:t> </a:t>
            </a:r>
            <a:r>
              <a:rPr lang="en-GB" sz="2400" dirty="0" err="1" smtClean="0"/>
              <a:t>cynradd</a:t>
            </a:r>
            <a:r>
              <a:rPr lang="en-GB" sz="2400" dirty="0"/>
              <a:t>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Professional Teacher Training </a:t>
            </a:r>
          </a:p>
          <a:p>
            <a:r>
              <a:rPr lang="en-GB" sz="2400" dirty="0" smtClean="0"/>
              <a:t>University &amp; Placements</a:t>
            </a:r>
          </a:p>
          <a:p>
            <a:r>
              <a:rPr lang="en-GB" sz="2400" dirty="0" smtClean="0"/>
              <a:t>Tough going </a:t>
            </a:r>
          </a:p>
          <a:p>
            <a:r>
              <a:rPr lang="en-GB" sz="2400" dirty="0" smtClean="0"/>
              <a:t>Resilience &amp; toughness </a:t>
            </a:r>
          </a:p>
          <a:p>
            <a:r>
              <a:rPr lang="en-GB" sz="2400" dirty="0" smtClean="0"/>
              <a:t>Can you Teach? </a:t>
            </a:r>
          </a:p>
          <a:p>
            <a:r>
              <a:rPr lang="en-GB" sz="2400" dirty="0" smtClean="0"/>
              <a:t>Competitive entry (particularly for primary)</a:t>
            </a:r>
          </a:p>
        </p:txBody>
      </p:sp>
    </p:spTree>
    <p:extLst>
      <p:ext uri="{BB962C8B-B14F-4D97-AF65-F5344CB8AC3E}">
        <p14:creationId xmlns:p14="http://schemas.microsoft.com/office/powerpoint/2010/main" val="426804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dirty="0" err="1">
                <a:solidFill>
                  <a:srgbClr val="0070C0"/>
                </a:solidFill>
              </a:rPr>
              <a:t>Gwybodaeth</a:t>
            </a:r>
            <a:r>
              <a:rPr lang="en-GB" sz="2800" b="1" i="1" dirty="0">
                <a:solidFill>
                  <a:srgbClr val="0070C0"/>
                </a:solidFill>
              </a:rPr>
              <a:t>? / Information?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err="1" smtClean="0"/>
              <a:t>Gwefanau</a:t>
            </a:r>
            <a:endParaRPr lang="en-GB" dirty="0"/>
          </a:p>
          <a:p>
            <a:r>
              <a:rPr lang="en-GB" dirty="0" err="1"/>
              <a:t>Copi</a:t>
            </a:r>
            <a:r>
              <a:rPr lang="en-GB" dirty="0"/>
              <a:t> </a:t>
            </a:r>
            <a:r>
              <a:rPr lang="en-GB" dirty="0" err="1"/>
              <a:t>caled</a:t>
            </a:r>
            <a:r>
              <a:rPr lang="en-GB" dirty="0"/>
              <a:t> </a:t>
            </a:r>
            <a:r>
              <a:rPr lang="en-GB" dirty="0" err="1"/>
              <a:t>Prosbectws</a:t>
            </a:r>
            <a:endParaRPr lang="en-GB" dirty="0"/>
          </a:p>
          <a:p>
            <a:r>
              <a:rPr lang="en-GB" dirty="0" smtClean="0"/>
              <a:t>Addysg </a:t>
            </a:r>
            <a:r>
              <a:rPr lang="en-GB" dirty="0" err="1"/>
              <a:t>Cymru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DIWRNOD AGORED</a:t>
            </a:r>
          </a:p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Darlithwyr</a:t>
            </a:r>
            <a:endParaRPr lang="en-GB" dirty="0"/>
          </a:p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 smtClean="0"/>
              <a:t>rhwydweithiau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Cynghorydd</a:t>
            </a:r>
            <a:r>
              <a:rPr lang="en-GB" dirty="0"/>
              <a:t> </a:t>
            </a:r>
            <a:r>
              <a:rPr lang="en-GB" dirty="0" err="1"/>
              <a:t>Gyrfa</a:t>
            </a:r>
            <a:endParaRPr lang="en-GB" dirty="0"/>
          </a:p>
          <a:p>
            <a:r>
              <a:rPr lang="en-GB" i="1" dirty="0" err="1"/>
              <a:t>Gwefan</a:t>
            </a:r>
            <a:r>
              <a:rPr lang="en-GB" i="1" dirty="0"/>
              <a:t> TAR </a:t>
            </a:r>
            <a:r>
              <a:rPr lang="en-GB" i="1" dirty="0" smtClean="0"/>
              <a:t>PCYDDS</a:t>
            </a:r>
          </a:p>
          <a:p>
            <a:r>
              <a:rPr lang="en-GB" i="1" dirty="0"/>
              <a:t>TREFNIADAU PENODOL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This </a:t>
            </a:r>
            <a:r>
              <a:rPr lang="en-GB" dirty="0" err="1" smtClean="0"/>
              <a:t>Powerpoint</a:t>
            </a:r>
            <a:r>
              <a:rPr lang="en-GB" dirty="0" smtClean="0"/>
              <a:t> &amp; links</a:t>
            </a:r>
          </a:p>
          <a:p>
            <a:r>
              <a:rPr lang="en-GB" dirty="0" smtClean="0"/>
              <a:t>Websites</a:t>
            </a:r>
          </a:p>
          <a:p>
            <a:r>
              <a:rPr lang="en-GB" dirty="0" smtClean="0"/>
              <a:t>Hard copy Prospectus</a:t>
            </a:r>
          </a:p>
          <a:p>
            <a:r>
              <a:rPr lang="en-GB" dirty="0" smtClean="0"/>
              <a:t>Education Wales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OPEN DAY</a:t>
            </a:r>
          </a:p>
          <a:p>
            <a:r>
              <a:rPr lang="en-GB" dirty="0" smtClean="0"/>
              <a:t>Your </a:t>
            </a:r>
            <a:r>
              <a:rPr lang="en-GB" dirty="0"/>
              <a:t>Lecturers</a:t>
            </a:r>
          </a:p>
          <a:p>
            <a:r>
              <a:rPr lang="en-GB" dirty="0" smtClean="0"/>
              <a:t>Your other networks </a:t>
            </a:r>
          </a:p>
          <a:p>
            <a:r>
              <a:rPr lang="en-GB" dirty="0" smtClean="0"/>
              <a:t>Your Careers Adviser</a:t>
            </a:r>
          </a:p>
          <a:p>
            <a:r>
              <a:rPr lang="en-GB" i="1" dirty="0" smtClean="0"/>
              <a:t>UWTSD PGCE website</a:t>
            </a:r>
          </a:p>
          <a:p>
            <a:r>
              <a:rPr lang="en-GB" i="1" dirty="0" smtClean="0"/>
              <a:t>SPECIFIC ARRANGEMENTS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4278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743213"/>
              </p:ext>
            </p:extLst>
          </p:nvPr>
        </p:nvGraphicFramePr>
        <p:xfrm>
          <a:off x="611560" y="1628800"/>
          <a:ext cx="7992888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088231"/>
                <a:gridCol w="2952328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Cais</a:t>
                      </a:r>
                      <a:r>
                        <a:rPr lang="en-GB" sz="40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TAR</a:t>
                      </a: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PGCE Application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454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dirty="0" err="1">
                <a:solidFill>
                  <a:srgbClr val="0070C0"/>
                </a:solidFill>
              </a:rPr>
              <a:t>Cyn</a:t>
            </a:r>
            <a:r>
              <a:rPr lang="en-GB" sz="2800" b="1" i="1" dirty="0">
                <a:solidFill>
                  <a:srgbClr val="0070C0"/>
                </a:solidFill>
              </a:rPr>
              <a:t> ‘WNEUD’!  </a:t>
            </a:r>
            <a:r>
              <a:rPr lang="en-GB" sz="2800" b="1" i="1" dirty="0" smtClean="0">
                <a:solidFill>
                  <a:srgbClr val="0070C0"/>
                </a:solidFill>
              </a:rPr>
              <a:t>              Before </a:t>
            </a:r>
            <a:r>
              <a:rPr lang="en-GB" sz="2800" b="1" i="1" dirty="0">
                <a:solidFill>
                  <a:srgbClr val="0070C0"/>
                </a:solidFill>
              </a:rPr>
              <a:t>you ‘DO’!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Dechau’n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gynnar</a:t>
            </a:r>
            <a:r>
              <a:rPr lang="en-GB" dirty="0" smtClean="0"/>
              <a:t>/ </a:t>
            </a:r>
            <a:r>
              <a:rPr lang="en-GB" dirty="0" err="1" smtClean="0"/>
              <a:t>Cynll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Meddyliwch</a:t>
            </a:r>
            <a:endParaRPr lang="en-GB" dirty="0"/>
          </a:p>
          <a:p>
            <a:r>
              <a:rPr lang="en-GB" dirty="0" err="1" smtClean="0"/>
              <a:t>Ymchwil</a:t>
            </a:r>
            <a:endParaRPr lang="en-GB" dirty="0"/>
          </a:p>
          <a:p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err="1" smtClean="0"/>
              <a:t>Ofyn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r>
              <a:rPr lang="en-GB" dirty="0" err="1"/>
              <a:t>Cwestiwn</a:t>
            </a:r>
            <a:r>
              <a:rPr lang="en-GB" dirty="0"/>
              <a:t> /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chi'ch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b="1" dirty="0" err="1">
                <a:hlinkClick r:id="rId2"/>
              </a:rPr>
              <a:t>Gofynion</a:t>
            </a:r>
            <a:r>
              <a:rPr lang="en-GB" b="1" dirty="0">
                <a:hlinkClick r:id="rId2"/>
              </a:rPr>
              <a:t> </a:t>
            </a:r>
            <a:r>
              <a:rPr lang="en-GB" b="1" dirty="0" err="1">
                <a:hlinkClick r:id="rId2"/>
              </a:rPr>
              <a:t>mynediad</a:t>
            </a:r>
            <a:r>
              <a:rPr lang="en-GB" b="1" dirty="0">
                <a:hlinkClick r:id="rId2"/>
              </a:rPr>
              <a:t>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Start </a:t>
            </a:r>
            <a:r>
              <a:rPr lang="en-GB" dirty="0" smtClean="0">
                <a:solidFill>
                  <a:srgbClr val="FF0000"/>
                </a:solidFill>
              </a:rPr>
              <a:t>early </a:t>
            </a:r>
            <a:r>
              <a:rPr lang="en-GB" dirty="0" smtClean="0"/>
              <a:t>/ Plan </a:t>
            </a:r>
          </a:p>
          <a:p>
            <a:r>
              <a:rPr lang="en-GB" dirty="0" smtClean="0"/>
              <a:t>Think</a:t>
            </a:r>
          </a:p>
          <a:p>
            <a:r>
              <a:rPr lang="en-GB" dirty="0" smtClean="0"/>
              <a:t>Research </a:t>
            </a:r>
          </a:p>
          <a:p>
            <a:r>
              <a:rPr lang="en-GB" dirty="0" smtClean="0"/>
              <a:t>Question / ask others</a:t>
            </a:r>
          </a:p>
          <a:p>
            <a:r>
              <a:rPr lang="en-GB" dirty="0" smtClean="0"/>
              <a:t>Question / ask yourself </a:t>
            </a:r>
          </a:p>
          <a:p>
            <a:r>
              <a:rPr lang="en-GB" b="1" dirty="0" smtClean="0">
                <a:hlinkClick r:id="rId3"/>
              </a:rPr>
              <a:t>Entry </a:t>
            </a:r>
            <a:r>
              <a:rPr lang="en-GB" b="1" dirty="0">
                <a:hlinkClick r:id="rId3"/>
              </a:rPr>
              <a:t>requirements?</a:t>
            </a:r>
            <a:endParaRPr lang="en-GB" b="1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12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dirty="0" smtClean="0">
                <a:solidFill>
                  <a:srgbClr val="0070C0"/>
                </a:solidFill>
              </a:rPr>
              <a:t>UTT</a:t>
            </a:r>
            <a:endParaRPr lang="en-GB" sz="2800" b="1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96038"/>
            <a:ext cx="4038600" cy="39890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ceisiadau</a:t>
            </a:r>
            <a:r>
              <a:rPr lang="en-GB" dirty="0" smtClean="0"/>
              <a:t> </a:t>
            </a:r>
            <a:r>
              <a:rPr lang="en-GB" dirty="0" err="1"/>
              <a:t>hyfforddi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ôl-raddedig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a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Hyfforddi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Athrawon</a:t>
            </a:r>
            <a:r>
              <a:rPr lang="en-GB" b="1" dirty="0">
                <a:solidFill>
                  <a:srgbClr val="FF0000"/>
                </a:solidFill>
              </a:rPr>
              <a:t> UCAS (UTT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Mae un </a:t>
            </a:r>
            <a:r>
              <a:rPr lang="en-GB" dirty="0" err="1"/>
              <a:t>taliad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 o £ 24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smtClean="0"/>
              <a:t>2018 </a:t>
            </a:r>
            <a:r>
              <a:rPr lang="en-GB" dirty="0"/>
              <a:t>o </a:t>
            </a:r>
            <a:r>
              <a:rPr lang="en-GB" dirty="0" err="1"/>
              <a:t>geisiadau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i="1" dirty="0" err="1"/>
              <a:t>Ymgeisio</a:t>
            </a:r>
            <a:r>
              <a:rPr lang="en-GB" dirty="0"/>
              <a:t> 1 a 2.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Postgraduate teacher training applications in England and Wales are made through </a:t>
            </a:r>
            <a:r>
              <a:rPr lang="en-GB" b="1" dirty="0">
                <a:solidFill>
                  <a:srgbClr val="FF0000"/>
                </a:solidFill>
              </a:rPr>
              <a:t>UCAS Teacher Training (UTT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dirty="0" smtClean="0"/>
          </a:p>
          <a:p>
            <a:r>
              <a:rPr lang="en-GB" dirty="0" smtClean="0"/>
              <a:t>There </a:t>
            </a:r>
            <a:r>
              <a:rPr lang="en-GB" dirty="0"/>
              <a:t>is a one off online payment of £24 for all </a:t>
            </a:r>
            <a:r>
              <a:rPr lang="en-GB" dirty="0" smtClean="0"/>
              <a:t>2018 </a:t>
            </a:r>
            <a:r>
              <a:rPr lang="en-GB" dirty="0"/>
              <a:t>applications in </a:t>
            </a:r>
            <a:r>
              <a:rPr lang="en-GB" i="1" dirty="0"/>
              <a:t>Apply</a:t>
            </a:r>
            <a:r>
              <a:rPr lang="en-GB" dirty="0"/>
              <a:t> 1 and 2. </a:t>
            </a:r>
          </a:p>
        </p:txBody>
      </p:sp>
    </p:spTree>
    <p:extLst>
      <p:ext uri="{BB962C8B-B14F-4D97-AF65-F5344CB8AC3E}">
        <p14:creationId xmlns:p14="http://schemas.microsoft.com/office/powerpoint/2010/main" val="191173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www.ucas.com/ucas/teacher-training/apply-and-track/filling-your-ucas-teacher-training-application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56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i="1" dirty="0" smtClean="0">
                <a:solidFill>
                  <a:srgbClr val="0070C0"/>
                </a:solidFill>
              </a:rPr>
              <a:t>UTT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388296" cy="398904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dirty="0" err="1"/>
              <a:t>Cais</a:t>
            </a:r>
            <a:r>
              <a:rPr lang="en-GB" dirty="0"/>
              <a:t> / </a:t>
            </a:r>
            <a:r>
              <a:rPr lang="en-GB" dirty="0" err="1"/>
              <a:t>Cynnydd</a:t>
            </a:r>
            <a:r>
              <a:rPr lang="en-GB" dirty="0"/>
              <a:t> (</a:t>
            </a:r>
            <a:r>
              <a:rPr lang="en-GB" dirty="0" err="1"/>
              <a:t>ar-lein</a:t>
            </a:r>
            <a:r>
              <a:rPr lang="en-GB" dirty="0"/>
              <a:t>)</a:t>
            </a:r>
          </a:p>
          <a:p>
            <a:r>
              <a:rPr lang="en-GB" dirty="0" err="1"/>
              <a:t>Darnau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endParaRPr lang="en-GB" dirty="0"/>
          </a:p>
          <a:p>
            <a:r>
              <a:rPr lang="en-GB" i="1" dirty="0" err="1" smtClean="0"/>
              <a:t>Rannau</a:t>
            </a:r>
            <a:r>
              <a:rPr lang="en-GB" i="1" dirty="0" smtClean="0"/>
              <a:t> </a:t>
            </a:r>
            <a:r>
              <a:rPr lang="en-GB" i="1" dirty="0"/>
              <a:t>: </a:t>
            </a:r>
          </a:p>
          <a:p>
            <a:pPr lvl="1"/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Gwaith</a:t>
            </a:r>
            <a:endParaRPr lang="en-GB" dirty="0"/>
          </a:p>
          <a:p>
            <a:pPr lvl="1"/>
            <a:r>
              <a:rPr lang="en-GB" dirty="0">
                <a:solidFill>
                  <a:srgbClr val="FF0000"/>
                </a:solidFill>
              </a:rPr>
              <a:t>* </a:t>
            </a:r>
            <a:r>
              <a:rPr lang="en-GB" dirty="0" err="1">
                <a:solidFill>
                  <a:srgbClr val="FF0000"/>
                </a:solidFill>
              </a:rPr>
              <a:t>Cyfeiriadau</a:t>
            </a:r>
            <a:endParaRPr lang="en-GB" dirty="0">
              <a:solidFill>
                <a:srgbClr val="FF0000"/>
              </a:solidFill>
            </a:endParaRPr>
          </a:p>
          <a:p>
            <a:pPr lvl="1"/>
            <a:r>
              <a:rPr lang="en-GB" dirty="0">
                <a:solidFill>
                  <a:srgbClr val="FF0000"/>
                </a:solidFill>
              </a:rPr>
              <a:t>* </a:t>
            </a:r>
            <a:r>
              <a:rPr lang="en-GB" dirty="0" err="1">
                <a:solidFill>
                  <a:srgbClr val="FF0000"/>
                </a:solidFill>
              </a:rPr>
              <a:t>Datganiad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Personol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gyngor</a:t>
            </a:r>
            <a:r>
              <a:rPr lang="en-GB" dirty="0"/>
              <a:t> </a:t>
            </a:r>
          </a:p>
          <a:p>
            <a:r>
              <a:rPr lang="en-GB" i="1" dirty="0" err="1"/>
              <a:t>Wal</a:t>
            </a:r>
            <a:r>
              <a:rPr lang="en-GB" i="1" dirty="0"/>
              <a:t> </a:t>
            </a:r>
            <a:r>
              <a:rPr lang="en-GB" i="1" dirty="0" err="1"/>
              <a:t>fideo</a:t>
            </a:r>
            <a:r>
              <a:rPr lang="en-GB" i="1" dirty="0"/>
              <a:t> ...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Apply &amp; Track (online)</a:t>
            </a:r>
          </a:p>
          <a:p>
            <a:r>
              <a:rPr lang="en-GB" dirty="0" smtClean="0"/>
              <a:t>Do easy bits first </a:t>
            </a:r>
            <a:r>
              <a:rPr lang="en-GB" i="1" dirty="0" smtClean="0"/>
              <a:t>then</a:t>
            </a:r>
          </a:p>
          <a:p>
            <a:r>
              <a:rPr lang="en-GB" i="1" dirty="0" smtClean="0"/>
              <a:t>Sections: </a:t>
            </a:r>
          </a:p>
          <a:p>
            <a:pPr lvl="1"/>
            <a:r>
              <a:rPr lang="en-GB" dirty="0" smtClean="0"/>
              <a:t>Work Experience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*References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* Personal Statement </a:t>
            </a:r>
          </a:p>
          <a:p>
            <a:r>
              <a:rPr lang="en-GB" dirty="0" smtClean="0"/>
              <a:t>Lot’s of advice provided</a:t>
            </a:r>
          </a:p>
          <a:p>
            <a:r>
              <a:rPr lang="en-GB" i="1" dirty="0" smtClean="0"/>
              <a:t>Video wall … 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3581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576" y="116632"/>
            <a:ext cx="7931225" cy="552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88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02853"/>
              </p:ext>
            </p:extLst>
          </p:nvPr>
        </p:nvGraphicFramePr>
        <p:xfrm>
          <a:off x="611560" y="1412776"/>
          <a:ext cx="79928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Datganiad Personol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Personal</a:t>
                      </a: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Statement</a:t>
                      </a: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50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/>
              <a:t>  </a:t>
            </a:r>
            <a:r>
              <a:rPr lang="en-GB" sz="2800" b="1" i="1" dirty="0" err="1">
                <a:solidFill>
                  <a:srgbClr val="0070C0"/>
                </a:solidFill>
              </a:rPr>
              <a:t>Pwyntiau</a:t>
            </a:r>
            <a:r>
              <a:rPr lang="en-GB" sz="2800" b="1" i="1" dirty="0">
                <a:solidFill>
                  <a:srgbClr val="0070C0"/>
                </a:solidFill>
              </a:rPr>
              <a:t> </a:t>
            </a:r>
            <a:r>
              <a:rPr lang="en-GB" sz="2800" b="1" i="1" dirty="0" err="1">
                <a:solidFill>
                  <a:srgbClr val="0070C0"/>
                </a:solidFill>
              </a:rPr>
              <a:t>allweddol</a:t>
            </a:r>
            <a:r>
              <a:rPr lang="en-GB" sz="2800" b="1" i="1" dirty="0">
                <a:solidFill>
                  <a:srgbClr val="0070C0"/>
                </a:solidFill>
              </a:rPr>
              <a:t> </a:t>
            </a:r>
            <a:r>
              <a:rPr lang="en-GB" sz="2800" b="1" i="1" dirty="0" smtClean="0">
                <a:solidFill>
                  <a:srgbClr val="0070C0"/>
                </a:solidFill>
              </a:rPr>
              <a:t>           Key </a:t>
            </a:r>
            <a:r>
              <a:rPr lang="en-GB" sz="2800" b="1" i="1" dirty="0">
                <a:solidFill>
                  <a:srgbClr val="0070C0"/>
                </a:solidFill>
              </a:rPr>
              <a:t>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Rhan</a:t>
            </a:r>
            <a:r>
              <a:rPr lang="en-GB" dirty="0" smtClean="0"/>
              <a:t> HANFODOL</a:t>
            </a:r>
            <a:endParaRPr lang="en-GB" dirty="0"/>
          </a:p>
          <a:p>
            <a:r>
              <a:rPr lang="en-GB" dirty="0" err="1"/>
              <a:t>Fuddsoddi</a:t>
            </a:r>
            <a:r>
              <a:rPr lang="en-GB" dirty="0"/>
              <a:t> </a:t>
            </a:r>
            <a:r>
              <a:rPr lang="en-GB" dirty="0" err="1"/>
              <a:t>ynddo</a:t>
            </a:r>
            <a:endParaRPr lang="en-GB" dirty="0"/>
          </a:p>
          <a:p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smtClean="0"/>
              <a:t>I </a:t>
            </a:r>
            <a:r>
              <a:rPr lang="en-GB" dirty="0" err="1" smtClean="0"/>
              <a:t>gyrru</a:t>
            </a:r>
            <a:r>
              <a:rPr lang="en-GB" dirty="0" smtClean="0"/>
              <a:t> chi</a:t>
            </a:r>
            <a:endParaRPr lang="en-GB" dirty="0"/>
          </a:p>
          <a:p>
            <a:r>
              <a:rPr lang="en-GB" dirty="0" err="1" smtClean="0"/>
              <a:t>Drafftiau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Terfynau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air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teipio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i="1" dirty="0" smtClean="0"/>
              <a:t>* </a:t>
            </a:r>
            <a:r>
              <a:rPr lang="en-GB" i="1" dirty="0" err="1" smtClean="0"/>
              <a:t>Cofiwch</a:t>
            </a:r>
            <a:r>
              <a:rPr lang="en-GB" i="1" dirty="0" smtClean="0"/>
              <a:t> prof. </a:t>
            </a:r>
            <a:r>
              <a:rPr lang="en-GB" i="1" dirty="0" err="1" smtClean="0"/>
              <a:t>gwaith</a:t>
            </a:r>
            <a:endParaRPr lang="en-GB" i="1" dirty="0"/>
          </a:p>
          <a:p>
            <a:r>
              <a:rPr lang="en-GB" dirty="0" err="1" smtClean="0"/>
              <a:t>Canolbwyntio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ysgrif</a:t>
            </a:r>
            <a:r>
              <a:rPr lang="en-GB" dirty="0" smtClean="0"/>
              <a:t>. </a:t>
            </a:r>
            <a:r>
              <a:rPr lang="en-GB" dirty="0"/>
              <a:t>&amp;  </a:t>
            </a:r>
            <a:r>
              <a:rPr lang="en-GB" dirty="0" err="1">
                <a:solidFill>
                  <a:srgbClr val="FF0000"/>
                </a:solidFill>
              </a:rPr>
              <a:t>gramadeg</a:t>
            </a:r>
            <a:r>
              <a:rPr lang="en-GB" dirty="0">
                <a:solidFill>
                  <a:srgbClr val="FF0000"/>
                </a:solidFill>
              </a:rPr>
              <a:t> / </a:t>
            </a:r>
            <a:r>
              <a:rPr lang="en-GB" dirty="0" err="1" smtClean="0">
                <a:solidFill>
                  <a:srgbClr val="FF0000"/>
                </a:solidFill>
              </a:rPr>
              <a:t>sillafu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smtClean="0"/>
              <a:t>…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CRUCIAL bit</a:t>
            </a:r>
          </a:p>
          <a:p>
            <a:r>
              <a:rPr lang="en-GB" dirty="0" smtClean="0"/>
              <a:t>Invest in it</a:t>
            </a:r>
          </a:p>
          <a:p>
            <a:r>
              <a:rPr lang="en-GB" dirty="0" smtClean="0"/>
              <a:t>Criteria drives you</a:t>
            </a:r>
          </a:p>
          <a:p>
            <a:r>
              <a:rPr lang="en-GB" dirty="0" smtClean="0"/>
              <a:t>Multiple drafts</a:t>
            </a:r>
          </a:p>
          <a:p>
            <a:r>
              <a:rPr lang="en-GB" dirty="0" smtClean="0"/>
              <a:t>Word and character limits</a:t>
            </a:r>
            <a:r>
              <a:rPr lang="en-GB" i="1" dirty="0" smtClean="0"/>
              <a:t>* think work exp.</a:t>
            </a:r>
          </a:p>
          <a:p>
            <a:r>
              <a:rPr lang="en-GB" dirty="0" smtClean="0"/>
              <a:t>Focused writing skills &amp; </a:t>
            </a:r>
            <a:r>
              <a:rPr lang="en-GB" dirty="0" smtClean="0">
                <a:solidFill>
                  <a:srgbClr val="FF0000"/>
                </a:solidFill>
              </a:rPr>
              <a:t>grammar / spelling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Criteria …… but       unique! </a:t>
            </a:r>
          </a:p>
        </p:txBody>
      </p:sp>
    </p:spTree>
    <p:extLst>
      <p:ext uri="{BB962C8B-B14F-4D97-AF65-F5344CB8AC3E}">
        <p14:creationId xmlns:p14="http://schemas.microsoft.com/office/powerpoint/2010/main" val="31006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i="1" dirty="0" err="1" smtClean="0">
                <a:solidFill>
                  <a:srgbClr val="0070C0"/>
                </a:solidFill>
              </a:rPr>
              <a:t>Darparwyr</a:t>
            </a:r>
            <a:r>
              <a:rPr lang="en-GB" sz="3200" b="1" i="1" dirty="0" smtClean="0">
                <a:solidFill>
                  <a:srgbClr val="0070C0"/>
                </a:solidFill>
              </a:rPr>
              <a:t> </a:t>
            </a:r>
            <a:r>
              <a:rPr lang="en-GB" sz="3200" b="1" i="1" dirty="0">
                <a:solidFill>
                  <a:srgbClr val="0070C0"/>
                </a:solidFill>
              </a:rPr>
              <a:t>HCA am </a:t>
            </a:r>
            <a:r>
              <a:rPr lang="en-GB" sz="3200" b="1" i="1" dirty="0" err="1" smtClean="0">
                <a:solidFill>
                  <a:srgbClr val="0070C0"/>
                </a:solidFill>
              </a:rPr>
              <a:t>wybod</a:t>
            </a:r>
            <a:r>
              <a:rPr lang="en-GB" sz="3200" b="1" i="1" dirty="0" smtClean="0">
                <a:solidFill>
                  <a:srgbClr val="0070C0"/>
                </a:solidFill>
              </a:rPr>
              <a:t> / </a:t>
            </a:r>
            <a:br>
              <a:rPr lang="en-GB" sz="3200" b="1" i="1" dirty="0" smtClean="0">
                <a:solidFill>
                  <a:srgbClr val="0070C0"/>
                </a:solidFill>
              </a:rPr>
            </a:br>
            <a:r>
              <a:rPr lang="en-GB" sz="3200" b="1" i="1" dirty="0" smtClean="0">
                <a:solidFill>
                  <a:srgbClr val="0070C0"/>
                </a:solidFill>
              </a:rPr>
              <a:t>ITT providers want to know </a:t>
            </a:r>
            <a:endParaRPr lang="en-GB" sz="3200" b="1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Allwch</a:t>
            </a:r>
            <a:r>
              <a:rPr lang="en-GB" dirty="0" smtClean="0"/>
              <a:t> </a:t>
            </a:r>
            <a:r>
              <a:rPr lang="en-GB" dirty="0"/>
              <a:t>chi </a:t>
            </a:r>
            <a:r>
              <a:rPr lang="en-GB" dirty="0" err="1" smtClean="0"/>
              <a:t>haddysgu</a:t>
            </a:r>
            <a:r>
              <a:rPr lang="en-GB" dirty="0"/>
              <a:t>?</a:t>
            </a:r>
          </a:p>
          <a:p>
            <a:r>
              <a:rPr lang="en-GB" dirty="0" smtClean="0"/>
              <a:t>Pam </a:t>
            </a:r>
            <a:r>
              <a:rPr lang="en-GB" dirty="0"/>
              <a:t>(am </a:t>
            </a:r>
            <a:r>
              <a:rPr lang="en-GB" dirty="0" err="1"/>
              <a:t>ddysgu</a:t>
            </a:r>
            <a:r>
              <a:rPr lang="en-GB" dirty="0"/>
              <a:t>)?</a:t>
            </a:r>
          </a:p>
          <a:p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/>
              <a:t>oedran</a:t>
            </a:r>
            <a:r>
              <a:rPr lang="en-GB" dirty="0"/>
              <a:t> / </a:t>
            </a:r>
            <a:r>
              <a:rPr lang="en-GB" dirty="0" err="1"/>
              <a:t>lefel</a:t>
            </a:r>
            <a:r>
              <a:rPr lang="en-GB" dirty="0"/>
              <a:t>?</a:t>
            </a:r>
          </a:p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Ddysgwyd</a:t>
            </a:r>
            <a:r>
              <a:rPr lang="en-GB" dirty="0"/>
              <a:t> / </a:t>
            </a:r>
            <a:r>
              <a:rPr lang="en-GB" dirty="0" err="1"/>
              <a:t>Dulliau</a:t>
            </a:r>
            <a:r>
              <a:rPr lang="en-GB" dirty="0"/>
              <a:t>?</a:t>
            </a:r>
          </a:p>
          <a:p>
            <a:r>
              <a:rPr lang="en-GB" dirty="0" err="1" smtClean="0"/>
              <a:t>Sgiliau</a:t>
            </a:r>
            <a:r>
              <a:rPr lang="en-GB" dirty="0" smtClean="0"/>
              <a:t>/</a:t>
            </a:r>
            <a:r>
              <a:rPr lang="en-GB" dirty="0" err="1" smtClean="0"/>
              <a:t>Galluoedd</a:t>
            </a:r>
            <a:r>
              <a:rPr lang="en-GB" dirty="0" smtClean="0"/>
              <a:t>/</a:t>
            </a:r>
            <a:r>
              <a:rPr lang="en-GB" dirty="0" err="1" smtClean="0"/>
              <a:t>Cryf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Angerdd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ymrwymiad</a:t>
            </a:r>
            <a:r>
              <a:rPr lang="en-GB" dirty="0"/>
              <a:t>?</a:t>
            </a:r>
          </a:p>
          <a:p>
            <a:r>
              <a:rPr lang="en-GB" dirty="0" err="1"/>
              <a:t>Unigrywiaeth</a:t>
            </a:r>
            <a:r>
              <a:rPr lang="en-GB" dirty="0"/>
              <a:t> a </a:t>
            </a:r>
            <a:r>
              <a:rPr lang="en-GB" dirty="0" smtClean="0"/>
              <a:t>barn?</a:t>
            </a:r>
          </a:p>
          <a:p>
            <a:r>
              <a:rPr lang="en-GB" dirty="0" err="1" smtClean="0"/>
              <a:t>Diwydiant</a:t>
            </a:r>
            <a:r>
              <a:rPr lang="en-GB" dirty="0" smtClean="0"/>
              <a:t> Addysg?</a:t>
            </a:r>
          </a:p>
          <a:p>
            <a:r>
              <a:rPr lang="en-GB" dirty="0" err="1" smtClean="0"/>
              <a:t>Egwydd</a:t>
            </a:r>
            <a:r>
              <a:rPr lang="en-GB" dirty="0" smtClean="0"/>
              <a:t>. </a:t>
            </a:r>
            <a:r>
              <a:rPr lang="en-GB" dirty="0" err="1" smtClean="0"/>
              <a:t>Llywodr</a:t>
            </a:r>
            <a:r>
              <a:rPr lang="en-GB" dirty="0" smtClean="0"/>
              <a:t> </a:t>
            </a:r>
            <a:r>
              <a:rPr lang="en-GB" dirty="0" err="1" smtClean="0"/>
              <a:t>Cym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Can you Teach?</a:t>
            </a:r>
          </a:p>
          <a:p>
            <a:r>
              <a:rPr lang="en-GB" dirty="0" smtClean="0"/>
              <a:t>Why (want to teach)?</a:t>
            </a:r>
          </a:p>
          <a:p>
            <a:r>
              <a:rPr lang="en-GB" dirty="0" smtClean="0"/>
              <a:t>This age group/level?</a:t>
            </a:r>
          </a:p>
          <a:p>
            <a:r>
              <a:rPr lang="en-GB" dirty="0"/>
              <a:t>Relevant </a:t>
            </a:r>
            <a:r>
              <a:rPr lang="en-GB" dirty="0" smtClean="0"/>
              <a:t>experience?</a:t>
            </a:r>
          </a:p>
          <a:p>
            <a:r>
              <a:rPr lang="en-GB" dirty="0" smtClean="0"/>
              <a:t>Learned / Approaches?</a:t>
            </a:r>
          </a:p>
          <a:p>
            <a:r>
              <a:rPr lang="en-GB" dirty="0" smtClean="0"/>
              <a:t>Skills/Abilities/strengths?</a:t>
            </a:r>
          </a:p>
          <a:p>
            <a:r>
              <a:rPr lang="en-GB" dirty="0" smtClean="0"/>
              <a:t>Passion &amp; commitment?</a:t>
            </a:r>
          </a:p>
          <a:p>
            <a:r>
              <a:rPr lang="en-GB" dirty="0" smtClean="0"/>
              <a:t>Uniqueness &amp; opinion? </a:t>
            </a:r>
          </a:p>
          <a:p>
            <a:r>
              <a:rPr lang="en-GB" dirty="0" smtClean="0"/>
              <a:t>Teaching Industry? </a:t>
            </a:r>
          </a:p>
          <a:p>
            <a:r>
              <a:rPr lang="en-GB" dirty="0" smtClean="0"/>
              <a:t>WG priorities?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457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 err="1" smtClean="0">
                <a:solidFill>
                  <a:srgbClr val="0070C0"/>
                </a:solidFill>
              </a:rPr>
              <a:t>Enghraifft</a:t>
            </a:r>
            <a:r>
              <a:rPr lang="en-GB" sz="3600" b="1" i="1" dirty="0" smtClean="0">
                <a:solidFill>
                  <a:srgbClr val="0070C0"/>
                </a:solidFill>
              </a:rPr>
              <a:t> / Example:</a:t>
            </a:r>
            <a:endParaRPr lang="en-GB" sz="3600" b="1" i="1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83568" y="1268760"/>
            <a:ext cx="814724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rgbClr val="7030A0"/>
                </a:solidFill>
              </a:rPr>
              <a:t>Gynradd</a:t>
            </a:r>
            <a:r>
              <a:rPr lang="en-GB" sz="2800" dirty="0" smtClean="0">
                <a:solidFill>
                  <a:srgbClr val="7030A0"/>
                </a:solidFill>
              </a:rPr>
              <a:t>/Primary: Chester </a:t>
            </a:r>
            <a:r>
              <a:rPr lang="en-GB" sz="2000" dirty="0" smtClean="0">
                <a:hlinkClick r:id="rId2"/>
              </a:rPr>
              <a:t>http</a:t>
            </a:r>
            <a:r>
              <a:rPr lang="en-GB" sz="2000" dirty="0">
                <a:hlinkClick r:id="rId2"/>
              </a:rPr>
              <a:t>://</a:t>
            </a:r>
            <a:r>
              <a:rPr lang="en-GB" sz="2000" dirty="0" smtClean="0">
                <a:hlinkClick r:id="rId2"/>
              </a:rPr>
              <a:t>www.chester.ac.uk/sites/files/chester/How%20to%20write%20a%20PGCE%20Personal%20Statement.pdf</a:t>
            </a:r>
            <a:endParaRPr lang="en-GB" sz="2000" dirty="0" smtClean="0"/>
          </a:p>
          <a:p>
            <a:endParaRPr lang="en-GB" sz="16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rgbClr val="7030A0"/>
                </a:solidFill>
              </a:rPr>
              <a:t>Uwchradd</a:t>
            </a:r>
            <a:r>
              <a:rPr lang="en-GB" sz="2800" dirty="0" smtClean="0">
                <a:solidFill>
                  <a:srgbClr val="7030A0"/>
                </a:solidFill>
              </a:rPr>
              <a:t>/Secondary: Prospects </a:t>
            </a:r>
            <a:r>
              <a:rPr lang="en-GB" sz="2000" dirty="0" smtClean="0">
                <a:hlinkClick r:id="rId3"/>
              </a:rPr>
              <a:t>https</a:t>
            </a:r>
            <a:r>
              <a:rPr lang="en-GB" sz="2000" dirty="0">
                <a:hlinkClick r:id="rId3"/>
              </a:rPr>
              <a:t>://www.prospects.ac.uk/postgraduate-study/teacher-training/applying-for-teacher-training/personal-statement-for-a-pgce-secondary-application</a:t>
            </a:r>
            <a:r>
              <a:rPr lang="en-GB" sz="2000" dirty="0"/>
              <a:t> </a:t>
            </a:r>
          </a:p>
          <a:p>
            <a:endParaRPr lang="en-GB" sz="1600" dirty="0" smtClean="0">
              <a:solidFill>
                <a:srgbClr val="7030A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rgbClr val="7030A0"/>
                </a:solidFill>
              </a:rPr>
              <a:t>Gynradd</a:t>
            </a:r>
            <a:r>
              <a:rPr lang="en-GB" sz="2800" dirty="0" smtClean="0">
                <a:solidFill>
                  <a:srgbClr val="7030A0"/>
                </a:solidFill>
              </a:rPr>
              <a:t> &amp; </a:t>
            </a:r>
            <a:r>
              <a:rPr lang="en-GB" sz="2800" dirty="0" err="1" smtClean="0">
                <a:solidFill>
                  <a:srgbClr val="7030A0"/>
                </a:solidFill>
              </a:rPr>
              <a:t>Uwchradd</a:t>
            </a:r>
            <a:r>
              <a:rPr lang="en-GB" sz="2800" dirty="0" smtClean="0">
                <a:solidFill>
                  <a:srgbClr val="7030A0"/>
                </a:solidFill>
              </a:rPr>
              <a:t> / Primary &amp; Secondary:  </a:t>
            </a:r>
          </a:p>
          <a:p>
            <a:pPr lvl="1"/>
            <a:r>
              <a:rPr lang="en-GB" sz="2000" dirty="0">
                <a:hlinkClick r:id="rId4"/>
              </a:rPr>
              <a:t>https://www.kent.ac.uk/careers/cv/pgcestatements.htm</a:t>
            </a:r>
            <a:r>
              <a:rPr lang="en-GB" sz="2000" dirty="0"/>
              <a:t> </a:t>
            </a:r>
          </a:p>
          <a:p>
            <a:pPr lvl="1"/>
            <a:r>
              <a:rPr lang="en-GB" sz="2000" dirty="0">
                <a:hlinkClick r:id="rId5"/>
              </a:rPr>
              <a:t>https://www.prospects.ac.uk/postgraduate-study/masters-degrees/personal-statements-for-postgraduate-applications</a:t>
            </a:r>
            <a:r>
              <a:rPr lang="en-GB" sz="2000" dirty="0"/>
              <a:t> 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6860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67544" y="1844824"/>
          <a:ext cx="7992888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Cyfweliad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Interview</a:t>
                      </a: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878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245687"/>
              </p:ext>
            </p:extLst>
          </p:nvPr>
        </p:nvGraphicFramePr>
        <p:xfrm>
          <a:off x="467544" y="1844824"/>
          <a:ext cx="7992888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Cyfweliad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Interview</a:t>
                      </a: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6506" y="620688"/>
            <a:ext cx="1734964" cy="115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66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 err="1" smtClean="0">
                <a:solidFill>
                  <a:srgbClr val="0070C0"/>
                </a:solidFill>
              </a:rPr>
              <a:t>Pwyntiau</a:t>
            </a:r>
            <a:r>
              <a:rPr lang="en-GB" sz="3600" b="1" i="1" dirty="0" smtClean="0">
                <a:solidFill>
                  <a:srgbClr val="0070C0"/>
                </a:solidFill>
              </a:rPr>
              <a:t> </a:t>
            </a:r>
            <a:r>
              <a:rPr lang="en-GB" sz="3600" b="1" i="1" dirty="0" err="1" smtClean="0">
                <a:solidFill>
                  <a:srgbClr val="0070C0"/>
                </a:solidFill>
              </a:rPr>
              <a:t>allweddol</a:t>
            </a:r>
            <a:r>
              <a:rPr lang="en-GB" sz="3600" b="1" i="1" dirty="0" smtClean="0">
                <a:solidFill>
                  <a:srgbClr val="0070C0"/>
                </a:solidFill>
              </a:rPr>
              <a:t> / Key points</a:t>
            </a:r>
            <a:endParaRPr lang="en-GB" sz="3600" b="1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Cywerthedd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TGAU *</a:t>
            </a:r>
          </a:p>
          <a:p>
            <a:r>
              <a:rPr lang="en-GB" dirty="0" err="1" smtClean="0"/>
              <a:t>Cystadleuol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)</a:t>
            </a:r>
          </a:p>
          <a:p>
            <a:r>
              <a:rPr lang="en-GB" i="1" dirty="0" smtClean="0"/>
              <a:t>Ymgeis.1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targed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40 </a:t>
            </a:r>
            <a:r>
              <a:rPr lang="en-GB" dirty="0" err="1" smtClean="0">
                <a:solidFill>
                  <a:srgbClr val="FF0000"/>
                </a:solidFill>
              </a:rPr>
              <a:t>diwrn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 smtClean="0"/>
              <a:t>agor</a:t>
            </a:r>
            <a:r>
              <a:rPr lang="en-GB" dirty="0" smtClean="0"/>
              <a:t> </a:t>
            </a:r>
            <a:r>
              <a:rPr lang="en-GB" dirty="0" err="1" smtClean="0"/>
              <a:t>leiafswm</a:t>
            </a:r>
            <a:r>
              <a:rPr lang="en-GB" dirty="0" smtClean="0"/>
              <a:t> </a:t>
            </a:r>
            <a:r>
              <a:rPr lang="en-GB" dirty="0"/>
              <a:t>2 </a:t>
            </a:r>
            <a:r>
              <a:rPr lang="en-GB" dirty="0" err="1"/>
              <a:t>wythnos</a:t>
            </a:r>
            <a:endParaRPr lang="en-GB" dirty="0"/>
          </a:p>
          <a:p>
            <a:r>
              <a:rPr lang="en-GB" dirty="0" err="1" smtClean="0"/>
              <a:t>Opsiwn</a:t>
            </a:r>
            <a:r>
              <a:rPr lang="en-GB" dirty="0" smtClean="0"/>
              <a:t> </a:t>
            </a:r>
            <a:r>
              <a:rPr lang="en-GB" i="1" dirty="0" err="1" smtClean="0"/>
              <a:t>Ymgeisio</a:t>
            </a:r>
            <a:r>
              <a:rPr lang="en-GB" i="1" dirty="0" smtClean="0"/>
              <a:t> </a:t>
            </a:r>
            <a:r>
              <a:rPr lang="en-GB" i="1" dirty="0"/>
              <a:t>2 </a:t>
            </a:r>
          </a:p>
          <a:p>
            <a:r>
              <a:rPr lang="en-GB" dirty="0" err="1" smtClean="0"/>
              <a:t>Elfennau</a:t>
            </a:r>
            <a:r>
              <a:rPr lang="en-GB" dirty="0" smtClean="0"/>
              <a:t> </a:t>
            </a:r>
            <a:r>
              <a:rPr lang="en-GB" dirty="0" err="1" smtClean="0"/>
              <a:t>Lluosog</a:t>
            </a:r>
            <a:r>
              <a:rPr lang="en-GB" dirty="0" smtClean="0"/>
              <a:t>: </a:t>
            </a:r>
            <a:r>
              <a:rPr lang="en-GB" i="1" dirty="0" err="1"/>
              <a:t>Manylion</a:t>
            </a:r>
            <a:r>
              <a:rPr lang="en-GB" i="1" dirty="0"/>
              <a:t> </a:t>
            </a:r>
            <a:r>
              <a:rPr lang="en-GB" i="1" dirty="0" err="1" smtClean="0"/>
              <a:t>amrywiol</a:t>
            </a:r>
            <a:r>
              <a:rPr lang="en-GB" i="1" dirty="0" smtClean="0"/>
              <a:t> </a:t>
            </a:r>
            <a:r>
              <a:rPr lang="en-GB" i="1" dirty="0" err="1"/>
              <a:t>rhwng</a:t>
            </a:r>
            <a:r>
              <a:rPr lang="en-GB" i="1" dirty="0"/>
              <a:t> </a:t>
            </a:r>
            <a:r>
              <a:rPr lang="en-GB" i="1" dirty="0" err="1" smtClean="0"/>
              <a:t>darparwyr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460304" cy="398904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GCSEs Equivalency </a:t>
            </a:r>
          </a:p>
          <a:p>
            <a:pPr marL="0" indent="0">
              <a:buNone/>
            </a:pPr>
            <a:r>
              <a:rPr lang="en-GB" dirty="0" smtClean="0"/>
              <a:t>    Testing*</a:t>
            </a:r>
          </a:p>
          <a:p>
            <a:r>
              <a:rPr lang="en-GB" dirty="0" smtClean="0"/>
              <a:t>Competitive (especially Primary)</a:t>
            </a:r>
          </a:p>
          <a:p>
            <a:r>
              <a:rPr lang="en-GB" i="1" dirty="0" smtClean="0"/>
              <a:t>Apply 1</a:t>
            </a:r>
            <a:r>
              <a:rPr lang="en-GB" dirty="0" smtClean="0"/>
              <a:t>: </a:t>
            </a:r>
            <a:r>
              <a:rPr lang="en-GB" dirty="0" smtClean="0">
                <a:solidFill>
                  <a:srgbClr val="FF0000"/>
                </a:solidFill>
              </a:rPr>
              <a:t>40 day target</a:t>
            </a:r>
          </a:p>
          <a:p>
            <a:r>
              <a:rPr lang="en-GB" dirty="0" smtClean="0"/>
              <a:t>Have to open for minimum 2 weeks</a:t>
            </a:r>
          </a:p>
          <a:p>
            <a:r>
              <a:rPr lang="en-GB" i="1" dirty="0"/>
              <a:t>Apply 2 </a:t>
            </a:r>
            <a:r>
              <a:rPr lang="en-GB" dirty="0" smtClean="0"/>
              <a:t>option</a:t>
            </a:r>
            <a:r>
              <a:rPr lang="en-GB" i="1" dirty="0" smtClean="0"/>
              <a:t> </a:t>
            </a:r>
          </a:p>
          <a:p>
            <a:r>
              <a:rPr lang="en-GB" dirty="0" smtClean="0"/>
              <a:t>Multiple elements: </a:t>
            </a:r>
            <a:r>
              <a:rPr lang="en-GB" i="1" dirty="0" smtClean="0"/>
              <a:t>details differ between providers</a:t>
            </a:r>
          </a:p>
        </p:txBody>
      </p:sp>
    </p:spTree>
    <p:extLst>
      <p:ext uri="{BB962C8B-B14F-4D97-AF65-F5344CB8AC3E}">
        <p14:creationId xmlns:p14="http://schemas.microsoft.com/office/powerpoint/2010/main" val="89644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Cyfweld</a:t>
            </a:r>
            <a:r>
              <a:rPr lang="en-GB" dirty="0" smtClean="0"/>
              <a:t>    Interview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00201"/>
            <a:ext cx="4648199" cy="398904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Gwyneb</a:t>
            </a:r>
            <a:r>
              <a:rPr lang="en-GB" dirty="0" smtClean="0"/>
              <a:t>-</a:t>
            </a:r>
            <a:r>
              <a:rPr lang="en-GB" dirty="0" err="1" smtClean="0"/>
              <a:t>i</a:t>
            </a:r>
            <a:r>
              <a:rPr lang="en-GB" dirty="0" smtClean="0"/>
              <a:t>-Gwyn. </a:t>
            </a:r>
            <a:r>
              <a:rPr lang="en-GB" dirty="0"/>
              <a:t>&amp; </a:t>
            </a:r>
            <a:r>
              <a:rPr lang="en-GB" dirty="0" err="1"/>
              <a:t>grŵp</a:t>
            </a:r>
            <a:r>
              <a:rPr lang="en-GB" dirty="0"/>
              <a:t> / </a:t>
            </a:r>
            <a:r>
              <a:rPr lang="en-GB" dirty="0" err="1"/>
              <a:t>Tasg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P</a:t>
            </a:r>
            <a:r>
              <a:rPr lang="en-GB" dirty="0" err="1" smtClean="0"/>
              <a:t>rofion</a:t>
            </a:r>
            <a:r>
              <a:rPr lang="en-GB" dirty="0" smtClean="0"/>
              <a:t> </a:t>
            </a:r>
            <a:r>
              <a:rPr lang="en-GB" dirty="0" err="1" smtClean="0"/>
              <a:t>Llythrenedd</a:t>
            </a:r>
            <a:r>
              <a:rPr lang="en-GB" dirty="0" smtClean="0"/>
              <a:t>/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Proff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Llyth</a:t>
            </a:r>
            <a:r>
              <a:rPr lang="en-GB" dirty="0" smtClean="0"/>
              <a:t> </a:t>
            </a:r>
            <a:r>
              <a:rPr lang="en-GB" dirty="0" err="1" smtClean="0"/>
              <a:t>Cymr</a:t>
            </a:r>
            <a:r>
              <a:rPr lang="en-GB" dirty="0" smtClean="0"/>
              <a:t>. am </a:t>
            </a:r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i="1" dirty="0" err="1"/>
              <a:t>C</a:t>
            </a:r>
            <a:r>
              <a:rPr lang="en-GB" i="1" dirty="0" err="1" smtClean="0"/>
              <a:t>yfr</a:t>
            </a:r>
            <a:r>
              <a:rPr lang="en-GB" i="1" dirty="0" smtClean="0"/>
              <a:t> </a:t>
            </a:r>
            <a:r>
              <a:rPr lang="en-GB" i="1" dirty="0" err="1"/>
              <a:t>C</a:t>
            </a:r>
            <a:r>
              <a:rPr lang="en-GB" i="1" dirty="0" err="1" smtClean="0"/>
              <a:t>ym</a:t>
            </a:r>
            <a:r>
              <a:rPr lang="en-GB" i="1" dirty="0" smtClean="0"/>
              <a:t> </a:t>
            </a:r>
            <a:endParaRPr lang="en-GB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Cyfweliad</a:t>
            </a:r>
            <a:r>
              <a:rPr lang="en-GB" dirty="0" smtClean="0"/>
              <a:t> - Holi …. :</a:t>
            </a:r>
            <a:endParaRPr lang="en-GB" dirty="0"/>
          </a:p>
          <a:p>
            <a:pPr lvl="1">
              <a:buFont typeface="Arial" pitchFamily="34" charset="0"/>
              <a:buChar char="•"/>
            </a:pP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Rhesymeg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gyrfa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Hunan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ymwybyddiaeth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Record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academaidd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Profiad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Gwaith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Gwybodaeth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am TAR?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‘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yr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ystafell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ddosbarth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’?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Materion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addysgol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F2F &amp; group / Task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L/N </a:t>
            </a:r>
            <a:r>
              <a:rPr lang="en-GB" dirty="0" err="1" smtClean="0"/>
              <a:t>Prof.</a:t>
            </a:r>
            <a:r>
              <a:rPr lang="en-GB" dirty="0" smtClean="0"/>
              <a:t> skills tests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Welsh L for </a:t>
            </a:r>
            <a:r>
              <a:rPr lang="en-GB" i="1" dirty="0" smtClean="0"/>
              <a:t>Welsh Med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Interview questioning …. 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Career rationale?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Self awareness?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Academic record?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Work experience?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Knowledge of PGCE?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‘In the classroom’?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Educational issues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?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7854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Dydd Cyfweld    Interview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00201"/>
            <a:ext cx="4648199" cy="398904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Gwyneb</a:t>
            </a:r>
            <a:r>
              <a:rPr lang="en-GB" dirty="0"/>
              <a:t>-</a:t>
            </a:r>
            <a:r>
              <a:rPr lang="en-GB" dirty="0" err="1"/>
              <a:t>i</a:t>
            </a:r>
            <a:r>
              <a:rPr lang="en-GB" dirty="0"/>
              <a:t>-Gwyn. </a:t>
            </a:r>
            <a:r>
              <a:rPr lang="en-GB" dirty="0" smtClean="0"/>
              <a:t>&amp; </a:t>
            </a:r>
            <a:r>
              <a:rPr lang="en-GB" dirty="0" err="1" smtClean="0"/>
              <a:t>grŵp</a:t>
            </a:r>
            <a:r>
              <a:rPr lang="en-GB" dirty="0" smtClean="0"/>
              <a:t> / </a:t>
            </a:r>
            <a:r>
              <a:rPr lang="en-GB" dirty="0" err="1" smtClean="0"/>
              <a:t>Tasg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Profion</a:t>
            </a:r>
            <a:r>
              <a:rPr lang="en-GB" dirty="0" smtClean="0"/>
              <a:t> </a:t>
            </a:r>
            <a:r>
              <a:rPr lang="en-GB" dirty="0" err="1" smtClean="0"/>
              <a:t>Llythrenedd</a:t>
            </a:r>
            <a:r>
              <a:rPr lang="en-GB" dirty="0" smtClean="0"/>
              <a:t>/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Proff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Llyth</a:t>
            </a:r>
            <a:r>
              <a:rPr lang="en-GB" dirty="0" smtClean="0"/>
              <a:t> </a:t>
            </a:r>
            <a:r>
              <a:rPr lang="en-GB" dirty="0" err="1" smtClean="0"/>
              <a:t>Cymr</a:t>
            </a:r>
            <a:r>
              <a:rPr lang="en-GB" dirty="0" smtClean="0"/>
              <a:t>. am </a:t>
            </a:r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i="1" dirty="0" err="1" smtClean="0"/>
              <a:t>Cyfr</a:t>
            </a:r>
            <a:r>
              <a:rPr lang="en-GB" i="1" dirty="0" smtClean="0"/>
              <a:t> </a:t>
            </a:r>
            <a:r>
              <a:rPr lang="en-GB" i="1" dirty="0" err="1" smtClean="0"/>
              <a:t>Cym</a:t>
            </a:r>
            <a:r>
              <a:rPr lang="en-GB" i="1" dirty="0" smtClean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Cyfweliad</a:t>
            </a:r>
            <a:r>
              <a:rPr lang="en-GB" dirty="0" smtClean="0"/>
              <a:t> - Holi …. :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Rhesymeg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gyrfa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Hunan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ymwybyddiaeth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Record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academaidd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b="1" dirty="0" err="1" smtClean="0">
                <a:solidFill>
                  <a:srgbClr val="FF0000"/>
                </a:solidFill>
              </a:rPr>
              <a:t>Profiad</a:t>
            </a:r>
            <a:r>
              <a:rPr lang="en-GB" sz="2800" b="1" dirty="0" smtClean="0">
                <a:solidFill>
                  <a:srgbClr val="FF0000"/>
                </a:solidFill>
              </a:rPr>
              <a:t> </a:t>
            </a:r>
            <a:r>
              <a:rPr lang="en-GB" sz="2800" b="1" dirty="0" err="1" smtClean="0">
                <a:solidFill>
                  <a:srgbClr val="FF0000"/>
                </a:solidFill>
              </a:rPr>
              <a:t>Gwaith</a:t>
            </a:r>
            <a:r>
              <a:rPr lang="en-GB" sz="2800" b="1" dirty="0" smtClean="0">
                <a:solidFill>
                  <a:srgbClr val="FF0000"/>
                </a:solidFill>
              </a:rPr>
              <a:t>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Gwybodaeth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am TAR?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‘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yr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ystafell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ddosbarth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’?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Materion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6">
                    <a:lumMod val="50000"/>
                  </a:schemeClr>
                </a:solidFill>
              </a:rPr>
              <a:t>addysgol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en-GB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F2F / Task /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L/N </a:t>
            </a:r>
            <a:r>
              <a:rPr lang="en-GB" dirty="0" err="1" smtClean="0"/>
              <a:t>Prof.</a:t>
            </a:r>
            <a:r>
              <a:rPr lang="en-GB" dirty="0" smtClean="0"/>
              <a:t> skills tests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Welsh L for </a:t>
            </a:r>
            <a:r>
              <a:rPr lang="en-GB" i="1" dirty="0" smtClean="0"/>
              <a:t>Welsh Med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Interview questioning …. 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Career rationale?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Self awareness?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Academic record?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rgbClr val="FF0000"/>
                </a:solidFill>
              </a:rPr>
              <a:t>Work experience?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Knowledge of PGCE?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‘In the classroom’?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Educational issues?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4502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5146109"/>
              </p:ext>
            </p:extLst>
          </p:nvPr>
        </p:nvGraphicFramePr>
        <p:xfrm>
          <a:off x="467544" y="1844824"/>
          <a:ext cx="79928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1368152"/>
                <a:gridCol w="3312368"/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 pellach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40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</a:t>
                      </a:r>
                      <a:r>
                        <a:rPr lang="cy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information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999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190286"/>
            <a:ext cx="5723809" cy="190476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71600" y="2348880"/>
            <a:ext cx="273630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Programme is for young students </a:t>
            </a:r>
            <a:r>
              <a:rPr lang="en-GB" sz="1100" b="1" dirty="0"/>
              <a:t>under 25 </a:t>
            </a:r>
            <a:r>
              <a:rPr lang="en-GB" sz="1100" dirty="0"/>
              <a:t>on higher education courses in Wales who find it challenging to secure good quality career relevant work experience. We organise</a:t>
            </a:r>
            <a:r>
              <a:rPr lang="en-GB" sz="1100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 smtClean="0"/>
              <a:t>Work Shadowing</a:t>
            </a:r>
          </a:p>
          <a:p>
            <a:endParaRPr lang="en-GB" sz="11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 smtClean="0"/>
              <a:t>Work Tasters</a:t>
            </a:r>
          </a:p>
          <a:p>
            <a:endParaRPr lang="en-GB" sz="11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 smtClean="0"/>
              <a:t>Work Placements</a:t>
            </a:r>
            <a:endParaRPr lang="en-GB" sz="11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076056" y="2276872"/>
            <a:ext cx="2880320" cy="218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Rhaglen ar gyfer myfyrwyr ifanc </a:t>
            </a:r>
            <a:r>
              <a:rPr lang="cy-GB" sz="1100" b="1" dirty="0"/>
              <a:t>o dan 25</a:t>
            </a:r>
            <a:r>
              <a:rPr lang="cy-GB" sz="1100" dirty="0"/>
              <a:t> ar gyrsiau addysg uwch yng Nghymru sy’n cael cryn her sicrhau profiad gwaith perthnasol o ansawdd da. Rydyn ni’n trefnu</a:t>
            </a:r>
            <a:r>
              <a:rPr lang="cy-GB" sz="1100" dirty="0" smtClean="0"/>
              <a:t>:</a:t>
            </a:r>
          </a:p>
          <a:p>
            <a:pPr marL="457200" indent="-228600"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latin typeface="Symbol" panose="05050102010706020507" pitchFamily="18" charset="2"/>
                <a:ea typeface="Calibri" panose="020F0502020204030204" pitchFamily="34" charset="0"/>
                <a:cs typeface="Times New Roman" panose="02020603050405020304" pitchFamily="18" charset="0"/>
              </a:rPr>
              <a:t>·</a:t>
            </a:r>
            <a:r>
              <a:rPr lang="cy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  </a:t>
            </a:r>
            <a:r>
              <a:rPr lang="cy-GB" sz="1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Cyfleoedd cysgodi gwaith</a:t>
            </a:r>
          </a:p>
          <a:p>
            <a:pPr marL="457200" indent="-228600">
              <a:lnSpc>
                <a:spcPct val="115000"/>
              </a:lnSpc>
              <a:spcAft>
                <a:spcPts val="0"/>
              </a:spcAft>
            </a:pPr>
            <a:endParaRPr lang="cy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latin typeface="Symbol" panose="05050102010706020507" pitchFamily="18" charset="2"/>
                <a:ea typeface="Calibri" panose="020F0502020204030204" pitchFamily="34" charset="0"/>
                <a:cs typeface="Times New Roman" panose="02020603050405020304" pitchFamily="18" charset="0"/>
              </a:rPr>
              <a:t>·</a:t>
            </a:r>
            <a:r>
              <a:rPr lang="cy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  </a:t>
            </a:r>
            <a:r>
              <a:rPr lang="cy-GB" sz="1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Sesiynau blasu gwaith </a:t>
            </a:r>
          </a:p>
          <a:p>
            <a:pPr marL="457200" indent="-228600">
              <a:lnSpc>
                <a:spcPct val="115000"/>
              </a:lnSpc>
              <a:spcAft>
                <a:spcPts val="0"/>
              </a:spcAft>
            </a:pPr>
            <a:endParaRPr lang="cy-GB" sz="11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latin typeface="Symbol" panose="05050102010706020507" pitchFamily="18" charset="2"/>
                <a:ea typeface="Calibri" panose="020F0502020204030204" pitchFamily="34" charset="0"/>
                <a:cs typeface="Times New Roman" panose="02020603050405020304" pitchFamily="18" charset="0"/>
              </a:rPr>
              <a:t>·</a:t>
            </a:r>
            <a:r>
              <a:rPr lang="cy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r>
              <a:rPr lang="cy-GB" sz="1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Lleoliadau gwaith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4365104"/>
            <a:ext cx="576064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/>
              <a:t>To find out more about the Programme and our further eligibility criteria please contact your university careers service:</a:t>
            </a:r>
          </a:p>
          <a:p>
            <a:endParaRPr lang="en-US" sz="1100" b="1" dirty="0"/>
          </a:p>
          <a:p>
            <a:r>
              <a:rPr lang="cy-GB" sz="1100" b="1" dirty="0"/>
              <a:t>I gael rhagor o wybodaeth am y Rhaglen ac am ein meini prawf cymhwyso pellach, cysylltwch â gwasanaethau gyrfaoedd eich Prifysgol</a:t>
            </a:r>
            <a:r>
              <a:rPr lang="en-US" sz="1100" b="1" dirty="0"/>
              <a:t>:</a:t>
            </a:r>
          </a:p>
          <a:p>
            <a:pPr algn="ctr"/>
            <a:endParaRPr lang="en-US" sz="1100" b="1" dirty="0"/>
          </a:p>
          <a:p>
            <a:pPr algn="ctr"/>
            <a:r>
              <a:rPr lang="en-GB" sz="1100" b="1" dirty="0"/>
              <a:t>Angela Evans / 01267 225158 / </a:t>
            </a:r>
            <a:r>
              <a:rPr lang="en-GB" sz="1100" b="1" dirty="0">
                <a:hlinkClick r:id="rId3"/>
              </a:rPr>
              <a:t>angela.evans@uwtsd.ac.uk</a:t>
            </a:r>
            <a:endParaRPr lang="en-GB" sz="1100" b="1" dirty="0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802" y="4216638"/>
            <a:ext cx="1581148" cy="120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203848" y="3887763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5"/>
              </a:rPr>
              <a:t>www.gowales.co.uk</a:t>
            </a:r>
            <a:r>
              <a:rPr lang="en-GB" sz="1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53239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2">
            <a:normAutofit/>
          </a:bodyPr>
          <a:lstStyle/>
          <a:p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yw’r Arolwg Hynt </a:t>
            </a:r>
            <a:r>
              <a:rPr lang="cy-GB" sz="24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Graddedigion</a:t>
            </a: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    What is the Graduate Outcomes Survey?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y-GB" sz="2000" dirty="0">
                <a:cs typeface="Arial" panose="020B0604020202020204" pitchFamily="34" charset="0"/>
              </a:rPr>
              <a:t>Yn cymryd lle’r DLHE (Arolwg Cyrchfannau Ymadawyr Addysg Uwch)</a:t>
            </a:r>
          </a:p>
          <a:p>
            <a:r>
              <a:rPr lang="cy-GB" sz="2000" dirty="0">
                <a:cs typeface="Arial" panose="020B0604020202020204" pitchFamily="34" charset="0"/>
              </a:rPr>
              <a:t>Arolwg o ymadawyr 15 mis ar ôl iddynt gwblhau eu hastudiaethau</a:t>
            </a:r>
            <a:endParaRPr lang="en-GB" sz="2000" dirty="0">
              <a:cs typeface="Arial" panose="020B0604020202020204" pitchFamily="34" charset="0"/>
            </a:endParaRPr>
          </a:p>
          <a:p>
            <a:r>
              <a:rPr lang="cy-GB" sz="2000" dirty="0">
                <a:cs typeface="Arial" panose="020B0604020202020204" pitchFamily="34" charset="0"/>
              </a:rPr>
              <a:t>Mae canlyniadau’r arolwg DLHE / Hynt Graddedigion yn darparu mesuriadau o gyflogadwyedd ein graddedigion.</a:t>
            </a:r>
          </a:p>
          <a:p>
            <a:endParaRPr lang="cy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cs typeface="Arial" panose="020B0604020202020204" pitchFamily="34" charset="0"/>
              </a:rPr>
              <a:t>Replaces the DLHE (Destination of Leavers from Higher Education survey) </a:t>
            </a:r>
          </a:p>
          <a:p>
            <a:r>
              <a:rPr lang="en-GB" sz="2000" dirty="0" smtClean="0">
                <a:cs typeface="Arial" panose="020B0604020202020204" pitchFamily="34" charset="0"/>
              </a:rPr>
              <a:t>Surveys </a:t>
            </a:r>
            <a:r>
              <a:rPr lang="en-GB" sz="2000" dirty="0">
                <a:cs typeface="Arial" panose="020B0604020202020204" pitchFamily="34" charset="0"/>
              </a:rPr>
              <a:t>leavers 15 months after completion of their studies</a:t>
            </a:r>
          </a:p>
          <a:p>
            <a:endParaRPr lang="en-GB" sz="2000" dirty="0" smtClean="0">
              <a:cs typeface="Arial" panose="020B0604020202020204" pitchFamily="34" charset="0"/>
            </a:endParaRPr>
          </a:p>
          <a:p>
            <a:r>
              <a:rPr lang="en-GB" sz="2000" dirty="0" smtClean="0">
                <a:cs typeface="Arial" panose="020B0604020202020204" pitchFamily="34" charset="0"/>
              </a:rPr>
              <a:t>The </a:t>
            </a:r>
            <a:r>
              <a:rPr lang="en-GB" sz="2000" dirty="0">
                <a:cs typeface="Arial" panose="020B0604020202020204" pitchFamily="34" charset="0"/>
              </a:rPr>
              <a:t>DLHE / Graduate Outcome survey results provide measures of the employability of our graduates.</a:t>
            </a:r>
          </a:p>
        </p:txBody>
      </p:sp>
    </p:spTree>
    <p:extLst>
      <p:ext uri="{BB962C8B-B14F-4D97-AF65-F5344CB8AC3E}">
        <p14:creationId xmlns:p14="http://schemas.microsoft.com/office/powerpoint/2010/main" val="72683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51520" y="1755643"/>
            <a:ext cx="4361183" cy="39890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 smtClean="0"/>
              <a:t>C. 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DLHE CMGA</a:t>
            </a:r>
            <a:r>
              <a:rPr lang="en-GB" sz="2400" b="1" dirty="0" smtClean="0"/>
              <a:t>?</a:t>
            </a:r>
          </a:p>
          <a:p>
            <a:pPr marL="0" indent="0">
              <a:buNone/>
            </a:pPr>
            <a:r>
              <a:rPr lang="en-GB" b="1" dirty="0" smtClean="0"/>
              <a:t>A. </a:t>
            </a:r>
            <a:r>
              <a:rPr lang="en-GB" dirty="0" err="1" smtClean="0"/>
              <a:t>Mae'n</a:t>
            </a:r>
            <a:r>
              <a:rPr lang="en-GB" dirty="0" smtClean="0"/>
              <a:t> </a:t>
            </a:r>
            <a:r>
              <a:rPr lang="en-GB" dirty="0" err="1"/>
              <a:t>arolwg</a:t>
            </a:r>
            <a:r>
              <a:rPr lang="en-GB" dirty="0"/>
              <a:t>: </a:t>
            </a:r>
            <a:endParaRPr lang="en-GB" dirty="0" smtClean="0"/>
          </a:p>
          <a:p>
            <a:r>
              <a:rPr lang="cy-GB" b="1" dirty="0">
                <a:solidFill>
                  <a:srgbClr val="FF0000"/>
                </a:solidFill>
              </a:rPr>
              <a:t>C</a:t>
            </a:r>
            <a:r>
              <a:rPr lang="cy-GB" dirty="0"/>
              <a:t>yrchfannau </a:t>
            </a:r>
          </a:p>
          <a:p>
            <a:r>
              <a:rPr lang="cy-GB" b="1" dirty="0">
                <a:solidFill>
                  <a:srgbClr val="FF0000"/>
                </a:solidFill>
              </a:rPr>
              <a:t>M</a:t>
            </a:r>
            <a:r>
              <a:rPr lang="cy-GB" dirty="0"/>
              <a:t>yfyrwyr sy’n </a:t>
            </a:r>
          </a:p>
          <a:p>
            <a:r>
              <a:rPr lang="cy-GB" b="1" dirty="0">
                <a:solidFill>
                  <a:srgbClr val="FF0000"/>
                </a:solidFill>
              </a:rPr>
              <a:t>G</a:t>
            </a:r>
            <a:r>
              <a:rPr lang="cy-GB" dirty="0"/>
              <a:t>adael </a:t>
            </a:r>
          </a:p>
          <a:p>
            <a:r>
              <a:rPr lang="cy-GB" b="1" dirty="0">
                <a:solidFill>
                  <a:srgbClr val="FF0000"/>
                </a:solidFill>
              </a:rPr>
              <a:t>A</a:t>
            </a:r>
            <a:r>
              <a:rPr lang="cy-GB" dirty="0"/>
              <a:t>ddysg Uwch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896" y="404664"/>
            <a:ext cx="1804392" cy="1231534"/>
          </a:xfrm>
          <a:prstGeom prst="rect">
            <a:avLst/>
          </a:prstGeom>
        </p:spPr>
      </p:pic>
      <p:sp>
        <p:nvSpPr>
          <p:cNvPr id="6" name="Content Placeholder 4"/>
          <p:cNvSpPr txBox="1">
            <a:spLocks/>
          </p:cNvSpPr>
          <p:nvPr/>
        </p:nvSpPr>
        <p:spPr>
          <a:xfrm>
            <a:off x="4800600" y="17526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 smtClean="0"/>
              <a:t>Q. What is </a:t>
            </a:r>
            <a:r>
              <a:rPr lang="en-GB" b="1" dirty="0" smtClean="0">
                <a:solidFill>
                  <a:srgbClr val="FF0000"/>
                </a:solidFill>
              </a:rPr>
              <a:t>DLHE</a:t>
            </a:r>
            <a:r>
              <a:rPr lang="en-GB" b="1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b="1" dirty="0" smtClean="0"/>
              <a:t>A. </a:t>
            </a:r>
            <a:r>
              <a:rPr lang="en-GB" dirty="0" smtClean="0"/>
              <a:t>It’s a Survey: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D</a:t>
            </a:r>
            <a:r>
              <a:rPr lang="en-GB" dirty="0" smtClean="0"/>
              <a:t>estination of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L</a:t>
            </a:r>
            <a:r>
              <a:rPr lang="en-GB" dirty="0" smtClean="0"/>
              <a:t>eavers from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H</a:t>
            </a:r>
            <a:r>
              <a:rPr lang="en-GB" dirty="0" smtClean="0"/>
              <a:t>igher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</a:t>
            </a:r>
            <a:r>
              <a:rPr lang="en-GB" dirty="0" smtClean="0"/>
              <a:t>ducation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76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Cwestiynau</a:t>
            </a:r>
            <a:r>
              <a:rPr lang="en-GB" dirty="0" smtClean="0">
                <a:solidFill>
                  <a:schemeClr val="bg1"/>
                </a:solidFill>
              </a:rPr>
              <a:t>?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Questions?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287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purl.org/dc/terms/"/>
    <ds:schemaRef ds:uri="303dbf9b-b85b-46a0-94f1-894078c07ecd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2622</TotalTime>
  <Words>1473</Words>
  <Application>Microsoft Office PowerPoint</Application>
  <PresentationFormat>On-screen Show (4:3)</PresentationFormat>
  <Paragraphs>388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Gwneud cais am TAR Cynradd</vt:lpstr>
      <vt:lpstr>PowerPoint Presentation</vt:lpstr>
      <vt:lpstr>PowerPoint Presentation</vt:lpstr>
      <vt:lpstr>Am …                For …</vt:lpstr>
      <vt:lpstr>Am …                For …</vt:lpstr>
      <vt:lpstr>PowerPoint Presentation</vt:lpstr>
      <vt:lpstr>PowerPoint Presentation</vt:lpstr>
      <vt:lpstr>PowerPoint Presentation</vt:lpstr>
      <vt:lpstr>Cwestiynau i'w gofyn / Questions to ask</vt:lpstr>
      <vt:lpstr>Gwybodaeth llun fawr / Big picture information: </vt:lpstr>
      <vt:lpstr>PowerPoint Presentation</vt:lpstr>
      <vt:lpstr>Gwrthdroi'r rôl? / Roles reversed?</vt:lpstr>
      <vt:lpstr>Gwrthdroi'r rôl? / Roles reversed?</vt:lpstr>
      <vt:lpstr>Y TAR  /  The PGCE</vt:lpstr>
      <vt:lpstr>Gwybodaeth? / Information?</vt:lpstr>
      <vt:lpstr>PowerPoint Presentation</vt:lpstr>
      <vt:lpstr>Cyn ‘WNEUD’!                Before you ‘DO’!</vt:lpstr>
      <vt:lpstr>UTT</vt:lpstr>
      <vt:lpstr>https://www.ucas.com/ucas/teacher-training/apply-and-track/filling-your-ucas-teacher-training-application </vt:lpstr>
      <vt:lpstr>UTT </vt:lpstr>
      <vt:lpstr>PowerPoint Presentation</vt:lpstr>
      <vt:lpstr>PowerPoint Presentation</vt:lpstr>
      <vt:lpstr>  Pwyntiau allweddol            Key points</vt:lpstr>
      <vt:lpstr>Darparwyr HCA am wybod /  ITT providers want to know </vt:lpstr>
      <vt:lpstr>Enghraifft / Example:</vt:lpstr>
      <vt:lpstr>PowerPoint Presentation</vt:lpstr>
      <vt:lpstr>PowerPoint Presentation</vt:lpstr>
      <vt:lpstr>Pwyntiau allweddol / Key points</vt:lpstr>
      <vt:lpstr> Dydd Cyfweld    Interview Day</vt:lpstr>
      <vt:lpstr>Dydd Cyfweld    Interview Day</vt:lpstr>
      <vt:lpstr>PowerPoint Presentation</vt:lpstr>
      <vt:lpstr>PowerPoint Presentation</vt:lpstr>
      <vt:lpstr>Beth yw’r Arolwg Hynt   Graddedigion?          What is the Graduate Outcomes Survey?</vt:lpstr>
      <vt:lpstr>    </vt:lpstr>
      <vt:lpstr>Cwestiynau?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237</cp:revision>
  <cp:lastPrinted>2017-10-24T14:34:25Z</cp:lastPrinted>
  <dcterms:created xsi:type="dcterms:W3CDTF">2015-04-14T15:21:28Z</dcterms:created>
  <dcterms:modified xsi:type="dcterms:W3CDTF">2017-10-27T14:31:32Z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