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rial Bold" panose="020B0802020202020204" pitchFamily="34" charset="77"/>
      <p:regular r:id="rId14"/>
      <p:bold r:id="rId15"/>
    </p:embeddedFont>
    <p:embeddedFont>
      <p:font typeface="Canva Sans" panose="020B0503030501040103" pitchFamily="34" charset="0"/>
      <p:regular r:id="rId16"/>
    </p:embeddedFont>
    <p:embeddedFont>
      <p:font typeface="Gotham Bold" pitchFamily="2"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autoAdjust="0"/>
    <p:restoredTop sz="61779" autoAdjust="0"/>
  </p:normalViewPr>
  <p:slideViewPr>
    <p:cSldViewPr>
      <p:cViewPr varScale="1">
        <p:scale>
          <a:sx n="42" d="100"/>
          <a:sy n="42" d="100"/>
        </p:scale>
        <p:origin x="133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14D1D-FB05-5A42-BB66-C9410521C0E4}"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EE276-DFA9-9A42-B8E5-B0D2BB3FC163}" type="slidenum">
              <a:rPr lang="en-US" smtClean="0"/>
              <a:t>‹#›</a:t>
            </a:fld>
            <a:endParaRPr lang="en-US"/>
          </a:p>
        </p:txBody>
      </p:sp>
    </p:spTree>
    <p:extLst>
      <p:ext uri="{BB962C8B-B14F-4D97-AF65-F5344CB8AC3E}">
        <p14:creationId xmlns:p14="http://schemas.microsoft.com/office/powerpoint/2010/main" val="3065570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This conference research paper focuses on the contemporary theme of sustainability and net zero in the hotel industry, specifically exploring food waste reduction strategies within hospitality. The chosen subject is relevant to sustainability, as food waste has significant environmental impacts.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a:t>
            </a:fld>
            <a:endParaRPr lang="en-US"/>
          </a:p>
        </p:txBody>
      </p:sp>
    </p:spTree>
    <p:extLst>
      <p:ext uri="{BB962C8B-B14F-4D97-AF65-F5344CB8AC3E}">
        <p14:creationId xmlns:p14="http://schemas.microsoft.com/office/powerpoint/2010/main" val="49351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Carbon Net Zero, which means balancing emitted carbon dioxide with the amount removed or offset to prevent a net increase in emissions is becoming a global ambition. Businesses now recognize that their environmental impact extends beyond their immediate operations, influencing supply chains and guest interactions. There is pressure to mitigate these impacts. Food waste is a significant challenge, primarily falling under Scope 3 emissions as it is an indirect emission within the value chain (Ford and Sturman, 2020). The carbon footprint of food waste includes the emissions from production, transportation, processing, and refrigeration, which are wasted when food is discarded (Sharma et al., 2024).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2</a:t>
            </a:fld>
            <a:endParaRPr lang="en-US"/>
          </a:p>
        </p:txBody>
      </p:sp>
    </p:spTree>
    <p:extLst>
      <p:ext uri="{BB962C8B-B14F-4D97-AF65-F5344CB8AC3E}">
        <p14:creationId xmlns:p14="http://schemas.microsoft.com/office/powerpoint/2010/main" val="204701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Arial" panose="020B0604020202020204" pitchFamily="34" charset="0"/>
                <a:ea typeface="Times New Roman" panose="02020603050405020304" pitchFamily="18" charset="0"/>
              </a:rPr>
              <a:t>The aim of the literature review was to provide a critical review of previous studies to identify the impact of food waste in the hotel industry and what are the latest findings on the issue. Research shoes that food waste from hospitality accounts to 12% of global food waste and a great percentage of food waste happens before it even reaches the guests. Heavy portion sizes and buffet style restaurants add even more to the percentage with 15-20% of food waste being wasted at that stage. In terms of financial loss it was researched that 800k dollars of food loss are usually lost from a hotel with 500 rooms during one year of service.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3</a:t>
            </a:fld>
            <a:endParaRPr lang="en-US"/>
          </a:p>
        </p:txBody>
      </p:sp>
    </p:spTree>
    <p:extLst>
      <p:ext uri="{BB962C8B-B14F-4D97-AF65-F5344CB8AC3E}">
        <p14:creationId xmlns:p14="http://schemas.microsoft.com/office/powerpoint/2010/main" val="1769114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paper used a narrative literature review as primary research method, aiming to answer the question “ What are the most effective food waste strategies employed in the hospitality industry?”. This method was chosen because it helps to summaries existing knowledge on food waste. Whilst this method is flexible and can accommodate various study designs it has it limitations due to the potential of the researcher bias in selecting and interpreting sources. To limit this bias, for this paper a systematic search on data bases s such as Google Scholar, Scopus and Web of Science was conduced to identify research gaps and make recommendations. </a:t>
            </a:r>
          </a:p>
        </p:txBody>
      </p:sp>
      <p:sp>
        <p:nvSpPr>
          <p:cNvPr id="4" name="Slide Number Placeholder 3"/>
          <p:cNvSpPr>
            <a:spLocks noGrp="1"/>
          </p:cNvSpPr>
          <p:nvPr>
            <p:ph type="sldNum" sz="quarter" idx="5"/>
          </p:nvPr>
        </p:nvSpPr>
        <p:spPr/>
        <p:txBody>
          <a:bodyPr/>
          <a:lstStyle/>
          <a:p>
            <a:fld id="{61FEE276-DFA9-9A42-B8E5-B0D2BB3FC163}" type="slidenum">
              <a:rPr lang="en-US" smtClean="0"/>
              <a:t>4</a:t>
            </a:fld>
            <a:endParaRPr lang="en-US"/>
          </a:p>
        </p:txBody>
      </p:sp>
    </p:spTree>
    <p:extLst>
      <p:ext uri="{BB962C8B-B14F-4D97-AF65-F5344CB8AC3E}">
        <p14:creationId xmlns:p14="http://schemas.microsoft.com/office/powerpoint/2010/main" val="3581263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Food waste as an issue is a very complex mix of political, economic and environmental factors. Politically, it’s important to consider that sustainability policies are intensifying across Europe with strict targets and laws that directly impact the way hotels operate. Economically, food waste should be a concern because it directly creates revenue loss. Waste reduction can cut cost and save money in the long term even though initial training and investment is required. Socially, it is an ethical issue and guests increasingly expect sustainability. Social media often pays attention to the issues and shifting diets patterns are starting to clash with traditional models such as buffets. In terms of technological analysis, new tech has emerged that can help track waste although the cost of these can be especially high. </a:t>
            </a:r>
          </a:p>
        </p:txBody>
      </p:sp>
      <p:sp>
        <p:nvSpPr>
          <p:cNvPr id="4" name="Slide Number Placeholder 3"/>
          <p:cNvSpPr>
            <a:spLocks noGrp="1"/>
          </p:cNvSpPr>
          <p:nvPr>
            <p:ph type="sldNum" sz="quarter" idx="5"/>
          </p:nvPr>
        </p:nvSpPr>
        <p:spPr/>
        <p:txBody>
          <a:bodyPr/>
          <a:lstStyle/>
          <a:p>
            <a:fld id="{61FEE276-DFA9-9A42-B8E5-B0D2BB3FC163}" type="slidenum">
              <a:rPr lang="en-US" smtClean="0"/>
              <a:t>5</a:t>
            </a:fld>
            <a:endParaRPr lang="en-US"/>
          </a:p>
        </p:txBody>
      </p:sp>
    </p:spTree>
    <p:extLst>
      <p:ext uri="{BB962C8B-B14F-4D97-AF65-F5344CB8AC3E}">
        <p14:creationId xmlns:p14="http://schemas.microsoft.com/office/powerpoint/2010/main" val="72104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reviewed has reveled that diverse strategies have already been implemented in the hotel industry, these range from mandatory to voluntary or optional initiatives. Mandatory initiatives usually come from the country regulations and have driven great achievements. For example, in France there is a law on discarding edible food and EU has a waste framework that makes food waste reporting mandatory. </a:t>
            </a:r>
          </a:p>
          <a:p>
            <a:r>
              <a:rPr lang="en-US" dirty="0"/>
              <a:t>Optional or voluntary initiatives range from behavioral strategies, unique hotel programmed, marketing, technology and staff training, For example, behavioral strategies may focus on rethinking buffets or smaller plates, and we already have examples from leaders in the industry.</a:t>
            </a:r>
          </a:p>
        </p:txBody>
      </p:sp>
      <p:sp>
        <p:nvSpPr>
          <p:cNvPr id="4" name="Slide Number Placeholder 3"/>
          <p:cNvSpPr>
            <a:spLocks noGrp="1"/>
          </p:cNvSpPr>
          <p:nvPr>
            <p:ph type="sldNum" sz="quarter" idx="5"/>
          </p:nvPr>
        </p:nvSpPr>
        <p:spPr/>
        <p:txBody>
          <a:bodyPr/>
          <a:lstStyle/>
          <a:p>
            <a:fld id="{61FEE276-DFA9-9A42-B8E5-B0D2BB3FC163}" type="slidenum">
              <a:rPr lang="en-US" smtClean="0"/>
              <a:t>6</a:t>
            </a:fld>
            <a:endParaRPr lang="en-US"/>
          </a:p>
        </p:txBody>
      </p:sp>
    </p:spTree>
    <p:extLst>
      <p:ext uri="{BB962C8B-B14F-4D97-AF65-F5344CB8AC3E}">
        <p14:creationId xmlns:p14="http://schemas.microsoft.com/office/powerpoint/2010/main" val="2106247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notable voluntary initiatives that have already been discussed in literature are behavioral strategies which focus on nudging better behavior, on marketing that can change the narrative around food waste and staff training that can act as examples for others. Voluntary initiatives are also technological, whilst expensive they can improve financial performance long term and help with cutting waste. </a:t>
            </a:r>
          </a:p>
        </p:txBody>
      </p:sp>
      <p:sp>
        <p:nvSpPr>
          <p:cNvPr id="4" name="Slide Number Placeholder 3"/>
          <p:cNvSpPr>
            <a:spLocks noGrp="1"/>
          </p:cNvSpPr>
          <p:nvPr>
            <p:ph type="sldNum" sz="quarter" idx="5"/>
          </p:nvPr>
        </p:nvSpPr>
        <p:spPr/>
        <p:txBody>
          <a:bodyPr/>
          <a:lstStyle/>
          <a:p>
            <a:fld id="{61FEE276-DFA9-9A42-B8E5-B0D2BB3FC163}" type="slidenum">
              <a:rPr lang="en-US" smtClean="0"/>
              <a:t>7</a:t>
            </a:fld>
            <a:endParaRPr lang="en-US"/>
          </a:p>
        </p:txBody>
      </p:sp>
    </p:spTree>
    <p:extLst>
      <p:ext uri="{BB962C8B-B14F-4D97-AF65-F5344CB8AC3E}">
        <p14:creationId xmlns:p14="http://schemas.microsoft.com/office/powerpoint/2010/main" val="396327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To evaluate hotel food waste reduction initiatives, a list of key criteria was designed and used to assess effectiveness. Criteria includes how much waste the initiatives can reduce, their cost-benefit ratio, how easily they integrate into daily operations, their impact on guest satisfaction, and their potential for long-term sustainability</a:t>
            </a:r>
            <a:r>
              <a:rPr lang="en-GB" dirty="0">
                <a:effectLst/>
              </a:rPr>
              <a:t> . Based on this evaluation we can say that mandatory approaches are more effective, and they tend to provide long term solutions. However, in a world where these mandatory initiatives may lack it’s important to consider voluntary approaches as well, which can also be effective.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8</a:t>
            </a:fld>
            <a:endParaRPr lang="en-US"/>
          </a:p>
        </p:txBody>
      </p:sp>
    </p:spTree>
    <p:extLst>
      <p:ext uri="{BB962C8B-B14F-4D97-AF65-F5344CB8AC3E}">
        <p14:creationId xmlns:p14="http://schemas.microsoft.com/office/powerpoint/2010/main" val="197895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Generally voluntary initiatives are cheaper and can be tailored to suit the individual hotel needs. Whilst some may be expensive such as technological tools, it leaves freedom for the hotel to decide how much and under what aspect they can invest to solve this issue. </a:t>
            </a:r>
          </a:p>
        </p:txBody>
      </p:sp>
      <p:sp>
        <p:nvSpPr>
          <p:cNvPr id="4" name="Slide Number Placeholder 3"/>
          <p:cNvSpPr>
            <a:spLocks noGrp="1"/>
          </p:cNvSpPr>
          <p:nvPr>
            <p:ph type="sldNum" sz="quarter" idx="5"/>
          </p:nvPr>
        </p:nvSpPr>
        <p:spPr/>
        <p:txBody>
          <a:bodyPr/>
          <a:lstStyle/>
          <a:p>
            <a:fld id="{61FEE276-DFA9-9A42-B8E5-B0D2BB3FC163}" type="slidenum">
              <a:rPr lang="en-US" smtClean="0"/>
              <a:t>9</a:t>
            </a:fld>
            <a:endParaRPr lang="en-US"/>
          </a:p>
        </p:txBody>
      </p:sp>
    </p:spTree>
    <p:extLst>
      <p:ext uri="{BB962C8B-B14F-4D97-AF65-F5344CB8AC3E}">
        <p14:creationId xmlns:p14="http://schemas.microsoft.com/office/powerpoint/2010/main" val="2739142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conclude our research findings, we can state that literature shows how hotels are increasingly prioritizing food waste reduction initiatives and they recognize their impact on the people, planet and profit. We believe that </a:t>
            </a:r>
            <a:r>
              <a:rPr lang="en-US" sz="1200" dirty="0">
                <a:solidFill>
                  <a:srgbClr val="000000"/>
                </a:solidFill>
                <a:latin typeface="Arial" panose="020B0604020202020204" pitchFamily="34" charset="0"/>
                <a:cs typeface="Arial" panose="020B0604020202020204" pitchFamily="34" charset="0"/>
                <a:sym typeface="Canva Sans"/>
              </a:rPr>
              <a:t>a </a:t>
            </a:r>
            <a:r>
              <a:rPr lang="en-US" sz="1200" dirty="0">
                <a:solidFill>
                  <a:srgbClr val="000000"/>
                </a:solidFill>
                <a:latin typeface="Arial" panose="020B0604020202020204" pitchFamily="34" charset="0"/>
                <a:ea typeface="Canva Sans"/>
                <a:cs typeface="Arial" panose="020B0604020202020204" pitchFamily="34" charset="0"/>
                <a:sym typeface="Canva Sans"/>
              </a:rPr>
              <a:t>blended approach is most effective, combining technology, staff training, and behavioral change yields stronger, lasting results. It is vital that hotels prepare now for upcoming food waste laws to avoid future costs and disruption to their services. </a:t>
            </a:r>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10</a:t>
            </a:fld>
            <a:endParaRPr lang="en-US"/>
          </a:p>
        </p:txBody>
      </p:sp>
    </p:spTree>
    <p:extLst>
      <p:ext uri="{BB962C8B-B14F-4D97-AF65-F5344CB8AC3E}">
        <p14:creationId xmlns:p14="http://schemas.microsoft.com/office/powerpoint/2010/main" val="1315315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FEE276-DFA9-9A42-B8E5-B0D2BB3FC163}" type="slidenum">
              <a:rPr lang="en-US" smtClean="0"/>
              <a:t>11</a:t>
            </a:fld>
            <a:endParaRPr lang="en-US"/>
          </a:p>
        </p:txBody>
      </p:sp>
    </p:spTree>
    <p:extLst>
      <p:ext uri="{BB962C8B-B14F-4D97-AF65-F5344CB8AC3E}">
        <p14:creationId xmlns:p14="http://schemas.microsoft.com/office/powerpoint/2010/main" val="1058769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5133109"/>
            <a:ext cx="18288000" cy="5143500"/>
            <a:chOff x="0" y="0"/>
            <a:chExt cx="5230637" cy="1945280"/>
          </a:xfrm>
        </p:grpSpPr>
        <p:sp>
          <p:nvSpPr>
            <p:cNvPr id="3" name="Freeform 3"/>
            <p:cNvSpPr/>
            <p:nvPr/>
          </p:nvSpPr>
          <p:spPr>
            <a:xfrm>
              <a:off x="0" y="0"/>
              <a:ext cx="5230637" cy="1945280"/>
            </a:xfrm>
            <a:custGeom>
              <a:avLst/>
              <a:gdLst/>
              <a:ahLst/>
              <a:cxnLst/>
              <a:rect l="l" t="t" r="r" b="b"/>
              <a:pathLst>
                <a:path w="5230637" h="1945280">
                  <a:moveTo>
                    <a:pt x="0" y="0"/>
                  </a:moveTo>
                  <a:lnTo>
                    <a:pt x="5230637" y="0"/>
                  </a:lnTo>
                  <a:lnTo>
                    <a:pt x="5230637" y="1945280"/>
                  </a:lnTo>
                  <a:lnTo>
                    <a:pt x="0" y="1945280"/>
                  </a:lnTo>
                  <a:close/>
                </a:path>
              </a:pathLst>
            </a:custGeom>
            <a:solidFill>
              <a:srgbClr val="FFFFFF"/>
            </a:solidFill>
          </p:spPr>
          <p:txBody>
            <a:bodyPr/>
            <a:lstStyle/>
            <a:p>
              <a:endParaRPr lang="en-US"/>
            </a:p>
          </p:txBody>
        </p:sp>
        <p:sp>
          <p:nvSpPr>
            <p:cNvPr id="4" name="TextBox 4"/>
            <p:cNvSpPr txBox="1"/>
            <p:nvPr/>
          </p:nvSpPr>
          <p:spPr>
            <a:xfrm>
              <a:off x="0" y="-38100"/>
              <a:ext cx="5230637" cy="1983380"/>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308515" y="3142135"/>
            <a:ext cx="17670969" cy="1812056"/>
          </a:xfrm>
          <a:prstGeom prst="rect">
            <a:avLst/>
          </a:prstGeom>
        </p:spPr>
        <p:txBody>
          <a:bodyPr lIns="0" tIns="0" rIns="0" bIns="0" rtlCol="0" anchor="t">
            <a:spAutoFit/>
          </a:bodyPr>
          <a:lstStyle/>
          <a:p>
            <a:pPr algn="ctr">
              <a:lnSpc>
                <a:spcPts val="4743"/>
              </a:lnSpc>
            </a:pPr>
            <a:r>
              <a:rPr lang="en-US" sz="3387" b="1" dirty="0">
                <a:solidFill>
                  <a:srgbClr val="F8F2EA"/>
                </a:solidFill>
                <a:latin typeface="Arial Bold"/>
                <a:ea typeface="Arial Bold"/>
                <a:cs typeface="Arial Bold"/>
                <a:sym typeface="Arial Bold"/>
              </a:rPr>
              <a:t>Contemporary Themes in the Hotel and Hospitality Sector</a:t>
            </a:r>
          </a:p>
          <a:p>
            <a:pPr algn="ctr">
              <a:lnSpc>
                <a:spcPts val="4743"/>
              </a:lnSpc>
            </a:pPr>
            <a:r>
              <a:rPr lang="en-US" sz="3387" b="1" dirty="0">
                <a:solidFill>
                  <a:srgbClr val="F8F2EA"/>
                </a:solidFill>
                <a:latin typeface="Arial Bold"/>
                <a:ea typeface="Arial Bold"/>
                <a:cs typeface="Arial Bold"/>
                <a:sym typeface="Arial Bold"/>
              </a:rPr>
              <a:t>Sustainability and net-zero in the hotel industry</a:t>
            </a:r>
          </a:p>
          <a:p>
            <a:pPr algn="ctr">
              <a:lnSpc>
                <a:spcPts val="4452"/>
              </a:lnSpc>
            </a:pPr>
            <a:endParaRPr lang="en-US" sz="3387" b="1" dirty="0">
              <a:solidFill>
                <a:srgbClr val="F8F2EA"/>
              </a:solidFill>
              <a:latin typeface="Arial Bold"/>
              <a:ea typeface="Arial Bold"/>
              <a:cs typeface="Arial Bold"/>
              <a:sym typeface="Arial Bold"/>
            </a:endParaRPr>
          </a:p>
        </p:txBody>
      </p:sp>
      <p:sp>
        <p:nvSpPr>
          <p:cNvPr id="10" name="TextBox 10"/>
          <p:cNvSpPr txBox="1"/>
          <p:nvPr/>
        </p:nvSpPr>
        <p:spPr>
          <a:xfrm>
            <a:off x="2618705" y="783743"/>
            <a:ext cx="13050589" cy="1977392"/>
          </a:xfrm>
          <a:prstGeom prst="rect">
            <a:avLst/>
          </a:prstGeom>
        </p:spPr>
        <p:txBody>
          <a:bodyPr lIns="0" tIns="0" rIns="0" bIns="0" rtlCol="0" anchor="t">
            <a:spAutoFit/>
          </a:bodyPr>
          <a:lstStyle/>
          <a:p>
            <a:pPr algn="ctr">
              <a:lnSpc>
                <a:spcPts val="7559"/>
              </a:lnSpc>
              <a:spcBef>
                <a:spcPct val="0"/>
              </a:spcBef>
            </a:pPr>
            <a:r>
              <a:rPr lang="en-US" sz="5399" b="1" dirty="0">
                <a:solidFill>
                  <a:srgbClr val="00273D"/>
                </a:solidFill>
                <a:latin typeface="Arial Bold"/>
                <a:ea typeface="Arial Bold"/>
                <a:cs typeface="Arial Bold"/>
                <a:sym typeface="Arial Bold"/>
              </a:rPr>
              <a:t>EFFECTIVE FOOD WASTE REDUCTION </a:t>
            </a:r>
          </a:p>
          <a:p>
            <a:pPr algn="ctr">
              <a:lnSpc>
                <a:spcPts val="7559"/>
              </a:lnSpc>
              <a:spcBef>
                <a:spcPct val="0"/>
              </a:spcBef>
            </a:pPr>
            <a:r>
              <a:rPr lang="en-US" sz="5399" b="1" dirty="0">
                <a:solidFill>
                  <a:srgbClr val="00273D"/>
                </a:solidFill>
                <a:latin typeface="Arial Bold"/>
                <a:ea typeface="Arial Bold"/>
                <a:cs typeface="Arial Bold"/>
                <a:sym typeface="Arial Bold"/>
              </a:rPr>
              <a:t>STRATEGIES IN THE HOTEL INDUSTRY</a:t>
            </a:r>
          </a:p>
        </p:txBody>
      </p:sp>
      <p:sp>
        <p:nvSpPr>
          <p:cNvPr id="11" name="Freeform 8">
            <a:extLst>
              <a:ext uri="{FF2B5EF4-FFF2-40B4-BE49-F238E27FC236}">
                <a16:creationId xmlns:a16="http://schemas.microsoft.com/office/drawing/2014/main" id="{19DB908F-83F8-3D09-1344-E63CA6454A7D}"/>
              </a:ext>
            </a:extLst>
          </p:cNvPr>
          <p:cNvSpPr/>
          <p:nvPr/>
        </p:nvSpPr>
        <p:spPr>
          <a:xfrm>
            <a:off x="12136779" y="4030845"/>
            <a:ext cx="6151221" cy="5998478"/>
          </a:xfrm>
          <a:custGeom>
            <a:avLst/>
            <a:gdLst/>
            <a:ahLst/>
            <a:cxnLst/>
            <a:rect l="l" t="t" r="r" b="b"/>
            <a:pathLst>
              <a:path w="2501562" h="1844902">
                <a:moveTo>
                  <a:pt x="0" y="0"/>
                </a:moveTo>
                <a:lnTo>
                  <a:pt x="2501562" y="0"/>
                </a:lnTo>
                <a:lnTo>
                  <a:pt x="2501562" y="1844902"/>
                </a:lnTo>
                <a:lnTo>
                  <a:pt x="0" y="1844902"/>
                </a:lnTo>
                <a:lnTo>
                  <a:pt x="0" y="0"/>
                </a:lnTo>
                <a:close/>
              </a:path>
            </a:pathLst>
          </a:custGeom>
          <a:blipFill>
            <a:blip r:embed="rId3"/>
            <a:stretch>
              <a:fillRect/>
            </a:stretch>
          </a:blipFill>
        </p:spPr>
        <p:txBody>
          <a:bodyPr/>
          <a:lstStyle/>
          <a:p>
            <a:endParaRPr lang="en-US"/>
          </a:p>
        </p:txBody>
      </p:sp>
      <p:sp>
        <p:nvSpPr>
          <p:cNvPr id="13" name="TextBox 12">
            <a:extLst>
              <a:ext uri="{FF2B5EF4-FFF2-40B4-BE49-F238E27FC236}">
                <a16:creationId xmlns:a16="http://schemas.microsoft.com/office/drawing/2014/main" id="{307B078E-03D0-008F-EF4A-44CB688B8FAF}"/>
              </a:ext>
            </a:extLst>
          </p:cNvPr>
          <p:cNvSpPr txBox="1"/>
          <p:nvPr/>
        </p:nvSpPr>
        <p:spPr>
          <a:xfrm>
            <a:off x="308515" y="7564265"/>
            <a:ext cx="9144000" cy="1938992"/>
          </a:xfrm>
          <a:prstGeom prst="rect">
            <a:avLst/>
          </a:prstGeom>
          <a:noFill/>
        </p:spPr>
        <p:txBody>
          <a:bodyPr wrap="square">
            <a:spAutoFit/>
          </a:bodyPr>
          <a:lstStyle/>
          <a:p>
            <a:pPr>
              <a:buNone/>
            </a:pPr>
            <a:r>
              <a:rPr lang="en-GB" sz="2400" dirty="0">
                <a:solidFill>
                  <a:srgbClr val="000000"/>
                </a:solidFill>
                <a:effectLst/>
                <a:latin typeface="Arial" panose="020B0604020202020204" pitchFamily="34" charset="0"/>
                <a:cs typeface="Arial" panose="020B0604020202020204" pitchFamily="34" charset="0"/>
              </a:rPr>
              <a:t>Module Title: Contemporary Themes in the Hotel and</a:t>
            </a:r>
          </a:p>
          <a:p>
            <a:pPr>
              <a:buNone/>
            </a:pPr>
            <a:r>
              <a:rPr lang="en-GB" sz="2400" dirty="0">
                <a:solidFill>
                  <a:srgbClr val="000000"/>
                </a:solidFill>
                <a:effectLst/>
                <a:latin typeface="Arial" panose="020B0604020202020204" pitchFamily="34" charset="0"/>
                <a:cs typeface="Arial" panose="020B0604020202020204" pitchFamily="34" charset="0"/>
              </a:rPr>
              <a:t>Hospitality Sector</a:t>
            </a:r>
          </a:p>
          <a:p>
            <a:r>
              <a:rPr lang="en-GB" sz="2400" dirty="0">
                <a:solidFill>
                  <a:srgbClr val="000000"/>
                </a:solidFill>
                <a:effectLst/>
                <a:latin typeface="Arial" panose="020B0604020202020204" pitchFamily="34" charset="0"/>
                <a:cs typeface="Arial" panose="020B0604020202020204" pitchFamily="34" charset="0"/>
              </a:rPr>
              <a:t>Module code: BMIH6001</a:t>
            </a:r>
          </a:p>
          <a:p>
            <a:r>
              <a:rPr lang="en-GB" sz="2400" dirty="0">
                <a:solidFill>
                  <a:srgbClr val="000000"/>
                </a:solidFill>
                <a:latin typeface="Arial" panose="020B0604020202020204" pitchFamily="34" charset="0"/>
                <a:cs typeface="Arial" panose="020B0604020202020204" pitchFamily="34" charset="0"/>
              </a:rPr>
              <a:t>Student Name: Marika </a:t>
            </a:r>
            <a:r>
              <a:rPr lang="en-GB" sz="2400" dirty="0" err="1">
                <a:solidFill>
                  <a:srgbClr val="000000"/>
                </a:solidFill>
                <a:latin typeface="Arial" panose="020B0604020202020204" pitchFamily="34" charset="0"/>
                <a:cs typeface="Arial" panose="020B0604020202020204" pitchFamily="34" charset="0"/>
              </a:rPr>
              <a:t>Henszek</a:t>
            </a:r>
            <a:endParaRPr lang="en-GB" sz="2400" dirty="0">
              <a:solidFill>
                <a:srgbClr val="000000"/>
              </a:solidFill>
              <a:latin typeface="Arial" panose="020B0604020202020204" pitchFamily="34" charset="0"/>
              <a:cs typeface="Arial" panose="020B0604020202020204" pitchFamily="34" charset="0"/>
            </a:endParaRPr>
          </a:p>
          <a:p>
            <a:r>
              <a:rPr lang="en-GB" sz="2400" dirty="0">
                <a:solidFill>
                  <a:srgbClr val="000000"/>
                </a:solidFill>
                <a:latin typeface="Arial" panose="020B0604020202020204" pitchFamily="34" charset="0"/>
                <a:cs typeface="Arial" panose="020B0604020202020204" pitchFamily="34" charset="0"/>
              </a:rPr>
              <a:t>Student Number: 2208214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7391401" y="0"/>
            <a:ext cx="11374911" cy="10477500"/>
            <a:chOff x="0" y="0"/>
            <a:chExt cx="2615318" cy="3615999"/>
          </a:xfrm>
        </p:grpSpPr>
        <p:sp>
          <p:nvSpPr>
            <p:cNvPr id="3" name="Freeform 3"/>
            <p:cNvSpPr/>
            <p:nvPr/>
          </p:nvSpPr>
          <p:spPr>
            <a:xfrm>
              <a:off x="0" y="0"/>
              <a:ext cx="2615318" cy="3615999"/>
            </a:xfrm>
            <a:custGeom>
              <a:avLst/>
              <a:gdLst/>
              <a:ahLst/>
              <a:cxnLst/>
              <a:rect l="l" t="t" r="r" b="b"/>
              <a:pathLst>
                <a:path w="2615318" h="3615999">
                  <a:moveTo>
                    <a:pt x="0" y="0"/>
                  </a:moveTo>
                  <a:lnTo>
                    <a:pt x="2615318" y="0"/>
                  </a:lnTo>
                  <a:lnTo>
                    <a:pt x="2615318" y="3615999"/>
                  </a:lnTo>
                  <a:lnTo>
                    <a:pt x="0" y="3615999"/>
                  </a:lnTo>
                  <a:close/>
                </a:path>
              </a:pathLst>
            </a:custGeom>
            <a:solidFill>
              <a:srgbClr val="FFFFFF"/>
            </a:solidFill>
          </p:spPr>
          <p:txBody>
            <a:bodyPr/>
            <a:lstStyle/>
            <a:p>
              <a:endParaRPr lang="en-US"/>
            </a:p>
          </p:txBody>
        </p:sp>
        <p:sp>
          <p:nvSpPr>
            <p:cNvPr id="4" name="TextBox 4"/>
            <p:cNvSpPr txBox="1"/>
            <p:nvPr/>
          </p:nvSpPr>
          <p:spPr>
            <a:xfrm>
              <a:off x="0" y="-38100"/>
              <a:ext cx="2615318" cy="3654099"/>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457200" y="1370766"/>
            <a:ext cx="6400801" cy="8253574"/>
          </a:xfrm>
          <a:custGeom>
            <a:avLst/>
            <a:gdLst/>
            <a:ahLst/>
            <a:cxnLst/>
            <a:rect l="l" t="t" r="r" b="b"/>
            <a:pathLst>
              <a:path w="8110992" h="12406870">
                <a:moveTo>
                  <a:pt x="0" y="0"/>
                </a:moveTo>
                <a:lnTo>
                  <a:pt x="8110991" y="0"/>
                </a:lnTo>
                <a:lnTo>
                  <a:pt x="8110991" y="12406871"/>
                </a:lnTo>
                <a:lnTo>
                  <a:pt x="0" y="124068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TextBox 6"/>
          <p:cNvSpPr txBox="1"/>
          <p:nvPr/>
        </p:nvSpPr>
        <p:spPr>
          <a:xfrm>
            <a:off x="8213167" y="236173"/>
            <a:ext cx="9731378" cy="827342"/>
          </a:xfrm>
          <a:prstGeom prst="rect">
            <a:avLst/>
          </a:prstGeom>
        </p:spPr>
        <p:txBody>
          <a:bodyPr lIns="0" tIns="0" rIns="0" bIns="0" rtlCol="0" anchor="t">
            <a:spAutoFit/>
          </a:bodyPr>
          <a:lstStyle/>
          <a:p>
            <a:pPr algn="ctr">
              <a:lnSpc>
                <a:spcPts val="6655"/>
              </a:lnSpc>
              <a:spcBef>
                <a:spcPct val="0"/>
              </a:spcBef>
            </a:pPr>
            <a:r>
              <a:rPr lang="en-US" sz="4400" b="1" dirty="0">
                <a:solidFill>
                  <a:srgbClr val="000000"/>
                </a:solidFill>
                <a:latin typeface="Arial Bold"/>
                <a:ea typeface="Arial Bold"/>
                <a:cs typeface="Arial Bold"/>
                <a:sym typeface="Arial Bold"/>
              </a:rPr>
              <a:t>Introduction</a:t>
            </a:r>
            <a:r>
              <a:rPr lang="en-US" sz="4754" b="1" dirty="0">
                <a:solidFill>
                  <a:srgbClr val="000000"/>
                </a:solidFill>
                <a:latin typeface="Arial Bold"/>
                <a:ea typeface="Arial Bold"/>
                <a:cs typeface="Arial Bold"/>
                <a:sym typeface="Arial Bold"/>
              </a:rPr>
              <a:t> </a:t>
            </a:r>
          </a:p>
        </p:txBody>
      </p:sp>
      <p:sp>
        <p:nvSpPr>
          <p:cNvPr id="7" name="TextBox 7"/>
          <p:cNvSpPr txBox="1"/>
          <p:nvPr/>
        </p:nvSpPr>
        <p:spPr>
          <a:xfrm>
            <a:off x="7376161" y="1996851"/>
            <a:ext cx="11213263" cy="7001404"/>
          </a:xfrm>
          <a:prstGeom prst="rect">
            <a:avLst/>
          </a:prstGeom>
        </p:spPr>
        <p:txBody>
          <a:bodyPr wrap="square" lIns="0" tIns="0" rIns="0" bIns="0" rtlCol="0" anchor="t">
            <a:spAutoFit/>
          </a:bodyPr>
          <a:lstStyle/>
          <a:p>
            <a:pPr marL="710427" lvl="1" indent="-355213" algn="l">
              <a:lnSpc>
                <a:spcPts val="4606"/>
              </a:lnSpc>
              <a:buFont typeface="Arial"/>
              <a:buChar char="•"/>
            </a:pPr>
            <a:r>
              <a:rPr lang="en-US" sz="2400" dirty="0">
                <a:solidFill>
                  <a:srgbClr val="000000"/>
                </a:solidFill>
                <a:latin typeface="Arial"/>
                <a:ea typeface="Arial"/>
                <a:cs typeface="Arial"/>
                <a:sym typeface="Arial"/>
              </a:rPr>
              <a:t>Food waste represents a significant sustainability challenge</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Carbon Net Zero means balancing emitted CO₂ with amount removed (Sharma et al., 2024)</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Hospitality industry under pressure to address environmental sustainability</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Food waste primarily falls under Scope 3 emissions in value chain (Ford &amp; Sturman, 2020)</a:t>
            </a:r>
          </a:p>
          <a:p>
            <a:pPr marL="355214" lvl="1" algn="l">
              <a:lnSpc>
                <a:spcPts val="4606"/>
              </a:lnSpc>
            </a:pPr>
            <a:endParaRPr lang="en-US" sz="2400" dirty="0">
              <a:solidFill>
                <a:srgbClr val="000000"/>
              </a:solidFill>
              <a:latin typeface="Arial"/>
              <a:ea typeface="Arial"/>
              <a:cs typeface="Arial"/>
              <a:sym typeface="Arial"/>
            </a:endParaRPr>
          </a:p>
          <a:p>
            <a:pPr marL="710427" lvl="1" indent="-355213" algn="l">
              <a:lnSpc>
                <a:spcPts val="4606"/>
              </a:lnSpc>
              <a:buFont typeface="Arial"/>
              <a:buChar char="•"/>
            </a:pPr>
            <a:r>
              <a:rPr lang="en-US" sz="2400" dirty="0">
                <a:solidFill>
                  <a:srgbClr val="000000"/>
                </a:solidFill>
                <a:latin typeface="Arial"/>
                <a:ea typeface="Arial"/>
                <a:cs typeface="Arial"/>
                <a:sym typeface="Arial"/>
              </a:rPr>
              <a:t>Welsh Government: Net zero legally binding target by 2050 (Welsh Government, 2021)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022365"/>
            <a:ext cx="16230600" cy="7270007"/>
            <a:chOff x="0" y="0"/>
            <a:chExt cx="4451036" cy="1439571"/>
          </a:xfrm>
        </p:grpSpPr>
        <p:sp>
          <p:nvSpPr>
            <p:cNvPr id="3" name="Freeform 3"/>
            <p:cNvSpPr/>
            <p:nvPr/>
          </p:nvSpPr>
          <p:spPr>
            <a:xfrm>
              <a:off x="0" y="0"/>
              <a:ext cx="4451036" cy="1439571"/>
            </a:xfrm>
            <a:custGeom>
              <a:avLst/>
              <a:gdLst/>
              <a:ahLst/>
              <a:cxnLst/>
              <a:rect l="l" t="t" r="r" b="b"/>
              <a:pathLst>
                <a:path w="4451036" h="1439571">
                  <a:moveTo>
                    <a:pt x="13833" y="0"/>
                  </a:moveTo>
                  <a:lnTo>
                    <a:pt x="4437204" y="0"/>
                  </a:lnTo>
                  <a:cubicBezTo>
                    <a:pt x="4444843" y="0"/>
                    <a:pt x="4451036" y="6193"/>
                    <a:pt x="4451036" y="13833"/>
                  </a:cubicBezTo>
                  <a:lnTo>
                    <a:pt x="4451036" y="1425738"/>
                  </a:lnTo>
                  <a:cubicBezTo>
                    <a:pt x="4451036" y="1433378"/>
                    <a:pt x="4444843" y="1439571"/>
                    <a:pt x="4437204" y="1439571"/>
                  </a:cubicBezTo>
                  <a:lnTo>
                    <a:pt x="13833" y="1439571"/>
                  </a:lnTo>
                  <a:cubicBezTo>
                    <a:pt x="10164" y="1439571"/>
                    <a:pt x="6646" y="1438113"/>
                    <a:pt x="4052" y="1435519"/>
                  </a:cubicBezTo>
                  <a:cubicBezTo>
                    <a:pt x="1457" y="1432925"/>
                    <a:pt x="0" y="1429407"/>
                    <a:pt x="0" y="1425738"/>
                  </a:cubicBezTo>
                  <a:lnTo>
                    <a:pt x="0" y="13833"/>
                  </a:lnTo>
                  <a:cubicBezTo>
                    <a:pt x="0" y="6193"/>
                    <a:pt x="6193" y="0"/>
                    <a:pt x="13833" y="0"/>
                  </a:cubicBezTo>
                  <a:close/>
                </a:path>
              </a:pathLst>
            </a:custGeom>
            <a:solidFill>
              <a:srgbClr val="FFFFFF"/>
            </a:solidFill>
          </p:spPr>
          <p:txBody>
            <a:bodyPr/>
            <a:lstStyle/>
            <a:p>
              <a:endParaRPr lang="en-US"/>
            </a:p>
          </p:txBody>
        </p:sp>
        <p:sp>
          <p:nvSpPr>
            <p:cNvPr id="4" name="TextBox 4"/>
            <p:cNvSpPr txBox="1"/>
            <p:nvPr/>
          </p:nvSpPr>
          <p:spPr>
            <a:xfrm>
              <a:off x="0" y="-38100"/>
              <a:ext cx="4451036" cy="1477671"/>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371600" y="2924664"/>
            <a:ext cx="17792700" cy="5465407"/>
          </a:xfrm>
          <a:prstGeom prst="rect">
            <a:avLst/>
          </a:prstGeom>
        </p:spPr>
        <p:txBody>
          <a:bodyPr wrap="square" lIns="0" tIns="0" rIns="0" bIns="0" rtlCol="0" anchor="t">
            <a:spAutoFit/>
          </a:bodyPr>
          <a:lstStyle/>
          <a:p>
            <a:pPr marL="657909" lvl="1" indent="-328955" algn="l">
              <a:lnSpc>
                <a:spcPts val="4266"/>
              </a:lnSpc>
              <a:buFont typeface="Arial"/>
              <a:buChar char="•"/>
            </a:pPr>
            <a:r>
              <a:rPr lang="en-US" sz="2400" dirty="0">
                <a:solidFill>
                  <a:srgbClr val="000000"/>
                </a:solidFill>
                <a:latin typeface="Arial"/>
                <a:ea typeface="Arial"/>
                <a:cs typeface="Arial"/>
                <a:sym typeface="Arial"/>
              </a:rPr>
              <a:t>Hospitality food waste accounts for 12% of total global food waste (Dhir et al., 2020)</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4-10% food waste occurs before reaching guests (</a:t>
            </a:r>
            <a:r>
              <a:rPr lang="en-US" sz="2400" dirty="0" err="1">
                <a:solidFill>
                  <a:srgbClr val="000000"/>
                </a:solidFill>
                <a:latin typeface="Arial"/>
                <a:ea typeface="Arial"/>
                <a:cs typeface="Arial"/>
                <a:sym typeface="Arial"/>
              </a:rPr>
              <a:t>Papargyropoulou</a:t>
            </a:r>
            <a:r>
              <a:rPr lang="en-US" sz="2400" dirty="0">
                <a:solidFill>
                  <a:srgbClr val="000000"/>
                </a:solidFill>
                <a:latin typeface="Arial"/>
                <a:ea typeface="Arial"/>
                <a:cs typeface="Arial"/>
                <a:sym typeface="Arial"/>
              </a:rPr>
              <a:t> et al., 2016)</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15-20% of guest food is left uneaten, especially in all-inclusive resorts (</a:t>
            </a:r>
            <a:r>
              <a:rPr lang="en-US" sz="2400" dirty="0" err="1">
                <a:solidFill>
                  <a:srgbClr val="000000"/>
                </a:solidFill>
                <a:latin typeface="Arial"/>
                <a:ea typeface="Arial"/>
                <a:cs typeface="Arial"/>
                <a:sym typeface="Arial"/>
              </a:rPr>
              <a:t>Gössling</a:t>
            </a:r>
            <a:r>
              <a:rPr lang="en-US" sz="2400" dirty="0">
                <a:solidFill>
                  <a:srgbClr val="000000"/>
                </a:solidFill>
                <a:latin typeface="Arial"/>
                <a:ea typeface="Arial"/>
                <a:cs typeface="Arial"/>
                <a:sym typeface="Arial"/>
              </a:rPr>
              <a:t> &amp; Hall, 2019)</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Food waste typically accounts for 5-15% of a hotel's food budget (</a:t>
            </a:r>
            <a:r>
              <a:rPr lang="en-US" sz="2400" dirty="0" err="1">
                <a:solidFill>
                  <a:srgbClr val="000000"/>
                </a:solidFill>
                <a:latin typeface="Arial"/>
                <a:ea typeface="Arial"/>
                <a:cs typeface="Arial"/>
                <a:sym typeface="Arial"/>
              </a:rPr>
              <a:t>Filimonau</a:t>
            </a:r>
            <a:r>
              <a:rPr lang="en-US" sz="2400" dirty="0">
                <a:solidFill>
                  <a:srgbClr val="000000"/>
                </a:solidFill>
                <a:latin typeface="Arial"/>
                <a:ea typeface="Arial"/>
                <a:cs typeface="Arial"/>
                <a:sym typeface="Arial"/>
              </a:rPr>
              <a:t> et al., 2021)</a:t>
            </a:r>
          </a:p>
          <a:p>
            <a:pPr marL="328954" lvl="1" algn="l">
              <a:lnSpc>
                <a:spcPts val="4266"/>
              </a:lnSpc>
            </a:pPr>
            <a:endParaRPr lang="en-US" sz="2400" dirty="0">
              <a:solidFill>
                <a:srgbClr val="000000"/>
              </a:solidFill>
              <a:latin typeface="Arial"/>
              <a:ea typeface="Arial"/>
              <a:cs typeface="Arial"/>
              <a:sym typeface="Arial"/>
            </a:endParaRPr>
          </a:p>
          <a:p>
            <a:pPr marL="657909" lvl="1" indent="-328955" algn="l">
              <a:lnSpc>
                <a:spcPts val="4266"/>
              </a:lnSpc>
              <a:buFont typeface="Arial"/>
              <a:buChar char="•"/>
            </a:pPr>
            <a:r>
              <a:rPr lang="en-US" sz="2400" dirty="0">
                <a:solidFill>
                  <a:srgbClr val="000000"/>
                </a:solidFill>
                <a:latin typeface="Arial"/>
                <a:ea typeface="Arial"/>
                <a:cs typeface="Arial"/>
                <a:sym typeface="Arial"/>
              </a:rPr>
              <a:t>Typical 500-room hotel discards approximately $800,000 in food annually (Dhir et al., 2022)</a:t>
            </a:r>
          </a:p>
          <a:p>
            <a:pPr algn="l">
              <a:lnSpc>
                <a:spcPts val="4266"/>
              </a:lnSpc>
            </a:pPr>
            <a:endParaRPr lang="en-US" sz="3047" dirty="0">
              <a:solidFill>
                <a:srgbClr val="000000"/>
              </a:solidFill>
              <a:latin typeface="Arial"/>
              <a:ea typeface="Arial"/>
              <a:cs typeface="Arial"/>
              <a:sym typeface="Arial"/>
            </a:endParaRPr>
          </a:p>
        </p:txBody>
      </p:sp>
      <p:sp>
        <p:nvSpPr>
          <p:cNvPr id="7" name="TextBox 7"/>
          <p:cNvSpPr txBox="1"/>
          <p:nvPr/>
        </p:nvSpPr>
        <p:spPr>
          <a:xfrm>
            <a:off x="1028700" y="471032"/>
            <a:ext cx="16230600" cy="1169551"/>
          </a:xfrm>
          <a:prstGeom prst="rect">
            <a:avLst/>
          </a:prstGeom>
        </p:spPr>
        <p:txBody>
          <a:bodyPr lIns="0" tIns="0" rIns="0" bIns="0" rtlCol="0" anchor="t">
            <a:spAutoFit/>
          </a:bodyPr>
          <a:lstStyle/>
          <a:p>
            <a:pPr algn="ctr">
              <a:lnSpc>
                <a:spcPts val="10366"/>
              </a:lnSpc>
            </a:pPr>
            <a:r>
              <a:rPr lang="en-US" sz="4400" b="1" dirty="0">
                <a:solidFill>
                  <a:srgbClr val="F8F2EA"/>
                </a:solidFill>
                <a:latin typeface="Arial Bold"/>
                <a:ea typeface="Arial Bold"/>
                <a:cs typeface="Arial Bold"/>
                <a:sym typeface="Arial Bold"/>
              </a:rPr>
              <a:t>Literature Review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372851"/>
            <a:ext cx="16230600" cy="8624658"/>
            <a:chOff x="0" y="0"/>
            <a:chExt cx="4451036" cy="2130116"/>
          </a:xfrm>
        </p:grpSpPr>
        <p:sp>
          <p:nvSpPr>
            <p:cNvPr id="3" name="Freeform 3"/>
            <p:cNvSpPr/>
            <p:nvPr/>
          </p:nvSpPr>
          <p:spPr>
            <a:xfrm>
              <a:off x="0" y="0"/>
              <a:ext cx="4451036" cy="2130116"/>
            </a:xfrm>
            <a:custGeom>
              <a:avLst/>
              <a:gdLst/>
              <a:ahLst/>
              <a:cxnLst/>
              <a:rect l="l" t="t" r="r" b="b"/>
              <a:pathLst>
                <a:path w="4451036" h="2130116">
                  <a:moveTo>
                    <a:pt x="13833" y="0"/>
                  </a:moveTo>
                  <a:lnTo>
                    <a:pt x="4437204" y="0"/>
                  </a:lnTo>
                  <a:cubicBezTo>
                    <a:pt x="4444843" y="0"/>
                    <a:pt x="4451036" y="6193"/>
                    <a:pt x="4451036" y="13833"/>
                  </a:cubicBezTo>
                  <a:lnTo>
                    <a:pt x="4451036" y="2116283"/>
                  </a:lnTo>
                  <a:cubicBezTo>
                    <a:pt x="4451036" y="2123923"/>
                    <a:pt x="4444843" y="2130116"/>
                    <a:pt x="4437204" y="2130116"/>
                  </a:cubicBezTo>
                  <a:lnTo>
                    <a:pt x="13833" y="2130116"/>
                  </a:lnTo>
                  <a:cubicBezTo>
                    <a:pt x="6193" y="2130116"/>
                    <a:pt x="0" y="2123923"/>
                    <a:pt x="0" y="2116283"/>
                  </a:cubicBezTo>
                  <a:lnTo>
                    <a:pt x="0" y="13833"/>
                  </a:lnTo>
                  <a:cubicBezTo>
                    <a:pt x="0" y="6193"/>
                    <a:pt x="6193" y="0"/>
                    <a:pt x="13833" y="0"/>
                  </a:cubicBezTo>
                  <a:close/>
                </a:path>
              </a:pathLst>
            </a:custGeom>
            <a:solidFill>
              <a:srgbClr val="FFFFFF"/>
            </a:solidFill>
          </p:spPr>
          <p:txBody>
            <a:bodyPr/>
            <a:lstStyle/>
            <a:p>
              <a:endParaRPr lang="en-US"/>
            </a:p>
          </p:txBody>
        </p:sp>
        <p:sp>
          <p:nvSpPr>
            <p:cNvPr id="4" name="TextBox 4"/>
            <p:cNvSpPr txBox="1"/>
            <p:nvPr/>
          </p:nvSpPr>
          <p:spPr>
            <a:xfrm>
              <a:off x="0" y="-38100"/>
              <a:ext cx="4451036" cy="2168216"/>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1028700" y="3282"/>
            <a:ext cx="16230600" cy="1140697"/>
          </a:xfrm>
          <a:prstGeom prst="rect">
            <a:avLst/>
          </a:prstGeom>
        </p:spPr>
        <p:txBody>
          <a:bodyPr lIns="0" tIns="0" rIns="0" bIns="0" rtlCol="0" anchor="t">
            <a:spAutoFit/>
          </a:bodyPr>
          <a:lstStyle/>
          <a:p>
            <a:pPr algn="ctr">
              <a:lnSpc>
                <a:spcPts val="10086"/>
              </a:lnSpc>
            </a:pPr>
            <a:r>
              <a:rPr lang="en-US" sz="4400" b="1" dirty="0">
                <a:solidFill>
                  <a:srgbClr val="FFFFFF"/>
                </a:solidFill>
                <a:latin typeface="Arial Bold"/>
                <a:ea typeface="Arial Bold"/>
                <a:cs typeface="Arial Bold"/>
                <a:sym typeface="Arial Bold"/>
              </a:rPr>
              <a:t>Method</a:t>
            </a:r>
          </a:p>
        </p:txBody>
      </p:sp>
      <p:sp>
        <p:nvSpPr>
          <p:cNvPr id="6" name="TextBox 6"/>
          <p:cNvSpPr txBox="1"/>
          <p:nvPr/>
        </p:nvSpPr>
        <p:spPr>
          <a:xfrm>
            <a:off x="1284980" y="1779053"/>
            <a:ext cx="15718039" cy="6721840"/>
          </a:xfrm>
          <a:prstGeom prst="rect">
            <a:avLst/>
          </a:prstGeom>
        </p:spPr>
        <p:txBody>
          <a:bodyPr lIns="0" tIns="0" rIns="0" bIns="0" rtlCol="0" anchor="t">
            <a:spAutoFit/>
          </a:bodyPr>
          <a:lstStyle/>
          <a:p>
            <a:pPr marL="679499" lvl="1" indent="-339749" algn="l">
              <a:lnSpc>
                <a:spcPts val="4406"/>
              </a:lnSpc>
              <a:buFont typeface="Arial"/>
              <a:buChar char="•"/>
            </a:pPr>
            <a:r>
              <a:rPr lang="en-US" sz="2400" dirty="0">
                <a:solidFill>
                  <a:srgbClr val="000000"/>
                </a:solidFill>
                <a:latin typeface="Arial"/>
                <a:ea typeface="Arial"/>
                <a:cs typeface="Arial"/>
                <a:sym typeface="Arial"/>
              </a:rPr>
              <a:t>The paper used a narrative literature review to qualitatively summarize existing knowledge on food waste in hospitality, allowing for diverse perspectives and connections between findings.</a:t>
            </a:r>
          </a:p>
          <a:p>
            <a:pPr marL="679499" lvl="1" indent="-339749" algn="l">
              <a:lnSpc>
                <a:spcPts val="4406"/>
              </a:lnSpc>
              <a:buFont typeface="Arial"/>
              <a:buChar char="•"/>
            </a:pPr>
            <a:endParaRPr lang="en-US" sz="2400" dirty="0">
              <a:solidFill>
                <a:srgbClr val="000000"/>
              </a:solidFill>
              <a:latin typeface="Arial"/>
              <a:ea typeface="Arial"/>
              <a:cs typeface="Arial"/>
              <a:sym typeface="Arial"/>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This method is flexible, accommodating various study designs, contextualizing results, and identifying gaps in existing research A key limitation is the potential for researcher bias in selecting and interpreting sources.</a:t>
            </a:r>
          </a:p>
          <a:p>
            <a:pPr marL="679499" lvl="1" indent="-339749" algn="l">
              <a:lnSpc>
                <a:spcPts val="4406"/>
              </a:lnSpc>
              <a:buFont typeface="Arial"/>
              <a:buChar char="•"/>
            </a:pPr>
            <a:endParaRPr lang="en-US" sz="2400" dirty="0">
              <a:solidFill>
                <a:srgbClr val="000000"/>
              </a:solidFill>
              <a:latin typeface="Arial"/>
              <a:ea typeface="Arial"/>
              <a:cs typeface="Arial"/>
              <a:sym typeface="Arial"/>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The main research question is:</a:t>
            </a:r>
            <a:r>
              <a:rPr lang="en-US" sz="2400" b="1" dirty="0">
                <a:solidFill>
                  <a:srgbClr val="000000"/>
                </a:solidFill>
                <a:latin typeface="Arial Bold"/>
                <a:ea typeface="Arial Bold"/>
                <a:cs typeface="Arial Bold"/>
                <a:sym typeface="Arial Bold"/>
              </a:rPr>
              <a:t> “What are the most effective food waste strategies employed in the hospitality industry?”</a:t>
            </a:r>
          </a:p>
          <a:p>
            <a:pPr marL="679499" lvl="1" indent="-339749" algn="l">
              <a:lnSpc>
                <a:spcPts val="4406"/>
              </a:lnSpc>
              <a:buFont typeface="Arial"/>
              <a:buChar char="•"/>
            </a:pPr>
            <a:endParaRPr lang="en-US" sz="2400" b="1" dirty="0">
              <a:solidFill>
                <a:srgbClr val="000000"/>
              </a:solidFill>
              <a:latin typeface="Arial Bold"/>
              <a:ea typeface="Arial Bold"/>
              <a:cs typeface="Arial Bold"/>
              <a:sym typeface="Arial Bold"/>
            </a:endParaRPr>
          </a:p>
          <a:p>
            <a:pPr marL="679499" lvl="1" indent="-339749" algn="l">
              <a:lnSpc>
                <a:spcPts val="4406"/>
              </a:lnSpc>
              <a:buFont typeface="Arial"/>
              <a:buChar char="•"/>
            </a:pPr>
            <a:r>
              <a:rPr lang="en-US" sz="2400" dirty="0">
                <a:solidFill>
                  <a:srgbClr val="000000"/>
                </a:solidFill>
                <a:latin typeface="Arial"/>
                <a:ea typeface="Arial"/>
                <a:cs typeface="Arial"/>
                <a:sym typeface="Arial"/>
              </a:rPr>
              <a:t>The study will involve a systematic search using databases like Google Scholar, Scopus, and Web of Science, followed by identifying patterns, contradictions, gaps, and making recommendations.</a:t>
            </a:r>
          </a:p>
          <a:p>
            <a:pPr algn="l">
              <a:lnSpc>
                <a:spcPts val="4406"/>
              </a:lnSpc>
            </a:pPr>
            <a:endParaRPr lang="en-US" sz="3147" dirty="0">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494088"/>
            <a:ext cx="18288000" cy="8792912"/>
            <a:chOff x="0" y="0"/>
            <a:chExt cx="5230637" cy="2906442"/>
          </a:xfrm>
        </p:grpSpPr>
        <p:sp>
          <p:nvSpPr>
            <p:cNvPr id="3" name="Freeform 3"/>
            <p:cNvSpPr/>
            <p:nvPr/>
          </p:nvSpPr>
          <p:spPr>
            <a:xfrm>
              <a:off x="0" y="0"/>
              <a:ext cx="5230637" cy="2906442"/>
            </a:xfrm>
            <a:custGeom>
              <a:avLst/>
              <a:gdLst/>
              <a:ahLst/>
              <a:cxnLst/>
              <a:rect l="l" t="t" r="r" b="b"/>
              <a:pathLst>
                <a:path w="5230637" h="2906442">
                  <a:moveTo>
                    <a:pt x="0" y="0"/>
                  </a:moveTo>
                  <a:lnTo>
                    <a:pt x="5230637" y="0"/>
                  </a:lnTo>
                  <a:lnTo>
                    <a:pt x="5230637" y="2906442"/>
                  </a:lnTo>
                  <a:lnTo>
                    <a:pt x="0" y="2906442"/>
                  </a:lnTo>
                  <a:close/>
                </a:path>
              </a:pathLst>
            </a:custGeom>
            <a:solidFill>
              <a:srgbClr val="FFFFFF"/>
            </a:solidFill>
          </p:spPr>
          <p:txBody>
            <a:bodyPr/>
            <a:lstStyle/>
            <a:p>
              <a:endParaRPr lang="en-US"/>
            </a:p>
          </p:txBody>
        </p:sp>
        <p:sp>
          <p:nvSpPr>
            <p:cNvPr id="4" name="TextBox 4"/>
            <p:cNvSpPr txBox="1"/>
            <p:nvPr/>
          </p:nvSpPr>
          <p:spPr>
            <a:xfrm>
              <a:off x="0" y="-38100"/>
              <a:ext cx="5230637" cy="2944542"/>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596944" y="117994"/>
            <a:ext cx="16230600" cy="1128707"/>
          </a:xfrm>
          <a:prstGeom prst="rect">
            <a:avLst/>
          </a:prstGeom>
        </p:spPr>
        <p:txBody>
          <a:bodyPr lIns="0" tIns="0" rIns="0" bIns="0" rtlCol="0" anchor="t">
            <a:spAutoFit/>
          </a:bodyPr>
          <a:lstStyle/>
          <a:p>
            <a:pPr algn="ctr">
              <a:lnSpc>
                <a:spcPts val="10366"/>
              </a:lnSpc>
            </a:pPr>
            <a:r>
              <a:rPr lang="en-US" sz="4400" b="1" dirty="0">
                <a:solidFill>
                  <a:srgbClr val="F8F2EA"/>
                </a:solidFill>
                <a:latin typeface="Arial" panose="020B0604020202020204" pitchFamily="34" charset="0"/>
                <a:ea typeface="Cocomat Pro Bold"/>
                <a:cs typeface="Arial" panose="020B0604020202020204" pitchFamily="34" charset="0"/>
                <a:sym typeface="Cocomat Pro Bold"/>
              </a:rPr>
              <a:t>Impact Analysis (PEST Analysis)</a:t>
            </a:r>
          </a:p>
        </p:txBody>
      </p:sp>
      <p:sp>
        <p:nvSpPr>
          <p:cNvPr id="7" name="TextBox 7"/>
          <p:cNvSpPr txBox="1"/>
          <p:nvPr/>
        </p:nvSpPr>
        <p:spPr>
          <a:xfrm>
            <a:off x="1028700" y="3865019"/>
            <a:ext cx="6686258" cy="2461713"/>
          </a:xfrm>
          <a:prstGeom prst="rect">
            <a:avLst/>
          </a:prstGeom>
        </p:spPr>
        <p:txBody>
          <a:bodyPr lIns="0" tIns="0" rIns="0" bIns="0" rtlCol="0" anchor="t">
            <a:spAutoFit/>
          </a:bodyPr>
          <a:lstStyle/>
          <a:p>
            <a:pPr algn="ctr">
              <a:lnSpc>
                <a:spcPts val="3224"/>
              </a:lnSpc>
              <a:spcBef>
                <a:spcPct val="0"/>
              </a:spcBef>
            </a:pPr>
            <a:r>
              <a:rPr lang="en-US" sz="2303" b="1" dirty="0">
                <a:solidFill>
                  <a:srgbClr val="000000"/>
                </a:solidFill>
                <a:latin typeface="Arial Bold"/>
                <a:ea typeface="Arial Bold"/>
                <a:cs typeface="Arial Bold"/>
                <a:sym typeface="Arial Bold"/>
              </a:rPr>
              <a:t>Food waste in the hospitality industry is shaped by a complex interplay of political, economic, social, and technological factors. Using a PEST or theories analysis, the paper analyses how the chosen contemporary theme impacts on the hotel industry. </a:t>
            </a:r>
          </a:p>
        </p:txBody>
      </p:sp>
      <p:sp>
        <p:nvSpPr>
          <p:cNvPr id="8" name="Freeform 8"/>
          <p:cNvSpPr/>
          <p:nvPr/>
        </p:nvSpPr>
        <p:spPr>
          <a:xfrm>
            <a:off x="3121048" y="6667637"/>
            <a:ext cx="2501562" cy="1844902"/>
          </a:xfrm>
          <a:custGeom>
            <a:avLst/>
            <a:gdLst/>
            <a:ahLst/>
            <a:cxnLst/>
            <a:rect l="l" t="t" r="r" b="b"/>
            <a:pathLst>
              <a:path w="2501562" h="1844902">
                <a:moveTo>
                  <a:pt x="0" y="0"/>
                </a:moveTo>
                <a:lnTo>
                  <a:pt x="2501562" y="0"/>
                </a:lnTo>
                <a:lnTo>
                  <a:pt x="2501562" y="1844902"/>
                </a:lnTo>
                <a:lnTo>
                  <a:pt x="0" y="1844902"/>
                </a:lnTo>
                <a:lnTo>
                  <a:pt x="0" y="0"/>
                </a:lnTo>
                <a:close/>
              </a:path>
            </a:pathLst>
          </a:custGeom>
          <a:blipFill>
            <a:blip r:embed="rId3"/>
            <a:stretch>
              <a:fillRect/>
            </a:stretch>
          </a:blipFill>
        </p:spPr>
        <p:txBody>
          <a:bodyPr/>
          <a:lstStyle/>
          <a:p>
            <a:endParaRPr lang="en-US"/>
          </a:p>
        </p:txBody>
      </p:sp>
      <p:pic>
        <p:nvPicPr>
          <p:cNvPr id="10" name="Picture 9" descr="A green text on a green background&#10;&#10;AI-generated content may be incorrect.">
            <a:extLst>
              <a:ext uri="{FF2B5EF4-FFF2-40B4-BE49-F238E27FC236}">
                <a16:creationId xmlns:a16="http://schemas.microsoft.com/office/drawing/2014/main" id="{D63E843C-AE2E-AE09-CE5E-E44BA1E085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8418" y="3081495"/>
            <a:ext cx="9014145" cy="500620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840730"/>
            <a:ext cx="18288000" cy="8446269"/>
            <a:chOff x="0" y="0"/>
            <a:chExt cx="5230637" cy="2854929"/>
          </a:xfrm>
        </p:grpSpPr>
        <p:sp>
          <p:nvSpPr>
            <p:cNvPr id="3" name="Freeform 3"/>
            <p:cNvSpPr/>
            <p:nvPr/>
          </p:nvSpPr>
          <p:spPr>
            <a:xfrm>
              <a:off x="0" y="0"/>
              <a:ext cx="5230637" cy="2854929"/>
            </a:xfrm>
            <a:custGeom>
              <a:avLst/>
              <a:gdLst/>
              <a:ahLst/>
              <a:cxnLst/>
              <a:rect l="l" t="t" r="r" b="b"/>
              <a:pathLst>
                <a:path w="5230637" h="2854929">
                  <a:moveTo>
                    <a:pt x="0" y="0"/>
                  </a:moveTo>
                  <a:lnTo>
                    <a:pt x="5230637" y="0"/>
                  </a:lnTo>
                  <a:lnTo>
                    <a:pt x="5230637" y="2854929"/>
                  </a:lnTo>
                  <a:lnTo>
                    <a:pt x="0" y="2854929"/>
                  </a:lnTo>
                  <a:close/>
                </a:path>
              </a:pathLst>
            </a:custGeom>
            <a:solidFill>
              <a:srgbClr val="FFFFFF"/>
            </a:solidFill>
          </p:spPr>
          <p:txBody>
            <a:bodyPr/>
            <a:lstStyle/>
            <a:p>
              <a:endParaRPr lang="en-US"/>
            </a:p>
          </p:txBody>
        </p:sp>
        <p:sp>
          <p:nvSpPr>
            <p:cNvPr id="4" name="TextBox 4"/>
            <p:cNvSpPr txBox="1"/>
            <p:nvPr/>
          </p:nvSpPr>
          <p:spPr>
            <a:xfrm>
              <a:off x="0" y="-38100"/>
              <a:ext cx="5230637" cy="2893029"/>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4271064" y="5801929"/>
            <a:ext cx="5132200" cy="4646711"/>
          </a:xfrm>
          <a:custGeom>
            <a:avLst/>
            <a:gdLst/>
            <a:ahLst/>
            <a:cxnLst/>
            <a:rect l="l" t="t" r="r" b="b"/>
            <a:pathLst>
              <a:path w="6206419" h="5362083">
                <a:moveTo>
                  <a:pt x="0" y="0"/>
                </a:moveTo>
                <a:lnTo>
                  <a:pt x="6206418" y="0"/>
                </a:lnTo>
                <a:lnTo>
                  <a:pt x="6206418" y="5362083"/>
                </a:lnTo>
                <a:lnTo>
                  <a:pt x="0" y="5362083"/>
                </a:lnTo>
                <a:lnTo>
                  <a:pt x="0" y="0"/>
                </a:lnTo>
                <a:close/>
              </a:path>
            </a:pathLst>
          </a:custGeom>
          <a:blipFill>
            <a:blip r:embed="rId3"/>
            <a:stretch>
              <a:fillRect/>
            </a:stretch>
          </a:blipFill>
        </p:spPr>
        <p:txBody>
          <a:bodyPr/>
          <a:lstStyle/>
          <a:p>
            <a:endParaRPr lang="en-US"/>
          </a:p>
        </p:txBody>
      </p:sp>
      <p:sp>
        <p:nvSpPr>
          <p:cNvPr id="6" name="Freeform 6"/>
          <p:cNvSpPr/>
          <p:nvPr/>
        </p:nvSpPr>
        <p:spPr>
          <a:xfrm>
            <a:off x="11926547" y="6710417"/>
            <a:ext cx="2854713" cy="2829734"/>
          </a:xfrm>
          <a:custGeom>
            <a:avLst/>
            <a:gdLst/>
            <a:ahLst/>
            <a:cxnLst/>
            <a:rect l="l" t="t" r="r" b="b"/>
            <a:pathLst>
              <a:path w="2854713" h="2829734">
                <a:moveTo>
                  <a:pt x="0" y="0"/>
                </a:moveTo>
                <a:lnTo>
                  <a:pt x="2854713" y="0"/>
                </a:lnTo>
                <a:lnTo>
                  <a:pt x="2854713" y="2829734"/>
                </a:lnTo>
                <a:lnTo>
                  <a:pt x="0" y="2829734"/>
                </a:lnTo>
                <a:lnTo>
                  <a:pt x="0" y="0"/>
                </a:lnTo>
                <a:close/>
              </a:path>
            </a:pathLst>
          </a:custGeom>
          <a:blipFill>
            <a:blip r:embed="rId4"/>
            <a:stretch>
              <a:fillRect/>
            </a:stretch>
          </a:blipFill>
        </p:spPr>
        <p:txBody>
          <a:bodyPr/>
          <a:lstStyle/>
          <a:p>
            <a:endParaRPr lang="en-US"/>
          </a:p>
        </p:txBody>
      </p:sp>
      <p:sp>
        <p:nvSpPr>
          <p:cNvPr id="7" name="Freeform 7"/>
          <p:cNvSpPr/>
          <p:nvPr/>
        </p:nvSpPr>
        <p:spPr>
          <a:xfrm>
            <a:off x="12436743" y="3711782"/>
            <a:ext cx="5132200" cy="2829734"/>
          </a:xfrm>
          <a:custGeom>
            <a:avLst/>
            <a:gdLst/>
            <a:ahLst/>
            <a:cxnLst/>
            <a:rect l="l" t="t" r="r" b="b"/>
            <a:pathLst>
              <a:path w="6111552" h="3468306">
                <a:moveTo>
                  <a:pt x="0" y="0"/>
                </a:moveTo>
                <a:lnTo>
                  <a:pt x="6111553" y="0"/>
                </a:lnTo>
                <a:lnTo>
                  <a:pt x="6111553" y="3468306"/>
                </a:lnTo>
                <a:lnTo>
                  <a:pt x="0" y="3468306"/>
                </a:lnTo>
                <a:lnTo>
                  <a:pt x="0" y="0"/>
                </a:lnTo>
                <a:close/>
              </a:path>
            </a:pathLst>
          </a:custGeom>
          <a:blipFill>
            <a:blip r:embed="rId5"/>
            <a:stretch>
              <a:fillRect/>
            </a:stretch>
          </a:blipFill>
        </p:spPr>
        <p:txBody>
          <a:bodyPr/>
          <a:lstStyle/>
          <a:p>
            <a:endParaRPr lang="en-US"/>
          </a:p>
        </p:txBody>
      </p:sp>
      <p:sp>
        <p:nvSpPr>
          <p:cNvPr id="8" name="TextBox 8"/>
          <p:cNvSpPr txBox="1"/>
          <p:nvPr/>
        </p:nvSpPr>
        <p:spPr>
          <a:xfrm>
            <a:off x="1028700" y="-107047"/>
            <a:ext cx="16230600" cy="1313501"/>
          </a:xfrm>
          <a:prstGeom prst="rect">
            <a:avLst/>
          </a:prstGeom>
        </p:spPr>
        <p:txBody>
          <a:bodyPr lIns="0" tIns="0" rIns="0" bIns="0" rtlCol="0" anchor="t">
            <a:spAutoFit/>
          </a:bodyPr>
          <a:lstStyle/>
          <a:p>
            <a:pPr algn="ctr">
              <a:lnSpc>
                <a:spcPts val="12186"/>
              </a:lnSpc>
            </a:pPr>
            <a:r>
              <a:rPr lang="en-US" sz="4400" b="1" dirty="0">
                <a:solidFill>
                  <a:srgbClr val="F8F2EA"/>
                </a:solidFill>
                <a:latin typeface="Arial" panose="020B0604020202020204" pitchFamily="34" charset="0"/>
                <a:ea typeface="Cocomat Pro Bold"/>
                <a:cs typeface="Arial" panose="020B0604020202020204" pitchFamily="34" charset="0"/>
                <a:sym typeface="Cocomat Pro Bold"/>
              </a:rPr>
              <a:t>Industry Responses </a:t>
            </a:r>
          </a:p>
        </p:txBody>
      </p:sp>
      <p:sp>
        <p:nvSpPr>
          <p:cNvPr id="9" name="TextBox 9"/>
          <p:cNvSpPr txBox="1"/>
          <p:nvPr/>
        </p:nvSpPr>
        <p:spPr>
          <a:xfrm>
            <a:off x="1425058" y="1933165"/>
            <a:ext cx="14833951" cy="967573"/>
          </a:xfrm>
          <a:prstGeom prst="rect">
            <a:avLst/>
          </a:prstGeom>
        </p:spPr>
        <p:txBody>
          <a:bodyPr lIns="0" tIns="0" rIns="0" bIns="0" rtlCol="0" anchor="t">
            <a:spAutoFit/>
          </a:bodyPr>
          <a:lstStyle/>
          <a:p>
            <a:pPr algn="ctr">
              <a:lnSpc>
                <a:spcPts val="3919"/>
              </a:lnSpc>
              <a:spcBef>
                <a:spcPct val="0"/>
              </a:spcBef>
            </a:pPr>
            <a:r>
              <a:rPr lang="en-US" sz="2400" b="1" dirty="0">
                <a:solidFill>
                  <a:srgbClr val="000000"/>
                </a:solidFill>
                <a:latin typeface="Arial Bold"/>
                <a:ea typeface="Arial Bold"/>
                <a:cs typeface="Arial Bold"/>
                <a:sym typeface="Arial Bold"/>
              </a:rPr>
              <a:t>Recent literature reveals the hotel industry has implemented diverse strategies to combat food waste, ranging from regulatory compliance to technological innovation. </a:t>
            </a:r>
          </a:p>
        </p:txBody>
      </p:sp>
      <p:sp>
        <p:nvSpPr>
          <p:cNvPr id="10" name="TextBox 10"/>
          <p:cNvSpPr txBox="1"/>
          <p:nvPr/>
        </p:nvSpPr>
        <p:spPr>
          <a:xfrm>
            <a:off x="127367" y="4585927"/>
            <a:ext cx="11194112" cy="3325206"/>
          </a:xfrm>
          <a:prstGeom prst="rect">
            <a:avLst/>
          </a:prstGeom>
        </p:spPr>
        <p:txBody>
          <a:bodyPr wrap="square" lIns="0" tIns="0" rIns="0" bIns="0" rtlCol="0" anchor="t">
            <a:spAutoFit/>
          </a:bodyPr>
          <a:lstStyle/>
          <a:p>
            <a:pPr marL="236010" lvl="1" algn="l"/>
            <a:r>
              <a:rPr lang="en-US" sz="2400" b="1" dirty="0">
                <a:solidFill>
                  <a:srgbClr val="000000"/>
                </a:solidFill>
                <a:latin typeface="Arial" panose="020B0604020202020204" pitchFamily="34" charset="0"/>
                <a:ea typeface="Canva Sans"/>
                <a:cs typeface="Arial" panose="020B0604020202020204" pitchFamily="34" charset="0"/>
                <a:sym typeface="Canva Sans"/>
              </a:rPr>
              <a:t>1. Regulatory &amp; mandatory </a:t>
            </a:r>
            <a:r>
              <a:rPr lang="en-US" sz="2400" dirty="0">
                <a:solidFill>
                  <a:srgbClr val="000000"/>
                </a:solidFill>
                <a:latin typeface="Arial" panose="020B0604020202020204" pitchFamily="34" charset="0"/>
                <a:ea typeface="Canva Sans"/>
                <a:cs typeface="Arial" panose="020B0604020202020204" pitchFamily="34" charset="0"/>
                <a:sym typeface="Canva Sans"/>
              </a:rPr>
              <a:t>measures have driven compliance in hotels, such as France’s ban on discarding edible food  and the EU Waste Framework Directive mandating food waste reporting</a:t>
            </a:r>
          </a:p>
          <a:p>
            <a:pPr marL="236010" lvl="1" algn="l"/>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36010" lvl="1" algn="l"/>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36010" lvl="1" algn="l"/>
            <a:r>
              <a:rPr lang="en-US" sz="2400" b="1" dirty="0">
                <a:solidFill>
                  <a:srgbClr val="000000"/>
                </a:solidFill>
                <a:latin typeface="Arial" panose="020B0604020202020204" pitchFamily="34" charset="0"/>
                <a:ea typeface="Canva Sans"/>
                <a:cs typeface="Arial" panose="020B0604020202020204" pitchFamily="34" charset="0"/>
                <a:sym typeface="Canva Sans"/>
              </a:rPr>
              <a:t>2. Voluntary initiatives </a:t>
            </a:r>
            <a:r>
              <a:rPr lang="en-US" sz="2400" dirty="0">
                <a:solidFill>
                  <a:srgbClr val="000000"/>
                </a:solidFill>
                <a:latin typeface="Arial" panose="020B0604020202020204" pitchFamily="34" charset="0"/>
                <a:ea typeface="Canva Sans"/>
                <a:cs typeface="Arial" panose="020B0604020202020204" pitchFamily="34" charset="0"/>
                <a:sym typeface="Canva Sans"/>
              </a:rPr>
              <a:t>like the Green Key and </a:t>
            </a:r>
            <a:r>
              <a:rPr lang="en-US" sz="2400" dirty="0" err="1">
                <a:solidFill>
                  <a:srgbClr val="000000"/>
                </a:solidFill>
                <a:latin typeface="Arial" panose="020B0604020202020204" pitchFamily="34" charset="0"/>
                <a:ea typeface="Canva Sans"/>
                <a:cs typeface="Arial" panose="020B0604020202020204" pitchFamily="34" charset="0"/>
                <a:sym typeface="Canva Sans"/>
              </a:rPr>
              <a:t>EarthCheck</a:t>
            </a:r>
            <a:r>
              <a:rPr lang="en-US" sz="2400" dirty="0">
                <a:solidFill>
                  <a:srgbClr val="000000"/>
                </a:solidFill>
                <a:latin typeface="Arial" panose="020B0604020202020204" pitchFamily="34" charset="0"/>
                <a:ea typeface="Canva Sans"/>
                <a:cs typeface="Arial" panose="020B0604020202020204" pitchFamily="34" charset="0"/>
                <a:sym typeface="Canva Sans"/>
              </a:rPr>
              <a:t> certifications, as well as internal programs like Hilton’s Travel with Purpose and Marriott’s Serve 360, encourage ambitious food waste reduction goals</a:t>
            </a:r>
            <a:endParaRPr lang="en-US" sz="28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060"/>
              </a:lnSpc>
              <a:spcBef>
                <a:spcPct val="0"/>
              </a:spcBef>
            </a:pPr>
            <a:r>
              <a:rPr lang="en-US" sz="2186" dirty="0">
                <a:solidFill>
                  <a:srgbClr val="000000"/>
                </a:solidFill>
                <a:latin typeface="Canva Sans"/>
                <a:ea typeface="Canva Sans"/>
                <a:cs typeface="Canva Sans"/>
                <a:sym typeface="Canva Sans"/>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0" y="1689676"/>
            <a:ext cx="18288000" cy="8838801"/>
            <a:chOff x="0" y="0"/>
            <a:chExt cx="5230637" cy="2854929"/>
          </a:xfrm>
        </p:grpSpPr>
        <p:sp>
          <p:nvSpPr>
            <p:cNvPr id="3" name="Freeform 3"/>
            <p:cNvSpPr/>
            <p:nvPr/>
          </p:nvSpPr>
          <p:spPr>
            <a:xfrm>
              <a:off x="0" y="0"/>
              <a:ext cx="5230637" cy="2854929"/>
            </a:xfrm>
            <a:custGeom>
              <a:avLst/>
              <a:gdLst/>
              <a:ahLst/>
              <a:cxnLst/>
              <a:rect l="l" t="t" r="r" b="b"/>
              <a:pathLst>
                <a:path w="5230637" h="2854929">
                  <a:moveTo>
                    <a:pt x="0" y="0"/>
                  </a:moveTo>
                  <a:lnTo>
                    <a:pt x="5230637" y="0"/>
                  </a:lnTo>
                  <a:lnTo>
                    <a:pt x="5230637" y="2854929"/>
                  </a:lnTo>
                  <a:lnTo>
                    <a:pt x="0" y="2854929"/>
                  </a:lnTo>
                  <a:close/>
                </a:path>
              </a:pathLst>
            </a:custGeom>
            <a:solidFill>
              <a:srgbClr val="FFFFFF"/>
            </a:solidFill>
          </p:spPr>
          <p:txBody>
            <a:bodyPr/>
            <a:lstStyle/>
            <a:p>
              <a:endParaRPr lang="en-US"/>
            </a:p>
          </p:txBody>
        </p:sp>
        <p:sp>
          <p:nvSpPr>
            <p:cNvPr id="4" name="TextBox 4"/>
            <p:cNvSpPr txBox="1"/>
            <p:nvPr/>
          </p:nvSpPr>
          <p:spPr>
            <a:xfrm>
              <a:off x="0" y="-38100"/>
              <a:ext cx="5230637" cy="2893029"/>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518443" y="2552166"/>
            <a:ext cx="11022565" cy="6502357"/>
          </a:xfrm>
          <a:prstGeom prst="rect">
            <a:avLst/>
          </a:prstGeom>
        </p:spPr>
        <p:txBody>
          <a:bodyPr lIns="0" tIns="0" rIns="0" bIns="0" rtlCol="0" anchor="t">
            <a:spAutoFit/>
          </a:bodyPr>
          <a:lstStyle/>
          <a:p>
            <a:pPr marL="263028" lvl="1">
              <a:lnSpc>
                <a:spcPts val="3411"/>
              </a:lnSpc>
            </a:pPr>
            <a:r>
              <a:rPr lang="en-US" sz="2400" b="1" dirty="0">
                <a:solidFill>
                  <a:srgbClr val="000000"/>
                </a:solidFill>
                <a:latin typeface="Arial" panose="020B0604020202020204" pitchFamily="34" charset="0"/>
                <a:ea typeface="Canva Sans"/>
                <a:cs typeface="Arial" panose="020B0604020202020204" pitchFamily="34" charset="0"/>
                <a:sym typeface="Canva Sans"/>
              </a:rPr>
              <a:t>2.1 Behavioral strategies </a:t>
            </a:r>
            <a:r>
              <a:rPr lang="en-US" sz="2400" dirty="0">
                <a:solidFill>
                  <a:srgbClr val="000000"/>
                </a:solidFill>
                <a:latin typeface="Arial" panose="020B0604020202020204" pitchFamily="34" charset="0"/>
                <a:ea typeface="Canva Sans"/>
                <a:cs typeface="Arial" panose="020B0604020202020204" pitchFamily="34" charset="0"/>
                <a:sym typeface="Canva Sans"/>
              </a:rPr>
              <a:t>include rethinking buffets, portion control, smaller plates, educational signage, and “clean plate” rewards, which have reduced waste by up to 35%</a:t>
            </a:r>
          </a:p>
          <a:p>
            <a:pPr marL="263028" lvl="1">
              <a:lnSpc>
                <a:spcPts val="3411"/>
              </a:lnSpc>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marL="263028" lvl="1" algn="l">
              <a:lnSpc>
                <a:spcPts val="3411"/>
              </a:lnSpc>
            </a:pPr>
            <a:r>
              <a:rPr lang="en-US" sz="2400" b="1" dirty="0">
                <a:solidFill>
                  <a:srgbClr val="000000"/>
                </a:solidFill>
                <a:latin typeface="Arial"/>
                <a:ea typeface="Arial"/>
                <a:cs typeface="Arial"/>
                <a:sym typeface="Arial"/>
              </a:rPr>
              <a:t>2.2 Marketing</a:t>
            </a:r>
            <a:r>
              <a:rPr lang="en-US" sz="2400" dirty="0">
                <a:solidFill>
                  <a:srgbClr val="000000"/>
                </a:solidFill>
                <a:latin typeface="Arial"/>
                <a:ea typeface="Arial"/>
                <a:cs typeface="Arial"/>
                <a:sym typeface="Arial"/>
              </a:rPr>
              <a:t> sustainability practices as a selling point appeals to eco-conscious travelers, with 67% preferring hotels with visible sustainability actions </a:t>
            </a:r>
          </a:p>
          <a:p>
            <a:pPr marL="263028" lvl="1" algn="l">
              <a:lnSpc>
                <a:spcPts val="3411"/>
              </a:lnSpc>
            </a:pPr>
            <a:endParaRPr lang="en-US" sz="2400" dirty="0">
              <a:solidFill>
                <a:srgbClr val="000000"/>
              </a:solidFill>
              <a:latin typeface="Arial"/>
              <a:ea typeface="Arial"/>
              <a:cs typeface="Arial"/>
              <a:sym typeface="Arial"/>
            </a:endParaRPr>
          </a:p>
          <a:p>
            <a:pPr marL="263028" lvl="1" algn="l">
              <a:lnSpc>
                <a:spcPts val="3411"/>
              </a:lnSpc>
              <a:spcBef>
                <a:spcPct val="0"/>
              </a:spcBef>
            </a:pPr>
            <a:r>
              <a:rPr lang="en-US" sz="2400" b="1" dirty="0">
                <a:solidFill>
                  <a:srgbClr val="000000"/>
                </a:solidFill>
                <a:latin typeface="Arial"/>
                <a:ea typeface="Arial"/>
                <a:cs typeface="Arial"/>
                <a:sym typeface="Arial"/>
              </a:rPr>
              <a:t>2.3Staff training </a:t>
            </a:r>
            <a:r>
              <a:rPr lang="en-US" sz="2400" dirty="0">
                <a:solidFill>
                  <a:srgbClr val="000000"/>
                </a:solidFill>
                <a:latin typeface="Arial"/>
                <a:ea typeface="Arial"/>
                <a:cs typeface="Arial"/>
                <a:sym typeface="Arial"/>
              </a:rPr>
              <a:t>and “waste champions” are vital, with programs covering storage, repurposing, and inventory techniques, improving waste reduction by 21% on average</a:t>
            </a:r>
          </a:p>
          <a:p>
            <a:pPr marL="263028" lvl="1" algn="l">
              <a:lnSpc>
                <a:spcPts val="3411"/>
              </a:lnSpc>
              <a:spcBef>
                <a:spcPct val="0"/>
              </a:spcBef>
            </a:pPr>
            <a:endParaRPr lang="en-US" sz="2400" dirty="0">
              <a:solidFill>
                <a:srgbClr val="000000"/>
              </a:solidFill>
              <a:latin typeface="Arial"/>
              <a:ea typeface="Arial"/>
              <a:cs typeface="Arial"/>
              <a:sym typeface="Arial"/>
            </a:endParaRPr>
          </a:p>
          <a:p>
            <a:pPr marL="263028" lvl="1" algn="l">
              <a:lnSpc>
                <a:spcPts val="3411"/>
              </a:lnSpc>
              <a:spcBef>
                <a:spcPct val="0"/>
              </a:spcBef>
            </a:pPr>
            <a:r>
              <a:rPr lang="en-US" sz="2400" b="1" dirty="0">
                <a:solidFill>
                  <a:srgbClr val="000000"/>
                </a:solidFill>
                <a:latin typeface="Arial"/>
                <a:ea typeface="Arial"/>
                <a:cs typeface="Arial"/>
                <a:sym typeface="Arial"/>
              </a:rPr>
              <a:t>2.4 Technological tools </a:t>
            </a:r>
            <a:r>
              <a:rPr lang="en-US" sz="2400" dirty="0">
                <a:solidFill>
                  <a:srgbClr val="000000"/>
                </a:solidFill>
                <a:latin typeface="Arial"/>
                <a:ea typeface="Arial"/>
                <a:cs typeface="Arial"/>
                <a:sym typeface="Arial"/>
              </a:rPr>
              <a:t>like Winnow and Lean Path use AI to monitor waste and deliver data insights, cutting waste by up to 50% and improving financial</a:t>
            </a:r>
          </a:p>
          <a:p>
            <a:pPr algn="l">
              <a:lnSpc>
                <a:spcPts val="3411"/>
              </a:lnSpc>
              <a:spcBef>
                <a:spcPct val="0"/>
              </a:spcBef>
            </a:pPr>
            <a:endParaRPr lang="en-US" sz="2400" dirty="0">
              <a:solidFill>
                <a:srgbClr val="000000"/>
              </a:solidFill>
              <a:latin typeface="Arial"/>
              <a:ea typeface="Arial"/>
              <a:cs typeface="Arial"/>
              <a:sym typeface="Arial"/>
            </a:endParaRPr>
          </a:p>
          <a:p>
            <a:pPr algn="l">
              <a:lnSpc>
                <a:spcPts val="3411"/>
              </a:lnSpc>
              <a:spcBef>
                <a:spcPct val="0"/>
              </a:spcBef>
            </a:pPr>
            <a:endParaRPr lang="en-US" sz="2436" dirty="0">
              <a:solidFill>
                <a:srgbClr val="000000"/>
              </a:solidFill>
              <a:latin typeface="Arial"/>
              <a:ea typeface="Arial"/>
              <a:cs typeface="Arial"/>
              <a:sym typeface="Arial"/>
            </a:endParaRPr>
          </a:p>
        </p:txBody>
      </p:sp>
      <p:sp>
        <p:nvSpPr>
          <p:cNvPr id="6" name="Freeform 6"/>
          <p:cNvSpPr/>
          <p:nvPr/>
        </p:nvSpPr>
        <p:spPr>
          <a:xfrm>
            <a:off x="12268200" y="3924300"/>
            <a:ext cx="5726461" cy="3815254"/>
          </a:xfrm>
          <a:custGeom>
            <a:avLst/>
            <a:gdLst/>
            <a:ahLst/>
            <a:cxnLst/>
            <a:rect l="l" t="t" r="r" b="b"/>
            <a:pathLst>
              <a:path w="5726461" h="3815254">
                <a:moveTo>
                  <a:pt x="0" y="0"/>
                </a:moveTo>
                <a:lnTo>
                  <a:pt x="5726461" y="0"/>
                </a:lnTo>
                <a:lnTo>
                  <a:pt x="5726461" y="3815255"/>
                </a:lnTo>
                <a:lnTo>
                  <a:pt x="0" y="3815255"/>
                </a:lnTo>
                <a:lnTo>
                  <a:pt x="0" y="0"/>
                </a:lnTo>
                <a:close/>
              </a:path>
            </a:pathLst>
          </a:custGeom>
          <a:blipFill>
            <a:blip r:embed="rId3"/>
            <a:stretch>
              <a:fillRect/>
            </a:stretch>
          </a:blipFill>
        </p:spPr>
        <p:txBody>
          <a:bodyPr/>
          <a:lstStyle/>
          <a:p>
            <a:endParaRPr lang="en-US"/>
          </a:p>
        </p:txBody>
      </p:sp>
      <p:sp>
        <p:nvSpPr>
          <p:cNvPr id="7" name="TextBox 7"/>
          <p:cNvSpPr txBox="1"/>
          <p:nvPr/>
        </p:nvSpPr>
        <p:spPr>
          <a:xfrm>
            <a:off x="1028700" y="34349"/>
            <a:ext cx="16230600" cy="1342675"/>
          </a:xfrm>
          <a:prstGeom prst="rect">
            <a:avLst/>
          </a:prstGeom>
        </p:spPr>
        <p:txBody>
          <a:bodyPr lIns="0" tIns="0" rIns="0" bIns="0" rtlCol="0" anchor="t">
            <a:spAutoFit/>
          </a:bodyPr>
          <a:lstStyle/>
          <a:p>
            <a:pPr algn="ctr">
              <a:lnSpc>
                <a:spcPts val="12186"/>
              </a:lnSpc>
            </a:pPr>
            <a:r>
              <a:rPr lang="en-US" sz="4400" b="1" dirty="0">
                <a:solidFill>
                  <a:srgbClr val="F8F2EA"/>
                </a:solidFill>
                <a:latin typeface="Arial Bold"/>
                <a:ea typeface="Arial Bold"/>
                <a:cs typeface="Arial Bold"/>
                <a:sym typeface="Arial Bold"/>
              </a:rPr>
              <a:t>Voluntary Initiatives </a:t>
            </a:r>
          </a:p>
        </p:txBody>
      </p:sp>
      <p:sp>
        <p:nvSpPr>
          <p:cNvPr id="9" name="TextBox 8">
            <a:extLst>
              <a:ext uri="{FF2B5EF4-FFF2-40B4-BE49-F238E27FC236}">
                <a16:creationId xmlns:a16="http://schemas.microsoft.com/office/drawing/2014/main" id="{2B5F5F0D-9D15-FCBF-9896-55B73CB9D39B}"/>
              </a:ext>
            </a:extLst>
          </p:cNvPr>
          <p:cNvSpPr txBox="1"/>
          <p:nvPr/>
        </p:nvSpPr>
        <p:spPr>
          <a:xfrm>
            <a:off x="11811000" y="9738248"/>
            <a:ext cx="9936480" cy="471860"/>
          </a:xfrm>
          <a:prstGeom prst="rect">
            <a:avLst/>
          </a:prstGeom>
          <a:noFill/>
        </p:spPr>
        <p:txBody>
          <a:bodyPr wrap="square">
            <a:spAutoFit/>
          </a:bodyPr>
          <a:lstStyle/>
          <a:p>
            <a:pPr marL="263028" lvl="1">
              <a:lnSpc>
                <a:spcPts val="3411"/>
              </a:lnSpc>
            </a:pPr>
            <a:r>
              <a:rPr lang="en-US" sz="1800" dirty="0">
                <a:solidFill>
                  <a:srgbClr val="000000"/>
                </a:solidFill>
                <a:latin typeface="Arial" panose="020B0604020202020204" pitchFamily="34" charset="0"/>
                <a:ea typeface="Canva Sans"/>
                <a:cs typeface="Arial" panose="020B0604020202020204" pitchFamily="34" charset="0"/>
                <a:sym typeface="Canva Sans"/>
              </a:rPr>
              <a:t>(</a:t>
            </a:r>
            <a:r>
              <a:rPr lang="en-US" sz="1800" dirty="0" err="1">
                <a:solidFill>
                  <a:srgbClr val="000000"/>
                </a:solidFill>
                <a:latin typeface="Arial" panose="020B0604020202020204" pitchFamily="34" charset="0"/>
                <a:ea typeface="Canva Sans"/>
                <a:cs typeface="Arial" panose="020B0604020202020204" pitchFamily="34" charset="0"/>
                <a:sym typeface="Canva Sans"/>
              </a:rPr>
              <a:t>Filimonau</a:t>
            </a:r>
            <a:r>
              <a:rPr lang="en-US" sz="1800" dirty="0">
                <a:solidFill>
                  <a:srgbClr val="000000"/>
                </a:solidFill>
                <a:latin typeface="Arial" panose="020B0604020202020204" pitchFamily="34" charset="0"/>
                <a:ea typeface="Canva Sans"/>
                <a:cs typeface="Arial" panose="020B0604020202020204" pitchFamily="34" charset="0"/>
                <a:sym typeface="Canva Sans"/>
              </a:rPr>
              <a:t> et al., 2021; </a:t>
            </a:r>
            <a:r>
              <a:rPr lang="en-US" dirty="0" err="1">
                <a:solidFill>
                  <a:srgbClr val="000000"/>
                </a:solidFill>
                <a:latin typeface="Arial" panose="020B0604020202020204" pitchFamily="34" charset="0"/>
                <a:ea typeface="Canva Sans"/>
                <a:cs typeface="Arial" panose="020B0604020202020204" pitchFamily="34" charset="0"/>
                <a:sym typeface="Canva Sans"/>
              </a:rPr>
              <a:t>Okumus</a:t>
            </a:r>
            <a:r>
              <a:rPr lang="en-US" dirty="0">
                <a:solidFill>
                  <a:srgbClr val="000000"/>
                </a:solidFill>
                <a:latin typeface="Arial" panose="020B0604020202020204" pitchFamily="34" charset="0"/>
                <a:ea typeface="Canva Sans"/>
                <a:cs typeface="Arial" panose="020B0604020202020204" pitchFamily="34" charset="0"/>
                <a:sym typeface="Canva Sans"/>
              </a:rPr>
              <a:t>, 2020, WRAP, 2021)</a:t>
            </a:r>
            <a:endParaRPr lang="en-US" sz="1800" dirty="0">
              <a:solidFill>
                <a:srgbClr val="000000"/>
              </a:solidFill>
              <a:latin typeface="Arial" panose="020B0604020202020204" pitchFamily="34" charset="0"/>
              <a:ea typeface="Canva Sans"/>
              <a:cs typeface="Arial" panose="020B0604020202020204" pitchFamily="34" charset="0"/>
              <a:sym typeface="Canva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76600" y="367046"/>
            <a:ext cx="11353800" cy="839845"/>
          </a:xfrm>
          <a:prstGeom prst="rect">
            <a:avLst/>
          </a:prstGeom>
        </p:spPr>
        <p:txBody>
          <a:bodyPr wrap="square" lIns="0" tIns="0" rIns="0" bIns="0" rtlCol="0" anchor="t">
            <a:spAutoFit/>
          </a:bodyPr>
          <a:lstStyle/>
          <a:p>
            <a:pPr algn="ctr">
              <a:lnSpc>
                <a:spcPts val="7139"/>
              </a:lnSpc>
            </a:pPr>
            <a:r>
              <a:rPr lang="en-US" sz="4400" b="1" dirty="0">
                <a:solidFill>
                  <a:srgbClr val="000000"/>
                </a:solidFill>
                <a:latin typeface="Gotham Bold"/>
                <a:ea typeface="Gotham Bold"/>
                <a:cs typeface="Gotham Bold"/>
                <a:sym typeface="Gotham Bold"/>
              </a:rPr>
              <a:t>Evaluating Effectiveness</a:t>
            </a:r>
          </a:p>
        </p:txBody>
      </p:sp>
      <p:sp>
        <p:nvSpPr>
          <p:cNvPr id="3" name="TextBox 3"/>
          <p:cNvSpPr txBox="1"/>
          <p:nvPr/>
        </p:nvSpPr>
        <p:spPr>
          <a:xfrm>
            <a:off x="367523" y="2094863"/>
            <a:ext cx="17552954" cy="956929"/>
          </a:xfrm>
          <a:prstGeom prst="rect">
            <a:avLst/>
          </a:prstGeom>
        </p:spPr>
        <p:txBody>
          <a:bodyPr lIns="0" tIns="0" rIns="0" bIns="0" rtlCol="0" anchor="t">
            <a:spAutoFit/>
          </a:bodyPr>
          <a:lstStyle/>
          <a:p>
            <a:pPr algn="ctr">
              <a:lnSpc>
                <a:spcPts val="3919"/>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Evaluation criteria for hotel food waste initiatives include waste reduction effectiveness, cost-benefit ratio, ease of integration, guest satisfaction, and long-term sustainability (Charlebois et al., 2022).</a:t>
            </a:r>
          </a:p>
        </p:txBody>
      </p:sp>
      <p:grpSp>
        <p:nvGrpSpPr>
          <p:cNvPr id="4" name="Group 4"/>
          <p:cNvGrpSpPr/>
          <p:nvPr/>
        </p:nvGrpSpPr>
        <p:grpSpPr>
          <a:xfrm>
            <a:off x="1066800" y="4164984"/>
            <a:ext cx="7849404" cy="4445705"/>
            <a:chOff x="0" y="0"/>
            <a:chExt cx="2067333" cy="859773"/>
          </a:xfrm>
        </p:grpSpPr>
        <p:sp>
          <p:nvSpPr>
            <p:cNvPr id="5" name="Freeform 5"/>
            <p:cNvSpPr/>
            <p:nvPr/>
          </p:nvSpPr>
          <p:spPr>
            <a:xfrm>
              <a:off x="0" y="0"/>
              <a:ext cx="2067333" cy="859773"/>
            </a:xfrm>
            <a:custGeom>
              <a:avLst/>
              <a:gdLst/>
              <a:ahLst/>
              <a:cxnLst/>
              <a:rect l="l" t="t" r="r" b="b"/>
              <a:pathLst>
                <a:path w="2067333" h="859773">
                  <a:moveTo>
                    <a:pt x="0" y="0"/>
                  </a:moveTo>
                  <a:lnTo>
                    <a:pt x="2067333" y="0"/>
                  </a:lnTo>
                  <a:lnTo>
                    <a:pt x="2067333" y="859773"/>
                  </a:lnTo>
                  <a:lnTo>
                    <a:pt x="0" y="859773"/>
                  </a:lnTo>
                  <a:close/>
                </a:path>
              </a:pathLst>
            </a:custGeom>
            <a:solidFill>
              <a:srgbClr val="8CC24F"/>
            </a:solidFill>
          </p:spPr>
          <p:txBody>
            <a:bodyPr/>
            <a:lstStyle/>
            <a:p>
              <a:endParaRPr lang="en-US"/>
            </a:p>
          </p:txBody>
        </p:sp>
        <p:sp>
          <p:nvSpPr>
            <p:cNvPr id="6" name="TextBox 6"/>
            <p:cNvSpPr txBox="1"/>
            <p:nvPr/>
          </p:nvSpPr>
          <p:spPr>
            <a:xfrm>
              <a:off x="0" y="-38100"/>
              <a:ext cx="2067333" cy="89787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895600" y="4488552"/>
            <a:ext cx="3563125" cy="712470"/>
          </a:xfrm>
          <a:prstGeom prst="rect">
            <a:avLst/>
          </a:prstGeom>
        </p:spPr>
        <p:txBody>
          <a:bodyPr wrap="square" lIns="0" tIns="0" rIns="0" bIns="0" rtlCol="0" anchor="t">
            <a:spAutoFit/>
          </a:bodyPr>
          <a:lstStyle/>
          <a:p>
            <a:pPr algn="ctr">
              <a:lnSpc>
                <a:spcPts val="5880"/>
              </a:lnSpc>
            </a:pPr>
            <a:r>
              <a:rPr lang="en-US" sz="4000" b="1" dirty="0">
                <a:solidFill>
                  <a:srgbClr val="000000"/>
                </a:solidFill>
                <a:latin typeface="Gotham Bold"/>
                <a:ea typeface="Gotham Bold"/>
                <a:cs typeface="Gotham Bold"/>
                <a:sym typeface="Gotham Bold"/>
              </a:rPr>
              <a:t>Mandatory</a:t>
            </a:r>
          </a:p>
        </p:txBody>
      </p:sp>
      <p:grpSp>
        <p:nvGrpSpPr>
          <p:cNvPr id="8" name="Group 8"/>
          <p:cNvGrpSpPr/>
          <p:nvPr/>
        </p:nvGrpSpPr>
        <p:grpSpPr>
          <a:xfrm>
            <a:off x="9867718" y="4070957"/>
            <a:ext cx="7319643" cy="4539731"/>
            <a:chOff x="0" y="0"/>
            <a:chExt cx="1927807" cy="884537"/>
          </a:xfrm>
        </p:grpSpPr>
        <p:sp>
          <p:nvSpPr>
            <p:cNvPr id="9" name="Freeform 9"/>
            <p:cNvSpPr/>
            <p:nvPr/>
          </p:nvSpPr>
          <p:spPr>
            <a:xfrm>
              <a:off x="0" y="0"/>
              <a:ext cx="1927807" cy="884537"/>
            </a:xfrm>
            <a:custGeom>
              <a:avLst/>
              <a:gdLst/>
              <a:ahLst/>
              <a:cxnLst/>
              <a:rect l="l" t="t" r="r" b="b"/>
              <a:pathLst>
                <a:path w="1927807" h="884537">
                  <a:moveTo>
                    <a:pt x="0" y="0"/>
                  </a:moveTo>
                  <a:lnTo>
                    <a:pt x="1927807" y="0"/>
                  </a:lnTo>
                  <a:lnTo>
                    <a:pt x="1927807" y="884537"/>
                  </a:lnTo>
                  <a:lnTo>
                    <a:pt x="0" y="884537"/>
                  </a:lnTo>
                  <a:close/>
                </a:path>
              </a:pathLst>
            </a:custGeom>
            <a:solidFill>
              <a:srgbClr val="8CC24F"/>
            </a:solidFill>
          </p:spPr>
          <p:txBody>
            <a:bodyPr/>
            <a:lstStyle/>
            <a:p>
              <a:endParaRPr lang="en-US"/>
            </a:p>
          </p:txBody>
        </p:sp>
        <p:sp>
          <p:nvSpPr>
            <p:cNvPr id="10" name="TextBox 10"/>
            <p:cNvSpPr txBox="1"/>
            <p:nvPr/>
          </p:nvSpPr>
          <p:spPr>
            <a:xfrm>
              <a:off x="0" y="-38100"/>
              <a:ext cx="1927807" cy="92263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1823792" y="4631238"/>
            <a:ext cx="3015146" cy="712470"/>
          </a:xfrm>
          <a:prstGeom prst="rect">
            <a:avLst/>
          </a:prstGeom>
        </p:spPr>
        <p:txBody>
          <a:bodyPr wrap="square" lIns="0" tIns="0" rIns="0" bIns="0" rtlCol="0" anchor="t">
            <a:spAutoFit/>
          </a:bodyPr>
          <a:lstStyle/>
          <a:p>
            <a:pPr algn="ctr">
              <a:lnSpc>
                <a:spcPts val="5880"/>
              </a:lnSpc>
            </a:pPr>
            <a:r>
              <a:rPr lang="en-US" sz="4000" b="1" dirty="0">
                <a:solidFill>
                  <a:srgbClr val="000000"/>
                </a:solidFill>
                <a:latin typeface="Gotham Bold"/>
                <a:ea typeface="Gotham Bold"/>
                <a:cs typeface="Gotham Bold"/>
                <a:sym typeface="Gotham Bold"/>
              </a:rPr>
              <a:t>Voluntary</a:t>
            </a:r>
          </a:p>
        </p:txBody>
      </p:sp>
      <p:sp>
        <p:nvSpPr>
          <p:cNvPr id="12" name="TextBox 12"/>
          <p:cNvSpPr txBox="1"/>
          <p:nvPr/>
        </p:nvSpPr>
        <p:spPr>
          <a:xfrm>
            <a:off x="1485329" y="5524589"/>
            <a:ext cx="7012347" cy="1846659"/>
          </a:xfrm>
          <a:prstGeom prst="rect">
            <a:avLst/>
          </a:prstGeom>
        </p:spPr>
        <p:txBody>
          <a:bodyPr lIns="0" tIns="0" rIns="0" bIns="0" rtlCol="0" anchor="t">
            <a:spAutoFit/>
          </a:bodyPr>
          <a:lstStyle/>
          <a:p>
            <a:pPr algn="ctr">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Mandatory approaches, while offering high waste reduction, often come with high upfront costs and can be difficult to integrate operationally, though they tend to deliver consistent long-term results (Charlebois et al., 2022). </a:t>
            </a:r>
          </a:p>
        </p:txBody>
      </p:sp>
      <p:sp>
        <p:nvSpPr>
          <p:cNvPr id="13" name="TextBox 13"/>
          <p:cNvSpPr txBox="1"/>
          <p:nvPr/>
        </p:nvSpPr>
        <p:spPr>
          <a:xfrm>
            <a:off x="10298934" y="5665084"/>
            <a:ext cx="6457211" cy="1477328"/>
          </a:xfrm>
          <a:prstGeom prst="rect">
            <a:avLst/>
          </a:prstGeom>
        </p:spPr>
        <p:txBody>
          <a:bodyPr lIns="0" tIns="0" rIns="0" bIns="0" rtlCol="0" anchor="t">
            <a:spAutoFit/>
          </a:bodyPr>
          <a:lstStyle/>
          <a:p>
            <a:pPr algn="ctr">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Optional initiatives are slightly less effective but are easier to adapt and can improve guest satisfaction when implemented thoughtfully (Dhir et al., 2020).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grpSp>
        <p:nvGrpSpPr>
          <p:cNvPr id="2" name="Group 2"/>
          <p:cNvGrpSpPr/>
          <p:nvPr/>
        </p:nvGrpSpPr>
        <p:grpSpPr>
          <a:xfrm>
            <a:off x="783985" y="2059004"/>
            <a:ext cx="16720030" cy="7501090"/>
            <a:chOff x="0" y="0"/>
            <a:chExt cx="4403629" cy="1624755"/>
          </a:xfrm>
        </p:grpSpPr>
        <p:sp>
          <p:nvSpPr>
            <p:cNvPr id="3" name="Freeform 3"/>
            <p:cNvSpPr/>
            <p:nvPr/>
          </p:nvSpPr>
          <p:spPr>
            <a:xfrm>
              <a:off x="0" y="0"/>
              <a:ext cx="4403629" cy="1624755"/>
            </a:xfrm>
            <a:custGeom>
              <a:avLst/>
              <a:gdLst/>
              <a:ahLst/>
              <a:cxnLst/>
              <a:rect l="l" t="t" r="r" b="b"/>
              <a:pathLst>
                <a:path w="4403629" h="1624755">
                  <a:moveTo>
                    <a:pt x="0" y="0"/>
                  </a:moveTo>
                  <a:lnTo>
                    <a:pt x="4403629" y="0"/>
                  </a:lnTo>
                  <a:lnTo>
                    <a:pt x="4403629" y="1624755"/>
                  </a:lnTo>
                  <a:lnTo>
                    <a:pt x="0" y="1624755"/>
                  </a:lnTo>
                  <a:close/>
                </a:path>
              </a:pathLst>
            </a:custGeom>
            <a:solidFill>
              <a:srgbClr val="FFFFFF"/>
            </a:solidFill>
          </p:spPr>
          <p:txBody>
            <a:bodyPr/>
            <a:lstStyle/>
            <a:p>
              <a:endParaRPr lang="en-US"/>
            </a:p>
          </p:txBody>
        </p:sp>
        <p:sp>
          <p:nvSpPr>
            <p:cNvPr id="4" name="TextBox 4"/>
            <p:cNvSpPr txBox="1"/>
            <p:nvPr/>
          </p:nvSpPr>
          <p:spPr>
            <a:xfrm>
              <a:off x="0" y="-38100"/>
              <a:ext cx="4403629" cy="1662855"/>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027997" y="2778609"/>
            <a:ext cx="15576331" cy="5446491"/>
          </a:xfrm>
          <a:prstGeom prst="rect">
            <a:avLst/>
          </a:prstGeom>
        </p:spPr>
        <p:txBody>
          <a:bodyPr lIns="0" tIns="0" rIns="0" bIns="0" rtlCol="0" anchor="t">
            <a:spAutoFit/>
          </a:bodyPr>
          <a:lstStyle/>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Staff training offers the best balance</a:t>
            </a:r>
            <a:r>
              <a:rPr lang="en-US" sz="2400" dirty="0">
                <a:solidFill>
                  <a:srgbClr val="000000"/>
                </a:solidFill>
                <a:latin typeface="Arial" panose="020B0604020202020204" pitchFamily="34" charset="0"/>
                <a:ea typeface="Canva Sans"/>
                <a:cs typeface="Arial" panose="020B0604020202020204" pitchFamily="34" charset="0"/>
                <a:sym typeface="Canva Sans"/>
              </a:rPr>
              <a:t>: high waste reduction, strong return on investment and cultural change, though it demands time and commitment </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Behavioral change strategies </a:t>
            </a:r>
            <a:r>
              <a:rPr lang="en-US" sz="2400" dirty="0">
                <a:solidFill>
                  <a:srgbClr val="000000"/>
                </a:solidFill>
                <a:latin typeface="Arial" panose="020B0604020202020204" pitchFamily="34" charset="0"/>
                <a:ea typeface="Canva Sans"/>
                <a:cs typeface="Arial" panose="020B0604020202020204" pitchFamily="34" charset="0"/>
                <a:sym typeface="Canva Sans"/>
              </a:rPr>
              <a:t>(e.g., portion control) are cost-effective and adaptable, offering good results when reinforced regularly</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Technological tools can provide</a:t>
            </a:r>
            <a:r>
              <a:rPr lang="en-US" sz="2400" dirty="0">
                <a:solidFill>
                  <a:srgbClr val="000000"/>
                </a:solidFill>
                <a:latin typeface="Arial" panose="020B0604020202020204" pitchFamily="34" charset="0"/>
                <a:ea typeface="Canva Sans"/>
                <a:cs typeface="Arial" panose="020B0604020202020204" pitchFamily="34" charset="0"/>
                <a:sym typeface="Canva Sans"/>
              </a:rPr>
              <a:t> the highest reductions and long-term benefits but require significant initial investment and aren't ideal for smaller hotels</a:t>
            </a:r>
          </a:p>
          <a:p>
            <a:pPr algn="l">
              <a:lnSpc>
                <a:spcPts val="3864"/>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l">
              <a:lnSpc>
                <a:spcPts val="3864"/>
              </a:lnSpc>
              <a:spcBef>
                <a:spcPct val="0"/>
              </a:spcBef>
            </a:pPr>
            <a:r>
              <a:rPr lang="en-US" sz="2400" b="1" dirty="0">
                <a:solidFill>
                  <a:srgbClr val="000000"/>
                </a:solidFill>
                <a:latin typeface="Arial" panose="020B0604020202020204" pitchFamily="34" charset="0"/>
                <a:ea typeface="Canva Sans"/>
                <a:cs typeface="Arial" panose="020B0604020202020204" pitchFamily="34" charset="0"/>
                <a:sym typeface="Canva Sans"/>
              </a:rPr>
              <a:t>Combining initiatives </a:t>
            </a:r>
            <a:r>
              <a:rPr lang="en-US" sz="2400" dirty="0">
                <a:solidFill>
                  <a:srgbClr val="000000"/>
                </a:solidFill>
                <a:latin typeface="Arial" panose="020B0604020202020204" pitchFamily="34" charset="0"/>
                <a:ea typeface="Canva Sans"/>
                <a:cs typeface="Arial" panose="020B0604020202020204" pitchFamily="34" charset="0"/>
                <a:sym typeface="Canva Sans"/>
              </a:rPr>
              <a:t>(e.g., tech + staff training) can provide best outcomes  and success depending on consistent management support and strategic integration </a:t>
            </a:r>
          </a:p>
        </p:txBody>
      </p:sp>
      <p:sp>
        <p:nvSpPr>
          <p:cNvPr id="6" name="Freeform 6"/>
          <p:cNvSpPr/>
          <p:nvPr/>
        </p:nvSpPr>
        <p:spPr>
          <a:xfrm>
            <a:off x="16170748" y="6500899"/>
            <a:ext cx="2177103" cy="4114800"/>
          </a:xfrm>
          <a:custGeom>
            <a:avLst/>
            <a:gdLst/>
            <a:ahLst/>
            <a:cxnLst/>
            <a:rect l="l" t="t" r="r" b="b"/>
            <a:pathLst>
              <a:path w="2177103" h="4114800">
                <a:moveTo>
                  <a:pt x="0" y="0"/>
                </a:moveTo>
                <a:lnTo>
                  <a:pt x="2177104" y="0"/>
                </a:lnTo>
                <a:lnTo>
                  <a:pt x="217710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TextBox 7"/>
          <p:cNvSpPr txBox="1"/>
          <p:nvPr/>
        </p:nvSpPr>
        <p:spPr>
          <a:xfrm>
            <a:off x="2133600" y="726906"/>
            <a:ext cx="13365127" cy="818301"/>
          </a:xfrm>
          <a:prstGeom prst="rect">
            <a:avLst/>
          </a:prstGeom>
        </p:spPr>
        <p:txBody>
          <a:bodyPr wrap="square" lIns="0" tIns="0" rIns="0" bIns="0" rtlCol="0" anchor="t">
            <a:spAutoFit/>
          </a:bodyPr>
          <a:lstStyle/>
          <a:p>
            <a:pPr algn="ctr">
              <a:lnSpc>
                <a:spcPts val="7139"/>
              </a:lnSpc>
            </a:pPr>
            <a:r>
              <a:rPr lang="en-US" sz="4400" b="1" dirty="0">
                <a:solidFill>
                  <a:srgbClr val="000000"/>
                </a:solidFill>
                <a:latin typeface="Gotham Bold"/>
                <a:ea typeface="Gotham Bold"/>
                <a:cs typeface="Gotham Bold"/>
                <a:sym typeface="Gotham Bold"/>
              </a:rPr>
              <a:t>Effectiveness Voluntary Initiatives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8CC24F"/>
        </a:solidFill>
        <a:effectLst/>
      </p:bgPr>
    </p:bg>
    <p:spTree>
      <p:nvGrpSpPr>
        <p:cNvPr id="1" name=""/>
        <p:cNvGrpSpPr/>
        <p:nvPr/>
      </p:nvGrpSpPr>
      <p:grpSpPr>
        <a:xfrm>
          <a:off x="0" y="0"/>
          <a:ext cx="0" cy="0"/>
          <a:chOff x="0" y="0"/>
          <a:chExt cx="0" cy="0"/>
        </a:xfrm>
      </p:grpSpPr>
      <p:sp>
        <p:nvSpPr>
          <p:cNvPr id="2" name="TextBox 2"/>
          <p:cNvSpPr txBox="1"/>
          <p:nvPr/>
        </p:nvSpPr>
        <p:spPr>
          <a:xfrm>
            <a:off x="3504121" y="533455"/>
            <a:ext cx="11279758" cy="795020"/>
          </a:xfrm>
          <a:prstGeom prst="rect">
            <a:avLst/>
          </a:prstGeom>
        </p:spPr>
        <p:txBody>
          <a:bodyPr wrap="square" lIns="0" tIns="0" rIns="0" bIns="0" rtlCol="0" anchor="t">
            <a:spAutoFit/>
          </a:bodyPr>
          <a:lstStyle/>
          <a:p>
            <a:pPr algn="ctr">
              <a:lnSpc>
                <a:spcPts val="6579"/>
              </a:lnSpc>
            </a:pPr>
            <a:r>
              <a:rPr lang="en-US" sz="4400" b="1" dirty="0">
                <a:solidFill>
                  <a:srgbClr val="000000"/>
                </a:solidFill>
                <a:latin typeface="Gotham Bold"/>
                <a:ea typeface="Gotham Bold"/>
                <a:cs typeface="Gotham Bold"/>
                <a:sym typeface="Gotham Bold"/>
              </a:rPr>
              <a:t>Conclusion &amp; Recommendations</a:t>
            </a:r>
          </a:p>
        </p:txBody>
      </p:sp>
      <p:grpSp>
        <p:nvGrpSpPr>
          <p:cNvPr id="3" name="Group 3"/>
          <p:cNvGrpSpPr/>
          <p:nvPr/>
        </p:nvGrpSpPr>
        <p:grpSpPr>
          <a:xfrm>
            <a:off x="783985" y="1747631"/>
            <a:ext cx="16720030" cy="7510669"/>
            <a:chOff x="0" y="0"/>
            <a:chExt cx="4403629" cy="1978118"/>
          </a:xfrm>
        </p:grpSpPr>
        <p:sp>
          <p:nvSpPr>
            <p:cNvPr id="4" name="Freeform 4"/>
            <p:cNvSpPr/>
            <p:nvPr/>
          </p:nvSpPr>
          <p:spPr>
            <a:xfrm>
              <a:off x="0" y="0"/>
              <a:ext cx="4403629" cy="1978118"/>
            </a:xfrm>
            <a:custGeom>
              <a:avLst/>
              <a:gdLst/>
              <a:ahLst/>
              <a:cxnLst/>
              <a:rect l="l" t="t" r="r" b="b"/>
              <a:pathLst>
                <a:path w="4403629" h="1978118">
                  <a:moveTo>
                    <a:pt x="0" y="0"/>
                  </a:moveTo>
                  <a:lnTo>
                    <a:pt x="4403629" y="0"/>
                  </a:lnTo>
                  <a:lnTo>
                    <a:pt x="4403629" y="1978118"/>
                  </a:lnTo>
                  <a:lnTo>
                    <a:pt x="0" y="1978118"/>
                  </a:lnTo>
                  <a:close/>
                </a:path>
              </a:pathLst>
            </a:custGeom>
            <a:solidFill>
              <a:srgbClr val="FFFFFF"/>
            </a:solidFill>
          </p:spPr>
          <p:txBody>
            <a:bodyPr/>
            <a:lstStyle/>
            <a:p>
              <a:endParaRPr lang="en-US"/>
            </a:p>
          </p:txBody>
        </p:sp>
        <p:sp>
          <p:nvSpPr>
            <p:cNvPr id="5" name="TextBox 5"/>
            <p:cNvSpPr txBox="1"/>
            <p:nvPr/>
          </p:nvSpPr>
          <p:spPr>
            <a:xfrm>
              <a:off x="0" y="-38100"/>
              <a:ext cx="4403629" cy="201621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8964" y="2507147"/>
            <a:ext cx="16280336" cy="6125844"/>
          </a:xfrm>
          <a:prstGeom prst="rect">
            <a:avLst/>
          </a:prstGeom>
        </p:spPr>
        <p:txBody>
          <a:bodyPr lIns="0" tIns="0" rIns="0" bIns="0" rtlCol="0" anchor="t">
            <a:spAutoFit/>
          </a:bodyPr>
          <a:lstStyle/>
          <a:p>
            <a:pPr algn="just">
              <a:lnSpc>
                <a:spcPts val="3652"/>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Hotels are increasingly </a:t>
            </a:r>
            <a:r>
              <a:rPr lang="en-GB" sz="2400" noProof="1">
                <a:solidFill>
                  <a:srgbClr val="000000"/>
                </a:solidFill>
                <a:latin typeface="Arial" panose="020B0604020202020204" pitchFamily="34" charset="0"/>
                <a:ea typeface="Canva Sans"/>
                <a:cs typeface="Arial" panose="020B0604020202020204" pitchFamily="34" charset="0"/>
                <a:sym typeface="Canva Sans"/>
              </a:rPr>
              <a:t>prioritising</a:t>
            </a:r>
            <a:r>
              <a:rPr lang="en-US" sz="2400" dirty="0">
                <a:solidFill>
                  <a:srgbClr val="000000"/>
                </a:solidFill>
                <a:latin typeface="Arial" panose="020B0604020202020204" pitchFamily="34" charset="0"/>
                <a:ea typeface="Canva Sans"/>
                <a:cs typeface="Arial" panose="020B0604020202020204" pitchFamily="34" charset="0"/>
                <a:sym typeface="Canva Sans"/>
              </a:rPr>
              <a:t> food waste reduction as part of broader sustainability goals, recognizing its impact on people, planet, and profit. As regulations tighten, early adopters will gain a competitive edge and be better aligned with net-zero targets.</a:t>
            </a: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652"/>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A blended approach is most effective, combining technology, staff training, and behavioral change yields stronger, lasting results. Smart systems (e.g., inventory tools) paired with portion control and creative use of leftovers offer practical, impactful solutions.</a:t>
            </a: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652"/>
              </a:lnSpc>
              <a:spcBef>
                <a:spcPct val="0"/>
              </a:spcBef>
            </a:pPr>
            <a:endParaRPr lang="en-US" sz="240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652"/>
              </a:lnSpc>
              <a:spcBef>
                <a:spcPct val="0"/>
              </a:spcBef>
            </a:pPr>
            <a:r>
              <a:rPr lang="en-US" sz="2400" dirty="0">
                <a:solidFill>
                  <a:srgbClr val="000000"/>
                </a:solidFill>
                <a:latin typeface="Arial" panose="020B0604020202020204" pitchFamily="34" charset="0"/>
                <a:ea typeface="Canva Sans"/>
                <a:cs typeface="Arial" panose="020B0604020202020204" pitchFamily="34" charset="0"/>
                <a:sym typeface="Canva Sans"/>
              </a:rPr>
              <a:t>Hotels should prepare now for upcoming food waste laws by setting up monitoring and management systems to avoid future costs. Emphasis should also be placed on low-cost strategies like training, guest education, and adjusting serving sizes.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6173972-505F-4E6D-1FFB-0914986DD14A}"/>
              </a:ext>
            </a:extLst>
          </p:cNvPr>
          <p:cNvSpPr txBox="1"/>
          <p:nvPr/>
        </p:nvSpPr>
        <p:spPr>
          <a:xfrm>
            <a:off x="-2895600" y="362264"/>
            <a:ext cx="11279758" cy="795020"/>
          </a:xfrm>
          <a:prstGeom prst="rect">
            <a:avLst/>
          </a:prstGeom>
        </p:spPr>
        <p:txBody>
          <a:bodyPr wrap="square" lIns="0" tIns="0" rIns="0" bIns="0" rtlCol="0" anchor="t">
            <a:spAutoFit/>
          </a:bodyPr>
          <a:lstStyle/>
          <a:p>
            <a:pPr algn="ctr">
              <a:lnSpc>
                <a:spcPts val="6579"/>
              </a:lnSpc>
            </a:pPr>
            <a:r>
              <a:rPr lang="en-US" sz="4699" b="1" dirty="0">
                <a:solidFill>
                  <a:srgbClr val="000000"/>
                </a:solidFill>
                <a:latin typeface="Gotham Bold"/>
                <a:ea typeface="Gotham Bold"/>
                <a:cs typeface="Gotham Bold"/>
                <a:sym typeface="Gotham Bold"/>
              </a:rPr>
              <a:t>References</a:t>
            </a:r>
          </a:p>
        </p:txBody>
      </p:sp>
      <p:sp>
        <p:nvSpPr>
          <p:cNvPr id="3" name="TextBox 2">
            <a:extLst>
              <a:ext uri="{FF2B5EF4-FFF2-40B4-BE49-F238E27FC236}">
                <a16:creationId xmlns:a16="http://schemas.microsoft.com/office/drawing/2014/main" id="{6D84F73C-775C-C594-BF6A-32D0C8BE59A2}"/>
              </a:ext>
            </a:extLst>
          </p:cNvPr>
          <p:cNvSpPr txBox="1"/>
          <p:nvPr/>
        </p:nvSpPr>
        <p:spPr>
          <a:xfrm>
            <a:off x="304800" y="1562100"/>
            <a:ext cx="17373600" cy="6463308"/>
          </a:xfrm>
          <a:prstGeom prst="rect">
            <a:avLst/>
          </a:prstGeom>
          <a:noFill/>
        </p:spPr>
        <p:txBody>
          <a:bodyPr wrap="square" rtlCol="0">
            <a:spAutoFit/>
          </a:bodyPr>
          <a:lstStyle/>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Charlebois, S., Faucher, A. and Music, J. (2022) ‘A comprehensive framework for evaluating food waste prevention in hospitality settings’, </a:t>
            </a:r>
            <a:r>
              <a:rPr lang="en-GB" sz="1800" i="1" dirty="0">
                <a:effectLst/>
                <a:latin typeface="Arial" panose="020B0604020202020204" pitchFamily="34" charset="0"/>
                <a:ea typeface="DengXian Light" panose="02010600030101010101" pitchFamily="2" charset="-122"/>
                <a:cs typeface="Arial" panose="020B0604020202020204" pitchFamily="34" charset="0"/>
              </a:rPr>
              <a:t>British Food Journal</a:t>
            </a:r>
            <a:r>
              <a:rPr lang="en-GB" sz="1800" dirty="0">
                <a:effectLst/>
                <a:latin typeface="Arial" panose="020B0604020202020204" pitchFamily="34" charset="0"/>
                <a:ea typeface="Times New Roman" panose="02020603050405020304" pitchFamily="18" charset="0"/>
                <a:cs typeface="Arial" panose="020B0604020202020204" pitchFamily="34" charset="0"/>
              </a:rPr>
              <a:t>, 124(6), pp. 1765–1781.</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Clowes, A., Mitchell, P. and Hanson, C. (2019) </a:t>
            </a:r>
            <a:r>
              <a:rPr lang="en-GB" sz="1800" i="1" dirty="0">
                <a:effectLst/>
                <a:latin typeface="Arial" panose="020B0604020202020204" pitchFamily="34" charset="0"/>
                <a:ea typeface="DengXian Light" panose="02010600030101010101" pitchFamily="2" charset="-122"/>
                <a:cs typeface="Arial" panose="020B0604020202020204" pitchFamily="34" charset="0"/>
              </a:rPr>
              <a:t>The business case for reducing food loss and waste: Hotels</a:t>
            </a:r>
            <a:r>
              <a:rPr lang="en-GB" sz="1800" dirty="0">
                <a:effectLst/>
                <a:latin typeface="Arial" panose="020B0604020202020204" pitchFamily="34" charset="0"/>
                <a:ea typeface="Times New Roman" panose="02020603050405020304" pitchFamily="18" charset="0"/>
                <a:cs typeface="Arial" panose="020B0604020202020204" pitchFamily="34" charset="0"/>
              </a:rPr>
              <a:t>. Champions 12.3.</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a:effectLst/>
                <a:latin typeface="Arial" panose="020B0604020202020204" pitchFamily="34" charset="0"/>
                <a:ea typeface="Times New Roman" panose="02020603050405020304" pitchFamily="18" charset="0"/>
                <a:cs typeface="Arial" panose="020B0604020202020204" pitchFamily="34" charset="0"/>
              </a:rPr>
              <a:t>Dhir, A., Talwar, S., Kaur, P.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Malibari</a:t>
            </a:r>
            <a:r>
              <a:rPr lang="en-GB" sz="1800" dirty="0">
                <a:effectLst/>
                <a:latin typeface="Arial" panose="020B0604020202020204" pitchFamily="34" charset="0"/>
                <a:ea typeface="Times New Roman" panose="02020603050405020304" pitchFamily="18" charset="0"/>
                <a:cs typeface="Arial" panose="020B0604020202020204" pitchFamily="34" charset="0"/>
              </a:rPr>
              <a:t>, A. (2020) ‘Food waste in hospitality and food services: A systematic literature review and framework development approach’, </a:t>
            </a:r>
            <a:r>
              <a:rPr lang="en-GB" sz="1800" i="1" dirty="0">
                <a:effectLst/>
                <a:latin typeface="Arial" panose="020B0604020202020204" pitchFamily="34" charset="0"/>
                <a:ea typeface="DengXian Light" panose="02010600030101010101" pitchFamily="2" charset="-122"/>
                <a:cs typeface="Arial" panose="020B0604020202020204" pitchFamily="34" charset="0"/>
              </a:rPr>
              <a:t>Journal of Cleaner Production</a:t>
            </a:r>
            <a:r>
              <a:rPr lang="en-GB" sz="1800" dirty="0">
                <a:effectLst/>
                <a:latin typeface="Arial" panose="020B0604020202020204" pitchFamily="34" charset="0"/>
                <a:ea typeface="Times New Roman" panose="02020603050405020304" pitchFamily="18" charset="0"/>
                <a:cs typeface="Arial" panose="020B0604020202020204" pitchFamily="34" charset="0"/>
              </a:rPr>
              <a:t>, 270, 122861.</a:t>
            </a: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a:latin typeface="Arial" panose="020B0604020202020204" pitchFamily="34" charset="0"/>
                <a:cs typeface="Arial" panose="020B0604020202020204" pitchFamily="34" charset="0"/>
              </a:rPr>
              <a:t>Dhir, A., Talwar, S., Sadiq, M. and Sakashita, M. (2022) ‘Food waste and consumer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A systematic literature review’, </a:t>
            </a:r>
            <a:r>
              <a:rPr lang="en-GB" i="1" dirty="0">
                <a:latin typeface="Arial" panose="020B0604020202020204" pitchFamily="34" charset="0"/>
                <a:cs typeface="Arial" panose="020B0604020202020204" pitchFamily="34" charset="0"/>
              </a:rPr>
              <a:t>Journal of Cleaner Production</a:t>
            </a:r>
            <a:r>
              <a:rPr lang="en-GB" dirty="0">
                <a:latin typeface="Arial" panose="020B0604020202020204" pitchFamily="34" charset="0"/>
                <a:cs typeface="Arial" panose="020B0604020202020204" pitchFamily="34" charset="0"/>
              </a:rPr>
              <a:t>, 356, 131742.</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err="1">
                <a:effectLst/>
                <a:latin typeface="Arial" panose="020B0604020202020204" pitchFamily="34" charset="0"/>
                <a:ea typeface="Times New Roman" panose="02020603050405020304" pitchFamily="18" charset="0"/>
                <a:cs typeface="Arial" panose="020B0604020202020204" pitchFamily="34" charset="0"/>
              </a:rPr>
              <a:t>Filimonau</a:t>
            </a:r>
            <a:r>
              <a:rPr lang="en-GB" sz="1800" dirty="0">
                <a:effectLst/>
                <a:latin typeface="Arial" panose="020B0604020202020204" pitchFamily="34" charset="0"/>
                <a:ea typeface="Times New Roman" panose="02020603050405020304" pitchFamily="18" charset="0"/>
                <a:cs typeface="Arial" panose="020B0604020202020204" pitchFamily="34" charset="0"/>
              </a:rPr>
              <a:t>, V. and Tochukwu, C.O. (2020) ‘Exploring managerial approaches to mitigating food waste in hotel food service operations: An agenda for research’, </a:t>
            </a:r>
            <a:r>
              <a:rPr lang="en-GB" sz="1800" i="1" dirty="0">
                <a:effectLst/>
                <a:latin typeface="Arial" panose="020B0604020202020204" pitchFamily="34" charset="0"/>
                <a:ea typeface="DengXian Light" panose="02010600030101010101" pitchFamily="2" charset="-122"/>
                <a:cs typeface="Arial" panose="020B0604020202020204" pitchFamily="34" charset="0"/>
              </a:rPr>
              <a:t>Journal of Hospitality and Tourism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45, pp. 37–49.</a:t>
            </a: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r>
              <a:rPr lang="en-GB" sz="1800" dirty="0" err="1">
                <a:effectLst/>
                <a:latin typeface="Arial" panose="020B0604020202020204" pitchFamily="34" charset="0"/>
                <a:ea typeface="Times New Roman" panose="02020603050405020304" pitchFamily="18" charset="0"/>
                <a:cs typeface="Arial" panose="020B0604020202020204" pitchFamily="34" charset="0"/>
              </a:rPr>
              <a:t>Gössling</a:t>
            </a:r>
            <a:r>
              <a:rPr lang="en-GB" sz="1800" dirty="0">
                <a:effectLst/>
                <a:latin typeface="Arial" panose="020B0604020202020204" pitchFamily="34" charset="0"/>
                <a:ea typeface="Times New Roman" panose="02020603050405020304" pitchFamily="18" charset="0"/>
                <a:cs typeface="Arial" panose="020B0604020202020204" pitchFamily="34" charset="0"/>
              </a:rPr>
              <a:t>, S. and Hall, C.M. (2019) ‘Sustainable culinary systems: Local foods, innovation, and tourism &amp; hospitality’, Journal of Sustainable Tourism, 27(3), pp. 353–371.</a:t>
            </a: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err="1">
                <a:latin typeface="Arial" panose="020B0604020202020204" pitchFamily="34" charset="0"/>
                <a:cs typeface="Arial" panose="020B0604020202020204" pitchFamily="34" charset="0"/>
              </a:rPr>
              <a:t>Papargyropoulou</a:t>
            </a:r>
            <a:r>
              <a:rPr lang="en-GB" dirty="0">
                <a:latin typeface="Arial" panose="020B0604020202020204" pitchFamily="34" charset="0"/>
                <a:cs typeface="Arial" panose="020B0604020202020204" pitchFamily="34" charset="0"/>
              </a:rPr>
              <a:t>, E., Lozano, R., Steinberger, J.K., Wright, N. and Ujang, Z.B. (2016) ‘The food waste hierarchy as a framework for the management of food surplus and food waste’, </a:t>
            </a:r>
            <a:r>
              <a:rPr lang="en-GB" i="1" dirty="0">
                <a:latin typeface="Arial" panose="020B0604020202020204" pitchFamily="34" charset="0"/>
                <a:cs typeface="Arial" panose="020B0604020202020204" pitchFamily="34" charset="0"/>
              </a:rPr>
              <a:t>Journal of Cleaner Production</a:t>
            </a:r>
            <a:r>
              <a:rPr lang="en-GB" dirty="0">
                <a:latin typeface="Arial" panose="020B0604020202020204" pitchFamily="34" charset="0"/>
                <a:cs typeface="Arial" panose="020B0604020202020204" pitchFamily="34" charset="0"/>
              </a:rPr>
              <a:t>, 76, pp. 106–115</a:t>
            </a:r>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endParaRPr lang="en-GB" dirty="0">
              <a:latin typeface="Arial" panose="020B0604020202020204" pitchFamily="34" charset="0"/>
              <a:ea typeface="Times New Roman" panose="02020603050405020304" pitchFamily="18" charset="0"/>
              <a:cs typeface="Arial" panose="020B0604020202020204" pitchFamily="34" charset="0"/>
            </a:endParaRPr>
          </a:p>
          <a:p>
            <a:pPr marL="228600" algn="just"/>
            <a:r>
              <a:rPr lang="en-GB" dirty="0">
                <a:latin typeface="Arial" panose="020B0604020202020204" pitchFamily="34" charset="0"/>
                <a:ea typeface="Times New Roman" panose="02020603050405020304" pitchFamily="18" charset="0"/>
                <a:cs typeface="Arial" panose="020B0604020202020204" pitchFamily="34" charset="0"/>
              </a:rPr>
              <a:t>WRAP (2017a) </a:t>
            </a:r>
            <a:r>
              <a:rPr lang="en-GB" i="1" dirty="0">
                <a:latin typeface="Arial" panose="020B0604020202020204" pitchFamily="34" charset="0"/>
                <a:ea typeface="DengXian Light" panose="02010600030101010101" pitchFamily="2" charset="-122"/>
                <a:cs typeface="Arial" panose="020B0604020202020204" pitchFamily="34" charset="0"/>
              </a:rPr>
              <a:t>The hospitality and food service agreement: Taking action on waste</a:t>
            </a:r>
            <a:r>
              <a:rPr lang="en-GB" dirty="0">
                <a:latin typeface="Arial" panose="020B0604020202020204" pitchFamily="34" charset="0"/>
                <a:ea typeface="Times New Roman" panose="02020603050405020304" pitchFamily="18" charset="0"/>
                <a:cs typeface="Arial" panose="020B0604020202020204" pitchFamily="34" charset="0"/>
              </a:rPr>
              <a:t>. Oxon: WRAP</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193539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231</TotalTime>
  <Words>2199</Words>
  <PresentationFormat>Custom</PresentationFormat>
  <Paragraphs>117</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Arial Bold</vt:lpstr>
      <vt:lpstr>Gotham Bold</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cp:keywords/>
  <dc:description/>
  <dcterms:created xsi:type="dcterms:W3CDTF">2006-08-16T00:00:00Z</dcterms:created>
  <dcterms:modified xsi:type="dcterms:W3CDTF">2025-05-20T08:53:10Z</dcterms:modified>
  <cp:category/>
  <dc:identifier>DAGmqnsb77g</dc:identifier>
</cp:coreProperties>
</file>