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256" r:id="rId5"/>
    <p:sldId id="268" r:id="rId6"/>
    <p:sldId id="307" r:id="rId7"/>
    <p:sldId id="278" r:id="rId8"/>
    <p:sldId id="280" r:id="rId9"/>
    <p:sldId id="321" r:id="rId10"/>
    <p:sldId id="308" r:id="rId11"/>
    <p:sldId id="309" r:id="rId12"/>
    <p:sldId id="310" r:id="rId13"/>
    <p:sldId id="317" r:id="rId14"/>
    <p:sldId id="311" r:id="rId15"/>
    <p:sldId id="313" r:id="rId16"/>
    <p:sldId id="314" r:id="rId17"/>
    <p:sldId id="312" r:id="rId18"/>
    <p:sldId id="315" r:id="rId19"/>
    <p:sldId id="319" r:id="rId20"/>
    <p:sldId id="316" r:id="rId21"/>
    <p:sldId id="320" r:id="rId22"/>
    <p:sldId id="302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radley, Stephanie" initials="BS" lastIdx="1" clrIdx="0">
    <p:extLst>
      <p:ext uri="{19B8F6BF-5375-455C-9EA6-DF929625EA0E}">
        <p15:presenceInfo xmlns:p15="http://schemas.microsoft.com/office/powerpoint/2012/main" userId="S::s.bradley2@exeter.ac.uk::ca2ca656-e3fd-426a-89bc-218f0ebfefb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88"/>
    <p:restoredTop sz="86442"/>
  </p:normalViewPr>
  <p:slideViewPr>
    <p:cSldViewPr>
      <p:cViewPr>
        <p:scale>
          <a:sx n="59" d="100"/>
          <a:sy n="59" d="100"/>
        </p:scale>
        <p:origin x="36" y="7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512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10830"/>
    </p:cViewPr>
  </p:sorterViewPr>
  <p:notesViewPr>
    <p:cSldViewPr>
      <p:cViewPr varScale="1">
        <p:scale>
          <a:sx n="69" d="100"/>
          <a:sy n="69" d="100"/>
        </p:scale>
        <p:origin x="1197" y="27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26/06/2021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FCE13B-0AC1-BF4E-AE78-6C47F85A992E}" type="datetimeFigureOut">
              <a:rPr lang="en-GB" smtClean="0"/>
              <a:t>26/06/2021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369AD6-FE78-FF43-93CF-C55F4AFE2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179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9553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5434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26/06/2021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26/06/2021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26/06/2021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26/06/2021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26/06/2021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26/06/2021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singenglish.com/comprehension/5.html" TargetMode="External"/><Relationship Id="rId2" Type="http://schemas.openxmlformats.org/officeDocument/2006/relationships/hyperlink" Target="https://www.youtube.com/watch?v=VvFWX2I7Nz8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CWZ4yoFYNI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ritingcenter2016.sites.unc.edu/wp-content/uploads/sites/346/2014/06/Critical-Reading-Questionnaire.docx" TargetMode="External"/><Relationship Id="rId2" Type="http://schemas.openxmlformats.org/officeDocument/2006/relationships/hyperlink" Target="https://writingcenter2016.sites.unc.edu/wp-content/uploads/sites/346/2014/06/K-W-L.docx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ritingcenter2016.sites.unc.edu/wp-content/uploads/sites/346/2014/06/concept-map.pdf" TargetMode="External"/><Relationship Id="rId2" Type="http://schemas.openxmlformats.org/officeDocument/2006/relationships/hyperlink" Target="https://writingcenter.unc.edu/esl/resources-test/vocabulary-building-learners-dictionarie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ritingcenter2016.sites.unc.edu/wp-content/uploads/sites/346/2014/06/Literature-Review-Matrix.docx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CWZ4yoFYNI" TargetMode="External"/><Relationship Id="rId2" Type="http://schemas.openxmlformats.org/officeDocument/2006/relationships/hyperlink" Target="https://www.youtube.com/watch?v=VvFWX2I7Nz8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ritingcenter.unc.edu/esl/resources/academic-reading-strategi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3861048"/>
            <a:ext cx="7992888" cy="605929"/>
          </a:xfrm>
        </p:spPr>
        <p:txBody>
          <a:bodyPr>
            <a:noAutofit/>
          </a:bodyPr>
          <a:lstStyle/>
          <a:p>
            <a:r>
              <a:rPr lang="en-GB" b="1" i="1" dirty="0">
                <a:solidFill>
                  <a:schemeClr val="bg1"/>
                </a:solidFill>
              </a:rPr>
              <a:t/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 smtClean="0">
                <a:solidFill>
                  <a:schemeClr val="bg1"/>
                </a:solidFill>
              </a:rPr>
              <a:t>International Pre-Masters Course 2021/22</a:t>
            </a:r>
            <a:br>
              <a:rPr lang="en-GB" b="1" i="1" dirty="0" smtClean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Academic Practice for International Postgraduate </a:t>
            </a:r>
            <a:r>
              <a:rPr lang="en-GB" sz="4000" dirty="0" smtClean="0">
                <a:solidFill>
                  <a:schemeClr val="bg1"/>
                </a:solidFill>
              </a:rPr>
              <a:t>Study</a:t>
            </a:r>
            <a:br>
              <a:rPr lang="en-GB" sz="4000" dirty="0" smtClean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WGPM6003</a:t>
            </a:r>
            <a:r>
              <a:rPr lang="en-GB" b="1" i="1" dirty="0">
                <a:solidFill>
                  <a:schemeClr val="bg1"/>
                </a:solidFill>
              </a:rPr>
              <a:t/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/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/>
            </a:r>
            <a:br>
              <a:rPr lang="en-GB" b="1" i="1" dirty="0">
                <a:solidFill>
                  <a:schemeClr val="bg1"/>
                </a:solidFill>
              </a:rPr>
            </a:b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98113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zh-CN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29EA7-7342-7A49-B755-8A5CD82366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Etiquette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F75B8-2B0C-A34A-833B-9A4DDE3EBC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Punctuality (arrive before the tutor)</a:t>
            </a:r>
          </a:p>
          <a:p>
            <a:r>
              <a:rPr lang="en-GB" dirty="0"/>
              <a:t>Check audio (is your mic working?)</a:t>
            </a:r>
          </a:p>
          <a:p>
            <a:r>
              <a:rPr lang="en-GB" dirty="0"/>
              <a:t>Background (set a neutral background)</a:t>
            </a:r>
          </a:p>
          <a:p>
            <a:r>
              <a:rPr lang="en-GB" dirty="0"/>
              <a:t>Camera On (can we see you?)</a:t>
            </a:r>
          </a:p>
          <a:p>
            <a:r>
              <a:rPr lang="en-GB" dirty="0"/>
              <a:t>Participate (ask and answer questions) </a:t>
            </a:r>
          </a:p>
          <a:p>
            <a:r>
              <a:rPr lang="en-GB" dirty="0"/>
              <a:t>Listen to others (we learn from one another)</a:t>
            </a:r>
          </a:p>
          <a:p>
            <a:r>
              <a:rPr lang="en-GB" dirty="0"/>
              <a:t>Have fun! </a:t>
            </a:r>
            <a:r>
              <a:rPr lang="en-GB" dirty="0" smtClean="0"/>
              <a:t>Relax and join in.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27439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Maximising your time and effort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hangingPunct="0"/>
            <a:r>
              <a:rPr lang="en-GB" dirty="0" smtClean="0"/>
              <a:t>Developing </a:t>
            </a:r>
            <a:r>
              <a:rPr lang="en-GB" dirty="0"/>
              <a:t>reading comprehension strategies in conjunction with note-taking</a:t>
            </a:r>
          </a:p>
          <a:p>
            <a:pPr lvl="0" hangingPunct="0"/>
            <a:r>
              <a:rPr lang="en-GB" dirty="0"/>
              <a:t>Improving reading fluency and speed</a:t>
            </a:r>
          </a:p>
          <a:p>
            <a:endParaRPr lang="en-GB" dirty="0"/>
          </a:p>
        </p:txBody>
      </p:sp>
      <p:pic>
        <p:nvPicPr>
          <p:cNvPr id="4" name="Picture 3" descr="Why we need to stop talking about 'foreign' students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3429000"/>
            <a:ext cx="4133088" cy="2036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59690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dirty="0" smtClean="0"/>
              <a:t>Module Introduction – </a:t>
            </a:r>
            <a:br>
              <a:rPr lang="en-GB" sz="2800" dirty="0" smtClean="0"/>
            </a:br>
            <a:r>
              <a:rPr lang="en-GB" sz="2800" dirty="0" smtClean="0"/>
              <a:t>Academic </a:t>
            </a:r>
            <a:r>
              <a:rPr lang="en-GB" sz="2800" dirty="0"/>
              <a:t>Practice for International Postgraduate </a:t>
            </a:r>
            <a:r>
              <a:rPr lang="en-GB" sz="2800" dirty="0" smtClean="0"/>
              <a:t>Study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/>
              <a:t>Aims</a:t>
            </a:r>
            <a:endParaRPr lang="en-GB" sz="2400" dirty="0"/>
          </a:p>
          <a:p>
            <a:r>
              <a:rPr lang="en-GB" sz="2400" dirty="0" smtClean="0"/>
              <a:t>To </a:t>
            </a:r>
            <a:r>
              <a:rPr lang="en-GB" sz="2400" dirty="0"/>
              <a:t>recognise good academic practice and apply skills necessary for Postgraduate study in the educational context of the UK. </a:t>
            </a:r>
            <a:endParaRPr lang="en-GB" sz="2400" dirty="0" smtClean="0"/>
          </a:p>
          <a:p>
            <a:r>
              <a:rPr lang="en-GB" sz="2400" dirty="0" smtClean="0"/>
              <a:t>The </a:t>
            </a:r>
            <a:r>
              <a:rPr lang="en-GB" sz="2400" dirty="0"/>
              <a:t>focus will be on areas related to identifying and following appropriate academic practices and conventions and developing reflective writing skills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80781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lvl="0" hangingPunct="0"/>
            <a:endParaRPr lang="en-GB" dirty="0" smtClean="0"/>
          </a:p>
          <a:p>
            <a:pPr marL="0" lvl="0" indent="0" hangingPunct="0">
              <a:buNone/>
            </a:pPr>
            <a:r>
              <a:rPr lang="en-GB" dirty="0" smtClean="0"/>
              <a:t>TIME MANAGEMENT, MOTIVATION, UNDERSTANDING TURNITIN</a:t>
            </a:r>
            <a:endParaRPr lang="en-GB" dirty="0"/>
          </a:p>
          <a:p>
            <a:pPr lvl="0" hangingPunct="0"/>
            <a:r>
              <a:rPr lang="en-GB" dirty="0"/>
              <a:t>Demonstrating an awareness of assessment deadlines and preparation using </a:t>
            </a:r>
            <a:r>
              <a:rPr lang="en-GB" dirty="0" err="1" smtClean="0"/>
              <a:t>Turnitin</a:t>
            </a:r>
            <a:endParaRPr lang="en-GB" dirty="0" smtClean="0"/>
          </a:p>
          <a:p>
            <a:pPr marL="0" lvl="0" indent="0" hangingPunct="0">
              <a:buNone/>
            </a:pPr>
            <a:endParaRPr lang="en-GB" dirty="0" smtClean="0"/>
          </a:p>
          <a:p>
            <a:pPr marL="0" indent="0" hangingPunct="0">
              <a:buNone/>
            </a:pPr>
            <a:r>
              <a:rPr lang="en-GB" dirty="0"/>
              <a:t>REFERENCING, PARAPHRASING , QUOTATIONS</a:t>
            </a:r>
          </a:p>
          <a:p>
            <a:pPr lvl="0" hangingPunct="0"/>
            <a:r>
              <a:rPr lang="en-GB" dirty="0"/>
              <a:t>Utilising citation and referencing appropriately</a:t>
            </a:r>
          </a:p>
          <a:p>
            <a:pPr marL="0" lvl="0" indent="0" hangingPunct="0">
              <a:buNone/>
            </a:pPr>
            <a:endParaRPr lang="en-GB" b="1" dirty="0"/>
          </a:p>
          <a:p>
            <a:pPr marL="0" lvl="0" indent="0" hangingPunct="0">
              <a:buNone/>
            </a:pPr>
            <a:r>
              <a:rPr lang="en-GB" b="1" dirty="0" smtClean="0"/>
              <a:t>PREPARATION FOR OUTPUT, READING AND NOTE TAKING</a:t>
            </a:r>
            <a:r>
              <a:rPr lang="en-GB" b="1" dirty="0"/>
              <a:t> </a:t>
            </a:r>
            <a:endParaRPr lang="en-GB" b="1" dirty="0" smtClean="0"/>
          </a:p>
          <a:p>
            <a:pPr hangingPunct="0"/>
            <a:r>
              <a:rPr lang="en-GB" dirty="0"/>
              <a:t>Accessing all library provision </a:t>
            </a:r>
            <a:r>
              <a:rPr lang="en-GB" dirty="0" smtClean="0"/>
              <a:t>effectively</a:t>
            </a:r>
            <a:endParaRPr lang="en-GB" dirty="0"/>
          </a:p>
          <a:p>
            <a:pPr lvl="0" hangingPunct="0"/>
            <a:r>
              <a:rPr lang="en-GB" b="1" dirty="0"/>
              <a:t>Developing reading comprehension strategies in conjunction with </a:t>
            </a:r>
            <a:r>
              <a:rPr lang="en-GB" b="1" dirty="0" smtClean="0"/>
              <a:t>note-taking</a:t>
            </a:r>
            <a:endParaRPr lang="en-GB" b="1" dirty="0"/>
          </a:p>
          <a:p>
            <a:pPr lvl="0" hangingPunct="0"/>
            <a:r>
              <a:rPr lang="en-GB" b="1" dirty="0"/>
              <a:t>Improving reading fluency and </a:t>
            </a:r>
            <a:r>
              <a:rPr lang="en-GB" b="1" dirty="0" smtClean="0"/>
              <a:t>speed</a:t>
            </a:r>
          </a:p>
          <a:p>
            <a:pPr marL="0" lvl="0" indent="0" hangingPunct="0">
              <a:buNone/>
            </a:pPr>
            <a:endParaRPr lang="en-GB" dirty="0" smtClean="0"/>
          </a:p>
          <a:p>
            <a:pPr marL="0" lvl="0" indent="0" hangingPunct="0">
              <a:buNone/>
            </a:pPr>
            <a:r>
              <a:rPr lang="en-GB" dirty="0" smtClean="0"/>
              <a:t>OUTPUT, ACADEMIC WRITING </a:t>
            </a:r>
            <a:endParaRPr lang="en-GB" b="1" dirty="0"/>
          </a:p>
          <a:p>
            <a:pPr hangingPunct="0"/>
            <a:r>
              <a:rPr lang="en-GB" dirty="0" smtClean="0"/>
              <a:t>Producing </a:t>
            </a:r>
            <a:r>
              <a:rPr lang="en-GB" dirty="0"/>
              <a:t>summaries of extended </a:t>
            </a:r>
            <a:r>
              <a:rPr lang="en-GB" dirty="0" smtClean="0"/>
              <a:t>texts</a:t>
            </a:r>
            <a:endParaRPr lang="en-GB" b="1" dirty="0"/>
          </a:p>
          <a:p>
            <a:pPr lvl="0" hangingPunct="0"/>
            <a:r>
              <a:rPr lang="en-GB" dirty="0"/>
              <a:t>Examine paragraph structure and cohesion between </a:t>
            </a:r>
            <a:r>
              <a:rPr lang="en-GB" dirty="0" smtClean="0"/>
              <a:t>paragraphs</a:t>
            </a:r>
            <a:endParaRPr lang="en-GB" b="1" dirty="0"/>
          </a:p>
          <a:p>
            <a:pPr lvl="0" hangingPunct="0"/>
            <a:r>
              <a:rPr lang="en-GB" dirty="0"/>
              <a:t>P</a:t>
            </a:r>
            <a:r>
              <a:rPr lang="en-GB" dirty="0" smtClean="0"/>
              <a:t>roofreading </a:t>
            </a:r>
            <a:r>
              <a:rPr lang="en-GB" dirty="0"/>
              <a:t>and editing skills</a:t>
            </a:r>
            <a:endParaRPr lang="en-GB" b="1" dirty="0"/>
          </a:p>
          <a:p>
            <a:pPr marL="0" indent="0" hangingPunct="0">
              <a:buNone/>
            </a:pPr>
            <a:r>
              <a:rPr lang="en-GB" dirty="0"/>
              <a:t> </a:t>
            </a:r>
            <a:endParaRPr lang="en-GB" b="1" dirty="0"/>
          </a:p>
          <a:p>
            <a:pPr marL="0" indent="0" hangingPunct="0">
              <a:buNone/>
            </a:pPr>
            <a:r>
              <a:rPr lang="en-GB" b="1" dirty="0"/>
              <a:t> 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3789040"/>
            <a:ext cx="3315922" cy="1865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749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Warm Up and language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Watch the video, pause the video and repeat the exercises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Do the Reading Comprehension Quiz</a:t>
            </a:r>
            <a:endParaRPr lang="en-GB" dirty="0"/>
          </a:p>
        </p:txBody>
      </p:sp>
      <p:sp>
        <p:nvSpPr>
          <p:cNvPr id="5" name="Action Button: Movie 4">
            <a:hlinkClick r:id="rId2" highlightClick="1"/>
          </p:cNvPr>
          <p:cNvSpPr/>
          <p:nvPr/>
        </p:nvSpPr>
        <p:spPr>
          <a:xfrm>
            <a:off x="971600" y="1600201"/>
            <a:ext cx="1080120" cy="1728192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ction Button: Document 7">
            <a:hlinkClick r:id="rId3" highlightClick="1"/>
          </p:cNvPr>
          <p:cNvSpPr/>
          <p:nvPr/>
        </p:nvSpPr>
        <p:spPr>
          <a:xfrm>
            <a:off x="971600" y="3861048"/>
            <a:ext cx="1080120" cy="1656184"/>
          </a:xfrm>
          <a:prstGeom prst="actionButtonDocumen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Left Arrow 8"/>
          <p:cNvSpPr/>
          <p:nvPr/>
        </p:nvSpPr>
        <p:spPr>
          <a:xfrm>
            <a:off x="2566120" y="2564904"/>
            <a:ext cx="2221904" cy="21602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Left Arrow 9"/>
          <p:cNvSpPr/>
          <p:nvPr/>
        </p:nvSpPr>
        <p:spPr>
          <a:xfrm>
            <a:off x="2566120" y="4581128"/>
            <a:ext cx="2151992" cy="21602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8881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 Strategies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Purposes of reading </a:t>
            </a:r>
          </a:p>
          <a:p>
            <a:r>
              <a:rPr lang="en-GB" dirty="0" smtClean="0"/>
              <a:t>Before reading</a:t>
            </a:r>
          </a:p>
          <a:p>
            <a:r>
              <a:rPr lang="en-GB" dirty="0" smtClean="0"/>
              <a:t>During reading</a:t>
            </a:r>
          </a:p>
          <a:p>
            <a:r>
              <a:rPr lang="en-GB" dirty="0" smtClean="0"/>
              <a:t>After reading</a:t>
            </a:r>
            <a:endParaRPr lang="en-GB" dirty="0"/>
          </a:p>
        </p:txBody>
      </p:sp>
      <p:pic>
        <p:nvPicPr>
          <p:cNvPr id="4" name="Picture 3" descr="What We’ve Been Reading – NOTCHES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2274955"/>
            <a:ext cx="4142177" cy="2770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99747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dirty="0" smtClean="0"/>
              <a:t>Are you managing your reading efficiently?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Completing reading assignments is one of the biggest challenges in academia. </a:t>
            </a:r>
            <a:r>
              <a:rPr lang="en-GB" dirty="0" smtClean="0"/>
              <a:t> </a:t>
            </a:r>
            <a:r>
              <a:rPr lang="en-GB" dirty="0"/>
              <a:t>Consider this cooking analogy, noting the differences in process:</a:t>
            </a:r>
          </a:p>
          <a:p>
            <a:pPr marL="0" indent="0">
              <a:buNone/>
            </a:pPr>
            <a:r>
              <a:rPr lang="en-GB" dirty="0" err="1" smtClean="0">
                <a:solidFill>
                  <a:schemeClr val="tx2"/>
                </a:solidFill>
              </a:rPr>
              <a:t>Chenguan</a:t>
            </a:r>
            <a:r>
              <a:rPr lang="en-GB" dirty="0" smtClean="0">
                <a:solidFill>
                  <a:schemeClr val="tx2"/>
                </a:solidFill>
              </a:rPr>
              <a:t> </a:t>
            </a:r>
            <a:r>
              <a:rPr lang="en-GB" dirty="0">
                <a:solidFill>
                  <a:schemeClr val="tx2"/>
                </a:solidFill>
              </a:rPr>
              <a:t>has to make dinner. He goes to the store and walks through every aisle. He decides to make w</a:t>
            </a:r>
            <a:r>
              <a:rPr lang="en-GB" dirty="0" smtClean="0">
                <a:solidFill>
                  <a:schemeClr val="tx2"/>
                </a:solidFill>
              </a:rPr>
              <a:t>ontons, </a:t>
            </a:r>
            <a:r>
              <a:rPr lang="en-GB" dirty="0">
                <a:solidFill>
                  <a:schemeClr val="tx2"/>
                </a:solidFill>
              </a:rPr>
              <a:t>so he revisits aisles and reads many packages thoroughly before deciding which groceries to buy. Once he arrives home, he finds a recipe for </a:t>
            </a:r>
            <a:r>
              <a:rPr lang="en-GB" dirty="0" smtClean="0">
                <a:solidFill>
                  <a:schemeClr val="tx2"/>
                </a:solidFill>
              </a:rPr>
              <a:t>wontons, </a:t>
            </a:r>
            <a:r>
              <a:rPr lang="en-GB" dirty="0">
                <a:solidFill>
                  <a:schemeClr val="tx2"/>
                </a:solidFill>
              </a:rPr>
              <a:t>but needs to go back to the store for ingredients he forgot.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3">
                    <a:lumMod val="50000"/>
                  </a:schemeClr>
                </a:solidFill>
              </a:rPr>
              <a:t>Li Wei </a:t>
            </a: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also has to make dinner. He wants lots of carbohydrates because he’s running a marathon soon so he decides to make </a:t>
            </a:r>
            <a:r>
              <a:rPr lang="en-GB" dirty="0" smtClean="0">
                <a:solidFill>
                  <a:schemeClr val="accent3">
                    <a:lumMod val="50000"/>
                  </a:schemeClr>
                </a:solidFill>
              </a:rPr>
              <a:t>wontons. </a:t>
            </a:r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After checking some recipes, he makes a list of ingredients. At the grocery store, he skims aisles to find his ingredients and chooses products that meet his diet</a:t>
            </a:r>
            <a:r>
              <a:rPr lang="en-GB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  <a:endParaRPr lang="en-GB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63207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 the purpose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/>
          </a:bodyPr>
          <a:lstStyle/>
          <a:p>
            <a:r>
              <a:rPr lang="en-GB" sz="2800" dirty="0" smtClean="0"/>
              <a:t>Li Wei’s </a:t>
            </a:r>
            <a:r>
              <a:rPr lang="en-GB" sz="2800" dirty="0"/>
              <a:t>process was more efficient because his purpose was clear. </a:t>
            </a:r>
            <a:endParaRPr lang="en-GB" sz="2800" dirty="0" smtClean="0"/>
          </a:p>
          <a:p>
            <a:r>
              <a:rPr lang="en-GB" sz="2800" dirty="0" smtClean="0"/>
              <a:t>Establishing </a:t>
            </a:r>
            <a:r>
              <a:rPr lang="en-GB" sz="2800" dirty="0"/>
              <a:t>why you are reading something will help you decide how to read it, which saves time and improves comprehension. </a:t>
            </a:r>
          </a:p>
          <a:p>
            <a:endParaRPr lang="en-GB" dirty="0"/>
          </a:p>
        </p:txBody>
      </p:sp>
      <p:pic>
        <p:nvPicPr>
          <p:cNvPr id="4" name="Picture 3" descr="Playing with Flour: Making wontons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7814" y="3429000"/>
            <a:ext cx="3744416" cy="2478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9974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Introduction: Academic reading</a:t>
            </a:r>
            <a:endParaRPr lang="en-GB" dirty="0"/>
          </a:p>
        </p:txBody>
      </p:sp>
      <p:pic>
        <p:nvPicPr>
          <p:cNvPr id="5" name="Content Placeholder 4" descr="Girl Reading | Free Stock Photo | A female student reading ...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2564904"/>
            <a:ext cx="3649980" cy="2423160"/>
          </a:xfrm>
        </p:spPr>
      </p:pic>
      <p:sp>
        <p:nvSpPr>
          <p:cNvPr id="4" name="Action Button: Movie 3">
            <a:hlinkClick r:id="rId3" highlightClick="1"/>
          </p:cNvPr>
          <p:cNvSpPr/>
          <p:nvPr/>
        </p:nvSpPr>
        <p:spPr>
          <a:xfrm>
            <a:off x="1331640" y="2276872"/>
            <a:ext cx="2016224" cy="1080120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5372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dirty="0"/>
              <a:t>Purposes for reading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 smtClean="0"/>
              <a:t>People </a:t>
            </a:r>
            <a:r>
              <a:rPr lang="en-GB" dirty="0"/>
              <a:t>read different kinds of text (e.g., scholarly articles, textbooks, reviews) for different reasons. </a:t>
            </a:r>
          </a:p>
          <a:p>
            <a:r>
              <a:rPr lang="en-GB" dirty="0"/>
              <a:t>to scan for specific information</a:t>
            </a:r>
          </a:p>
          <a:p>
            <a:r>
              <a:rPr lang="en-GB" dirty="0"/>
              <a:t>to skim to get an overview of the text</a:t>
            </a:r>
          </a:p>
          <a:p>
            <a:r>
              <a:rPr lang="en-GB" dirty="0"/>
              <a:t>to relate new content to existing knowledge</a:t>
            </a:r>
          </a:p>
          <a:p>
            <a:r>
              <a:rPr lang="en-GB" dirty="0"/>
              <a:t>to write something (often depends on a prompt)</a:t>
            </a:r>
          </a:p>
          <a:p>
            <a:r>
              <a:rPr lang="en-GB" dirty="0"/>
              <a:t>to critique an argument</a:t>
            </a:r>
          </a:p>
          <a:p>
            <a:r>
              <a:rPr lang="en-GB" dirty="0"/>
              <a:t>to learn something</a:t>
            </a:r>
          </a:p>
          <a:p>
            <a:r>
              <a:rPr lang="en-GB" dirty="0"/>
              <a:t>for general comprehension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41024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turn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Think about your assessment portfolio and the articles you saved last week.</a:t>
            </a:r>
          </a:p>
          <a:p>
            <a:r>
              <a:rPr lang="en-GB" dirty="0" smtClean="0"/>
              <a:t>Choose the most relevant article after skim reading the abstract, headings and conclusion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71813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Task: Read your chosen article</a:t>
            </a:r>
            <a:br>
              <a:rPr lang="en-GB" dirty="0" smtClean="0"/>
            </a:br>
            <a:r>
              <a:rPr lang="en-GB" sz="2200" dirty="0"/>
              <a:t>Before you </a:t>
            </a:r>
            <a:r>
              <a:rPr lang="en-GB" sz="2200" dirty="0" smtClean="0"/>
              <a:t>read </a:t>
            </a:r>
            <a:r>
              <a:rPr lang="en-GB" sz="2200" dirty="0"/>
              <a:t>consider the following slides</a:t>
            </a:r>
            <a:br>
              <a:rPr lang="en-GB" sz="2200" dirty="0"/>
            </a:br>
            <a:endParaRPr lang="en-GB" sz="2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Reading Comprehension: COR Literacy Framework Part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7888" y="1417638"/>
            <a:ext cx="6588224" cy="45457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932040" y="5656301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(Woolley</a:t>
            </a:r>
            <a:r>
              <a:rPr lang="en-GB" dirty="0"/>
              <a:t>, </a:t>
            </a:r>
            <a:r>
              <a:rPr lang="en-GB" dirty="0" smtClean="0"/>
              <a:t>2013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8010439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Before reading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Establish </a:t>
            </a:r>
            <a:r>
              <a:rPr lang="en-GB" dirty="0"/>
              <a:t>your purpose for reading</a:t>
            </a:r>
          </a:p>
          <a:p>
            <a:r>
              <a:rPr lang="en-GB" dirty="0"/>
              <a:t>Speculate about the author’s purpose for writing</a:t>
            </a:r>
          </a:p>
          <a:p>
            <a:r>
              <a:rPr lang="en-GB" dirty="0"/>
              <a:t>Review what you already know and want to learn about the topic (see the guides below)</a:t>
            </a:r>
          </a:p>
          <a:p>
            <a:r>
              <a:rPr lang="en-GB" dirty="0"/>
              <a:t>Preview the text to get an overview of its structure, looking at headings, figures, tables, glossary, etc.</a:t>
            </a:r>
          </a:p>
          <a:p>
            <a:r>
              <a:rPr lang="en-GB" dirty="0"/>
              <a:t>Predict the contents of the text and pose questions about it. If the authors have provided discussion questions, read them and write them on a note-taking sheet.</a:t>
            </a:r>
          </a:p>
          <a:p>
            <a:r>
              <a:rPr lang="en-GB" dirty="0"/>
              <a:t>Note any discussion questions that have been provided (sometimes at the end of the text</a:t>
            </a:r>
            <a:r>
              <a:rPr lang="en-GB" dirty="0" smtClean="0"/>
              <a:t>)</a:t>
            </a:r>
          </a:p>
          <a:p>
            <a:pPr marL="0" indent="0">
              <a:buNone/>
            </a:pPr>
            <a:r>
              <a:rPr lang="en-GB" dirty="0"/>
              <a:t>Sample pre-reading guides – </a:t>
            </a:r>
            <a:r>
              <a:rPr lang="en-GB" u="sng" dirty="0">
                <a:hlinkClick r:id="rId2"/>
              </a:rPr>
              <a:t>K-W-L guide</a:t>
            </a:r>
            <a:endParaRPr lang="en-GB" dirty="0"/>
          </a:p>
          <a:p>
            <a:pPr marL="0" indent="0">
              <a:buNone/>
            </a:pPr>
            <a:r>
              <a:rPr lang="en-GB" u="sng" dirty="0">
                <a:hlinkClick r:id="rId3"/>
              </a:rPr>
              <a:t>Critical reading questionnaire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563888" y="5373216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(The </a:t>
            </a:r>
            <a:r>
              <a:rPr lang="en-GB" dirty="0"/>
              <a:t>Writing </a:t>
            </a:r>
            <a:r>
              <a:rPr lang="en-GB" dirty="0" smtClean="0"/>
              <a:t>Centre, 2021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5338586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r>
              <a:rPr lang="en-GB" dirty="0"/>
              <a:t>During reading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579296" cy="3917032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Annotate </a:t>
            </a:r>
            <a:r>
              <a:rPr lang="en-GB" dirty="0"/>
              <a:t>and mark (sparingly) sections of the text to easily recall important or interesting ideas</a:t>
            </a:r>
          </a:p>
          <a:p>
            <a:r>
              <a:rPr lang="en-GB" dirty="0"/>
              <a:t>Check your predictions and find answers to posed questions</a:t>
            </a:r>
          </a:p>
          <a:p>
            <a:r>
              <a:rPr lang="en-GB" dirty="0"/>
              <a:t>Use headings and transition words to identify relationships in the text</a:t>
            </a:r>
          </a:p>
          <a:p>
            <a:r>
              <a:rPr lang="en-GB" dirty="0"/>
              <a:t>Create a vocabulary list of other unfamiliar words to define later</a:t>
            </a:r>
          </a:p>
          <a:p>
            <a:r>
              <a:rPr lang="en-GB" dirty="0"/>
              <a:t>Try to infer unfamiliar words’ meanings by identifying their relationship to the main idea</a:t>
            </a:r>
          </a:p>
          <a:p>
            <a:r>
              <a:rPr lang="en-GB" dirty="0"/>
              <a:t>Connect the text to what you already know about the </a:t>
            </a:r>
            <a:r>
              <a:rPr lang="en-GB" dirty="0" smtClean="0"/>
              <a:t>topic</a:t>
            </a:r>
          </a:p>
          <a:p>
            <a:r>
              <a:rPr lang="en-GB" dirty="0" smtClean="0"/>
              <a:t>Always note down the reference.</a:t>
            </a:r>
            <a:endParaRPr lang="en-GB" dirty="0"/>
          </a:p>
          <a:p>
            <a:r>
              <a:rPr lang="en-GB" dirty="0"/>
              <a:t>Take breaks (split the text into segments if necessary)</a:t>
            </a:r>
          </a:p>
          <a:p>
            <a:pPr marL="0" indent="0">
              <a:buNone/>
            </a:pPr>
            <a:r>
              <a:rPr lang="en-GB" dirty="0"/>
              <a:t>(The Writing Centre, 2021)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4555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Free stock photo of break time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895" y="274638"/>
            <a:ext cx="7647864" cy="5098577"/>
          </a:xfrm>
        </p:spPr>
      </p:pic>
    </p:spTree>
    <p:extLst>
      <p:ext uri="{BB962C8B-B14F-4D97-AF65-F5344CB8AC3E}">
        <p14:creationId xmlns:p14="http://schemas.microsoft.com/office/powerpoint/2010/main" val="42850119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After reading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Summarize the text in your own words (note what you learned, impressions, and reactions) in an outline, concept map, or matrix (for several texts)</a:t>
            </a:r>
          </a:p>
          <a:p>
            <a:r>
              <a:rPr lang="en-GB" dirty="0"/>
              <a:t>Talk to someone about the author’s ideas to check your comprehension</a:t>
            </a:r>
          </a:p>
          <a:p>
            <a:r>
              <a:rPr lang="en-GB" dirty="0"/>
              <a:t>Identify and reread difficult parts of the </a:t>
            </a:r>
            <a:r>
              <a:rPr lang="en-GB" dirty="0" smtClean="0"/>
              <a:t>text </a:t>
            </a:r>
            <a:endParaRPr lang="en-GB" dirty="0"/>
          </a:p>
          <a:p>
            <a:r>
              <a:rPr lang="en-GB" dirty="0"/>
              <a:t>Define words on your vocabulary list (try a </a:t>
            </a:r>
            <a:r>
              <a:rPr lang="en-GB" u="sng" dirty="0">
                <a:hlinkClick r:id="rId2"/>
              </a:rPr>
              <a:t>learner’s dictionary</a:t>
            </a:r>
            <a:r>
              <a:rPr lang="en-GB" dirty="0"/>
              <a:t>) and practice using them</a:t>
            </a:r>
          </a:p>
          <a:p>
            <a:pPr marL="0" indent="0">
              <a:buNone/>
            </a:pPr>
            <a:r>
              <a:rPr lang="en-GB" dirty="0"/>
              <a:t>Sample graphic organizers – </a:t>
            </a:r>
            <a:r>
              <a:rPr lang="en-GB" u="sng" dirty="0">
                <a:hlinkClick r:id="rId3"/>
              </a:rPr>
              <a:t>Concept map</a:t>
            </a:r>
            <a:r>
              <a:rPr lang="en-GB" dirty="0"/>
              <a:t> · </a:t>
            </a:r>
            <a:r>
              <a:rPr lang="en-GB" u="sng" dirty="0">
                <a:hlinkClick r:id="rId4"/>
              </a:rPr>
              <a:t>Literature review matrix</a:t>
            </a:r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83568" y="5373216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</a:t>
            </a:r>
            <a:r>
              <a:rPr lang="en-GB" dirty="0" err="1" smtClean="0"/>
              <a:t>Grabe</a:t>
            </a:r>
            <a:r>
              <a:rPr lang="en-GB" dirty="0" smtClean="0"/>
              <a:t> </a:t>
            </a:r>
            <a:r>
              <a:rPr lang="en-GB" dirty="0"/>
              <a:t>&amp; </a:t>
            </a:r>
            <a:r>
              <a:rPr lang="en-GB" dirty="0" err="1"/>
              <a:t>Stoller</a:t>
            </a:r>
            <a:r>
              <a:rPr lang="en-GB" dirty="0"/>
              <a:t>, </a:t>
            </a:r>
            <a:r>
              <a:rPr lang="en-GB" dirty="0" smtClean="0"/>
              <a:t>2002; </a:t>
            </a:r>
            <a:r>
              <a:rPr lang="en-GB" dirty="0"/>
              <a:t>The Writing </a:t>
            </a:r>
            <a:r>
              <a:rPr lang="en-GB" dirty="0" smtClean="0"/>
              <a:t>Centre, 2021</a:t>
            </a:r>
            <a:r>
              <a:rPr lang="en-GB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4279640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Express yourself: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Get into groups of two or three and report to your peers what you found out.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Name and type of article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was the article about? What question/s did it ask?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Summarise the main points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Give your opinion about the article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95126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 err="1"/>
              <a:t>Acurate</a:t>
            </a:r>
            <a:r>
              <a:rPr lang="en-GB" dirty="0"/>
              <a:t> English. (2018). English pronunciation lesson for Chinese speakers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https://www.youtube.com/watch?v=VvFWX2I7Nz8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 smtClean="0"/>
              <a:t>Grabe</a:t>
            </a:r>
            <a:r>
              <a:rPr lang="en-GB" dirty="0"/>
              <a:t>, W., &amp; </a:t>
            </a:r>
            <a:r>
              <a:rPr lang="en-GB" dirty="0" err="1"/>
              <a:t>Stoller</a:t>
            </a:r>
            <a:r>
              <a:rPr lang="en-GB" dirty="0"/>
              <a:t>, F. L. (2002). Teaching and researching reading. Harlow: </a:t>
            </a:r>
            <a:r>
              <a:rPr lang="en-GB" dirty="0" smtClean="0"/>
              <a:t>Longman</a:t>
            </a:r>
            <a:endParaRPr lang="en-GB" dirty="0"/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>The University of Notre Dame </a:t>
            </a:r>
            <a:r>
              <a:rPr lang="en-GB" dirty="0" smtClean="0"/>
              <a:t>Australia. (2013). </a:t>
            </a:r>
            <a:r>
              <a:rPr lang="en-GB" dirty="0"/>
              <a:t>Academic reading skills. </a:t>
            </a: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www.youtube.com/watch?v=DCWZ4yoFYNI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>The Writing Centre. (2021) Academic Reading Strategies. University of North Carolina at Chapel Hill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https://writingcenter.unc.edu/esl/resources/academic-reading-strategies/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err="1" smtClean="0"/>
              <a:t>UE.UsingEnglish.Com</a:t>
            </a:r>
            <a:r>
              <a:rPr lang="en-GB" dirty="0" smtClean="0"/>
              <a:t>. (2021) </a:t>
            </a:r>
            <a:r>
              <a:rPr lang="en-GB" dirty="0"/>
              <a:t>Which is the hardest language</a:t>
            </a:r>
            <a:r>
              <a:rPr lang="en-GB" dirty="0" smtClean="0"/>
              <a:t>? </a:t>
            </a:r>
            <a:r>
              <a:rPr lang="en-GB" dirty="0"/>
              <a:t>Copyright © 2002 - 2021 UsingEnglish.com Ltd</a:t>
            </a:r>
          </a:p>
          <a:p>
            <a:pPr marL="0" indent="0">
              <a:buNone/>
            </a:pPr>
            <a:r>
              <a:rPr lang="en-GB" dirty="0" smtClean="0"/>
              <a:t>https</a:t>
            </a:r>
            <a:r>
              <a:rPr lang="en-GB" dirty="0"/>
              <a:t>://www.usingenglish.com/comprehension/5.html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Woolley</a:t>
            </a:r>
            <a:r>
              <a:rPr lang="en-GB" dirty="0" smtClean="0"/>
              <a:t>, G. (2013</a:t>
            </a:r>
            <a:r>
              <a:rPr lang="en-GB" u="sng" dirty="0" smtClean="0"/>
              <a:t>) </a:t>
            </a:r>
            <a:r>
              <a:rPr lang="en-GB" u="sng" dirty="0"/>
              <a:t>Reading Comprehension</a:t>
            </a:r>
            <a:r>
              <a:rPr lang="en-GB" dirty="0"/>
              <a:t>. http://reading4meaning.blogspot.com/2013/04/cor-literacy-framework-part-1.html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826543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303dbf9b-b85b-46a0-94f1-894078c07ecd"/>
    <ds:schemaRef ds:uri="211f9404-bca0-4bcf-9c1d-965ccb6f8d2d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4320</TotalTime>
  <Words>1038</Words>
  <Application>Microsoft Office PowerPoint</Application>
  <PresentationFormat>On-screen Show (4:3)</PresentationFormat>
  <Paragraphs>118</Paragraphs>
  <Slides>19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Myriad Pro</vt:lpstr>
      <vt:lpstr>20140311PresentationUWTSDTemplate</vt:lpstr>
      <vt:lpstr> International Pre-Masters Course 2021/22 Academic Practice for International Postgraduate Study WGPM6003   </vt:lpstr>
      <vt:lpstr>Online Etiquette</vt:lpstr>
      <vt:lpstr>Maximising your time and effort</vt:lpstr>
      <vt:lpstr>Module Introduction –  Academic Practice for International Postgraduate Study</vt:lpstr>
      <vt:lpstr>Module Content</vt:lpstr>
      <vt:lpstr>Warm Up and language</vt:lpstr>
      <vt:lpstr>Reading Strategies</vt:lpstr>
      <vt:lpstr>Are you managing your reading efficiently?</vt:lpstr>
      <vt:lpstr>Finding the purpose</vt:lpstr>
      <vt:lpstr>Introduction: Academic reading</vt:lpstr>
      <vt:lpstr>Purposes for reading </vt:lpstr>
      <vt:lpstr>Your turn</vt:lpstr>
      <vt:lpstr>Task: Read your chosen article Before you read consider the following slides </vt:lpstr>
      <vt:lpstr>Before reading </vt:lpstr>
      <vt:lpstr>During reading </vt:lpstr>
      <vt:lpstr>PowerPoint Presentation</vt:lpstr>
      <vt:lpstr>After reading</vt:lpstr>
      <vt:lpstr>Express yourself: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Heike Griffiths</cp:lastModifiedBy>
  <cp:revision>99</cp:revision>
  <dcterms:created xsi:type="dcterms:W3CDTF">2015-04-14T15:21:28Z</dcterms:created>
  <dcterms:modified xsi:type="dcterms:W3CDTF">2021-06-26T10:29:17Z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