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60" r:id="rId5"/>
    <p:sldId id="262" r:id="rId6"/>
    <p:sldId id="263" r:id="rId7"/>
    <p:sldId id="259" r:id="rId8"/>
    <p:sldId id="266"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8235D"/>
    <a:srgbClr val="E97132"/>
    <a:srgbClr val="35306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F8AFF9-DF68-0648-A39D-518ABB072103}" v="412" dt="2025-04-06T16:54:16.5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947" autoAdjust="0"/>
    <p:restoredTop sz="75934"/>
  </p:normalViewPr>
  <p:slideViewPr>
    <p:cSldViewPr snapToGrid="0">
      <p:cViewPr varScale="1">
        <p:scale>
          <a:sx n="72" d="100"/>
          <a:sy n="72" d="100"/>
        </p:scale>
        <p:origin x="216" y="1056"/>
      </p:cViewPr>
      <p:guideLst/>
    </p:cSldViewPr>
  </p:slideViewPr>
  <p:notesTextViewPr>
    <p:cViewPr>
      <p:scale>
        <a:sx n="105" d="100"/>
        <a:sy n="10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111970-A71E-A24C-897F-9D0A04BFB2E3}" type="datetimeFigureOut">
              <a:rPr lang="en-GB" smtClean="0"/>
              <a:t>08/04/2025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9D9AC2-4863-5E4B-A8A1-06DAE1808862}" type="slidenum">
              <a:rPr lang="en-GB" smtClean="0"/>
              <a:t>‹#›</a:t>
            </a:fld>
            <a:endParaRPr lang="en-GB"/>
          </a:p>
        </p:txBody>
      </p:sp>
    </p:spTree>
    <p:extLst>
      <p:ext uri="{BB962C8B-B14F-4D97-AF65-F5344CB8AC3E}">
        <p14:creationId xmlns:p14="http://schemas.microsoft.com/office/powerpoint/2010/main" val="65564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Image Reference: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mn-lt"/>
              </a:rPr>
              <a:t>National Army Museum (Online Collection - </a:t>
            </a:r>
            <a:r>
              <a:rPr lang="en-GB" b="0" i="0" u="none" strike="noStrike" dirty="0">
                <a:solidFill>
                  <a:srgbClr val="666666"/>
                </a:solidFill>
                <a:effectLst/>
                <a:latin typeface="aleoregular"/>
              </a:rPr>
              <a:t>NAM. 2003-09-65-1</a:t>
            </a:r>
            <a:r>
              <a:rPr lang="en-GB" sz="1200" b="0" dirty="0">
                <a:solidFill>
                  <a:srgbClr val="000000"/>
                </a:solidFill>
                <a:effectLst/>
                <a:latin typeface="+mn-lt"/>
              </a:rPr>
              <a:t>), ‘</a:t>
            </a:r>
            <a:r>
              <a:rPr lang="en-GB" sz="1200" b="0" i="0" u="none" strike="noStrike" dirty="0">
                <a:solidFill>
                  <a:srgbClr val="333333"/>
                </a:solidFill>
                <a:effectLst/>
                <a:latin typeface="+mn-lt"/>
              </a:rPr>
              <a:t>Poisonous Gas. Tear Gas-1917</a:t>
            </a:r>
            <a:r>
              <a:rPr lang="en-GB" sz="1200" b="0" dirty="0">
                <a:solidFill>
                  <a:srgbClr val="000000"/>
                </a:solidFill>
                <a:effectLst/>
                <a:latin typeface="+mn-lt"/>
              </a:rPr>
              <a:t>’. </a:t>
            </a:r>
            <a:r>
              <a:rPr lang="en-GB" sz="1200" dirty="0">
                <a:solidFill>
                  <a:srgbClr val="000000"/>
                </a:solidFill>
                <a:effectLst/>
                <a:latin typeface="+mn-lt"/>
              </a:rPr>
              <a:t>&lt;https://</a:t>
            </a:r>
            <a:r>
              <a:rPr lang="en-GB" sz="1200" dirty="0" err="1">
                <a:solidFill>
                  <a:srgbClr val="000000"/>
                </a:solidFill>
                <a:effectLst/>
                <a:latin typeface="+mn-lt"/>
              </a:rPr>
              <a:t>collection.nam.ac.uk</a:t>
            </a:r>
            <a:r>
              <a:rPr lang="en-GB" sz="1200" dirty="0">
                <a:solidFill>
                  <a:srgbClr val="000000"/>
                </a:solidFill>
                <a:effectLst/>
                <a:latin typeface="+mn-lt"/>
              </a:rPr>
              <a:t>/</a:t>
            </a:r>
            <a:r>
              <a:rPr lang="en-GB" sz="1200" dirty="0" err="1">
                <a:solidFill>
                  <a:srgbClr val="000000"/>
                </a:solidFill>
                <a:effectLst/>
                <a:latin typeface="+mn-lt"/>
              </a:rPr>
              <a:t>detail.php?q</a:t>
            </a:r>
            <a:r>
              <a:rPr lang="en-GB" sz="1200" dirty="0">
                <a:solidFill>
                  <a:srgbClr val="000000"/>
                </a:solidFill>
                <a:effectLst/>
                <a:latin typeface="+mn-lt"/>
              </a:rPr>
              <a:t>=searchType%3Dsimple%26resultsDisplay%3Dlist%26simpleText%3Dgas%2Bdrawing&amp;pos=4&amp;total=15&amp;page=1&amp;acc=2003-09-65-1&gt; [accessed 04 April 2025].</a:t>
            </a:r>
          </a:p>
          <a:p>
            <a:endParaRPr lang="en-GB" dirty="0"/>
          </a:p>
        </p:txBody>
      </p:sp>
      <p:sp>
        <p:nvSpPr>
          <p:cNvPr id="4" name="Slide Number Placeholder 3"/>
          <p:cNvSpPr>
            <a:spLocks noGrp="1"/>
          </p:cNvSpPr>
          <p:nvPr>
            <p:ph type="sldNum" sz="quarter" idx="5"/>
          </p:nvPr>
        </p:nvSpPr>
        <p:spPr/>
        <p:txBody>
          <a:bodyPr/>
          <a:lstStyle/>
          <a:p>
            <a:fld id="{999D9AC2-4863-5E4B-A8A1-06DAE1808862}" type="slidenum">
              <a:rPr lang="en-GB" smtClean="0"/>
              <a:t>1</a:t>
            </a:fld>
            <a:endParaRPr lang="en-GB"/>
          </a:p>
        </p:txBody>
      </p:sp>
    </p:spTree>
    <p:extLst>
      <p:ext uri="{BB962C8B-B14F-4D97-AF65-F5344CB8AC3E}">
        <p14:creationId xmlns:p14="http://schemas.microsoft.com/office/powerpoint/2010/main" val="2812762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none" dirty="0">
                <a:latin typeface="+mn-lt"/>
              </a:rPr>
              <a:t>To investigate three key areas of medical development that has resulted from the First World War and to determine their impact on medicine in Britain.</a:t>
            </a:r>
            <a:endParaRPr lang="en-GB" sz="1200" b="1" u="sng" dirty="0">
              <a:latin typeface="+mn-lt"/>
            </a:endParaRPr>
          </a:p>
          <a:p>
            <a:endParaRPr lang="en-GB" sz="1200" b="1" u="sng" dirty="0">
              <a:latin typeface="+mn-lt"/>
            </a:endParaRPr>
          </a:p>
          <a:p>
            <a:r>
              <a:rPr lang="en-GB" sz="1200" b="1" u="sng" dirty="0">
                <a:latin typeface="+mn-lt"/>
              </a:rPr>
              <a:t>Image References: </a:t>
            </a:r>
          </a:p>
          <a:p>
            <a:endParaRPr lang="en-GB" sz="1200" b="1" u="sng"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mn-lt"/>
              </a:rPr>
              <a:t>National Army Museum (Online Collection - </a:t>
            </a:r>
            <a:r>
              <a:rPr lang="en-GB" sz="1200" b="0" i="0" u="none" strike="noStrike" dirty="0">
                <a:solidFill>
                  <a:srgbClr val="333333"/>
                </a:solidFill>
                <a:effectLst/>
                <a:latin typeface="+mn-lt"/>
              </a:rPr>
              <a:t>NAM. 1952-01-33-55-47</a:t>
            </a:r>
            <a:r>
              <a:rPr lang="en-GB" sz="1200" b="0" dirty="0">
                <a:solidFill>
                  <a:srgbClr val="000000"/>
                </a:solidFill>
                <a:effectLst/>
                <a:latin typeface="+mn-lt"/>
              </a:rPr>
              <a:t>), ‘</a:t>
            </a:r>
            <a:r>
              <a:rPr lang="en-GB" sz="1200" b="0" i="0" u="none" strike="noStrike" dirty="0">
                <a:solidFill>
                  <a:srgbClr val="333333"/>
                </a:solidFill>
                <a:effectLst/>
                <a:latin typeface="+mn-lt"/>
              </a:rPr>
              <a:t>Vickers machine gun team in gas masks, </a:t>
            </a:r>
            <a:r>
              <a:rPr lang="en-GB" sz="1200" dirty="0">
                <a:solidFill>
                  <a:srgbClr val="000000"/>
                </a:solidFill>
                <a:effectLst/>
                <a:latin typeface="+mn-lt"/>
              </a:rPr>
              <a:t>&lt;https://</a:t>
            </a:r>
            <a:r>
              <a:rPr lang="en-GB" sz="1200" dirty="0" err="1">
                <a:solidFill>
                  <a:srgbClr val="000000"/>
                </a:solidFill>
                <a:effectLst/>
                <a:latin typeface="+mn-lt"/>
              </a:rPr>
              <a:t>collection.nam.ac.uk</a:t>
            </a:r>
            <a:r>
              <a:rPr lang="en-GB" sz="1200" dirty="0">
                <a:solidFill>
                  <a:srgbClr val="000000"/>
                </a:solidFill>
                <a:effectLst/>
                <a:latin typeface="+mn-lt"/>
              </a:rPr>
              <a:t>/</a:t>
            </a:r>
            <a:r>
              <a:rPr lang="en-GB" sz="1200" dirty="0" err="1">
                <a:solidFill>
                  <a:srgbClr val="000000"/>
                </a:solidFill>
                <a:effectLst/>
                <a:latin typeface="+mn-lt"/>
              </a:rPr>
              <a:t>detail.php?q</a:t>
            </a:r>
            <a:r>
              <a:rPr lang="en-GB" sz="1200" dirty="0">
                <a:solidFill>
                  <a:srgbClr val="000000"/>
                </a:solidFill>
                <a:effectLst/>
                <a:latin typeface="+mn-lt"/>
              </a:rPr>
              <a:t>=searchType%3Dsimple%26resultsDisplay%3Dlist%26simpleText%3Dthomas%2Bsplint&amp;pos=0&amp;total=1&amp;page=1&amp;acc=2014-01-16-1&gt; [accessed 04 April 2025].</a:t>
            </a:r>
          </a:p>
          <a:p>
            <a:endParaRPr lang="en-GB" sz="1200" b="1" u="sng"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mn-lt"/>
              </a:rPr>
              <a:t>National Army Museum (Online Collection - </a:t>
            </a:r>
            <a:r>
              <a:rPr lang="en-GB" sz="1200" b="0" i="0" u="none" strike="noStrike" dirty="0">
                <a:solidFill>
                  <a:srgbClr val="666666"/>
                </a:solidFill>
                <a:effectLst/>
                <a:latin typeface="+mn-lt"/>
              </a:rPr>
              <a:t>NAM. 2014-01-16-1), </a:t>
            </a:r>
            <a:r>
              <a:rPr lang="en-GB" sz="1200" b="0" i="0" u="none" strike="noStrike" dirty="0">
                <a:solidFill>
                  <a:srgbClr val="333333"/>
                </a:solidFill>
                <a:effectLst/>
                <a:latin typeface="+mn-lt"/>
              </a:rPr>
              <a:t>Thomas splint, 1918 (c)</a:t>
            </a:r>
            <a:r>
              <a:rPr lang="en-GB" sz="1200" b="0" i="0" u="none" strike="noStrike" dirty="0">
                <a:solidFill>
                  <a:srgbClr val="666666"/>
                </a:solidFill>
                <a:effectLst/>
                <a:latin typeface="+mn-lt"/>
              </a:rPr>
              <a:t>’</a:t>
            </a:r>
            <a:r>
              <a:rPr lang="en-GB" sz="1200" b="0" dirty="0">
                <a:solidFill>
                  <a:srgbClr val="000000"/>
                </a:solidFill>
                <a:effectLst/>
                <a:latin typeface="+mn-lt"/>
              </a:rPr>
              <a:t> </a:t>
            </a:r>
            <a:r>
              <a:rPr lang="en-GB" sz="1200" dirty="0">
                <a:solidFill>
                  <a:srgbClr val="000000"/>
                </a:solidFill>
                <a:effectLst/>
                <a:latin typeface="+mn-lt"/>
              </a:rPr>
              <a:t>&lt;https://</a:t>
            </a:r>
            <a:r>
              <a:rPr lang="en-GB" sz="1200" dirty="0" err="1">
                <a:solidFill>
                  <a:srgbClr val="000000"/>
                </a:solidFill>
                <a:effectLst/>
                <a:latin typeface="+mn-lt"/>
              </a:rPr>
              <a:t>collection.nam.ac.uk</a:t>
            </a:r>
            <a:r>
              <a:rPr lang="en-GB" sz="1200" dirty="0">
                <a:solidFill>
                  <a:srgbClr val="000000"/>
                </a:solidFill>
                <a:effectLst/>
                <a:latin typeface="+mn-lt"/>
              </a:rPr>
              <a:t>/</a:t>
            </a:r>
            <a:r>
              <a:rPr lang="en-GB" sz="1200" dirty="0" err="1">
                <a:solidFill>
                  <a:srgbClr val="000000"/>
                </a:solidFill>
                <a:effectLst/>
                <a:latin typeface="+mn-lt"/>
              </a:rPr>
              <a:t>detail.php?q</a:t>
            </a:r>
            <a:r>
              <a:rPr lang="en-GB" sz="1200" dirty="0">
                <a:solidFill>
                  <a:srgbClr val="000000"/>
                </a:solidFill>
                <a:effectLst/>
                <a:latin typeface="+mn-lt"/>
              </a:rPr>
              <a:t>=searchType%3Dsimple%26resultsDisplay%3Dlist%26simpleText%3Dgas%2Bdrawing&amp;pos=4&amp;total=15&amp;page=1&amp;acc=2003-09-65-1&gt; [accessed 04 April 2025].</a:t>
            </a:r>
          </a:p>
          <a:p>
            <a:endParaRPr lang="en-GB" sz="1200" b="1" u="sng" dirty="0">
              <a:latin typeface="+mn-lt"/>
            </a:endParaRPr>
          </a:p>
          <a:p>
            <a:pPr algn="l">
              <a:buNone/>
            </a:pPr>
            <a:r>
              <a:rPr lang="en-GB" sz="1200" dirty="0">
                <a:solidFill>
                  <a:srgbClr val="000000"/>
                </a:solidFill>
                <a:effectLst/>
                <a:latin typeface="+mn-lt"/>
              </a:rPr>
              <a:t>National Army Museum (Online Collection - </a:t>
            </a:r>
            <a:r>
              <a:rPr lang="en-GB" sz="1200" b="0" i="0" u="none" strike="noStrike" dirty="0">
                <a:solidFill>
                  <a:srgbClr val="333333"/>
                </a:solidFill>
                <a:effectLst/>
                <a:latin typeface="+mn-lt"/>
              </a:rPr>
              <a:t>NAM. 2016-06-1-1</a:t>
            </a:r>
            <a:r>
              <a:rPr lang="en-GB" sz="1200" b="0" dirty="0">
                <a:solidFill>
                  <a:srgbClr val="000000"/>
                </a:solidFill>
                <a:effectLst/>
                <a:latin typeface="+mn-lt"/>
              </a:rPr>
              <a:t>), ‘</a:t>
            </a:r>
            <a:r>
              <a:rPr lang="en-GB" sz="1200" b="0" i="0" u="none" strike="noStrike" dirty="0">
                <a:solidFill>
                  <a:srgbClr val="333333"/>
                </a:solidFill>
                <a:effectLst/>
                <a:latin typeface="+mn-lt"/>
              </a:rPr>
              <a:t>Facsimile of a wax teaching model made by Sergeant Thomas H Kelsey for the New Zealand Medical Corps facial and jaw injury unit, 1917 (c)</a:t>
            </a:r>
            <a:r>
              <a:rPr lang="en-GB" sz="1200" b="0" dirty="0">
                <a:solidFill>
                  <a:srgbClr val="000000"/>
                </a:solidFill>
                <a:effectLst/>
                <a:latin typeface="+mn-lt"/>
              </a:rPr>
              <a:t>’. </a:t>
            </a:r>
            <a:r>
              <a:rPr lang="en-GB" sz="1200" dirty="0">
                <a:solidFill>
                  <a:srgbClr val="000000"/>
                </a:solidFill>
                <a:effectLst/>
                <a:latin typeface="+mn-lt"/>
              </a:rPr>
              <a:t>&lt;https://</a:t>
            </a:r>
            <a:r>
              <a:rPr lang="en-GB" sz="1200" dirty="0" err="1">
                <a:solidFill>
                  <a:srgbClr val="000000"/>
                </a:solidFill>
                <a:effectLst/>
                <a:latin typeface="+mn-lt"/>
              </a:rPr>
              <a:t>collection.nam.ac.uk</a:t>
            </a:r>
            <a:r>
              <a:rPr lang="en-GB" sz="1200" dirty="0">
                <a:solidFill>
                  <a:srgbClr val="000000"/>
                </a:solidFill>
                <a:effectLst/>
                <a:latin typeface="+mn-lt"/>
              </a:rPr>
              <a:t>/</a:t>
            </a:r>
            <a:r>
              <a:rPr lang="en-GB" sz="1200" dirty="0" err="1">
                <a:solidFill>
                  <a:srgbClr val="000000"/>
                </a:solidFill>
                <a:effectLst/>
                <a:latin typeface="+mn-lt"/>
              </a:rPr>
              <a:t>detail.php?q</a:t>
            </a:r>
            <a:r>
              <a:rPr lang="en-GB" sz="1200" dirty="0">
                <a:solidFill>
                  <a:srgbClr val="000000"/>
                </a:solidFill>
                <a:effectLst/>
                <a:latin typeface="+mn-lt"/>
              </a:rPr>
              <a:t>=searchType%3Dsimple%26resultsDisplay%3Dlist%26simpleText%3Dgillies&amp;pos=6&amp;total=7&amp;page=1&amp;acc=2016-06-1-1&gt; [accessed 04 April 2025].</a:t>
            </a:r>
          </a:p>
        </p:txBody>
      </p:sp>
      <p:sp>
        <p:nvSpPr>
          <p:cNvPr id="4" name="Slide Number Placeholder 3"/>
          <p:cNvSpPr>
            <a:spLocks noGrp="1"/>
          </p:cNvSpPr>
          <p:nvPr>
            <p:ph type="sldNum" sz="quarter" idx="5"/>
          </p:nvPr>
        </p:nvSpPr>
        <p:spPr/>
        <p:txBody>
          <a:bodyPr/>
          <a:lstStyle/>
          <a:p>
            <a:fld id="{999D9AC2-4863-5E4B-A8A1-06DAE1808862}" type="slidenum">
              <a:rPr lang="en-GB" smtClean="0"/>
              <a:t>2</a:t>
            </a:fld>
            <a:endParaRPr lang="en-GB"/>
          </a:p>
        </p:txBody>
      </p:sp>
    </p:spTree>
    <p:extLst>
      <p:ext uri="{BB962C8B-B14F-4D97-AF65-F5344CB8AC3E}">
        <p14:creationId xmlns:p14="http://schemas.microsoft.com/office/powerpoint/2010/main" val="2783552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mn-lt"/>
              </a:rPr>
              <a:t>You can see that I have three key research questions I would like to focus on. They are the following.</a:t>
            </a:r>
          </a:p>
          <a:p>
            <a:endParaRPr lang="en-GB" sz="1200" b="0" i="0" u="none" strike="noStrike" dirty="0">
              <a:solidFill>
                <a:srgbClr val="000000"/>
              </a:solidFill>
              <a:effectLst/>
              <a:latin typeface="+mn-lt"/>
            </a:endParaRPr>
          </a:p>
          <a:p>
            <a:pPr marL="171450" indent="-171450">
              <a:buFont typeface="Arial" panose="020B0604020202020204" pitchFamily="34" charset="0"/>
              <a:buChar char="•"/>
            </a:pPr>
            <a:r>
              <a:rPr lang="en-GB" sz="1200" b="0" i="0" u="none" strike="noStrike" dirty="0">
                <a:solidFill>
                  <a:srgbClr val="000000"/>
                </a:solidFill>
                <a:effectLst/>
                <a:latin typeface="+mn-lt"/>
              </a:rPr>
              <a:t>How did pioneering WWI surgeons like Harold Gillies lay the groundwork for modern plastic and reconstructive surgery?</a:t>
            </a:r>
          </a:p>
          <a:p>
            <a:pPr marL="171450" indent="-171450">
              <a:buFont typeface="Arial" panose="020B0604020202020204" pitchFamily="34" charset="0"/>
              <a:buChar char="•"/>
            </a:pPr>
            <a:endParaRPr lang="en-GB" sz="1200" b="0" i="0" u="none" strike="noStrike" dirty="0">
              <a:solidFill>
                <a:schemeClr val="tx1"/>
              </a:solidFill>
              <a:effectLst/>
              <a:latin typeface="+mn-lt"/>
            </a:endParaRPr>
          </a:p>
          <a:p>
            <a:pPr marL="171450" indent="-171450">
              <a:buFont typeface="Arial" panose="020B0604020202020204" pitchFamily="34" charset="0"/>
              <a:buChar char="•"/>
            </a:pPr>
            <a:r>
              <a:rPr lang="en-GB" sz="1200" b="0" i="0" u="none" strike="noStrike" dirty="0">
                <a:solidFill>
                  <a:srgbClr val="000000"/>
                </a:solidFill>
                <a:effectLst/>
                <a:latin typeface="+mn-lt"/>
              </a:rPr>
              <a:t>How did the urgent need for protective equipment drive innovations in emergency medical treatment during and after the First World War?</a:t>
            </a:r>
          </a:p>
          <a:p>
            <a:pPr marL="171450" indent="-171450">
              <a:buFont typeface="Arial" panose="020B0604020202020204" pitchFamily="34" charset="0"/>
              <a:buChar char="•"/>
            </a:pPr>
            <a:endParaRPr lang="en-GB" sz="1200" b="0" i="0" u="none" strike="noStrike" dirty="0">
              <a:solidFill>
                <a:srgbClr val="000000"/>
              </a:solidFill>
              <a:effectLst/>
              <a:latin typeface="+mn-lt"/>
            </a:endParaRPr>
          </a:p>
          <a:p>
            <a:pPr marL="171450" indent="-171450" algn="l">
              <a:buFont typeface="Arial" panose="020B0604020202020204" pitchFamily="34" charset="0"/>
              <a:buChar char="•"/>
            </a:pPr>
            <a:r>
              <a:rPr lang="en-GB" sz="1200" dirty="0">
                <a:latin typeface="+mn-lt"/>
              </a:rPr>
              <a:t>How did the Thomas Splint reflect medical innovation in WWI and influence fracture management and rehabilitation?</a:t>
            </a:r>
          </a:p>
          <a:p>
            <a:endParaRPr lang="en-GB" sz="1200" dirty="0">
              <a:latin typeface="+mn-lt"/>
            </a:endParaRPr>
          </a:p>
          <a:p>
            <a:r>
              <a:rPr lang="en-GB" sz="1200" dirty="0">
                <a:latin typeface="+mn-lt"/>
              </a:rPr>
              <a:t>I find all three topics interesting and want to develop my knowledge further. </a:t>
            </a:r>
          </a:p>
        </p:txBody>
      </p:sp>
      <p:sp>
        <p:nvSpPr>
          <p:cNvPr id="4" name="Slide Number Placeholder 3"/>
          <p:cNvSpPr>
            <a:spLocks noGrp="1"/>
          </p:cNvSpPr>
          <p:nvPr>
            <p:ph type="sldNum" sz="quarter" idx="5"/>
          </p:nvPr>
        </p:nvSpPr>
        <p:spPr/>
        <p:txBody>
          <a:bodyPr/>
          <a:lstStyle/>
          <a:p>
            <a:fld id="{999D9AC2-4863-5E4B-A8A1-06DAE1808862}" type="slidenum">
              <a:rPr lang="en-GB" smtClean="0"/>
              <a:t>3</a:t>
            </a:fld>
            <a:endParaRPr lang="en-GB"/>
          </a:p>
        </p:txBody>
      </p:sp>
    </p:spTree>
    <p:extLst>
      <p:ext uri="{BB962C8B-B14F-4D97-AF65-F5344CB8AC3E}">
        <p14:creationId xmlns:p14="http://schemas.microsoft.com/office/powerpoint/2010/main" val="39371389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u="none" dirty="0">
              <a:latin typeface="+mn-lt"/>
            </a:endParaRPr>
          </a:p>
          <a:p>
            <a:r>
              <a:rPr lang="en-GB" sz="1200" b="0" u="none" dirty="0">
                <a:latin typeface="+mn-lt"/>
              </a:rPr>
              <a:t>I have used various research methods in my dissertation, including reading publications and conducting archival visits, which provided valuable insights for expanding my knowledge and writing and referencing.</a:t>
            </a:r>
          </a:p>
          <a:p>
            <a:endParaRPr lang="en-GB" sz="1200" b="0" u="none" dirty="0">
              <a:latin typeface="+mn-lt"/>
            </a:endParaRPr>
          </a:p>
          <a:p>
            <a:r>
              <a:rPr lang="en-GB" sz="1200" b="0" u="none" dirty="0">
                <a:latin typeface="+mn-lt"/>
              </a:rPr>
              <a:t>The Royal College of Surgeons (ROC) gave me an index that contains some of the Queen's Hospital First World War patient records. Harold Gillies would have treated these patients. The index is 2300 records long for British soldiers. It shares the patient's surname, military details such as rank and regiment, and, most importantly, their injury when they were wounded and the records Gillies created. </a:t>
            </a:r>
          </a:p>
          <a:p>
            <a:endParaRPr lang="en-GB" sz="1200" b="0" u="none" dirty="0">
              <a:latin typeface="+mn-lt"/>
            </a:endParaRPr>
          </a:p>
          <a:p>
            <a:r>
              <a:rPr lang="en-GB" sz="1200" b="0" u="none" dirty="0">
                <a:latin typeface="+mn-lt"/>
              </a:rPr>
              <a:t>I explored the Gillies archive at the British Association of Plastic, Reconstructive and Aesthetic Surgeons (BAPRAS) at the ROC. I examined draft and completed publications, case studies of civilian and military patients, and relevant correspondence up to the late 1950s. I also reviewed various pieces of equipment used by Gillies throughout his career. This research has deepened my understanding of his innovative techniques to achieve the best patient outcomes. Archival visits have significantly influenced my work by granting access to primary sources, enhancing my knowledge and revealing unique perspectives. Handling original documents deepened my appreciation for archival research.</a:t>
            </a:r>
          </a:p>
          <a:p>
            <a:endParaRPr lang="en-GB" sz="1200" b="0" u="none" dirty="0">
              <a:latin typeface="+mn-lt"/>
            </a:endParaRPr>
          </a:p>
          <a:p>
            <a:r>
              <a:rPr lang="en-GB" sz="1200" b="0" u="none" dirty="0">
                <a:latin typeface="+mn-lt"/>
              </a:rPr>
              <a:t>I recently visited several museums for my dissertation research, including the National Army Museum in London, the National War Museum at Edinburgh Castle, and the Surgeons' Hall at the Royal College of Surgeons of Scotland. These visits provided valuable resources and references to enhance my work. Their extensive online collections offered useful imaging references and thorough historical information that I plan to incorporate into my dissertation.</a:t>
            </a:r>
          </a:p>
          <a:p>
            <a:endParaRPr lang="en-GB" sz="1200" b="0" u="none" dirty="0">
              <a:latin typeface="+mn-lt"/>
            </a:endParaRPr>
          </a:p>
          <a:p>
            <a:r>
              <a:rPr lang="en-GB" sz="1200" b="0" u="none" dirty="0">
                <a:latin typeface="+mn-lt"/>
              </a:rPr>
              <a:t>I have also reviewed academic journals, which have helped me find research and references to deepen my understanding of various topics. In particular, Thomas Splint has limited primary sources compared to my other areas; academic journals allow me to expand my knowledge further by following the references mentioned in the journal. </a:t>
            </a:r>
          </a:p>
          <a:p>
            <a:endParaRPr lang="en-GB" sz="1200" b="1" u="sng" dirty="0">
              <a:latin typeface="+mn-lt"/>
            </a:endParaRPr>
          </a:p>
          <a:p>
            <a:endParaRPr lang="en-GB" sz="1200" b="1" u="sng" dirty="0">
              <a:latin typeface="+mn-lt"/>
            </a:endParaRPr>
          </a:p>
          <a:p>
            <a:r>
              <a:rPr lang="en-GB" sz="1200" b="1" u="sng" dirty="0">
                <a:latin typeface="+mn-lt"/>
              </a:rPr>
              <a:t>Image References:</a:t>
            </a:r>
          </a:p>
          <a:p>
            <a:endParaRPr lang="en-GB" sz="120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mn-lt"/>
              </a:rPr>
              <a:t>Wellcome Collection (</a:t>
            </a:r>
            <a:r>
              <a:rPr lang="en-GB" sz="1200" b="0" dirty="0">
                <a:solidFill>
                  <a:srgbClr val="000000"/>
                </a:solidFill>
                <a:effectLst/>
                <a:latin typeface="+mn-lt"/>
              </a:rPr>
              <a:t>Online Collection - </a:t>
            </a:r>
            <a:r>
              <a:rPr lang="en-GB" sz="1200" b="0" dirty="0">
                <a:effectLst/>
                <a:latin typeface="+mn-lt"/>
              </a:rPr>
              <a:t>RAMC/466/4) ‘</a:t>
            </a:r>
            <a:r>
              <a:rPr lang="en-GB" sz="1200" b="0" i="0" u="none" strike="noStrike" dirty="0">
                <a:solidFill>
                  <a:srgbClr val="FFFFFF"/>
                </a:solidFill>
                <a:effectLst/>
                <a:latin typeface="+mn-lt"/>
              </a:rPr>
              <a:t>Four photographs and annotated leaflet re-application of Thomas's Splint</a:t>
            </a:r>
            <a:r>
              <a:rPr lang="en-GB" sz="1200" b="0" dirty="0">
                <a:effectLst/>
                <a:latin typeface="+mn-lt"/>
              </a:rPr>
              <a:t>’ &lt;https://</a:t>
            </a:r>
            <a:r>
              <a:rPr lang="en-GB" sz="1200" b="0" dirty="0" err="1">
                <a:effectLst/>
                <a:latin typeface="+mn-lt"/>
              </a:rPr>
              <a:t>wellcomecollection.org</a:t>
            </a:r>
            <a:r>
              <a:rPr lang="en-GB" sz="1200" b="0" dirty="0">
                <a:effectLst/>
                <a:latin typeface="+mn-lt"/>
              </a:rPr>
              <a:t>/works/v46k6eeu/</a:t>
            </a:r>
            <a:r>
              <a:rPr lang="en-GB" sz="1200" b="0" dirty="0" err="1">
                <a:effectLst/>
                <a:latin typeface="+mn-lt"/>
              </a:rPr>
              <a:t>items?canvas</a:t>
            </a:r>
            <a:r>
              <a:rPr lang="en-GB" sz="1200" b="0" dirty="0">
                <a:effectLst/>
                <a:latin typeface="+mn-lt"/>
              </a:rPr>
              <a:t>=2&gt; [</a:t>
            </a:r>
            <a:r>
              <a:rPr lang="en-GB" sz="1200" b="0" dirty="0">
                <a:solidFill>
                  <a:srgbClr val="000000"/>
                </a:solidFill>
                <a:effectLst/>
                <a:latin typeface="+mn-lt"/>
              </a:rPr>
              <a:t>accessed 04 April 2025].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solidFill>
                <a:srgbClr val="000000"/>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mn-lt"/>
              </a:rPr>
              <a:t>Wellcome Collection (</a:t>
            </a:r>
            <a:r>
              <a:rPr lang="en-GB" sz="1200" b="0" dirty="0">
                <a:solidFill>
                  <a:srgbClr val="000000"/>
                </a:solidFill>
                <a:effectLst/>
                <a:latin typeface="+mn-lt"/>
              </a:rPr>
              <a:t>Online Collection - </a:t>
            </a:r>
            <a:r>
              <a:rPr lang="en-GB" sz="1200" b="0" dirty="0">
                <a:effectLst/>
                <a:latin typeface="+mn-lt"/>
              </a:rPr>
              <a:t>577674i) ‘</a:t>
            </a:r>
            <a:r>
              <a:rPr lang="en-GB" sz="1200" b="0" i="0" u="none" strike="noStrike" dirty="0">
                <a:solidFill>
                  <a:srgbClr val="FFFFFF"/>
                </a:solidFill>
                <a:effectLst/>
                <a:latin typeface="+mn-lt"/>
              </a:rPr>
              <a:t>World War One, France: a radiographer wearing protective clothing and headpiece. Photograph by H. J. Hickman, ca. 1918.</a:t>
            </a:r>
            <a:r>
              <a:rPr lang="en-GB" sz="1200" b="0" dirty="0">
                <a:effectLst/>
                <a:latin typeface="+mn-lt"/>
              </a:rPr>
              <a:t>’</a:t>
            </a:r>
            <a:r>
              <a:rPr lang="en-GB" sz="1200" b="0" dirty="0">
                <a:solidFill>
                  <a:srgbClr val="000000"/>
                </a:solidFill>
                <a:effectLst/>
                <a:latin typeface="+mn-lt"/>
              </a:rPr>
              <a:t> </a:t>
            </a:r>
            <a:r>
              <a:rPr lang="en-GB" sz="1200" dirty="0">
                <a:latin typeface="+mn-lt"/>
              </a:rPr>
              <a:t>&lt;https://</a:t>
            </a:r>
            <a:r>
              <a:rPr lang="en-GB" sz="1200" dirty="0" err="1">
                <a:latin typeface="+mn-lt"/>
              </a:rPr>
              <a:t>wellcomecollection.org</a:t>
            </a:r>
            <a:r>
              <a:rPr lang="en-GB" sz="1200" dirty="0">
                <a:latin typeface="+mn-lt"/>
              </a:rPr>
              <a:t>/works/bg32hvbu/</a:t>
            </a:r>
            <a:r>
              <a:rPr lang="en-GB" sz="1200" dirty="0" err="1">
                <a:latin typeface="+mn-lt"/>
              </a:rPr>
              <a:t>images?id</a:t>
            </a:r>
            <a:r>
              <a:rPr lang="en-GB" sz="1200" dirty="0">
                <a:latin typeface="+mn-lt"/>
              </a:rPr>
              <a:t>=aj5q3cba&gt; </a:t>
            </a:r>
            <a:r>
              <a:rPr lang="en-GB" sz="1200" b="0" dirty="0">
                <a:effectLst/>
                <a:latin typeface="+mn-lt"/>
              </a:rPr>
              <a:t>[</a:t>
            </a:r>
            <a:r>
              <a:rPr lang="en-GB" sz="1200" b="0" dirty="0">
                <a:solidFill>
                  <a:srgbClr val="000000"/>
                </a:solidFill>
                <a:effectLst/>
                <a:latin typeface="+mn-lt"/>
              </a:rPr>
              <a:t>accessed 04 April 2025].</a:t>
            </a:r>
          </a:p>
          <a:p>
            <a:endParaRPr lang="en-GB" sz="120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E101A"/>
                </a:solidFill>
                <a:effectLst/>
                <a:latin typeface="+mn-lt"/>
                <a:ea typeface="Times New Roman" panose="02020603050405020304" pitchFamily="18" charset="0"/>
                <a:cs typeface="Times New Roman" panose="02020603050405020304" pitchFamily="18" charset="0"/>
              </a:rPr>
              <a:t>Harold Gillies and Ralph Millard, </a:t>
            </a:r>
            <a:r>
              <a:rPr lang="en-GB" sz="1200" i="1" dirty="0">
                <a:solidFill>
                  <a:srgbClr val="0E101A"/>
                </a:solidFill>
                <a:effectLst/>
                <a:latin typeface="+mn-lt"/>
                <a:ea typeface="Times New Roman" panose="02020603050405020304" pitchFamily="18" charset="0"/>
                <a:cs typeface="Times New Roman" panose="02020603050405020304" pitchFamily="18" charset="0"/>
              </a:rPr>
              <a:t>Principles &amp; Art of Plastic Surgery</a:t>
            </a:r>
            <a:r>
              <a:rPr lang="en-GB" sz="1200" dirty="0">
                <a:solidFill>
                  <a:srgbClr val="0E101A"/>
                </a:solidFill>
                <a:effectLst/>
                <a:latin typeface="+mn-lt"/>
                <a:ea typeface="Times New Roman" panose="02020603050405020304" pitchFamily="18" charset="0"/>
                <a:cs typeface="Times New Roman" panose="02020603050405020304" pitchFamily="18" charset="0"/>
              </a:rPr>
              <a:t> (New York &amp; London; Butterworth &amp; Co Publishers, 1957).</a:t>
            </a:r>
            <a:endParaRPr lang="en-GB" sz="1200" dirty="0">
              <a:effectLst/>
              <a:latin typeface="+mn-lt"/>
              <a:ea typeface="Calibri" panose="020F0502020204030204" pitchFamily="34" charset="0"/>
              <a:cs typeface="Times New Roman" panose="02020603050405020304" pitchFamily="18" charset="0"/>
            </a:endParaRPr>
          </a:p>
          <a:p>
            <a:endParaRPr lang="en-GB" sz="1200" dirty="0">
              <a:latin typeface="+mn-lt"/>
            </a:endParaRPr>
          </a:p>
        </p:txBody>
      </p:sp>
      <p:sp>
        <p:nvSpPr>
          <p:cNvPr id="4" name="Slide Number Placeholder 3"/>
          <p:cNvSpPr>
            <a:spLocks noGrp="1"/>
          </p:cNvSpPr>
          <p:nvPr>
            <p:ph type="sldNum" sz="quarter" idx="5"/>
          </p:nvPr>
        </p:nvSpPr>
        <p:spPr/>
        <p:txBody>
          <a:bodyPr/>
          <a:lstStyle/>
          <a:p>
            <a:fld id="{999D9AC2-4863-5E4B-A8A1-06DAE1808862}" type="slidenum">
              <a:rPr lang="en-GB" smtClean="0"/>
              <a:t>4</a:t>
            </a:fld>
            <a:endParaRPr lang="en-GB"/>
          </a:p>
        </p:txBody>
      </p:sp>
    </p:spTree>
    <p:extLst>
      <p:ext uri="{BB962C8B-B14F-4D97-AF65-F5344CB8AC3E}">
        <p14:creationId xmlns:p14="http://schemas.microsoft.com/office/powerpoint/2010/main" val="2215915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sz="1600" b="0" i="0" u="none" strike="noStrike" dirty="0">
                <a:solidFill>
                  <a:srgbClr val="0E101A"/>
                </a:solidFill>
                <a:effectLst/>
              </a:rPr>
              <a:t>From the slide, you will see that I have chosen a selection of sources to show what I plan/ have decided to write about for my dissertation. I will first introduce three key publications I am reading or in the process of reading to gain more understanding and referencing.</a:t>
            </a:r>
          </a:p>
          <a:p>
            <a:pPr algn="l">
              <a:buNone/>
            </a:pPr>
            <a:endParaRPr lang="en-GB" sz="1600" b="0" i="0" u="none" strike="noStrike" dirty="0">
              <a:solidFill>
                <a:srgbClr val="0E101A"/>
              </a:solidFill>
              <a:effectLst/>
            </a:endParaRPr>
          </a:p>
          <a:p>
            <a:pPr algn="l">
              <a:buNone/>
            </a:pPr>
            <a:r>
              <a:rPr lang="en-GB" sz="1600" b="1" i="0" u="none" strike="noStrike" dirty="0">
                <a:solidFill>
                  <a:srgbClr val="0E101A"/>
                </a:solidFill>
                <a:effectLst/>
              </a:rPr>
              <a:t>The </a:t>
            </a:r>
            <a:r>
              <a:rPr lang="en-GB" sz="1600" b="1" i="0" u="none" strike="noStrike" dirty="0" err="1">
                <a:solidFill>
                  <a:srgbClr val="0E101A"/>
                </a:solidFill>
                <a:effectLst/>
              </a:rPr>
              <a:t>Facemaker</a:t>
            </a:r>
            <a:r>
              <a:rPr lang="en-GB" sz="1600" b="1" i="0" u="none" strike="noStrike" dirty="0">
                <a:solidFill>
                  <a:srgbClr val="0E101A"/>
                </a:solidFill>
                <a:effectLst/>
              </a:rPr>
              <a:t> by Lindsey Fitzharris</a:t>
            </a:r>
            <a:endParaRPr lang="en-GB" sz="1600" b="0" i="0" u="none" strike="noStrike" dirty="0">
              <a:solidFill>
                <a:srgbClr val="0E101A"/>
              </a:solidFill>
              <a:effectLst/>
            </a:endParaRPr>
          </a:p>
          <a:p>
            <a:pPr algn="l">
              <a:buNone/>
            </a:pPr>
            <a:r>
              <a:rPr lang="en-GB" sz="1600" b="0" i="0" u="none" strike="noStrike" dirty="0">
                <a:solidFill>
                  <a:srgbClr val="0E101A"/>
                </a:solidFill>
                <a:effectLst/>
              </a:rPr>
              <a:t>The </a:t>
            </a:r>
            <a:r>
              <a:rPr lang="en-GB" sz="1600" b="0" i="0" u="none" strike="noStrike" dirty="0" err="1">
                <a:solidFill>
                  <a:srgbClr val="0E101A"/>
                </a:solidFill>
                <a:effectLst/>
              </a:rPr>
              <a:t>Facemaker</a:t>
            </a:r>
            <a:r>
              <a:rPr lang="en-GB" sz="1600" b="0" i="0" u="none" strike="noStrike" dirty="0">
                <a:solidFill>
                  <a:srgbClr val="0E101A"/>
                </a:solidFill>
                <a:effectLst/>
              </a:rPr>
              <a:t> by Lindsey Fitzharris is a biography of Sir Harold Gillies, a pioneering surgeon who transformed reconstructive and plastic surgery during World War I. The book highlights his innovative techniques in restoring soldiers' faces and the challenges they faced. It deepens my understanding of trench warfare's impact and Gillies' remarkable work, with images that show the soldiers' injuries and the effect it is having on them.</a:t>
            </a:r>
          </a:p>
          <a:p>
            <a:pPr algn="l">
              <a:buNone/>
            </a:pPr>
            <a:endParaRPr lang="en-GB" sz="1600" b="0" i="0" u="none" strike="noStrike" dirty="0">
              <a:solidFill>
                <a:srgbClr val="0E101A"/>
              </a:solidFill>
              <a:effectLst/>
            </a:endParaRPr>
          </a:p>
          <a:p>
            <a:pPr algn="l">
              <a:buNone/>
            </a:pPr>
            <a:r>
              <a:rPr lang="en-GB" sz="1600" b="1" i="0" u="none" strike="noStrike" dirty="0">
                <a:solidFill>
                  <a:srgbClr val="0E101A"/>
                </a:solidFill>
                <a:effectLst/>
              </a:rPr>
              <a:t>Faces From The Front by Andrew Bamji.</a:t>
            </a:r>
            <a:endParaRPr lang="en-GB" sz="1600" b="0" i="0" u="none" strike="noStrike" dirty="0">
              <a:solidFill>
                <a:srgbClr val="0E101A"/>
              </a:solidFill>
              <a:effectLst/>
            </a:endParaRPr>
          </a:p>
          <a:p>
            <a:pPr algn="l">
              <a:buNone/>
            </a:pPr>
            <a:r>
              <a:rPr lang="en-GB" sz="1600" b="0" i="0" u="none" strike="noStrike" dirty="0">
                <a:solidFill>
                  <a:srgbClr val="0E101A"/>
                </a:solidFill>
                <a:effectLst/>
              </a:rPr>
              <a:t>Faces From The Front by Andrew Bamji shares Gilles's life and efforts during the First World War. He details the Queens's Hospital in Sidcup patient index and the processes for treating soldiers' facial injuries. The book also contains medical details, personal stories, and the impact of war and innovation. This source has allowed me to understand the casualty process and what type of injuries Gillies would have treated.</a:t>
            </a:r>
          </a:p>
          <a:p>
            <a:pPr algn="l">
              <a:buNone/>
            </a:pPr>
            <a:endParaRPr lang="en-GB" sz="1600" b="0" i="0" u="none" strike="noStrike" dirty="0">
              <a:solidFill>
                <a:srgbClr val="0E101A"/>
              </a:solidFill>
              <a:effectLst/>
            </a:endParaRPr>
          </a:p>
          <a:p>
            <a:pPr algn="l">
              <a:buNone/>
            </a:pPr>
            <a:r>
              <a:rPr lang="en-GB" sz="1600" b="1" i="0" u="none" strike="noStrike" dirty="0">
                <a:solidFill>
                  <a:srgbClr val="0E101A"/>
                </a:solidFill>
                <a:effectLst/>
              </a:rPr>
              <a:t>The Poisonous Cloud by Ludwig Haber.</a:t>
            </a:r>
            <a:endParaRPr lang="en-GB" sz="1600" b="0" i="0" u="none" strike="noStrike" dirty="0">
              <a:solidFill>
                <a:srgbClr val="0E101A"/>
              </a:solidFill>
              <a:effectLst/>
            </a:endParaRPr>
          </a:p>
          <a:p>
            <a:pPr algn="l">
              <a:buNone/>
            </a:pPr>
            <a:r>
              <a:rPr lang="en-GB" sz="1600" b="0" i="0" u="none" strike="noStrike" dirty="0">
                <a:solidFill>
                  <a:srgbClr val="0E101A"/>
                </a:solidFill>
                <a:effectLst/>
              </a:rPr>
              <a:t>The Poisonous Cloud by Ludwig Haber, son of chemist Fritz Haber, explores his father's contributions to chemical warfare through economic and scientific research. The book delves into the development of gases as weapons, protective wear like gas masks, and the severe effects on soldiers and civilians. It has deepened my understanding of the topic and has been a valuable reference in my work.</a:t>
            </a:r>
          </a:p>
          <a:p>
            <a:pPr algn="l">
              <a:buNone/>
            </a:pPr>
            <a:endParaRPr lang="en-GB" sz="1600" b="0" i="0" u="none" strike="noStrike" dirty="0">
              <a:solidFill>
                <a:srgbClr val="0E101A"/>
              </a:solidFill>
              <a:effectLst/>
            </a:endParaRPr>
          </a:p>
          <a:p>
            <a:pPr algn="l">
              <a:buNone/>
            </a:pPr>
            <a:r>
              <a:rPr lang="en-GB" sz="1600" b="0" i="0" u="none" strike="noStrike" dirty="0">
                <a:solidFill>
                  <a:srgbClr val="0E101A"/>
                </a:solidFill>
                <a:effectLst/>
              </a:rPr>
              <a:t>In addition to these publications, I have read chapters of two other famous books by Harold Gillies, which would not have been possible without archival research access due to their value. With these, I was to review the original pre-printed publications, including images and page layouts. These are examples of my primary sources.</a:t>
            </a:r>
          </a:p>
          <a:p>
            <a:pPr algn="l">
              <a:buNone/>
            </a:pPr>
            <a:endParaRPr lang="en-GB" sz="1600" b="0" i="0" u="none" strike="noStrike" dirty="0">
              <a:solidFill>
                <a:srgbClr val="0E101A"/>
              </a:solidFill>
              <a:effectLst/>
            </a:endParaRPr>
          </a:p>
          <a:p>
            <a:pPr algn="l">
              <a:buNone/>
            </a:pPr>
            <a:r>
              <a:rPr lang="en-GB" sz="1600" b="0" i="0" u="none" strike="noStrike" dirty="0">
                <a:solidFill>
                  <a:srgbClr val="0E101A"/>
                </a:solidFill>
                <a:effectLst/>
              </a:rPr>
              <a:t>Alongside publications, I have reviewed a variety of journals by professionals. These have been very helpful in gaining an understanding of my specific areas of focus, some of which I will look to reference. </a:t>
            </a:r>
          </a:p>
          <a:p>
            <a:pPr algn="l">
              <a:buNone/>
            </a:pPr>
            <a:endParaRPr lang="en-GB" sz="1600" b="0" i="0" u="none" strike="noStrike" dirty="0">
              <a:solidFill>
                <a:srgbClr val="0E101A"/>
              </a:solidFill>
              <a:effectLst/>
            </a:endParaRPr>
          </a:p>
          <a:p>
            <a:pPr algn="l">
              <a:buNone/>
            </a:pPr>
            <a:r>
              <a:rPr lang="en-GB" sz="1600" b="0" i="0" u="none" strike="noStrike" dirty="0">
                <a:solidFill>
                  <a:srgbClr val="0E101A"/>
                </a:solidFill>
                <a:effectLst/>
              </a:rPr>
              <a:t>Also included in my dissertation will be a variety of diagrams, drawings, and photographs, most from the First World War and some from the modern day, to help show how these key areas of medicine have developed. I have included some in this presentation. Some of these drawings and photographs are rather graphic, so I apologise if you are squeamish. With these photographs, the names of the individuals will be removed for their identity protection and graphic warnings. I plan to treat these images with respect due to them being of individuals who have suffered trauma.</a:t>
            </a:r>
          </a:p>
          <a:p>
            <a:pPr algn="l">
              <a:buNone/>
            </a:pPr>
            <a:endParaRPr lang="en-GB" sz="1600" b="0" i="0" u="none" strike="noStrike" dirty="0">
              <a:solidFill>
                <a:srgbClr val="0E101A"/>
              </a:solidFill>
              <a:effectLst/>
            </a:endParaRPr>
          </a:p>
          <a:p>
            <a:pPr algn="l"/>
            <a:r>
              <a:rPr lang="en-GB" sz="1600" b="0" i="0" u="none" strike="noStrike" dirty="0">
                <a:solidFill>
                  <a:srgbClr val="0E101A"/>
                </a:solidFill>
                <a:effectLst/>
              </a:rPr>
              <a:t>All sources I have gathered and reviewed have been incredibly helpful in gaining a further understanding of my focuses and will work extensively when answering my dissertation questions. </a:t>
            </a:r>
            <a:endParaRPr lang="en-GB" sz="1100" b="1" u="sng" dirty="0">
              <a:latin typeface="+mn-lt"/>
            </a:endParaRPr>
          </a:p>
          <a:p>
            <a:endParaRPr lang="en-GB" sz="1100" b="1" u="sng" dirty="0">
              <a:latin typeface="+mn-lt"/>
            </a:endParaRPr>
          </a:p>
          <a:p>
            <a:endParaRPr lang="en-GB" sz="1100" b="1" u="sng" dirty="0">
              <a:latin typeface="+mn-lt"/>
            </a:endParaRPr>
          </a:p>
          <a:p>
            <a:r>
              <a:rPr lang="en-GB" sz="1100" b="1" u="sng" dirty="0">
                <a:latin typeface="+mn-lt"/>
              </a:rPr>
              <a:t>Image References: </a:t>
            </a:r>
            <a:endParaRPr lang="en-GB" sz="1100" dirty="0">
              <a:latin typeface="+mn-lt"/>
            </a:endParaRPr>
          </a:p>
          <a:p>
            <a:endParaRPr lang="en-GB" sz="110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solidFill>
                  <a:srgbClr val="000000"/>
                </a:solidFill>
                <a:effectLst/>
                <a:latin typeface="+mn-lt"/>
              </a:rPr>
              <a:t>National Army Museum (Online Collection - </a:t>
            </a:r>
            <a:r>
              <a:rPr lang="en-GB" sz="1100" b="0" i="0" u="none" strike="noStrike" dirty="0">
                <a:solidFill>
                  <a:srgbClr val="666666"/>
                </a:solidFill>
                <a:effectLst/>
                <a:latin typeface="+mn-lt"/>
              </a:rPr>
              <a:t>NAM. 2003-09-65-1</a:t>
            </a:r>
            <a:r>
              <a:rPr lang="en-GB" sz="1100" b="0" dirty="0">
                <a:solidFill>
                  <a:srgbClr val="000000"/>
                </a:solidFill>
                <a:effectLst/>
                <a:latin typeface="+mn-lt"/>
              </a:rPr>
              <a:t>), ‘</a:t>
            </a:r>
            <a:r>
              <a:rPr lang="en-GB" sz="1100" b="0" i="0" u="none" strike="noStrike" dirty="0">
                <a:solidFill>
                  <a:srgbClr val="333333"/>
                </a:solidFill>
                <a:effectLst/>
                <a:latin typeface="+mn-lt"/>
              </a:rPr>
              <a:t>Poisonous Gas. Tear Gas-1917</a:t>
            </a:r>
            <a:r>
              <a:rPr lang="en-GB" sz="1100" b="0" dirty="0">
                <a:solidFill>
                  <a:srgbClr val="000000"/>
                </a:solidFill>
                <a:effectLst/>
                <a:latin typeface="+mn-lt"/>
              </a:rPr>
              <a:t>’. </a:t>
            </a:r>
            <a:r>
              <a:rPr lang="en-GB" sz="1100" dirty="0">
                <a:solidFill>
                  <a:srgbClr val="000000"/>
                </a:solidFill>
                <a:effectLst/>
                <a:latin typeface="+mn-lt"/>
              </a:rPr>
              <a:t>&lt;https://</a:t>
            </a:r>
            <a:r>
              <a:rPr lang="en-GB" sz="1100" dirty="0" err="1">
                <a:solidFill>
                  <a:srgbClr val="000000"/>
                </a:solidFill>
                <a:effectLst/>
                <a:latin typeface="+mn-lt"/>
              </a:rPr>
              <a:t>collection.nam.ac.uk</a:t>
            </a:r>
            <a:r>
              <a:rPr lang="en-GB" sz="1100" dirty="0">
                <a:solidFill>
                  <a:srgbClr val="000000"/>
                </a:solidFill>
                <a:effectLst/>
                <a:latin typeface="+mn-lt"/>
              </a:rPr>
              <a:t>/</a:t>
            </a:r>
            <a:r>
              <a:rPr lang="en-GB" sz="1100" dirty="0" err="1">
                <a:solidFill>
                  <a:srgbClr val="000000"/>
                </a:solidFill>
                <a:effectLst/>
                <a:latin typeface="+mn-lt"/>
              </a:rPr>
              <a:t>detail.php?q</a:t>
            </a:r>
            <a:r>
              <a:rPr lang="en-GB" sz="1100" dirty="0">
                <a:solidFill>
                  <a:srgbClr val="000000"/>
                </a:solidFill>
                <a:effectLst/>
                <a:latin typeface="+mn-lt"/>
              </a:rPr>
              <a:t>=searchType%3Dsimple%26resultsDisplay%3Dlist%26simpleText%3Dgas%2Bdrawing&amp;pos=4&amp;total=15&amp;page=1&amp;acc=2003-09-65-1&gt; [accessed 04 April 2025].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solidFill>
                <a:srgbClr val="000000"/>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solidFill>
                  <a:srgbClr val="000000"/>
                </a:solidFill>
                <a:effectLst/>
                <a:latin typeface="+mn-lt"/>
              </a:rPr>
              <a:t>National Army Museum (Online Collection - </a:t>
            </a:r>
            <a:r>
              <a:rPr lang="en-GB" sz="1100" b="0" i="0" u="none" strike="noStrike" dirty="0">
                <a:solidFill>
                  <a:srgbClr val="333333"/>
                </a:solidFill>
                <a:effectLst/>
                <a:latin typeface="+mn-lt"/>
              </a:rPr>
              <a:t>NAM. 1959-05-55-1-1</a:t>
            </a:r>
            <a:r>
              <a:rPr lang="en-GB" sz="1100" b="0" dirty="0">
                <a:solidFill>
                  <a:srgbClr val="000000"/>
                </a:solidFill>
                <a:effectLst/>
                <a:latin typeface="+mn-lt"/>
              </a:rPr>
              <a:t>), ‘</a:t>
            </a:r>
            <a:r>
              <a:rPr lang="en-GB" sz="1100" b="0" i="0" u="none" strike="noStrike" dirty="0">
                <a:solidFill>
                  <a:srgbClr val="333333"/>
                </a:solidFill>
                <a:effectLst/>
                <a:latin typeface="+mn-lt"/>
              </a:rPr>
              <a:t>Protective face mask for tank crew, </a:t>
            </a:r>
            <a:r>
              <a:rPr lang="en-GB" sz="1100" dirty="0">
                <a:latin typeface="+mn-lt"/>
              </a:rPr>
              <a:t>1917 (c)’.&lt;</a:t>
            </a:r>
            <a:r>
              <a:rPr lang="en-GB" sz="1100" dirty="0">
                <a:solidFill>
                  <a:srgbClr val="000000"/>
                </a:solidFill>
                <a:effectLst/>
                <a:latin typeface="+mn-lt"/>
              </a:rPr>
              <a:t>https://</a:t>
            </a:r>
            <a:r>
              <a:rPr lang="en-GB" sz="1100" dirty="0" err="1">
                <a:solidFill>
                  <a:srgbClr val="000000"/>
                </a:solidFill>
                <a:effectLst/>
                <a:latin typeface="+mn-lt"/>
              </a:rPr>
              <a:t>collection.nam.ac.uk</a:t>
            </a:r>
            <a:r>
              <a:rPr lang="en-GB" sz="1100" dirty="0">
                <a:solidFill>
                  <a:srgbClr val="000000"/>
                </a:solidFill>
                <a:effectLst/>
                <a:latin typeface="+mn-lt"/>
              </a:rPr>
              <a:t>/</a:t>
            </a:r>
            <a:r>
              <a:rPr lang="en-GB" sz="1100" dirty="0" err="1">
                <a:solidFill>
                  <a:srgbClr val="000000"/>
                </a:solidFill>
                <a:effectLst/>
                <a:latin typeface="+mn-lt"/>
              </a:rPr>
              <a:t>detail.php?q</a:t>
            </a:r>
            <a:r>
              <a:rPr lang="en-GB" sz="1100" dirty="0">
                <a:solidFill>
                  <a:srgbClr val="000000"/>
                </a:solidFill>
                <a:effectLst/>
                <a:latin typeface="+mn-lt"/>
              </a:rPr>
              <a:t>=searchType%3Dsimple%26resultsDisplay%3Dlist%26simpleText%3Dtank%2Bmask&amp;pos=0&amp;total=8&amp;page=1&amp;acc=1959-05-55-1-1&gt; [accessed 04 April 2025].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solidFill>
                <a:srgbClr val="000000"/>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solidFill>
                  <a:srgbClr val="000000"/>
                </a:solidFill>
                <a:effectLst/>
                <a:latin typeface="+mn-lt"/>
              </a:rPr>
              <a:t>Imperial War Museum (Online Collection - </a:t>
            </a:r>
            <a:r>
              <a:rPr lang="en-GB" sz="1100" dirty="0" err="1">
                <a:latin typeface="+mn-lt"/>
              </a:rPr>
              <a:t>Art.IWM</a:t>
            </a:r>
            <a:r>
              <a:rPr lang="en-GB" sz="1100" dirty="0">
                <a:latin typeface="+mn-lt"/>
              </a:rPr>
              <a:t> ART 1460</a:t>
            </a:r>
            <a:r>
              <a:rPr lang="en-GB" sz="1100" b="0" dirty="0">
                <a:solidFill>
                  <a:srgbClr val="000000"/>
                </a:solidFill>
                <a:effectLst/>
                <a:latin typeface="+mn-lt"/>
              </a:rPr>
              <a:t>), ‘</a:t>
            </a:r>
            <a:r>
              <a:rPr lang="en-GB" sz="1100" b="0" i="0" u="none" strike="noStrike" dirty="0">
                <a:solidFill>
                  <a:srgbClr val="333333"/>
                </a:solidFill>
                <a:effectLst/>
                <a:latin typeface="+mn-lt"/>
              </a:rPr>
              <a:t>Gassed</a:t>
            </a:r>
            <a:r>
              <a:rPr lang="en-GB" sz="1100" b="0" dirty="0">
                <a:solidFill>
                  <a:srgbClr val="000000"/>
                </a:solidFill>
                <a:effectLst/>
                <a:latin typeface="+mn-lt"/>
              </a:rPr>
              <a:t>’. </a:t>
            </a:r>
            <a:r>
              <a:rPr lang="en-GB" sz="1100" dirty="0">
                <a:solidFill>
                  <a:srgbClr val="000000"/>
                </a:solidFill>
                <a:effectLst/>
                <a:latin typeface="+mn-lt"/>
              </a:rPr>
              <a:t>&lt;https://</a:t>
            </a:r>
            <a:r>
              <a:rPr lang="en-GB" sz="1100" dirty="0" err="1">
                <a:solidFill>
                  <a:srgbClr val="000000"/>
                </a:solidFill>
                <a:effectLst/>
                <a:latin typeface="+mn-lt"/>
              </a:rPr>
              <a:t>www.iwm.org.uk</a:t>
            </a:r>
            <a:r>
              <a:rPr lang="en-GB" sz="1100" dirty="0">
                <a:solidFill>
                  <a:srgbClr val="000000"/>
                </a:solidFill>
                <a:effectLst/>
                <a:latin typeface="+mn-lt"/>
              </a:rPr>
              <a:t>/collections/item/object/23722&gt; [accessed 05 April 2025].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solidFill>
                <a:srgbClr val="000000"/>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solidFill>
                  <a:srgbClr val="0E101A"/>
                </a:solidFill>
                <a:effectLst/>
                <a:latin typeface="+mn-lt"/>
                <a:ea typeface="Times New Roman" panose="02020603050405020304" pitchFamily="18" charset="0"/>
              </a:rPr>
              <a:t>Andrew Bamji, </a:t>
            </a:r>
            <a:r>
              <a:rPr lang="en-GB" sz="1100" i="1" dirty="0">
                <a:solidFill>
                  <a:srgbClr val="0E101A"/>
                </a:solidFill>
                <a:effectLst/>
                <a:latin typeface="+mn-lt"/>
                <a:ea typeface="Times New Roman" panose="02020603050405020304" pitchFamily="18" charset="0"/>
              </a:rPr>
              <a:t>Faces of the Front</a:t>
            </a:r>
            <a:r>
              <a:rPr lang="en-GB" sz="1100" dirty="0">
                <a:solidFill>
                  <a:srgbClr val="0E101A"/>
                </a:solidFill>
                <a:effectLst/>
                <a:latin typeface="+mn-lt"/>
                <a:ea typeface="Times New Roman" panose="02020603050405020304" pitchFamily="18" charset="0"/>
              </a:rPr>
              <a:t> (Solihull: Helion &amp; Company, 2017).</a:t>
            </a:r>
            <a:r>
              <a:rPr lang="en-GB" sz="1100" dirty="0">
                <a:effectLst/>
                <a:latin typeface="+mn-lt"/>
              </a:rPr>
              <a:t> </a:t>
            </a:r>
            <a:endParaRPr lang="en-GB" sz="1100" dirty="0">
              <a:solidFill>
                <a:srgbClr val="000000"/>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solidFill>
                <a:srgbClr val="000000"/>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solidFill>
                  <a:srgbClr val="0E101A"/>
                </a:solidFill>
                <a:effectLst/>
                <a:latin typeface="+mn-lt"/>
                <a:ea typeface="Times New Roman" panose="02020603050405020304" pitchFamily="18" charset="0"/>
              </a:rPr>
              <a:t>Harold Gillies and Ralph Millard, </a:t>
            </a:r>
            <a:r>
              <a:rPr lang="en-GB" sz="1100" i="1" dirty="0">
                <a:solidFill>
                  <a:srgbClr val="0E101A"/>
                </a:solidFill>
                <a:effectLst/>
                <a:latin typeface="+mn-lt"/>
                <a:ea typeface="Times New Roman" panose="02020603050405020304" pitchFamily="18" charset="0"/>
              </a:rPr>
              <a:t>Principles &amp; Art of Plastic Surgery</a:t>
            </a:r>
            <a:r>
              <a:rPr lang="en-GB" sz="1100" dirty="0">
                <a:solidFill>
                  <a:srgbClr val="0E101A"/>
                </a:solidFill>
                <a:effectLst/>
                <a:latin typeface="+mn-lt"/>
                <a:ea typeface="Times New Roman" panose="02020603050405020304" pitchFamily="18" charset="0"/>
              </a:rPr>
              <a:t> (New York &amp; London; Butterworth &amp; Co Publishers, 1957).</a:t>
            </a:r>
            <a:r>
              <a:rPr lang="en-GB" sz="1100" dirty="0">
                <a:effectLst/>
                <a:latin typeface="+mn-lt"/>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solidFill>
                <a:srgbClr val="000000"/>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effectLst/>
                <a:latin typeface="+mn-lt"/>
                <a:ea typeface="Calibri" panose="020F0502020204030204" pitchFamily="34" charset="0"/>
              </a:rPr>
              <a:t>Ludwig Fritz Haber, </a:t>
            </a:r>
            <a:r>
              <a:rPr lang="en-GB" sz="1100" dirty="0">
                <a:solidFill>
                  <a:srgbClr val="0E101A"/>
                </a:solidFill>
                <a:effectLst/>
                <a:latin typeface="+mn-lt"/>
                <a:ea typeface="Times New Roman" panose="02020603050405020304" pitchFamily="18" charset="0"/>
              </a:rPr>
              <a:t>The Poisonous Cloud: Chemical Warfare in the First World War (Oxford:</a:t>
            </a:r>
            <a:r>
              <a:rPr lang="en-GB" sz="1100" dirty="0">
                <a:solidFill>
                  <a:srgbClr val="474747"/>
                </a:solidFill>
                <a:effectLst/>
                <a:latin typeface="+mn-lt"/>
                <a:ea typeface="Calibri" panose="020F0502020204030204" pitchFamily="34" charset="0"/>
                <a:cs typeface="Times New Roman" panose="02020603050405020304" pitchFamily="18" charset="0"/>
              </a:rPr>
              <a:t> Clarendon Press</a:t>
            </a:r>
            <a:r>
              <a:rPr lang="en-GB" sz="1100" dirty="0">
                <a:solidFill>
                  <a:srgbClr val="0E101A"/>
                </a:solidFill>
                <a:effectLst/>
                <a:latin typeface="+mn-lt"/>
                <a:ea typeface="Times New Roman" panose="02020603050405020304" pitchFamily="18" charset="0"/>
              </a:rPr>
              <a:t>, 1986)</a:t>
            </a:r>
            <a:r>
              <a:rPr lang="en-GB" sz="1100" dirty="0">
                <a:effectLst/>
                <a:latin typeface="+mn-lt"/>
              </a:rPr>
              <a:t> </a:t>
            </a:r>
            <a:endParaRPr lang="en-GB" sz="1100" dirty="0">
              <a:solidFill>
                <a:srgbClr val="000000"/>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solidFill>
                <a:srgbClr val="000000"/>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effectLst/>
                <a:latin typeface="+mn-lt"/>
                <a:ea typeface="Calibri" panose="020F0502020204030204" pitchFamily="34" charset="0"/>
              </a:rPr>
              <a:t>Lindsey Fitzharris, The </a:t>
            </a:r>
            <a:r>
              <a:rPr lang="en-GB" sz="1100" dirty="0" err="1">
                <a:effectLst/>
                <a:latin typeface="+mn-lt"/>
                <a:ea typeface="Calibri" panose="020F0502020204030204" pitchFamily="34" charset="0"/>
              </a:rPr>
              <a:t>Facemaker</a:t>
            </a:r>
            <a:r>
              <a:rPr lang="en-GB" sz="1100" dirty="0">
                <a:effectLst/>
                <a:latin typeface="+mn-lt"/>
                <a:ea typeface="Calibri" panose="020F0502020204030204" pitchFamily="34" charset="0"/>
              </a:rPr>
              <a:t>, (UK: A Penguin Random House UK, 2022).</a:t>
            </a:r>
            <a:r>
              <a:rPr lang="en-GB" sz="1100" dirty="0">
                <a:effectLst/>
                <a:latin typeface="+mn-lt"/>
              </a:rPr>
              <a:t> </a:t>
            </a:r>
            <a:endParaRPr lang="en-GB" sz="1100" dirty="0">
              <a:solidFill>
                <a:srgbClr val="000000"/>
              </a:solidFill>
              <a:effectLst/>
              <a:latin typeface="+mn-lt"/>
            </a:endParaRPr>
          </a:p>
        </p:txBody>
      </p:sp>
      <p:sp>
        <p:nvSpPr>
          <p:cNvPr id="4" name="Slide Number Placeholder 3"/>
          <p:cNvSpPr>
            <a:spLocks noGrp="1"/>
          </p:cNvSpPr>
          <p:nvPr>
            <p:ph type="sldNum" sz="quarter" idx="5"/>
          </p:nvPr>
        </p:nvSpPr>
        <p:spPr/>
        <p:txBody>
          <a:bodyPr/>
          <a:lstStyle/>
          <a:p>
            <a:fld id="{999D9AC2-4863-5E4B-A8A1-06DAE1808862}" type="slidenum">
              <a:rPr lang="en-GB" smtClean="0"/>
              <a:t>5</a:t>
            </a:fld>
            <a:endParaRPr lang="en-GB"/>
          </a:p>
        </p:txBody>
      </p:sp>
    </p:spTree>
    <p:extLst>
      <p:ext uri="{BB962C8B-B14F-4D97-AF65-F5344CB8AC3E}">
        <p14:creationId xmlns:p14="http://schemas.microsoft.com/office/powerpoint/2010/main" val="2550965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sz="1200" b="1" i="0" u="none" strike="noStrike" dirty="0">
                <a:solidFill>
                  <a:srgbClr val="0E101A"/>
                </a:solidFill>
                <a:effectLst/>
              </a:rPr>
              <a:t>Harold Gillies and the Guinea Pig Club </a:t>
            </a:r>
            <a:endParaRPr lang="en-GB" sz="1200" b="0" i="0" u="none" strike="noStrike" dirty="0">
              <a:solidFill>
                <a:srgbClr val="0E101A"/>
              </a:solidFill>
              <a:effectLst/>
            </a:endParaRPr>
          </a:p>
          <a:p>
            <a:pPr algn="l">
              <a:buNone/>
            </a:pPr>
            <a:r>
              <a:rPr lang="en-GB" sz="1200" b="0" i="0" u="none" strike="noStrike" dirty="0">
                <a:solidFill>
                  <a:srgbClr val="0E101A"/>
                </a:solidFill>
                <a:effectLst/>
              </a:rPr>
              <a:t>Through my research, I have enhanced my knowledge about Harold Gillies. Using experiment techniques, he highly focuses on ensuring patients have the best care while learning to live with their new conditions. </a:t>
            </a:r>
          </a:p>
          <a:p>
            <a:pPr algn="l">
              <a:buNone/>
            </a:pPr>
            <a:endParaRPr lang="en-GB" sz="1200" b="0" i="0" u="none" strike="noStrike" dirty="0">
              <a:solidFill>
                <a:srgbClr val="0E101A"/>
              </a:solidFill>
              <a:effectLst/>
            </a:endParaRPr>
          </a:p>
          <a:p>
            <a:pPr algn="l">
              <a:buNone/>
            </a:pPr>
            <a:r>
              <a:rPr lang="en-GB" sz="1200" b="0" i="0" u="none" strike="noStrike" dirty="0">
                <a:solidFill>
                  <a:srgbClr val="0E101A"/>
                </a:solidFill>
                <a:effectLst/>
              </a:rPr>
              <a:t>I also learnt that he supported and influenced the Guinea Pig Club. The Guinea Pig Club is a group of wounded RAF Pilots who underwent facial reconstruction experiments in WW2. I am still conducting further research into this, as I think it is a fascinating topic to discuss. I have consulted a senior archivist at BAPRAS and await a response.</a:t>
            </a:r>
          </a:p>
          <a:p>
            <a:pPr algn="l">
              <a:buNone/>
            </a:pPr>
            <a:endParaRPr lang="en-GB" sz="1200" b="0" i="0" u="none" strike="noStrike" dirty="0">
              <a:solidFill>
                <a:srgbClr val="0E101A"/>
              </a:solidFill>
              <a:effectLst/>
            </a:endParaRPr>
          </a:p>
          <a:p>
            <a:pPr algn="l">
              <a:buNone/>
            </a:pPr>
            <a:r>
              <a:rPr lang="en-GB" sz="1200" b="1" i="0" u="none" strike="noStrike" dirty="0">
                <a:solidFill>
                  <a:srgbClr val="0E101A"/>
                </a:solidFill>
                <a:effectLst/>
              </a:rPr>
              <a:t>Index  </a:t>
            </a:r>
            <a:endParaRPr lang="en-GB" sz="1200" b="0" i="0" u="none" strike="noStrike" dirty="0">
              <a:solidFill>
                <a:srgbClr val="0E101A"/>
              </a:solidFill>
              <a:effectLst/>
            </a:endParaRPr>
          </a:p>
          <a:p>
            <a:pPr algn="l"/>
            <a:r>
              <a:rPr lang="en-GB" sz="1200" b="0" i="0" u="none" strike="noStrike" dirty="0">
                <a:solidFill>
                  <a:srgbClr val="0E101A"/>
                </a:solidFill>
                <a:effectLst/>
              </a:rPr>
              <a:t>Analysing the index has been valuable, providing insights into the facial injuries of the individuals he treated, including injury types, date of admission, and military regiments associated with higher risks and injuries linked to that role. Harold Gillies treated 2,369 British soldiers, along with thousands more from New Zealand and Canada. Notably, 43 soldiers were wounded on 1st July 1916, the first day of the Battle of the Somme.</a:t>
            </a:r>
          </a:p>
          <a:p>
            <a:endParaRPr lang="en-GB" sz="1200" b="1" u="sng" dirty="0">
              <a:latin typeface="+mn-lt"/>
            </a:endParaRPr>
          </a:p>
          <a:p>
            <a:pPr algn="l">
              <a:buNone/>
            </a:pPr>
            <a:r>
              <a:rPr lang="en-GB" sz="1200" b="1" i="0" u="none" strike="noStrike" dirty="0">
                <a:solidFill>
                  <a:srgbClr val="0E101A"/>
                </a:solidFill>
                <a:effectLst/>
              </a:rPr>
              <a:t>Protective Equipment</a:t>
            </a:r>
            <a:endParaRPr lang="en-GB" sz="1200" b="0" i="0" u="none" strike="noStrike" dirty="0">
              <a:solidFill>
                <a:srgbClr val="0E101A"/>
              </a:solidFill>
              <a:effectLst/>
            </a:endParaRPr>
          </a:p>
          <a:p>
            <a:pPr algn="l">
              <a:buNone/>
            </a:pPr>
            <a:r>
              <a:rPr lang="en-GB" sz="1200" b="0" i="0" u="none" strike="noStrike" dirty="0">
                <a:solidFill>
                  <a:srgbClr val="0E101A"/>
                </a:solidFill>
                <a:effectLst/>
              </a:rPr>
              <a:t>My research shows that the British Military was initially unprepared for chemical warfare in World War I, which led to the development of gas masks. By World War II, these masks were issued to all military personnel and civilians. British soldiers now receive training in chemical and biological defence. Steel helmets were introduced in 1916, significantly replacing cloth caps and reducing head injuries. While body armour was initially only accessible to higher-ranking individuals, it has since been standardised for all military roles and is now utilised in various fields beyond the military.</a:t>
            </a:r>
          </a:p>
          <a:p>
            <a:pPr algn="l">
              <a:buNone/>
            </a:pPr>
            <a:endParaRPr lang="en-GB" sz="1200" b="0" i="0" u="none" strike="noStrike" dirty="0">
              <a:solidFill>
                <a:srgbClr val="0E101A"/>
              </a:solidFill>
              <a:effectLst/>
            </a:endParaRPr>
          </a:p>
          <a:p>
            <a:pPr algn="l">
              <a:buNone/>
            </a:pPr>
            <a:r>
              <a:rPr lang="en-GB" sz="1200" b="1" i="0" u="none" strike="noStrike" dirty="0">
                <a:solidFill>
                  <a:srgbClr val="0E101A"/>
                </a:solidFill>
                <a:effectLst/>
              </a:rPr>
              <a:t>Thomas Splint</a:t>
            </a:r>
            <a:endParaRPr lang="en-GB" sz="1200" b="0" i="0" u="none" strike="noStrike" dirty="0">
              <a:solidFill>
                <a:srgbClr val="0E101A"/>
              </a:solidFill>
              <a:effectLst/>
            </a:endParaRPr>
          </a:p>
          <a:p>
            <a:pPr algn="l"/>
            <a:r>
              <a:rPr lang="en-GB" sz="1200" b="0" i="0" u="none" strike="noStrike" dirty="0">
                <a:solidFill>
                  <a:srgbClr val="0E101A"/>
                </a:solidFill>
                <a:effectLst/>
              </a:rPr>
              <a:t>The Thomas Splint was introduced to the Frontline in 1916 and reduced the mortality rate from fractures, primarily of the femur, from 80% to 20% in 1918. I have noticed that the Thomas Splint is similar to those used today. I plan to look further into this. </a:t>
            </a:r>
          </a:p>
          <a:p>
            <a:endParaRPr lang="en-GB" sz="1200" b="1" u="sng" dirty="0">
              <a:latin typeface="+mn-lt"/>
            </a:endParaRPr>
          </a:p>
          <a:p>
            <a:endParaRPr lang="en-GB" sz="1200" b="1" u="sng" dirty="0">
              <a:latin typeface="+mn-lt"/>
            </a:endParaRPr>
          </a:p>
          <a:p>
            <a:r>
              <a:rPr lang="en-GB" sz="1200" b="1" u="sng" dirty="0">
                <a:latin typeface="+mn-lt"/>
              </a:rPr>
              <a:t>Image References:</a:t>
            </a:r>
          </a:p>
          <a:p>
            <a:endParaRPr lang="en-GB" sz="120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mn-lt"/>
              </a:rPr>
              <a:t>Imperial War Museum (Online Collection - </a:t>
            </a:r>
            <a:r>
              <a:rPr lang="en-GB" sz="1200" dirty="0">
                <a:latin typeface="+mn-lt"/>
              </a:rPr>
              <a:t>INS 7536</a:t>
            </a:r>
            <a:r>
              <a:rPr lang="en-GB" sz="1200" b="0" dirty="0">
                <a:solidFill>
                  <a:srgbClr val="000000"/>
                </a:solidFill>
                <a:effectLst/>
                <a:latin typeface="+mn-lt"/>
              </a:rPr>
              <a:t>), ‘</a:t>
            </a:r>
            <a:r>
              <a:rPr lang="en-GB" sz="1200" b="0" i="0" u="none" strike="noStrike" dirty="0">
                <a:solidFill>
                  <a:srgbClr val="333333"/>
                </a:solidFill>
                <a:effectLst/>
                <a:latin typeface="+mn-lt"/>
              </a:rPr>
              <a:t>badge, unofficial award, British, Guinea Pig Club</a:t>
            </a:r>
            <a:r>
              <a:rPr lang="en-GB" sz="1200" b="0" dirty="0">
                <a:solidFill>
                  <a:srgbClr val="000000"/>
                </a:solidFill>
                <a:effectLst/>
                <a:latin typeface="+mn-lt"/>
              </a:rPr>
              <a:t>’. </a:t>
            </a:r>
            <a:r>
              <a:rPr lang="en-GB" sz="1200" dirty="0">
                <a:solidFill>
                  <a:srgbClr val="000000"/>
                </a:solidFill>
                <a:effectLst/>
                <a:latin typeface="+mn-lt"/>
              </a:rPr>
              <a:t>&lt;https://</a:t>
            </a:r>
            <a:r>
              <a:rPr lang="en-GB" sz="1200" dirty="0" err="1">
                <a:solidFill>
                  <a:srgbClr val="000000"/>
                </a:solidFill>
                <a:effectLst/>
                <a:latin typeface="+mn-lt"/>
              </a:rPr>
              <a:t>www.iwm.org.uk</a:t>
            </a:r>
            <a:r>
              <a:rPr lang="en-GB" sz="1200" dirty="0">
                <a:solidFill>
                  <a:srgbClr val="000000"/>
                </a:solidFill>
                <a:effectLst/>
                <a:latin typeface="+mn-lt"/>
              </a:rPr>
              <a:t>/collections/item/object/30076751&gt; [accessed 05 April 2025].</a:t>
            </a:r>
          </a:p>
          <a:p>
            <a:endParaRPr lang="en-GB" sz="120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mn-lt"/>
              </a:rPr>
              <a:t>National Army Museum (Online Collection - </a:t>
            </a:r>
            <a:r>
              <a:rPr lang="en-GB" sz="1200" b="0" i="0" u="none" strike="noStrike" dirty="0">
                <a:solidFill>
                  <a:srgbClr val="333333"/>
                </a:solidFill>
                <a:effectLst/>
                <a:latin typeface="+mn-lt"/>
              </a:rPr>
              <a:t>NAM. 1971-08-15-1</a:t>
            </a:r>
            <a:r>
              <a:rPr lang="en-GB" sz="1200" b="0" dirty="0">
                <a:solidFill>
                  <a:srgbClr val="000000"/>
                </a:solidFill>
                <a:effectLst/>
                <a:latin typeface="+mn-lt"/>
              </a:rPr>
              <a:t>), ‘</a:t>
            </a:r>
            <a:r>
              <a:rPr lang="en-GB" sz="1200" b="0" i="0" u="none" strike="noStrike" dirty="0">
                <a:solidFill>
                  <a:srgbClr val="333333"/>
                </a:solidFill>
                <a:effectLst/>
                <a:latin typeface="+mn-lt"/>
              </a:rPr>
              <a:t>Mark I pattern steel helmet, 1916</a:t>
            </a:r>
            <a:r>
              <a:rPr lang="en-GB" sz="1200" b="0" dirty="0">
                <a:solidFill>
                  <a:srgbClr val="000000"/>
                </a:solidFill>
                <a:effectLst/>
                <a:latin typeface="+mn-lt"/>
              </a:rPr>
              <a:t>’. </a:t>
            </a:r>
            <a:endParaRPr lang="en-GB" sz="120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n-lt"/>
              </a:rPr>
              <a:t>&lt;https://</a:t>
            </a:r>
            <a:r>
              <a:rPr lang="en-GB" sz="1200" dirty="0" err="1">
                <a:latin typeface="+mn-lt"/>
              </a:rPr>
              <a:t>collection.nam.ac.uk</a:t>
            </a:r>
            <a:r>
              <a:rPr lang="en-GB" sz="1200" dirty="0">
                <a:latin typeface="+mn-lt"/>
              </a:rPr>
              <a:t>/</a:t>
            </a:r>
            <a:r>
              <a:rPr lang="en-GB" sz="1200" dirty="0" err="1">
                <a:latin typeface="+mn-lt"/>
              </a:rPr>
              <a:t>detail.php?q</a:t>
            </a:r>
            <a:r>
              <a:rPr lang="en-GB" sz="1200" dirty="0">
                <a:latin typeface="+mn-lt"/>
              </a:rPr>
              <a:t>=searchType%3Dsimple%26resultsDisplay%3Dlist%26simpleText%3Dbrodie%2Bhelmet&amp;pos=4&amp;total=11&amp;page=1&amp;acc=1971-08-15-1&gt; </a:t>
            </a:r>
            <a:r>
              <a:rPr lang="en-GB" sz="1200" dirty="0">
                <a:solidFill>
                  <a:srgbClr val="000000"/>
                </a:solidFill>
                <a:effectLst/>
                <a:latin typeface="+mn-lt"/>
              </a:rPr>
              <a:t>[accessed 04 April 2025].</a:t>
            </a:r>
          </a:p>
          <a:p>
            <a:endParaRPr lang="en-GB" sz="120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mn-lt"/>
              </a:rPr>
              <a:t>National Army Museum (Online Collection - </a:t>
            </a:r>
            <a:r>
              <a:rPr lang="en-GB" sz="1200" b="0" i="0" u="none" strike="noStrike" dirty="0">
                <a:solidFill>
                  <a:srgbClr val="333333"/>
                </a:solidFill>
                <a:effectLst/>
                <a:latin typeface="+mn-lt"/>
              </a:rPr>
              <a:t>NAM. 1993-02-201-1</a:t>
            </a:r>
            <a:r>
              <a:rPr lang="en-GB" sz="1200" b="0" dirty="0">
                <a:solidFill>
                  <a:srgbClr val="000000"/>
                </a:solidFill>
                <a:effectLst/>
                <a:latin typeface="+mn-lt"/>
              </a:rPr>
              <a:t>), ‘</a:t>
            </a:r>
            <a:r>
              <a:rPr lang="en-GB" sz="1200" b="0" i="0" u="none" strike="noStrike" dirty="0">
                <a:solidFill>
                  <a:srgbClr val="333333"/>
                </a:solidFill>
                <a:effectLst/>
                <a:latin typeface="+mn-lt"/>
              </a:rPr>
              <a:t>Gas hood, 1915 (c)</a:t>
            </a:r>
            <a:r>
              <a:rPr lang="en-GB" sz="1200" b="0" dirty="0">
                <a:solidFill>
                  <a:srgbClr val="000000"/>
                </a:solidFill>
                <a:effectLst/>
                <a:latin typeface="+mn-lt"/>
              </a:rPr>
              <a:t>’. </a:t>
            </a:r>
            <a:r>
              <a:rPr lang="en-GB" sz="1200" dirty="0">
                <a:latin typeface="+mn-lt"/>
              </a:rPr>
              <a:t>&lt;https://</a:t>
            </a:r>
            <a:r>
              <a:rPr lang="en-GB" sz="1200" dirty="0" err="1">
                <a:latin typeface="+mn-lt"/>
              </a:rPr>
              <a:t>collection.nam.ac.uk</a:t>
            </a:r>
            <a:r>
              <a:rPr lang="en-GB" sz="1200" dirty="0">
                <a:latin typeface="+mn-lt"/>
              </a:rPr>
              <a:t>/</a:t>
            </a:r>
            <a:r>
              <a:rPr lang="en-GB" sz="1200" dirty="0" err="1">
                <a:latin typeface="+mn-lt"/>
              </a:rPr>
              <a:t>detail.php?q</a:t>
            </a:r>
            <a:r>
              <a:rPr lang="en-GB" sz="1200" dirty="0">
                <a:latin typeface="+mn-lt"/>
              </a:rPr>
              <a:t>=searchType%3Dsimple%26resultsDisplay%3Dlist%26simpleText%3Dgas%2Bhood&amp;pos=4&amp;total=15&amp;page=1&amp;acc=1993-02-201-1&gt; </a:t>
            </a:r>
            <a:r>
              <a:rPr lang="en-GB" sz="1200" dirty="0">
                <a:solidFill>
                  <a:srgbClr val="000000"/>
                </a:solidFill>
                <a:effectLst/>
                <a:latin typeface="+mn-lt"/>
              </a:rPr>
              <a:t>[accessed 04 April 2025].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solidFill>
                <a:srgbClr val="000000"/>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effectLst/>
                <a:latin typeface="+mn-lt"/>
              </a:rPr>
              <a:t>Wellcome Collection (</a:t>
            </a:r>
            <a:r>
              <a:rPr lang="en-GB" sz="1200" b="0" dirty="0">
                <a:solidFill>
                  <a:srgbClr val="000000"/>
                </a:solidFill>
                <a:effectLst/>
                <a:latin typeface="+mn-lt"/>
              </a:rPr>
              <a:t>Online Collection - </a:t>
            </a:r>
            <a:r>
              <a:rPr lang="en-GB" sz="1200" b="0" dirty="0">
                <a:effectLst/>
                <a:latin typeface="+mn-lt"/>
              </a:rPr>
              <a:t>RAMC/466/4) ‘</a:t>
            </a:r>
            <a:r>
              <a:rPr lang="en-GB" sz="1200" b="0" i="0" u="none" strike="noStrike" dirty="0">
                <a:solidFill>
                  <a:srgbClr val="FFFFFF"/>
                </a:solidFill>
                <a:effectLst/>
                <a:latin typeface="+mn-lt"/>
              </a:rPr>
              <a:t>Four photographs and annotated leaflet re-application of Thomas's Splint</a:t>
            </a:r>
            <a:r>
              <a:rPr lang="en-GB" sz="1200" b="0" dirty="0">
                <a:effectLst/>
                <a:latin typeface="+mn-lt"/>
              </a:rPr>
              <a:t>’ &lt;https://</a:t>
            </a:r>
            <a:r>
              <a:rPr lang="en-GB" sz="1200" b="0" dirty="0" err="1">
                <a:effectLst/>
                <a:latin typeface="+mn-lt"/>
              </a:rPr>
              <a:t>wellcomecollection.org</a:t>
            </a:r>
            <a:r>
              <a:rPr lang="en-GB" sz="1200" b="0" dirty="0">
                <a:effectLst/>
                <a:latin typeface="+mn-lt"/>
              </a:rPr>
              <a:t>/works/v46k6eeu/</a:t>
            </a:r>
            <a:r>
              <a:rPr lang="en-GB" sz="1200" b="0" dirty="0" err="1">
                <a:effectLst/>
                <a:latin typeface="+mn-lt"/>
              </a:rPr>
              <a:t>items?canvas</a:t>
            </a:r>
            <a:r>
              <a:rPr lang="en-GB" sz="1200" b="0" dirty="0">
                <a:effectLst/>
                <a:latin typeface="+mn-lt"/>
              </a:rPr>
              <a:t>=2&gt; [</a:t>
            </a:r>
            <a:r>
              <a:rPr lang="en-GB" sz="1200" b="0" dirty="0">
                <a:solidFill>
                  <a:srgbClr val="000000"/>
                </a:solidFill>
                <a:effectLst/>
                <a:latin typeface="+mn-lt"/>
              </a:rPr>
              <a:t>accessed 04 April 2025].</a:t>
            </a:r>
          </a:p>
        </p:txBody>
      </p:sp>
      <p:sp>
        <p:nvSpPr>
          <p:cNvPr id="4" name="Slide Number Placeholder 3"/>
          <p:cNvSpPr>
            <a:spLocks noGrp="1"/>
          </p:cNvSpPr>
          <p:nvPr>
            <p:ph type="sldNum" sz="quarter" idx="5"/>
          </p:nvPr>
        </p:nvSpPr>
        <p:spPr/>
        <p:txBody>
          <a:bodyPr/>
          <a:lstStyle/>
          <a:p>
            <a:fld id="{999D9AC2-4863-5E4B-A8A1-06DAE1808862}" type="slidenum">
              <a:rPr lang="en-GB" smtClean="0"/>
              <a:t>6</a:t>
            </a:fld>
            <a:endParaRPr lang="en-GB"/>
          </a:p>
        </p:txBody>
      </p:sp>
    </p:spTree>
    <p:extLst>
      <p:ext uri="{BB962C8B-B14F-4D97-AF65-F5344CB8AC3E}">
        <p14:creationId xmlns:p14="http://schemas.microsoft.com/office/powerpoint/2010/main" val="3611374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sz="1200" b="0" i="0" u="none" strike="noStrike" dirty="0">
                <a:solidFill>
                  <a:srgbClr val="0E101A"/>
                </a:solidFill>
                <a:effectLst/>
              </a:rPr>
              <a:t>I have been struggling greatly to read research and write my dissertation due to being Neurodivergent as I have ADHD and I am dyslexic. On top of this, in July 2024, I changed jobs to a demanding field with typical office hours, and by the end of the day, I was mentally exhausted. Nevertheless, I am finding ways of overcoming this. </a:t>
            </a:r>
          </a:p>
          <a:p>
            <a:pPr algn="l">
              <a:buNone/>
            </a:pPr>
            <a:endParaRPr lang="en-GB" sz="1200" b="0" i="0" u="none" strike="noStrike" dirty="0">
              <a:solidFill>
                <a:srgbClr val="0E101A"/>
              </a:solidFill>
              <a:effectLst/>
            </a:endParaRPr>
          </a:p>
          <a:p>
            <a:pPr algn="l">
              <a:buNone/>
            </a:pPr>
            <a:r>
              <a:rPr lang="en-GB" sz="1200" b="0" i="0" u="none" strike="noStrike" dirty="0">
                <a:solidFill>
                  <a:srgbClr val="0E101A"/>
                </a:solidFill>
                <a:effectLst/>
              </a:rPr>
              <a:t>I work on my dissertation in the mornings during the week when I feel productive, adjusting my schedule accordingly. I find publications online with text-to-speech options or physical books with audiobooks to help me process information and highlight key areas for future reference.</a:t>
            </a:r>
          </a:p>
          <a:p>
            <a:pPr algn="l">
              <a:buNone/>
            </a:pPr>
            <a:endParaRPr lang="en-GB" sz="1200" b="0" i="0" u="none" strike="noStrike" dirty="0">
              <a:solidFill>
                <a:srgbClr val="0E101A"/>
              </a:solidFill>
              <a:effectLst/>
            </a:endParaRPr>
          </a:p>
          <a:p>
            <a:pPr algn="l">
              <a:buNone/>
            </a:pPr>
            <a:r>
              <a:rPr lang="en-GB" sz="1200" b="0" i="0" u="none" strike="noStrike" dirty="0">
                <a:solidFill>
                  <a:srgbClr val="0E101A"/>
                </a:solidFill>
                <a:effectLst/>
              </a:rPr>
              <a:t>I initially planned to review archival documents at the ROC, which holds records of Gillies' WW1 work. However, they were unable to accommodate me due to their high activity level. I did obtain some sample documents from the Gillies index, which helped me understand his note-taking and treatment processes from admission to discharge.</a:t>
            </a:r>
          </a:p>
          <a:p>
            <a:pPr algn="l">
              <a:buNone/>
            </a:pPr>
            <a:endParaRPr lang="en-GB" sz="1200" b="0" i="0" u="none" strike="noStrike" dirty="0">
              <a:solidFill>
                <a:srgbClr val="0E101A"/>
              </a:solidFill>
              <a:effectLst/>
            </a:endParaRPr>
          </a:p>
          <a:p>
            <a:pPr algn="l"/>
            <a:r>
              <a:rPr lang="en-GB" sz="1200" b="0" i="0" u="none" strike="noStrike" dirty="0">
                <a:solidFill>
                  <a:srgbClr val="0E101A"/>
                </a:solidFill>
                <a:effectLst/>
              </a:rPr>
              <a:t>A challenge I've faced is the high price of journals and books, with some ranging from £30 to £2000. This seems linked to my chosen topics. Where possible, I've accessed online copies and reviewed some during my archival research.</a:t>
            </a:r>
          </a:p>
          <a:p>
            <a:endParaRPr lang="en-GB" sz="1200" dirty="0"/>
          </a:p>
        </p:txBody>
      </p:sp>
      <p:sp>
        <p:nvSpPr>
          <p:cNvPr id="4" name="Slide Number Placeholder 3"/>
          <p:cNvSpPr>
            <a:spLocks noGrp="1"/>
          </p:cNvSpPr>
          <p:nvPr>
            <p:ph type="sldNum" sz="quarter" idx="5"/>
          </p:nvPr>
        </p:nvSpPr>
        <p:spPr/>
        <p:txBody>
          <a:bodyPr/>
          <a:lstStyle/>
          <a:p>
            <a:fld id="{999D9AC2-4863-5E4B-A8A1-06DAE1808862}" type="slidenum">
              <a:rPr lang="en-GB" smtClean="0"/>
              <a:t>7</a:t>
            </a:fld>
            <a:endParaRPr lang="en-GB"/>
          </a:p>
        </p:txBody>
      </p:sp>
    </p:spTree>
    <p:extLst>
      <p:ext uri="{BB962C8B-B14F-4D97-AF65-F5344CB8AC3E}">
        <p14:creationId xmlns:p14="http://schemas.microsoft.com/office/powerpoint/2010/main" val="36147374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FCD1A-3D81-D696-3436-4AC9D984F1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A08E37-1349-650F-885B-B1F6F66063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843042-DCE6-E011-D2DA-FF8ADC99E84C}"/>
              </a:ext>
            </a:extLst>
          </p:cNvPr>
          <p:cNvSpPr>
            <a:spLocks noGrp="1"/>
          </p:cNvSpPr>
          <p:nvPr>
            <p:ph type="body" idx="1"/>
          </p:nvPr>
        </p:nvSpPr>
        <p:spPr/>
        <p:txBody>
          <a:bodyPr/>
          <a:lstStyle/>
          <a:p>
            <a:pPr algn="l">
              <a:buNone/>
            </a:pPr>
            <a:r>
              <a:rPr lang="en-GB" b="1" i="0" u="none" strike="noStrike" dirty="0">
                <a:solidFill>
                  <a:srgbClr val="0E101A"/>
                </a:solidFill>
                <a:effectLst/>
              </a:rPr>
              <a:t>Finish every chapter in the next two weeks </a:t>
            </a:r>
            <a:r>
              <a:rPr lang="en-GB" b="0" i="0" u="none" strike="noStrike" dirty="0">
                <a:solidFill>
                  <a:srgbClr val="0E101A"/>
                </a:solidFill>
                <a:effectLst/>
              </a:rPr>
              <a:t>- Finish every chapter in the next two weeks - I’ve completed over half of each chapter and made progress on the introduction. </a:t>
            </a:r>
          </a:p>
          <a:p>
            <a:pPr algn="l">
              <a:buNone/>
            </a:pPr>
            <a:endParaRPr lang="en-GB" b="0" i="0" u="none" strike="noStrike" dirty="0">
              <a:solidFill>
                <a:srgbClr val="0E101A"/>
              </a:solidFill>
              <a:effectLst/>
            </a:endParaRPr>
          </a:p>
          <a:p>
            <a:pPr algn="l">
              <a:buNone/>
            </a:pPr>
            <a:r>
              <a:rPr lang="en-GB" b="1" i="0" u="none" strike="noStrike" dirty="0">
                <a:solidFill>
                  <a:srgbClr val="0E101A"/>
                </a:solidFill>
                <a:effectLst/>
              </a:rPr>
              <a:t>Proofread personally:</a:t>
            </a:r>
            <a:r>
              <a:rPr lang="en-GB" b="0" i="0" u="none" strike="noStrike" dirty="0">
                <a:solidFill>
                  <a:srgbClr val="0E101A"/>
                </a:solidFill>
                <a:effectLst/>
              </a:rPr>
              <a:t> I need to carefully review my work, as I've made mistakes in past assignments.</a:t>
            </a:r>
          </a:p>
          <a:p>
            <a:pPr algn="l">
              <a:buNone/>
            </a:pPr>
            <a:endParaRPr lang="en-GB" b="0" i="0" u="none" strike="noStrike" dirty="0">
              <a:solidFill>
                <a:srgbClr val="0E101A"/>
              </a:solidFill>
              <a:effectLst/>
            </a:endParaRPr>
          </a:p>
          <a:p>
            <a:pPr algn="l">
              <a:buNone/>
            </a:pPr>
            <a:r>
              <a:rPr lang="en-GB" b="1" i="0" u="none" strike="noStrike" dirty="0">
                <a:solidFill>
                  <a:srgbClr val="0E101A"/>
                </a:solidFill>
                <a:effectLst/>
              </a:rPr>
              <a:t>Proofread externally:</a:t>
            </a:r>
            <a:r>
              <a:rPr lang="en-GB" b="0" i="0" u="none" strike="noStrike" dirty="0">
                <a:solidFill>
                  <a:srgbClr val="0E101A"/>
                </a:solidFill>
                <a:effectLst/>
              </a:rPr>
              <a:t> A family member has offered to help review my dissertation. I usually hesitate to ask for feedback due to my dyslexia, as I sometimes feel embarrassed about my writing.</a:t>
            </a:r>
          </a:p>
          <a:p>
            <a:pPr algn="l">
              <a:buNone/>
            </a:pPr>
            <a:endParaRPr lang="en-GB" b="0" i="0" u="none" strike="noStrike" dirty="0">
              <a:solidFill>
                <a:srgbClr val="0E101A"/>
              </a:solidFill>
              <a:effectLst/>
            </a:endParaRPr>
          </a:p>
          <a:p>
            <a:pPr algn="l">
              <a:buNone/>
            </a:pPr>
            <a:r>
              <a:rPr lang="en-GB" b="1" i="0" u="none" strike="noStrike" dirty="0">
                <a:solidFill>
                  <a:srgbClr val="0E101A"/>
                </a:solidFill>
                <a:effectLst/>
              </a:rPr>
              <a:t>Structure</a:t>
            </a:r>
            <a:r>
              <a:rPr lang="en-GB" b="0" i="0" u="none" strike="noStrike" dirty="0">
                <a:solidFill>
                  <a:srgbClr val="0E101A"/>
                </a:solidFill>
                <a:effectLst/>
              </a:rPr>
              <a:t>: I plan to work on the dissertation format structure, i.e. appendix, bibliography, etc. I will seek support from academic staff if necessary. I need to check the Moodle page for more information.</a:t>
            </a:r>
          </a:p>
          <a:p>
            <a:pPr algn="l">
              <a:buNone/>
            </a:pPr>
            <a:endParaRPr lang="en-GB" b="0" i="0" u="none" strike="noStrike" dirty="0">
              <a:solidFill>
                <a:srgbClr val="0E101A"/>
              </a:solidFill>
              <a:effectLst/>
            </a:endParaRPr>
          </a:p>
          <a:p>
            <a:pPr algn="l"/>
            <a:r>
              <a:rPr lang="en-GB" b="1" i="0" u="none" strike="noStrike" dirty="0">
                <a:solidFill>
                  <a:srgbClr val="0E101A"/>
                </a:solidFill>
                <a:effectLst/>
              </a:rPr>
              <a:t>Continue referencing correctly: </a:t>
            </a:r>
            <a:r>
              <a:rPr lang="en-GB" b="0" i="0" u="none" strike="noStrike" dirty="0">
                <a:solidFill>
                  <a:srgbClr val="0E101A"/>
                </a:solidFill>
                <a:effectLst/>
              </a:rPr>
              <a:t>Referencing takes time, so I’m focusing on taking my time while researching to ensure it is done correctly. I've started organising references in Word as I write my work in Grammarly.</a:t>
            </a:r>
          </a:p>
          <a:p>
            <a:endParaRPr lang="en-GB" dirty="0"/>
          </a:p>
        </p:txBody>
      </p:sp>
      <p:sp>
        <p:nvSpPr>
          <p:cNvPr id="4" name="Slide Number Placeholder 3">
            <a:extLst>
              <a:ext uri="{FF2B5EF4-FFF2-40B4-BE49-F238E27FC236}">
                <a16:creationId xmlns:a16="http://schemas.microsoft.com/office/drawing/2014/main" id="{BBE64502-B39A-61C8-00F8-7E7CD9405691}"/>
              </a:ext>
            </a:extLst>
          </p:cNvPr>
          <p:cNvSpPr>
            <a:spLocks noGrp="1"/>
          </p:cNvSpPr>
          <p:nvPr>
            <p:ph type="sldNum" sz="quarter" idx="5"/>
          </p:nvPr>
        </p:nvSpPr>
        <p:spPr/>
        <p:txBody>
          <a:bodyPr/>
          <a:lstStyle/>
          <a:p>
            <a:fld id="{999D9AC2-4863-5E4B-A8A1-06DAE1808862}" type="slidenum">
              <a:rPr lang="en-GB" smtClean="0"/>
              <a:t>8</a:t>
            </a:fld>
            <a:endParaRPr lang="en-GB"/>
          </a:p>
        </p:txBody>
      </p:sp>
    </p:spTree>
    <p:extLst>
      <p:ext uri="{BB962C8B-B14F-4D97-AF65-F5344CB8AC3E}">
        <p14:creationId xmlns:p14="http://schemas.microsoft.com/office/powerpoint/2010/main" val="6598415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t>Through my research, my primary focuses have significantly impacted the field of medicine. Harold Gillies learned how to make men's once-incurable facial injuries more manageable and established standards for recovery.</a:t>
            </a:r>
          </a:p>
          <a:p>
            <a:endParaRPr lang="en-GB" sz="1200" b="0" dirty="0"/>
          </a:p>
          <a:p>
            <a:r>
              <a:rPr lang="en-GB" sz="1200" b="0" dirty="0"/>
              <a:t>I have discovered that Gillies's work is closely tied to the use of protective equipment. With the introduction of protective equipment, the injuries coming through Gillies' theatres were less serious compared to once before, showing that the provisions in place were suitable and adequate.</a:t>
            </a:r>
          </a:p>
          <a:p>
            <a:endParaRPr lang="en-GB" sz="1200" b="0" dirty="0"/>
          </a:p>
          <a:p>
            <a:r>
              <a:rPr lang="en-GB" sz="1200" b="0" dirty="0"/>
              <a:t> As well as this, my research into gas masks, helmets, and body armour showed that the British soldiers did not have adequate protection, and it is evident that there was a lack of knowledge in this field. Alongside this, protection equipment was not given as standard unless they had money or rank. It became incredibly hard for soldiers to protect themselves.</a:t>
            </a:r>
          </a:p>
          <a:p>
            <a:endParaRPr lang="en-GB" sz="1200" b="0" dirty="0"/>
          </a:p>
          <a:p>
            <a:r>
              <a:rPr lang="en-GB" sz="1200" b="0" dirty="0"/>
              <a:t>The Thomas Splint lowered the death rate from 80% to 2% by the end of the First World War War, and it was discovered that it could be adapted to treat any limb injury. Today, it is still used to support individuals.</a:t>
            </a:r>
          </a:p>
          <a:p>
            <a:endParaRPr lang="en-GB" sz="1200" b="0" dirty="0"/>
          </a:p>
        </p:txBody>
      </p:sp>
      <p:sp>
        <p:nvSpPr>
          <p:cNvPr id="4" name="Slide Number Placeholder 3"/>
          <p:cNvSpPr>
            <a:spLocks noGrp="1"/>
          </p:cNvSpPr>
          <p:nvPr>
            <p:ph type="sldNum" sz="quarter" idx="5"/>
          </p:nvPr>
        </p:nvSpPr>
        <p:spPr/>
        <p:txBody>
          <a:bodyPr/>
          <a:lstStyle/>
          <a:p>
            <a:fld id="{999D9AC2-4863-5E4B-A8A1-06DAE1808862}" type="slidenum">
              <a:rPr lang="en-GB" smtClean="0"/>
              <a:t>9</a:t>
            </a:fld>
            <a:endParaRPr lang="en-GB"/>
          </a:p>
        </p:txBody>
      </p:sp>
    </p:spTree>
    <p:extLst>
      <p:ext uri="{BB962C8B-B14F-4D97-AF65-F5344CB8AC3E}">
        <p14:creationId xmlns:p14="http://schemas.microsoft.com/office/powerpoint/2010/main" val="4006566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F2F63-F8E2-CB80-D98D-8FA2C422FD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C390BD-933E-7220-8E29-D9A8F13AC9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828619-11C4-7CA8-49FE-D5A658C3EFCB}"/>
              </a:ext>
            </a:extLst>
          </p:cNvPr>
          <p:cNvSpPr>
            <a:spLocks noGrp="1"/>
          </p:cNvSpPr>
          <p:nvPr>
            <p:ph type="dt" sz="half" idx="10"/>
          </p:nvPr>
        </p:nvSpPr>
        <p:spPr/>
        <p:txBody>
          <a:bodyPr/>
          <a:lstStyle/>
          <a:p>
            <a:fld id="{28D0BBB1-686D-438B-8E72-2CC4016DDE83}" type="datetimeFigureOut">
              <a:rPr lang="en-GB" smtClean="0"/>
              <a:t>08/04/2025</a:t>
            </a:fld>
            <a:endParaRPr lang="en-GB"/>
          </a:p>
        </p:txBody>
      </p:sp>
      <p:sp>
        <p:nvSpPr>
          <p:cNvPr id="5" name="Footer Placeholder 4">
            <a:extLst>
              <a:ext uri="{FF2B5EF4-FFF2-40B4-BE49-F238E27FC236}">
                <a16:creationId xmlns:a16="http://schemas.microsoft.com/office/drawing/2014/main" id="{D94606A7-B9D3-3A97-6E8D-DDECE1B941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4C1248-1129-94E5-DB89-66594D7F4DFC}"/>
              </a:ext>
            </a:extLst>
          </p:cNvPr>
          <p:cNvSpPr>
            <a:spLocks noGrp="1"/>
          </p:cNvSpPr>
          <p:nvPr>
            <p:ph type="sldNum" sz="quarter" idx="12"/>
          </p:nvPr>
        </p:nvSpPr>
        <p:spPr/>
        <p:txBody>
          <a:bodyPr/>
          <a:lstStyle/>
          <a:p>
            <a:fld id="{7A6A20B4-489A-4B0F-B364-279A027C4B72}" type="slidenum">
              <a:rPr lang="en-GB" smtClean="0"/>
              <a:t>‹#›</a:t>
            </a:fld>
            <a:endParaRPr lang="en-GB"/>
          </a:p>
        </p:txBody>
      </p:sp>
    </p:spTree>
    <p:extLst>
      <p:ext uri="{BB962C8B-B14F-4D97-AF65-F5344CB8AC3E}">
        <p14:creationId xmlns:p14="http://schemas.microsoft.com/office/powerpoint/2010/main" val="2708613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CE591-C355-451C-3ECD-D475277BE4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912020-CA8C-7F29-8D6C-2CD787BFAD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6594D6-CF72-4891-B240-F6DDE316D8DA}"/>
              </a:ext>
            </a:extLst>
          </p:cNvPr>
          <p:cNvSpPr>
            <a:spLocks noGrp="1"/>
          </p:cNvSpPr>
          <p:nvPr>
            <p:ph type="dt" sz="half" idx="10"/>
          </p:nvPr>
        </p:nvSpPr>
        <p:spPr/>
        <p:txBody>
          <a:bodyPr/>
          <a:lstStyle/>
          <a:p>
            <a:fld id="{28D0BBB1-686D-438B-8E72-2CC4016DDE83}" type="datetimeFigureOut">
              <a:rPr lang="en-GB" smtClean="0"/>
              <a:t>08/04/2025</a:t>
            </a:fld>
            <a:endParaRPr lang="en-GB"/>
          </a:p>
        </p:txBody>
      </p:sp>
      <p:sp>
        <p:nvSpPr>
          <p:cNvPr id="5" name="Footer Placeholder 4">
            <a:extLst>
              <a:ext uri="{FF2B5EF4-FFF2-40B4-BE49-F238E27FC236}">
                <a16:creationId xmlns:a16="http://schemas.microsoft.com/office/drawing/2014/main" id="{033CA15F-FF4A-6A48-6EB3-67BC301920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5D11E8-E0DD-2A0A-2E3C-8A8FBBD4EDA7}"/>
              </a:ext>
            </a:extLst>
          </p:cNvPr>
          <p:cNvSpPr>
            <a:spLocks noGrp="1"/>
          </p:cNvSpPr>
          <p:nvPr>
            <p:ph type="sldNum" sz="quarter" idx="12"/>
          </p:nvPr>
        </p:nvSpPr>
        <p:spPr/>
        <p:txBody>
          <a:bodyPr/>
          <a:lstStyle/>
          <a:p>
            <a:fld id="{7A6A20B4-489A-4B0F-B364-279A027C4B72}" type="slidenum">
              <a:rPr lang="en-GB" smtClean="0"/>
              <a:t>‹#›</a:t>
            </a:fld>
            <a:endParaRPr lang="en-GB"/>
          </a:p>
        </p:txBody>
      </p:sp>
    </p:spTree>
    <p:extLst>
      <p:ext uri="{BB962C8B-B14F-4D97-AF65-F5344CB8AC3E}">
        <p14:creationId xmlns:p14="http://schemas.microsoft.com/office/powerpoint/2010/main" val="3878309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24DCE-5BBD-92D7-E93C-8FE42D0DCB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02C8EF-E47E-A242-B55D-7DA4309E3C3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065892-AF85-86DB-B3C6-3A0B328CE017}"/>
              </a:ext>
            </a:extLst>
          </p:cNvPr>
          <p:cNvSpPr>
            <a:spLocks noGrp="1"/>
          </p:cNvSpPr>
          <p:nvPr>
            <p:ph type="dt" sz="half" idx="10"/>
          </p:nvPr>
        </p:nvSpPr>
        <p:spPr/>
        <p:txBody>
          <a:bodyPr/>
          <a:lstStyle/>
          <a:p>
            <a:fld id="{28D0BBB1-686D-438B-8E72-2CC4016DDE83}" type="datetimeFigureOut">
              <a:rPr lang="en-GB" smtClean="0"/>
              <a:t>08/04/2025</a:t>
            </a:fld>
            <a:endParaRPr lang="en-GB"/>
          </a:p>
        </p:txBody>
      </p:sp>
      <p:sp>
        <p:nvSpPr>
          <p:cNvPr id="5" name="Footer Placeholder 4">
            <a:extLst>
              <a:ext uri="{FF2B5EF4-FFF2-40B4-BE49-F238E27FC236}">
                <a16:creationId xmlns:a16="http://schemas.microsoft.com/office/drawing/2014/main" id="{82661AD9-167D-0802-B089-F57EA1A9FC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017A29-9E12-56FE-155A-C170CAAF3683}"/>
              </a:ext>
            </a:extLst>
          </p:cNvPr>
          <p:cNvSpPr>
            <a:spLocks noGrp="1"/>
          </p:cNvSpPr>
          <p:nvPr>
            <p:ph type="sldNum" sz="quarter" idx="12"/>
          </p:nvPr>
        </p:nvSpPr>
        <p:spPr/>
        <p:txBody>
          <a:bodyPr/>
          <a:lstStyle/>
          <a:p>
            <a:fld id="{7A6A20B4-489A-4B0F-B364-279A027C4B72}" type="slidenum">
              <a:rPr lang="en-GB" smtClean="0"/>
              <a:t>‹#›</a:t>
            </a:fld>
            <a:endParaRPr lang="en-GB"/>
          </a:p>
        </p:txBody>
      </p:sp>
    </p:spTree>
    <p:extLst>
      <p:ext uri="{BB962C8B-B14F-4D97-AF65-F5344CB8AC3E}">
        <p14:creationId xmlns:p14="http://schemas.microsoft.com/office/powerpoint/2010/main" val="2379976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5CC8E-4F44-AC3D-77B2-CC1B6BF1B1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42AD97-7CF4-93CB-04EF-1E8AA47C91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DDB8E0B-C406-F593-424C-FF1D9EB0C6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CA72B3-B288-4FE3-39AE-09D86546D72A}"/>
              </a:ext>
            </a:extLst>
          </p:cNvPr>
          <p:cNvSpPr>
            <a:spLocks noGrp="1"/>
          </p:cNvSpPr>
          <p:nvPr>
            <p:ph type="dt" sz="half" idx="10"/>
          </p:nvPr>
        </p:nvSpPr>
        <p:spPr/>
        <p:txBody>
          <a:bodyPr/>
          <a:lstStyle/>
          <a:p>
            <a:fld id="{28D0BBB1-686D-438B-8E72-2CC4016DDE83}" type="datetimeFigureOut">
              <a:rPr lang="en-GB" smtClean="0"/>
              <a:t>08/04/2025</a:t>
            </a:fld>
            <a:endParaRPr lang="en-GB"/>
          </a:p>
        </p:txBody>
      </p:sp>
      <p:sp>
        <p:nvSpPr>
          <p:cNvPr id="6" name="Footer Placeholder 5">
            <a:extLst>
              <a:ext uri="{FF2B5EF4-FFF2-40B4-BE49-F238E27FC236}">
                <a16:creationId xmlns:a16="http://schemas.microsoft.com/office/drawing/2014/main" id="{B19C90EF-852E-58FC-84FC-4DB7CD0FA9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25FB71-FE29-5E68-4137-D35B6B328A6D}"/>
              </a:ext>
            </a:extLst>
          </p:cNvPr>
          <p:cNvSpPr>
            <a:spLocks noGrp="1"/>
          </p:cNvSpPr>
          <p:nvPr>
            <p:ph type="sldNum" sz="quarter" idx="12"/>
          </p:nvPr>
        </p:nvSpPr>
        <p:spPr/>
        <p:txBody>
          <a:bodyPr/>
          <a:lstStyle/>
          <a:p>
            <a:fld id="{7A6A20B4-489A-4B0F-B364-279A027C4B72}" type="slidenum">
              <a:rPr lang="en-GB" smtClean="0"/>
              <a:t>‹#›</a:t>
            </a:fld>
            <a:endParaRPr lang="en-GB"/>
          </a:p>
        </p:txBody>
      </p:sp>
    </p:spTree>
    <p:extLst>
      <p:ext uri="{BB962C8B-B14F-4D97-AF65-F5344CB8AC3E}">
        <p14:creationId xmlns:p14="http://schemas.microsoft.com/office/powerpoint/2010/main" val="1610248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6EA01-BA5D-F79D-669B-71C548AD5E7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95F687-C964-8658-947A-1451A7F402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305781-EE27-2485-15C3-8A4C48CD31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5971AB6-A594-368D-E89D-6431B6529A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A6A6519-BF90-5344-3F9D-060D31D08A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0E54C28-466F-1074-1BD3-F664863BDA91}"/>
              </a:ext>
            </a:extLst>
          </p:cNvPr>
          <p:cNvSpPr>
            <a:spLocks noGrp="1"/>
          </p:cNvSpPr>
          <p:nvPr>
            <p:ph type="dt" sz="half" idx="10"/>
          </p:nvPr>
        </p:nvSpPr>
        <p:spPr/>
        <p:txBody>
          <a:bodyPr/>
          <a:lstStyle/>
          <a:p>
            <a:fld id="{28D0BBB1-686D-438B-8E72-2CC4016DDE83}" type="datetimeFigureOut">
              <a:rPr lang="en-GB" smtClean="0"/>
              <a:t>08/04/2025</a:t>
            </a:fld>
            <a:endParaRPr lang="en-GB"/>
          </a:p>
        </p:txBody>
      </p:sp>
      <p:sp>
        <p:nvSpPr>
          <p:cNvPr id="8" name="Footer Placeholder 7">
            <a:extLst>
              <a:ext uri="{FF2B5EF4-FFF2-40B4-BE49-F238E27FC236}">
                <a16:creationId xmlns:a16="http://schemas.microsoft.com/office/drawing/2014/main" id="{FDC275C4-2487-4226-D219-E62FB5AF68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E5587C-759D-C2FB-8D56-8517D89BB733}"/>
              </a:ext>
            </a:extLst>
          </p:cNvPr>
          <p:cNvSpPr>
            <a:spLocks noGrp="1"/>
          </p:cNvSpPr>
          <p:nvPr>
            <p:ph type="sldNum" sz="quarter" idx="12"/>
          </p:nvPr>
        </p:nvSpPr>
        <p:spPr/>
        <p:txBody>
          <a:bodyPr/>
          <a:lstStyle/>
          <a:p>
            <a:fld id="{7A6A20B4-489A-4B0F-B364-279A027C4B72}" type="slidenum">
              <a:rPr lang="en-GB" smtClean="0"/>
              <a:t>‹#›</a:t>
            </a:fld>
            <a:endParaRPr lang="en-GB"/>
          </a:p>
        </p:txBody>
      </p:sp>
    </p:spTree>
    <p:extLst>
      <p:ext uri="{BB962C8B-B14F-4D97-AF65-F5344CB8AC3E}">
        <p14:creationId xmlns:p14="http://schemas.microsoft.com/office/powerpoint/2010/main" val="3631666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3F8DC-6C0D-34B3-01B5-5871FC37E7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A83A55-4702-F903-A32F-A13F3A71EB81}"/>
              </a:ext>
            </a:extLst>
          </p:cNvPr>
          <p:cNvSpPr>
            <a:spLocks noGrp="1"/>
          </p:cNvSpPr>
          <p:nvPr>
            <p:ph type="dt" sz="half" idx="10"/>
          </p:nvPr>
        </p:nvSpPr>
        <p:spPr/>
        <p:txBody>
          <a:bodyPr/>
          <a:lstStyle/>
          <a:p>
            <a:fld id="{28D0BBB1-686D-438B-8E72-2CC4016DDE83}" type="datetimeFigureOut">
              <a:rPr lang="en-GB" smtClean="0"/>
              <a:t>08/04/2025</a:t>
            </a:fld>
            <a:endParaRPr lang="en-GB"/>
          </a:p>
        </p:txBody>
      </p:sp>
      <p:sp>
        <p:nvSpPr>
          <p:cNvPr id="4" name="Footer Placeholder 3">
            <a:extLst>
              <a:ext uri="{FF2B5EF4-FFF2-40B4-BE49-F238E27FC236}">
                <a16:creationId xmlns:a16="http://schemas.microsoft.com/office/drawing/2014/main" id="{3800C738-3CA2-842A-D8FE-A21F445A05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39F72B-E802-DAB0-5B40-43D03F53993D}"/>
              </a:ext>
            </a:extLst>
          </p:cNvPr>
          <p:cNvSpPr>
            <a:spLocks noGrp="1"/>
          </p:cNvSpPr>
          <p:nvPr>
            <p:ph type="sldNum" sz="quarter" idx="12"/>
          </p:nvPr>
        </p:nvSpPr>
        <p:spPr/>
        <p:txBody>
          <a:bodyPr/>
          <a:lstStyle/>
          <a:p>
            <a:fld id="{7A6A20B4-489A-4B0F-B364-279A027C4B72}" type="slidenum">
              <a:rPr lang="en-GB" smtClean="0"/>
              <a:t>‹#›</a:t>
            </a:fld>
            <a:endParaRPr lang="en-GB"/>
          </a:p>
        </p:txBody>
      </p:sp>
    </p:spTree>
    <p:extLst>
      <p:ext uri="{BB962C8B-B14F-4D97-AF65-F5344CB8AC3E}">
        <p14:creationId xmlns:p14="http://schemas.microsoft.com/office/powerpoint/2010/main" val="24654963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42122E-AE52-3514-A160-E69192E94A35}"/>
              </a:ext>
            </a:extLst>
          </p:cNvPr>
          <p:cNvSpPr>
            <a:spLocks noGrp="1"/>
          </p:cNvSpPr>
          <p:nvPr>
            <p:ph type="dt" sz="half" idx="10"/>
          </p:nvPr>
        </p:nvSpPr>
        <p:spPr/>
        <p:txBody>
          <a:bodyPr/>
          <a:lstStyle/>
          <a:p>
            <a:fld id="{28D0BBB1-686D-438B-8E72-2CC4016DDE83}" type="datetimeFigureOut">
              <a:rPr lang="en-GB" smtClean="0"/>
              <a:t>08/04/2025</a:t>
            </a:fld>
            <a:endParaRPr lang="en-GB"/>
          </a:p>
        </p:txBody>
      </p:sp>
      <p:sp>
        <p:nvSpPr>
          <p:cNvPr id="3" name="Footer Placeholder 2">
            <a:extLst>
              <a:ext uri="{FF2B5EF4-FFF2-40B4-BE49-F238E27FC236}">
                <a16:creationId xmlns:a16="http://schemas.microsoft.com/office/drawing/2014/main" id="{C063D8F0-4BB2-F177-0958-365787C9879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E459F1B-553F-09A2-D5C8-9A4DC7AFFB36}"/>
              </a:ext>
            </a:extLst>
          </p:cNvPr>
          <p:cNvSpPr>
            <a:spLocks noGrp="1"/>
          </p:cNvSpPr>
          <p:nvPr>
            <p:ph type="sldNum" sz="quarter" idx="12"/>
          </p:nvPr>
        </p:nvSpPr>
        <p:spPr/>
        <p:txBody>
          <a:bodyPr/>
          <a:lstStyle/>
          <a:p>
            <a:fld id="{7A6A20B4-489A-4B0F-B364-279A027C4B72}" type="slidenum">
              <a:rPr lang="en-GB" smtClean="0"/>
              <a:t>‹#›</a:t>
            </a:fld>
            <a:endParaRPr lang="en-GB"/>
          </a:p>
        </p:txBody>
      </p:sp>
    </p:spTree>
    <p:extLst>
      <p:ext uri="{BB962C8B-B14F-4D97-AF65-F5344CB8AC3E}">
        <p14:creationId xmlns:p14="http://schemas.microsoft.com/office/powerpoint/2010/main" val="1385443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3D853-AA13-8A49-DA2D-47E0A58C61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70A034-C4AE-FE47-D007-A8798163BF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C8CF88-707A-217C-A811-16B88147D7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E66B0F-202A-3741-CB46-00EC8EAD4E2F}"/>
              </a:ext>
            </a:extLst>
          </p:cNvPr>
          <p:cNvSpPr>
            <a:spLocks noGrp="1"/>
          </p:cNvSpPr>
          <p:nvPr>
            <p:ph type="dt" sz="half" idx="10"/>
          </p:nvPr>
        </p:nvSpPr>
        <p:spPr/>
        <p:txBody>
          <a:bodyPr/>
          <a:lstStyle/>
          <a:p>
            <a:fld id="{28D0BBB1-686D-438B-8E72-2CC4016DDE83}" type="datetimeFigureOut">
              <a:rPr lang="en-GB" smtClean="0"/>
              <a:t>08/04/2025</a:t>
            </a:fld>
            <a:endParaRPr lang="en-GB"/>
          </a:p>
        </p:txBody>
      </p:sp>
      <p:sp>
        <p:nvSpPr>
          <p:cNvPr id="6" name="Footer Placeholder 5">
            <a:extLst>
              <a:ext uri="{FF2B5EF4-FFF2-40B4-BE49-F238E27FC236}">
                <a16:creationId xmlns:a16="http://schemas.microsoft.com/office/drawing/2014/main" id="{73EDC4B8-B246-E36E-5956-9FB75B08D9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06E701-F796-3226-3857-C0E14876EB45}"/>
              </a:ext>
            </a:extLst>
          </p:cNvPr>
          <p:cNvSpPr>
            <a:spLocks noGrp="1"/>
          </p:cNvSpPr>
          <p:nvPr>
            <p:ph type="sldNum" sz="quarter" idx="12"/>
          </p:nvPr>
        </p:nvSpPr>
        <p:spPr/>
        <p:txBody>
          <a:bodyPr/>
          <a:lstStyle/>
          <a:p>
            <a:fld id="{7A6A20B4-489A-4B0F-B364-279A027C4B72}" type="slidenum">
              <a:rPr lang="en-GB" smtClean="0"/>
              <a:t>‹#›</a:t>
            </a:fld>
            <a:endParaRPr lang="en-GB"/>
          </a:p>
        </p:txBody>
      </p:sp>
    </p:spTree>
    <p:extLst>
      <p:ext uri="{BB962C8B-B14F-4D97-AF65-F5344CB8AC3E}">
        <p14:creationId xmlns:p14="http://schemas.microsoft.com/office/powerpoint/2010/main" val="1807647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DF213-BD51-5235-C82F-FF7A6979D4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D5295D-A731-09DC-3056-81331E5D31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61CE3CE-4D62-A794-79ED-525E60EFCF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B18245-14FC-7664-0249-114CB40BE83C}"/>
              </a:ext>
            </a:extLst>
          </p:cNvPr>
          <p:cNvSpPr>
            <a:spLocks noGrp="1"/>
          </p:cNvSpPr>
          <p:nvPr>
            <p:ph type="dt" sz="half" idx="10"/>
          </p:nvPr>
        </p:nvSpPr>
        <p:spPr/>
        <p:txBody>
          <a:bodyPr/>
          <a:lstStyle/>
          <a:p>
            <a:fld id="{28D0BBB1-686D-438B-8E72-2CC4016DDE83}" type="datetimeFigureOut">
              <a:rPr lang="en-GB" smtClean="0"/>
              <a:t>08/04/2025</a:t>
            </a:fld>
            <a:endParaRPr lang="en-GB"/>
          </a:p>
        </p:txBody>
      </p:sp>
      <p:sp>
        <p:nvSpPr>
          <p:cNvPr id="6" name="Footer Placeholder 5">
            <a:extLst>
              <a:ext uri="{FF2B5EF4-FFF2-40B4-BE49-F238E27FC236}">
                <a16:creationId xmlns:a16="http://schemas.microsoft.com/office/drawing/2014/main" id="{7C37AFE5-2EF2-A7A7-27A3-4330E852A1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A977E9-3EAD-59B1-D7F9-88060773DDA9}"/>
              </a:ext>
            </a:extLst>
          </p:cNvPr>
          <p:cNvSpPr>
            <a:spLocks noGrp="1"/>
          </p:cNvSpPr>
          <p:nvPr>
            <p:ph type="sldNum" sz="quarter" idx="12"/>
          </p:nvPr>
        </p:nvSpPr>
        <p:spPr/>
        <p:txBody>
          <a:bodyPr/>
          <a:lstStyle/>
          <a:p>
            <a:fld id="{7A6A20B4-489A-4B0F-B364-279A027C4B72}" type="slidenum">
              <a:rPr lang="en-GB" smtClean="0"/>
              <a:t>‹#›</a:t>
            </a:fld>
            <a:endParaRPr lang="en-GB"/>
          </a:p>
        </p:txBody>
      </p:sp>
    </p:spTree>
    <p:extLst>
      <p:ext uri="{BB962C8B-B14F-4D97-AF65-F5344CB8AC3E}">
        <p14:creationId xmlns:p14="http://schemas.microsoft.com/office/powerpoint/2010/main" val="702627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E023E-80F0-6978-DB06-E985999984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FC2B4C-49A2-2BE8-047A-A1CEA623FD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528842-3A10-0175-5E36-4349DC7B56DC}"/>
              </a:ext>
            </a:extLst>
          </p:cNvPr>
          <p:cNvSpPr>
            <a:spLocks noGrp="1"/>
          </p:cNvSpPr>
          <p:nvPr>
            <p:ph type="dt" sz="half" idx="10"/>
          </p:nvPr>
        </p:nvSpPr>
        <p:spPr/>
        <p:txBody>
          <a:bodyPr/>
          <a:lstStyle/>
          <a:p>
            <a:fld id="{28D0BBB1-686D-438B-8E72-2CC4016DDE83}" type="datetimeFigureOut">
              <a:rPr lang="en-GB" smtClean="0"/>
              <a:t>08/04/2025</a:t>
            </a:fld>
            <a:endParaRPr lang="en-GB"/>
          </a:p>
        </p:txBody>
      </p:sp>
      <p:sp>
        <p:nvSpPr>
          <p:cNvPr id="5" name="Footer Placeholder 4">
            <a:extLst>
              <a:ext uri="{FF2B5EF4-FFF2-40B4-BE49-F238E27FC236}">
                <a16:creationId xmlns:a16="http://schemas.microsoft.com/office/drawing/2014/main" id="{431C030A-1D48-4212-D843-C0A2F4CF85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1CA65E-6D61-6E8C-1A41-6C4756E499E7}"/>
              </a:ext>
            </a:extLst>
          </p:cNvPr>
          <p:cNvSpPr>
            <a:spLocks noGrp="1"/>
          </p:cNvSpPr>
          <p:nvPr>
            <p:ph type="sldNum" sz="quarter" idx="12"/>
          </p:nvPr>
        </p:nvSpPr>
        <p:spPr/>
        <p:txBody>
          <a:bodyPr/>
          <a:lstStyle/>
          <a:p>
            <a:fld id="{7A6A20B4-489A-4B0F-B364-279A027C4B72}" type="slidenum">
              <a:rPr lang="en-GB" smtClean="0"/>
              <a:t>‹#›</a:t>
            </a:fld>
            <a:endParaRPr lang="en-GB"/>
          </a:p>
        </p:txBody>
      </p:sp>
    </p:spTree>
    <p:extLst>
      <p:ext uri="{BB962C8B-B14F-4D97-AF65-F5344CB8AC3E}">
        <p14:creationId xmlns:p14="http://schemas.microsoft.com/office/powerpoint/2010/main" val="2819320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DCE3AD-47A5-002A-6807-24F1F1AE5C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FC1301-EDF9-F4D0-08C0-A25E68A90C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05DE5C-937E-38FF-1F7A-EC0E35C9FB9E}"/>
              </a:ext>
            </a:extLst>
          </p:cNvPr>
          <p:cNvSpPr>
            <a:spLocks noGrp="1"/>
          </p:cNvSpPr>
          <p:nvPr>
            <p:ph type="dt" sz="half" idx="10"/>
          </p:nvPr>
        </p:nvSpPr>
        <p:spPr/>
        <p:txBody>
          <a:bodyPr/>
          <a:lstStyle/>
          <a:p>
            <a:fld id="{28D0BBB1-686D-438B-8E72-2CC4016DDE83}" type="datetimeFigureOut">
              <a:rPr lang="en-GB" smtClean="0"/>
              <a:t>08/04/2025</a:t>
            </a:fld>
            <a:endParaRPr lang="en-GB"/>
          </a:p>
        </p:txBody>
      </p:sp>
      <p:sp>
        <p:nvSpPr>
          <p:cNvPr id="5" name="Footer Placeholder 4">
            <a:extLst>
              <a:ext uri="{FF2B5EF4-FFF2-40B4-BE49-F238E27FC236}">
                <a16:creationId xmlns:a16="http://schemas.microsoft.com/office/drawing/2014/main" id="{A03D1C86-733A-2626-133B-B6C99B838C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59221C-F4B1-9527-E940-BFAF3D2C40CC}"/>
              </a:ext>
            </a:extLst>
          </p:cNvPr>
          <p:cNvSpPr>
            <a:spLocks noGrp="1"/>
          </p:cNvSpPr>
          <p:nvPr>
            <p:ph type="sldNum" sz="quarter" idx="12"/>
          </p:nvPr>
        </p:nvSpPr>
        <p:spPr/>
        <p:txBody>
          <a:bodyPr/>
          <a:lstStyle/>
          <a:p>
            <a:fld id="{7A6A20B4-489A-4B0F-B364-279A027C4B72}" type="slidenum">
              <a:rPr lang="en-GB" smtClean="0"/>
              <a:t>‹#›</a:t>
            </a:fld>
            <a:endParaRPr lang="en-GB"/>
          </a:p>
        </p:txBody>
      </p:sp>
    </p:spTree>
    <p:extLst>
      <p:ext uri="{BB962C8B-B14F-4D97-AF65-F5344CB8AC3E}">
        <p14:creationId xmlns:p14="http://schemas.microsoft.com/office/powerpoint/2010/main" val="1867245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06B645-8A2F-EDD1-4D23-CE8E08D3FD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7267DB-019D-0688-C619-AB6D67C0D9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218A0D-970C-2976-B034-7CA3CC083A0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8D0BBB1-686D-438B-8E72-2CC4016DDE83}" type="datetimeFigureOut">
              <a:rPr lang="en-GB" smtClean="0"/>
              <a:t>08/04/2025</a:t>
            </a:fld>
            <a:endParaRPr lang="en-GB"/>
          </a:p>
        </p:txBody>
      </p:sp>
      <p:sp>
        <p:nvSpPr>
          <p:cNvPr id="5" name="Footer Placeholder 4">
            <a:extLst>
              <a:ext uri="{FF2B5EF4-FFF2-40B4-BE49-F238E27FC236}">
                <a16:creationId xmlns:a16="http://schemas.microsoft.com/office/drawing/2014/main" id="{AAEA1C18-1A0E-62C6-CA03-2B749DFF96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5E0E46D-0556-8FFD-CE63-FBFBCB750C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A6A20B4-489A-4B0F-B364-279A027C4B72}" type="slidenum">
              <a:rPr lang="en-GB" smtClean="0"/>
              <a:t>‹#›</a:t>
            </a:fld>
            <a:endParaRPr lang="en-GB"/>
          </a:p>
        </p:txBody>
      </p:sp>
    </p:spTree>
    <p:extLst>
      <p:ext uri="{BB962C8B-B14F-4D97-AF65-F5344CB8AC3E}">
        <p14:creationId xmlns:p14="http://schemas.microsoft.com/office/powerpoint/2010/main" val="1539611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1.jpeg"/><Relationship Id="rId3" Type="http://schemas.openxmlformats.org/officeDocument/2006/relationships/image" Target="../media/image11.jpeg"/><Relationship Id="rId7" Type="http://schemas.openxmlformats.org/officeDocument/2006/relationships/image" Target="../media/image15.svg"/><Relationship Id="rId12" Type="http://schemas.openxmlformats.org/officeDocument/2006/relationships/image" Target="../media/image20.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image" Target="../media/image19.svg"/><Relationship Id="rId5" Type="http://schemas.openxmlformats.org/officeDocument/2006/relationships/image" Target="../media/image13.sv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svg"/></Relationships>
</file>

<file path=ppt/slides/_rels/slide5.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1.jpg"/><Relationship Id="rId3" Type="http://schemas.openxmlformats.org/officeDocument/2006/relationships/image" Target="../media/image22.jpe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5.jpg"/><Relationship Id="rId11" Type="http://schemas.openxmlformats.org/officeDocument/2006/relationships/image" Target="../media/image30.png"/><Relationship Id="rId5" Type="http://schemas.openxmlformats.org/officeDocument/2006/relationships/image" Target="../media/image24.jpeg"/><Relationship Id="rId10" Type="http://schemas.openxmlformats.org/officeDocument/2006/relationships/image" Target="../media/image29.svg"/><Relationship Id="rId4" Type="http://schemas.openxmlformats.org/officeDocument/2006/relationships/image" Target="../media/image23.jpeg"/><Relationship Id="rId9" Type="http://schemas.openxmlformats.org/officeDocument/2006/relationships/image" Target="../media/image28.png"/><Relationship Id="rId14" Type="http://schemas.openxmlformats.org/officeDocument/2006/relationships/image" Target="../media/image32.jpg"/></Relationships>
</file>

<file path=ppt/slides/_rels/slide6.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jpg"/><Relationship Id="rId4" Type="http://schemas.openxmlformats.org/officeDocument/2006/relationships/image" Target="../media/image34.jpg"/></Relationships>
</file>

<file path=ppt/slides/_rels/slide7.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40.svg"/><Relationship Id="rId5" Type="http://schemas.openxmlformats.org/officeDocument/2006/relationships/image" Target="../media/image39.png"/><Relationship Id="rId10" Type="http://schemas.openxmlformats.org/officeDocument/2006/relationships/image" Target="../media/image44.svg"/><Relationship Id="rId4" Type="http://schemas.openxmlformats.org/officeDocument/2006/relationships/image" Target="../media/image38.svg"/><Relationship Id="rId9" Type="http://schemas.openxmlformats.org/officeDocument/2006/relationships/image" Target="../media/image43.png"/></Relationships>
</file>

<file path=ppt/slides/_rels/slide8.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8.svg"/><Relationship Id="rId5" Type="http://schemas.openxmlformats.org/officeDocument/2006/relationships/image" Target="../media/image47.png"/><Relationship Id="rId10" Type="http://schemas.openxmlformats.org/officeDocument/2006/relationships/image" Target="../media/image27.svg"/><Relationship Id="rId4" Type="http://schemas.openxmlformats.org/officeDocument/2006/relationships/image" Target="../media/image46.svg"/><Relationship Id="rId9" Type="http://schemas.openxmlformats.org/officeDocument/2006/relationships/image" Target="../media/image2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8235D"/>
        </a:solidFill>
        <a:effectLst/>
      </p:bgPr>
    </p:bg>
    <p:spTree>
      <p:nvGrpSpPr>
        <p:cNvPr id="1" name=""/>
        <p:cNvGrpSpPr/>
        <p:nvPr/>
      </p:nvGrpSpPr>
      <p:grpSpPr>
        <a:xfrm>
          <a:off x="0" y="0"/>
          <a:ext cx="0" cy="0"/>
          <a:chOff x="0" y="0"/>
          <a:chExt cx="0" cy="0"/>
        </a:xfrm>
      </p:grpSpPr>
      <p:sp useBgFill="1">
        <p:nvSpPr>
          <p:cNvPr id="1065" name="Rectangle 1064">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43532D-0126-7098-490D-39239304ACC1}"/>
              </a:ext>
            </a:extLst>
          </p:cNvPr>
          <p:cNvSpPr>
            <a:spLocks noGrp="1"/>
          </p:cNvSpPr>
          <p:nvPr>
            <p:ph type="ctrTitle"/>
          </p:nvPr>
        </p:nvSpPr>
        <p:spPr>
          <a:xfrm>
            <a:off x="640080" y="640080"/>
            <a:ext cx="6894575" cy="3566160"/>
          </a:xfrm>
        </p:spPr>
        <p:txBody>
          <a:bodyPr>
            <a:normAutofit/>
          </a:bodyPr>
          <a:lstStyle/>
          <a:p>
            <a:pPr algn="l"/>
            <a:r>
              <a:rPr lang="en-GB" sz="6100" dirty="0">
                <a:solidFill>
                  <a:schemeClr val="bg1"/>
                </a:solidFill>
              </a:rPr>
              <a:t>How did the First World War impact the development of medicine in Britain?</a:t>
            </a:r>
          </a:p>
        </p:txBody>
      </p:sp>
      <p:sp>
        <p:nvSpPr>
          <p:cNvPr id="3" name="Subtitle 2">
            <a:extLst>
              <a:ext uri="{FF2B5EF4-FFF2-40B4-BE49-F238E27FC236}">
                <a16:creationId xmlns:a16="http://schemas.microsoft.com/office/drawing/2014/main" id="{FD6FDE9E-515C-436E-2962-0E80E32C6C75}"/>
              </a:ext>
            </a:extLst>
          </p:cNvPr>
          <p:cNvSpPr>
            <a:spLocks noGrp="1"/>
          </p:cNvSpPr>
          <p:nvPr>
            <p:ph type="subTitle" idx="1"/>
          </p:nvPr>
        </p:nvSpPr>
        <p:spPr>
          <a:xfrm>
            <a:off x="640080" y="4636008"/>
            <a:ext cx="6894576" cy="1572768"/>
          </a:xfrm>
        </p:spPr>
        <p:txBody>
          <a:bodyPr>
            <a:normAutofit/>
          </a:bodyPr>
          <a:lstStyle/>
          <a:p>
            <a:pPr algn="l"/>
            <a:r>
              <a:rPr lang="en-GB" dirty="0">
                <a:solidFill>
                  <a:schemeClr val="bg1"/>
                </a:solidFill>
              </a:rPr>
              <a:t>Katie Pullen-O’Brien</a:t>
            </a:r>
          </a:p>
          <a:p>
            <a:pPr algn="l"/>
            <a:r>
              <a:rPr lang="en-GB" dirty="0">
                <a:solidFill>
                  <a:schemeClr val="bg1"/>
                </a:solidFill>
              </a:rPr>
              <a:t>2219958</a:t>
            </a:r>
          </a:p>
          <a:p>
            <a:pPr algn="l"/>
            <a:r>
              <a:rPr lang="en-GB" dirty="0">
                <a:solidFill>
                  <a:schemeClr val="bg1"/>
                </a:solidFill>
              </a:rPr>
              <a:t>BA Conflict, War and Society. </a:t>
            </a:r>
          </a:p>
        </p:txBody>
      </p:sp>
      <p:sp>
        <p:nvSpPr>
          <p:cNvPr id="1066" name="sketchy line">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ketch of a person wearing gas masks&#10;&#10;AI-generated content may be incorrect.">
            <a:extLst>
              <a:ext uri="{FF2B5EF4-FFF2-40B4-BE49-F238E27FC236}">
                <a16:creationId xmlns:a16="http://schemas.microsoft.com/office/drawing/2014/main" id="{9BE9D93D-DD35-F548-A0C8-40A6B7A10181}"/>
              </a:ext>
            </a:extLst>
          </p:cNvPr>
          <p:cNvPicPr>
            <a:picLocks noChangeAspect="1"/>
          </p:cNvPicPr>
          <p:nvPr/>
        </p:nvPicPr>
        <p:blipFill>
          <a:blip r:embed="rId3">
            <a:extLst>
              <a:ext uri="{28A0092B-C50C-407E-A947-70E740481C1C}">
                <a14:useLocalDpi xmlns:a14="http://schemas.microsoft.com/office/drawing/2010/main" val="0"/>
              </a:ext>
            </a:extLst>
          </a:blip>
          <a:srcRect t="3532" r="1" b="1"/>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965560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8235D"/>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DF3D9591-FF00-BE79-313C-F5D1E7C6E506}"/>
              </a:ext>
            </a:extLst>
          </p:cNvPr>
          <p:cNvSpPr>
            <a:spLocks/>
          </p:cNvSpPr>
          <p:nvPr/>
        </p:nvSpPr>
        <p:spPr>
          <a:xfrm>
            <a:off x="411480" y="377190"/>
            <a:ext cx="11395710" cy="606933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Content Placeholder 2">
            <a:extLst>
              <a:ext uri="{FF2B5EF4-FFF2-40B4-BE49-F238E27FC236}">
                <a16:creationId xmlns:a16="http://schemas.microsoft.com/office/drawing/2014/main" id="{FEDAA341-289C-D732-0BFD-524E6C64CF4E}"/>
              </a:ext>
            </a:extLst>
          </p:cNvPr>
          <p:cNvSpPr>
            <a:spLocks noGrp="1"/>
          </p:cNvSpPr>
          <p:nvPr>
            <p:ph idx="1"/>
          </p:nvPr>
        </p:nvSpPr>
        <p:spPr>
          <a:xfrm>
            <a:off x="580644" y="1761024"/>
            <a:ext cx="6620256" cy="1862286"/>
          </a:xfrm>
        </p:spPr>
        <p:txBody>
          <a:bodyPr vert="horz" lIns="91440" tIns="45720" rIns="91440" bIns="45720" rtlCol="0" anchor="t">
            <a:normAutofit/>
          </a:bodyPr>
          <a:lstStyle/>
          <a:p>
            <a:pPr marL="0" indent="0" algn="ctr">
              <a:buNone/>
            </a:pPr>
            <a:r>
              <a:rPr lang="en-GB" sz="2400" dirty="0">
                <a:ea typeface="+mn-lt"/>
                <a:cs typeface="+mn-lt"/>
              </a:rPr>
              <a:t>To investigate three key areas of medical development that has resulted from the First World War and to determine their impact on medicine in Britain.</a:t>
            </a:r>
            <a:endParaRPr lang="en-GB" sz="2400" dirty="0"/>
          </a:p>
        </p:txBody>
      </p:sp>
      <p:pic>
        <p:nvPicPr>
          <p:cNvPr id="5" name="Picture 4" descr="A bust of a person with a tie&#10;&#10;AI-generated content may be incorrect.">
            <a:extLst>
              <a:ext uri="{FF2B5EF4-FFF2-40B4-BE49-F238E27FC236}">
                <a16:creationId xmlns:a16="http://schemas.microsoft.com/office/drawing/2014/main" id="{51F78C5B-98B2-B901-71B7-46584D946B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62825" y="640080"/>
            <a:ext cx="4183380" cy="557784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itle 1">
            <a:extLst>
              <a:ext uri="{FF2B5EF4-FFF2-40B4-BE49-F238E27FC236}">
                <a16:creationId xmlns:a16="http://schemas.microsoft.com/office/drawing/2014/main" id="{C30E429A-1AD1-E5C8-B9F2-16278B5F71C5}"/>
              </a:ext>
            </a:extLst>
          </p:cNvPr>
          <p:cNvSpPr>
            <a:spLocks noGrp="1"/>
          </p:cNvSpPr>
          <p:nvPr>
            <p:ph type="title"/>
          </p:nvPr>
        </p:nvSpPr>
        <p:spPr>
          <a:xfrm>
            <a:off x="838200" y="365125"/>
            <a:ext cx="10515600" cy="1325563"/>
          </a:xfrm>
        </p:spPr>
        <p:txBody>
          <a:bodyPr/>
          <a:lstStyle/>
          <a:p>
            <a:r>
              <a:rPr lang="en-GB" dirty="0"/>
              <a:t>Aims and Objectives</a:t>
            </a:r>
          </a:p>
        </p:txBody>
      </p:sp>
      <p:sp>
        <p:nvSpPr>
          <p:cNvPr id="11" name="sketch line">
            <a:extLst>
              <a:ext uri="{FF2B5EF4-FFF2-40B4-BE49-F238E27FC236}">
                <a16:creationId xmlns:a16="http://schemas.microsoft.com/office/drawing/2014/main" id="{E3017263-EC2A-AFD4-1578-859097A8624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960120" y="136554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group of soldiers in a trench&#10;&#10;AI-generated content may be incorrect.">
            <a:extLst>
              <a:ext uri="{FF2B5EF4-FFF2-40B4-BE49-F238E27FC236}">
                <a16:creationId xmlns:a16="http://schemas.microsoft.com/office/drawing/2014/main" id="{A0692C1D-B23F-5C8A-B769-1809AAC3D2E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80231" y="3486954"/>
            <a:ext cx="4056611" cy="278892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Picture 17" descr="A close-up of a metal pole&#10;&#10;AI-generated content may be incorrect.">
            <a:extLst>
              <a:ext uri="{FF2B5EF4-FFF2-40B4-BE49-F238E27FC236}">
                <a16:creationId xmlns:a16="http://schemas.microsoft.com/office/drawing/2014/main" id="{CC2E5C77-59FC-CF85-266B-13ED117A3E01}"/>
              </a:ext>
            </a:extLst>
          </p:cNvPr>
          <p:cNvPicPr>
            <a:picLocks noChangeAspect="1"/>
          </p:cNvPicPr>
          <p:nvPr/>
        </p:nvPicPr>
        <p:blipFill>
          <a:blip r:embed="rId5">
            <a:extLst>
              <a:ext uri="{28A0092B-C50C-407E-A947-70E740481C1C}">
                <a14:useLocalDpi xmlns:a14="http://schemas.microsoft.com/office/drawing/2010/main" val="0"/>
              </a:ext>
            </a:extLst>
          </a:blip>
          <a:srcRect l="18178" r="19719"/>
          <a:stretch/>
        </p:blipFill>
        <p:spPr>
          <a:xfrm>
            <a:off x="716280" y="3441433"/>
            <a:ext cx="1316523" cy="283444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51365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8235D"/>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71C5B4F-4D09-4E6B-10C5-4FA7D4137720}"/>
              </a:ext>
            </a:extLst>
          </p:cNvPr>
          <p:cNvSpPr>
            <a:spLocks/>
          </p:cNvSpPr>
          <p:nvPr/>
        </p:nvSpPr>
        <p:spPr>
          <a:xfrm>
            <a:off x="411480" y="377190"/>
            <a:ext cx="11395710" cy="606933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Graphic 7" descr="Badge with solid fill">
            <a:extLst>
              <a:ext uri="{FF2B5EF4-FFF2-40B4-BE49-F238E27FC236}">
                <a16:creationId xmlns:a16="http://schemas.microsoft.com/office/drawing/2014/main" id="{C41D1AA3-D3B0-D0F1-7590-E6D6334ED0F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160498" y="2327784"/>
            <a:ext cx="1897674" cy="1897674"/>
          </a:xfrm>
          <a:prstGeom prst="rect">
            <a:avLst/>
          </a:prstGeom>
        </p:spPr>
      </p:pic>
      <p:pic>
        <p:nvPicPr>
          <p:cNvPr id="10" name="Graphic 9" descr="Badge 3 with solid fill">
            <a:extLst>
              <a:ext uri="{FF2B5EF4-FFF2-40B4-BE49-F238E27FC236}">
                <a16:creationId xmlns:a16="http://schemas.microsoft.com/office/drawing/2014/main" id="{D642C1C9-AD7D-FFA3-ED27-66905D82CC1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004250" y="2308524"/>
            <a:ext cx="1897675" cy="1897675"/>
          </a:xfrm>
          <a:prstGeom prst="rect">
            <a:avLst/>
          </a:prstGeom>
        </p:spPr>
      </p:pic>
      <p:pic>
        <p:nvPicPr>
          <p:cNvPr id="6" name="Graphic 5" descr="Badge 1 with solid fill">
            <a:extLst>
              <a:ext uri="{FF2B5EF4-FFF2-40B4-BE49-F238E27FC236}">
                <a16:creationId xmlns:a16="http://schemas.microsoft.com/office/drawing/2014/main" id="{7D67FAF5-4EB5-ACE6-7422-11EE7ECF112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224960" y="2326812"/>
            <a:ext cx="1911768" cy="1911768"/>
          </a:xfrm>
          <a:prstGeom prst="rect">
            <a:avLst/>
          </a:prstGeom>
        </p:spPr>
      </p:pic>
      <p:sp>
        <p:nvSpPr>
          <p:cNvPr id="18" name="TextBox 17">
            <a:extLst>
              <a:ext uri="{FF2B5EF4-FFF2-40B4-BE49-F238E27FC236}">
                <a16:creationId xmlns:a16="http://schemas.microsoft.com/office/drawing/2014/main" id="{1A03CEF3-D469-8963-8766-E7C9F4526067}"/>
              </a:ext>
            </a:extLst>
          </p:cNvPr>
          <p:cNvSpPr txBox="1"/>
          <p:nvPr/>
        </p:nvSpPr>
        <p:spPr>
          <a:xfrm>
            <a:off x="838200" y="1459907"/>
            <a:ext cx="10515600" cy="954107"/>
          </a:xfrm>
          <a:prstGeom prst="rect">
            <a:avLst/>
          </a:prstGeom>
          <a:noFill/>
        </p:spPr>
        <p:txBody>
          <a:bodyPr wrap="square">
            <a:spAutoFit/>
          </a:bodyPr>
          <a:lstStyle/>
          <a:p>
            <a:pPr algn="ctr"/>
            <a:r>
              <a:rPr lang="en-GB" sz="2800" b="1" dirty="0">
                <a:latin typeface="+mj-lt"/>
              </a:rPr>
              <a:t>How did the First World War impact the development of medicine in Britain?</a:t>
            </a:r>
            <a:endParaRPr lang="en-GB" sz="2800" dirty="0">
              <a:latin typeface="+mj-lt"/>
            </a:endParaRPr>
          </a:p>
        </p:txBody>
      </p:sp>
      <p:sp>
        <p:nvSpPr>
          <p:cNvPr id="22" name="Title 1">
            <a:extLst>
              <a:ext uri="{FF2B5EF4-FFF2-40B4-BE49-F238E27FC236}">
                <a16:creationId xmlns:a16="http://schemas.microsoft.com/office/drawing/2014/main" id="{E2284697-F44E-C49B-9405-7EA73A0C0B62}"/>
              </a:ext>
            </a:extLst>
          </p:cNvPr>
          <p:cNvSpPr>
            <a:spLocks noGrp="1"/>
          </p:cNvSpPr>
          <p:nvPr>
            <p:ph type="title"/>
          </p:nvPr>
        </p:nvSpPr>
        <p:spPr>
          <a:xfrm>
            <a:off x="838200" y="365125"/>
            <a:ext cx="10515600" cy="1325563"/>
          </a:xfrm>
        </p:spPr>
        <p:txBody>
          <a:bodyPr/>
          <a:lstStyle/>
          <a:p>
            <a:r>
              <a:rPr lang="en-GB" dirty="0"/>
              <a:t>Research Questions</a:t>
            </a:r>
          </a:p>
        </p:txBody>
      </p:sp>
      <p:sp>
        <p:nvSpPr>
          <p:cNvPr id="24" name="TextBox 23">
            <a:extLst>
              <a:ext uri="{FF2B5EF4-FFF2-40B4-BE49-F238E27FC236}">
                <a16:creationId xmlns:a16="http://schemas.microsoft.com/office/drawing/2014/main" id="{E45B7865-CD51-D5B3-34CF-030208BE37D4}"/>
              </a:ext>
            </a:extLst>
          </p:cNvPr>
          <p:cNvSpPr txBox="1"/>
          <p:nvPr/>
        </p:nvSpPr>
        <p:spPr>
          <a:xfrm>
            <a:off x="398145" y="4127737"/>
            <a:ext cx="3573936" cy="1631216"/>
          </a:xfrm>
          <a:prstGeom prst="rect">
            <a:avLst/>
          </a:prstGeom>
          <a:noFill/>
        </p:spPr>
        <p:txBody>
          <a:bodyPr wrap="square">
            <a:spAutoFit/>
          </a:bodyPr>
          <a:lstStyle/>
          <a:p>
            <a:pPr algn="ctr"/>
            <a:r>
              <a:rPr lang="en-GB" sz="2000" b="0" i="0" u="none" strike="noStrike" dirty="0">
                <a:solidFill>
                  <a:srgbClr val="000000"/>
                </a:solidFill>
                <a:effectLst/>
              </a:rPr>
              <a:t>How did pioneering WWI surgeons like Harold Gillies lay the groundwork for modern plastic and reconstructive surgery?</a:t>
            </a:r>
            <a:endParaRPr lang="en-GB" sz="2000" dirty="0"/>
          </a:p>
        </p:txBody>
      </p:sp>
      <p:sp>
        <p:nvSpPr>
          <p:cNvPr id="25" name="TextBox 24">
            <a:extLst>
              <a:ext uri="{FF2B5EF4-FFF2-40B4-BE49-F238E27FC236}">
                <a16:creationId xmlns:a16="http://schemas.microsoft.com/office/drawing/2014/main" id="{632BA4F0-37B6-D1AF-ED70-D932979C77D1}"/>
              </a:ext>
            </a:extLst>
          </p:cNvPr>
          <p:cNvSpPr txBox="1"/>
          <p:nvPr/>
        </p:nvSpPr>
        <p:spPr>
          <a:xfrm>
            <a:off x="3958746" y="4138196"/>
            <a:ext cx="4140239" cy="1631216"/>
          </a:xfrm>
          <a:prstGeom prst="rect">
            <a:avLst/>
          </a:prstGeom>
          <a:noFill/>
        </p:spPr>
        <p:txBody>
          <a:bodyPr wrap="square">
            <a:spAutoFit/>
          </a:bodyPr>
          <a:lstStyle/>
          <a:p>
            <a:pPr algn="ctr"/>
            <a:r>
              <a:rPr lang="en-GB" sz="2000" b="0" i="0" u="none" strike="noStrike" dirty="0">
                <a:solidFill>
                  <a:srgbClr val="000000"/>
                </a:solidFill>
                <a:effectLst/>
              </a:rPr>
              <a:t>How did the urgent need for protective equipment drive innovations in emergency medical treatment during and after the First World War?</a:t>
            </a:r>
          </a:p>
        </p:txBody>
      </p:sp>
      <p:sp>
        <p:nvSpPr>
          <p:cNvPr id="26" name="TextBox 25">
            <a:extLst>
              <a:ext uri="{FF2B5EF4-FFF2-40B4-BE49-F238E27FC236}">
                <a16:creationId xmlns:a16="http://schemas.microsoft.com/office/drawing/2014/main" id="{81A26DBB-2A0E-3D2A-BAC4-979B86479B1C}"/>
              </a:ext>
            </a:extLst>
          </p:cNvPr>
          <p:cNvSpPr txBox="1"/>
          <p:nvPr/>
        </p:nvSpPr>
        <p:spPr>
          <a:xfrm>
            <a:off x="8072315" y="4127737"/>
            <a:ext cx="3708205" cy="1631216"/>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How did the Thomas Splint reflect medical innovation in WWI and influence fracture management and rehabilitation?</a:t>
            </a:r>
          </a:p>
        </p:txBody>
      </p:sp>
      <p:sp>
        <p:nvSpPr>
          <p:cNvPr id="2" name="sketch line">
            <a:extLst>
              <a:ext uri="{FF2B5EF4-FFF2-40B4-BE49-F238E27FC236}">
                <a16:creationId xmlns:a16="http://schemas.microsoft.com/office/drawing/2014/main" id="{25356F92-A7D5-D1A8-349B-6E80A56D9CF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960120" y="136554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5822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28235D"/>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252580F-842D-681A-AD01-E07D01BC5349}"/>
              </a:ext>
            </a:extLst>
          </p:cNvPr>
          <p:cNvSpPr>
            <a:spLocks noGrp="1" noRot="1" noMove="1" noResize="1" noEditPoints="1" noAdjustHandles="1" noChangeArrowheads="1" noChangeShapeType="1"/>
          </p:cNvSpPr>
          <p:nvPr/>
        </p:nvSpPr>
        <p:spPr>
          <a:xfrm>
            <a:off x="411480" y="377190"/>
            <a:ext cx="11395710" cy="606933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Picture 16" descr="GILLIES, Harold, and D. Ralph MILLARD. The Principles and Art of Plastic  Surgery. London: Butterwort">
            <a:extLst>
              <a:ext uri="{FF2B5EF4-FFF2-40B4-BE49-F238E27FC236}">
                <a16:creationId xmlns:a16="http://schemas.microsoft.com/office/drawing/2014/main" id="{FC32CABD-A01B-394F-D731-FB0672157754}"/>
              </a:ext>
            </a:extLst>
          </p:cNvPr>
          <p:cNvPicPr>
            <a:picLocks noChangeAspect="1"/>
          </p:cNvPicPr>
          <p:nvPr/>
        </p:nvPicPr>
        <p:blipFill rotWithShape="1">
          <a:blip r:embed="rId3">
            <a:extLst>
              <a:ext uri="{28A0092B-C50C-407E-A947-70E740481C1C}">
                <a14:useLocalDpi xmlns:a14="http://schemas.microsoft.com/office/drawing/2010/main" val="0"/>
              </a:ext>
            </a:extLst>
          </a:blip>
          <a:srcRect l="7117" t="11671" r="10578" b="11106"/>
          <a:stretch/>
        </p:blipFill>
        <p:spPr bwMode="auto">
          <a:xfrm>
            <a:off x="644330" y="1620901"/>
            <a:ext cx="2888252" cy="211628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Title 1">
            <a:extLst>
              <a:ext uri="{FF2B5EF4-FFF2-40B4-BE49-F238E27FC236}">
                <a16:creationId xmlns:a16="http://schemas.microsoft.com/office/drawing/2014/main" id="{1461840E-4C00-35B3-8ECD-26A8D43236D5}"/>
              </a:ext>
            </a:extLst>
          </p:cNvPr>
          <p:cNvSpPr>
            <a:spLocks noGrp="1"/>
          </p:cNvSpPr>
          <p:nvPr>
            <p:ph type="title"/>
          </p:nvPr>
        </p:nvSpPr>
        <p:spPr>
          <a:xfrm>
            <a:off x="838200" y="365125"/>
            <a:ext cx="10515600" cy="1325563"/>
          </a:xfrm>
        </p:spPr>
        <p:txBody>
          <a:bodyPr/>
          <a:lstStyle/>
          <a:p>
            <a:r>
              <a:rPr lang="en-GB" dirty="0"/>
              <a:t>Research</a:t>
            </a:r>
          </a:p>
        </p:txBody>
      </p:sp>
      <p:sp>
        <p:nvSpPr>
          <p:cNvPr id="12" name="sketch line">
            <a:extLst>
              <a:ext uri="{FF2B5EF4-FFF2-40B4-BE49-F238E27FC236}">
                <a16:creationId xmlns:a16="http://schemas.microsoft.com/office/drawing/2014/main" id="{1CE4B816-A7D3-48C2-682E-7B6F94D1BCA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960120" y="136554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2">
            <a:extLst>
              <a:ext uri="{FF2B5EF4-FFF2-40B4-BE49-F238E27FC236}">
                <a16:creationId xmlns:a16="http://schemas.microsoft.com/office/drawing/2014/main" id="{B8DD638F-7440-BA9D-8546-BD025EA9A9BA}"/>
              </a:ext>
            </a:extLst>
          </p:cNvPr>
          <p:cNvSpPr txBox="1">
            <a:spLocks/>
          </p:cNvSpPr>
          <p:nvPr/>
        </p:nvSpPr>
        <p:spPr>
          <a:xfrm>
            <a:off x="4874509" y="3134628"/>
            <a:ext cx="4542772" cy="7287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400" b="1" dirty="0"/>
              <a:t>Archival &amp; Museums Visits</a:t>
            </a:r>
            <a:endParaRPr lang="en-GB" sz="1600" dirty="0"/>
          </a:p>
        </p:txBody>
      </p:sp>
      <p:pic>
        <p:nvPicPr>
          <p:cNvPr id="18" name="Graphic 17" descr="Filing Box Archive with solid fill">
            <a:extLst>
              <a:ext uri="{FF2B5EF4-FFF2-40B4-BE49-F238E27FC236}">
                <a16:creationId xmlns:a16="http://schemas.microsoft.com/office/drawing/2014/main" id="{B4CF0F43-61F8-25E3-475B-06EE7235FD4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026966" y="2744674"/>
            <a:ext cx="1125202" cy="1125202"/>
          </a:xfrm>
          <a:prstGeom prst="rect">
            <a:avLst/>
          </a:prstGeom>
        </p:spPr>
      </p:pic>
      <p:pic>
        <p:nvPicPr>
          <p:cNvPr id="22" name="Graphic 21" descr="Remote learning language with solid fill">
            <a:extLst>
              <a:ext uri="{FF2B5EF4-FFF2-40B4-BE49-F238E27FC236}">
                <a16:creationId xmlns:a16="http://schemas.microsoft.com/office/drawing/2014/main" id="{0300365C-FB1A-F842-A5EF-693D70BF646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032882" y="3951569"/>
            <a:ext cx="1119286" cy="1119286"/>
          </a:xfrm>
          <a:prstGeom prst="rect">
            <a:avLst/>
          </a:prstGeom>
        </p:spPr>
      </p:pic>
      <p:sp>
        <p:nvSpPr>
          <p:cNvPr id="23" name="Content Placeholder 2">
            <a:extLst>
              <a:ext uri="{FF2B5EF4-FFF2-40B4-BE49-F238E27FC236}">
                <a16:creationId xmlns:a16="http://schemas.microsoft.com/office/drawing/2014/main" id="{876A1CE3-DF72-D179-2EFC-73FF4CE7A12E}"/>
              </a:ext>
            </a:extLst>
          </p:cNvPr>
          <p:cNvSpPr txBox="1">
            <a:spLocks/>
          </p:cNvSpPr>
          <p:nvPr/>
        </p:nvSpPr>
        <p:spPr>
          <a:xfrm>
            <a:off x="4889278" y="4248847"/>
            <a:ext cx="4542772" cy="7287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400" b="1" dirty="0"/>
              <a:t>Book &amp; Online</a:t>
            </a:r>
            <a:r>
              <a:rPr lang="en-GB" b="1" dirty="0"/>
              <a:t> </a:t>
            </a:r>
            <a:r>
              <a:rPr lang="en-GB" sz="2400" b="1" dirty="0"/>
              <a:t>Collections</a:t>
            </a:r>
            <a:endParaRPr lang="en-GB" sz="1800" dirty="0"/>
          </a:p>
        </p:txBody>
      </p:sp>
      <p:pic>
        <p:nvPicPr>
          <p:cNvPr id="25" name="Graphic 24" descr="Graduation cap with solid fill">
            <a:extLst>
              <a:ext uri="{FF2B5EF4-FFF2-40B4-BE49-F238E27FC236}">
                <a16:creationId xmlns:a16="http://schemas.microsoft.com/office/drawing/2014/main" id="{B596D58F-856D-DCDD-77E9-759EE59F73B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026966" y="5166266"/>
            <a:ext cx="1125202" cy="1125202"/>
          </a:xfrm>
          <a:prstGeom prst="rect">
            <a:avLst/>
          </a:prstGeom>
        </p:spPr>
      </p:pic>
      <p:sp>
        <p:nvSpPr>
          <p:cNvPr id="26" name="Content Placeholder 2">
            <a:extLst>
              <a:ext uri="{FF2B5EF4-FFF2-40B4-BE49-F238E27FC236}">
                <a16:creationId xmlns:a16="http://schemas.microsoft.com/office/drawing/2014/main" id="{F326C810-3062-42BB-9A57-87351C089784}"/>
              </a:ext>
            </a:extLst>
          </p:cNvPr>
          <p:cNvSpPr txBox="1">
            <a:spLocks/>
          </p:cNvSpPr>
          <p:nvPr/>
        </p:nvSpPr>
        <p:spPr>
          <a:xfrm>
            <a:off x="4889278" y="5315295"/>
            <a:ext cx="4542772" cy="72879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400" b="1" dirty="0"/>
              <a:t>Academic/ Professional &amp; Military Journals</a:t>
            </a:r>
            <a:endParaRPr lang="en-GB" sz="1800" dirty="0"/>
          </a:p>
        </p:txBody>
      </p:sp>
      <p:pic>
        <p:nvPicPr>
          <p:cNvPr id="30" name="Graphic 29" descr="List with solid fill">
            <a:extLst>
              <a:ext uri="{FF2B5EF4-FFF2-40B4-BE49-F238E27FC236}">
                <a16:creationId xmlns:a16="http://schemas.microsoft.com/office/drawing/2014/main" id="{15B1FD89-12AC-1DD2-2D79-7E2947989AA9}"/>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024204" y="1487289"/>
            <a:ext cx="1127964" cy="1127964"/>
          </a:xfrm>
          <a:prstGeom prst="rect">
            <a:avLst/>
          </a:prstGeom>
        </p:spPr>
      </p:pic>
      <p:sp>
        <p:nvSpPr>
          <p:cNvPr id="31" name="Content Placeholder 2">
            <a:extLst>
              <a:ext uri="{FF2B5EF4-FFF2-40B4-BE49-F238E27FC236}">
                <a16:creationId xmlns:a16="http://schemas.microsoft.com/office/drawing/2014/main" id="{3C4DE925-CF1E-9474-DD6A-094742E854CA}"/>
              </a:ext>
            </a:extLst>
          </p:cNvPr>
          <p:cNvSpPr txBox="1">
            <a:spLocks/>
          </p:cNvSpPr>
          <p:nvPr/>
        </p:nvSpPr>
        <p:spPr>
          <a:xfrm>
            <a:off x="4889278" y="1724421"/>
            <a:ext cx="4542772" cy="888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400" b="1" dirty="0"/>
              <a:t>Gillies’ WW1 Patient </a:t>
            </a:r>
          </a:p>
          <a:p>
            <a:pPr marL="0" indent="0" algn="ctr">
              <a:buFont typeface="Arial" panose="020B0604020202020204" pitchFamily="34" charset="0"/>
              <a:buNone/>
            </a:pPr>
            <a:r>
              <a:rPr lang="en-GB" sz="2400" b="1" dirty="0"/>
              <a:t>Index</a:t>
            </a:r>
          </a:p>
        </p:txBody>
      </p:sp>
      <p:pic>
        <p:nvPicPr>
          <p:cNvPr id="34" name="Picture 33" descr="A drawing of a person's leg&#10;&#10;AI-generated content may be incorrect.">
            <a:extLst>
              <a:ext uri="{FF2B5EF4-FFF2-40B4-BE49-F238E27FC236}">
                <a16:creationId xmlns:a16="http://schemas.microsoft.com/office/drawing/2014/main" id="{55A233BA-7CF3-5EAC-E338-6F68533FB9CE}"/>
              </a:ext>
            </a:extLst>
          </p:cNvPr>
          <p:cNvPicPr>
            <a:picLocks noChangeAspect="1"/>
          </p:cNvPicPr>
          <p:nvPr/>
        </p:nvPicPr>
        <p:blipFill>
          <a:blip r:embed="rId12">
            <a:extLst>
              <a:ext uri="{28A0092B-C50C-407E-A947-70E740481C1C}">
                <a14:useLocalDpi xmlns:a14="http://schemas.microsoft.com/office/drawing/2010/main" val="0"/>
              </a:ext>
            </a:extLst>
          </a:blip>
          <a:srcRect l="16489" t="7430" r="18217" b="12550"/>
          <a:stretch/>
        </p:blipFill>
        <p:spPr>
          <a:xfrm>
            <a:off x="596241" y="3992811"/>
            <a:ext cx="3146599" cy="227412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3" name="Picture 42" descr="A person wearing a gas mask&#10;&#10;AI-generated content may be incorrect.">
            <a:extLst>
              <a:ext uri="{FF2B5EF4-FFF2-40B4-BE49-F238E27FC236}">
                <a16:creationId xmlns:a16="http://schemas.microsoft.com/office/drawing/2014/main" id="{12BAC5BC-3CC2-C06E-A4FC-81FFFEA76074}"/>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9542292" y="2051271"/>
            <a:ext cx="2053467" cy="314914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032808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28235D"/>
        </a:solidFill>
        <a:effectLst/>
      </p:bgPr>
    </p:bg>
    <p:spTree>
      <p:nvGrpSpPr>
        <p:cNvPr id="1" name=""/>
        <p:cNvGrpSpPr/>
        <p:nvPr/>
      </p:nvGrpSpPr>
      <p:grpSpPr>
        <a:xfrm>
          <a:off x="0" y="0"/>
          <a:ext cx="0" cy="0"/>
          <a:chOff x="0" y="0"/>
          <a:chExt cx="0" cy="0"/>
        </a:xfrm>
      </p:grpSpPr>
      <p:sp useBgFill="1">
        <p:nvSpPr>
          <p:cNvPr id="1037" name="Rectangle 1036">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F6EC62-70EC-EC57-E66D-503A02A51112}"/>
              </a:ext>
            </a:extLst>
          </p:cNvPr>
          <p:cNvSpPr>
            <a:spLocks noGrp="1" noRot="1" noMove="1" noResize="1" noEditPoints="1" noAdjustHandles="1" noChangeArrowheads="1" noChangeShapeType="1"/>
          </p:cNvSpPr>
          <p:nvPr/>
        </p:nvSpPr>
        <p:spPr>
          <a:xfrm>
            <a:off x="411480" y="377190"/>
            <a:ext cx="11395710" cy="606933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26" name="Picture 2" descr="The Poisonous Cloud: Chemical Warfare in the First World War de HABER,  L.F.: Fine Hardcover (2002) | Between the Covers-Rare Books, Inc. ABAA">
            <a:extLst>
              <a:ext uri="{FF2B5EF4-FFF2-40B4-BE49-F238E27FC236}">
                <a16:creationId xmlns:a16="http://schemas.microsoft.com/office/drawing/2014/main" id="{9CD76A4C-D962-DC13-EB21-217DC17C2048}"/>
              </a:ext>
            </a:extLst>
          </p:cNvPr>
          <p:cNvPicPr>
            <a:picLocks noChangeAspect="1"/>
          </p:cNvPicPr>
          <p:nvPr/>
        </p:nvPicPr>
        <p:blipFill rotWithShape="1">
          <a:blip r:embed="rId3">
            <a:extLst>
              <a:ext uri="{28A0092B-C50C-407E-A947-70E740481C1C}">
                <a14:useLocalDpi xmlns:a14="http://schemas.microsoft.com/office/drawing/2010/main" val="0"/>
              </a:ext>
            </a:extLst>
          </a:blip>
          <a:srcRect l="3997" t="2540" r="3603" b="3048"/>
          <a:stretch/>
        </p:blipFill>
        <p:spPr bwMode="auto">
          <a:xfrm>
            <a:off x="6653708" y="4129538"/>
            <a:ext cx="1486238" cy="21384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32" name="Picture 8" descr="Faces from the Front : Harold Gillies, The Queen's Hospital, Sidcup and the Origins of Modern Plastic Surgery">
            <a:extLst>
              <a:ext uri="{FF2B5EF4-FFF2-40B4-BE49-F238E27FC236}">
                <a16:creationId xmlns:a16="http://schemas.microsoft.com/office/drawing/2014/main" id="{E169AD93-BC8B-CDD4-8BD2-536CA02885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8394627" y="4116496"/>
            <a:ext cx="1486238" cy="21384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28" name="Picture 4" descr="Faces from the Front: Harold Gillies, The Queen's Hospital, Sidcup and the  Origins of Modern Plastic Surgery: Amazon.co.uk: Bamji, Andrew:  9781911512660: Books">
            <a:extLst>
              <a:ext uri="{FF2B5EF4-FFF2-40B4-BE49-F238E27FC236}">
                <a16:creationId xmlns:a16="http://schemas.microsoft.com/office/drawing/2014/main" id="{80EF2F98-12E9-FE1C-CF4A-BF7BB0AB8A61}"/>
              </a:ext>
            </a:extLst>
          </p:cNvPr>
          <p:cNvPicPr>
            <a:picLocks noChangeAspect="1"/>
          </p:cNvPicPr>
          <p:nvPr/>
        </p:nvPicPr>
        <p:blipFill rotWithShape="1">
          <a:blip r:embed="rId5">
            <a:extLst>
              <a:ext uri="{28A0092B-C50C-407E-A947-70E740481C1C}">
                <a14:useLocalDpi xmlns:a14="http://schemas.microsoft.com/office/drawing/2010/main" val="0"/>
              </a:ext>
            </a:extLst>
          </a:blip>
          <a:srcRect l="17986" r="18258"/>
          <a:stretch/>
        </p:blipFill>
        <p:spPr bwMode="auto">
          <a:xfrm>
            <a:off x="10157838" y="4121956"/>
            <a:ext cx="1486238" cy="21384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descr="A group of soldiers in uniform&#10;&#10;AI-generated content may be incorrect.">
            <a:extLst>
              <a:ext uri="{FF2B5EF4-FFF2-40B4-BE49-F238E27FC236}">
                <a16:creationId xmlns:a16="http://schemas.microsoft.com/office/drawing/2014/main" id="{31C7510B-46CB-ADAF-3ACB-94341FC585B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3520" y="4103749"/>
            <a:ext cx="5780434" cy="21748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TextBox 2">
            <a:extLst>
              <a:ext uri="{FF2B5EF4-FFF2-40B4-BE49-F238E27FC236}">
                <a16:creationId xmlns:a16="http://schemas.microsoft.com/office/drawing/2014/main" id="{13595BEF-5178-3A6D-942C-736D3F73B14E}"/>
              </a:ext>
            </a:extLst>
          </p:cNvPr>
          <p:cNvSpPr txBox="1"/>
          <p:nvPr/>
        </p:nvSpPr>
        <p:spPr>
          <a:xfrm>
            <a:off x="4780288" y="755698"/>
            <a:ext cx="4658437" cy="2831544"/>
          </a:xfrm>
          <a:prstGeom prst="rect">
            <a:avLst/>
          </a:prstGeom>
          <a:noFill/>
        </p:spPr>
        <p:txBody>
          <a:bodyPr wrap="square" rtlCol="0">
            <a:spAutoFit/>
          </a:bodyPr>
          <a:lstStyle/>
          <a:p>
            <a:r>
              <a:rPr lang="en-GB" sz="2400" b="1" u="sng" dirty="0"/>
              <a:t>Primary Sources:</a:t>
            </a:r>
          </a:p>
          <a:p>
            <a:pPr marL="800100" lvl="1" indent="-342900">
              <a:buFont typeface="Wingdings" pitchFamily="2" charset="2"/>
              <a:buChar char="v"/>
            </a:pPr>
            <a:r>
              <a:rPr lang="en-GB" sz="1600" dirty="0"/>
              <a:t>Books written by Gillies.</a:t>
            </a:r>
          </a:p>
          <a:p>
            <a:pPr marL="800100" lvl="1" indent="-342900">
              <a:buFont typeface="Wingdings" pitchFamily="2" charset="2"/>
              <a:buChar char="v"/>
            </a:pPr>
            <a:r>
              <a:rPr lang="en-GB" sz="1600" dirty="0"/>
              <a:t>Photographs from WW1.</a:t>
            </a:r>
          </a:p>
          <a:p>
            <a:pPr marL="800100" lvl="1" indent="-342900">
              <a:buFont typeface="Wingdings" pitchFamily="2" charset="2"/>
              <a:buChar char="v"/>
            </a:pPr>
            <a:r>
              <a:rPr lang="en-GB" sz="1600" dirty="0"/>
              <a:t>Equipment from WW1.</a:t>
            </a:r>
          </a:p>
          <a:p>
            <a:pPr marL="800100" lvl="1" indent="-342900">
              <a:buFont typeface="Wingdings" pitchFamily="2" charset="2"/>
              <a:buChar char="v"/>
            </a:pPr>
            <a:r>
              <a:rPr lang="en-GB" sz="1600" dirty="0"/>
              <a:t>Documents from WW1.</a:t>
            </a:r>
          </a:p>
          <a:p>
            <a:pPr marL="800100" lvl="1" indent="-342900">
              <a:buFont typeface="Wingdings" pitchFamily="2" charset="2"/>
              <a:buChar char="v"/>
            </a:pPr>
            <a:r>
              <a:rPr lang="en-GB" sz="1600" dirty="0"/>
              <a:t>Medical Records from WW1.</a:t>
            </a:r>
          </a:p>
          <a:p>
            <a:pPr marL="800100" lvl="1" indent="-342900">
              <a:buFont typeface="Wingdings" pitchFamily="2" charset="2"/>
              <a:buChar char="v"/>
            </a:pPr>
            <a:endParaRPr lang="en-GB" sz="1600" b="1" dirty="0"/>
          </a:p>
          <a:p>
            <a:r>
              <a:rPr lang="en-GB" sz="2400" b="1" u="sng" dirty="0"/>
              <a:t>Secondary Sources:</a:t>
            </a:r>
          </a:p>
          <a:p>
            <a:pPr marL="800100" lvl="1" indent="-342900">
              <a:buFont typeface="Wingdings" pitchFamily="2" charset="2"/>
              <a:buChar char="v"/>
            </a:pPr>
            <a:r>
              <a:rPr lang="en-GB" sz="1600" dirty="0"/>
              <a:t>Academic Journals &amp; Textbooks</a:t>
            </a:r>
          </a:p>
          <a:p>
            <a:pPr marL="800100" lvl="1" indent="-342900">
              <a:buFont typeface="Wingdings" pitchFamily="2" charset="2"/>
              <a:buChar char="v"/>
            </a:pPr>
            <a:r>
              <a:rPr lang="en-GB" sz="1600" dirty="0"/>
              <a:t>Biographies</a:t>
            </a:r>
          </a:p>
        </p:txBody>
      </p:sp>
      <p:pic>
        <p:nvPicPr>
          <p:cNvPr id="6" name="Graphic 5" descr="Blog with solid fill">
            <a:extLst>
              <a:ext uri="{FF2B5EF4-FFF2-40B4-BE49-F238E27FC236}">
                <a16:creationId xmlns:a16="http://schemas.microsoft.com/office/drawing/2014/main" id="{0F309288-FEE8-B77C-07C0-47D660A07CE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766358" y="2718707"/>
            <a:ext cx="1127237" cy="1127237"/>
          </a:xfrm>
          <a:prstGeom prst="rect">
            <a:avLst/>
          </a:prstGeom>
        </p:spPr>
      </p:pic>
      <p:pic>
        <p:nvPicPr>
          <p:cNvPr id="10" name="Graphic 9" descr="Images with solid fill">
            <a:extLst>
              <a:ext uri="{FF2B5EF4-FFF2-40B4-BE49-F238E27FC236}">
                <a16:creationId xmlns:a16="http://schemas.microsoft.com/office/drawing/2014/main" id="{1F4AE0C8-8A14-6215-2934-E13B507904C5}"/>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715698" y="1649327"/>
            <a:ext cx="1127237" cy="1127237"/>
          </a:xfrm>
          <a:prstGeom prst="rect">
            <a:avLst/>
          </a:prstGeom>
        </p:spPr>
      </p:pic>
      <p:pic>
        <p:nvPicPr>
          <p:cNvPr id="13" name="Graphic 12" descr="Books on shelf with solid fill">
            <a:extLst>
              <a:ext uri="{FF2B5EF4-FFF2-40B4-BE49-F238E27FC236}">
                <a16:creationId xmlns:a16="http://schemas.microsoft.com/office/drawing/2014/main" id="{55F3C2F7-DD82-FA99-97EF-5F4340A0C2C8}"/>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690368" y="610505"/>
            <a:ext cx="1127237" cy="1127237"/>
          </a:xfrm>
          <a:prstGeom prst="rect">
            <a:avLst/>
          </a:prstGeom>
        </p:spPr>
      </p:pic>
      <p:sp>
        <p:nvSpPr>
          <p:cNvPr id="17" name="Title 1">
            <a:extLst>
              <a:ext uri="{FF2B5EF4-FFF2-40B4-BE49-F238E27FC236}">
                <a16:creationId xmlns:a16="http://schemas.microsoft.com/office/drawing/2014/main" id="{F4266BEE-65CB-1F9D-C051-E0A13399190A}"/>
              </a:ext>
            </a:extLst>
          </p:cNvPr>
          <p:cNvSpPr>
            <a:spLocks noGrp="1" noRot="1" noMove="1" noResize="1" noEditPoints="1" noAdjustHandles="1" noChangeArrowheads="1" noChangeShapeType="1"/>
          </p:cNvSpPr>
          <p:nvPr>
            <p:ph type="title"/>
          </p:nvPr>
        </p:nvSpPr>
        <p:spPr>
          <a:xfrm>
            <a:off x="838200" y="365125"/>
            <a:ext cx="10515600" cy="1325563"/>
          </a:xfrm>
        </p:spPr>
        <p:txBody>
          <a:bodyPr/>
          <a:lstStyle/>
          <a:p>
            <a:r>
              <a:rPr lang="en-GB" dirty="0"/>
              <a:t>Sources</a:t>
            </a:r>
          </a:p>
        </p:txBody>
      </p:sp>
      <p:sp>
        <p:nvSpPr>
          <p:cNvPr id="18" name="sketch line">
            <a:extLst>
              <a:ext uri="{FF2B5EF4-FFF2-40B4-BE49-F238E27FC236}">
                <a16:creationId xmlns:a16="http://schemas.microsoft.com/office/drawing/2014/main" id="{18EB0156-986F-166B-FA43-245F5F5AB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960120" y="136554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sketch of a person wearing gas masks&#10;&#10;AI-generated content may be incorrect.">
            <a:extLst>
              <a:ext uri="{FF2B5EF4-FFF2-40B4-BE49-F238E27FC236}">
                <a16:creationId xmlns:a16="http://schemas.microsoft.com/office/drawing/2014/main" id="{BD4912DB-5F4F-509C-94D1-7096E4965324}"/>
              </a:ext>
            </a:extLst>
          </p:cNvPr>
          <p:cNvPicPr>
            <a:picLocks noChangeAspect="1"/>
          </p:cNvPicPr>
          <p:nvPr/>
        </p:nvPicPr>
        <p:blipFill>
          <a:blip r:embed="rId13">
            <a:extLst>
              <a:ext uri="{28A0092B-C50C-407E-A947-70E740481C1C}">
                <a14:useLocalDpi xmlns:a14="http://schemas.microsoft.com/office/drawing/2010/main" val="0"/>
              </a:ext>
            </a:extLst>
          </a:blip>
          <a:srcRect t="3532" r="1" b="1"/>
          <a:stretch/>
        </p:blipFill>
        <p:spPr>
          <a:xfrm>
            <a:off x="3109995" y="1546055"/>
            <a:ext cx="1412075" cy="238981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4" name="Picture 23" descr="A close-up of a mask&#10;&#10;AI-generated content may be incorrect.">
            <a:extLst>
              <a:ext uri="{FF2B5EF4-FFF2-40B4-BE49-F238E27FC236}">
                <a16:creationId xmlns:a16="http://schemas.microsoft.com/office/drawing/2014/main" id="{8D2EE53C-FD36-2BAF-8673-A3C8E623AB16}"/>
              </a:ext>
            </a:extLst>
          </p:cNvPr>
          <p:cNvPicPr>
            <a:picLocks noChangeAspect="1"/>
          </p:cNvPicPr>
          <p:nvPr/>
        </p:nvPicPr>
        <p:blipFill>
          <a:blip r:embed="rId14">
            <a:extLst>
              <a:ext uri="{28A0092B-C50C-407E-A947-70E740481C1C}">
                <a14:useLocalDpi xmlns:a14="http://schemas.microsoft.com/office/drawing/2010/main" val="0"/>
              </a:ext>
            </a:extLst>
          </a:blip>
          <a:srcRect l="4824" t="9900" r="4511" b="5943"/>
          <a:stretch/>
        </p:blipFill>
        <p:spPr>
          <a:xfrm>
            <a:off x="741530" y="1994425"/>
            <a:ext cx="2116822" cy="14161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317018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28235D"/>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CD6B4B1-285F-036D-2BE5-010276ED71A9}"/>
              </a:ext>
            </a:extLst>
          </p:cNvPr>
          <p:cNvSpPr>
            <a:spLocks noGrp="1" noRot="1" noMove="1" noResize="1" noEditPoints="1" noAdjustHandles="1" noChangeArrowheads="1" noChangeShapeType="1"/>
          </p:cNvSpPr>
          <p:nvPr/>
        </p:nvSpPr>
        <p:spPr>
          <a:xfrm>
            <a:off x="411480" y="377190"/>
            <a:ext cx="11395710" cy="606933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Content Placeholder 2">
            <a:extLst>
              <a:ext uri="{FF2B5EF4-FFF2-40B4-BE49-F238E27FC236}">
                <a16:creationId xmlns:a16="http://schemas.microsoft.com/office/drawing/2014/main" id="{6B017096-6469-B241-BA55-F0361C277769}"/>
              </a:ext>
            </a:extLst>
          </p:cNvPr>
          <p:cNvSpPr txBox="1">
            <a:spLocks/>
          </p:cNvSpPr>
          <p:nvPr/>
        </p:nvSpPr>
        <p:spPr>
          <a:xfrm>
            <a:off x="8069580" y="1882410"/>
            <a:ext cx="3749039" cy="45641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u="sng" dirty="0"/>
              <a:t>Thomas Splint</a:t>
            </a:r>
            <a:endParaRPr lang="en-GB" sz="1800" dirty="0"/>
          </a:p>
          <a:p>
            <a:pPr indent="-219075"/>
            <a:r>
              <a:rPr lang="en-GB" sz="1600" dirty="0"/>
              <a:t>By 1918, the mortality rate from fractures lowered from </a:t>
            </a:r>
          </a:p>
          <a:p>
            <a:pPr marL="0" indent="0" algn="ctr">
              <a:buNone/>
            </a:pPr>
            <a:r>
              <a:rPr lang="en-GB" sz="3200" b="1" dirty="0"/>
              <a:t>80% </a:t>
            </a:r>
            <a:r>
              <a:rPr lang="en-GB" sz="1800" dirty="0"/>
              <a:t>to</a:t>
            </a:r>
            <a:r>
              <a:rPr lang="en-GB" dirty="0"/>
              <a:t> </a:t>
            </a:r>
            <a:r>
              <a:rPr lang="en-GB" sz="3200" b="1" dirty="0"/>
              <a:t>20%</a:t>
            </a:r>
            <a:r>
              <a:rPr lang="en-GB" sz="1600" b="1" dirty="0"/>
              <a:t>.</a:t>
            </a:r>
          </a:p>
          <a:p>
            <a:pPr algn="ctr"/>
            <a:r>
              <a:rPr lang="en-GB" sz="1600" b="1" dirty="0"/>
              <a:t> </a:t>
            </a:r>
            <a:r>
              <a:rPr lang="en-GB" sz="1600" dirty="0"/>
              <a:t>Similarities with modern day splints.</a:t>
            </a:r>
          </a:p>
          <a:p>
            <a:pPr algn="ctr"/>
            <a:r>
              <a:rPr lang="en-GB" sz="1600" dirty="0"/>
              <a:t>Still used today but not in a active battlefield setting more hospital. </a:t>
            </a:r>
          </a:p>
          <a:p>
            <a:pPr marL="0" indent="0" algn="ctr">
              <a:buNone/>
            </a:pPr>
            <a:endParaRPr lang="en-GB" sz="1600" dirty="0"/>
          </a:p>
        </p:txBody>
      </p:sp>
      <p:sp>
        <p:nvSpPr>
          <p:cNvPr id="8" name="Content Placeholder 2">
            <a:extLst>
              <a:ext uri="{FF2B5EF4-FFF2-40B4-BE49-F238E27FC236}">
                <a16:creationId xmlns:a16="http://schemas.microsoft.com/office/drawing/2014/main" id="{8C053D64-1E92-7909-DA9C-C4351B04ED09}"/>
              </a:ext>
            </a:extLst>
          </p:cNvPr>
          <p:cNvSpPr txBox="1">
            <a:spLocks/>
          </p:cNvSpPr>
          <p:nvPr/>
        </p:nvSpPr>
        <p:spPr>
          <a:xfrm>
            <a:off x="4277677" y="1882410"/>
            <a:ext cx="3623310" cy="45641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b="1" u="sng" dirty="0"/>
              <a:t>Protective Equipment</a:t>
            </a:r>
            <a:endParaRPr lang="en-GB" dirty="0"/>
          </a:p>
          <a:p>
            <a:r>
              <a:rPr lang="en-GB" sz="1600" dirty="0"/>
              <a:t>The British Military were </a:t>
            </a:r>
            <a:r>
              <a:rPr lang="en-GB" sz="2400" b="1" dirty="0"/>
              <a:t>UNPREPARED</a:t>
            </a:r>
            <a:r>
              <a:rPr lang="en-GB" sz="1600" dirty="0"/>
              <a:t> for Chemical Warfare and throughout the war.</a:t>
            </a:r>
          </a:p>
          <a:p>
            <a:r>
              <a:rPr lang="en-GB" sz="1600" dirty="0"/>
              <a:t>The British Military had to adapt quickly due to the new type of warfare.</a:t>
            </a:r>
          </a:p>
          <a:p>
            <a:r>
              <a:rPr lang="en-GB" sz="1600" dirty="0"/>
              <a:t>Helmets were not introduced till Summer 1916 - Battle of the Somme.</a:t>
            </a:r>
          </a:p>
          <a:p>
            <a:r>
              <a:rPr lang="en-GB" sz="1600" dirty="0"/>
              <a:t>Other forms of protective equipment were not standardised amongst all ranks. </a:t>
            </a:r>
          </a:p>
        </p:txBody>
      </p:sp>
      <p:sp>
        <p:nvSpPr>
          <p:cNvPr id="9" name="Content Placeholder 2">
            <a:extLst>
              <a:ext uri="{FF2B5EF4-FFF2-40B4-BE49-F238E27FC236}">
                <a16:creationId xmlns:a16="http://schemas.microsoft.com/office/drawing/2014/main" id="{227F1341-193B-ED97-340A-5B6288300FB5}"/>
              </a:ext>
            </a:extLst>
          </p:cNvPr>
          <p:cNvSpPr txBox="1">
            <a:spLocks/>
          </p:cNvSpPr>
          <p:nvPr/>
        </p:nvSpPr>
        <p:spPr>
          <a:xfrm>
            <a:off x="405765" y="1882410"/>
            <a:ext cx="3809450" cy="45641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b="1" u="sng" dirty="0"/>
              <a:t>Harold Gillies</a:t>
            </a:r>
            <a:endParaRPr lang="en-GB" sz="1800" dirty="0"/>
          </a:p>
          <a:p>
            <a:r>
              <a:rPr lang="en-GB" sz="1600" dirty="0"/>
              <a:t>The Gillies Index shows:</a:t>
            </a:r>
          </a:p>
          <a:p>
            <a:pPr lvl="1">
              <a:buFont typeface="Wingdings" pitchFamily="2" charset="2"/>
              <a:buChar char="v"/>
            </a:pPr>
            <a:r>
              <a:rPr lang="en-GB" sz="1800" dirty="0"/>
              <a:t> </a:t>
            </a:r>
            <a:r>
              <a:rPr lang="en-GB" b="1" dirty="0"/>
              <a:t>2369</a:t>
            </a:r>
            <a:r>
              <a:rPr lang="en-GB" sz="1800" dirty="0"/>
              <a:t> </a:t>
            </a:r>
            <a:r>
              <a:rPr lang="en-GB" sz="1600" dirty="0"/>
              <a:t>British soldiers treated by Gillies at Queen’s Hospital (Plus thousands of New Zealand and Canadian soldiers)</a:t>
            </a:r>
          </a:p>
          <a:p>
            <a:r>
              <a:rPr lang="en-GB" sz="2400" b="1" dirty="0"/>
              <a:t>43</a:t>
            </a:r>
            <a:r>
              <a:rPr lang="en-GB" sz="1800" dirty="0"/>
              <a:t> </a:t>
            </a:r>
            <a:r>
              <a:rPr lang="en-GB" sz="1600" dirty="0"/>
              <a:t>British soldiers treated by Gilles as the result of the Battle of the Somme – Highest influx of patients in one day</a:t>
            </a:r>
          </a:p>
          <a:p>
            <a:r>
              <a:rPr lang="en-GB" sz="1600" dirty="0"/>
              <a:t>Links with the Guinea Pig Club. .</a:t>
            </a:r>
            <a:endParaRPr lang="en-GB" sz="1800" dirty="0"/>
          </a:p>
        </p:txBody>
      </p:sp>
      <p:sp>
        <p:nvSpPr>
          <p:cNvPr id="10" name="Title 1">
            <a:extLst>
              <a:ext uri="{FF2B5EF4-FFF2-40B4-BE49-F238E27FC236}">
                <a16:creationId xmlns:a16="http://schemas.microsoft.com/office/drawing/2014/main" id="{B2E8B734-C79A-E356-F1C6-050BAF8BE126}"/>
              </a:ext>
            </a:extLst>
          </p:cNvPr>
          <p:cNvSpPr>
            <a:spLocks noGrp="1"/>
          </p:cNvSpPr>
          <p:nvPr>
            <p:ph type="title"/>
          </p:nvPr>
        </p:nvSpPr>
        <p:spPr>
          <a:xfrm>
            <a:off x="838200" y="365125"/>
            <a:ext cx="10515600" cy="1325563"/>
          </a:xfrm>
        </p:spPr>
        <p:txBody>
          <a:bodyPr/>
          <a:lstStyle/>
          <a:p>
            <a:r>
              <a:rPr lang="en-GB" dirty="0"/>
              <a:t>Findings So Far</a:t>
            </a:r>
          </a:p>
        </p:txBody>
      </p:sp>
      <p:sp>
        <p:nvSpPr>
          <p:cNvPr id="11" name="sketch line">
            <a:extLst>
              <a:ext uri="{FF2B5EF4-FFF2-40B4-BE49-F238E27FC236}">
                <a16:creationId xmlns:a16="http://schemas.microsoft.com/office/drawing/2014/main" id="{6F2709F8-7BD1-FDEA-B164-8304F480849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960120" y="136554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person lying on a table&#10;&#10;AI-generated content may be incorrect.">
            <a:extLst>
              <a:ext uri="{FF2B5EF4-FFF2-40B4-BE49-F238E27FC236}">
                <a16:creationId xmlns:a16="http://schemas.microsoft.com/office/drawing/2014/main" id="{694ADA34-25CA-B26F-1D19-FBB52AB978B1}"/>
              </a:ext>
            </a:extLst>
          </p:cNvPr>
          <p:cNvPicPr>
            <a:picLocks noChangeAspect="1"/>
          </p:cNvPicPr>
          <p:nvPr/>
        </p:nvPicPr>
        <p:blipFill>
          <a:blip r:embed="rId3">
            <a:extLst>
              <a:ext uri="{28A0092B-C50C-407E-A947-70E740481C1C}">
                <a14:useLocalDpi xmlns:a14="http://schemas.microsoft.com/office/drawing/2010/main" val="0"/>
              </a:ext>
            </a:extLst>
          </a:blip>
          <a:srcRect l="2876" t="20821" r="3154" b="15448"/>
          <a:stretch/>
        </p:blipFill>
        <p:spPr>
          <a:xfrm>
            <a:off x="8782759" y="4598996"/>
            <a:ext cx="2874646" cy="168660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Picture 17" descr="A close-up of a helmet&#10;&#10;AI-generated content may be incorrect.">
            <a:extLst>
              <a:ext uri="{FF2B5EF4-FFF2-40B4-BE49-F238E27FC236}">
                <a16:creationId xmlns:a16="http://schemas.microsoft.com/office/drawing/2014/main" id="{AA04DDF8-8ABB-7829-83B7-0CA2F7D42F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41745" y="573666"/>
            <a:ext cx="1680785" cy="111702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0" name="Picture 19" descr="A brown cloth with two holes&#10;&#10;AI-generated content may be incorrect.">
            <a:extLst>
              <a:ext uri="{FF2B5EF4-FFF2-40B4-BE49-F238E27FC236}">
                <a16:creationId xmlns:a16="http://schemas.microsoft.com/office/drawing/2014/main" id="{7DFE73DE-F30A-0DEC-90BB-C72A0AC7B85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02414" y="560773"/>
            <a:ext cx="1216346" cy="160954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26" name="Picture 2" descr="A guinea pig with wings - the Guinea Pig Club badge © IWM (INS 7536) ">
            <a:extLst>
              <a:ext uri="{FF2B5EF4-FFF2-40B4-BE49-F238E27FC236}">
                <a16:creationId xmlns:a16="http://schemas.microsoft.com/office/drawing/2014/main" id="{030C3C91-6303-EABD-72E4-BE20AB44B8B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5138" y="5260923"/>
            <a:ext cx="3155950" cy="89268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417234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28235D"/>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09C8796-170A-0BBC-9641-937DE4C3EC22}"/>
              </a:ext>
            </a:extLst>
          </p:cNvPr>
          <p:cNvSpPr>
            <a:spLocks/>
          </p:cNvSpPr>
          <p:nvPr/>
        </p:nvSpPr>
        <p:spPr>
          <a:xfrm>
            <a:off x="411480" y="377190"/>
            <a:ext cx="11395710" cy="606933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96C42C56-21A6-F92E-D8FD-E14171BA5A08}"/>
              </a:ext>
            </a:extLst>
          </p:cNvPr>
          <p:cNvSpPr>
            <a:spLocks noGrp="1"/>
          </p:cNvSpPr>
          <p:nvPr>
            <p:ph type="title"/>
          </p:nvPr>
        </p:nvSpPr>
        <p:spPr/>
        <p:txBody>
          <a:bodyPr/>
          <a:lstStyle/>
          <a:p>
            <a:r>
              <a:rPr lang="en-GB" dirty="0"/>
              <a:t>Challenges</a:t>
            </a:r>
          </a:p>
        </p:txBody>
      </p:sp>
      <p:sp>
        <p:nvSpPr>
          <p:cNvPr id="7" name="sketch line">
            <a:extLst>
              <a:ext uri="{FF2B5EF4-FFF2-40B4-BE49-F238E27FC236}">
                <a16:creationId xmlns:a16="http://schemas.microsoft.com/office/drawing/2014/main" id="{7585F80E-5F9D-8F21-554C-3653F45638E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960120" y="136554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descr="Brain in head with solid fill">
            <a:extLst>
              <a:ext uri="{FF2B5EF4-FFF2-40B4-BE49-F238E27FC236}">
                <a16:creationId xmlns:a16="http://schemas.microsoft.com/office/drawing/2014/main" id="{9FBF27C5-9394-266D-2BAF-193AFDC97C7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80110" y="2150818"/>
            <a:ext cx="1483445" cy="1483445"/>
          </a:xfrm>
          <a:prstGeom prst="rect">
            <a:avLst/>
          </a:prstGeom>
        </p:spPr>
      </p:pic>
      <p:pic>
        <p:nvPicPr>
          <p:cNvPr id="17" name="Graphic 16" descr="Books with solid fill">
            <a:extLst>
              <a:ext uri="{FF2B5EF4-FFF2-40B4-BE49-F238E27FC236}">
                <a16:creationId xmlns:a16="http://schemas.microsoft.com/office/drawing/2014/main" id="{2C1A781F-21B8-22C9-EEBB-F889845C634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854027" y="2218647"/>
            <a:ext cx="1483445" cy="1483445"/>
          </a:xfrm>
          <a:prstGeom prst="rect">
            <a:avLst/>
          </a:prstGeom>
        </p:spPr>
      </p:pic>
      <p:pic>
        <p:nvPicPr>
          <p:cNvPr id="20" name="Graphic 19" descr="Coins with solid fill">
            <a:extLst>
              <a:ext uri="{FF2B5EF4-FFF2-40B4-BE49-F238E27FC236}">
                <a16:creationId xmlns:a16="http://schemas.microsoft.com/office/drawing/2014/main" id="{2453578C-E03B-CEA0-1687-5FEF12D30D1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827702" y="2201603"/>
            <a:ext cx="1483445" cy="1483445"/>
          </a:xfrm>
          <a:prstGeom prst="rect">
            <a:avLst/>
          </a:prstGeom>
        </p:spPr>
      </p:pic>
      <p:pic>
        <p:nvPicPr>
          <p:cNvPr id="22" name="Graphic 21" descr="Briefcase with solid fill">
            <a:extLst>
              <a:ext uri="{FF2B5EF4-FFF2-40B4-BE49-F238E27FC236}">
                <a16:creationId xmlns:a16="http://schemas.microsoft.com/office/drawing/2014/main" id="{F4143D56-3594-2766-829D-94FAA84A682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777232" y="2210414"/>
            <a:ext cx="1483445" cy="1483445"/>
          </a:xfrm>
          <a:prstGeom prst="rect">
            <a:avLst/>
          </a:prstGeom>
        </p:spPr>
      </p:pic>
      <p:sp>
        <p:nvSpPr>
          <p:cNvPr id="23" name="Oval 22">
            <a:extLst>
              <a:ext uri="{FF2B5EF4-FFF2-40B4-BE49-F238E27FC236}">
                <a16:creationId xmlns:a16="http://schemas.microsoft.com/office/drawing/2014/main" id="{15CE292C-C06A-EA1B-EBA5-F9160E96BDA3}"/>
              </a:ext>
            </a:extLst>
          </p:cNvPr>
          <p:cNvSpPr/>
          <p:nvPr/>
        </p:nvSpPr>
        <p:spPr>
          <a:xfrm>
            <a:off x="692660" y="2069584"/>
            <a:ext cx="1786908" cy="1747484"/>
          </a:xfrm>
          <a:prstGeom prst="ellipse">
            <a:avLst/>
          </a:prstGeom>
          <a:noFill/>
          <a:ln w="57150">
            <a:solidFill>
              <a:srgbClr val="E9713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8C6A2E6A-80C1-09FD-6B29-F4FFB718A57F}"/>
              </a:ext>
            </a:extLst>
          </p:cNvPr>
          <p:cNvSpPr/>
          <p:nvPr/>
        </p:nvSpPr>
        <p:spPr>
          <a:xfrm>
            <a:off x="3621914" y="2069584"/>
            <a:ext cx="1786908" cy="1747484"/>
          </a:xfrm>
          <a:prstGeom prst="ellipse">
            <a:avLst/>
          </a:prstGeom>
          <a:noFill/>
          <a:ln w="57150">
            <a:solidFill>
              <a:srgbClr val="E9713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2B360B20-A563-F055-DA19-6903B6DA2640}"/>
              </a:ext>
            </a:extLst>
          </p:cNvPr>
          <p:cNvSpPr/>
          <p:nvPr/>
        </p:nvSpPr>
        <p:spPr>
          <a:xfrm>
            <a:off x="9675971" y="2069584"/>
            <a:ext cx="1786908" cy="1747484"/>
          </a:xfrm>
          <a:prstGeom prst="ellipse">
            <a:avLst/>
          </a:prstGeom>
          <a:noFill/>
          <a:ln w="57150">
            <a:solidFill>
              <a:srgbClr val="E9713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32936F1A-4B18-AE11-D98E-0ECD7363F0B7}"/>
              </a:ext>
            </a:extLst>
          </p:cNvPr>
          <p:cNvSpPr/>
          <p:nvPr/>
        </p:nvSpPr>
        <p:spPr>
          <a:xfrm>
            <a:off x="6695352" y="2069584"/>
            <a:ext cx="1786908" cy="1747484"/>
          </a:xfrm>
          <a:prstGeom prst="ellipse">
            <a:avLst/>
          </a:prstGeom>
          <a:noFill/>
          <a:ln w="57150">
            <a:solidFill>
              <a:srgbClr val="E9713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8CEB846D-18C2-C5E0-8A5E-4BBE2ECB5E01}"/>
              </a:ext>
            </a:extLst>
          </p:cNvPr>
          <p:cNvSpPr txBox="1"/>
          <p:nvPr/>
        </p:nvSpPr>
        <p:spPr>
          <a:xfrm>
            <a:off x="520708" y="3983375"/>
            <a:ext cx="2359651" cy="830997"/>
          </a:xfrm>
          <a:prstGeom prst="rect">
            <a:avLst/>
          </a:prstGeom>
          <a:noFill/>
        </p:spPr>
        <p:txBody>
          <a:bodyPr wrap="square">
            <a:spAutoFit/>
          </a:bodyPr>
          <a:lstStyle/>
          <a:p>
            <a:pPr algn="ctr"/>
            <a:r>
              <a:rPr lang="en-GB" sz="2400" b="1" dirty="0"/>
              <a:t>Being Neurodivergent</a:t>
            </a:r>
          </a:p>
        </p:txBody>
      </p:sp>
      <p:sp>
        <p:nvSpPr>
          <p:cNvPr id="28" name="TextBox 27">
            <a:extLst>
              <a:ext uri="{FF2B5EF4-FFF2-40B4-BE49-F238E27FC236}">
                <a16:creationId xmlns:a16="http://schemas.microsoft.com/office/drawing/2014/main" id="{91A12784-9587-C0B4-ED20-9E3C50142D98}"/>
              </a:ext>
            </a:extLst>
          </p:cNvPr>
          <p:cNvSpPr txBox="1"/>
          <p:nvPr/>
        </p:nvSpPr>
        <p:spPr>
          <a:xfrm>
            <a:off x="3389513" y="3995443"/>
            <a:ext cx="2251710" cy="1200329"/>
          </a:xfrm>
          <a:prstGeom prst="rect">
            <a:avLst/>
          </a:prstGeom>
          <a:noFill/>
        </p:spPr>
        <p:txBody>
          <a:bodyPr wrap="square">
            <a:spAutoFit/>
          </a:bodyPr>
          <a:lstStyle/>
          <a:p>
            <a:pPr marR="0" lvl="0" algn="ctr" defTabSz="914400" rtl="0" eaLnBrk="1" fontAlgn="auto" latinLnBrk="0" hangingPunct="1">
              <a:spcAft>
                <a:spcPts val="0"/>
              </a:spcAft>
              <a:buClrTx/>
              <a:buSzTx/>
              <a:tabLst/>
              <a:defRPr/>
            </a:pPr>
            <a:r>
              <a:rPr kumimoji="0" lang="en-GB" sz="2400" b="1" i="0" u="none" strike="noStrike" kern="1200" cap="none" spc="0" normalizeH="0" baseline="0" noProof="0" dirty="0">
                <a:ln>
                  <a:noFill/>
                </a:ln>
                <a:solidFill>
                  <a:prstClr val="black"/>
                </a:solidFill>
                <a:effectLst/>
                <a:uLnTx/>
                <a:uFillTx/>
                <a:ea typeface="+mn-ea"/>
                <a:cs typeface="+mn-cs"/>
              </a:rPr>
              <a:t>New </a:t>
            </a:r>
          </a:p>
          <a:p>
            <a:pPr marR="0" lvl="0" algn="ctr" defTabSz="914400" rtl="0" eaLnBrk="1" fontAlgn="auto" latinLnBrk="0" hangingPunct="1">
              <a:spcAft>
                <a:spcPts val="0"/>
              </a:spcAft>
              <a:buClrTx/>
              <a:buSzTx/>
              <a:tabLst/>
              <a:defRPr/>
            </a:pPr>
            <a:r>
              <a:rPr kumimoji="0" lang="en-GB" sz="2400" b="1" i="0" u="none" strike="noStrike" kern="1200" cap="none" spc="0" normalizeH="0" baseline="0" noProof="0" dirty="0">
                <a:ln>
                  <a:noFill/>
                </a:ln>
                <a:solidFill>
                  <a:prstClr val="black"/>
                </a:solidFill>
                <a:effectLst/>
                <a:uLnTx/>
                <a:uFillTx/>
                <a:ea typeface="+mn-ea"/>
                <a:cs typeface="+mn-cs"/>
              </a:rPr>
              <a:t>Full Time Office Job </a:t>
            </a:r>
          </a:p>
        </p:txBody>
      </p:sp>
      <p:sp>
        <p:nvSpPr>
          <p:cNvPr id="31" name="TextBox 30">
            <a:extLst>
              <a:ext uri="{FF2B5EF4-FFF2-40B4-BE49-F238E27FC236}">
                <a16:creationId xmlns:a16="http://schemas.microsoft.com/office/drawing/2014/main" id="{89813CFC-7FE8-AE81-1A19-94E58875B73B}"/>
              </a:ext>
            </a:extLst>
          </p:cNvPr>
          <p:cNvSpPr txBox="1"/>
          <p:nvPr/>
        </p:nvSpPr>
        <p:spPr>
          <a:xfrm>
            <a:off x="6469894" y="3983375"/>
            <a:ext cx="2251710" cy="461665"/>
          </a:xfrm>
          <a:prstGeom prst="rect">
            <a:avLst/>
          </a:prstGeom>
          <a:noFill/>
        </p:spPr>
        <p:txBody>
          <a:bodyPr wrap="square">
            <a:spAutoFit/>
          </a:bodyPr>
          <a:lstStyle/>
          <a:p>
            <a:pPr algn="ctr"/>
            <a:r>
              <a:rPr lang="en-GB" sz="2400" b="1" dirty="0"/>
              <a:t>Research</a:t>
            </a:r>
          </a:p>
        </p:txBody>
      </p:sp>
      <p:sp>
        <p:nvSpPr>
          <p:cNvPr id="32" name="TextBox 31">
            <a:extLst>
              <a:ext uri="{FF2B5EF4-FFF2-40B4-BE49-F238E27FC236}">
                <a16:creationId xmlns:a16="http://schemas.microsoft.com/office/drawing/2014/main" id="{56880619-056F-D6CB-81CD-AB6B5F5682E9}"/>
              </a:ext>
            </a:extLst>
          </p:cNvPr>
          <p:cNvSpPr txBox="1"/>
          <p:nvPr/>
        </p:nvSpPr>
        <p:spPr>
          <a:xfrm>
            <a:off x="9419581" y="3995443"/>
            <a:ext cx="2251710" cy="830997"/>
          </a:xfrm>
          <a:prstGeom prst="rect">
            <a:avLst/>
          </a:prstGeom>
          <a:noFill/>
        </p:spPr>
        <p:txBody>
          <a:bodyPr wrap="square">
            <a:spAutoFit/>
          </a:bodyPr>
          <a:lstStyle/>
          <a:p>
            <a:pPr algn="ctr"/>
            <a:r>
              <a:rPr lang="en-GB" sz="2400" b="1" dirty="0"/>
              <a:t>Prices </a:t>
            </a:r>
          </a:p>
          <a:p>
            <a:pPr algn="ctr"/>
            <a:r>
              <a:rPr lang="en-GB" sz="2400" b="1" dirty="0"/>
              <a:t>Of Sources</a:t>
            </a:r>
          </a:p>
        </p:txBody>
      </p:sp>
    </p:spTree>
    <p:extLst>
      <p:ext uri="{BB962C8B-B14F-4D97-AF65-F5344CB8AC3E}">
        <p14:creationId xmlns:p14="http://schemas.microsoft.com/office/powerpoint/2010/main" val="1469312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28235D"/>
        </a:solidFill>
        <a:effectLst/>
      </p:bgPr>
    </p:bg>
    <p:spTree>
      <p:nvGrpSpPr>
        <p:cNvPr id="1" name="">
          <a:extLst>
            <a:ext uri="{FF2B5EF4-FFF2-40B4-BE49-F238E27FC236}">
              <a16:creationId xmlns:a16="http://schemas.microsoft.com/office/drawing/2014/main" id="{5FC04D6D-57B6-B01C-92E5-5A2801460FC2}"/>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3E3972F3-D103-D752-2D01-4D9D2A3DC495}"/>
              </a:ext>
            </a:extLst>
          </p:cNvPr>
          <p:cNvSpPr>
            <a:spLocks noGrp="1" noRot="1" noMove="1" noResize="1" noEditPoints="1" noAdjustHandles="1" noChangeArrowheads="1" noChangeShapeType="1"/>
          </p:cNvSpPr>
          <p:nvPr/>
        </p:nvSpPr>
        <p:spPr>
          <a:xfrm>
            <a:off x="411480" y="377190"/>
            <a:ext cx="11395710" cy="606933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0CDF7552-B637-6278-A385-47317C905CE8}"/>
              </a:ext>
            </a:extLst>
          </p:cNvPr>
          <p:cNvSpPr>
            <a:spLocks noGrp="1"/>
          </p:cNvSpPr>
          <p:nvPr>
            <p:ph type="title"/>
          </p:nvPr>
        </p:nvSpPr>
        <p:spPr/>
        <p:txBody>
          <a:bodyPr/>
          <a:lstStyle/>
          <a:p>
            <a:r>
              <a:rPr lang="en-GB" dirty="0"/>
              <a:t>Next Steps</a:t>
            </a:r>
          </a:p>
        </p:txBody>
      </p:sp>
      <p:pic>
        <p:nvPicPr>
          <p:cNvPr id="10" name="Graphic 9" descr="Typewriter with solid fill">
            <a:extLst>
              <a:ext uri="{FF2B5EF4-FFF2-40B4-BE49-F238E27FC236}">
                <a16:creationId xmlns:a16="http://schemas.microsoft.com/office/drawing/2014/main" id="{54263209-866D-CF67-5B1B-0764895F6078}"/>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888579" y="2145022"/>
            <a:ext cx="1489503" cy="1489503"/>
          </a:xfrm>
          <a:prstGeom prst="rect">
            <a:avLst/>
          </a:prstGeom>
        </p:spPr>
      </p:pic>
      <p:pic>
        <p:nvPicPr>
          <p:cNvPr id="20" name="Graphic 19" descr="Address Book with solid fill">
            <a:extLst>
              <a:ext uri="{FF2B5EF4-FFF2-40B4-BE49-F238E27FC236}">
                <a16:creationId xmlns:a16="http://schemas.microsoft.com/office/drawing/2014/main" id="{41F5182A-9F51-55EF-6D63-17BB1E7B096F}"/>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9827702" y="2158951"/>
            <a:ext cx="1526098" cy="1526098"/>
          </a:xfrm>
          <a:prstGeom prst="rect">
            <a:avLst/>
          </a:prstGeom>
        </p:spPr>
      </p:pic>
      <p:pic>
        <p:nvPicPr>
          <p:cNvPr id="22" name="Graphic 21" descr="Open book with solid fill">
            <a:extLst>
              <a:ext uri="{FF2B5EF4-FFF2-40B4-BE49-F238E27FC236}">
                <a16:creationId xmlns:a16="http://schemas.microsoft.com/office/drawing/2014/main" id="{BD14B87D-F447-1C95-DEB5-C4C7FE220B5A}"/>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3766098" y="2156931"/>
            <a:ext cx="1483390" cy="1483390"/>
          </a:xfrm>
          <a:prstGeom prst="rect">
            <a:avLst/>
          </a:prstGeom>
        </p:spPr>
      </p:pic>
      <p:sp>
        <p:nvSpPr>
          <p:cNvPr id="27" name="TextBox 26">
            <a:extLst>
              <a:ext uri="{FF2B5EF4-FFF2-40B4-BE49-F238E27FC236}">
                <a16:creationId xmlns:a16="http://schemas.microsoft.com/office/drawing/2014/main" id="{56504CE1-8232-F4C1-C401-D619C2540337}"/>
              </a:ext>
            </a:extLst>
          </p:cNvPr>
          <p:cNvSpPr txBox="1"/>
          <p:nvPr/>
        </p:nvSpPr>
        <p:spPr>
          <a:xfrm>
            <a:off x="520708" y="3983375"/>
            <a:ext cx="2359651" cy="954107"/>
          </a:xfrm>
          <a:prstGeom prst="rect">
            <a:avLst/>
          </a:prstGeom>
          <a:noFill/>
        </p:spPr>
        <p:txBody>
          <a:bodyPr wrap="square">
            <a:spAutoFit/>
          </a:bodyPr>
          <a:lstStyle/>
          <a:p>
            <a:pPr algn="ctr"/>
            <a:r>
              <a:rPr lang="en-GB" sz="3200" b="1" u="sng" dirty="0">
                <a:solidFill>
                  <a:srgbClr val="0D0D14"/>
                </a:solidFill>
              </a:rPr>
              <a:t>Finish</a:t>
            </a:r>
            <a:r>
              <a:rPr lang="en-GB" sz="2400" b="1" dirty="0">
                <a:solidFill>
                  <a:srgbClr val="0D0D14"/>
                </a:solidFill>
              </a:rPr>
              <a:t> </a:t>
            </a:r>
          </a:p>
          <a:p>
            <a:pPr algn="ctr"/>
            <a:r>
              <a:rPr lang="en-GB" sz="2400" b="1" dirty="0">
                <a:solidFill>
                  <a:srgbClr val="0D0D14"/>
                </a:solidFill>
              </a:rPr>
              <a:t>Every Chapter</a:t>
            </a:r>
            <a:endParaRPr lang="en-GB" sz="2400" b="1" dirty="0">
              <a:solidFill>
                <a:srgbClr val="0D0D14"/>
              </a:solidFill>
              <a:effectLst/>
            </a:endParaRPr>
          </a:p>
        </p:txBody>
      </p:sp>
      <p:sp>
        <p:nvSpPr>
          <p:cNvPr id="28" name="TextBox 27">
            <a:extLst>
              <a:ext uri="{FF2B5EF4-FFF2-40B4-BE49-F238E27FC236}">
                <a16:creationId xmlns:a16="http://schemas.microsoft.com/office/drawing/2014/main" id="{A0B0E89E-F2F8-910A-B802-73B65CB87251}"/>
              </a:ext>
            </a:extLst>
          </p:cNvPr>
          <p:cNvSpPr txBox="1"/>
          <p:nvPr/>
        </p:nvSpPr>
        <p:spPr>
          <a:xfrm>
            <a:off x="3389513" y="3995443"/>
            <a:ext cx="2251710" cy="1323439"/>
          </a:xfrm>
          <a:prstGeom prst="rect">
            <a:avLst/>
          </a:prstGeom>
          <a:noFill/>
        </p:spPr>
        <p:txBody>
          <a:bodyPr wrap="square">
            <a:spAutoFit/>
          </a:bodyPr>
          <a:lstStyle/>
          <a:p>
            <a:pPr algn="ctr"/>
            <a:r>
              <a:rPr lang="en-GB" sz="3200" b="1" u="sng" dirty="0">
                <a:solidFill>
                  <a:srgbClr val="0D0D14"/>
                </a:solidFill>
                <a:effectLst/>
              </a:rPr>
              <a:t>Proofread</a:t>
            </a:r>
          </a:p>
          <a:p>
            <a:pPr algn="ctr"/>
            <a:r>
              <a:rPr lang="en-GB" sz="2400" b="1" dirty="0">
                <a:solidFill>
                  <a:srgbClr val="0D0D14"/>
                </a:solidFill>
              </a:rPr>
              <a:t>* Personally &amp; Externally</a:t>
            </a:r>
            <a:r>
              <a:rPr lang="en-GB" sz="2400" b="1" dirty="0">
                <a:solidFill>
                  <a:srgbClr val="0D0D14"/>
                </a:solidFill>
                <a:effectLst/>
              </a:rPr>
              <a:t> </a:t>
            </a:r>
          </a:p>
        </p:txBody>
      </p:sp>
      <p:sp>
        <p:nvSpPr>
          <p:cNvPr id="31" name="TextBox 30">
            <a:extLst>
              <a:ext uri="{FF2B5EF4-FFF2-40B4-BE49-F238E27FC236}">
                <a16:creationId xmlns:a16="http://schemas.microsoft.com/office/drawing/2014/main" id="{6DB40A36-3C82-22FE-7348-1C090A8C1D9C}"/>
              </a:ext>
            </a:extLst>
          </p:cNvPr>
          <p:cNvSpPr txBox="1"/>
          <p:nvPr/>
        </p:nvSpPr>
        <p:spPr>
          <a:xfrm>
            <a:off x="6469894" y="3983375"/>
            <a:ext cx="2251710" cy="1692771"/>
          </a:xfrm>
          <a:prstGeom prst="rect">
            <a:avLst/>
          </a:prstGeom>
          <a:noFill/>
        </p:spPr>
        <p:txBody>
          <a:bodyPr wrap="square">
            <a:spAutoFit/>
          </a:bodyPr>
          <a:lstStyle/>
          <a:p>
            <a:pPr algn="ctr"/>
            <a:r>
              <a:rPr lang="en-GB" sz="3200" b="1" u="sng" dirty="0">
                <a:solidFill>
                  <a:srgbClr val="0D0D14"/>
                </a:solidFill>
                <a:effectLst/>
              </a:rPr>
              <a:t>Structure</a:t>
            </a:r>
            <a:r>
              <a:rPr lang="en-GB" sz="2400" b="1" dirty="0">
                <a:solidFill>
                  <a:srgbClr val="0D0D14"/>
                </a:solidFill>
                <a:effectLst/>
              </a:rPr>
              <a:t> Dissertation Correctly  *Appendix</a:t>
            </a:r>
          </a:p>
        </p:txBody>
      </p:sp>
      <p:sp>
        <p:nvSpPr>
          <p:cNvPr id="32" name="TextBox 31">
            <a:extLst>
              <a:ext uri="{FF2B5EF4-FFF2-40B4-BE49-F238E27FC236}">
                <a16:creationId xmlns:a16="http://schemas.microsoft.com/office/drawing/2014/main" id="{CDB6E4BA-F87A-6B7B-697D-03F0882F7C5A}"/>
              </a:ext>
            </a:extLst>
          </p:cNvPr>
          <p:cNvSpPr txBox="1"/>
          <p:nvPr/>
        </p:nvSpPr>
        <p:spPr>
          <a:xfrm>
            <a:off x="9419581" y="3995443"/>
            <a:ext cx="2251710" cy="1323439"/>
          </a:xfrm>
          <a:prstGeom prst="rect">
            <a:avLst/>
          </a:prstGeom>
          <a:noFill/>
        </p:spPr>
        <p:txBody>
          <a:bodyPr wrap="square">
            <a:spAutoFit/>
          </a:bodyPr>
          <a:lstStyle/>
          <a:p>
            <a:pPr algn="ctr"/>
            <a:r>
              <a:rPr lang="en-GB" sz="3200" b="1" u="sng" dirty="0">
                <a:solidFill>
                  <a:srgbClr val="0D0D14"/>
                </a:solidFill>
              </a:rPr>
              <a:t>Reference</a:t>
            </a:r>
            <a:r>
              <a:rPr lang="en-GB" sz="2400" b="1" dirty="0">
                <a:solidFill>
                  <a:srgbClr val="0D0D14"/>
                </a:solidFill>
              </a:rPr>
              <a:t> Correctly As I Go</a:t>
            </a:r>
            <a:endParaRPr lang="en-GB" sz="2400" b="1" dirty="0">
              <a:solidFill>
                <a:srgbClr val="0D0D14"/>
              </a:solidFill>
              <a:effectLst/>
            </a:endParaRPr>
          </a:p>
        </p:txBody>
      </p:sp>
      <p:sp>
        <p:nvSpPr>
          <p:cNvPr id="3" name="sketch line">
            <a:extLst>
              <a:ext uri="{FF2B5EF4-FFF2-40B4-BE49-F238E27FC236}">
                <a16:creationId xmlns:a16="http://schemas.microsoft.com/office/drawing/2014/main" id="{60F25FEB-57C0-B003-7A7D-F7F3E6518E9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960120" y="136554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3" descr="Blog with solid fill">
            <a:extLst>
              <a:ext uri="{FF2B5EF4-FFF2-40B4-BE49-F238E27FC236}">
                <a16:creationId xmlns:a16="http://schemas.microsoft.com/office/drawing/2014/main" id="{C73EFBA1-82AA-B69A-2A94-64F25F5B4E8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880400" y="2156932"/>
            <a:ext cx="1483390" cy="1483390"/>
          </a:xfrm>
          <a:prstGeom prst="rect">
            <a:avLst/>
          </a:prstGeom>
        </p:spPr>
      </p:pic>
      <p:sp>
        <p:nvSpPr>
          <p:cNvPr id="5" name="Oval 4">
            <a:extLst>
              <a:ext uri="{FF2B5EF4-FFF2-40B4-BE49-F238E27FC236}">
                <a16:creationId xmlns:a16="http://schemas.microsoft.com/office/drawing/2014/main" id="{601ED492-F70B-EDA1-4780-FA8768573E94}"/>
              </a:ext>
            </a:extLst>
          </p:cNvPr>
          <p:cNvSpPr/>
          <p:nvPr/>
        </p:nvSpPr>
        <p:spPr>
          <a:xfrm>
            <a:off x="692660" y="2069584"/>
            <a:ext cx="1786908" cy="1747484"/>
          </a:xfrm>
          <a:prstGeom prst="ellipse">
            <a:avLst/>
          </a:prstGeom>
          <a:noFill/>
          <a:ln w="57150">
            <a:solidFill>
              <a:srgbClr val="2823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E74594BE-818F-31E5-4E2D-D18B4E97C944}"/>
              </a:ext>
            </a:extLst>
          </p:cNvPr>
          <p:cNvSpPr/>
          <p:nvPr/>
        </p:nvSpPr>
        <p:spPr>
          <a:xfrm>
            <a:off x="3621914" y="2069584"/>
            <a:ext cx="1786908" cy="1747484"/>
          </a:xfrm>
          <a:prstGeom prst="ellipse">
            <a:avLst/>
          </a:prstGeom>
          <a:noFill/>
          <a:ln w="57150">
            <a:solidFill>
              <a:srgbClr val="2823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02BD5803-D25E-93D0-3988-662A63854989}"/>
              </a:ext>
            </a:extLst>
          </p:cNvPr>
          <p:cNvSpPr/>
          <p:nvPr/>
        </p:nvSpPr>
        <p:spPr>
          <a:xfrm>
            <a:off x="9675971" y="2069584"/>
            <a:ext cx="1786908" cy="1747484"/>
          </a:xfrm>
          <a:prstGeom prst="ellipse">
            <a:avLst/>
          </a:prstGeom>
          <a:noFill/>
          <a:ln w="57150">
            <a:solidFill>
              <a:srgbClr val="2823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61F08408-29C3-FAE2-4E2B-9AA594562A1C}"/>
              </a:ext>
            </a:extLst>
          </p:cNvPr>
          <p:cNvSpPr/>
          <p:nvPr/>
        </p:nvSpPr>
        <p:spPr>
          <a:xfrm>
            <a:off x="6695352" y="2069584"/>
            <a:ext cx="1786908" cy="1747484"/>
          </a:xfrm>
          <a:prstGeom prst="ellipse">
            <a:avLst/>
          </a:prstGeom>
          <a:noFill/>
          <a:ln w="57150">
            <a:solidFill>
              <a:srgbClr val="28235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06938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28235D"/>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3399E-4A73-EF7E-6AD7-81102EC5F8E1}"/>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bg1"/>
                </a:solidFill>
                <a:latin typeface="+mj-lt"/>
                <a:ea typeface="+mj-ea"/>
                <a:cs typeface="+mj-cs"/>
              </a:rPr>
              <a:t>Conclusion</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11332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9118</TotalTime>
  <Words>3252</Words>
  <Application>Microsoft Macintosh PowerPoint</Application>
  <PresentationFormat>Widescreen</PresentationFormat>
  <Paragraphs>191</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aleoregular</vt:lpstr>
      <vt:lpstr>Aptos</vt:lpstr>
      <vt:lpstr>Aptos Display</vt:lpstr>
      <vt:lpstr>Arial</vt:lpstr>
      <vt:lpstr>Wingdings</vt:lpstr>
      <vt:lpstr>Office Theme</vt:lpstr>
      <vt:lpstr>How did the First World War impact the development of medicine in Britain?</vt:lpstr>
      <vt:lpstr>Aims and Objectives</vt:lpstr>
      <vt:lpstr>Research Questions</vt:lpstr>
      <vt:lpstr>Research</vt:lpstr>
      <vt:lpstr>Sources</vt:lpstr>
      <vt:lpstr>Findings So Far</vt:lpstr>
      <vt:lpstr>Challenges</vt:lpstr>
      <vt:lpstr>Next Steps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Katie Pullen</dc:creator>
  <cp:lastModifiedBy>Katie Pullen-O'Brien (2219958)</cp:lastModifiedBy>
  <cp:revision>2</cp:revision>
  <dcterms:created xsi:type="dcterms:W3CDTF">2025-03-31T09:53:07Z</dcterms:created>
  <dcterms:modified xsi:type="dcterms:W3CDTF">2025-04-08T20:11:00Z</dcterms:modified>
</cp:coreProperties>
</file>