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81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</p:sldIdLst>
  <p:sldSz cx="18288000" cy="10287000"/>
  <p:notesSz cx="6858000" cy="9144000"/>
  <p:embeddedFontLst>
    <p:embeddedFont>
      <p:font typeface="Open Sauce" panose="020B0604020202020204" charset="0"/>
      <p:regular r:id="rId28"/>
    </p:embeddedFont>
    <p:embeddedFont>
      <p:font typeface="Open Sauce Bold" panose="020B0604020202020204" charset="0"/>
      <p:regular r:id="rId2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E00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1.png"/><Relationship Id="rId7" Type="http://schemas.openxmlformats.org/officeDocument/2006/relationships/image" Target="../media/image1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svg"/><Relationship Id="rId7" Type="http://schemas.openxmlformats.org/officeDocument/2006/relationships/image" Target="../media/image32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svg"/><Relationship Id="rId4" Type="http://schemas.openxmlformats.org/officeDocument/2006/relationships/image" Target="../media/image29.png"/><Relationship Id="rId9" Type="http://schemas.openxmlformats.org/officeDocument/2006/relationships/image" Target="../media/image3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7.png"/><Relationship Id="rId18" Type="http://schemas.openxmlformats.org/officeDocument/2006/relationships/image" Target="../media/image5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2" Type="http://schemas.openxmlformats.org/officeDocument/2006/relationships/image" Target="../media/image46.svg"/><Relationship Id="rId17" Type="http://schemas.openxmlformats.org/officeDocument/2006/relationships/image" Target="../media/image51.png"/><Relationship Id="rId2" Type="http://schemas.openxmlformats.org/officeDocument/2006/relationships/image" Target="../media/image36.png"/><Relationship Id="rId16" Type="http://schemas.openxmlformats.org/officeDocument/2006/relationships/image" Target="../media/image50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svg"/><Relationship Id="rId15" Type="http://schemas.openxmlformats.org/officeDocument/2006/relationships/image" Target="../media/image49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Relationship Id="rId14" Type="http://schemas.openxmlformats.org/officeDocument/2006/relationships/image" Target="../media/image48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13" Type="http://schemas.openxmlformats.org/officeDocument/2006/relationships/image" Target="../media/image64.svg"/><Relationship Id="rId3" Type="http://schemas.openxmlformats.org/officeDocument/2006/relationships/image" Target="../media/image54.svg"/><Relationship Id="rId7" Type="http://schemas.openxmlformats.org/officeDocument/2006/relationships/image" Target="../media/image58.svg"/><Relationship Id="rId12" Type="http://schemas.openxmlformats.org/officeDocument/2006/relationships/image" Target="../media/image63.png"/><Relationship Id="rId2" Type="http://schemas.openxmlformats.org/officeDocument/2006/relationships/image" Target="../media/image53.png"/><Relationship Id="rId16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11" Type="http://schemas.openxmlformats.org/officeDocument/2006/relationships/image" Target="../media/image62.svg"/><Relationship Id="rId5" Type="http://schemas.openxmlformats.org/officeDocument/2006/relationships/image" Target="../media/image56.svg"/><Relationship Id="rId15" Type="http://schemas.openxmlformats.org/officeDocument/2006/relationships/image" Target="../media/image66.svg"/><Relationship Id="rId10" Type="http://schemas.openxmlformats.org/officeDocument/2006/relationships/image" Target="../media/image61.png"/><Relationship Id="rId4" Type="http://schemas.openxmlformats.org/officeDocument/2006/relationships/image" Target="../media/image55.png"/><Relationship Id="rId9" Type="http://schemas.openxmlformats.org/officeDocument/2006/relationships/image" Target="../media/image60.svg"/><Relationship Id="rId14" Type="http://schemas.openxmlformats.org/officeDocument/2006/relationships/image" Target="../media/image6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71.png"/><Relationship Id="rId3" Type="http://schemas.openxmlformats.org/officeDocument/2006/relationships/image" Target="../media/image39.svg"/><Relationship Id="rId7" Type="http://schemas.openxmlformats.org/officeDocument/2006/relationships/image" Target="../media/image40.png"/><Relationship Id="rId12" Type="http://schemas.openxmlformats.org/officeDocument/2006/relationships/image" Target="../media/image70.png"/><Relationship Id="rId17" Type="http://schemas.openxmlformats.org/officeDocument/2006/relationships/image" Target="../media/image75.png"/><Relationship Id="rId2" Type="http://schemas.openxmlformats.org/officeDocument/2006/relationships/image" Target="../media/image38.png"/><Relationship Id="rId16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11" Type="http://schemas.openxmlformats.org/officeDocument/2006/relationships/image" Target="../media/image69.png"/><Relationship Id="rId5" Type="http://schemas.openxmlformats.org/officeDocument/2006/relationships/image" Target="../media/image9.png"/><Relationship Id="rId15" Type="http://schemas.openxmlformats.org/officeDocument/2006/relationships/image" Target="../media/image73.png"/><Relationship Id="rId10" Type="http://schemas.openxmlformats.org/officeDocument/2006/relationships/image" Target="../media/image4.png"/><Relationship Id="rId4" Type="http://schemas.openxmlformats.org/officeDocument/2006/relationships/image" Target="../media/image5.png"/><Relationship Id="rId9" Type="http://schemas.openxmlformats.org/officeDocument/2006/relationships/image" Target="../media/image68.png"/><Relationship Id="rId14" Type="http://schemas.openxmlformats.org/officeDocument/2006/relationships/image" Target="../media/image7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3.svg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85.png"/><Relationship Id="rId7" Type="http://schemas.openxmlformats.org/officeDocument/2006/relationships/image" Target="../media/image89.sv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86.png"/><Relationship Id="rId9" Type="http://schemas.openxmlformats.org/officeDocument/2006/relationships/image" Target="../media/image10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sv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sv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sv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4063899" cy="10287000"/>
          </a:xfrm>
          <a:custGeom>
            <a:avLst/>
            <a:gdLst/>
            <a:ahLst/>
            <a:cxnLst/>
            <a:rect l="l" t="t" r="r" b="b"/>
            <a:pathLst>
              <a:path w="14063899" h="10287000">
                <a:moveTo>
                  <a:pt x="14063899" y="0"/>
                </a:moveTo>
                <a:lnTo>
                  <a:pt x="0" y="0"/>
                </a:lnTo>
                <a:lnTo>
                  <a:pt x="0" y="10287000"/>
                </a:lnTo>
                <a:lnTo>
                  <a:pt x="14063899" y="10287000"/>
                </a:lnTo>
                <a:lnTo>
                  <a:pt x="14063899" y="0"/>
                </a:lnTo>
                <a:close/>
              </a:path>
            </a:pathLst>
          </a:custGeom>
          <a:blipFill>
            <a:blip r:embed="rId2"/>
            <a:stretch>
              <a:fillRect l="-12519" t="-25557" r="-30461" b="-21051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6514923" y="0"/>
            <a:ext cx="11773077" cy="10287000"/>
            <a:chOff x="0" y="0"/>
            <a:chExt cx="15697436" cy="13716000"/>
          </a:xfrm>
        </p:grpSpPr>
        <p:sp>
          <p:nvSpPr>
            <p:cNvPr id="4" name="Freeform 4"/>
            <p:cNvSpPr/>
            <p:nvPr/>
          </p:nvSpPr>
          <p:spPr>
            <a:xfrm rot="5400000">
              <a:off x="990718" y="-990718"/>
              <a:ext cx="13716000" cy="15697436"/>
            </a:xfrm>
            <a:custGeom>
              <a:avLst/>
              <a:gdLst/>
              <a:ahLst/>
              <a:cxnLst/>
              <a:rect l="l" t="t" r="r" b="b"/>
              <a:pathLst>
                <a:path w="13716000" h="15697436">
                  <a:moveTo>
                    <a:pt x="0" y="0"/>
                  </a:moveTo>
                  <a:lnTo>
                    <a:pt x="13716000" y="0"/>
                  </a:lnTo>
                  <a:lnTo>
                    <a:pt x="13716000" y="15697436"/>
                  </a:lnTo>
                  <a:lnTo>
                    <a:pt x="0" y="156974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40108" t="-3725" r="-16624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 rot="5400000">
              <a:off x="990718" y="-990718"/>
              <a:ext cx="13716000" cy="15697436"/>
            </a:xfrm>
            <a:custGeom>
              <a:avLst/>
              <a:gdLst/>
              <a:ahLst/>
              <a:cxnLst/>
              <a:rect l="l" t="t" r="r" b="b"/>
              <a:pathLst>
                <a:path w="13716000" h="15697436">
                  <a:moveTo>
                    <a:pt x="0" y="0"/>
                  </a:moveTo>
                  <a:lnTo>
                    <a:pt x="13716000" y="0"/>
                  </a:lnTo>
                  <a:lnTo>
                    <a:pt x="13716000" y="15697436"/>
                  </a:lnTo>
                  <a:lnTo>
                    <a:pt x="0" y="156974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40108" t="-3725" r="-16624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 rot="5400000">
              <a:off x="990718" y="-990718"/>
              <a:ext cx="13716000" cy="15697436"/>
            </a:xfrm>
            <a:custGeom>
              <a:avLst/>
              <a:gdLst/>
              <a:ahLst/>
              <a:cxnLst/>
              <a:rect l="l" t="t" r="r" b="b"/>
              <a:pathLst>
                <a:path w="13716000" h="15697436">
                  <a:moveTo>
                    <a:pt x="0" y="0"/>
                  </a:moveTo>
                  <a:lnTo>
                    <a:pt x="13716000" y="0"/>
                  </a:lnTo>
                  <a:lnTo>
                    <a:pt x="13716000" y="15697436"/>
                  </a:lnTo>
                  <a:lnTo>
                    <a:pt x="0" y="156974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40108" t="-3725" r="-16624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>
            <a:off x="3588044" y="0"/>
            <a:ext cx="14699956" cy="10287000"/>
          </a:xfrm>
          <a:custGeom>
            <a:avLst/>
            <a:gdLst/>
            <a:ahLst/>
            <a:cxnLst/>
            <a:rect l="l" t="t" r="r" b="b"/>
            <a:pathLst>
              <a:path w="14699956" h="10287000">
                <a:moveTo>
                  <a:pt x="0" y="0"/>
                </a:moveTo>
                <a:lnTo>
                  <a:pt x="14699956" y="0"/>
                </a:lnTo>
                <a:lnTo>
                  <a:pt x="14699956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7000"/>
            </a:blip>
            <a:stretch>
              <a:fillRect l="-26035" r="-102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0" y="0"/>
            <a:ext cx="18288000" cy="10287000"/>
            <a:chOff x="0" y="0"/>
            <a:chExt cx="3612444" cy="20320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3612445" cy="2032000"/>
            </a:xfrm>
            <a:custGeom>
              <a:avLst/>
              <a:gdLst/>
              <a:ahLst/>
              <a:cxnLst/>
              <a:rect l="l" t="t" r="r" b="b"/>
              <a:pathLst>
                <a:path w="3612445" h="2032000">
                  <a:moveTo>
                    <a:pt x="0" y="0"/>
                  </a:moveTo>
                  <a:lnTo>
                    <a:pt x="3612445" y="0"/>
                  </a:lnTo>
                  <a:lnTo>
                    <a:pt x="3612445" y="2032000"/>
                  </a:lnTo>
                  <a:lnTo>
                    <a:pt x="0" y="2032000"/>
                  </a:lnTo>
                  <a:close/>
                </a:path>
              </a:pathLst>
            </a:custGeom>
            <a:solidFill>
              <a:srgbClr val="0E00AD">
                <a:alpha val="67843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19050"/>
              <a:ext cx="3612444" cy="2051050"/>
            </a:xfrm>
            <a:prstGeom prst="rect">
              <a:avLst/>
            </a:prstGeom>
          </p:spPr>
          <p:txBody>
            <a:bodyPr lIns="95250" tIns="95250" rIns="95250" bIns="95250" rtlCol="0" anchor="ctr"/>
            <a:lstStyle/>
            <a:p>
              <a:pPr algn="ctr">
                <a:lnSpc>
                  <a:spcPts val="267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683343" y="2443894"/>
            <a:ext cx="8637211" cy="3841304"/>
            <a:chOff x="0" y="0"/>
            <a:chExt cx="11516282" cy="5121738"/>
          </a:xfrm>
        </p:grpSpPr>
        <p:sp>
          <p:nvSpPr>
            <p:cNvPr id="13" name="TextBox 13"/>
            <p:cNvSpPr txBox="1"/>
            <p:nvPr/>
          </p:nvSpPr>
          <p:spPr>
            <a:xfrm>
              <a:off x="48955" y="276225"/>
              <a:ext cx="11467327" cy="36180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0013"/>
                </a:lnSpc>
              </a:pPr>
              <a:r>
                <a:rPr lang="en-US" sz="10884" b="1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NEIGHBOUR</a:t>
              </a:r>
            </a:p>
            <a:p>
              <a:pPr algn="l">
                <a:lnSpc>
                  <a:spcPts val="10013"/>
                </a:lnSpc>
              </a:pPr>
              <a:r>
                <a:rPr lang="en-US" sz="10884" b="1" dirty="0">
                  <a:solidFill>
                    <a:srgbClr val="FF3000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ALERT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4037150"/>
              <a:ext cx="11516282" cy="10845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333"/>
                </a:lnSpc>
              </a:pPr>
              <a:r>
                <a:rPr lang="en-US" sz="2381" spc="47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 COMMUNITY-BASED WEB APP FOR REAL-TIME LOCAL EMERGENCY REPORTING</a:t>
              </a:r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8955" y="3843475"/>
              <a:ext cx="11467327" cy="0"/>
            </a:xfrm>
            <a:prstGeom prst="line">
              <a:avLst/>
            </a:prstGeom>
            <a:ln w="127000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7038992" y="1947138"/>
              <a:ext cx="3455032" cy="1554765"/>
            </a:xfrm>
            <a:custGeom>
              <a:avLst/>
              <a:gdLst/>
              <a:ahLst/>
              <a:cxnLst/>
              <a:rect l="l" t="t" r="r" b="b"/>
              <a:pathLst>
                <a:path w="3455032" h="1554765">
                  <a:moveTo>
                    <a:pt x="0" y="0"/>
                  </a:moveTo>
                  <a:lnTo>
                    <a:pt x="3455032" y="0"/>
                  </a:lnTo>
                  <a:lnTo>
                    <a:pt x="3455032" y="1554764"/>
                  </a:lnTo>
                  <a:lnTo>
                    <a:pt x="0" y="155476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4C31897-B8FE-5D5D-C2C4-2B6D40632E5C}"/>
              </a:ext>
            </a:extLst>
          </p:cNvPr>
          <p:cNvGrpSpPr/>
          <p:nvPr/>
        </p:nvGrpSpPr>
        <p:grpSpPr>
          <a:xfrm>
            <a:off x="0" y="8515590"/>
            <a:ext cx="18288000" cy="1771410"/>
            <a:chOff x="0" y="8515590"/>
            <a:chExt cx="18288000" cy="1771410"/>
          </a:xfrm>
        </p:grpSpPr>
        <p:sp>
          <p:nvSpPr>
            <p:cNvPr id="8" name="Freeform 8"/>
            <p:cNvSpPr/>
            <p:nvPr/>
          </p:nvSpPr>
          <p:spPr>
            <a:xfrm>
              <a:off x="0" y="8515590"/>
              <a:ext cx="18288000" cy="1771410"/>
            </a:xfrm>
            <a:custGeom>
              <a:avLst/>
              <a:gdLst/>
              <a:ahLst/>
              <a:cxnLst/>
              <a:rect l="l" t="t" r="r" b="b"/>
              <a:pathLst>
                <a:path w="18288000" h="1771410">
                  <a:moveTo>
                    <a:pt x="0" y="0"/>
                  </a:moveTo>
                  <a:lnTo>
                    <a:pt x="18288000" y="0"/>
                  </a:lnTo>
                  <a:lnTo>
                    <a:pt x="18288000" y="1771410"/>
                  </a:lnTo>
                  <a:lnTo>
                    <a:pt x="0" y="17714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4669" t="-322651" r="-4669" b="-86724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7" name="Group 17"/>
            <p:cNvGrpSpPr/>
            <p:nvPr/>
          </p:nvGrpSpPr>
          <p:grpSpPr>
            <a:xfrm>
              <a:off x="1028700" y="9051310"/>
              <a:ext cx="5486223" cy="695894"/>
              <a:chOff x="0" y="0"/>
              <a:chExt cx="7314964" cy="927859"/>
            </a:xfrm>
          </p:grpSpPr>
          <p:sp>
            <p:nvSpPr>
              <p:cNvPr id="18" name="TextBox 18"/>
              <p:cNvSpPr txBox="1"/>
              <p:nvPr/>
            </p:nvSpPr>
            <p:spPr>
              <a:xfrm>
                <a:off x="0" y="-38100"/>
                <a:ext cx="7314964" cy="48810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129"/>
                  </a:lnSpc>
                </a:pPr>
                <a:r>
                  <a:rPr lang="en-US" sz="2235" spc="44" dirty="0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Student: Nadejda Toma / ID: 2232920</a:t>
                </a:r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439757"/>
                <a:ext cx="7314964" cy="48810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129"/>
                  </a:lnSpc>
                </a:pPr>
                <a:r>
                  <a:rPr lang="en-US" sz="2235" spc="44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Supervisor: Dr. Sana Jokhio</a:t>
                </a:r>
              </a:p>
            </p:txBody>
          </p:sp>
        </p:grpSp>
        <p:sp>
          <p:nvSpPr>
            <p:cNvPr id="20" name="Freeform 20"/>
            <p:cNvSpPr/>
            <p:nvPr/>
          </p:nvSpPr>
          <p:spPr>
            <a:xfrm>
              <a:off x="14396634" y="8883695"/>
              <a:ext cx="2853141" cy="977809"/>
            </a:xfrm>
            <a:custGeom>
              <a:avLst/>
              <a:gdLst/>
              <a:ahLst/>
              <a:cxnLst/>
              <a:rect l="l" t="t" r="r" b="b"/>
              <a:pathLst>
                <a:path w="2853141" h="977809">
                  <a:moveTo>
                    <a:pt x="0" y="0"/>
                  </a:moveTo>
                  <a:lnTo>
                    <a:pt x="2853141" y="0"/>
                  </a:lnTo>
                  <a:lnTo>
                    <a:pt x="2853141" y="977810"/>
                  </a:lnTo>
                  <a:lnTo>
                    <a:pt x="0" y="9778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b="-202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Group 64">
            <a:extLst>
              <a:ext uri="{FF2B5EF4-FFF2-40B4-BE49-F238E27FC236}">
                <a16:creationId xmlns:a16="http://schemas.microsoft.com/office/drawing/2014/main" id="{61C36537-9118-7B2E-BCD1-0FF22D430E37}"/>
              </a:ext>
            </a:extLst>
          </p:cNvPr>
          <p:cNvGrpSpPr/>
          <p:nvPr/>
        </p:nvGrpSpPr>
        <p:grpSpPr>
          <a:xfrm>
            <a:off x="42627" y="0"/>
            <a:ext cx="7966291" cy="10287000"/>
            <a:chOff x="42627" y="0"/>
            <a:chExt cx="7966291" cy="10287000"/>
          </a:xfrm>
        </p:grpSpPr>
        <p:sp>
          <p:nvSpPr>
            <p:cNvPr id="2" name="Freeform 2"/>
            <p:cNvSpPr/>
            <p:nvPr/>
          </p:nvSpPr>
          <p:spPr>
            <a:xfrm>
              <a:off x="42627" y="1556311"/>
              <a:ext cx="7966291" cy="8730689"/>
            </a:xfrm>
            <a:custGeom>
              <a:avLst/>
              <a:gdLst/>
              <a:ahLst/>
              <a:cxnLst/>
              <a:rect l="l" t="t" r="r" b="b"/>
              <a:pathLst>
                <a:path w="7966291" h="8730689">
                  <a:moveTo>
                    <a:pt x="0" y="0"/>
                  </a:moveTo>
                  <a:lnTo>
                    <a:pt x="7966292" y="0"/>
                  </a:lnTo>
                  <a:lnTo>
                    <a:pt x="7966292" y="8730689"/>
                  </a:lnTo>
                  <a:lnTo>
                    <a:pt x="0" y="873068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15330" b="-2136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" name="Freeform 3"/>
            <p:cNvSpPr/>
            <p:nvPr/>
          </p:nvSpPr>
          <p:spPr>
            <a:xfrm>
              <a:off x="42627" y="0"/>
              <a:ext cx="7966291" cy="7302980"/>
            </a:xfrm>
            <a:custGeom>
              <a:avLst/>
              <a:gdLst/>
              <a:ahLst/>
              <a:cxnLst/>
              <a:rect l="l" t="t" r="r" b="b"/>
              <a:pathLst>
                <a:path w="7966291" h="7302980">
                  <a:moveTo>
                    <a:pt x="0" y="0"/>
                  </a:moveTo>
                  <a:lnTo>
                    <a:pt x="7966292" y="0"/>
                  </a:lnTo>
                  <a:lnTo>
                    <a:pt x="7966292" y="7302980"/>
                  </a:lnTo>
                  <a:lnTo>
                    <a:pt x="0" y="73029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20615" r="-1615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>
              <a:off x="42627" y="0"/>
              <a:ext cx="7966291" cy="10287000"/>
              <a:chOff x="0" y="0"/>
              <a:chExt cx="1976165" cy="2551853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1976165" cy="2551853"/>
              </a:xfrm>
              <a:custGeom>
                <a:avLst/>
                <a:gdLst/>
                <a:ahLst/>
                <a:cxnLst/>
                <a:rect l="l" t="t" r="r" b="b"/>
                <a:pathLst>
                  <a:path w="1976165" h="2551853">
                    <a:moveTo>
                      <a:pt x="0" y="0"/>
                    </a:moveTo>
                    <a:lnTo>
                      <a:pt x="1976165" y="0"/>
                    </a:lnTo>
                    <a:lnTo>
                      <a:pt x="1976165" y="2551853"/>
                    </a:lnTo>
                    <a:lnTo>
                      <a:pt x="0" y="2551853"/>
                    </a:lnTo>
                    <a:close/>
                  </a:path>
                </a:pathLst>
              </a:custGeom>
              <a:solidFill>
                <a:srgbClr val="0E00AD">
                  <a:alpha val="65882"/>
                </a:srgbClr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1" name="Group 51"/>
            <p:cNvGrpSpPr/>
            <p:nvPr/>
          </p:nvGrpSpPr>
          <p:grpSpPr>
            <a:xfrm>
              <a:off x="1028700" y="1068101"/>
              <a:ext cx="6144758" cy="1327308"/>
              <a:chOff x="0" y="0"/>
              <a:chExt cx="8193011" cy="1769743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6325211" y="459586"/>
                <a:ext cx="1867800" cy="1006277"/>
              </a:xfrm>
              <a:custGeom>
                <a:avLst/>
                <a:gdLst/>
                <a:ahLst/>
                <a:cxnLst/>
                <a:rect l="l" t="t" r="r" b="b"/>
                <a:pathLst>
                  <a:path w="1867800" h="1006277">
                    <a:moveTo>
                      <a:pt x="0" y="0"/>
                    </a:moveTo>
                    <a:lnTo>
                      <a:pt x="1867800" y="0"/>
                    </a:lnTo>
                    <a:lnTo>
                      <a:pt x="1867800" y="1006277"/>
                    </a:lnTo>
                    <a:lnTo>
                      <a:pt x="0" y="1006277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0" y="228600"/>
                <a:ext cx="6299260" cy="154114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8020"/>
                  </a:lnSpc>
                </a:pPr>
                <a:r>
                  <a:rPr lang="en-US" sz="8718" b="1" spc="87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Content </a:t>
                </a:r>
              </a:p>
            </p:txBody>
          </p:sp>
        </p:grpSp>
        <p:grpSp>
          <p:nvGrpSpPr>
            <p:cNvPr id="54" name="Group 54"/>
            <p:cNvGrpSpPr/>
            <p:nvPr/>
          </p:nvGrpSpPr>
          <p:grpSpPr>
            <a:xfrm>
              <a:off x="42627" y="3072908"/>
              <a:ext cx="7966291" cy="3437627"/>
              <a:chOff x="0" y="0"/>
              <a:chExt cx="10621722" cy="4583502"/>
            </a:xfrm>
          </p:grpSpPr>
          <p:grpSp>
            <p:nvGrpSpPr>
              <p:cNvPr id="55" name="Group 55"/>
              <p:cNvGrpSpPr/>
              <p:nvPr/>
            </p:nvGrpSpPr>
            <p:grpSpPr>
              <a:xfrm>
                <a:off x="0" y="0"/>
                <a:ext cx="10621722" cy="4583502"/>
                <a:chOff x="0" y="0"/>
                <a:chExt cx="2098118" cy="905383"/>
              </a:xfrm>
            </p:grpSpPr>
            <p:sp>
              <p:nvSpPr>
                <p:cNvPr id="56" name="Freeform 56"/>
                <p:cNvSpPr/>
                <p:nvPr/>
              </p:nvSpPr>
              <p:spPr>
                <a:xfrm>
                  <a:off x="0" y="0"/>
                  <a:ext cx="2098118" cy="90538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98118" h="905383">
                      <a:moveTo>
                        <a:pt x="0" y="0"/>
                      </a:moveTo>
                      <a:lnTo>
                        <a:pt x="2098118" y="0"/>
                      </a:lnTo>
                      <a:lnTo>
                        <a:pt x="2098118" y="905383"/>
                      </a:lnTo>
                      <a:lnTo>
                        <a:pt x="0" y="905383"/>
                      </a:lnTo>
                      <a:close/>
                    </a:path>
                  </a:pathLst>
                </a:custGeom>
                <a:solidFill>
                  <a:srgbClr val="0C018E">
                    <a:alpha val="66667"/>
                  </a:srgbClr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7" name="TextBox 57"/>
                <p:cNvSpPr txBox="1"/>
                <p:nvPr/>
              </p:nvSpPr>
              <p:spPr>
                <a:xfrm>
                  <a:off x="0" y="57150"/>
                  <a:ext cx="2098118" cy="848233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660"/>
                    </a:lnSpc>
                  </a:pPr>
                  <a:endParaRPr/>
                </a:p>
              </p:txBody>
            </p:sp>
          </p:grpSp>
          <p:sp>
            <p:nvSpPr>
              <p:cNvPr id="58" name="TextBox 58"/>
              <p:cNvSpPr txBox="1"/>
              <p:nvPr/>
            </p:nvSpPr>
            <p:spPr>
              <a:xfrm>
                <a:off x="1130926" y="2430012"/>
                <a:ext cx="8359871" cy="88598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2749"/>
                  </a:lnSpc>
                </a:pPr>
                <a:r>
                  <a:rPr lang="en-US" sz="1964" spc="39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A COMMUNITY-BASED WEB APP FOR REAL-TIME LOCAL EMERGENCY REPORTING</a:t>
                </a:r>
              </a:p>
            </p:txBody>
          </p:sp>
          <p:sp>
            <p:nvSpPr>
              <p:cNvPr id="59" name="TextBox 59"/>
              <p:cNvSpPr txBox="1"/>
              <p:nvPr/>
            </p:nvSpPr>
            <p:spPr>
              <a:xfrm>
                <a:off x="1130926" y="1388302"/>
                <a:ext cx="6404157" cy="66828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564"/>
                  </a:lnSpc>
                </a:pPr>
                <a:r>
                  <a:rPr lang="en-US" sz="3874" b="1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NEIGHBOUR </a:t>
                </a:r>
                <a:r>
                  <a:rPr lang="en-US" sz="3874" b="1">
                    <a:solidFill>
                      <a:srgbClr val="FF3000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ALERT</a:t>
                </a:r>
              </a:p>
            </p:txBody>
          </p:sp>
          <p:sp>
            <p:nvSpPr>
              <p:cNvPr id="60" name="Freeform 60"/>
              <p:cNvSpPr/>
              <p:nvPr/>
            </p:nvSpPr>
            <p:spPr>
              <a:xfrm>
                <a:off x="7802769" y="1267506"/>
                <a:ext cx="1688027" cy="759612"/>
              </a:xfrm>
              <a:custGeom>
                <a:avLst/>
                <a:gdLst/>
                <a:ahLst/>
                <a:cxnLst/>
                <a:rect l="l" t="t" r="r" b="b"/>
                <a:pathLst>
                  <a:path w="1688027" h="759612">
                    <a:moveTo>
                      <a:pt x="0" y="0"/>
                    </a:moveTo>
                    <a:lnTo>
                      <a:pt x="1688027" y="0"/>
                    </a:lnTo>
                    <a:lnTo>
                      <a:pt x="1688027" y="759613"/>
                    </a:lnTo>
                    <a:lnTo>
                      <a:pt x="0" y="759613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" name="AutoShape 61"/>
              <p:cNvSpPr/>
              <p:nvPr/>
            </p:nvSpPr>
            <p:spPr>
              <a:xfrm>
                <a:off x="1130926" y="2225110"/>
                <a:ext cx="8359871" cy="0"/>
              </a:xfrm>
              <a:prstGeom prst="line">
                <a:avLst/>
              </a:prstGeom>
              <a:ln w="88900" cap="flat">
                <a:solidFill>
                  <a:srgbClr val="FFFFFF"/>
                </a:solidFill>
                <a:prstDash val="solid"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ACC497A1-3992-D556-7AA7-A60015C80FA9}"/>
              </a:ext>
            </a:extLst>
          </p:cNvPr>
          <p:cNvGrpSpPr/>
          <p:nvPr/>
        </p:nvGrpSpPr>
        <p:grpSpPr>
          <a:xfrm>
            <a:off x="11077695" y="814144"/>
            <a:ext cx="4279960" cy="8706337"/>
            <a:chOff x="11077695" y="814144"/>
            <a:chExt cx="4279960" cy="8706337"/>
          </a:xfrm>
        </p:grpSpPr>
        <p:sp>
          <p:nvSpPr>
            <p:cNvPr id="6" name="AutoShape 6"/>
            <p:cNvSpPr/>
            <p:nvPr/>
          </p:nvSpPr>
          <p:spPr>
            <a:xfrm>
              <a:off x="11077695" y="1093584"/>
              <a:ext cx="427995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1077695" y="814144"/>
              <a:ext cx="1633053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Introduction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4802623" y="814144"/>
              <a:ext cx="555032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03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11077695" y="1653321"/>
              <a:ext cx="427995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1077695" y="1373881"/>
              <a:ext cx="2536639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Problem Statement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4802623" y="1373881"/>
              <a:ext cx="555032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04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11077695" y="2212569"/>
              <a:ext cx="427995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1077695" y="1932065"/>
              <a:ext cx="475191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Aim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4802623" y="1932065"/>
              <a:ext cx="555032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05</a:t>
              </a:r>
            </a:p>
          </p:txBody>
        </p:sp>
        <p:sp>
          <p:nvSpPr>
            <p:cNvPr id="15" name="AutoShape 15"/>
            <p:cNvSpPr/>
            <p:nvPr/>
          </p:nvSpPr>
          <p:spPr>
            <a:xfrm>
              <a:off x="11077695" y="2771818"/>
              <a:ext cx="427995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1077695" y="2491313"/>
              <a:ext cx="1454134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Objectives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4802623" y="2491313"/>
              <a:ext cx="555032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06</a:t>
              </a:r>
            </a:p>
          </p:txBody>
        </p:sp>
        <p:sp>
          <p:nvSpPr>
            <p:cNvPr id="18" name="AutoShape 18"/>
            <p:cNvSpPr/>
            <p:nvPr/>
          </p:nvSpPr>
          <p:spPr>
            <a:xfrm>
              <a:off x="11077695" y="5561669"/>
              <a:ext cx="427995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1077695" y="5281165"/>
              <a:ext cx="3276221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User Interface (UI) Design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14802623" y="5281165"/>
              <a:ext cx="555032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12</a:t>
              </a: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11077695" y="5002421"/>
              <a:ext cx="427995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1077695" y="4722981"/>
              <a:ext cx="2647719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System Architecture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4802623" y="4722981"/>
              <a:ext cx="555032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11</a:t>
              </a:r>
            </a:p>
          </p:txBody>
        </p:sp>
        <p:sp>
          <p:nvSpPr>
            <p:cNvPr id="24" name="AutoShape 24"/>
            <p:cNvSpPr/>
            <p:nvPr/>
          </p:nvSpPr>
          <p:spPr>
            <a:xfrm>
              <a:off x="11077695" y="6119853"/>
              <a:ext cx="427995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1077695" y="5840413"/>
              <a:ext cx="2374329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Prototype Website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4802623" y="5840413"/>
              <a:ext cx="555032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13</a:t>
              </a:r>
            </a:p>
          </p:txBody>
        </p:sp>
        <p:sp>
          <p:nvSpPr>
            <p:cNvPr id="27" name="AutoShape 27"/>
            <p:cNvSpPr/>
            <p:nvPr/>
          </p:nvSpPr>
          <p:spPr>
            <a:xfrm>
              <a:off x="11077695" y="6677152"/>
              <a:ext cx="427995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1077695" y="6398597"/>
              <a:ext cx="2809294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Prototype Mobile App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4802623" y="6398597"/>
              <a:ext cx="555032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79"/>
                </a:lnSpc>
              </a:pPr>
              <a:r>
                <a:rPr lang="en-US" sz="1934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17</a:t>
              </a:r>
            </a:p>
          </p:txBody>
        </p:sp>
        <p:sp>
          <p:nvSpPr>
            <p:cNvPr id="30" name="AutoShape 30"/>
            <p:cNvSpPr/>
            <p:nvPr/>
          </p:nvSpPr>
          <p:spPr>
            <a:xfrm>
              <a:off x="11077695" y="7252382"/>
              <a:ext cx="427995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1077695" y="6972942"/>
              <a:ext cx="2536639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Testing &amp; Feedback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4802623" y="6972942"/>
              <a:ext cx="555032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79"/>
                </a:lnSpc>
              </a:pPr>
              <a:r>
                <a:rPr lang="en-US" sz="1934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21</a:t>
              </a:r>
            </a:p>
          </p:txBody>
        </p:sp>
        <p:sp>
          <p:nvSpPr>
            <p:cNvPr id="33" name="AutoShape 33"/>
            <p:cNvSpPr/>
            <p:nvPr/>
          </p:nvSpPr>
          <p:spPr>
            <a:xfrm>
              <a:off x="11077695" y="9520481"/>
              <a:ext cx="427995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1077695" y="9241041"/>
              <a:ext cx="1454134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References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4802623" y="9241041"/>
              <a:ext cx="555032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79"/>
                </a:lnSpc>
              </a:pPr>
              <a:r>
                <a:rPr lang="en-US" sz="1934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25</a:t>
              </a:r>
            </a:p>
          </p:txBody>
        </p:sp>
        <p:sp>
          <p:nvSpPr>
            <p:cNvPr id="36" name="AutoShape 36"/>
            <p:cNvSpPr/>
            <p:nvPr/>
          </p:nvSpPr>
          <p:spPr>
            <a:xfrm>
              <a:off x="11077695" y="3330002"/>
              <a:ext cx="427995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1077695" y="3050562"/>
              <a:ext cx="2237537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Literature Review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4802623" y="3050562"/>
              <a:ext cx="555032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07</a:t>
              </a:r>
            </a:p>
          </p:txBody>
        </p:sp>
        <p:sp>
          <p:nvSpPr>
            <p:cNvPr id="39" name="AutoShape 39"/>
            <p:cNvSpPr/>
            <p:nvPr/>
          </p:nvSpPr>
          <p:spPr>
            <a:xfrm>
              <a:off x="11077695" y="3889250"/>
              <a:ext cx="427995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1077695" y="3608746"/>
              <a:ext cx="1776868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Methodology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4802623" y="3608746"/>
              <a:ext cx="555032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08</a:t>
              </a:r>
            </a:p>
          </p:txBody>
        </p:sp>
        <p:sp>
          <p:nvSpPr>
            <p:cNvPr id="42" name="AutoShape 42"/>
            <p:cNvSpPr/>
            <p:nvPr/>
          </p:nvSpPr>
          <p:spPr>
            <a:xfrm>
              <a:off x="11077695" y="4444237"/>
              <a:ext cx="427995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1077695" y="4167994"/>
              <a:ext cx="2441280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Technologies Used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4802623" y="4167994"/>
              <a:ext cx="555032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10</a:t>
              </a:r>
            </a:p>
          </p:txBody>
        </p:sp>
        <p:sp>
          <p:nvSpPr>
            <p:cNvPr id="45" name="AutoShape 45"/>
            <p:cNvSpPr/>
            <p:nvPr/>
          </p:nvSpPr>
          <p:spPr>
            <a:xfrm>
              <a:off x="11077695" y="7827611"/>
              <a:ext cx="427995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11077695" y="7548171"/>
              <a:ext cx="1454134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Outcomes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4802623" y="7548171"/>
              <a:ext cx="555032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79"/>
                </a:lnSpc>
              </a:pPr>
              <a:r>
                <a:rPr lang="en-US" sz="1934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22</a:t>
              </a:r>
            </a:p>
          </p:txBody>
        </p:sp>
        <p:sp>
          <p:nvSpPr>
            <p:cNvPr id="48" name="AutoShape 48"/>
            <p:cNvSpPr/>
            <p:nvPr/>
          </p:nvSpPr>
          <p:spPr>
            <a:xfrm>
              <a:off x="11077695" y="8945251"/>
              <a:ext cx="427995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1077695" y="8665811"/>
              <a:ext cx="1454134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Conclusion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14802623" y="8665811"/>
              <a:ext cx="555032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79"/>
                </a:lnSpc>
              </a:pPr>
              <a:r>
                <a:rPr lang="en-US" sz="1934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24</a:t>
              </a:r>
            </a:p>
          </p:txBody>
        </p:sp>
        <p:sp>
          <p:nvSpPr>
            <p:cNvPr id="62" name="AutoShape 62"/>
            <p:cNvSpPr/>
            <p:nvPr/>
          </p:nvSpPr>
          <p:spPr>
            <a:xfrm>
              <a:off x="11077695" y="8402326"/>
              <a:ext cx="427995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11077695" y="8122886"/>
              <a:ext cx="1638110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1934" b="1" spc="19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Future Work</a:t>
              </a:r>
            </a:p>
          </p:txBody>
        </p:sp>
        <p:sp>
          <p:nvSpPr>
            <p:cNvPr id="64" name="TextBox 64"/>
            <p:cNvSpPr txBox="1"/>
            <p:nvPr/>
          </p:nvSpPr>
          <p:spPr>
            <a:xfrm>
              <a:off x="14802623" y="8122886"/>
              <a:ext cx="555032" cy="2327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79"/>
                </a:lnSpc>
              </a:pPr>
              <a:r>
                <a:rPr lang="en-US" sz="1934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23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8515590"/>
            <a:ext cx="18288000" cy="1771410"/>
          </a:xfrm>
          <a:custGeom>
            <a:avLst/>
            <a:gdLst/>
            <a:ahLst/>
            <a:cxnLst/>
            <a:rect l="l" t="t" r="r" b="b"/>
            <a:pathLst>
              <a:path w="18288000" h="1771410">
                <a:moveTo>
                  <a:pt x="0" y="0"/>
                </a:moveTo>
                <a:lnTo>
                  <a:pt x="18288000" y="0"/>
                </a:lnTo>
                <a:lnTo>
                  <a:pt x="18288000" y="1771410"/>
                </a:lnTo>
                <a:lnTo>
                  <a:pt x="0" y="177141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669" t="-322651" r="-4669" b="-86724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187F2A94-F098-E7C9-0F81-D9DA5455ECE2}"/>
              </a:ext>
            </a:extLst>
          </p:cNvPr>
          <p:cNvGrpSpPr/>
          <p:nvPr/>
        </p:nvGrpSpPr>
        <p:grpSpPr>
          <a:xfrm>
            <a:off x="5377270" y="2857905"/>
            <a:ext cx="12940227" cy="5413788"/>
            <a:chOff x="5377270" y="2857905"/>
            <a:chExt cx="12940227" cy="5413788"/>
          </a:xfrm>
        </p:grpSpPr>
        <p:sp>
          <p:nvSpPr>
            <p:cNvPr id="12" name="Freeform 12"/>
            <p:cNvSpPr/>
            <p:nvPr/>
          </p:nvSpPr>
          <p:spPr>
            <a:xfrm>
              <a:off x="5725927" y="5676900"/>
              <a:ext cx="12591570" cy="1155587"/>
            </a:xfrm>
            <a:custGeom>
              <a:avLst/>
              <a:gdLst/>
              <a:ahLst/>
              <a:cxnLst/>
              <a:rect l="l" t="t" r="r" b="b"/>
              <a:pathLst>
                <a:path w="12591570" h="1155587">
                  <a:moveTo>
                    <a:pt x="0" y="0"/>
                  </a:moveTo>
                  <a:lnTo>
                    <a:pt x="12591570" y="0"/>
                  </a:lnTo>
                  <a:lnTo>
                    <a:pt x="12591570" y="1155587"/>
                  </a:lnTo>
                  <a:lnTo>
                    <a:pt x="0" y="11555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2000"/>
              </a:blip>
              <a:stretch>
                <a:fillRect l="-6781" t="-505203" r="-52021" b="-175624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" name="Freeform 3"/>
            <p:cNvSpPr/>
            <p:nvPr/>
          </p:nvSpPr>
          <p:spPr>
            <a:xfrm>
              <a:off x="5696430" y="2857905"/>
              <a:ext cx="12591570" cy="1155587"/>
            </a:xfrm>
            <a:custGeom>
              <a:avLst/>
              <a:gdLst/>
              <a:ahLst/>
              <a:cxnLst/>
              <a:rect l="l" t="t" r="r" b="b"/>
              <a:pathLst>
                <a:path w="12591570" h="1155587">
                  <a:moveTo>
                    <a:pt x="0" y="0"/>
                  </a:moveTo>
                  <a:lnTo>
                    <a:pt x="12591570" y="0"/>
                  </a:lnTo>
                  <a:lnTo>
                    <a:pt x="12591570" y="1155587"/>
                  </a:lnTo>
                  <a:lnTo>
                    <a:pt x="0" y="11555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6781" t="-505203" r="-52021" b="-175624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71102257-E00B-946B-75C3-01F36769877D}"/>
                </a:ext>
              </a:extLst>
            </p:cNvPr>
            <p:cNvGrpSpPr/>
            <p:nvPr/>
          </p:nvGrpSpPr>
          <p:grpSpPr>
            <a:xfrm>
              <a:off x="5377270" y="2857905"/>
              <a:ext cx="12910730" cy="5413788"/>
              <a:chOff x="5377270" y="2857905"/>
              <a:chExt cx="12910730" cy="5413788"/>
            </a:xfrm>
          </p:grpSpPr>
          <p:grpSp>
            <p:nvGrpSpPr>
              <p:cNvPr id="4" name="Group 4"/>
              <p:cNvGrpSpPr/>
              <p:nvPr/>
            </p:nvGrpSpPr>
            <p:grpSpPr>
              <a:xfrm>
                <a:off x="5377270" y="4277305"/>
                <a:ext cx="12910730" cy="1155587"/>
                <a:chOff x="0" y="0"/>
                <a:chExt cx="17214306" cy="1540782"/>
              </a:xfrm>
            </p:grpSpPr>
            <p:sp>
              <p:nvSpPr>
                <p:cNvPr id="5" name="Freeform 5"/>
                <p:cNvSpPr/>
                <p:nvPr/>
              </p:nvSpPr>
              <p:spPr>
                <a:xfrm>
                  <a:off x="425546" y="0"/>
                  <a:ext cx="16788760" cy="15407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788760" h="1540782">
                      <a:moveTo>
                        <a:pt x="0" y="0"/>
                      </a:moveTo>
                      <a:lnTo>
                        <a:pt x="16788760" y="0"/>
                      </a:lnTo>
                      <a:lnTo>
                        <a:pt x="16788760" y="1540782"/>
                      </a:lnTo>
                      <a:lnTo>
                        <a:pt x="0" y="154078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alphaModFix amt="12000"/>
                  </a:blip>
                  <a:stretch>
                    <a:fillRect l="-6781" t="-505203" r="-52021" b="-175624"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" name="TextBox 6"/>
                <p:cNvSpPr txBox="1"/>
                <p:nvPr/>
              </p:nvSpPr>
              <p:spPr>
                <a:xfrm>
                  <a:off x="2956605" y="260772"/>
                  <a:ext cx="9952264" cy="1076387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3111"/>
                    </a:lnSpc>
                  </a:pPr>
                  <a:r>
                    <a:rPr lang="en-US" sz="3111" b="1" spc="31" dirty="0">
                      <a:solidFill>
                        <a:srgbClr val="FF1616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Local risks (fire, gas leak, suspicious activity) </a:t>
                  </a:r>
                  <a:r>
                    <a:rPr lang="en-US" sz="3111" b="1" spc="31" dirty="0">
                      <a:solidFill>
                        <a:srgbClr val="0E00AD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often happen suddenly.</a:t>
                  </a:r>
                </a:p>
              </p:txBody>
            </p:sp>
            <p:sp>
              <p:nvSpPr>
                <p:cNvPr id="7" name="Freeform 7"/>
                <p:cNvSpPr/>
                <p:nvPr/>
              </p:nvSpPr>
              <p:spPr>
                <a:xfrm>
                  <a:off x="0" y="320070"/>
                  <a:ext cx="1671724" cy="9006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71724" h="900641">
                      <a:moveTo>
                        <a:pt x="0" y="0"/>
                      </a:moveTo>
                      <a:lnTo>
                        <a:pt x="1671724" y="0"/>
                      </a:lnTo>
                      <a:lnTo>
                        <a:pt x="1671724" y="900642"/>
                      </a:lnTo>
                      <a:lnTo>
                        <a:pt x="0" y="90064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4">
                    <a:extLst>
                      <a:ext uri="{96DAC541-7B7A-43D3-8B79-37D633B846F1}">
                        <asvg:svgBlip xmlns:asvg="http://schemas.microsoft.com/office/drawing/2016/SVG/main" r:embed="rId5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8" name="Group 8"/>
              <p:cNvGrpSpPr/>
              <p:nvPr/>
            </p:nvGrpSpPr>
            <p:grpSpPr>
              <a:xfrm>
                <a:off x="5377270" y="7116106"/>
                <a:ext cx="12910730" cy="1155587"/>
                <a:chOff x="0" y="0"/>
                <a:chExt cx="17214306" cy="1540782"/>
              </a:xfrm>
            </p:grpSpPr>
            <p:sp>
              <p:nvSpPr>
                <p:cNvPr id="9" name="Freeform 9"/>
                <p:cNvSpPr/>
                <p:nvPr/>
              </p:nvSpPr>
              <p:spPr>
                <a:xfrm>
                  <a:off x="399779" y="0"/>
                  <a:ext cx="16814528" cy="15407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814528" h="1540782">
                      <a:moveTo>
                        <a:pt x="0" y="0"/>
                      </a:moveTo>
                      <a:lnTo>
                        <a:pt x="16814527" y="0"/>
                      </a:lnTo>
                      <a:lnTo>
                        <a:pt x="16814527" y="1540782"/>
                      </a:lnTo>
                      <a:lnTo>
                        <a:pt x="0" y="154078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alphaModFix amt="12000"/>
                  </a:blip>
                  <a:stretch>
                    <a:fillRect l="-6771" t="-505203" r="-51788" b="-175624"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" name="Freeform 10"/>
                <p:cNvSpPr/>
                <p:nvPr/>
              </p:nvSpPr>
              <p:spPr>
                <a:xfrm>
                  <a:off x="0" y="320070"/>
                  <a:ext cx="1671724" cy="9006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71724" h="900641">
                      <a:moveTo>
                        <a:pt x="0" y="0"/>
                      </a:moveTo>
                      <a:lnTo>
                        <a:pt x="1671724" y="0"/>
                      </a:lnTo>
                      <a:lnTo>
                        <a:pt x="1671724" y="900642"/>
                      </a:lnTo>
                      <a:lnTo>
                        <a:pt x="0" y="90064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4">
                    <a:extLst>
                      <a:ext uri="{96DAC541-7B7A-43D3-8B79-37D633B846F1}">
                        <asvg:svgBlip xmlns:asvg="http://schemas.microsoft.com/office/drawing/2016/SVG/main" r:embed="rId5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1" name="TextBox 11"/>
                <p:cNvSpPr txBox="1"/>
                <p:nvPr/>
              </p:nvSpPr>
              <p:spPr>
                <a:xfrm>
                  <a:off x="2956605" y="260772"/>
                  <a:ext cx="11498044" cy="1076387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3111"/>
                    </a:lnSpc>
                  </a:pPr>
                  <a:r>
                    <a:rPr lang="en-US" sz="3111" b="1" spc="31" dirty="0">
                      <a:solidFill>
                        <a:srgbClr val="F8140F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Current official systems are too formal</a:t>
                  </a:r>
                </a:p>
                <a:p>
                  <a:pPr algn="l">
                    <a:lnSpc>
                      <a:spcPts val="3111"/>
                    </a:lnSpc>
                  </a:pPr>
                  <a:r>
                    <a:rPr lang="en-US" sz="3111" b="1" spc="31" dirty="0">
                      <a:solidFill>
                        <a:srgbClr val="0E00AD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and not designed for everyday local alerts.</a:t>
                  </a:r>
                </a:p>
              </p:txBody>
            </p:sp>
          </p:grpSp>
          <p:sp>
            <p:nvSpPr>
              <p:cNvPr id="14" name="Freeform 14"/>
              <p:cNvSpPr/>
              <p:nvPr/>
            </p:nvSpPr>
            <p:spPr>
              <a:xfrm>
                <a:off x="6465783" y="5986311"/>
                <a:ext cx="1253793" cy="675481"/>
              </a:xfrm>
              <a:custGeom>
                <a:avLst/>
                <a:gdLst/>
                <a:ahLst/>
                <a:cxnLst/>
                <a:rect l="l" t="t" r="r" b="b"/>
                <a:pathLst>
                  <a:path w="1253793" h="675481">
                    <a:moveTo>
                      <a:pt x="0" y="0"/>
                    </a:moveTo>
                    <a:lnTo>
                      <a:pt x="1253793" y="0"/>
                    </a:lnTo>
                    <a:lnTo>
                      <a:pt x="1253793" y="675481"/>
                    </a:lnTo>
                    <a:lnTo>
                      <a:pt x="0" y="67548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3" name="Group 23"/>
              <p:cNvGrpSpPr/>
              <p:nvPr/>
            </p:nvGrpSpPr>
            <p:grpSpPr>
              <a:xfrm>
                <a:off x="5696430" y="2857905"/>
                <a:ext cx="12591570" cy="1152700"/>
                <a:chOff x="0" y="0"/>
                <a:chExt cx="3316298" cy="303592"/>
              </a:xfrm>
            </p:grpSpPr>
            <p:sp>
              <p:nvSpPr>
                <p:cNvPr id="24" name="Freeform 24"/>
                <p:cNvSpPr/>
                <p:nvPr/>
              </p:nvSpPr>
              <p:spPr>
                <a:xfrm>
                  <a:off x="0" y="0"/>
                  <a:ext cx="3316298" cy="3035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16298" h="303592">
                      <a:moveTo>
                        <a:pt x="0" y="0"/>
                      </a:moveTo>
                      <a:lnTo>
                        <a:pt x="3316298" y="0"/>
                      </a:lnTo>
                      <a:lnTo>
                        <a:pt x="3316298" y="303592"/>
                      </a:lnTo>
                      <a:lnTo>
                        <a:pt x="0" y="303592"/>
                      </a:lnTo>
                      <a:close/>
                    </a:path>
                  </a:pathLst>
                </a:custGeom>
                <a:solidFill>
                  <a:srgbClr val="FF1616">
                    <a:alpha val="35686"/>
                  </a:srgbClr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" name="TextBox 25"/>
                <p:cNvSpPr txBox="1"/>
                <p:nvPr/>
              </p:nvSpPr>
              <p:spPr>
                <a:xfrm>
                  <a:off x="0" y="57150"/>
                  <a:ext cx="3316298" cy="246442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26" name="TextBox 26"/>
              <p:cNvSpPr txBox="1"/>
              <p:nvPr/>
            </p:nvSpPr>
            <p:spPr>
              <a:xfrm>
                <a:off x="8874862" y="3140383"/>
                <a:ext cx="6594958" cy="69540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5253"/>
                  </a:lnSpc>
                </a:pPr>
                <a:r>
                  <a:rPr lang="en-US" sz="5253" b="1" spc="52" dirty="0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Why this project ?</a:t>
                </a:r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8874862" y="5906572"/>
                <a:ext cx="6939419" cy="79300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111"/>
                  </a:lnSpc>
                </a:pPr>
                <a:r>
                  <a:rPr lang="en-US" sz="3111" b="1" spc="31" dirty="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No quick or simple way</a:t>
                </a:r>
                <a:r>
                  <a:rPr lang="en-US" sz="3111" b="1" spc="31" dirty="0">
                    <a:solidFill>
                      <a:srgbClr val="0E00AD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 to warn </a:t>
                </a:r>
                <a:r>
                  <a:rPr lang="en-US" sz="3111" b="1" spc="31" dirty="0" err="1">
                    <a:solidFill>
                      <a:srgbClr val="0E00AD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neighbours</a:t>
                </a:r>
                <a:r>
                  <a:rPr lang="en-US" sz="3111" b="1" spc="31" dirty="0">
                    <a:solidFill>
                      <a:srgbClr val="0E00AD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.</a:t>
                </a:r>
              </a:p>
            </p:txBody>
          </p:sp>
        </p:grpSp>
        <p:sp>
          <p:nvSpPr>
            <p:cNvPr id="13" name="Freeform 13"/>
            <p:cNvSpPr/>
            <p:nvPr/>
          </p:nvSpPr>
          <p:spPr>
            <a:xfrm>
              <a:off x="5377270" y="5986311"/>
              <a:ext cx="1253793" cy="675481"/>
            </a:xfrm>
            <a:custGeom>
              <a:avLst/>
              <a:gdLst/>
              <a:ahLst/>
              <a:cxnLst/>
              <a:rect l="l" t="t" r="r" b="b"/>
              <a:pathLst>
                <a:path w="1253793" h="675481">
                  <a:moveTo>
                    <a:pt x="0" y="0"/>
                  </a:moveTo>
                  <a:lnTo>
                    <a:pt x="1253793" y="0"/>
                  </a:lnTo>
                  <a:lnTo>
                    <a:pt x="1253793" y="675481"/>
                  </a:lnTo>
                  <a:lnTo>
                    <a:pt x="0" y="67548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0" y="0"/>
            <a:ext cx="5696430" cy="10287000"/>
            <a:chOff x="0" y="0"/>
            <a:chExt cx="7595240" cy="137160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7595240" cy="10160703"/>
            </a:xfrm>
            <a:custGeom>
              <a:avLst/>
              <a:gdLst/>
              <a:ahLst/>
              <a:cxnLst/>
              <a:rect l="l" t="t" r="r" b="b"/>
              <a:pathLst>
                <a:path w="7595240" h="10160703">
                  <a:moveTo>
                    <a:pt x="0" y="0"/>
                  </a:moveTo>
                  <a:lnTo>
                    <a:pt x="7595240" y="0"/>
                  </a:lnTo>
                  <a:lnTo>
                    <a:pt x="7595240" y="10160703"/>
                  </a:lnTo>
                  <a:lnTo>
                    <a:pt x="0" y="101607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79910" t="-32197" r="-5589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0" y="9711247"/>
              <a:ext cx="7595240" cy="4004753"/>
            </a:xfrm>
            <a:custGeom>
              <a:avLst/>
              <a:gdLst/>
              <a:ahLst/>
              <a:cxnLst/>
              <a:rect l="l" t="t" r="r" b="b"/>
              <a:pathLst>
                <a:path w="7595240" h="4004753">
                  <a:moveTo>
                    <a:pt x="0" y="0"/>
                  </a:moveTo>
                  <a:lnTo>
                    <a:pt x="7595240" y="0"/>
                  </a:lnTo>
                  <a:lnTo>
                    <a:pt x="7595240" y="4004753"/>
                  </a:lnTo>
                  <a:lnTo>
                    <a:pt x="0" y="400475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6981" r="-6093" b="-9423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/>
            <p:cNvSpPr/>
            <p:nvPr/>
          </p:nvSpPr>
          <p:spPr>
            <a:xfrm>
              <a:off x="0" y="3144690"/>
              <a:ext cx="7595240" cy="8490841"/>
            </a:xfrm>
            <a:custGeom>
              <a:avLst/>
              <a:gdLst/>
              <a:ahLst/>
              <a:cxnLst/>
              <a:rect l="l" t="t" r="r" b="b"/>
              <a:pathLst>
                <a:path w="7595240" h="8490841">
                  <a:moveTo>
                    <a:pt x="0" y="0"/>
                  </a:moveTo>
                  <a:lnTo>
                    <a:pt x="7595240" y="0"/>
                  </a:lnTo>
                  <a:lnTo>
                    <a:pt x="7595240" y="8490841"/>
                  </a:lnTo>
                  <a:lnTo>
                    <a:pt x="0" y="849084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-83886" t="-10792" r="-69498" b="-4021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0" y="1371600"/>
              <a:ext cx="7595240" cy="5574950"/>
            </a:xfrm>
            <a:custGeom>
              <a:avLst/>
              <a:gdLst/>
              <a:ahLst/>
              <a:cxnLst/>
              <a:rect l="l" t="t" r="r" b="b"/>
              <a:pathLst>
                <a:path w="7595240" h="5574950">
                  <a:moveTo>
                    <a:pt x="0" y="0"/>
                  </a:moveTo>
                  <a:lnTo>
                    <a:pt x="7595240" y="0"/>
                  </a:lnTo>
                  <a:lnTo>
                    <a:pt x="7595240" y="5574950"/>
                  </a:lnTo>
                  <a:lnTo>
                    <a:pt x="0" y="5574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l="-8477" t="-38034" r="-2040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9547341" y="1028700"/>
            <a:ext cx="4889749" cy="986629"/>
            <a:chOff x="0" y="0"/>
            <a:chExt cx="6519665" cy="1315506"/>
          </a:xfrm>
        </p:grpSpPr>
        <p:sp>
          <p:nvSpPr>
            <p:cNvPr id="21" name="TextBox 21"/>
            <p:cNvSpPr txBox="1"/>
            <p:nvPr/>
          </p:nvSpPr>
          <p:spPr>
            <a:xfrm>
              <a:off x="0" y="152400"/>
              <a:ext cx="6519665" cy="10591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520"/>
                </a:lnSpc>
              </a:pPr>
              <a:r>
                <a:rPr lang="en-US" sz="6000" b="1" spc="6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Introduction</a:t>
              </a:r>
            </a:p>
          </p:txBody>
        </p:sp>
        <p:sp>
          <p:nvSpPr>
            <p:cNvPr id="22" name="AutoShape 22"/>
            <p:cNvSpPr/>
            <p:nvPr/>
          </p:nvSpPr>
          <p:spPr>
            <a:xfrm flipV="1">
              <a:off x="25400" y="1283756"/>
              <a:ext cx="6222953" cy="0"/>
            </a:xfrm>
            <a:prstGeom prst="line">
              <a:avLst/>
            </a:prstGeom>
            <a:ln w="63500" cap="flat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4632370" y="9195049"/>
            <a:ext cx="1689104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1"/>
              </a:lnSpc>
            </a:pPr>
            <a:r>
              <a:rPr lang="en-US" sz="4099" b="1" spc="40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03/26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6239962" cy="10287000"/>
            <a:chOff x="0" y="0"/>
            <a:chExt cx="1643447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43447" cy="2709333"/>
            </a:xfrm>
            <a:custGeom>
              <a:avLst/>
              <a:gdLst/>
              <a:ahLst/>
              <a:cxnLst/>
              <a:rect l="l" t="t" r="r" b="b"/>
              <a:pathLst>
                <a:path w="1643447" h="2709333">
                  <a:moveTo>
                    <a:pt x="0" y="0"/>
                  </a:moveTo>
                  <a:lnTo>
                    <a:pt x="1643447" y="0"/>
                  </a:lnTo>
                  <a:lnTo>
                    <a:pt x="1643447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57150"/>
              <a:ext cx="1643447" cy="26521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779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>
            <a:off x="6239962" y="0"/>
            <a:ext cx="0" cy="10438458"/>
          </a:xfrm>
          <a:prstGeom prst="line">
            <a:avLst/>
          </a:prstGeom>
          <a:ln w="28575" cap="rnd">
            <a:solidFill>
              <a:srgbClr val="0E00AD">
                <a:alpha val="9804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5" name="AutoShape 25"/>
          <p:cNvSpPr/>
          <p:nvPr/>
        </p:nvSpPr>
        <p:spPr>
          <a:xfrm flipH="1" flipV="1">
            <a:off x="6239962" y="0"/>
            <a:ext cx="0" cy="10287000"/>
          </a:xfrm>
          <a:prstGeom prst="line">
            <a:avLst/>
          </a:prstGeom>
          <a:ln w="47625" cap="flat">
            <a:solidFill>
              <a:srgbClr val="0E00A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1028700" y="4524514"/>
            <a:ext cx="4419985" cy="4419985"/>
          </a:xfrm>
          <a:custGeom>
            <a:avLst/>
            <a:gdLst/>
            <a:ahLst/>
            <a:cxnLst/>
            <a:rect l="l" t="t" r="r" b="b"/>
            <a:pathLst>
              <a:path w="4419985" h="4419985">
                <a:moveTo>
                  <a:pt x="0" y="0"/>
                </a:moveTo>
                <a:lnTo>
                  <a:pt x="4419985" y="0"/>
                </a:lnTo>
                <a:lnTo>
                  <a:pt x="4419985" y="4419985"/>
                </a:lnTo>
                <a:lnTo>
                  <a:pt x="0" y="441998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 rot="-562187">
            <a:off x="1922970" y="5974330"/>
            <a:ext cx="349592" cy="1294784"/>
          </a:xfrm>
          <a:custGeom>
            <a:avLst/>
            <a:gdLst/>
            <a:ahLst/>
            <a:cxnLst/>
            <a:rect l="l" t="t" r="r" b="b"/>
            <a:pathLst>
              <a:path w="349592" h="1294784">
                <a:moveTo>
                  <a:pt x="0" y="0"/>
                </a:moveTo>
                <a:lnTo>
                  <a:pt x="349592" y="0"/>
                </a:lnTo>
                <a:lnTo>
                  <a:pt x="349592" y="1294784"/>
                </a:lnTo>
                <a:lnTo>
                  <a:pt x="0" y="129478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 rot="1638838">
            <a:off x="3501925" y="5151527"/>
            <a:ext cx="349592" cy="1294784"/>
          </a:xfrm>
          <a:custGeom>
            <a:avLst/>
            <a:gdLst/>
            <a:ahLst/>
            <a:cxnLst/>
            <a:rect l="l" t="t" r="r" b="b"/>
            <a:pathLst>
              <a:path w="349592" h="1294784">
                <a:moveTo>
                  <a:pt x="0" y="0"/>
                </a:moveTo>
                <a:lnTo>
                  <a:pt x="349591" y="0"/>
                </a:lnTo>
                <a:lnTo>
                  <a:pt x="349591" y="1294784"/>
                </a:lnTo>
                <a:lnTo>
                  <a:pt x="0" y="129478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Freeform 29"/>
          <p:cNvSpPr/>
          <p:nvPr/>
        </p:nvSpPr>
        <p:spPr>
          <a:xfrm rot="-1808804">
            <a:off x="1239133" y="5928688"/>
            <a:ext cx="180228" cy="667512"/>
          </a:xfrm>
          <a:custGeom>
            <a:avLst/>
            <a:gdLst/>
            <a:ahLst/>
            <a:cxnLst/>
            <a:rect l="l" t="t" r="r" b="b"/>
            <a:pathLst>
              <a:path w="180228" h="667512">
                <a:moveTo>
                  <a:pt x="0" y="0"/>
                </a:moveTo>
                <a:lnTo>
                  <a:pt x="180228" y="0"/>
                </a:lnTo>
                <a:lnTo>
                  <a:pt x="180228" y="667512"/>
                </a:lnTo>
                <a:lnTo>
                  <a:pt x="0" y="66751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Freeform 30"/>
          <p:cNvSpPr/>
          <p:nvPr/>
        </p:nvSpPr>
        <p:spPr>
          <a:xfrm rot="-700228">
            <a:off x="3584809" y="6746061"/>
            <a:ext cx="183823" cy="680825"/>
          </a:xfrm>
          <a:custGeom>
            <a:avLst/>
            <a:gdLst/>
            <a:ahLst/>
            <a:cxnLst/>
            <a:rect l="l" t="t" r="r" b="b"/>
            <a:pathLst>
              <a:path w="183823" h="680825">
                <a:moveTo>
                  <a:pt x="0" y="0"/>
                </a:moveTo>
                <a:lnTo>
                  <a:pt x="183823" y="0"/>
                </a:lnTo>
                <a:lnTo>
                  <a:pt x="183823" y="680825"/>
                </a:lnTo>
                <a:lnTo>
                  <a:pt x="0" y="68082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TextBox 31"/>
          <p:cNvSpPr txBox="1"/>
          <p:nvPr/>
        </p:nvSpPr>
        <p:spPr>
          <a:xfrm>
            <a:off x="1083704" y="1996192"/>
            <a:ext cx="4072554" cy="1651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20"/>
              </a:lnSpc>
            </a:pPr>
            <a:r>
              <a:rPr lang="en-US" sz="6000" b="1" spc="60">
                <a:solidFill>
                  <a:srgbClr val="FF1616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Problem</a:t>
            </a:r>
          </a:p>
          <a:p>
            <a:pPr algn="ctr">
              <a:lnSpc>
                <a:spcPts val="6420"/>
              </a:lnSpc>
            </a:pPr>
            <a:r>
              <a:rPr lang="en-US" sz="6000" b="1" spc="60">
                <a:solidFill>
                  <a:srgbClr val="FF1616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Statement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9517A02C-8565-E808-9450-13EBDE5B4A1F}"/>
              </a:ext>
            </a:extLst>
          </p:cNvPr>
          <p:cNvGrpSpPr/>
          <p:nvPr/>
        </p:nvGrpSpPr>
        <p:grpSpPr>
          <a:xfrm>
            <a:off x="7606800" y="1307557"/>
            <a:ext cx="9599104" cy="7671886"/>
            <a:chOff x="7606800" y="1307557"/>
            <a:chExt cx="9599104" cy="7671886"/>
          </a:xfrm>
        </p:grpSpPr>
        <p:sp>
          <p:nvSpPr>
            <p:cNvPr id="35" name="TextBox 35"/>
            <p:cNvSpPr txBox="1"/>
            <p:nvPr/>
          </p:nvSpPr>
          <p:spPr>
            <a:xfrm>
              <a:off x="15376394" y="1389105"/>
              <a:ext cx="1683541" cy="48731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769"/>
                </a:lnSpc>
              </a:pPr>
              <a:r>
                <a:rPr lang="en-US" sz="4097" b="1" spc="40" dirty="0">
                  <a:solidFill>
                    <a:srgbClr val="2C00C0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04/26</a:t>
              </a:r>
            </a:p>
          </p:txBody>
        </p: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6E727110-00EB-3745-8EBA-30ECC54DA79F}"/>
                </a:ext>
              </a:extLst>
            </p:cNvPr>
            <p:cNvGrpSpPr/>
            <p:nvPr/>
          </p:nvGrpSpPr>
          <p:grpSpPr>
            <a:xfrm>
              <a:off x="7606800" y="1307557"/>
              <a:ext cx="9599104" cy="7671886"/>
              <a:chOff x="7606800" y="1307557"/>
              <a:chExt cx="9599104" cy="7671886"/>
            </a:xfrm>
          </p:grpSpPr>
          <p:grpSp>
            <p:nvGrpSpPr>
              <p:cNvPr id="6" name="Group 6"/>
              <p:cNvGrpSpPr/>
              <p:nvPr/>
            </p:nvGrpSpPr>
            <p:grpSpPr>
              <a:xfrm>
                <a:off x="7606800" y="1307557"/>
                <a:ext cx="4463230" cy="1961242"/>
                <a:chOff x="0" y="0"/>
                <a:chExt cx="3876539" cy="1703437"/>
              </a:xfrm>
            </p:grpSpPr>
            <p:sp>
              <p:nvSpPr>
                <p:cNvPr id="7" name="Freeform 7"/>
                <p:cNvSpPr/>
                <p:nvPr/>
              </p:nvSpPr>
              <p:spPr>
                <a:xfrm>
                  <a:off x="0" y="0"/>
                  <a:ext cx="3876539" cy="170343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76539" h="1703437">
                      <a:moveTo>
                        <a:pt x="0" y="0"/>
                      </a:moveTo>
                      <a:lnTo>
                        <a:pt x="3876539" y="0"/>
                      </a:lnTo>
                      <a:lnTo>
                        <a:pt x="3876539" y="1703437"/>
                      </a:lnTo>
                      <a:lnTo>
                        <a:pt x="0" y="1703437"/>
                      </a:lnTo>
                      <a:close/>
                    </a:path>
                  </a:pathLst>
                </a:custGeom>
                <a:solidFill>
                  <a:srgbClr val="0E00AD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8" name="Group 8"/>
              <p:cNvGrpSpPr/>
              <p:nvPr/>
            </p:nvGrpSpPr>
            <p:grpSpPr>
              <a:xfrm>
                <a:off x="7617929" y="3585154"/>
                <a:ext cx="4463230" cy="1726318"/>
                <a:chOff x="0" y="0"/>
                <a:chExt cx="3876539" cy="1499394"/>
              </a:xfrm>
            </p:grpSpPr>
            <p:sp>
              <p:nvSpPr>
                <p:cNvPr id="9" name="Freeform 9"/>
                <p:cNvSpPr/>
                <p:nvPr/>
              </p:nvSpPr>
              <p:spPr>
                <a:xfrm>
                  <a:off x="0" y="0"/>
                  <a:ext cx="3876539" cy="14993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76539" h="1499394">
                      <a:moveTo>
                        <a:pt x="0" y="0"/>
                      </a:moveTo>
                      <a:lnTo>
                        <a:pt x="3876539" y="0"/>
                      </a:lnTo>
                      <a:lnTo>
                        <a:pt x="3876539" y="1499394"/>
                      </a:lnTo>
                      <a:lnTo>
                        <a:pt x="0" y="1499394"/>
                      </a:lnTo>
                      <a:close/>
                    </a:path>
                  </a:pathLst>
                </a:custGeom>
                <a:solidFill>
                  <a:srgbClr val="0E00AD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10" name="Group 10"/>
              <p:cNvGrpSpPr/>
              <p:nvPr/>
            </p:nvGrpSpPr>
            <p:grpSpPr>
              <a:xfrm>
                <a:off x="7617929" y="5610669"/>
                <a:ext cx="4463230" cy="1377248"/>
                <a:chOff x="0" y="0"/>
                <a:chExt cx="3876539" cy="1196209"/>
              </a:xfrm>
            </p:grpSpPr>
            <p:sp>
              <p:nvSpPr>
                <p:cNvPr id="11" name="Freeform 11"/>
                <p:cNvSpPr/>
                <p:nvPr/>
              </p:nvSpPr>
              <p:spPr>
                <a:xfrm>
                  <a:off x="0" y="0"/>
                  <a:ext cx="3876539" cy="11962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76539" h="1196209">
                      <a:moveTo>
                        <a:pt x="0" y="0"/>
                      </a:moveTo>
                      <a:lnTo>
                        <a:pt x="3876539" y="0"/>
                      </a:lnTo>
                      <a:lnTo>
                        <a:pt x="3876539" y="1196209"/>
                      </a:lnTo>
                      <a:lnTo>
                        <a:pt x="0" y="1196209"/>
                      </a:lnTo>
                      <a:close/>
                    </a:path>
                  </a:pathLst>
                </a:custGeom>
                <a:solidFill>
                  <a:srgbClr val="0E00AD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12" name="Group 12"/>
              <p:cNvGrpSpPr/>
              <p:nvPr/>
            </p:nvGrpSpPr>
            <p:grpSpPr>
              <a:xfrm>
                <a:off x="7617929" y="7299579"/>
                <a:ext cx="4463230" cy="1679864"/>
                <a:chOff x="0" y="0"/>
                <a:chExt cx="3876539" cy="1459046"/>
              </a:xfrm>
            </p:grpSpPr>
            <p:sp>
              <p:nvSpPr>
                <p:cNvPr id="13" name="Freeform 13"/>
                <p:cNvSpPr/>
                <p:nvPr/>
              </p:nvSpPr>
              <p:spPr>
                <a:xfrm>
                  <a:off x="0" y="0"/>
                  <a:ext cx="3876539" cy="145904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76539" h="1459046">
                      <a:moveTo>
                        <a:pt x="0" y="0"/>
                      </a:moveTo>
                      <a:lnTo>
                        <a:pt x="3876539" y="0"/>
                      </a:lnTo>
                      <a:lnTo>
                        <a:pt x="3876539" y="1459046"/>
                      </a:lnTo>
                      <a:lnTo>
                        <a:pt x="0" y="1459046"/>
                      </a:lnTo>
                      <a:close/>
                    </a:path>
                  </a:pathLst>
                </a:custGeom>
                <a:solidFill>
                  <a:srgbClr val="0E00AD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4" name="Freeform 14"/>
              <p:cNvSpPr/>
              <p:nvPr/>
            </p:nvSpPr>
            <p:spPr>
              <a:xfrm>
                <a:off x="15970407" y="7603730"/>
                <a:ext cx="659648" cy="659648"/>
              </a:xfrm>
              <a:custGeom>
                <a:avLst/>
                <a:gdLst/>
                <a:ahLst/>
                <a:cxnLst/>
                <a:rect l="l" t="t" r="r" b="b"/>
                <a:pathLst>
                  <a:path w="659648" h="659648">
                    <a:moveTo>
                      <a:pt x="0" y="0"/>
                    </a:moveTo>
                    <a:lnTo>
                      <a:pt x="659648" y="0"/>
                    </a:lnTo>
                    <a:lnTo>
                      <a:pt x="659648" y="659648"/>
                    </a:lnTo>
                    <a:lnTo>
                      <a:pt x="0" y="65964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15" name="Group 15"/>
              <p:cNvGrpSpPr/>
              <p:nvPr/>
            </p:nvGrpSpPr>
            <p:grpSpPr>
              <a:xfrm>
                <a:off x="13377675" y="4748699"/>
                <a:ext cx="3828229" cy="4218277"/>
                <a:chOff x="0" y="0"/>
                <a:chExt cx="5104305" cy="5624370"/>
              </a:xfrm>
            </p:grpSpPr>
            <p:sp>
              <p:nvSpPr>
                <p:cNvPr id="16" name="Freeform 16"/>
                <p:cNvSpPr/>
                <p:nvPr/>
              </p:nvSpPr>
              <p:spPr>
                <a:xfrm>
                  <a:off x="0" y="0"/>
                  <a:ext cx="4865555" cy="48351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65555" h="4835145">
                      <a:moveTo>
                        <a:pt x="0" y="0"/>
                      </a:moveTo>
                      <a:lnTo>
                        <a:pt x="4865555" y="0"/>
                      </a:lnTo>
                      <a:lnTo>
                        <a:pt x="4865555" y="4835145"/>
                      </a:lnTo>
                      <a:lnTo>
                        <a:pt x="0" y="483514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7">
                    <a:extLst>
                      <a:ext uri="{96DAC541-7B7A-43D3-8B79-37D633B846F1}">
                        <asvg:svgBlip xmlns:asvg="http://schemas.microsoft.com/office/drawing/2016/SVG/main" r:embed="rId8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7" name="Freeform 17"/>
                <p:cNvSpPr/>
                <p:nvPr/>
              </p:nvSpPr>
              <p:spPr>
                <a:xfrm>
                  <a:off x="203075" y="3391646"/>
                  <a:ext cx="879531" cy="8795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79531" h="879531">
                      <a:moveTo>
                        <a:pt x="0" y="0"/>
                      </a:moveTo>
                      <a:lnTo>
                        <a:pt x="879531" y="0"/>
                      </a:lnTo>
                      <a:lnTo>
                        <a:pt x="879531" y="879531"/>
                      </a:lnTo>
                      <a:lnTo>
                        <a:pt x="0" y="879531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5">
                    <a:extLst>
                      <a:ext uri="{96DAC541-7B7A-43D3-8B79-37D633B846F1}">
                        <asvg:svgBlip xmlns:asvg="http://schemas.microsoft.com/office/drawing/2016/SVG/main" r:embed="rId6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8" name="Freeform 18"/>
                <p:cNvSpPr/>
                <p:nvPr/>
              </p:nvSpPr>
              <p:spPr>
                <a:xfrm>
                  <a:off x="3777999" y="582040"/>
                  <a:ext cx="879531" cy="8795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79531" h="879531">
                      <a:moveTo>
                        <a:pt x="0" y="0"/>
                      </a:moveTo>
                      <a:lnTo>
                        <a:pt x="879531" y="0"/>
                      </a:lnTo>
                      <a:lnTo>
                        <a:pt x="879531" y="879531"/>
                      </a:lnTo>
                      <a:lnTo>
                        <a:pt x="0" y="879531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5">
                    <a:extLst>
                      <a:ext uri="{96DAC541-7B7A-43D3-8B79-37D633B846F1}">
                        <asvg:svgBlip xmlns:asvg="http://schemas.microsoft.com/office/drawing/2016/SVG/main" r:embed="rId6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" name="Freeform 19"/>
                <p:cNvSpPr/>
                <p:nvPr/>
              </p:nvSpPr>
              <p:spPr>
                <a:xfrm>
                  <a:off x="642840" y="142274"/>
                  <a:ext cx="879531" cy="8795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79531" h="879531">
                      <a:moveTo>
                        <a:pt x="0" y="0"/>
                      </a:moveTo>
                      <a:lnTo>
                        <a:pt x="879531" y="0"/>
                      </a:lnTo>
                      <a:lnTo>
                        <a:pt x="879531" y="879531"/>
                      </a:lnTo>
                      <a:lnTo>
                        <a:pt x="0" y="879531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5">
                    <a:extLst>
                      <a:ext uri="{96DAC541-7B7A-43D3-8B79-37D633B846F1}">
                        <asvg:svgBlip xmlns:asvg="http://schemas.microsoft.com/office/drawing/2016/SVG/main" r:embed="rId6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grpSp>
              <p:nvGrpSpPr>
                <p:cNvPr id="20" name="Group 20"/>
                <p:cNvGrpSpPr/>
                <p:nvPr/>
              </p:nvGrpSpPr>
              <p:grpSpPr>
                <a:xfrm>
                  <a:off x="2035796" y="2795587"/>
                  <a:ext cx="3068509" cy="2828783"/>
                  <a:chOff x="0" y="0"/>
                  <a:chExt cx="384470" cy="354433"/>
                </a:xfrm>
              </p:grpSpPr>
              <p:sp>
                <p:nvSpPr>
                  <p:cNvPr id="21" name="Freeform 21"/>
                  <p:cNvSpPr/>
                  <p:nvPr/>
                </p:nvSpPr>
                <p:spPr>
                  <a:xfrm>
                    <a:off x="0" y="0"/>
                    <a:ext cx="384470" cy="35443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84470" h="354433">
                        <a:moveTo>
                          <a:pt x="0" y="0"/>
                        </a:moveTo>
                        <a:lnTo>
                          <a:pt x="384470" y="0"/>
                        </a:lnTo>
                        <a:lnTo>
                          <a:pt x="384470" y="354433"/>
                        </a:lnTo>
                        <a:lnTo>
                          <a:pt x="0" y="354433"/>
                        </a:lnTo>
                        <a:close/>
                      </a:path>
                    </a:pathLst>
                  </a:custGeom>
                  <a:solidFill>
                    <a:srgbClr val="EFEFFA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2" name="TextBox 22"/>
                  <p:cNvSpPr txBox="1"/>
                  <p:nvPr/>
                </p:nvSpPr>
                <p:spPr>
                  <a:xfrm>
                    <a:off x="0" y="47625"/>
                    <a:ext cx="384470" cy="306808"/>
                  </a:xfrm>
                  <a:prstGeom prst="rect">
                    <a:avLst/>
                  </a:prstGeom>
                </p:spPr>
                <p:txBody>
                  <a:bodyPr lIns="112623" tIns="112623" rIns="112623" bIns="112623" rtlCol="0" anchor="ctr"/>
                  <a:lstStyle/>
                  <a:p>
                    <a:pPr algn="ctr">
                      <a:lnSpc>
                        <a:spcPts val="1660"/>
                      </a:lnSpc>
                    </a:pPr>
                    <a:endParaRPr/>
                  </a:p>
                </p:txBody>
              </p:sp>
            </p:grpSp>
            <p:sp>
              <p:nvSpPr>
                <p:cNvPr id="23" name="Freeform 23"/>
                <p:cNvSpPr/>
                <p:nvPr/>
              </p:nvSpPr>
              <p:spPr>
                <a:xfrm rot="-5400000">
                  <a:off x="2493194" y="3252009"/>
                  <a:ext cx="2778307" cy="19664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78307" h="1966416">
                      <a:moveTo>
                        <a:pt x="0" y="0"/>
                      </a:moveTo>
                      <a:lnTo>
                        <a:pt x="2778307" y="0"/>
                      </a:lnTo>
                      <a:lnTo>
                        <a:pt x="2778307" y="1966415"/>
                      </a:lnTo>
                      <a:lnTo>
                        <a:pt x="0" y="196641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4" name="Freeform 24"/>
                <p:cNvSpPr/>
                <p:nvPr/>
              </p:nvSpPr>
              <p:spPr>
                <a:xfrm>
                  <a:off x="3826036" y="3411997"/>
                  <a:ext cx="879531" cy="8795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79531" h="879531">
                      <a:moveTo>
                        <a:pt x="0" y="0"/>
                      </a:moveTo>
                      <a:lnTo>
                        <a:pt x="879531" y="0"/>
                      </a:lnTo>
                      <a:lnTo>
                        <a:pt x="879531" y="879531"/>
                      </a:lnTo>
                      <a:lnTo>
                        <a:pt x="0" y="879531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5">
                    <a:extLst>
                      <a:ext uri="{96DAC541-7B7A-43D3-8B79-37D633B846F1}">
                        <asvg:svgBlip xmlns:asvg="http://schemas.microsoft.com/office/drawing/2016/SVG/main" r:embed="rId6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32" name="TextBox 32"/>
              <p:cNvSpPr txBox="1"/>
              <p:nvPr/>
            </p:nvSpPr>
            <p:spPr>
              <a:xfrm>
                <a:off x="7883971" y="1652460"/>
                <a:ext cx="3969853" cy="135468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739"/>
                  </a:lnSpc>
                </a:pPr>
                <a:r>
                  <a:rPr lang="en-US" sz="2712" b="1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Neighbours live close but rarely communicate in emergencies.</a:t>
                </a:r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7883971" y="3967844"/>
                <a:ext cx="3763016" cy="1038746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739"/>
                  </a:lnSpc>
                </a:pPr>
                <a:r>
                  <a:rPr lang="en-US" sz="2712" b="1" dirty="0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Existing apps don’t support instant, local notifications.</a:t>
                </a:r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7883971" y="5789286"/>
                <a:ext cx="4025484" cy="101808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739"/>
                  </a:lnSpc>
                </a:pPr>
                <a:r>
                  <a:rPr lang="en-US" sz="2712" b="1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Delays cause confusion and slower response</a:t>
                </a:r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7883971" y="7620593"/>
                <a:ext cx="4130428" cy="114612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003"/>
                  </a:lnSpc>
                </a:pPr>
                <a:r>
                  <a:rPr lang="en-US" sz="2974" b="1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Official alert systems are not designed for daily local use</a:t>
                </a:r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13390142" y="2579228"/>
                <a:ext cx="3669794" cy="173689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5146"/>
                  </a:lnSpc>
                </a:pPr>
                <a:r>
                  <a:rPr lang="en-US" sz="3676" b="1" spc="36" dirty="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Gap</a:t>
                </a:r>
              </a:p>
              <a:p>
                <a:pPr algn="l">
                  <a:lnSpc>
                    <a:spcPts val="2884"/>
                  </a:lnSpc>
                  <a:spcBef>
                    <a:spcPct val="0"/>
                  </a:spcBef>
                </a:pPr>
                <a:r>
                  <a:rPr lang="en-US" sz="2060" spc="20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No direct </a:t>
                </a:r>
                <a:r>
                  <a:rPr lang="en-US" sz="2060" spc="20" dirty="0" err="1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neighbour</a:t>
                </a:r>
                <a:r>
                  <a:rPr lang="en-US" sz="2060" spc="20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 alerts, existing systems are </a:t>
                </a:r>
                <a:r>
                  <a:rPr lang="en-US" sz="2060" b="1" spc="20" dirty="0">
                    <a:solidFill>
                      <a:srgbClr val="0E00AD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slow</a:t>
                </a:r>
                <a:r>
                  <a:rPr lang="en-US" sz="2060" spc="20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 or </a:t>
                </a:r>
                <a:r>
                  <a:rPr lang="en-US" sz="2060" b="1" spc="20" dirty="0">
                    <a:solidFill>
                      <a:srgbClr val="0E00AD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irrelevant.</a:t>
                </a: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0" y="2391211"/>
            <a:ext cx="8269178" cy="7905314"/>
            <a:chOff x="0" y="0"/>
            <a:chExt cx="2076228" cy="198486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076228" cy="1984869"/>
            </a:xfrm>
            <a:custGeom>
              <a:avLst/>
              <a:gdLst/>
              <a:ahLst/>
              <a:cxnLst/>
              <a:rect l="l" t="t" r="r" b="b"/>
              <a:pathLst>
                <a:path w="2076228" h="1984869">
                  <a:moveTo>
                    <a:pt x="0" y="0"/>
                  </a:moveTo>
                  <a:lnTo>
                    <a:pt x="2076228" y="0"/>
                  </a:lnTo>
                  <a:lnTo>
                    <a:pt x="2076228" y="1984869"/>
                  </a:lnTo>
                  <a:lnTo>
                    <a:pt x="0" y="1984869"/>
                  </a:lnTo>
                  <a:close/>
                </a:path>
              </a:pathLst>
            </a:custGeom>
            <a:solidFill>
              <a:srgbClr val="0E00AD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>
            <a:off x="26488" y="2867001"/>
            <a:ext cx="8269178" cy="7419999"/>
          </a:xfrm>
          <a:custGeom>
            <a:avLst/>
            <a:gdLst/>
            <a:ahLst/>
            <a:cxnLst/>
            <a:rect l="l" t="t" r="r" b="b"/>
            <a:pathLst>
              <a:path w="8269178" h="7419999">
                <a:moveTo>
                  <a:pt x="0" y="0"/>
                </a:moveTo>
                <a:lnTo>
                  <a:pt x="8269178" y="0"/>
                </a:lnTo>
                <a:lnTo>
                  <a:pt x="8269178" y="7419999"/>
                </a:lnTo>
                <a:lnTo>
                  <a:pt x="0" y="74199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4999"/>
            </a:blip>
            <a:stretch>
              <a:fillRect t="-27928" b="-3902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924781" y="3402500"/>
            <a:ext cx="6472592" cy="4126277"/>
          </a:xfrm>
          <a:custGeom>
            <a:avLst/>
            <a:gdLst/>
            <a:ahLst/>
            <a:cxnLst/>
            <a:rect l="l" t="t" r="r" b="b"/>
            <a:pathLst>
              <a:path w="6472592" h="4126277">
                <a:moveTo>
                  <a:pt x="0" y="0"/>
                </a:moveTo>
                <a:lnTo>
                  <a:pt x="6472592" y="0"/>
                </a:lnTo>
                <a:lnTo>
                  <a:pt x="6472592" y="4126277"/>
                </a:lnTo>
                <a:lnTo>
                  <a:pt x="0" y="412627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AutoShape 8"/>
          <p:cNvSpPr/>
          <p:nvPr/>
        </p:nvSpPr>
        <p:spPr>
          <a:xfrm>
            <a:off x="0" y="2419785"/>
            <a:ext cx="17259196" cy="0"/>
          </a:xfrm>
          <a:prstGeom prst="line">
            <a:avLst/>
          </a:prstGeom>
          <a:ln w="57150" cap="flat">
            <a:solidFill>
              <a:srgbClr val="0E00A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6967828" y="1168170"/>
            <a:ext cx="1253793" cy="675481"/>
          </a:xfrm>
          <a:custGeom>
            <a:avLst/>
            <a:gdLst/>
            <a:ahLst/>
            <a:cxnLst/>
            <a:rect l="l" t="t" r="r" b="b"/>
            <a:pathLst>
              <a:path w="1253793" h="675481">
                <a:moveTo>
                  <a:pt x="0" y="0"/>
                </a:moveTo>
                <a:lnTo>
                  <a:pt x="1253793" y="0"/>
                </a:lnTo>
                <a:lnTo>
                  <a:pt x="1253793" y="675480"/>
                </a:lnTo>
                <a:lnTo>
                  <a:pt x="0" y="6754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95E16DA-4A1F-10C3-9429-DE7E7F27DA75}"/>
              </a:ext>
            </a:extLst>
          </p:cNvPr>
          <p:cNvGrpSpPr/>
          <p:nvPr/>
        </p:nvGrpSpPr>
        <p:grpSpPr>
          <a:xfrm>
            <a:off x="8221621" y="3913608"/>
            <a:ext cx="10066379" cy="4807150"/>
            <a:chOff x="8221621" y="3913608"/>
            <a:chExt cx="10066379" cy="4807150"/>
          </a:xfrm>
        </p:grpSpPr>
        <p:sp>
          <p:nvSpPr>
            <p:cNvPr id="2" name="Freeform 2"/>
            <p:cNvSpPr/>
            <p:nvPr/>
          </p:nvSpPr>
          <p:spPr>
            <a:xfrm>
              <a:off x="8221621" y="3951708"/>
              <a:ext cx="10018822" cy="1155587"/>
            </a:xfrm>
            <a:custGeom>
              <a:avLst/>
              <a:gdLst/>
              <a:ahLst/>
              <a:cxnLst/>
              <a:rect l="l" t="t" r="r" b="b"/>
              <a:pathLst>
                <a:path w="10018822" h="1155587">
                  <a:moveTo>
                    <a:pt x="0" y="0"/>
                  </a:moveTo>
                  <a:lnTo>
                    <a:pt x="10018821" y="0"/>
                  </a:lnTo>
                  <a:lnTo>
                    <a:pt x="10018821" y="1155586"/>
                  </a:lnTo>
                  <a:lnTo>
                    <a:pt x="0" y="11555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12000"/>
              </a:blip>
              <a:stretch>
                <a:fillRect l="-34395" t="-505203" r="-65187" b="-17562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8269178" y="5400023"/>
              <a:ext cx="10018822" cy="1770729"/>
            </a:xfrm>
            <a:custGeom>
              <a:avLst/>
              <a:gdLst/>
              <a:ahLst/>
              <a:cxnLst/>
              <a:rect l="l" t="t" r="r" b="b"/>
              <a:pathLst>
                <a:path w="10018822" h="1770729">
                  <a:moveTo>
                    <a:pt x="0" y="0"/>
                  </a:moveTo>
                  <a:lnTo>
                    <a:pt x="10018822" y="0"/>
                  </a:lnTo>
                  <a:lnTo>
                    <a:pt x="10018822" y="1770729"/>
                  </a:lnTo>
                  <a:lnTo>
                    <a:pt x="0" y="17707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12000"/>
              </a:blip>
              <a:stretch>
                <a:fillRect l="-34395" t="-294958" r="-65187" b="-11461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0327708" y="3913608"/>
              <a:ext cx="6511911" cy="48071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159"/>
                </a:lnSpc>
                <a:spcBef>
                  <a:spcPct val="0"/>
                </a:spcBef>
              </a:pPr>
              <a:r>
                <a:rPr lang="en-US" sz="3199" b="1" spc="31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To d</a:t>
              </a:r>
              <a:r>
                <a:rPr lang="en-US" sz="3199" b="1" u="none" spc="31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esign a simple and accessible web &amp; mobile app.</a:t>
              </a:r>
            </a:p>
            <a:p>
              <a:pPr marL="0" lvl="0" indent="0" algn="l">
                <a:lnSpc>
                  <a:spcPts val="4159"/>
                </a:lnSpc>
                <a:spcBef>
                  <a:spcPct val="0"/>
                </a:spcBef>
              </a:pPr>
              <a:endParaRPr lang="en-US" sz="3199" b="1" u="none" spc="31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  <a:p>
              <a:pPr marL="0" lvl="0" indent="0" algn="l">
                <a:lnSpc>
                  <a:spcPts val="4159"/>
                </a:lnSpc>
                <a:spcBef>
                  <a:spcPct val="0"/>
                </a:spcBef>
              </a:pPr>
              <a:r>
                <a:rPr lang="en-US" sz="3199" b="1" u="none" spc="31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That lets </a:t>
              </a:r>
              <a:r>
                <a:rPr lang="en-US" sz="3199" b="1" u="none" spc="31" dirty="0" err="1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neighbours</a:t>
              </a:r>
              <a:r>
                <a:rPr lang="en-US" sz="3199" b="1" u="none" spc="31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report local incidents and instantly notify others nearby.</a:t>
              </a:r>
            </a:p>
            <a:p>
              <a:pPr marL="0" lvl="0" indent="0" algn="l">
                <a:lnSpc>
                  <a:spcPts val="4159"/>
                </a:lnSpc>
                <a:spcBef>
                  <a:spcPct val="0"/>
                </a:spcBef>
              </a:pPr>
              <a:endParaRPr lang="en-US" sz="3199" b="1" u="none" spc="31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  <a:p>
              <a:pPr marL="0" lvl="0" indent="0" algn="l">
                <a:lnSpc>
                  <a:spcPts val="4159"/>
                </a:lnSpc>
                <a:spcBef>
                  <a:spcPct val="0"/>
                </a:spcBef>
              </a:pPr>
              <a:r>
                <a:rPr lang="en-US" sz="3199" b="1" u="none" spc="31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Improving community safety and awareness.</a:t>
              </a:r>
            </a:p>
          </p:txBody>
        </p:sp>
        <p:sp>
          <p:nvSpPr>
            <p:cNvPr id="11" name="Freeform 11"/>
            <p:cNvSpPr/>
            <p:nvPr/>
          </p:nvSpPr>
          <p:spPr>
            <a:xfrm>
              <a:off x="8269178" y="7528777"/>
              <a:ext cx="10018822" cy="1155587"/>
            </a:xfrm>
            <a:custGeom>
              <a:avLst/>
              <a:gdLst/>
              <a:ahLst/>
              <a:cxnLst/>
              <a:rect l="l" t="t" r="r" b="b"/>
              <a:pathLst>
                <a:path w="10018822" h="1155587">
                  <a:moveTo>
                    <a:pt x="0" y="0"/>
                  </a:moveTo>
                  <a:lnTo>
                    <a:pt x="10018822" y="0"/>
                  </a:lnTo>
                  <a:lnTo>
                    <a:pt x="10018822" y="1155587"/>
                  </a:lnTo>
                  <a:lnTo>
                    <a:pt x="0" y="11555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12000"/>
              </a:blip>
              <a:stretch>
                <a:fillRect l="-34395" t="-505203" r="-65187" b="-17562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875385" y="1203968"/>
            <a:ext cx="4518409" cy="7562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19"/>
              </a:lnSpc>
            </a:pPr>
            <a:r>
              <a:rPr lang="en-US" sz="5999" b="1" spc="59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Project Aim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544800" y="1272945"/>
            <a:ext cx="1673207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2"/>
              </a:lnSpc>
            </a:pPr>
            <a:r>
              <a:rPr lang="en-US" sz="4100" b="1" spc="41" dirty="0">
                <a:solidFill>
                  <a:srgbClr val="FF1616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05/26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00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6478CDF1-AB7A-DEA8-4C7F-12CC933BC12D}"/>
              </a:ext>
            </a:extLst>
          </p:cNvPr>
          <p:cNvGrpSpPr/>
          <p:nvPr/>
        </p:nvGrpSpPr>
        <p:grpSpPr>
          <a:xfrm>
            <a:off x="2428961" y="2953731"/>
            <a:ext cx="13184113" cy="5391403"/>
            <a:chOff x="2428961" y="2953731"/>
            <a:chExt cx="13184113" cy="5391403"/>
          </a:xfrm>
        </p:grpSpPr>
        <p:sp>
          <p:nvSpPr>
            <p:cNvPr id="2" name="AutoShape 2"/>
            <p:cNvSpPr/>
            <p:nvPr/>
          </p:nvSpPr>
          <p:spPr>
            <a:xfrm flipV="1">
              <a:off x="5435451" y="2953731"/>
              <a:ext cx="0" cy="5391403"/>
            </a:xfrm>
            <a:prstGeom prst="line">
              <a:avLst/>
            </a:prstGeom>
            <a:ln w="28575" cap="rnd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3" name="Group 3"/>
            <p:cNvGrpSpPr/>
            <p:nvPr/>
          </p:nvGrpSpPr>
          <p:grpSpPr>
            <a:xfrm>
              <a:off x="2428961" y="3369507"/>
              <a:ext cx="2551249" cy="4678264"/>
              <a:chOff x="0" y="0"/>
              <a:chExt cx="3401665" cy="6237686"/>
            </a:xfrm>
          </p:grpSpPr>
          <p:grpSp>
            <p:nvGrpSpPr>
              <p:cNvPr id="4" name="Group 4"/>
              <p:cNvGrpSpPr/>
              <p:nvPr/>
            </p:nvGrpSpPr>
            <p:grpSpPr>
              <a:xfrm>
                <a:off x="510240" y="0"/>
                <a:ext cx="2381184" cy="2381184"/>
                <a:chOff x="0" y="0"/>
                <a:chExt cx="6350000" cy="6350000"/>
              </a:xfrm>
            </p:grpSpPr>
            <p:sp>
              <p:nvSpPr>
                <p:cNvPr id="5" name="Freeform 5"/>
                <p:cNvSpPr/>
                <p:nvPr/>
              </p:nvSpPr>
              <p:spPr>
                <a:xfrm>
                  <a:off x="0" y="0"/>
                  <a:ext cx="6350000" cy="635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50000" h="6350000">
                      <a:moveTo>
                        <a:pt x="3175000" y="0"/>
                      </a:moveTo>
                      <a:cubicBezTo>
                        <a:pt x="1421496" y="0"/>
                        <a:pt x="0" y="1421496"/>
                        <a:pt x="0" y="3175000"/>
                      </a:cubicBezTo>
                      <a:cubicBezTo>
                        <a:pt x="0" y="4928504"/>
                        <a:pt x="1421496" y="6350000"/>
                        <a:pt x="3175000" y="6350000"/>
                      </a:cubicBezTo>
                      <a:cubicBezTo>
                        <a:pt x="4928504" y="6350000"/>
                        <a:pt x="6350000" y="4928504"/>
                        <a:pt x="6350000" y="3175000"/>
                      </a:cubicBezTo>
                      <a:cubicBezTo>
                        <a:pt x="6350000" y="1421496"/>
                        <a:pt x="4928504" y="0"/>
                        <a:pt x="3175000" y="0"/>
                      </a:cubicBezTo>
                      <a:close/>
                    </a:path>
                  </a:pathLst>
                </a:custGeom>
                <a:solidFill>
                  <a:srgbClr val="FF1616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" name="Freeform 6"/>
              <p:cNvSpPr/>
              <p:nvPr/>
            </p:nvSpPr>
            <p:spPr>
              <a:xfrm>
                <a:off x="1038715" y="565794"/>
                <a:ext cx="1324235" cy="1249597"/>
              </a:xfrm>
              <a:custGeom>
                <a:avLst/>
                <a:gdLst/>
                <a:ahLst/>
                <a:cxnLst/>
                <a:rect l="l" t="t" r="r" b="b"/>
                <a:pathLst>
                  <a:path w="1324235" h="1249597">
                    <a:moveTo>
                      <a:pt x="0" y="0"/>
                    </a:moveTo>
                    <a:lnTo>
                      <a:pt x="1324235" y="0"/>
                    </a:lnTo>
                    <a:lnTo>
                      <a:pt x="1324235" y="1249597"/>
                    </a:lnTo>
                    <a:lnTo>
                      <a:pt x="0" y="1249597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2991944"/>
                <a:ext cx="3401665" cy="324574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3249"/>
                  </a:lnSpc>
                </a:pPr>
                <a:r>
                  <a:rPr lang="en-US" sz="3185" spc="133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Investigate existing platforms &amp; usability gaps.</a:t>
                </a:r>
              </a:p>
              <a:p>
                <a:pPr algn="ctr">
                  <a:lnSpc>
                    <a:spcPts val="2823"/>
                  </a:lnSpc>
                </a:pPr>
                <a:endParaRPr lang="en-US" sz="3185" spc="133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endParaRPr>
              </a:p>
            </p:txBody>
          </p:sp>
        </p:grpSp>
        <p:sp>
          <p:nvSpPr>
            <p:cNvPr id="8" name="AutoShape 8"/>
            <p:cNvSpPr/>
            <p:nvPr/>
          </p:nvSpPr>
          <p:spPr>
            <a:xfrm flipV="1">
              <a:off x="8986186" y="2953731"/>
              <a:ext cx="0" cy="5391403"/>
            </a:xfrm>
            <a:prstGeom prst="line">
              <a:avLst/>
            </a:prstGeom>
            <a:ln w="28575" cap="rnd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AutoShape 9"/>
            <p:cNvSpPr/>
            <p:nvPr/>
          </p:nvSpPr>
          <p:spPr>
            <a:xfrm flipV="1">
              <a:off x="12536921" y="2953731"/>
              <a:ext cx="0" cy="5391403"/>
            </a:xfrm>
            <a:prstGeom prst="line">
              <a:avLst/>
            </a:prstGeom>
            <a:ln w="28575" cap="rnd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10" name="Group 10"/>
            <p:cNvGrpSpPr/>
            <p:nvPr/>
          </p:nvGrpSpPr>
          <p:grpSpPr>
            <a:xfrm>
              <a:off x="5986706" y="3369507"/>
              <a:ext cx="2448225" cy="4268279"/>
              <a:chOff x="0" y="0"/>
              <a:chExt cx="3264300" cy="5691039"/>
            </a:xfrm>
          </p:grpSpPr>
          <p:grpSp>
            <p:nvGrpSpPr>
              <p:cNvPr id="11" name="Group 11"/>
              <p:cNvGrpSpPr/>
              <p:nvPr/>
            </p:nvGrpSpPr>
            <p:grpSpPr>
              <a:xfrm>
                <a:off x="515192" y="0"/>
                <a:ext cx="2381184" cy="2381184"/>
                <a:chOff x="0" y="0"/>
                <a:chExt cx="6350000" cy="6350000"/>
              </a:xfrm>
            </p:grpSpPr>
            <p:sp>
              <p:nvSpPr>
                <p:cNvPr id="12" name="Freeform 12"/>
                <p:cNvSpPr/>
                <p:nvPr/>
              </p:nvSpPr>
              <p:spPr>
                <a:xfrm>
                  <a:off x="0" y="0"/>
                  <a:ext cx="6350000" cy="635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50000" h="6350000">
                      <a:moveTo>
                        <a:pt x="3175000" y="0"/>
                      </a:moveTo>
                      <a:cubicBezTo>
                        <a:pt x="1421496" y="0"/>
                        <a:pt x="0" y="1421496"/>
                        <a:pt x="0" y="3175000"/>
                      </a:cubicBezTo>
                      <a:cubicBezTo>
                        <a:pt x="0" y="4928504"/>
                        <a:pt x="1421496" y="6350000"/>
                        <a:pt x="3175000" y="6350000"/>
                      </a:cubicBezTo>
                      <a:cubicBezTo>
                        <a:pt x="4928504" y="6350000"/>
                        <a:pt x="6350000" y="4928504"/>
                        <a:pt x="6350000" y="3175000"/>
                      </a:cubicBezTo>
                      <a:cubicBezTo>
                        <a:pt x="6350000" y="1421496"/>
                        <a:pt x="4928504" y="0"/>
                        <a:pt x="3175000" y="0"/>
                      </a:cubicBezTo>
                      <a:close/>
                    </a:path>
                  </a:pathLst>
                </a:custGeom>
                <a:solidFill>
                  <a:srgbClr val="FF1616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3" name="Freeform 13"/>
              <p:cNvSpPr/>
              <p:nvPr/>
            </p:nvSpPr>
            <p:spPr>
              <a:xfrm>
                <a:off x="1016184" y="500991"/>
                <a:ext cx="1379202" cy="1379202"/>
              </a:xfrm>
              <a:custGeom>
                <a:avLst/>
                <a:gdLst/>
                <a:ahLst/>
                <a:cxnLst/>
                <a:rect l="l" t="t" r="r" b="b"/>
                <a:pathLst>
                  <a:path w="1379202" h="1379202">
                    <a:moveTo>
                      <a:pt x="0" y="0"/>
                    </a:moveTo>
                    <a:lnTo>
                      <a:pt x="1379202" y="0"/>
                    </a:lnTo>
                    <a:lnTo>
                      <a:pt x="1379202" y="1379202"/>
                    </a:lnTo>
                    <a:lnTo>
                      <a:pt x="0" y="1379202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2991199"/>
                <a:ext cx="3264300" cy="269983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3249"/>
                  </a:lnSpc>
                </a:pPr>
                <a:r>
                  <a:rPr lang="en-US" sz="3185" spc="133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Design and implement lightweight prototype.</a:t>
                </a:r>
              </a:p>
              <a:p>
                <a:pPr algn="ctr">
                  <a:lnSpc>
                    <a:spcPts val="2823"/>
                  </a:lnSpc>
                </a:pPr>
                <a:endParaRPr lang="en-US" sz="3185" spc="133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endParaRP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9393673" y="3369507"/>
              <a:ext cx="2735761" cy="4325126"/>
              <a:chOff x="0" y="0"/>
              <a:chExt cx="3647682" cy="5766834"/>
            </a:xfrm>
          </p:grpSpPr>
          <p:grpSp>
            <p:nvGrpSpPr>
              <p:cNvPr id="16" name="Group 16"/>
              <p:cNvGrpSpPr/>
              <p:nvPr/>
            </p:nvGrpSpPr>
            <p:grpSpPr>
              <a:xfrm>
                <a:off x="721181" y="0"/>
                <a:ext cx="2381184" cy="2381184"/>
                <a:chOff x="0" y="0"/>
                <a:chExt cx="6350000" cy="6350000"/>
              </a:xfrm>
            </p:grpSpPr>
            <p:sp>
              <p:nvSpPr>
                <p:cNvPr id="17" name="Freeform 17"/>
                <p:cNvSpPr/>
                <p:nvPr/>
              </p:nvSpPr>
              <p:spPr>
                <a:xfrm>
                  <a:off x="0" y="0"/>
                  <a:ext cx="6350000" cy="635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50000" h="6350000">
                      <a:moveTo>
                        <a:pt x="3175000" y="0"/>
                      </a:moveTo>
                      <a:cubicBezTo>
                        <a:pt x="1421496" y="0"/>
                        <a:pt x="0" y="1421496"/>
                        <a:pt x="0" y="3175000"/>
                      </a:cubicBezTo>
                      <a:cubicBezTo>
                        <a:pt x="0" y="4928504"/>
                        <a:pt x="1421496" y="6350000"/>
                        <a:pt x="3175000" y="6350000"/>
                      </a:cubicBezTo>
                      <a:cubicBezTo>
                        <a:pt x="4928504" y="6350000"/>
                        <a:pt x="6350000" y="4928504"/>
                        <a:pt x="6350000" y="3175000"/>
                      </a:cubicBezTo>
                      <a:cubicBezTo>
                        <a:pt x="6350000" y="1421496"/>
                        <a:pt x="4928504" y="0"/>
                        <a:pt x="3175000" y="0"/>
                      </a:cubicBezTo>
                      <a:close/>
                    </a:path>
                  </a:pathLst>
                </a:custGeom>
                <a:solidFill>
                  <a:srgbClr val="FF1616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8" name="Freeform 18"/>
              <p:cNvSpPr/>
              <p:nvPr/>
            </p:nvSpPr>
            <p:spPr>
              <a:xfrm>
                <a:off x="1388975" y="523280"/>
                <a:ext cx="1045597" cy="1334624"/>
              </a:xfrm>
              <a:custGeom>
                <a:avLst/>
                <a:gdLst/>
                <a:ahLst/>
                <a:cxnLst/>
                <a:rect l="l" t="t" r="r" b="b"/>
                <a:pathLst>
                  <a:path w="1045597" h="1334624">
                    <a:moveTo>
                      <a:pt x="0" y="0"/>
                    </a:moveTo>
                    <a:lnTo>
                      <a:pt x="1045597" y="0"/>
                    </a:lnTo>
                    <a:lnTo>
                      <a:pt x="1045597" y="1334624"/>
                    </a:lnTo>
                    <a:lnTo>
                      <a:pt x="0" y="133462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extLs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2988076"/>
                <a:ext cx="3647682" cy="277875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3241"/>
                  </a:lnSpc>
                </a:pPr>
                <a:r>
                  <a:rPr lang="en-US" sz="3178" spc="133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Integrate secure database for reports &amp; users.</a:t>
                </a:r>
              </a:p>
            </p:txBody>
          </p:sp>
        </p:grpSp>
        <p:grpSp>
          <p:nvGrpSpPr>
            <p:cNvPr id="20" name="Group 20"/>
            <p:cNvGrpSpPr/>
            <p:nvPr/>
          </p:nvGrpSpPr>
          <p:grpSpPr>
            <a:xfrm>
              <a:off x="13164849" y="3369507"/>
              <a:ext cx="2448225" cy="4325126"/>
              <a:chOff x="0" y="0"/>
              <a:chExt cx="3264300" cy="5766834"/>
            </a:xfrm>
          </p:grpSpPr>
          <p:grpSp>
            <p:nvGrpSpPr>
              <p:cNvPr id="21" name="Group 21"/>
              <p:cNvGrpSpPr/>
              <p:nvPr/>
            </p:nvGrpSpPr>
            <p:grpSpPr>
              <a:xfrm>
                <a:off x="441558" y="0"/>
                <a:ext cx="2381184" cy="2381184"/>
                <a:chOff x="0" y="0"/>
                <a:chExt cx="6350000" cy="6350000"/>
              </a:xfrm>
            </p:grpSpPr>
            <p:sp>
              <p:nvSpPr>
                <p:cNvPr id="22" name="Freeform 22"/>
                <p:cNvSpPr/>
                <p:nvPr/>
              </p:nvSpPr>
              <p:spPr>
                <a:xfrm>
                  <a:off x="0" y="0"/>
                  <a:ext cx="6350000" cy="635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50000" h="6350000">
                      <a:moveTo>
                        <a:pt x="3175000" y="0"/>
                      </a:moveTo>
                      <a:cubicBezTo>
                        <a:pt x="1421496" y="0"/>
                        <a:pt x="0" y="1421496"/>
                        <a:pt x="0" y="3175000"/>
                      </a:cubicBezTo>
                      <a:cubicBezTo>
                        <a:pt x="0" y="4928504"/>
                        <a:pt x="1421496" y="6350000"/>
                        <a:pt x="3175000" y="6350000"/>
                      </a:cubicBezTo>
                      <a:cubicBezTo>
                        <a:pt x="4928504" y="6350000"/>
                        <a:pt x="6350000" y="4928504"/>
                        <a:pt x="6350000" y="3175000"/>
                      </a:cubicBezTo>
                      <a:cubicBezTo>
                        <a:pt x="6350000" y="1421496"/>
                        <a:pt x="4928504" y="0"/>
                        <a:pt x="3175000" y="0"/>
                      </a:cubicBezTo>
                      <a:close/>
                    </a:path>
                  </a:pathLst>
                </a:custGeom>
                <a:solidFill>
                  <a:srgbClr val="FF1616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3" name="Freeform 23"/>
              <p:cNvSpPr/>
              <p:nvPr/>
            </p:nvSpPr>
            <p:spPr>
              <a:xfrm>
                <a:off x="995961" y="554403"/>
                <a:ext cx="1272379" cy="1272379"/>
              </a:xfrm>
              <a:custGeom>
                <a:avLst/>
                <a:gdLst/>
                <a:ahLst/>
                <a:cxnLst/>
                <a:rect l="l" t="t" r="r" b="b"/>
                <a:pathLst>
                  <a:path w="1272379" h="1272379">
                    <a:moveTo>
                      <a:pt x="0" y="0"/>
                    </a:moveTo>
                    <a:lnTo>
                      <a:pt x="1272378" y="0"/>
                    </a:lnTo>
                    <a:lnTo>
                      <a:pt x="1272378" y="1272379"/>
                    </a:lnTo>
                    <a:lnTo>
                      <a:pt x="0" y="127237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8">
                  <a:extLst>
                    <a:ext uri="{96DAC541-7B7A-43D3-8B79-37D633B846F1}">
                      <asvg:svgBlip xmlns:asvg="http://schemas.microsoft.com/office/drawing/2016/SVG/main" r:embed="rId9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2988076"/>
                <a:ext cx="3264300" cy="277875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3241"/>
                  </a:lnSpc>
                </a:pPr>
                <a:r>
                  <a:rPr lang="en-US" sz="3178" spc="133" dirty="0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Test with real users for speed, clarity, and reliability.</a:t>
                </a:r>
              </a:p>
            </p:txBody>
          </p:sp>
        </p:grpSp>
      </p:grpSp>
      <p:sp>
        <p:nvSpPr>
          <p:cNvPr id="25" name="TextBox 25"/>
          <p:cNvSpPr txBox="1"/>
          <p:nvPr/>
        </p:nvSpPr>
        <p:spPr>
          <a:xfrm>
            <a:off x="6887770" y="1181100"/>
            <a:ext cx="4193566" cy="756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20"/>
              </a:lnSpc>
            </a:pPr>
            <a:r>
              <a:rPr lang="en-US" sz="6000" b="1" spc="6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Objectives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3942187" y="1276795"/>
            <a:ext cx="1670888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2"/>
              </a:lnSpc>
            </a:pPr>
            <a:r>
              <a:rPr lang="en-US" sz="4100" b="1" spc="41" dirty="0">
                <a:solidFill>
                  <a:srgbClr val="FFFFFF">
                    <a:alpha val="58824"/>
                  </a:srgbClr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06/26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729547" y="1181100"/>
            <a:ext cx="6867006" cy="756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19"/>
              </a:lnSpc>
            </a:pPr>
            <a:r>
              <a:rPr lang="en-US" sz="5999" b="1" spc="59">
                <a:solidFill>
                  <a:srgbClr val="2C1CA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Literature Review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9141659-A4B8-39EB-EBD7-BEF2228D60A5}"/>
              </a:ext>
            </a:extLst>
          </p:cNvPr>
          <p:cNvGrpSpPr/>
          <p:nvPr/>
        </p:nvGrpSpPr>
        <p:grpSpPr>
          <a:xfrm>
            <a:off x="1895783" y="2986266"/>
            <a:ext cx="14534534" cy="6272034"/>
            <a:chOff x="1895783" y="2986266"/>
            <a:chExt cx="14534534" cy="6272034"/>
          </a:xfrm>
        </p:grpSpPr>
        <p:sp>
          <p:nvSpPr>
            <p:cNvPr id="3" name="TextBox 3"/>
            <p:cNvSpPr txBox="1"/>
            <p:nvPr/>
          </p:nvSpPr>
          <p:spPr>
            <a:xfrm>
              <a:off x="5289462" y="2986266"/>
              <a:ext cx="7150961" cy="4705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569"/>
                </a:lnSpc>
              </a:pPr>
              <a:r>
                <a:rPr lang="en-US" sz="3499" b="1" spc="146" dirty="0">
                  <a:solidFill>
                    <a:srgbClr val="2C1CAB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Key points from the research: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3246039" y="4323476"/>
              <a:ext cx="5618903" cy="10772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32"/>
                </a:lnSpc>
              </a:pPr>
              <a:r>
                <a:rPr lang="en-US" sz="2777" spc="116" dirty="0">
                  <a:solidFill>
                    <a:srgbClr val="2C1CAB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Adoption of emergency apps depends on simplicity, fear of crime, and user trust [1].</a:t>
              </a:r>
            </a:p>
          </p:txBody>
        </p:sp>
        <p:sp>
          <p:nvSpPr>
            <p:cNvPr id="5" name="AutoShape 5"/>
            <p:cNvSpPr/>
            <p:nvPr/>
          </p:nvSpPr>
          <p:spPr>
            <a:xfrm flipV="1">
              <a:off x="4806703" y="3599576"/>
              <a:ext cx="8116582" cy="0"/>
            </a:xfrm>
            <a:prstGeom prst="line">
              <a:avLst/>
            </a:prstGeom>
            <a:ln w="57150" cap="flat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1895783" y="4282799"/>
              <a:ext cx="1160708" cy="625331"/>
            </a:xfrm>
            <a:custGeom>
              <a:avLst/>
              <a:gdLst/>
              <a:ahLst/>
              <a:cxnLst/>
              <a:rect l="l" t="t" r="r" b="b"/>
              <a:pathLst>
                <a:path w="1160708" h="625331">
                  <a:moveTo>
                    <a:pt x="0" y="0"/>
                  </a:moveTo>
                  <a:lnTo>
                    <a:pt x="1160708" y="0"/>
                  </a:lnTo>
                  <a:lnTo>
                    <a:pt x="1160708" y="625331"/>
                  </a:lnTo>
                  <a:lnTo>
                    <a:pt x="0" y="62533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0811414" y="4320899"/>
              <a:ext cx="5618903" cy="10772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32"/>
                </a:lnSpc>
              </a:pPr>
              <a:r>
                <a:rPr lang="en-US" sz="2777" spc="116" dirty="0">
                  <a:solidFill>
                    <a:srgbClr val="2C1CAB"/>
                  </a:solidFill>
                  <a:latin typeface="Open Sauce"/>
                  <a:ea typeface="Open Sauce"/>
                  <a:cs typeface="Open Sauce"/>
                  <a:sym typeface="Open Sauce"/>
                </a:rPr>
                <a:t>Community platforms like </a:t>
              </a:r>
              <a:r>
                <a:rPr lang="en-US" sz="2777" spc="116" dirty="0" err="1">
                  <a:solidFill>
                    <a:srgbClr val="2C1CAB"/>
                  </a:solidFill>
                  <a:latin typeface="Open Sauce"/>
                  <a:ea typeface="Open Sauce"/>
                  <a:cs typeface="Open Sauce"/>
                  <a:sym typeface="Open Sauce"/>
                </a:rPr>
                <a:t>Nextdoor</a:t>
              </a:r>
              <a:r>
                <a:rPr lang="en-US" sz="2777" spc="116" dirty="0">
                  <a:solidFill>
                    <a:srgbClr val="2C1CAB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struggle with consistent engagement [3].</a:t>
              </a:r>
            </a:p>
          </p:txBody>
        </p:sp>
        <p:sp>
          <p:nvSpPr>
            <p:cNvPr id="8" name="Freeform 8"/>
            <p:cNvSpPr/>
            <p:nvPr/>
          </p:nvSpPr>
          <p:spPr>
            <a:xfrm>
              <a:off x="9460206" y="4285376"/>
              <a:ext cx="1160708" cy="625331"/>
            </a:xfrm>
            <a:custGeom>
              <a:avLst/>
              <a:gdLst/>
              <a:ahLst/>
              <a:cxnLst/>
              <a:rect l="l" t="t" r="r" b="b"/>
              <a:pathLst>
                <a:path w="1160708" h="625331">
                  <a:moveTo>
                    <a:pt x="0" y="0"/>
                  </a:moveTo>
                  <a:lnTo>
                    <a:pt x="1160708" y="0"/>
                  </a:lnTo>
                  <a:lnTo>
                    <a:pt x="1160708" y="625332"/>
                  </a:lnTo>
                  <a:lnTo>
                    <a:pt x="0" y="6253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3246039" y="6325324"/>
              <a:ext cx="5618903" cy="108352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32"/>
                </a:lnSpc>
              </a:pPr>
              <a:r>
                <a:rPr lang="en-US" sz="2777" spc="116" dirty="0">
                  <a:solidFill>
                    <a:srgbClr val="2C1CAB"/>
                  </a:solidFill>
                  <a:latin typeface="Open Sauce"/>
                  <a:ea typeface="Open Sauce"/>
                  <a:cs typeface="Open Sauce"/>
                  <a:sym typeface="Open Sauce"/>
                </a:rPr>
                <a:t>Location-based reporting is useful but raises privacy concerns.</a:t>
              </a:r>
            </a:p>
          </p:txBody>
        </p:sp>
        <p:sp>
          <p:nvSpPr>
            <p:cNvPr id="10" name="Freeform 10"/>
            <p:cNvSpPr/>
            <p:nvPr/>
          </p:nvSpPr>
          <p:spPr>
            <a:xfrm>
              <a:off x="1895783" y="6325324"/>
              <a:ext cx="1160708" cy="625331"/>
            </a:xfrm>
            <a:custGeom>
              <a:avLst/>
              <a:gdLst/>
              <a:ahLst/>
              <a:cxnLst/>
              <a:rect l="l" t="t" r="r" b="b"/>
              <a:pathLst>
                <a:path w="1160708" h="625331">
                  <a:moveTo>
                    <a:pt x="0" y="0"/>
                  </a:moveTo>
                  <a:lnTo>
                    <a:pt x="1160708" y="0"/>
                  </a:lnTo>
                  <a:lnTo>
                    <a:pt x="1160708" y="625331"/>
                  </a:lnTo>
                  <a:lnTo>
                    <a:pt x="0" y="62533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0811414" y="6363424"/>
              <a:ext cx="5618903" cy="10772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32"/>
                </a:lnSpc>
              </a:pPr>
              <a:r>
                <a:rPr lang="en-US" sz="2777" spc="116" dirty="0">
                  <a:solidFill>
                    <a:srgbClr val="2C1CAB"/>
                  </a:solidFill>
                  <a:latin typeface="Open Sauce"/>
                  <a:ea typeface="Open Sauce"/>
                  <a:cs typeface="Open Sauce"/>
                  <a:sym typeface="Open Sauce"/>
                </a:rPr>
                <a:t>Crowdsensing in emergencies brings challenges like false reports and low reliability [4].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9461158" y="6325324"/>
              <a:ext cx="1160708" cy="625331"/>
            </a:xfrm>
            <a:custGeom>
              <a:avLst/>
              <a:gdLst/>
              <a:ahLst/>
              <a:cxnLst/>
              <a:rect l="l" t="t" r="r" b="b"/>
              <a:pathLst>
                <a:path w="1160708" h="625331">
                  <a:moveTo>
                    <a:pt x="0" y="0"/>
                  </a:moveTo>
                  <a:lnTo>
                    <a:pt x="1160708" y="0"/>
                  </a:lnTo>
                  <a:lnTo>
                    <a:pt x="1160708" y="625331"/>
                  </a:lnTo>
                  <a:lnTo>
                    <a:pt x="0" y="62533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3246039" y="8174771"/>
              <a:ext cx="5618903" cy="108352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32"/>
                </a:lnSpc>
              </a:pPr>
              <a:r>
                <a:rPr lang="en-US" sz="2777" spc="116" dirty="0">
                  <a:solidFill>
                    <a:srgbClr val="2C1CAB"/>
                  </a:solidFill>
                  <a:latin typeface="Open Sauce"/>
                  <a:ea typeface="Open Sauce"/>
                  <a:cs typeface="Open Sauce"/>
                  <a:sym typeface="Open Sauce"/>
                </a:rPr>
                <a:t>Mobile emergency apps often lack clarity and fast interaction [2].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1895783" y="8136671"/>
              <a:ext cx="1160708" cy="625331"/>
            </a:xfrm>
            <a:custGeom>
              <a:avLst/>
              <a:gdLst/>
              <a:ahLst/>
              <a:cxnLst/>
              <a:rect l="l" t="t" r="r" b="b"/>
              <a:pathLst>
                <a:path w="1160708" h="625331">
                  <a:moveTo>
                    <a:pt x="0" y="0"/>
                  </a:moveTo>
                  <a:lnTo>
                    <a:pt x="1160708" y="0"/>
                  </a:lnTo>
                  <a:lnTo>
                    <a:pt x="1160708" y="625331"/>
                  </a:lnTo>
                  <a:lnTo>
                    <a:pt x="0" y="62533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4845154" y="8866777"/>
            <a:ext cx="1671374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2"/>
              </a:lnSpc>
            </a:pPr>
            <a:r>
              <a:rPr lang="en-US" sz="4100" b="1" spc="41" dirty="0">
                <a:solidFill>
                  <a:srgbClr val="2C1CA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07/26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4527004"/>
            <a:ext cx="18288000" cy="5759996"/>
          </a:xfrm>
          <a:custGeom>
            <a:avLst/>
            <a:gdLst/>
            <a:ahLst/>
            <a:cxnLst/>
            <a:rect l="l" t="t" r="r" b="b"/>
            <a:pathLst>
              <a:path w="18288000" h="5759996">
                <a:moveTo>
                  <a:pt x="0" y="0"/>
                </a:moveTo>
                <a:lnTo>
                  <a:pt x="18288000" y="0"/>
                </a:lnTo>
                <a:lnTo>
                  <a:pt x="18288000" y="5759996"/>
                </a:lnTo>
                <a:lnTo>
                  <a:pt x="0" y="57599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9000"/>
            </a:blip>
            <a:stretch>
              <a:fillRect t="-32979" b="-7478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9052052"/>
            <a:ext cx="1666145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72"/>
              </a:lnSpc>
            </a:pPr>
            <a:r>
              <a:rPr lang="en-US" sz="4100" b="1" spc="41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08/26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A8A8DA0-4FA1-4F3D-5F82-80582C3ED34E}"/>
              </a:ext>
            </a:extLst>
          </p:cNvPr>
          <p:cNvGrpSpPr/>
          <p:nvPr/>
        </p:nvGrpSpPr>
        <p:grpSpPr>
          <a:xfrm>
            <a:off x="7997636" y="1377004"/>
            <a:ext cx="9261664" cy="6496363"/>
            <a:chOff x="7997636" y="1377004"/>
            <a:chExt cx="9261664" cy="6496363"/>
          </a:xfrm>
        </p:grpSpPr>
        <p:sp>
          <p:nvSpPr>
            <p:cNvPr id="4" name="TextBox 4"/>
            <p:cNvSpPr txBox="1"/>
            <p:nvPr/>
          </p:nvSpPr>
          <p:spPr>
            <a:xfrm>
              <a:off x="9860131" y="1377004"/>
              <a:ext cx="5813904" cy="5791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40"/>
                </a:lnSpc>
              </a:pPr>
              <a:r>
                <a:rPr lang="en-US" sz="4000" b="1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How I achieve the aim:</a:t>
              </a:r>
            </a:p>
          </p:txBody>
        </p:sp>
        <p:sp>
          <p:nvSpPr>
            <p:cNvPr id="5" name="AutoShape 5"/>
            <p:cNvSpPr/>
            <p:nvPr/>
          </p:nvSpPr>
          <p:spPr>
            <a:xfrm>
              <a:off x="8043122" y="2113287"/>
              <a:ext cx="9174318" cy="0"/>
            </a:xfrm>
            <a:prstGeom prst="line">
              <a:avLst/>
            </a:prstGeom>
            <a:ln w="47625" cap="flat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A1A9BFB8-A366-D2E9-BAB8-82B55FBA199D}"/>
                </a:ext>
              </a:extLst>
            </p:cNvPr>
            <p:cNvGrpSpPr/>
            <p:nvPr/>
          </p:nvGrpSpPr>
          <p:grpSpPr>
            <a:xfrm>
              <a:off x="7997636" y="2440282"/>
              <a:ext cx="9261664" cy="5433085"/>
              <a:chOff x="7997636" y="2440282"/>
              <a:chExt cx="9261664" cy="5433085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7997636" y="2451949"/>
                <a:ext cx="9219805" cy="1233911"/>
              </a:xfrm>
              <a:custGeom>
                <a:avLst/>
                <a:gdLst/>
                <a:ahLst/>
                <a:cxnLst/>
                <a:rect l="l" t="t" r="r" b="b"/>
                <a:pathLst>
                  <a:path w="9219805" h="1233911">
                    <a:moveTo>
                      <a:pt x="0" y="0"/>
                    </a:moveTo>
                    <a:lnTo>
                      <a:pt x="9219805" y="0"/>
                    </a:lnTo>
                    <a:lnTo>
                      <a:pt x="9219805" y="1233911"/>
                    </a:lnTo>
                    <a:lnTo>
                      <a:pt x="0" y="123391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12000"/>
                </a:blip>
                <a:stretch>
                  <a:fillRect l="-34395" t="-431413" r="-65187" b="-141530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9837637" y="2440282"/>
                <a:ext cx="3293363" cy="806034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ctr">
                  <a:lnSpc>
                    <a:spcPts val="6681"/>
                  </a:lnSpc>
                  <a:spcBef>
                    <a:spcPct val="0"/>
                  </a:spcBef>
                </a:pPr>
                <a:r>
                  <a:rPr lang="en-US" sz="4772" b="1" spc="47" dirty="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Research</a:t>
                </a:r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10021970" y="3197689"/>
                <a:ext cx="3524251" cy="39895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415"/>
                  </a:lnSpc>
                  <a:spcBef>
                    <a:spcPct val="0"/>
                  </a:spcBef>
                </a:pPr>
                <a:r>
                  <a:rPr lang="en-US" sz="2439" spc="24" dirty="0" err="1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analyse</a:t>
                </a:r>
                <a:r>
                  <a:rPr lang="en-US" sz="2439" spc="24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 existing apps.</a:t>
                </a:r>
              </a:p>
            </p:txBody>
          </p:sp>
          <p:sp>
            <p:nvSpPr>
              <p:cNvPr id="9" name="Freeform 9"/>
              <p:cNvSpPr/>
              <p:nvPr/>
            </p:nvSpPr>
            <p:spPr>
              <a:xfrm>
                <a:off x="8596804" y="2639151"/>
                <a:ext cx="913257" cy="492017"/>
              </a:xfrm>
              <a:custGeom>
                <a:avLst/>
                <a:gdLst/>
                <a:ahLst/>
                <a:cxnLst/>
                <a:rect l="l" t="t" r="r" b="b"/>
                <a:pathLst>
                  <a:path w="913257" h="492017">
                    <a:moveTo>
                      <a:pt x="0" y="0"/>
                    </a:moveTo>
                    <a:lnTo>
                      <a:pt x="913257" y="0"/>
                    </a:lnTo>
                    <a:lnTo>
                      <a:pt x="913257" y="492017"/>
                    </a:lnTo>
                    <a:lnTo>
                      <a:pt x="0" y="492017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Freeform 10"/>
              <p:cNvSpPr/>
              <p:nvPr/>
            </p:nvSpPr>
            <p:spPr>
              <a:xfrm>
                <a:off x="8039495" y="3847785"/>
                <a:ext cx="9219805" cy="1233911"/>
              </a:xfrm>
              <a:custGeom>
                <a:avLst/>
                <a:gdLst/>
                <a:ahLst/>
                <a:cxnLst/>
                <a:rect l="l" t="t" r="r" b="b"/>
                <a:pathLst>
                  <a:path w="9219805" h="1233911">
                    <a:moveTo>
                      <a:pt x="0" y="0"/>
                    </a:moveTo>
                    <a:lnTo>
                      <a:pt x="9219805" y="0"/>
                    </a:lnTo>
                    <a:lnTo>
                      <a:pt x="9219805" y="1233911"/>
                    </a:lnTo>
                    <a:lnTo>
                      <a:pt x="0" y="123391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12000"/>
                </a:blip>
                <a:stretch>
                  <a:fillRect l="-34395" t="-431413" r="-65187" b="-141530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10021970" y="3835115"/>
                <a:ext cx="2128047" cy="80603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6681"/>
                  </a:lnSpc>
                  <a:spcBef>
                    <a:spcPct val="0"/>
                  </a:spcBef>
                </a:pPr>
                <a:r>
                  <a:rPr lang="en-US" sz="4772" b="1" spc="47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Design</a:t>
                </a:r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10021970" y="4593525"/>
                <a:ext cx="6787487" cy="39895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415"/>
                  </a:lnSpc>
                  <a:spcBef>
                    <a:spcPct val="0"/>
                  </a:spcBef>
                </a:pPr>
                <a:r>
                  <a:rPr lang="en-US" sz="2439" spc="24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wireframes, mock-ups, system diagrams [5].</a:t>
                </a:r>
              </a:p>
            </p:txBody>
          </p:sp>
          <p:sp>
            <p:nvSpPr>
              <p:cNvPr id="13" name="Freeform 13"/>
              <p:cNvSpPr/>
              <p:nvPr/>
            </p:nvSpPr>
            <p:spPr>
              <a:xfrm>
                <a:off x="8596804" y="4034986"/>
                <a:ext cx="913257" cy="492017"/>
              </a:xfrm>
              <a:custGeom>
                <a:avLst/>
                <a:gdLst/>
                <a:ahLst/>
                <a:cxnLst/>
                <a:rect l="l" t="t" r="r" b="b"/>
                <a:pathLst>
                  <a:path w="913257" h="492017">
                    <a:moveTo>
                      <a:pt x="0" y="0"/>
                    </a:moveTo>
                    <a:lnTo>
                      <a:pt x="913257" y="0"/>
                    </a:lnTo>
                    <a:lnTo>
                      <a:pt x="913257" y="492018"/>
                    </a:lnTo>
                    <a:lnTo>
                      <a:pt x="0" y="49201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14"/>
              <p:cNvSpPr/>
              <p:nvPr/>
            </p:nvSpPr>
            <p:spPr>
              <a:xfrm>
                <a:off x="8039495" y="5243621"/>
                <a:ext cx="9219805" cy="1233911"/>
              </a:xfrm>
              <a:custGeom>
                <a:avLst/>
                <a:gdLst/>
                <a:ahLst/>
                <a:cxnLst/>
                <a:rect l="l" t="t" r="r" b="b"/>
                <a:pathLst>
                  <a:path w="9219805" h="1233911">
                    <a:moveTo>
                      <a:pt x="0" y="0"/>
                    </a:moveTo>
                    <a:lnTo>
                      <a:pt x="9219805" y="0"/>
                    </a:lnTo>
                    <a:lnTo>
                      <a:pt x="9219805" y="1233910"/>
                    </a:lnTo>
                    <a:lnTo>
                      <a:pt x="0" y="123391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12000"/>
                </a:blip>
                <a:stretch>
                  <a:fillRect l="-34395" t="-431413" r="-65187" b="-141530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9829651" y="5215392"/>
                <a:ext cx="4456030" cy="806034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ctr">
                  <a:lnSpc>
                    <a:spcPts val="6681"/>
                  </a:lnSpc>
                  <a:spcBef>
                    <a:spcPct val="0"/>
                  </a:spcBef>
                </a:pPr>
                <a:r>
                  <a:rPr lang="en-US" sz="4772" b="1" spc="47" dirty="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Development</a:t>
                </a:r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10021970" y="5989360"/>
                <a:ext cx="6218060" cy="39895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415"/>
                  </a:lnSpc>
                  <a:spcBef>
                    <a:spcPct val="0"/>
                  </a:spcBef>
                </a:pPr>
                <a:r>
                  <a:rPr lang="en-US" sz="2439" spc="24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HTML, CSS, JavaScript, Python, MySQL.</a:t>
                </a:r>
              </a:p>
            </p:txBody>
          </p:sp>
          <p:sp>
            <p:nvSpPr>
              <p:cNvPr id="17" name="Freeform 17"/>
              <p:cNvSpPr/>
              <p:nvPr/>
            </p:nvSpPr>
            <p:spPr>
              <a:xfrm>
                <a:off x="8596804" y="5432758"/>
                <a:ext cx="913257" cy="492017"/>
              </a:xfrm>
              <a:custGeom>
                <a:avLst/>
                <a:gdLst/>
                <a:ahLst/>
                <a:cxnLst/>
                <a:rect l="l" t="t" r="r" b="b"/>
                <a:pathLst>
                  <a:path w="913257" h="492017">
                    <a:moveTo>
                      <a:pt x="0" y="0"/>
                    </a:moveTo>
                    <a:lnTo>
                      <a:pt x="913257" y="0"/>
                    </a:lnTo>
                    <a:lnTo>
                      <a:pt x="913257" y="492017"/>
                    </a:lnTo>
                    <a:lnTo>
                      <a:pt x="0" y="492017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18"/>
              <p:cNvSpPr/>
              <p:nvPr/>
            </p:nvSpPr>
            <p:spPr>
              <a:xfrm>
                <a:off x="7997636" y="6639456"/>
                <a:ext cx="9219805" cy="1233911"/>
              </a:xfrm>
              <a:custGeom>
                <a:avLst/>
                <a:gdLst/>
                <a:ahLst/>
                <a:cxnLst/>
                <a:rect l="l" t="t" r="r" b="b"/>
                <a:pathLst>
                  <a:path w="9219805" h="1233911">
                    <a:moveTo>
                      <a:pt x="0" y="0"/>
                    </a:moveTo>
                    <a:lnTo>
                      <a:pt x="9219805" y="0"/>
                    </a:lnTo>
                    <a:lnTo>
                      <a:pt x="9219805" y="1233911"/>
                    </a:lnTo>
                    <a:lnTo>
                      <a:pt x="0" y="123391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12000"/>
                </a:blip>
                <a:stretch>
                  <a:fillRect l="-34395" t="-431413" r="-65187" b="-141530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10021970" y="6626787"/>
                <a:ext cx="6241025" cy="80603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6681"/>
                  </a:lnSpc>
                  <a:spcBef>
                    <a:spcPct val="0"/>
                  </a:spcBef>
                </a:pPr>
                <a:r>
                  <a:rPr lang="en-US" sz="4772" b="1" spc="47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Testing &amp; Feedback </a:t>
                </a:r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10021970" y="7385196"/>
                <a:ext cx="6218173" cy="39895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415"/>
                  </a:lnSpc>
                  <a:spcBef>
                    <a:spcPct val="0"/>
                  </a:spcBef>
                </a:pPr>
                <a:r>
                  <a:rPr lang="en-US" sz="2439" spc="24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user group, adjust app based on results.</a:t>
                </a:r>
              </a:p>
            </p:txBody>
          </p:sp>
          <p:sp>
            <p:nvSpPr>
              <p:cNvPr id="21" name="Freeform 21"/>
              <p:cNvSpPr/>
              <p:nvPr/>
            </p:nvSpPr>
            <p:spPr>
              <a:xfrm>
                <a:off x="8596804" y="6830529"/>
                <a:ext cx="913257" cy="492017"/>
              </a:xfrm>
              <a:custGeom>
                <a:avLst/>
                <a:gdLst/>
                <a:ahLst/>
                <a:cxnLst/>
                <a:rect l="l" t="t" r="r" b="b"/>
                <a:pathLst>
                  <a:path w="913257" h="492017">
                    <a:moveTo>
                      <a:pt x="0" y="0"/>
                    </a:moveTo>
                    <a:lnTo>
                      <a:pt x="913257" y="0"/>
                    </a:lnTo>
                    <a:lnTo>
                      <a:pt x="913257" y="492018"/>
                    </a:lnTo>
                    <a:lnTo>
                      <a:pt x="0" y="49201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22" name="Group 22"/>
          <p:cNvGrpSpPr/>
          <p:nvPr/>
        </p:nvGrpSpPr>
        <p:grpSpPr>
          <a:xfrm>
            <a:off x="1028700" y="2473285"/>
            <a:ext cx="6072287" cy="4783127"/>
            <a:chOff x="0" y="0"/>
            <a:chExt cx="8096383" cy="6377502"/>
          </a:xfrm>
        </p:grpSpPr>
        <p:sp>
          <p:nvSpPr>
            <p:cNvPr id="23" name="TextBox 23"/>
            <p:cNvSpPr txBox="1"/>
            <p:nvPr/>
          </p:nvSpPr>
          <p:spPr>
            <a:xfrm>
              <a:off x="17966" y="1602890"/>
              <a:ext cx="8078417" cy="12109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384"/>
                </a:lnSpc>
              </a:pPr>
              <a:r>
                <a:rPr lang="en-US" sz="6940" b="1" spc="69">
                  <a:solidFill>
                    <a:srgbClr val="F8140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Methodology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4787186"/>
              <a:ext cx="7792260" cy="15903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238"/>
                </a:lnSpc>
                <a:spcBef>
                  <a:spcPct val="0"/>
                </a:spcBef>
              </a:pPr>
              <a:r>
                <a:rPr lang="en-US" sz="2313" spc="23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The project was developed through a completed step-by-step process to ensure it met its objectives.</a:t>
              </a:r>
            </a:p>
          </p:txBody>
        </p:sp>
        <p:sp>
          <p:nvSpPr>
            <p:cNvPr id="25" name="Freeform 25"/>
            <p:cNvSpPr/>
            <p:nvPr/>
          </p:nvSpPr>
          <p:spPr>
            <a:xfrm>
              <a:off x="38760" y="3003379"/>
              <a:ext cx="2267142" cy="1221423"/>
            </a:xfrm>
            <a:custGeom>
              <a:avLst/>
              <a:gdLst/>
              <a:ahLst/>
              <a:cxnLst/>
              <a:rect l="l" t="t" r="r" b="b"/>
              <a:pathLst>
                <a:path w="2267142" h="1221423">
                  <a:moveTo>
                    <a:pt x="0" y="0"/>
                  </a:moveTo>
                  <a:lnTo>
                    <a:pt x="2267143" y="0"/>
                  </a:lnTo>
                  <a:lnTo>
                    <a:pt x="2267143" y="1221423"/>
                  </a:lnTo>
                  <a:lnTo>
                    <a:pt x="0" y="12214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6"/>
            <p:cNvSpPr/>
            <p:nvPr/>
          </p:nvSpPr>
          <p:spPr>
            <a:xfrm>
              <a:off x="1971871" y="3003379"/>
              <a:ext cx="2267142" cy="1221423"/>
            </a:xfrm>
            <a:custGeom>
              <a:avLst/>
              <a:gdLst/>
              <a:ahLst/>
              <a:cxnLst/>
              <a:rect l="l" t="t" r="r" b="b"/>
              <a:pathLst>
                <a:path w="2267142" h="1221423">
                  <a:moveTo>
                    <a:pt x="0" y="0"/>
                  </a:moveTo>
                  <a:lnTo>
                    <a:pt x="2267142" y="0"/>
                  </a:lnTo>
                  <a:lnTo>
                    <a:pt x="2267142" y="1221423"/>
                  </a:lnTo>
                  <a:lnTo>
                    <a:pt x="0" y="12214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999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7"/>
            <p:cNvSpPr/>
            <p:nvPr/>
          </p:nvSpPr>
          <p:spPr>
            <a:xfrm>
              <a:off x="3896130" y="3003379"/>
              <a:ext cx="2267142" cy="1221423"/>
            </a:xfrm>
            <a:custGeom>
              <a:avLst/>
              <a:gdLst/>
              <a:ahLst/>
              <a:cxnLst/>
              <a:rect l="l" t="t" r="r" b="b"/>
              <a:pathLst>
                <a:path w="2267142" h="1221423">
                  <a:moveTo>
                    <a:pt x="0" y="0"/>
                  </a:moveTo>
                  <a:lnTo>
                    <a:pt x="2267142" y="0"/>
                  </a:lnTo>
                  <a:lnTo>
                    <a:pt x="2267142" y="1221423"/>
                  </a:lnTo>
                  <a:lnTo>
                    <a:pt x="0" y="12214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31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8"/>
            <p:cNvSpPr/>
            <p:nvPr/>
          </p:nvSpPr>
          <p:spPr>
            <a:xfrm>
              <a:off x="5829240" y="3003379"/>
              <a:ext cx="2267142" cy="1221423"/>
            </a:xfrm>
            <a:custGeom>
              <a:avLst/>
              <a:gdLst/>
              <a:ahLst/>
              <a:cxnLst/>
              <a:rect l="l" t="t" r="r" b="b"/>
              <a:pathLst>
                <a:path w="2267142" h="1221423">
                  <a:moveTo>
                    <a:pt x="0" y="0"/>
                  </a:moveTo>
                  <a:lnTo>
                    <a:pt x="2267143" y="0"/>
                  </a:lnTo>
                  <a:lnTo>
                    <a:pt x="2267143" y="1221423"/>
                  </a:lnTo>
                  <a:lnTo>
                    <a:pt x="0" y="12214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8999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/>
            <p:cNvSpPr/>
            <p:nvPr/>
          </p:nvSpPr>
          <p:spPr>
            <a:xfrm>
              <a:off x="17966" y="0"/>
              <a:ext cx="2267142" cy="1221423"/>
            </a:xfrm>
            <a:custGeom>
              <a:avLst/>
              <a:gdLst/>
              <a:ahLst/>
              <a:cxnLst/>
              <a:rect l="l" t="t" r="r" b="b"/>
              <a:pathLst>
                <a:path w="2267142" h="1221423">
                  <a:moveTo>
                    <a:pt x="0" y="0"/>
                  </a:moveTo>
                  <a:lnTo>
                    <a:pt x="2267142" y="0"/>
                  </a:lnTo>
                  <a:lnTo>
                    <a:pt x="2267142" y="1221423"/>
                  </a:lnTo>
                  <a:lnTo>
                    <a:pt x="0" y="12214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0199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/>
            <p:cNvSpPr/>
            <p:nvPr/>
          </p:nvSpPr>
          <p:spPr>
            <a:xfrm>
              <a:off x="1951077" y="0"/>
              <a:ext cx="2267142" cy="1221423"/>
            </a:xfrm>
            <a:custGeom>
              <a:avLst/>
              <a:gdLst/>
              <a:ahLst/>
              <a:cxnLst/>
              <a:rect l="l" t="t" r="r" b="b"/>
              <a:pathLst>
                <a:path w="2267142" h="1221423">
                  <a:moveTo>
                    <a:pt x="0" y="0"/>
                  </a:moveTo>
                  <a:lnTo>
                    <a:pt x="2267142" y="0"/>
                  </a:lnTo>
                  <a:lnTo>
                    <a:pt x="2267142" y="1221423"/>
                  </a:lnTo>
                  <a:lnTo>
                    <a:pt x="0" y="12214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7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1"/>
            <p:cNvSpPr/>
            <p:nvPr/>
          </p:nvSpPr>
          <p:spPr>
            <a:xfrm>
              <a:off x="3875336" y="0"/>
              <a:ext cx="2267142" cy="1221423"/>
            </a:xfrm>
            <a:custGeom>
              <a:avLst/>
              <a:gdLst/>
              <a:ahLst/>
              <a:cxnLst/>
              <a:rect l="l" t="t" r="r" b="b"/>
              <a:pathLst>
                <a:path w="2267142" h="1221423">
                  <a:moveTo>
                    <a:pt x="0" y="0"/>
                  </a:moveTo>
                  <a:lnTo>
                    <a:pt x="2267142" y="0"/>
                  </a:lnTo>
                  <a:lnTo>
                    <a:pt x="2267142" y="1221423"/>
                  </a:lnTo>
                  <a:lnTo>
                    <a:pt x="0" y="12214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8999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2"/>
            <p:cNvSpPr/>
            <p:nvPr/>
          </p:nvSpPr>
          <p:spPr>
            <a:xfrm>
              <a:off x="5808446" y="0"/>
              <a:ext cx="2267142" cy="1221423"/>
            </a:xfrm>
            <a:custGeom>
              <a:avLst/>
              <a:gdLst/>
              <a:ahLst/>
              <a:cxnLst/>
              <a:rect l="l" t="t" r="r" b="b"/>
              <a:pathLst>
                <a:path w="2267142" h="1221423">
                  <a:moveTo>
                    <a:pt x="0" y="0"/>
                  </a:moveTo>
                  <a:lnTo>
                    <a:pt x="2267143" y="0"/>
                  </a:lnTo>
                  <a:lnTo>
                    <a:pt x="2267143" y="1221423"/>
                  </a:lnTo>
                  <a:lnTo>
                    <a:pt x="0" y="12214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26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066466" y="1143000"/>
            <a:ext cx="6155069" cy="10292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56"/>
              </a:lnSpc>
            </a:pPr>
            <a:r>
              <a:rPr lang="en-US" sz="4300" b="1" spc="43">
                <a:solidFill>
                  <a:srgbClr val="F8140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 development-based approach was used: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124759" y="1301551"/>
            <a:ext cx="4134541" cy="626739"/>
            <a:chOff x="0" y="0"/>
            <a:chExt cx="5512721" cy="83565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1093" cy="835651"/>
            </a:xfrm>
            <a:custGeom>
              <a:avLst/>
              <a:gdLst/>
              <a:ahLst/>
              <a:cxnLst/>
              <a:rect l="l" t="t" r="r" b="b"/>
              <a:pathLst>
                <a:path w="1551093" h="835651">
                  <a:moveTo>
                    <a:pt x="0" y="0"/>
                  </a:moveTo>
                  <a:lnTo>
                    <a:pt x="1551093" y="0"/>
                  </a:lnTo>
                  <a:lnTo>
                    <a:pt x="1551093" y="835651"/>
                  </a:lnTo>
                  <a:lnTo>
                    <a:pt x="0" y="83565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60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1322561" y="0"/>
              <a:ext cx="1551093" cy="835651"/>
            </a:xfrm>
            <a:custGeom>
              <a:avLst/>
              <a:gdLst/>
              <a:ahLst/>
              <a:cxnLst/>
              <a:rect l="l" t="t" r="r" b="b"/>
              <a:pathLst>
                <a:path w="1551093" h="835651">
                  <a:moveTo>
                    <a:pt x="0" y="0"/>
                  </a:moveTo>
                  <a:lnTo>
                    <a:pt x="1551094" y="0"/>
                  </a:lnTo>
                  <a:lnTo>
                    <a:pt x="1551094" y="835651"/>
                  </a:lnTo>
                  <a:lnTo>
                    <a:pt x="0" y="83565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43999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2639067" y="0"/>
              <a:ext cx="1551093" cy="835651"/>
            </a:xfrm>
            <a:custGeom>
              <a:avLst/>
              <a:gdLst/>
              <a:ahLst/>
              <a:cxnLst/>
              <a:rect l="l" t="t" r="r" b="b"/>
              <a:pathLst>
                <a:path w="1551093" h="835651">
                  <a:moveTo>
                    <a:pt x="0" y="0"/>
                  </a:moveTo>
                  <a:lnTo>
                    <a:pt x="1551093" y="0"/>
                  </a:lnTo>
                  <a:lnTo>
                    <a:pt x="1551093" y="835651"/>
                  </a:lnTo>
                  <a:lnTo>
                    <a:pt x="0" y="83565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31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3961628" y="0"/>
              <a:ext cx="1551093" cy="835651"/>
            </a:xfrm>
            <a:custGeom>
              <a:avLst/>
              <a:gdLst/>
              <a:ahLst/>
              <a:cxnLst/>
              <a:rect l="l" t="t" r="r" b="b"/>
              <a:pathLst>
                <a:path w="1551093" h="835651">
                  <a:moveTo>
                    <a:pt x="0" y="0"/>
                  </a:moveTo>
                  <a:lnTo>
                    <a:pt x="1551093" y="0"/>
                  </a:lnTo>
                  <a:lnTo>
                    <a:pt x="1551093" y="835651"/>
                  </a:lnTo>
                  <a:lnTo>
                    <a:pt x="0" y="83565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8999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28700" y="1301551"/>
            <a:ext cx="4134541" cy="626739"/>
            <a:chOff x="0" y="0"/>
            <a:chExt cx="5512721" cy="83565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51093" cy="835651"/>
            </a:xfrm>
            <a:custGeom>
              <a:avLst/>
              <a:gdLst/>
              <a:ahLst/>
              <a:cxnLst/>
              <a:rect l="l" t="t" r="r" b="b"/>
              <a:pathLst>
                <a:path w="1551093" h="835651">
                  <a:moveTo>
                    <a:pt x="0" y="0"/>
                  </a:moveTo>
                  <a:lnTo>
                    <a:pt x="1551093" y="0"/>
                  </a:lnTo>
                  <a:lnTo>
                    <a:pt x="1551093" y="835651"/>
                  </a:lnTo>
                  <a:lnTo>
                    <a:pt x="0" y="83565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0199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1322561" y="0"/>
              <a:ext cx="1551093" cy="835651"/>
            </a:xfrm>
            <a:custGeom>
              <a:avLst/>
              <a:gdLst/>
              <a:ahLst/>
              <a:cxnLst/>
              <a:rect l="l" t="t" r="r" b="b"/>
              <a:pathLst>
                <a:path w="1551093" h="835651">
                  <a:moveTo>
                    <a:pt x="0" y="0"/>
                  </a:moveTo>
                  <a:lnTo>
                    <a:pt x="1551094" y="0"/>
                  </a:lnTo>
                  <a:lnTo>
                    <a:pt x="1551094" y="835651"/>
                  </a:lnTo>
                  <a:lnTo>
                    <a:pt x="0" y="83565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23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639067" y="0"/>
              <a:ext cx="1551093" cy="835651"/>
            </a:xfrm>
            <a:custGeom>
              <a:avLst/>
              <a:gdLst/>
              <a:ahLst/>
              <a:cxnLst/>
              <a:rect l="l" t="t" r="r" b="b"/>
              <a:pathLst>
                <a:path w="1551093" h="835651">
                  <a:moveTo>
                    <a:pt x="0" y="0"/>
                  </a:moveTo>
                  <a:lnTo>
                    <a:pt x="1551093" y="0"/>
                  </a:lnTo>
                  <a:lnTo>
                    <a:pt x="1551093" y="835651"/>
                  </a:lnTo>
                  <a:lnTo>
                    <a:pt x="0" y="83565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34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3961628" y="0"/>
              <a:ext cx="1551093" cy="835651"/>
            </a:xfrm>
            <a:custGeom>
              <a:avLst/>
              <a:gdLst/>
              <a:ahLst/>
              <a:cxnLst/>
              <a:rect l="l" t="t" r="r" b="b"/>
              <a:pathLst>
                <a:path w="1551093" h="835651">
                  <a:moveTo>
                    <a:pt x="0" y="0"/>
                  </a:moveTo>
                  <a:lnTo>
                    <a:pt x="1551093" y="0"/>
                  </a:lnTo>
                  <a:lnTo>
                    <a:pt x="1551093" y="835651"/>
                  </a:lnTo>
                  <a:lnTo>
                    <a:pt x="0" y="83565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49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FAE0D81-5F49-E390-A825-23DFFDA01567}"/>
              </a:ext>
            </a:extLst>
          </p:cNvPr>
          <p:cNvGrpSpPr/>
          <p:nvPr/>
        </p:nvGrpSpPr>
        <p:grpSpPr>
          <a:xfrm>
            <a:off x="4074753" y="2958897"/>
            <a:ext cx="10138495" cy="6299403"/>
            <a:chOff x="4074753" y="2958897"/>
            <a:chExt cx="10138495" cy="6299403"/>
          </a:xfrm>
        </p:grpSpPr>
        <p:sp>
          <p:nvSpPr>
            <p:cNvPr id="13" name="Freeform 13"/>
            <p:cNvSpPr/>
            <p:nvPr/>
          </p:nvSpPr>
          <p:spPr>
            <a:xfrm>
              <a:off x="4074753" y="2958897"/>
              <a:ext cx="10138495" cy="907298"/>
            </a:xfrm>
            <a:custGeom>
              <a:avLst/>
              <a:gdLst/>
              <a:ahLst/>
              <a:cxnLst/>
              <a:rect l="l" t="t" r="r" b="b"/>
              <a:pathLst>
                <a:path w="10138495" h="907298">
                  <a:moveTo>
                    <a:pt x="0" y="0"/>
                  </a:moveTo>
                  <a:lnTo>
                    <a:pt x="10138494" y="0"/>
                  </a:lnTo>
                  <a:lnTo>
                    <a:pt x="10138494" y="907297"/>
                  </a:lnTo>
                  <a:lnTo>
                    <a:pt x="0" y="90729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2000"/>
              </a:blip>
              <a:stretch>
                <a:fillRect l="-20822" t="-385839" b="-12339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5536393" y="3081048"/>
              <a:ext cx="6156764" cy="5966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912"/>
                </a:lnSpc>
                <a:spcBef>
                  <a:spcPct val="0"/>
                </a:spcBef>
              </a:pP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Research existing systems.</a:t>
              </a:r>
            </a:p>
          </p:txBody>
        </p:sp>
        <p:sp>
          <p:nvSpPr>
            <p:cNvPr id="15" name="Freeform 15"/>
            <p:cNvSpPr/>
            <p:nvPr/>
          </p:nvSpPr>
          <p:spPr>
            <a:xfrm>
              <a:off x="4488464" y="3234502"/>
              <a:ext cx="671520" cy="361782"/>
            </a:xfrm>
            <a:custGeom>
              <a:avLst/>
              <a:gdLst/>
              <a:ahLst/>
              <a:cxnLst/>
              <a:rect l="l" t="t" r="r" b="b"/>
              <a:pathLst>
                <a:path w="671520" h="361782">
                  <a:moveTo>
                    <a:pt x="0" y="0"/>
                  </a:moveTo>
                  <a:lnTo>
                    <a:pt x="671521" y="0"/>
                  </a:lnTo>
                  <a:lnTo>
                    <a:pt x="671521" y="361781"/>
                  </a:lnTo>
                  <a:lnTo>
                    <a:pt x="0" y="36178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4074753" y="4037100"/>
              <a:ext cx="10138495" cy="907298"/>
            </a:xfrm>
            <a:custGeom>
              <a:avLst/>
              <a:gdLst/>
              <a:ahLst/>
              <a:cxnLst/>
              <a:rect l="l" t="t" r="r" b="b"/>
              <a:pathLst>
                <a:path w="10138495" h="907298">
                  <a:moveTo>
                    <a:pt x="0" y="0"/>
                  </a:moveTo>
                  <a:lnTo>
                    <a:pt x="10138494" y="0"/>
                  </a:lnTo>
                  <a:lnTo>
                    <a:pt x="10138494" y="907298"/>
                  </a:lnTo>
                  <a:lnTo>
                    <a:pt x="0" y="9072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2000"/>
              </a:blip>
              <a:stretch>
                <a:fillRect l="-20822" t="-385839" b="-12339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5536393" y="4159252"/>
              <a:ext cx="5503060" cy="5966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912"/>
                </a:lnSpc>
                <a:spcBef>
                  <a:spcPct val="0"/>
                </a:spcBef>
              </a:pP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Identify needs and gaps.</a:t>
              </a:r>
            </a:p>
          </p:txBody>
        </p:sp>
        <p:sp>
          <p:nvSpPr>
            <p:cNvPr id="18" name="Freeform 18"/>
            <p:cNvSpPr/>
            <p:nvPr/>
          </p:nvSpPr>
          <p:spPr>
            <a:xfrm>
              <a:off x="4488464" y="4312705"/>
              <a:ext cx="671520" cy="361782"/>
            </a:xfrm>
            <a:custGeom>
              <a:avLst/>
              <a:gdLst/>
              <a:ahLst/>
              <a:cxnLst/>
              <a:rect l="l" t="t" r="r" b="b"/>
              <a:pathLst>
                <a:path w="671520" h="361782">
                  <a:moveTo>
                    <a:pt x="0" y="0"/>
                  </a:moveTo>
                  <a:lnTo>
                    <a:pt x="671521" y="0"/>
                  </a:lnTo>
                  <a:lnTo>
                    <a:pt x="671521" y="361782"/>
                  </a:lnTo>
                  <a:lnTo>
                    <a:pt x="0" y="3617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4074753" y="5115848"/>
              <a:ext cx="10138495" cy="907298"/>
            </a:xfrm>
            <a:custGeom>
              <a:avLst/>
              <a:gdLst/>
              <a:ahLst/>
              <a:cxnLst/>
              <a:rect l="l" t="t" r="r" b="b"/>
              <a:pathLst>
                <a:path w="10138495" h="907298">
                  <a:moveTo>
                    <a:pt x="0" y="0"/>
                  </a:moveTo>
                  <a:lnTo>
                    <a:pt x="10138494" y="0"/>
                  </a:lnTo>
                  <a:lnTo>
                    <a:pt x="10138494" y="907298"/>
                  </a:lnTo>
                  <a:lnTo>
                    <a:pt x="0" y="9072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2000"/>
              </a:blip>
              <a:stretch>
                <a:fillRect l="-20822" t="-385839" b="-12339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5536393" y="5237999"/>
              <a:ext cx="6609370" cy="5966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912"/>
                </a:lnSpc>
                <a:spcBef>
                  <a:spcPct val="0"/>
                </a:spcBef>
              </a:pP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Create wireframes and flows.</a:t>
              </a:r>
            </a:p>
          </p:txBody>
        </p:sp>
        <p:sp>
          <p:nvSpPr>
            <p:cNvPr id="21" name="Freeform 21"/>
            <p:cNvSpPr/>
            <p:nvPr/>
          </p:nvSpPr>
          <p:spPr>
            <a:xfrm>
              <a:off x="4488464" y="5391453"/>
              <a:ext cx="671520" cy="361782"/>
            </a:xfrm>
            <a:custGeom>
              <a:avLst/>
              <a:gdLst/>
              <a:ahLst/>
              <a:cxnLst/>
              <a:rect l="l" t="t" r="r" b="b"/>
              <a:pathLst>
                <a:path w="671520" h="361782">
                  <a:moveTo>
                    <a:pt x="0" y="0"/>
                  </a:moveTo>
                  <a:lnTo>
                    <a:pt x="671521" y="0"/>
                  </a:lnTo>
                  <a:lnTo>
                    <a:pt x="671521" y="361781"/>
                  </a:lnTo>
                  <a:lnTo>
                    <a:pt x="0" y="36178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/>
            <p:cNvSpPr/>
            <p:nvPr/>
          </p:nvSpPr>
          <p:spPr>
            <a:xfrm>
              <a:off x="4074753" y="6194051"/>
              <a:ext cx="10138495" cy="907298"/>
            </a:xfrm>
            <a:custGeom>
              <a:avLst/>
              <a:gdLst/>
              <a:ahLst/>
              <a:cxnLst/>
              <a:rect l="l" t="t" r="r" b="b"/>
              <a:pathLst>
                <a:path w="10138495" h="907298">
                  <a:moveTo>
                    <a:pt x="0" y="0"/>
                  </a:moveTo>
                  <a:lnTo>
                    <a:pt x="10138494" y="0"/>
                  </a:lnTo>
                  <a:lnTo>
                    <a:pt x="10138494" y="907298"/>
                  </a:lnTo>
                  <a:lnTo>
                    <a:pt x="0" y="9072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2000"/>
              </a:blip>
              <a:stretch>
                <a:fillRect l="-20822" t="-385839" b="-12339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5536393" y="6316203"/>
              <a:ext cx="8484454" cy="59666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4912"/>
                </a:lnSpc>
                <a:spcBef>
                  <a:spcPct val="0"/>
                </a:spcBef>
              </a:pP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Develop the prototype (web + </a:t>
              </a:r>
              <a:r>
                <a:rPr lang="en-US" sz="3509" spc="35" dirty="0" err="1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Adalo</a:t>
              </a: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).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4488464" y="6469656"/>
              <a:ext cx="671520" cy="361782"/>
            </a:xfrm>
            <a:custGeom>
              <a:avLst/>
              <a:gdLst/>
              <a:ahLst/>
              <a:cxnLst/>
              <a:rect l="l" t="t" r="r" b="b"/>
              <a:pathLst>
                <a:path w="671520" h="361782">
                  <a:moveTo>
                    <a:pt x="0" y="0"/>
                  </a:moveTo>
                  <a:lnTo>
                    <a:pt x="671521" y="0"/>
                  </a:lnTo>
                  <a:lnTo>
                    <a:pt x="671521" y="361782"/>
                  </a:lnTo>
                  <a:lnTo>
                    <a:pt x="0" y="3617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4074753" y="7272799"/>
              <a:ext cx="10138495" cy="907298"/>
            </a:xfrm>
            <a:custGeom>
              <a:avLst/>
              <a:gdLst/>
              <a:ahLst/>
              <a:cxnLst/>
              <a:rect l="l" t="t" r="r" b="b"/>
              <a:pathLst>
                <a:path w="10138495" h="907298">
                  <a:moveTo>
                    <a:pt x="0" y="0"/>
                  </a:moveTo>
                  <a:lnTo>
                    <a:pt x="10138494" y="0"/>
                  </a:lnTo>
                  <a:lnTo>
                    <a:pt x="10138494" y="907298"/>
                  </a:lnTo>
                  <a:lnTo>
                    <a:pt x="0" y="9072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2000"/>
              </a:blip>
              <a:stretch>
                <a:fillRect l="-20822" t="-385839" b="-12339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536393" y="7394950"/>
              <a:ext cx="8484454" cy="5966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912"/>
                </a:lnSpc>
                <a:spcBef>
                  <a:spcPct val="0"/>
                </a:spcBef>
              </a:pP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Test with users and collect feedback.</a:t>
              </a:r>
            </a:p>
          </p:txBody>
        </p:sp>
        <p:sp>
          <p:nvSpPr>
            <p:cNvPr id="27" name="Freeform 27"/>
            <p:cNvSpPr/>
            <p:nvPr/>
          </p:nvSpPr>
          <p:spPr>
            <a:xfrm>
              <a:off x="4488464" y="7548404"/>
              <a:ext cx="671520" cy="361782"/>
            </a:xfrm>
            <a:custGeom>
              <a:avLst/>
              <a:gdLst/>
              <a:ahLst/>
              <a:cxnLst/>
              <a:rect l="l" t="t" r="r" b="b"/>
              <a:pathLst>
                <a:path w="671520" h="361782">
                  <a:moveTo>
                    <a:pt x="0" y="0"/>
                  </a:moveTo>
                  <a:lnTo>
                    <a:pt x="671521" y="0"/>
                  </a:lnTo>
                  <a:lnTo>
                    <a:pt x="671521" y="361781"/>
                  </a:lnTo>
                  <a:lnTo>
                    <a:pt x="0" y="36178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8"/>
            <p:cNvSpPr/>
            <p:nvPr/>
          </p:nvSpPr>
          <p:spPr>
            <a:xfrm>
              <a:off x="4074753" y="8351002"/>
              <a:ext cx="10138495" cy="907298"/>
            </a:xfrm>
            <a:custGeom>
              <a:avLst/>
              <a:gdLst/>
              <a:ahLst/>
              <a:cxnLst/>
              <a:rect l="l" t="t" r="r" b="b"/>
              <a:pathLst>
                <a:path w="10138495" h="907298">
                  <a:moveTo>
                    <a:pt x="0" y="0"/>
                  </a:moveTo>
                  <a:lnTo>
                    <a:pt x="10138494" y="0"/>
                  </a:lnTo>
                  <a:lnTo>
                    <a:pt x="10138494" y="907298"/>
                  </a:lnTo>
                  <a:lnTo>
                    <a:pt x="0" y="9072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2000"/>
              </a:blip>
              <a:stretch>
                <a:fillRect l="-20822" t="-385839" b="-12339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536393" y="8473154"/>
              <a:ext cx="8161164" cy="5966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912"/>
                </a:lnSpc>
                <a:spcBef>
                  <a:spcPct val="0"/>
                </a:spcBef>
              </a:pP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Refine the design based on findings.</a:t>
              </a:r>
            </a:p>
          </p:txBody>
        </p:sp>
        <p:sp>
          <p:nvSpPr>
            <p:cNvPr id="30" name="Freeform 30"/>
            <p:cNvSpPr/>
            <p:nvPr/>
          </p:nvSpPr>
          <p:spPr>
            <a:xfrm>
              <a:off x="4488464" y="8626607"/>
              <a:ext cx="671520" cy="361782"/>
            </a:xfrm>
            <a:custGeom>
              <a:avLst/>
              <a:gdLst/>
              <a:ahLst/>
              <a:cxnLst/>
              <a:rect l="l" t="t" r="r" b="b"/>
              <a:pathLst>
                <a:path w="671520" h="361782">
                  <a:moveTo>
                    <a:pt x="0" y="0"/>
                  </a:moveTo>
                  <a:lnTo>
                    <a:pt x="671521" y="0"/>
                  </a:lnTo>
                  <a:lnTo>
                    <a:pt x="671521" y="361782"/>
                  </a:lnTo>
                  <a:lnTo>
                    <a:pt x="0" y="3617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15593155" y="8741029"/>
            <a:ext cx="1666145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72"/>
              </a:lnSpc>
            </a:pPr>
            <a:r>
              <a:rPr lang="en-US" sz="4100" b="1" spc="41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09/26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028700" y="2342271"/>
            <a:ext cx="16230600" cy="0"/>
          </a:xfrm>
          <a:prstGeom prst="line">
            <a:avLst/>
          </a:prstGeom>
          <a:ln w="47625" cap="flat">
            <a:solidFill>
              <a:srgbClr val="0E00A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AutoShape 25"/>
          <p:cNvSpPr/>
          <p:nvPr/>
        </p:nvSpPr>
        <p:spPr>
          <a:xfrm>
            <a:off x="1028700" y="1818677"/>
            <a:ext cx="16230600" cy="0"/>
          </a:xfrm>
          <a:prstGeom prst="line">
            <a:avLst/>
          </a:prstGeom>
          <a:ln w="47625" cap="flat">
            <a:solidFill>
              <a:srgbClr val="0E00A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11" name="Group 110">
            <a:extLst>
              <a:ext uri="{FF2B5EF4-FFF2-40B4-BE49-F238E27FC236}">
                <a16:creationId xmlns:a16="http://schemas.microsoft.com/office/drawing/2014/main" id="{BF4893A0-D74A-F1C0-5700-D0E79FEED9D2}"/>
              </a:ext>
            </a:extLst>
          </p:cNvPr>
          <p:cNvGrpSpPr/>
          <p:nvPr/>
        </p:nvGrpSpPr>
        <p:grpSpPr>
          <a:xfrm>
            <a:off x="9801347" y="2299552"/>
            <a:ext cx="7457953" cy="6407534"/>
            <a:chOff x="9801347" y="2299552"/>
            <a:chExt cx="7457953" cy="6407534"/>
          </a:xfrm>
        </p:grpSpPr>
        <p:grpSp>
          <p:nvGrpSpPr>
            <p:cNvPr id="104" name="Group 103">
              <a:extLst>
                <a:ext uri="{FF2B5EF4-FFF2-40B4-BE49-F238E27FC236}">
                  <a16:creationId xmlns:a16="http://schemas.microsoft.com/office/drawing/2014/main" id="{C72F473A-C1D2-F028-3F3E-A21A53337506}"/>
                </a:ext>
              </a:extLst>
            </p:cNvPr>
            <p:cNvGrpSpPr/>
            <p:nvPr/>
          </p:nvGrpSpPr>
          <p:grpSpPr>
            <a:xfrm>
              <a:off x="9801347" y="2299552"/>
              <a:ext cx="7457953" cy="2465224"/>
              <a:chOff x="9801347" y="2299552"/>
              <a:chExt cx="7457953" cy="2465224"/>
            </a:xfrm>
          </p:grpSpPr>
          <p:grpSp>
            <p:nvGrpSpPr>
              <p:cNvPr id="26" name="Group 26"/>
              <p:cNvGrpSpPr/>
              <p:nvPr/>
            </p:nvGrpSpPr>
            <p:grpSpPr>
              <a:xfrm>
                <a:off x="9801347" y="2299552"/>
                <a:ext cx="6003758" cy="2465224"/>
                <a:chOff x="0" y="0"/>
                <a:chExt cx="8005010" cy="3286966"/>
              </a:xfrm>
            </p:grpSpPr>
            <p:grpSp>
              <p:nvGrpSpPr>
                <p:cNvPr id="27" name="Group 27"/>
                <p:cNvGrpSpPr/>
                <p:nvPr/>
              </p:nvGrpSpPr>
              <p:grpSpPr>
                <a:xfrm>
                  <a:off x="0" y="0"/>
                  <a:ext cx="8005010" cy="905419"/>
                  <a:chOff x="0" y="0"/>
                  <a:chExt cx="1672296" cy="189148"/>
                </a:xfrm>
              </p:grpSpPr>
              <p:sp>
                <p:nvSpPr>
                  <p:cNvPr id="28" name="Freeform 28"/>
                  <p:cNvSpPr/>
                  <p:nvPr/>
                </p:nvSpPr>
                <p:spPr>
                  <a:xfrm>
                    <a:off x="0" y="0"/>
                    <a:ext cx="1672296" cy="18914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72296" h="189148">
                        <a:moveTo>
                          <a:pt x="30948" y="0"/>
                        </a:moveTo>
                        <a:lnTo>
                          <a:pt x="1641347" y="0"/>
                        </a:lnTo>
                        <a:cubicBezTo>
                          <a:pt x="1649555" y="0"/>
                          <a:pt x="1657427" y="3261"/>
                          <a:pt x="1663231" y="9065"/>
                        </a:cubicBezTo>
                        <a:cubicBezTo>
                          <a:pt x="1669035" y="14868"/>
                          <a:pt x="1672296" y="22740"/>
                          <a:pt x="1672296" y="30948"/>
                        </a:cubicBezTo>
                        <a:lnTo>
                          <a:pt x="1672296" y="158199"/>
                        </a:lnTo>
                        <a:cubicBezTo>
                          <a:pt x="1672296" y="175292"/>
                          <a:pt x="1658440" y="189148"/>
                          <a:pt x="1641347" y="189148"/>
                        </a:cubicBezTo>
                        <a:lnTo>
                          <a:pt x="30948" y="189148"/>
                        </a:lnTo>
                        <a:cubicBezTo>
                          <a:pt x="22740" y="189148"/>
                          <a:pt x="14868" y="185887"/>
                          <a:pt x="9065" y="180083"/>
                        </a:cubicBezTo>
                        <a:cubicBezTo>
                          <a:pt x="3261" y="174279"/>
                          <a:pt x="0" y="166407"/>
                          <a:pt x="0" y="158199"/>
                        </a:cubicBezTo>
                        <a:lnTo>
                          <a:pt x="0" y="30948"/>
                        </a:lnTo>
                        <a:cubicBezTo>
                          <a:pt x="0" y="13856"/>
                          <a:pt x="13856" y="0"/>
                          <a:pt x="30948" y="0"/>
                        </a:cubicBezTo>
                        <a:close/>
                      </a:path>
                    </a:pathLst>
                  </a:custGeom>
                  <a:solidFill>
                    <a:srgbClr val="0E00AD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9" name="TextBox 29"/>
                  <p:cNvSpPr txBox="1"/>
                  <p:nvPr/>
                </p:nvSpPr>
                <p:spPr>
                  <a:xfrm>
                    <a:off x="0" y="57150"/>
                    <a:ext cx="1672296" cy="131998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30" name="Group 30"/>
                <p:cNvGrpSpPr/>
                <p:nvPr/>
              </p:nvGrpSpPr>
              <p:grpSpPr>
                <a:xfrm>
                  <a:off x="0" y="273372"/>
                  <a:ext cx="8005010" cy="632046"/>
                  <a:chOff x="0" y="0"/>
                  <a:chExt cx="1672296" cy="132038"/>
                </a:xfrm>
              </p:grpSpPr>
              <p:sp>
                <p:nvSpPr>
                  <p:cNvPr id="31" name="Freeform 31"/>
                  <p:cNvSpPr/>
                  <p:nvPr/>
                </p:nvSpPr>
                <p:spPr>
                  <a:xfrm>
                    <a:off x="0" y="0"/>
                    <a:ext cx="1672296" cy="13203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72296" h="132038">
                        <a:moveTo>
                          <a:pt x="0" y="0"/>
                        </a:moveTo>
                        <a:lnTo>
                          <a:pt x="1672296" y="0"/>
                        </a:lnTo>
                        <a:lnTo>
                          <a:pt x="1672296" y="132038"/>
                        </a:lnTo>
                        <a:lnTo>
                          <a:pt x="0" y="132038"/>
                        </a:lnTo>
                        <a:close/>
                      </a:path>
                    </a:pathLst>
                  </a:custGeom>
                  <a:solidFill>
                    <a:srgbClr val="0E00AD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2" name="TextBox 32"/>
                  <p:cNvSpPr txBox="1"/>
                  <p:nvPr/>
                </p:nvSpPr>
                <p:spPr>
                  <a:xfrm>
                    <a:off x="0" y="57150"/>
                    <a:ext cx="1672296" cy="74888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33" name="Group 33"/>
                <p:cNvGrpSpPr/>
                <p:nvPr/>
              </p:nvGrpSpPr>
              <p:grpSpPr>
                <a:xfrm>
                  <a:off x="0" y="905419"/>
                  <a:ext cx="8005010" cy="2381547"/>
                  <a:chOff x="0" y="0"/>
                  <a:chExt cx="1672296" cy="497520"/>
                </a:xfrm>
              </p:grpSpPr>
              <p:sp>
                <p:nvSpPr>
                  <p:cNvPr id="34" name="Freeform 34"/>
                  <p:cNvSpPr/>
                  <p:nvPr/>
                </p:nvSpPr>
                <p:spPr>
                  <a:xfrm>
                    <a:off x="0" y="0"/>
                    <a:ext cx="1672296" cy="49752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72296" h="497520">
                        <a:moveTo>
                          <a:pt x="0" y="0"/>
                        </a:moveTo>
                        <a:lnTo>
                          <a:pt x="1672296" y="0"/>
                        </a:lnTo>
                        <a:lnTo>
                          <a:pt x="1672296" y="497520"/>
                        </a:lnTo>
                        <a:lnTo>
                          <a:pt x="0" y="497520"/>
                        </a:lnTo>
                        <a:close/>
                      </a:path>
                    </a:pathLst>
                  </a:custGeom>
                  <a:solidFill>
                    <a:srgbClr val="0E00AD">
                      <a:alpha val="7843"/>
                    </a:srgbClr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5" name="TextBox 35"/>
                  <p:cNvSpPr txBox="1"/>
                  <p:nvPr/>
                </p:nvSpPr>
                <p:spPr>
                  <a:xfrm>
                    <a:off x="0" y="57150"/>
                    <a:ext cx="1672296" cy="440370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sp>
              <p:nvSpPr>
                <p:cNvPr id="36" name="TextBox 36"/>
                <p:cNvSpPr txBox="1"/>
                <p:nvPr/>
              </p:nvSpPr>
              <p:spPr>
                <a:xfrm>
                  <a:off x="2198985" y="173453"/>
                  <a:ext cx="3934950" cy="531343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pPr algn="l">
                    <a:lnSpc>
                      <a:spcPts val="3393"/>
                    </a:lnSpc>
                    <a:spcBef>
                      <a:spcPct val="0"/>
                    </a:spcBef>
                  </a:pPr>
                  <a:r>
                    <a:rPr lang="en-US" sz="2423" b="1" spc="24" dirty="0">
                      <a:solidFill>
                        <a:srgbClr val="FFFFFF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Mobile Prototype</a:t>
                  </a:r>
                </a:p>
              </p:txBody>
            </p:sp>
            <p:sp>
              <p:nvSpPr>
                <p:cNvPr id="37" name="TextBox 37"/>
                <p:cNvSpPr txBox="1"/>
                <p:nvPr/>
              </p:nvSpPr>
              <p:spPr>
                <a:xfrm>
                  <a:off x="2047962" y="1226452"/>
                  <a:ext cx="5605452" cy="1694055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3393"/>
                    </a:lnSpc>
                    <a:spcBef>
                      <a:spcPct val="0"/>
                    </a:spcBef>
                  </a:pPr>
                  <a:r>
                    <a:rPr lang="en-US" sz="2423" spc="24" dirty="0" err="1">
                      <a:solidFill>
                        <a:srgbClr val="0E00AD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Adalo</a:t>
                  </a:r>
                  <a:r>
                    <a:rPr lang="en-US" sz="2423" spc="24" dirty="0">
                      <a:solidFill>
                        <a:srgbClr val="0E00AD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 – mobile app prototype (Sign Up, Log In, Report Emergency).</a:t>
                  </a:r>
                </a:p>
              </p:txBody>
            </p:sp>
            <p:grpSp>
              <p:nvGrpSpPr>
                <p:cNvPr id="38" name="Group 38"/>
                <p:cNvGrpSpPr/>
                <p:nvPr/>
              </p:nvGrpSpPr>
              <p:grpSpPr>
                <a:xfrm>
                  <a:off x="625154" y="1611198"/>
                  <a:ext cx="917817" cy="917817"/>
                  <a:chOff x="0" y="0"/>
                  <a:chExt cx="812800" cy="812800"/>
                </a:xfrm>
              </p:grpSpPr>
              <p:sp>
                <p:nvSpPr>
                  <p:cNvPr id="39" name="Freeform 39"/>
                  <p:cNvSpPr/>
                  <p:nvPr/>
                </p:nvSpPr>
                <p:spPr>
                  <a:xfrm>
                    <a:off x="0" y="0"/>
                    <a:ext cx="812800" cy="8128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812800">
                        <a:moveTo>
                          <a:pt x="406400" y="0"/>
                        </a:moveTo>
                        <a:cubicBezTo>
                          <a:pt x="181951" y="0"/>
                          <a:pt x="0" y="181951"/>
                          <a:pt x="0" y="406400"/>
                        </a:cubicBezTo>
                        <a:cubicBezTo>
                          <a:pt x="0" y="630849"/>
                          <a:pt x="181951" y="812800"/>
                          <a:pt x="406400" y="812800"/>
                        </a:cubicBezTo>
                        <a:cubicBezTo>
                          <a:pt x="630849" y="812800"/>
                          <a:pt x="812800" y="630849"/>
                          <a:pt x="812800" y="406400"/>
                        </a:cubicBezTo>
                        <a:cubicBezTo>
                          <a:pt x="812800" y="181951"/>
                          <a:pt x="630849" y="0"/>
                          <a:pt x="406400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0" name="TextBox 40"/>
                  <p:cNvSpPr txBox="1"/>
                  <p:nvPr/>
                </p:nvSpPr>
                <p:spPr>
                  <a:xfrm>
                    <a:off x="76200" y="133350"/>
                    <a:ext cx="660400" cy="603250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sp>
              <p:nvSpPr>
                <p:cNvPr id="41" name="Freeform 41"/>
                <p:cNvSpPr/>
                <p:nvPr/>
              </p:nvSpPr>
              <p:spPr>
                <a:xfrm>
                  <a:off x="536849" y="1522893"/>
                  <a:ext cx="1094428" cy="109442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94428" h="1094428">
                      <a:moveTo>
                        <a:pt x="0" y="0"/>
                      </a:moveTo>
                      <a:lnTo>
                        <a:pt x="1094428" y="0"/>
                      </a:lnTo>
                      <a:lnTo>
                        <a:pt x="1094428" y="1094428"/>
                      </a:lnTo>
                      <a:lnTo>
                        <a:pt x="0" y="109442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42" name="AutoShape 42"/>
              <p:cNvSpPr/>
              <p:nvPr/>
            </p:nvSpPr>
            <p:spPr>
              <a:xfrm>
                <a:off x="9801347" y="2970234"/>
                <a:ext cx="7457953" cy="0"/>
              </a:xfrm>
              <a:prstGeom prst="line">
                <a:avLst/>
              </a:prstGeom>
              <a:ln w="47625" cap="flat">
                <a:solidFill>
                  <a:srgbClr val="0E00AD"/>
                </a:solidFill>
                <a:prstDash val="solid"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5" name="Group 104">
              <a:extLst>
                <a:ext uri="{FF2B5EF4-FFF2-40B4-BE49-F238E27FC236}">
                  <a16:creationId xmlns:a16="http://schemas.microsoft.com/office/drawing/2014/main" id="{28379EA4-2F4C-058C-3161-10F808ADD6AB}"/>
                </a:ext>
              </a:extLst>
            </p:cNvPr>
            <p:cNvGrpSpPr/>
            <p:nvPr/>
          </p:nvGrpSpPr>
          <p:grpSpPr>
            <a:xfrm>
              <a:off x="9801347" y="5038725"/>
              <a:ext cx="7457953" cy="3668361"/>
              <a:chOff x="9801347" y="5038725"/>
              <a:chExt cx="7457953" cy="3668361"/>
            </a:xfrm>
          </p:grpSpPr>
          <p:grpSp>
            <p:nvGrpSpPr>
              <p:cNvPr id="57" name="Group 57"/>
              <p:cNvGrpSpPr/>
              <p:nvPr/>
            </p:nvGrpSpPr>
            <p:grpSpPr>
              <a:xfrm>
                <a:off x="9801347" y="5038725"/>
                <a:ext cx="6003758" cy="3668361"/>
                <a:chOff x="0" y="0"/>
                <a:chExt cx="8005010" cy="4891147"/>
              </a:xfrm>
            </p:grpSpPr>
            <p:grpSp>
              <p:nvGrpSpPr>
                <p:cNvPr id="58" name="Group 58"/>
                <p:cNvGrpSpPr/>
                <p:nvPr/>
              </p:nvGrpSpPr>
              <p:grpSpPr>
                <a:xfrm>
                  <a:off x="0" y="0"/>
                  <a:ext cx="8005010" cy="905419"/>
                  <a:chOff x="0" y="0"/>
                  <a:chExt cx="1672296" cy="189148"/>
                </a:xfrm>
              </p:grpSpPr>
              <p:sp>
                <p:nvSpPr>
                  <p:cNvPr id="59" name="Freeform 59"/>
                  <p:cNvSpPr/>
                  <p:nvPr/>
                </p:nvSpPr>
                <p:spPr>
                  <a:xfrm>
                    <a:off x="0" y="0"/>
                    <a:ext cx="1672296" cy="18914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72296" h="189148">
                        <a:moveTo>
                          <a:pt x="30948" y="0"/>
                        </a:moveTo>
                        <a:lnTo>
                          <a:pt x="1641347" y="0"/>
                        </a:lnTo>
                        <a:cubicBezTo>
                          <a:pt x="1649555" y="0"/>
                          <a:pt x="1657427" y="3261"/>
                          <a:pt x="1663231" y="9065"/>
                        </a:cubicBezTo>
                        <a:cubicBezTo>
                          <a:pt x="1669035" y="14868"/>
                          <a:pt x="1672296" y="22740"/>
                          <a:pt x="1672296" y="30948"/>
                        </a:cubicBezTo>
                        <a:lnTo>
                          <a:pt x="1672296" y="158199"/>
                        </a:lnTo>
                        <a:cubicBezTo>
                          <a:pt x="1672296" y="175292"/>
                          <a:pt x="1658440" y="189148"/>
                          <a:pt x="1641347" y="189148"/>
                        </a:cubicBezTo>
                        <a:lnTo>
                          <a:pt x="30948" y="189148"/>
                        </a:lnTo>
                        <a:cubicBezTo>
                          <a:pt x="22740" y="189148"/>
                          <a:pt x="14868" y="185887"/>
                          <a:pt x="9065" y="180083"/>
                        </a:cubicBezTo>
                        <a:cubicBezTo>
                          <a:pt x="3261" y="174279"/>
                          <a:pt x="0" y="166407"/>
                          <a:pt x="0" y="158199"/>
                        </a:cubicBezTo>
                        <a:lnTo>
                          <a:pt x="0" y="30948"/>
                        </a:lnTo>
                        <a:cubicBezTo>
                          <a:pt x="0" y="13856"/>
                          <a:pt x="13856" y="0"/>
                          <a:pt x="30948" y="0"/>
                        </a:cubicBezTo>
                        <a:close/>
                      </a:path>
                    </a:pathLst>
                  </a:custGeom>
                  <a:solidFill>
                    <a:srgbClr val="0E00AD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0" name="TextBox 60"/>
                  <p:cNvSpPr txBox="1"/>
                  <p:nvPr/>
                </p:nvSpPr>
                <p:spPr>
                  <a:xfrm>
                    <a:off x="0" y="57150"/>
                    <a:ext cx="1672296" cy="131998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61" name="Group 61"/>
                <p:cNvGrpSpPr/>
                <p:nvPr/>
              </p:nvGrpSpPr>
              <p:grpSpPr>
                <a:xfrm>
                  <a:off x="0" y="273372"/>
                  <a:ext cx="8005010" cy="632046"/>
                  <a:chOff x="0" y="0"/>
                  <a:chExt cx="1672296" cy="132038"/>
                </a:xfrm>
              </p:grpSpPr>
              <p:sp>
                <p:nvSpPr>
                  <p:cNvPr id="62" name="Freeform 62"/>
                  <p:cNvSpPr/>
                  <p:nvPr/>
                </p:nvSpPr>
                <p:spPr>
                  <a:xfrm>
                    <a:off x="0" y="0"/>
                    <a:ext cx="1672296" cy="13203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72296" h="132038">
                        <a:moveTo>
                          <a:pt x="0" y="0"/>
                        </a:moveTo>
                        <a:lnTo>
                          <a:pt x="1672296" y="0"/>
                        </a:lnTo>
                        <a:lnTo>
                          <a:pt x="1672296" y="132038"/>
                        </a:lnTo>
                        <a:lnTo>
                          <a:pt x="0" y="132038"/>
                        </a:lnTo>
                        <a:close/>
                      </a:path>
                    </a:pathLst>
                  </a:custGeom>
                  <a:solidFill>
                    <a:srgbClr val="0E00AD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3" name="TextBox 63"/>
                  <p:cNvSpPr txBox="1"/>
                  <p:nvPr/>
                </p:nvSpPr>
                <p:spPr>
                  <a:xfrm>
                    <a:off x="0" y="57150"/>
                    <a:ext cx="1672296" cy="74888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sp>
              <p:nvSpPr>
                <p:cNvPr id="64" name="TextBox 64"/>
                <p:cNvSpPr txBox="1"/>
                <p:nvPr/>
              </p:nvSpPr>
              <p:spPr>
                <a:xfrm>
                  <a:off x="1561943" y="159939"/>
                  <a:ext cx="4989030" cy="520414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3393"/>
                    </a:lnSpc>
                    <a:spcBef>
                      <a:spcPct val="0"/>
                    </a:spcBef>
                  </a:pPr>
                  <a:r>
                    <a:rPr lang="en-US" sz="2423" b="1" spc="24" dirty="0">
                      <a:solidFill>
                        <a:srgbClr val="FFFFFF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UI/UX &amp; Graphic Design</a:t>
                  </a:r>
                </a:p>
              </p:txBody>
            </p:sp>
            <p:grpSp>
              <p:nvGrpSpPr>
                <p:cNvPr id="65" name="Group 65"/>
                <p:cNvGrpSpPr/>
                <p:nvPr/>
              </p:nvGrpSpPr>
              <p:grpSpPr>
                <a:xfrm>
                  <a:off x="0" y="905419"/>
                  <a:ext cx="8005010" cy="1140403"/>
                  <a:chOff x="0" y="0"/>
                  <a:chExt cx="1672296" cy="238237"/>
                </a:xfrm>
              </p:grpSpPr>
              <p:sp>
                <p:nvSpPr>
                  <p:cNvPr id="66" name="Freeform 66"/>
                  <p:cNvSpPr/>
                  <p:nvPr/>
                </p:nvSpPr>
                <p:spPr>
                  <a:xfrm>
                    <a:off x="0" y="0"/>
                    <a:ext cx="1672296" cy="23823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72296" h="238237">
                        <a:moveTo>
                          <a:pt x="0" y="0"/>
                        </a:moveTo>
                        <a:lnTo>
                          <a:pt x="1672296" y="0"/>
                        </a:lnTo>
                        <a:lnTo>
                          <a:pt x="1672296" y="238237"/>
                        </a:lnTo>
                        <a:lnTo>
                          <a:pt x="0" y="238237"/>
                        </a:lnTo>
                        <a:close/>
                      </a:path>
                    </a:pathLst>
                  </a:custGeom>
                  <a:solidFill>
                    <a:srgbClr val="0E00AD">
                      <a:alpha val="12941"/>
                    </a:srgbClr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7" name="TextBox 67"/>
                  <p:cNvSpPr txBox="1"/>
                  <p:nvPr/>
                </p:nvSpPr>
                <p:spPr>
                  <a:xfrm>
                    <a:off x="0" y="57150"/>
                    <a:ext cx="1672296" cy="181087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68" name="Group 68"/>
                <p:cNvGrpSpPr/>
                <p:nvPr/>
              </p:nvGrpSpPr>
              <p:grpSpPr>
                <a:xfrm>
                  <a:off x="0" y="2012751"/>
                  <a:ext cx="8005010" cy="1470878"/>
                  <a:chOff x="0" y="0"/>
                  <a:chExt cx="1672296" cy="307275"/>
                </a:xfrm>
              </p:grpSpPr>
              <p:sp>
                <p:nvSpPr>
                  <p:cNvPr id="69" name="Freeform 69"/>
                  <p:cNvSpPr/>
                  <p:nvPr/>
                </p:nvSpPr>
                <p:spPr>
                  <a:xfrm>
                    <a:off x="0" y="0"/>
                    <a:ext cx="1672296" cy="3072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72296" h="307275">
                        <a:moveTo>
                          <a:pt x="0" y="0"/>
                        </a:moveTo>
                        <a:lnTo>
                          <a:pt x="1672296" y="0"/>
                        </a:lnTo>
                        <a:lnTo>
                          <a:pt x="1672296" y="307275"/>
                        </a:lnTo>
                        <a:lnTo>
                          <a:pt x="0" y="307275"/>
                        </a:lnTo>
                        <a:close/>
                      </a:path>
                    </a:pathLst>
                  </a:custGeom>
                  <a:solidFill>
                    <a:srgbClr val="0E00AD">
                      <a:alpha val="8627"/>
                    </a:srgbClr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0" name="TextBox 70"/>
                  <p:cNvSpPr txBox="1"/>
                  <p:nvPr/>
                </p:nvSpPr>
                <p:spPr>
                  <a:xfrm>
                    <a:off x="0" y="57150"/>
                    <a:ext cx="1672296" cy="2501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marL="0" lvl="0" indent="0" algn="ctr">
                      <a:lnSpc>
                        <a:spcPts val="1779"/>
                      </a:lnSpc>
                      <a:spcBef>
                        <a:spcPct val="0"/>
                      </a:spcBef>
                    </a:pPr>
                    <a:endParaRPr/>
                  </a:p>
                </p:txBody>
              </p:sp>
            </p:grpSp>
            <p:sp>
              <p:nvSpPr>
                <p:cNvPr id="71" name="Freeform 71"/>
                <p:cNvSpPr/>
                <p:nvPr/>
              </p:nvSpPr>
              <p:spPr>
                <a:xfrm>
                  <a:off x="546493" y="1076869"/>
                  <a:ext cx="1564812" cy="88020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64812" h="880207">
                      <a:moveTo>
                        <a:pt x="0" y="0"/>
                      </a:moveTo>
                      <a:lnTo>
                        <a:pt x="1564812" y="0"/>
                      </a:lnTo>
                      <a:lnTo>
                        <a:pt x="1564812" y="880207"/>
                      </a:lnTo>
                      <a:lnTo>
                        <a:pt x="0" y="88020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2" name="Freeform 72"/>
                <p:cNvSpPr/>
                <p:nvPr/>
              </p:nvSpPr>
              <p:spPr>
                <a:xfrm>
                  <a:off x="661656" y="2291403"/>
                  <a:ext cx="979716" cy="9797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79716" h="979716">
                      <a:moveTo>
                        <a:pt x="0" y="0"/>
                      </a:moveTo>
                      <a:lnTo>
                        <a:pt x="979716" y="0"/>
                      </a:lnTo>
                      <a:lnTo>
                        <a:pt x="979716" y="979716"/>
                      </a:lnTo>
                      <a:lnTo>
                        <a:pt x="0" y="97971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4">
                    <a:extLst>
                      <a:ext uri="{96DAC541-7B7A-43D3-8B79-37D633B846F1}">
                        <asvg:svgBlip xmlns:asvg="http://schemas.microsoft.com/office/drawing/2016/SVG/main" r:embed="rId5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grpSp>
              <p:nvGrpSpPr>
                <p:cNvPr id="73" name="Group 73"/>
                <p:cNvGrpSpPr/>
                <p:nvPr/>
              </p:nvGrpSpPr>
              <p:grpSpPr>
                <a:xfrm>
                  <a:off x="0" y="3435243"/>
                  <a:ext cx="8005010" cy="1455904"/>
                  <a:chOff x="0" y="0"/>
                  <a:chExt cx="1672296" cy="304147"/>
                </a:xfrm>
              </p:grpSpPr>
              <p:sp>
                <p:nvSpPr>
                  <p:cNvPr id="74" name="Freeform 74"/>
                  <p:cNvSpPr/>
                  <p:nvPr/>
                </p:nvSpPr>
                <p:spPr>
                  <a:xfrm>
                    <a:off x="0" y="0"/>
                    <a:ext cx="1672296" cy="30414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72296" h="304147">
                        <a:moveTo>
                          <a:pt x="0" y="0"/>
                        </a:moveTo>
                        <a:lnTo>
                          <a:pt x="1672296" y="0"/>
                        </a:lnTo>
                        <a:lnTo>
                          <a:pt x="1672296" y="304147"/>
                        </a:lnTo>
                        <a:lnTo>
                          <a:pt x="0" y="304147"/>
                        </a:lnTo>
                        <a:close/>
                      </a:path>
                    </a:pathLst>
                  </a:custGeom>
                  <a:solidFill>
                    <a:srgbClr val="0E00AD">
                      <a:alpha val="5882"/>
                    </a:srgbClr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5" name="TextBox 75"/>
                  <p:cNvSpPr txBox="1"/>
                  <p:nvPr/>
                </p:nvSpPr>
                <p:spPr>
                  <a:xfrm>
                    <a:off x="0" y="57150"/>
                    <a:ext cx="1672296" cy="246997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marL="0" lvl="0" indent="0" algn="ctr">
                      <a:lnSpc>
                        <a:spcPts val="1779"/>
                      </a:lnSpc>
                      <a:spcBef>
                        <a:spcPct val="0"/>
                      </a:spcBef>
                    </a:pPr>
                    <a:endParaRPr/>
                  </a:p>
                </p:txBody>
              </p:sp>
            </p:grpSp>
            <p:sp>
              <p:nvSpPr>
                <p:cNvPr id="76" name="Freeform 76"/>
                <p:cNvSpPr/>
                <p:nvPr/>
              </p:nvSpPr>
              <p:spPr>
                <a:xfrm>
                  <a:off x="794486" y="3767902"/>
                  <a:ext cx="836791" cy="83679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36791" h="836791">
                      <a:moveTo>
                        <a:pt x="0" y="0"/>
                      </a:moveTo>
                      <a:lnTo>
                        <a:pt x="836791" y="0"/>
                      </a:lnTo>
                      <a:lnTo>
                        <a:pt x="836791" y="836791"/>
                      </a:lnTo>
                      <a:lnTo>
                        <a:pt x="0" y="836791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7" name="TextBox 77"/>
                <p:cNvSpPr txBox="1"/>
                <p:nvPr/>
              </p:nvSpPr>
              <p:spPr>
                <a:xfrm>
                  <a:off x="2732442" y="1250414"/>
                  <a:ext cx="4769386" cy="531343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pPr algn="l">
                    <a:lnSpc>
                      <a:spcPts val="3393"/>
                    </a:lnSpc>
                    <a:spcBef>
                      <a:spcPct val="0"/>
                    </a:spcBef>
                  </a:pPr>
                  <a:r>
                    <a:rPr lang="en-US" sz="2423" spc="24" dirty="0">
                      <a:solidFill>
                        <a:srgbClr val="0E00AD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screen design, layout.</a:t>
                  </a:r>
                </a:p>
              </p:txBody>
            </p:sp>
            <p:sp>
              <p:nvSpPr>
                <p:cNvPr id="78" name="TextBox 78"/>
                <p:cNvSpPr txBox="1"/>
                <p:nvPr/>
              </p:nvSpPr>
              <p:spPr>
                <a:xfrm>
                  <a:off x="2286416" y="2179077"/>
                  <a:ext cx="4570369" cy="1112698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3393"/>
                    </a:lnSpc>
                    <a:spcBef>
                      <a:spcPct val="0"/>
                    </a:spcBef>
                  </a:pPr>
                  <a:r>
                    <a:rPr lang="en-US" sz="2423" spc="24" dirty="0">
                      <a:solidFill>
                        <a:srgbClr val="0E00AD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Inkscape - vector icons, adjustments.</a:t>
                  </a:r>
                </a:p>
              </p:txBody>
            </p:sp>
            <p:sp>
              <p:nvSpPr>
                <p:cNvPr id="79" name="TextBox 79"/>
                <p:cNvSpPr txBox="1"/>
                <p:nvPr/>
              </p:nvSpPr>
              <p:spPr>
                <a:xfrm>
                  <a:off x="2286416" y="3601739"/>
                  <a:ext cx="5145661" cy="1112698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3393"/>
                    </a:lnSpc>
                    <a:spcBef>
                      <a:spcPct val="0"/>
                    </a:spcBef>
                  </a:pPr>
                  <a:r>
                    <a:rPr lang="en-US" sz="2423" spc="24" dirty="0" err="1">
                      <a:solidFill>
                        <a:srgbClr val="0E00AD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PhotoPea</a:t>
                  </a:r>
                  <a:r>
                    <a:rPr lang="en-US" sz="2423" spc="24" dirty="0">
                      <a:solidFill>
                        <a:srgbClr val="0E00AD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 - image editing and refinements.</a:t>
                  </a:r>
                </a:p>
              </p:txBody>
            </p:sp>
          </p:grpSp>
          <p:sp>
            <p:nvSpPr>
              <p:cNvPr id="80" name="AutoShape 80"/>
              <p:cNvSpPr/>
              <p:nvPr/>
            </p:nvSpPr>
            <p:spPr>
              <a:xfrm>
                <a:off x="9801347" y="5693977"/>
                <a:ext cx="7457953" cy="0"/>
              </a:xfrm>
              <a:prstGeom prst="line">
                <a:avLst/>
              </a:prstGeom>
              <a:ln w="47625" cap="flat">
                <a:solidFill>
                  <a:srgbClr val="0E00AD"/>
                </a:solidFill>
                <a:prstDash val="solid"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02" name="TextBox 102"/>
          <p:cNvSpPr txBox="1"/>
          <p:nvPr/>
        </p:nvSpPr>
        <p:spPr>
          <a:xfrm>
            <a:off x="9144000" y="815694"/>
            <a:ext cx="7575272" cy="883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39"/>
              </a:lnSpc>
            </a:pPr>
            <a:r>
              <a:rPr lang="en-US" sz="5999" b="1" spc="59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Technologies Used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15887057" y="9014161"/>
            <a:ext cx="1372243" cy="385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036"/>
              </a:lnSpc>
            </a:pPr>
            <a:r>
              <a:rPr lang="en-US" sz="3300" b="1" spc="33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10/26</a:t>
            </a:r>
          </a:p>
        </p:txBody>
      </p:sp>
      <p:grpSp>
        <p:nvGrpSpPr>
          <p:cNvPr id="110" name="Group 109">
            <a:extLst>
              <a:ext uri="{FF2B5EF4-FFF2-40B4-BE49-F238E27FC236}">
                <a16:creationId xmlns:a16="http://schemas.microsoft.com/office/drawing/2014/main" id="{7A7A8DB4-510F-79D1-36B3-90FED6D7DF5E}"/>
              </a:ext>
            </a:extLst>
          </p:cNvPr>
          <p:cNvGrpSpPr/>
          <p:nvPr/>
        </p:nvGrpSpPr>
        <p:grpSpPr>
          <a:xfrm>
            <a:off x="1028700" y="1133475"/>
            <a:ext cx="7124701" cy="8302835"/>
            <a:chOff x="1028700" y="1133475"/>
            <a:chExt cx="7124701" cy="8302835"/>
          </a:xfrm>
        </p:grpSpPr>
        <p:grpSp>
          <p:nvGrpSpPr>
            <p:cNvPr id="106" name="Group 105">
              <a:extLst>
                <a:ext uri="{FF2B5EF4-FFF2-40B4-BE49-F238E27FC236}">
                  <a16:creationId xmlns:a16="http://schemas.microsoft.com/office/drawing/2014/main" id="{16B0437F-9B63-FCA9-3C5F-B0DF744FB401}"/>
                </a:ext>
              </a:extLst>
            </p:cNvPr>
            <p:cNvGrpSpPr/>
            <p:nvPr/>
          </p:nvGrpSpPr>
          <p:grpSpPr>
            <a:xfrm>
              <a:off x="1028700" y="7445949"/>
              <a:ext cx="7124700" cy="1990361"/>
              <a:chOff x="1028700" y="7445949"/>
              <a:chExt cx="7124700" cy="1990361"/>
            </a:xfrm>
          </p:grpSpPr>
          <p:sp>
            <p:nvSpPr>
              <p:cNvPr id="43" name="AutoShape 43"/>
              <p:cNvSpPr/>
              <p:nvPr/>
            </p:nvSpPr>
            <p:spPr>
              <a:xfrm flipV="1">
                <a:off x="1028700" y="8101201"/>
                <a:ext cx="6594308" cy="0"/>
              </a:xfrm>
              <a:prstGeom prst="line">
                <a:avLst/>
              </a:prstGeom>
              <a:ln w="47625" cap="flat">
                <a:solidFill>
                  <a:srgbClr val="0E00AD"/>
                </a:solidFill>
                <a:prstDash val="solid"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44" name="Group 44"/>
              <p:cNvGrpSpPr/>
              <p:nvPr/>
            </p:nvGrpSpPr>
            <p:grpSpPr>
              <a:xfrm>
                <a:off x="2149642" y="7445949"/>
                <a:ext cx="6003758" cy="1990361"/>
                <a:chOff x="0" y="0"/>
                <a:chExt cx="8005010" cy="2653815"/>
              </a:xfrm>
            </p:grpSpPr>
            <p:grpSp>
              <p:nvGrpSpPr>
                <p:cNvPr id="45" name="Group 45"/>
                <p:cNvGrpSpPr/>
                <p:nvPr/>
              </p:nvGrpSpPr>
              <p:grpSpPr>
                <a:xfrm>
                  <a:off x="0" y="905419"/>
                  <a:ext cx="8005010" cy="1748396"/>
                  <a:chOff x="0" y="0"/>
                  <a:chExt cx="1672296" cy="365251"/>
                </a:xfrm>
              </p:grpSpPr>
              <p:sp>
                <p:nvSpPr>
                  <p:cNvPr id="46" name="Freeform 46"/>
                  <p:cNvSpPr/>
                  <p:nvPr/>
                </p:nvSpPr>
                <p:spPr>
                  <a:xfrm>
                    <a:off x="0" y="0"/>
                    <a:ext cx="1672296" cy="36525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72296" h="365251">
                        <a:moveTo>
                          <a:pt x="0" y="0"/>
                        </a:moveTo>
                        <a:lnTo>
                          <a:pt x="1672296" y="0"/>
                        </a:lnTo>
                        <a:lnTo>
                          <a:pt x="1672296" y="365251"/>
                        </a:lnTo>
                        <a:lnTo>
                          <a:pt x="0" y="365251"/>
                        </a:lnTo>
                        <a:close/>
                      </a:path>
                    </a:pathLst>
                  </a:custGeom>
                  <a:solidFill>
                    <a:srgbClr val="0E00AD">
                      <a:alpha val="7843"/>
                    </a:srgbClr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7" name="TextBox 47"/>
                  <p:cNvSpPr txBox="1"/>
                  <p:nvPr/>
                </p:nvSpPr>
                <p:spPr>
                  <a:xfrm>
                    <a:off x="0" y="57150"/>
                    <a:ext cx="1672296" cy="308101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48" name="Group 48"/>
                <p:cNvGrpSpPr/>
                <p:nvPr/>
              </p:nvGrpSpPr>
              <p:grpSpPr>
                <a:xfrm>
                  <a:off x="0" y="0"/>
                  <a:ext cx="8005010" cy="905419"/>
                  <a:chOff x="0" y="0"/>
                  <a:chExt cx="1672296" cy="189148"/>
                </a:xfrm>
              </p:grpSpPr>
              <p:sp>
                <p:nvSpPr>
                  <p:cNvPr id="49" name="Freeform 49"/>
                  <p:cNvSpPr/>
                  <p:nvPr/>
                </p:nvSpPr>
                <p:spPr>
                  <a:xfrm>
                    <a:off x="0" y="0"/>
                    <a:ext cx="1672296" cy="18914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72296" h="189148">
                        <a:moveTo>
                          <a:pt x="30948" y="0"/>
                        </a:moveTo>
                        <a:lnTo>
                          <a:pt x="1641347" y="0"/>
                        </a:lnTo>
                        <a:cubicBezTo>
                          <a:pt x="1649555" y="0"/>
                          <a:pt x="1657427" y="3261"/>
                          <a:pt x="1663231" y="9065"/>
                        </a:cubicBezTo>
                        <a:cubicBezTo>
                          <a:pt x="1669035" y="14868"/>
                          <a:pt x="1672296" y="22740"/>
                          <a:pt x="1672296" y="30948"/>
                        </a:cubicBezTo>
                        <a:lnTo>
                          <a:pt x="1672296" y="158199"/>
                        </a:lnTo>
                        <a:cubicBezTo>
                          <a:pt x="1672296" y="175292"/>
                          <a:pt x="1658440" y="189148"/>
                          <a:pt x="1641347" y="189148"/>
                        </a:cubicBezTo>
                        <a:lnTo>
                          <a:pt x="30948" y="189148"/>
                        </a:lnTo>
                        <a:cubicBezTo>
                          <a:pt x="22740" y="189148"/>
                          <a:pt x="14868" y="185887"/>
                          <a:pt x="9065" y="180083"/>
                        </a:cubicBezTo>
                        <a:cubicBezTo>
                          <a:pt x="3261" y="174279"/>
                          <a:pt x="0" y="166407"/>
                          <a:pt x="0" y="158199"/>
                        </a:cubicBezTo>
                        <a:lnTo>
                          <a:pt x="0" y="30948"/>
                        </a:lnTo>
                        <a:cubicBezTo>
                          <a:pt x="0" y="13856"/>
                          <a:pt x="13856" y="0"/>
                          <a:pt x="30948" y="0"/>
                        </a:cubicBezTo>
                        <a:close/>
                      </a:path>
                    </a:pathLst>
                  </a:custGeom>
                  <a:solidFill>
                    <a:srgbClr val="0E00AD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50" name="TextBox 50"/>
                  <p:cNvSpPr txBox="1"/>
                  <p:nvPr/>
                </p:nvSpPr>
                <p:spPr>
                  <a:xfrm>
                    <a:off x="0" y="57150"/>
                    <a:ext cx="1672296" cy="131998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51" name="Group 51"/>
                <p:cNvGrpSpPr/>
                <p:nvPr/>
              </p:nvGrpSpPr>
              <p:grpSpPr>
                <a:xfrm>
                  <a:off x="0" y="273372"/>
                  <a:ext cx="8005010" cy="632046"/>
                  <a:chOff x="0" y="0"/>
                  <a:chExt cx="1672296" cy="132038"/>
                </a:xfrm>
              </p:grpSpPr>
              <p:sp>
                <p:nvSpPr>
                  <p:cNvPr id="52" name="Freeform 52"/>
                  <p:cNvSpPr/>
                  <p:nvPr/>
                </p:nvSpPr>
                <p:spPr>
                  <a:xfrm>
                    <a:off x="0" y="0"/>
                    <a:ext cx="1672296" cy="13203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72296" h="132038">
                        <a:moveTo>
                          <a:pt x="0" y="0"/>
                        </a:moveTo>
                        <a:lnTo>
                          <a:pt x="1672296" y="0"/>
                        </a:lnTo>
                        <a:lnTo>
                          <a:pt x="1672296" y="132038"/>
                        </a:lnTo>
                        <a:lnTo>
                          <a:pt x="0" y="132038"/>
                        </a:lnTo>
                        <a:close/>
                      </a:path>
                    </a:pathLst>
                  </a:custGeom>
                  <a:solidFill>
                    <a:srgbClr val="0E00AD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53" name="TextBox 53"/>
                  <p:cNvSpPr txBox="1"/>
                  <p:nvPr/>
                </p:nvSpPr>
                <p:spPr>
                  <a:xfrm>
                    <a:off x="0" y="57150"/>
                    <a:ext cx="1672296" cy="74888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sp>
              <p:nvSpPr>
                <p:cNvPr id="54" name="Freeform 54"/>
                <p:cNvSpPr/>
                <p:nvPr/>
              </p:nvSpPr>
              <p:spPr>
                <a:xfrm>
                  <a:off x="618484" y="1496311"/>
                  <a:ext cx="2138155" cy="56661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38155" h="566611">
                      <a:moveTo>
                        <a:pt x="0" y="0"/>
                      </a:moveTo>
                      <a:lnTo>
                        <a:pt x="2138155" y="0"/>
                      </a:lnTo>
                      <a:lnTo>
                        <a:pt x="2138155" y="566611"/>
                      </a:lnTo>
                      <a:lnTo>
                        <a:pt x="0" y="566611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" name="TextBox 55"/>
                <p:cNvSpPr txBox="1"/>
                <p:nvPr/>
              </p:nvSpPr>
              <p:spPr>
                <a:xfrm>
                  <a:off x="1473753" y="173453"/>
                  <a:ext cx="5057505" cy="520414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3393"/>
                    </a:lnSpc>
                    <a:spcBef>
                      <a:spcPct val="0"/>
                    </a:spcBef>
                  </a:pPr>
                  <a:r>
                    <a:rPr lang="en-US" sz="2423" b="1" spc="24" dirty="0">
                      <a:solidFill>
                        <a:srgbClr val="FFFFFF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Mapping &amp; </a:t>
                  </a:r>
                  <a:r>
                    <a:rPr lang="en-US" sz="2423" b="1" spc="24" dirty="0" err="1">
                      <a:solidFill>
                        <a:srgbClr val="FFFFFF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Visualisation</a:t>
                  </a:r>
                  <a:endParaRPr lang="en-US" sz="2423" b="1" spc="24" dirty="0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endParaRPr>
                </a:p>
              </p:txBody>
            </p:sp>
            <p:sp>
              <p:nvSpPr>
                <p:cNvPr id="56" name="TextBox 56"/>
                <p:cNvSpPr txBox="1"/>
                <p:nvPr/>
              </p:nvSpPr>
              <p:spPr>
                <a:xfrm>
                  <a:off x="3193294" y="1218161"/>
                  <a:ext cx="3996184" cy="1112699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3393"/>
                    </a:lnSpc>
                    <a:spcBef>
                      <a:spcPct val="0"/>
                    </a:spcBef>
                  </a:pPr>
                  <a:r>
                    <a:rPr lang="en-US" sz="2423" spc="24" dirty="0">
                      <a:solidFill>
                        <a:srgbClr val="0E00AD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interactive map and alert markers.</a:t>
                  </a:r>
                </a:p>
              </p:txBody>
            </p:sp>
          </p:grpSp>
        </p:grpSp>
        <p:grpSp>
          <p:nvGrpSpPr>
            <p:cNvPr id="109" name="Group 108">
              <a:extLst>
                <a:ext uri="{FF2B5EF4-FFF2-40B4-BE49-F238E27FC236}">
                  <a16:creationId xmlns:a16="http://schemas.microsoft.com/office/drawing/2014/main" id="{DB640F74-FB85-01C6-1A70-40AA9CCC559F}"/>
                </a:ext>
              </a:extLst>
            </p:cNvPr>
            <p:cNvGrpSpPr/>
            <p:nvPr/>
          </p:nvGrpSpPr>
          <p:grpSpPr>
            <a:xfrm>
              <a:off x="1028700" y="4827599"/>
              <a:ext cx="7124701" cy="2361175"/>
              <a:chOff x="1028700" y="4827599"/>
              <a:chExt cx="7124701" cy="2361175"/>
            </a:xfrm>
          </p:grpSpPr>
          <p:grpSp>
            <p:nvGrpSpPr>
              <p:cNvPr id="82" name="Group 82"/>
              <p:cNvGrpSpPr/>
              <p:nvPr/>
            </p:nvGrpSpPr>
            <p:grpSpPr>
              <a:xfrm>
                <a:off x="2149643" y="5506663"/>
                <a:ext cx="6003758" cy="855302"/>
                <a:chOff x="0" y="0"/>
                <a:chExt cx="1672296" cy="238237"/>
              </a:xfrm>
            </p:grpSpPr>
            <p:sp>
              <p:nvSpPr>
                <p:cNvPr id="83" name="Freeform 83"/>
                <p:cNvSpPr/>
                <p:nvPr/>
              </p:nvSpPr>
              <p:spPr>
                <a:xfrm>
                  <a:off x="0" y="0"/>
                  <a:ext cx="1672296" cy="23823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72296" h="238237">
                      <a:moveTo>
                        <a:pt x="0" y="0"/>
                      </a:moveTo>
                      <a:lnTo>
                        <a:pt x="1672296" y="0"/>
                      </a:lnTo>
                      <a:lnTo>
                        <a:pt x="1672296" y="238237"/>
                      </a:lnTo>
                      <a:lnTo>
                        <a:pt x="0" y="238237"/>
                      </a:lnTo>
                      <a:close/>
                    </a:path>
                  </a:pathLst>
                </a:custGeom>
                <a:solidFill>
                  <a:srgbClr val="0E00AD">
                    <a:alpha val="12941"/>
                  </a:srgbClr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4" name="TextBox 84"/>
                <p:cNvSpPr txBox="1"/>
                <p:nvPr/>
              </p:nvSpPr>
              <p:spPr>
                <a:xfrm>
                  <a:off x="0" y="57150"/>
                  <a:ext cx="1672296" cy="181087"/>
                </a:xfrm>
                <a:prstGeom prst="rect">
                  <a:avLst/>
                </a:prstGeom>
              </p:spPr>
              <p:txBody>
                <a:bodyPr lIns="48034" tIns="48034" rIns="48034" bIns="48034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grpSp>
            <p:nvGrpSpPr>
              <p:cNvPr id="85" name="Group 85"/>
              <p:cNvGrpSpPr/>
              <p:nvPr/>
            </p:nvGrpSpPr>
            <p:grpSpPr>
              <a:xfrm>
                <a:off x="2149643" y="6333472"/>
                <a:ext cx="6003758" cy="855302"/>
                <a:chOff x="0" y="0"/>
                <a:chExt cx="1672296" cy="238237"/>
              </a:xfrm>
            </p:grpSpPr>
            <p:sp>
              <p:nvSpPr>
                <p:cNvPr id="86" name="Freeform 86"/>
                <p:cNvSpPr/>
                <p:nvPr/>
              </p:nvSpPr>
              <p:spPr>
                <a:xfrm>
                  <a:off x="0" y="0"/>
                  <a:ext cx="1672296" cy="23823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72296" h="238237">
                      <a:moveTo>
                        <a:pt x="0" y="0"/>
                      </a:moveTo>
                      <a:lnTo>
                        <a:pt x="1672296" y="0"/>
                      </a:lnTo>
                      <a:lnTo>
                        <a:pt x="1672296" y="238237"/>
                      </a:lnTo>
                      <a:lnTo>
                        <a:pt x="0" y="238237"/>
                      </a:lnTo>
                      <a:close/>
                    </a:path>
                  </a:pathLst>
                </a:custGeom>
                <a:solidFill>
                  <a:srgbClr val="0E00AD">
                    <a:alpha val="8627"/>
                  </a:srgbClr>
                </a:solidFill>
              </p:spPr>
              <p:txBody>
                <a:bodyPr/>
                <a:lstStyle/>
                <a:p>
                  <a:endParaRPr lang="en-GB" dirty="0"/>
                </a:p>
              </p:txBody>
            </p:sp>
            <p:sp>
              <p:nvSpPr>
                <p:cNvPr id="87" name="TextBox 87"/>
                <p:cNvSpPr txBox="1"/>
                <p:nvPr/>
              </p:nvSpPr>
              <p:spPr>
                <a:xfrm>
                  <a:off x="0" y="57150"/>
                  <a:ext cx="1672296" cy="181087"/>
                </a:xfrm>
                <a:prstGeom prst="rect">
                  <a:avLst/>
                </a:prstGeom>
              </p:spPr>
              <p:txBody>
                <a:bodyPr lIns="48034" tIns="48034" rIns="48034" bIns="48034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88" name="Freeform 88"/>
              <p:cNvSpPr/>
              <p:nvPr/>
            </p:nvSpPr>
            <p:spPr>
              <a:xfrm>
                <a:off x="2390870" y="5569708"/>
                <a:ext cx="729314" cy="755588"/>
              </a:xfrm>
              <a:custGeom>
                <a:avLst/>
                <a:gdLst/>
                <a:ahLst/>
                <a:cxnLst/>
                <a:rect l="l" t="t" r="r" b="b"/>
                <a:pathLst>
                  <a:path w="972418" h="1007451">
                    <a:moveTo>
                      <a:pt x="0" y="0"/>
                    </a:moveTo>
                    <a:lnTo>
                      <a:pt x="972418" y="0"/>
                    </a:lnTo>
                    <a:lnTo>
                      <a:pt x="972418" y="1007451"/>
                    </a:lnTo>
                    <a:lnTo>
                      <a:pt x="0" y="100745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8"/>
                <a:stretch>
                  <a:fillRect r="-3602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9" name="Freeform 89"/>
              <p:cNvSpPr/>
              <p:nvPr/>
            </p:nvSpPr>
            <p:spPr>
              <a:xfrm>
                <a:off x="3368549" y="5589807"/>
                <a:ext cx="482433" cy="620493"/>
              </a:xfrm>
              <a:custGeom>
                <a:avLst/>
                <a:gdLst/>
                <a:ahLst/>
                <a:cxnLst/>
                <a:rect l="l" t="t" r="r" b="b"/>
                <a:pathLst>
                  <a:path w="643244" h="827324">
                    <a:moveTo>
                      <a:pt x="0" y="0"/>
                    </a:moveTo>
                    <a:lnTo>
                      <a:pt x="643244" y="0"/>
                    </a:lnTo>
                    <a:lnTo>
                      <a:pt x="643244" y="827324"/>
                    </a:lnTo>
                    <a:lnTo>
                      <a:pt x="0" y="82732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90" name="Group 90"/>
              <p:cNvGrpSpPr/>
              <p:nvPr/>
            </p:nvGrpSpPr>
            <p:grpSpPr>
              <a:xfrm>
                <a:off x="2149643" y="4827599"/>
                <a:ext cx="6003758" cy="679064"/>
                <a:chOff x="0" y="0"/>
                <a:chExt cx="1672296" cy="189148"/>
              </a:xfrm>
            </p:grpSpPr>
            <p:sp>
              <p:nvSpPr>
                <p:cNvPr id="91" name="Freeform 91"/>
                <p:cNvSpPr/>
                <p:nvPr/>
              </p:nvSpPr>
              <p:spPr>
                <a:xfrm>
                  <a:off x="0" y="0"/>
                  <a:ext cx="1672296" cy="1891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72296" h="189148">
                      <a:moveTo>
                        <a:pt x="30948" y="0"/>
                      </a:moveTo>
                      <a:lnTo>
                        <a:pt x="1641347" y="0"/>
                      </a:lnTo>
                      <a:cubicBezTo>
                        <a:pt x="1649555" y="0"/>
                        <a:pt x="1657427" y="3261"/>
                        <a:pt x="1663231" y="9065"/>
                      </a:cubicBezTo>
                      <a:cubicBezTo>
                        <a:pt x="1669035" y="14868"/>
                        <a:pt x="1672296" y="22740"/>
                        <a:pt x="1672296" y="30948"/>
                      </a:cubicBezTo>
                      <a:lnTo>
                        <a:pt x="1672296" y="158199"/>
                      </a:lnTo>
                      <a:cubicBezTo>
                        <a:pt x="1672296" y="175292"/>
                        <a:pt x="1658440" y="189148"/>
                        <a:pt x="1641347" y="189148"/>
                      </a:cubicBezTo>
                      <a:lnTo>
                        <a:pt x="30948" y="189148"/>
                      </a:lnTo>
                      <a:cubicBezTo>
                        <a:pt x="22740" y="189148"/>
                        <a:pt x="14868" y="185887"/>
                        <a:pt x="9065" y="180083"/>
                      </a:cubicBezTo>
                      <a:cubicBezTo>
                        <a:pt x="3261" y="174279"/>
                        <a:pt x="0" y="166407"/>
                        <a:pt x="0" y="158199"/>
                      </a:cubicBezTo>
                      <a:lnTo>
                        <a:pt x="0" y="30948"/>
                      </a:lnTo>
                      <a:cubicBezTo>
                        <a:pt x="0" y="13856"/>
                        <a:pt x="13856" y="0"/>
                        <a:pt x="30948" y="0"/>
                      </a:cubicBezTo>
                      <a:close/>
                    </a:path>
                  </a:pathLst>
                </a:custGeom>
                <a:solidFill>
                  <a:srgbClr val="0E00AD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2" name="TextBox 92"/>
                <p:cNvSpPr txBox="1"/>
                <p:nvPr/>
              </p:nvSpPr>
              <p:spPr>
                <a:xfrm>
                  <a:off x="0" y="57150"/>
                  <a:ext cx="1672296" cy="131998"/>
                </a:xfrm>
                <a:prstGeom prst="rect">
                  <a:avLst/>
                </a:prstGeom>
              </p:spPr>
              <p:txBody>
                <a:bodyPr lIns="48034" tIns="48034" rIns="48034" bIns="48034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grpSp>
            <p:nvGrpSpPr>
              <p:cNvPr id="93" name="Group 93"/>
              <p:cNvGrpSpPr/>
              <p:nvPr/>
            </p:nvGrpSpPr>
            <p:grpSpPr>
              <a:xfrm>
                <a:off x="2149643" y="5032628"/>
                <a:ext cx="6003758" cy="474035"/>
                <a:chOff x="0" y="0"/>
                <a:chExt cx="1672296" cy="132038"/>
              </a:xfrm>
            </p:grpSpPr>
            <p:sp>
              <p:nvSpPr>
                <p:cNvPr id="94" name="Freeform 94"/>
                <p:cNvSpPr/>
                <p:nvPr/>
              </p:nvSpPr>
              <p:spPr>
                <a:xfrm>
                  <a:off x="0" y="0"/>
                  <a:ext cx="1672296" cy="1320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72296" h="132038">
                      <a:moveTo>
                        <a:pt x="0" y="0"/>
                      </a:moveTo>
                      <a:lnTo>
                        <a:pt x="1672296" y="0"/>
                      </a:lnTo>
                      <a:lnTo>
                        <a:pt x="1672296" y="132038"/>
                      </a:lnTo>
                      <a:lnTo>
                        <a:pt x="0" y="132038"/>
                      </a:lnTo>
                      <a:close/>
                    </a:path>
                  </a:pathLst>
                </a:custGeom>
                <a:solidFill>
                  <a:srgbClr val="0E00AD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" name="TextBox 95"/>
                <p:cNvSpPr txBox="1"/>
                <p:nvPr/>
              </p:nvSpPr>
              <p:spPr>
                <a:xfrm>
                  <a:off x="0" y="57150"/>
                  <a:ext cx="1672296" cy="74888"/>
                </a:xfrm>
                <a:prstGeom prst="rect">
                  <a:avLst/>
                </a:prstGeom>
              </p:spPr>
              <p:txBody>
                <a:bodyPr lIns="48034" tIns="48034" rIns="48034" bIns="48034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96" name="Freeform 96"/>
              <p:cNvSpPr/>
              <p:nvPr/>
            </p:nvSpPr>
            <p:spPr>
              <a:xfrm>
                <a:off x="2471970" y="6487111"/>
                <a:ext cx="1072763" cy="548572"/>
              </a:xfrm>
              <a:custGeom>
                <a:avLst/>
                <a:gdLst/>
                <a:ahLst/>
                <a:cxnLst/>
                <a:rect l="l" t="t" r="r" b="b"/>
                <a:pathLst>
                  <a:path w="1430350" h="731429">
                    <a:moveTo>
                      <a:pt x="0" y="0"/>
                    </a:moveTo>
                    <a:lnTo>
                      <a:pt x="1430350" y="0"/>
                    </a:lnTo>
                    <a:lnTo>
                      <a:pt x="1430350" y="731429"/>
                    </a:lnTo>
                    <a:lnTo>
                      <a:pt x="0" y="73142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7" name="TextBox 97"/>
              <p:cNvSpPr txBox="1"/>
              <p:nvPr/>
            </p:nvSpPr>
            <p:spPr>
              <a:xfrm>
                <a:off x="3328094" y="4954239"/>
                <a:ext cx="3910906" cy="398507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l">
                  <a:lnSpc>
                    <a:spcPts val="3393"/>
                  </a:lnSpc>
                  <a:spcBef>
                    <a:spcPct val="0"/>
                  </a:spcBef>
                </a:pPr>
                <a:r>
                  <a:rPr lang="en-US" sz="2423" b="1" spc="24" dirty="0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Back-End Development</a:t>
                </a:r>
              </a:p>
            </p:txBody>
          </p:sp>
          <p:sp>
            <p:nvSpPr>
              <p:cNvPr id="98" name="TextBox 98"/>
              <p:cNvSpPr txBox="1"/>
              <p:nvPr/>
            </p:nvSpPr>
            <p:spPr>
              <a:xfrm>
                <a:off x="4124586" y="5738059"/>
                <a:ext cx="3876414" cy="398507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l">
                  <a:lnSpc>
                    <a:spcPts val="3393"/>
                  </a:lnSpc>
                  <a:spcBef>
                    <a:spcPct val="0"/>
                  </a:spcBef>
                </a:pPr>
                <a:r>
                  <a:rPr lang="en-US" sz="2423" spc="24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lightweight API structure.</a:t>
                </a:r>
              </a:p>
            </p:txBody>
          </p:sp>
          <p:sp>
            <p:nvSpPr>
              <p:cNvPr id="99" name="TextBox 99"/>
              <p:cNvSpPr txBox="1"/>
              <p:nvPr/>
            </p:nvSpPr>
            <p:spPr>
              <a:xfrm>
                <a:off x="5112983" y="6551954"/>
                <a:ext cx="2785737" cy="39850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393"/>
                  </a:lnSpc>
                  <a:spcBef>
                    <a:spcPct val="0"/>
                  </a:spcBef>
                </a:pPr>
                <a:r>
                  <a:rPr lang="en-US" sz="2423" spc="24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styling and layout.</a:t>
                </a:r>
              </a:p>
            </p:txBody>
          </p:sp>
          <p:sp>
            <p:nvSpPr>
              <p:cNvPr id="100" name="AutoShape 100"/>
              <p:cNvSpPr/>
              <p:nvPr/>
            </p:nvSpPr>
            <p:spPr>
              <a:xfrm>
                <a:off x="1028700" y="5493634"/>
                <a:ext cx="7124700" cy="0"/>
              </a:xfrm>
              <a:prstGeom prst="line">
                <a:avLst/>
              </a:prstGeom>
              <a:ln w="63500" cap="flat">
                <a:solidFill>
                  <a:srgbClr val="0E00AD"/>
                </a:solidFill>
                <a:prstDash val="solid"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1" name="Freeform 101"/>
              <p:cNvSpPr/>
              <p:nvPr/>
            </p:nvSpPr>
            <p:spPr>
              <a:xfrm>
                <a:off x="3709500" y="6448753"/>
                <a:ext cx="1238714" cy="586931"/>
              </a:xfrm>
              <a:custGeom>
                <a:avLst/>
                <a:gdLst/>
                <a:ahLst/>
                <a:cxnLst/>
                <a:rect l="l" t="t" r="r" b="b"/>
                <a:pathLst>
                  <a:path w="1651619" h="782574">
                    <a:moveTo>
                      <a:pt x="0" y="0"/>
                    </a:moveTo>
                    <a:lnTo>
                      <a:pt x="1651619" y="0"/>
                    </a:lnTo>
                    <a:lnTo>
                      <a:pt x="1651619" y="782573"/>
                    </a:lnTo>
                    <a:lnTo>
                      <a:pt x="0" y="782573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1">
                  <a:extLs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8" name="Group 107">
              <a:extLst>
                <a:ext uri="{FF2B5EF4-FFF2-40B4-BE49-F238E27FC236}">
                  <a16:creationId xmlns:a16="http://schemas.microsoft.com/office/drawing/2014/main" id="{EBC8F21E-C97F-D1CC-3391-CD29AA85F3B6}"/>
                </a:ext>
              </a:extLst>
            </p:cNvPr>
            <p:cNvGrpSpPr/>
            <p:nvPr/>
          </p:nvGrpSpPr>
          <p:grpSpPr>
            <a:xfrm>
              <a:off x="1028700" y="1133475"/>
              <a:ext cx="7124700" cy="3436387"/>
              <a:chOff x="1028700" y="1133475"/>
              <a:chExt cx="7124700" cy="3436387"/>
            </a:xfrm>
          </p:grpSpPr>
          <p:grpSp>
            <p:nvGrpSpPr>
              <p:cNvPr id="2" name="Group 2"/>
              <p:cNvGrpSpPr/>
              <p:nvPr/>
            </p:nvGrpSpPr>
            <p:grpSpPr>
              <a:xfrm>
                <a:off x="2149642" y="1133475"/>
                <a:ext cx="6003758" cy="3436387"/>
                <a:chOff x="0" y="0"/>
                <a:chExt cx="8005010" cy="4581849"/>
              </a:xfrm>
            </p:grpSpPr>
            <p:grpSp>
              <p:nvGrpSpPr>
                <p:cNvPr id="3" name="Group 3"/>
                <p:cNvGrpSpPr/>
                <p:nvPr/>
              </p:nvGrpSpPr>
              <p:grpSpPr>
                <a:xfrm>
                  <a:off x="0" y="905419"/>
                  <a:ext cx="8005010" cy="1140403"/>
                  <a:chOff x="0" y="0"/>
                  <a:chExt cx="1672296" cy="238237"/>
                </a:xfrm>
              </p:grpSpPr>
              <p:sp>
                <p:nvSpPr>
                  <p:cNvPr id="4" name="Freeform 4"/>
                  <p:cNvSpPr/>
                  <p:nvPr/>
                </p:nvSpPr>
                <p:spPr>
                  <a:xfrm>
                    <a:off x="0" y="0"/>
                    <a:ext cx="1672296" cy="23823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72296" h="238237">
                        <a:moveTo>
                          <a:pt x="0" y="0"/>
                        </a:moveTo>
                        <a:lnTo>
                          <a:pt x="1672296" y="0"/>
                        </a:lnTo>
                        <a:lnTo>
                          <a:pt x="1672296" y="238237"/>
                        </a:lnTo>
                        <a:lnTo>
                          <a:pt x="0" y="238237"/>
                        </a:lnTo>
                        <a:close/>
                      </a:path>
                    </a:pathLst>
                  </a:custGeom>
                  <a:solidFill>
                    <a:srgbClr val="0E00AD">
                      <a:alpha val="12941"/>
                    </a:srgbClr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5" name="TextBox 5"/>
                  <p:cNvSpPr txBox="1"/>
                  <p:nvPr/>
                </p:nvSpPr>
                <p:spPr>
                  <a:xfrm>
                    <a:off x="0" y="57150"/>
                    <a:ext cx="1672296" cy="181087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6" name="Group 6"/>
                <p:cNvGrpSpPr/>
                <p:nvPr/>
              </p:nvGrpSpPr>
              <p:grpSpPr>
                <a:xfrm>
                  <a:off x="0" y="2007830"/>
                  <a:ext cx="8005010" cy="1140403"/>
                  <a:chOff x="0" y="0"/>
                  <a:chExt cx="1672296" cy="238237"/>
                </a:xfrm>
              </p:grpSpPr>
              <p:sp>
                <p:nvSpPr>
                  <p:cNvPr id="7" name="Freeform 7"/>
                  <p:cNvSpPr/>
                  <p:nvPr/>
                </p:nvSpPr>
                <p:spPr>
                  <a:xfrm>
                    <a:off x="0" y="0"/>
                    <a:ext cx="1672296" cy="23823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72296" h="238237">
                        <a:moveTo>
                          <a:pt x="0" y="0"/>
                        </a:moveTo>
                        <a:lnTo>
                          <a:pt x="1672296" y="0"/>
                        </a:lnTo>
                        <a:lnTo>
                          <a:pt x="1672296" y="238237"/>
                        </a:lnTo>
                        <a:lnTo>
                          <a:pt x="0" y="238237"/>
                        </a:lnTo>
                        <a:close/>
                      </a:path>
                    </a:pathLst>
                  </a:custGeom>
                  <a:solidFill>
                    <a:srgbClr val="0E00AD">
                      <a:alpha val="8627"/>
                    </a:srgbClr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8" name="TextBox 8"/>
                  <p:cNvSpPr txBox="1"/>
                  <p:nvPr/>
                </p:nvSpPr>
                <p:spPr>
                  <a:xfrm>
                    <a:off x="0" y="57150"/>
                    <a:ext cx="1672296" cy="181087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9" name="Group 9"/>
                <p:cNvGrpSpPr/>
                <p:nvPr/>
              </p:nvGrpSpPr>
              <p:grpSpPr>
                <a:xfrm>
                  <a:off x="0" y="3110971"/>
                  <a:ext cx="8005010" cy="1470878"/>
                  <a:chOff x="0" y="0"/>
                  <a:chExt cx="1672296" cy="307275"/>
                </a:xfrm>
              </p:grpSpPr>
              <p:sp>
                <p:nvSpPr>
                  <p:cNvPr id="10" name="Freeform 10"/>
                  <p:cNvSpPr/>
                  <p:nvPr/>
                </p:nvSpPr>
                <p:spPr>
                  <a:xfrm>
                    <a:off x="0" y="0"/>
                    <a:ext cx="1672296" cy="3072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72296" h="307275">
                        <a:moveTo>
                          <a:pt x="0" y="0"/>
                        </a:moveTo>
                        <a:lnTo>
                          <a:pt x="1672296" y="0"/>
                        </a:lnTo>
                        <a:lnTo>
                          <a:pt x="1672296" y="307275"/>
                        </a:lnTo>
                        <a:lnTo>
                          <a:pt x="0" y="307275"/>
                        </a:lnTo>
                        <a:close/>
                      </a:path>
                    </a:pathLst>
                  </a:custGeom>
                  <a:solidFill>
                    <a:srgbClr val="0E00AD">
                      <a:alpha val="5882"/>
                    </a:srgbClr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1" name="TextBox 11"/>
                  <p:cNvSpPr txBox="1"/>
                  <p:nvPr/>
                </p:nvSpPr>
                <p:spPr>
                  <a:xfrm>
                    <a:off x="0" y="57150"/>
                    <a:ext cx="1672296" cy="2501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12" name="Group 12"/>
                <p:cNvGrpSpPr/>
                <p:nvPr/>
              </p:nvGrpSpPr>
              <p:grpSpPr>
                <a:xfrm>
                  <a:off x="0" y="0"/>
                  <a:ext cx="8005010" cy="905419"/>
                  <a:chOff x="0" y="0"/>
                  <a:chExt cx="1672296" cy="189148"/>
                </a:xfrm>
              </p:grpSpPr>
              <p:sp>
                <p:nvSpPr>
                  <p:cNvPr id="13" name="Freeform 13"/>
                  <p:cNvSpPr/>
                  <p:nvPr/>
                </p:nvSpPr>
                <p:spPr>
                  <a:xfrm>
                    <a:off x="0" y="0"/>
                    <a:ext cx="1672296" cy="18914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72296" h="189148">
                        <a:moveTo>
                          <a:pt x="30948" y="0"/>
                        </a:moveTo>
                        <a:lnTo>
                          <a:pt x="1641347" y="0"/>
                        </a:lnTo>
                        <a:cubicBezTo>
                          <a:pt x="1649555" y="0"/>
                          <a:pt x="1657427" y="3261"/>
                          <a:pt x="1663231" y="9065"/>
                        </a:cubicBezTo>
                        <a:cubicBezTo>
                          <a:pt x="1669035" y="14868"/>
                          <a:pt x="1672296" y="22740"/>
                          <a:pt x="1672296" y="30948"/>
                        </a:cubicBezTo>
                        <a:lnTo>
                          <a:pt x="1672296" y="158199"/>
                        </a:lnTo>
                        <a:cubicBezTo>
                          <a:pt x="1672296" y="175292"/>
                          <a:pt x="1658440" y="189148"/>
                          <a:pt x="1641347" y="189148"/>
                        </a:cubicBezTo>
                        <a:lnTo>
                          <a:pt x="30948" y="189148"/>
                        </a:lnTo>
                        <a:cubicBezTo>
                          <a:pt x="22740" y="189148"/>
                          <a:pt x="14868" y="185887"/>
                          <a:pt x="9065" y="180083"/>
                        </a:cubicBezTo>
                        <a:cubicBezTo>
                          <a:pt x="3261" y="174279"/>
                          <a:pt x="0" y="166407"/>
                          <a:pt x="0" y="158199"/>
                        </a:cubicBezTo>
                        <a:lnTo>
                          <a:pt x="0" y="30948"/>
                        </a:lnTo>
                        <a:cubicBezTo>
                          <a:pt x="0" y="13856"/>
                          <a:pt x="13856" y="0"/>
                          <a:pt x="30948" y="0"/>
                        </a:cubicBezTo>
                        <a:close/>
                      </a:path>
                    </a:pathLst>
                  </a:custGeom>
                  <a:solidFill>
                    <a:srgbClr val="0E00AD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" name="TextBox 14"/>
                  <p:cNvSpPr txBox="1"/>
                  <p:nvPr/>
                </p:nvSpPr>
                <p:spPr>
                  <a:xfrm>
                    <a:off x="0" y="57150"/>
                    <a:ext cx="1672296" cy="131998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grpSp>
              <p:nvGrpSpPr>
                <p:cNvPr id="15" name="Group 15"/>
                <p:cNvGrpSpPr/>
                <p:nvPr/>
              </p:nvGrpSpPr>
              <p:grpSpPr>
                <a:xfrm>
                  <a:off x="0" y="273372"/>
                  <a:ext cx="8005010" cy="632046"/>
                  <a:chOff x="0" y="0"/>
                  <a:chExt cx="1672296" cy="132038"/>
                </a:xfrm>
              </p:grpSpPr>
              <p:sp>
                <p:nvSpPr>
                  <p:cNvPr id="16" name="Freeform 16"/>
                  <p:cNvSpPr/>
                  <p:nvPr/>
                </p:nvSpPr>
                <p:spPr>
                  <a:xfrm>
                    <a:off x="0" y="0"/>
                    <a:ext cx="1672296" cy="13203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72296" h="132038">
                        <a:moveTo>
                          <a:pt x="0" y="0"/>
                        </a:moveTo>
                        <a:lnTo>
                          <a:pt x="1672296" y="0"/>
                        </a:lnTo>
                        <a:lnTo>
                          <a:pt x="1672296" y="132038"/>
                        </a:lnTo>
                        <a:lnTo>
                          <a:pt x="0" y="132038"/>
                        </a:lnTo>
                        <a:close/>
                      </a:path>
                    </a:pathLst>
                  </a:custGeom>
                  <a:solidFill>
                    <a:srgbClr val="0E00AD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7" name="TextBox 17"/>
                  <p:cNvSpPr txBox="1"/>
                  <p:nvPr/>
                </p:nvSpPr>
                <p:spPr>
                  <a:xfrm>
                    <a:off x="0" y="57150"/>
                    <a:ext cx="1672296" cy="74888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sp>
              <p:nvSpPr>
                <p:cNvPr id="18" name="Freeform 18"/>
                <p:cNvSpPr/>
                <p:nvPr/>
              </p:nvSpPr>
              <p:spPr>
                <a:xfrm>
                  <a:off x="493326" y="1055457"/>
                  <a:ext cx="732134" cy="8403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32134" h="840326">
                      <a:moveTo>
                        <a:pt x="0" y="0"/>
                      </a:moveTo>
                      <a:lnTo>
                        <a:pt x="732134" y="0"/>
                      </a:lnTo>
                      <a:lnTo>
                        <a:pt x="732134" y="840326"/>
                      </a:lnTo>
                      <a:lnTo>
                        <a:pt x="0" y="84032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13">
                    <a:extLst>
                      <a:ext uri="{96DAC541-7B7A-43D3-8B79-37D633B846F1}">
                        <asvg:svgBlip xmlns:asvg="http://schemas.microsoft.com/office/drawing/2016/SVG/main" r:embed="rId14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" name="Freeform 19"/>
                <p:cNvSpPr/>
                <p:nvPr/>
              </p:nvSpPr>
              <p:spPr>
                <a:xfrm>
                  <a:off x="546493" y="3379656"/>
                  <a:ext cx="605021" cy="9512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5021" h="951227">
                      <a:moveTo>
                        <a:pt x="0" y="0"/>
                      </a:moveTo>
                      <a:lnTo>
                        <a:pt x="605021" y="0"/>
                      </a:lnTo>
                      <a:lnTo>
                        <a:pt x="605021" y="951227"/>
                      </a:lnTo>
                      <a:lnTo>
                        <a:pt x="0" y="9512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15">
                    <a:extLst>
                      <a:ext uri="{96DAC541-7B7A-43D3-8B79-37D633B846F1}">
                        <asvg:svgBlip xmlns:asvg="http://schemas.microsoft.com/office/drawing/2016/SVG/main" r:embed="rId16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" name="Freeform 20"/>
                <p:cNvSpPr/>
                <p:nvPr/>
              </p:nvSpPr>
              <p:spPr>
                <a:xfrm>
                  <a:off x="546493" y="2163971"/>
                  <a:ext cx="747627" cy="8049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7627" h="804982">
                      <a:moveTo>
                        <a:pt x="0" y="0"/>
                      </a:moveTo>
                      <a:lnTo>
                        <a:pt x="747627" y="0"/>
                      </a:lnTo>
                      <a:lnTo>
                        <a:pt x="747627" y="804982"/>
                      </a:lnTo>
                      <a:lnTo>
                        <a:pt x="0" y="80498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17">
                    <a:extLst>
                      <a:ext uri="{96DAC541-7B7A-43D3-8B79-37D633B846F1}">
                        <asvg:svgBlip xmlns:asvg="http://schemas.microsoft.com/office/drawing/2016/SVG/main" r:embed="rId18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1" name="TextBox 21"/>
                <p:cNvSpPr txBox="1"/>
                <p:nvPr/>
              </p:nvSpPr>
              <p:spPr>
                <a:xfrm>
                  <a:off x="1561943" y="159939"/>
                  <a:ext cx="4948157" cy="520414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3393"/>
                    </a:lnSpc>
                    <a:spcBef>
                      <a:spcPct val="0"/>
                    </a:spcBef>
                  </a:pPr>
                  <a:r>
                    <a:rPr lang="en-US" sz="2423" b="1" spc="24">
                      <a:solidFill>
                        <a:srgbClr val="FFFFFF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Front-End Development</a:t>
                  </a:r>
                </a:p>
              </p:txBody>
            </p:sp>
            <p:sp>
              <p:nvSpPr>
                <p:cNvPr id="22" name="TextBox 22"/>
                <p:cNvSpPr txBox="1"/>
                <p:nvPr/>
              </p:nvSpPr>
              <p:spPr>
                <a:xfrm>
                  <a:off x="1631277" y="1226452"/>
                  <a:ext cx="5996060" cy="531343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pPr algn="l">
                    <a:lnSpc>
                      <a:spcPts val="3393"/>
                    </a:lnSpc>
                    <a:spcBef>
                      <a:spcPct val="0"/>
                    </a:spcBef>
                  </a:pPr>
                  <a:r>
                    <a:rPr lang="en-US" sz="2423" spc="24" dirty="0">
                      <a:solidFill>
                        <a:srgbClr val="0E00AD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structure of the web pages.</a:t>
                  </a:r>
                </a:p>
              </p:txBody>
            </p:sp>
            <p:sp>
              <p:nvSpPr>
                <p:cNvPr id="23" name="TextBox 23"/>
                <p:cNvSpPr txBox="1"/>
                <p:nvPr/>
              </p:nvSpPr>
              <p:spPr>
                <a:xfrm>
                  <a:off x="1631277" y="2310925"/>
                  <a:ext cx="3714316" cy="531343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3393"/>
                    </a:lnSpc>
                    <a:spcBef>
                      <a:spcPct val="0"/>
                    </a:spcBef>
                  </a:pPr>
                  <a:r>
                    <a:rPr lang="en-US" sz="2423" spc="24" dirty="0">
                      <a:solidFill>
                        <a:srgbClr val="0E00AD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styling and layout.</a:t>
                  </a:r>
                </a:p>
              </p:txBody>
            </p:sp>
            <p:sp>
              <p:nvSpPr>
                <p:cNvPr id="24" name="TextBox 24"/>
                <p:cNvSpPr txBox="1"/>
                <p:nvPr/>
              </p:nvSpPr>
              <p:spPr>
                <a:xfrm>
                  <a:off x="1631277" y="3472083"/>
                  <a:ext cx="4809488" cy="922323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2738"/>
                    </a:lnSpc>
                  </a:pPr>
                  <a:r>
                    <a:rPr lang="en-US" sz="2423" spc="24" dirty="0">
                      <a:solidFill>
                        <a:srgbClr val="0E00AD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form logic, interactivity, alert handling.</a:t>
                  </a:r>
                </a:p>
              </p:txBody>
            </p:sp>
          </p:grpSp>
          <p:sp>
            <p:nvSpPr>
              <p:cNvPr id="107" name="AutoShape 100">
                <a:extLst>
                  <a:ext uri="{FF2B5EF4-FFF2-40B4-BE49-F238E27FC236}">
                    <a16:creationId xmlns:a16="http://schemas.microsoft.com/office/drawing/2014/main" id="{CE0D4162-29E1-9ECD-5BA9-869792DE9F56}"/>
                  </a:ext>
                </a:extLst>
              </p:cNvPr>
              <p:cNvSpPr/>
              <p:nvPr/>
            </p:nvSpPr>
            <p:spPr>
              <a:xfrm>
                <a:off x="1028700" y="1812539"/>
                <a:ext cx="7124700" cy="0"/>
              </a:xfrm>
              <a:prstGeom prst="line">
                <a:avLst/>
              </a:prstGeom>
              <a:ln w="63500" cap="flat">
                <a:solidFill>
                  <a:srgbClr val="0E00AD"/>
                </a:solidFill>
                <a:prstDash val="solid"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00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AutoShape 36"/>
          <p:cNvSpPr/>
          <p:nvPr/>
        </p:nvSpPr>
        <p:spPr>
          <a:xfrm flipV="1">
            <a:off x="1028700" y="1992854"/>
            <a:ext cx="11543213" cy="0"/>
          </a:xfrm>
          <a:prstGeom prst="line">
            <a:avLst/>
          </a:prstGeom>
          <a:ln w="114300" cap="flat">
            <a:solidFill>
              <a:srgbClr val="EFEFFA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C40AA0C8-D482-C876-F21C-0072EFFC7FE0}"/>
              </a:ext>
            </a:extLst>
          </p:cNvPr>
          <p:cNvGrpSpPr/>
          <p:nvPr/>
        </p:nvGrpSpPr>
        <p:grpSpPr>
          <a:xfrm>
            <a:off x="1416069" y="3346132"/>
            <a:ext cx="11155844" cy="5361932"/>
            <a:chOff x="1416069" y="3346132"/>
            <a:chExt cx="11155844" cy="5361932"/>
          </a:xfrm>
        </p:grpSpPr>
        <p:grpSp>
          <p:nvGrpSpPr>
            <p:cNvPr id="37" name="Group 37"/>
            <p:cNvGrpSpPr/>
            <p:nvPr/>
          </p:nvGrpSpPr>
          <p:grpSpPr>
            <a:xfrm>
              <a:off x="1437364" y="4062674"/>
              <a:ext cx="5322149" cy="833883"/>
              <a:chOff x="0" y="0"/>
              <a:chExt cx="7096199" cy="1111843"/>
            </a:xfrm>
          </p:grpSpPr>
          <p:grpSp>
            <p:nvGrpSpPr>
              <p:cNvPr id="38" name="Group 38"/>
              <p:cNvGrpSpPr/>
              <p:nvPr/>
            </p:nvGrpSpPr>
            <p:grpSpPr>
              <a:xfrm>
                <a:off x="0" y="0"/>
                <a:ext cx="1111843" cy="1111843"/>
                <a:chOff x="0" y="0"/>
                <a:chExt cx="812800" cy="812800"/>
              </a:xfrm>
            </p:grpSpPr>
            <p:sp>
              <p:nvSpPr>
                <p:cNvPr id="39" name="Freeform 39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0D067E"/>
                </a:solidFill>
                <a:ln w="38100" cap="sq">
                  <a:solidFill>
                    <a:srgbClr val="EFEFFA"/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0" name="TextBox 40"/>
                <p:cNvSpPr txBox="1"/>
                <p:nvPr/>
              </p:nvSpPr>
              <p:spPr>
                <a:xfrm>
                  <a:off x="76200" y="133350"/>
                  <a:ext cx="660400" cy="60325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41" name="TextBox 41"/>
              <p:cNvSpPr txBox="1"/>
              <p:nvPr/>
            </p:nvSpPr>
            <p:spPr>
              <a:xfrm>
                <a:off x="356679" y="91882"/>
                <a:ext cx="398486" cy="89950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5593"/>
                  </a:lnSpc>
                  <a:spcBef>
                    <a:spcPct val="0"/>
                  </a:spcBef>
                </a:pPr>
                <a:r>
                  <a:rPr lang="en-US" sz="4302" b="1" spc="43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1</a:t>
                </a:r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1426306" y="220103"/>
                <a:ext cx="5669893" cy="64306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3967"/>
                  </a:lnSpc>
                  <a:spcBef>
                    <a:spcPct val="0"/>
                  </a:spcBef>
                </a:pPr>
                <a:r>
                  <a:rPr lang="en-US" sz="3051" spc="30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Us</a:t>
                </a:r>
                <a:r>
                  <a:rPr lang="en-US" sz="3051" u="none" spc="30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er submits an alert.</a:t>
                </a:r>
              </a:p>
            </p:txBody>
          </p:sp>
        </p:grpSp>
        <p:grpSp>
          <p:nvGrpSpPr>
            <p:cNvPr id="43" name="Group 43"/>
            <p:cNvGrpSpPr/>
            <p:nvPr/>
          </p:nvGrpSpPr>
          <p:grpSpPr>
            <a:xfrm>
              <a:off x="1437364" y="5187247"/>
              <a:ext cx="6925437" cy="833883"/>
              <a:chOff x="0" y="0"/>
              <a:chExt cx="9233916" cy="1111843"/>
            </a:xfrm>
          </p:grpSpPr>
          <p:grpSp>
            <p:nvGrpSpPr>
              <p:cNvPr id="44" name="Group 44"/>
              <p:cNvGrpSpPr/>
              <p:nvPr/>
            </p:nvGrpSpPr>
            <p:grpSpPr>
              <a:xfrm>
                <a:off x="0" y="0"/>
                <a:ext cx="1111843" cy="1111843"/>
                <a:chOff x="0" y="0"/>
                <a:chExt cx="812800" cy="812800"/>
              </a:xfrm>
            </p:grpSpPr>
            <p:sp>
              <p:nvSpPr>
                <p:cNvPr id="45" name="Freeform 45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0D067E"/>
                </a:solidFill>
                <a:ln w="38100" cap="sq">
                  <a:solidFill>
                    <a:srgbClr val="EFEFFA"/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6" name="TextBox 46"/>
                <p:cNvSpPr txBox="1"/>
                <p:nvPr/>
              </p:nvSpPr>
              <p:spPr>
                <a:xfrm>
                  <a:off x="76200" y="133350"/>
                  <a:ext cx="660400" cy="60325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47" name="TextBox 47"/>
              <p:cNvSpPr txBox="1"/>
              <p:nvPr/>
            </p:nvSpPr>
            <p:spPr>
              <a:xfrm>
                <a:off x="356679" y="91882"/>
                <a:ext cx="398486" cy="89950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5593"/>
                  </a:lnSpc>
                  <a:spcBef>
                    <a:spcPct val="0"/>
                  </a:spcBef>
                </a:pPr>
                <a:r>
                  <a:rPr lang="en-US" sz="4302" b="1" spc="43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2</a:t>
                </a:r>
              </a:p>
            </p:txBody>
          </p:sp>
          <p:sp>
            <p:nvSpPr>
              <p:cNvPr id="48" name="TextBox 48"/>
              <p:cNvSpPr txBox="1"/>
              <p:nvPr/>
            </p:nvSpPr>
            <p:spPr>
              <a:xfrm>
                <a:off x="1426306" y="220103"/>
                <a:ext cx="7807610" cy="64306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3967"/>
                  </a:lnSpc>
                  <a:spcBef>
                    <a:spcPct val="0"/>
                  </a:spcBef>
                </a:pPr>
                <a:r>
                  <a:rPr lang="en-US" sz="3051" spc="30" dirty="0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Back</a:t>
                </a:r>
                <a:r>
                  <a:rPr lang="en-US" sz="3051" u="none" spc="30" dirty="0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end processes the data.</a:t>
                </a:r>
              </a:p>
            </p:txBody>
          </p:sp>
        </p:grpSp>
        <p:grpSp>
          <p:nvGrpSpPr>
            <p:cNvPr id="49" name="Group 49"/>
            <p:cNvGrpSpPr/>
            <p:nvPr/>
          </p:nvGrpSpPr>
          <p:grpSpPr>
            <a:xfrm>
              <a:off x="1437364" y="6311820"/>
              <a:ext cx="6288233" cy="833883"/>
              <a:chOff x="0" y="0"/>
              <a:chExt cx="8384311" cy="1111843"/>
            </a:xfrm>
          </p:grpSpPr>
          <p:grpSp>
            <p:nvGrpSpPr>
              <p:cNvPr id="50" name="Group 50"/>
              <p:cNvGrpSpPr/>
              <p:nvPr/>
            </p:nvGrpSpPr>
            <p:grpSpPr>
              <a:xfrm>
                <a:off x="0" y="0"/>
                <a:ext cx="1111843" cy="1111843"/>
                <a:chOff x="0" y="0"/>
                <a:chExt cx="812800" cy="812800"/>
              </a:xfrm>
            </p:grpSpPr>
            <p:sp>
              <p:nvSpPr>
                <p:cNvPr id="51" name="Freeform 51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0D067E"/>
                </a:solidFill>
                <a:ln w="38100" cap="sq">
                  <a:solidFill>
                    <a:srgbClr val="EFEFFA"/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" name="TextBox 52"/>
                <p:cNvSpPr txBox="1"/>
                <p:nvPr/>
              </p:nvSpPr>
              <p:spPr>
                <a:xfrm>
                  <a:off x="76200" y="133350"/>
                  <a:ext cx="660400" cy="60325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53" name="TextBox 53"/>
              <p:cNvSpPr txBox="1"/>
              <p:nvPr/>
            </p:nvSpPr>
            <p:spPr>
              <a:xfrm>
                <a:off x="356679" y="91882"/>
                <a:ext cx="398486" cy="89950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5593"/>
                  </a:lnSpc>
                  <a:spcBef>
                    <a:spcPct val="0"/>
                  </a:spcBef>
                </a:pPr>
                <a:r>
                  <a:rPr lang="en-US" sz="4302" b="1" spc="43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3</a:t>
                </a:r>
              </a:p>
            </p:txBody>
          </p:sp>
          <p:sp>
            <p:nvSpPr>
              <p:cNvPr id="54" name="TextBox 54"/>
              <p:cNvSpPr txBox="1"/>
              <p:nvPr/>
            </p:nvSpPr>
            <p:spPr>
              <a:xfrm>
                <a:off x="1426306" y="220103"/>
                <a:ext cx="6958005" cy="64306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3967"/>
                  </a:lnSpc>
                  <a:spcBef>
                    <a:spcPct val="0"/>
                  </a:spcBef>
                </a:pPr>
                <a:r>
                  <a:rPr lang="en-US" sz="3051" spc="30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Databas</a:t>
                </a:r>
                <a:r>
                  <a:rPr lang="en-US" sz="3051" u="none" spc="30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e stores incidents.</a:t>
                </a:r>
              </a:p>
            </p:txBody>
          </p:sp>
        </p:grpSp>
        <p:grpSp>
          <p:nvGrpSpPr>
            <p:cNvPr id="55" name="Group 55"/>
            <p:cNvGrpSpPr/>
            <p:nvPr/>
          </p:nvGrpSpPr>
          <p:grpSpPr>
            <a:xfrm>
              <a:off x="1437364" y="7436392"/>
              <a:ext cx="9928949" cy="833883"/>
              <a:chOff x="0" y="0"/>
              <a:chExt cx="13238599" cy="1111843"/>
            </a:xfrm>
          </p:grpSpPr>
          <p:grpSp>
            <p:nvGrpSpPr>
              <p:cNvPr id="56" name="Group 56"/>
              <p:cNvGrpSpPr/>
              <p:nvPr/>
            </p:nvGrpSpPr>
            <p:grpSpPr>
              <a:xfrm>
                <a:off x="0" y="0"/>
                <a:ext cx="1111843" cy="1111843"/>
                <a:chOff x="0" y="0"/>
                <a:chExt cx="812800" cy="812800"/>
              </a:xfrm>
            </p:grpSpPr>
            <p:sp>
              <p:nvSpPr>
                <p:cNvPr id="57" name="Freeform 57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0D067E"/>
                </a:solidFill>
                <a:ln w="38100" cap="sq">
                  <a:solidFill>
                    <a:srgbClr val="EFEFFA"/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8" name="TextBox 58"/>
                <p:cNvSpPr txBox="1"/>
                <p:nvPr/>
              </p:nvSpPr>
              <p:spPr>
                <a:xfrm>
                  <a:off x="76200" y="133350"/>
                  <a:ext cx="660400" cy="60325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59" name="TextBox 59"/>
              <p:cNvSpPr txBox="1"/>
              <p:nvPr/>
            </p:nvSpPr>
            <p:spPr>
              <a:xfrm>
                <a:off x="356679" y="91882"/>
                <a:ext cx="398486" cy="89950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5593"/>
                  </a:lnSpc>
                  <a:spcBef>
                    <a:spcPct val="0"/>
                  </a:spcBef>
                </a:pPr>
                <a:r>
                  <a:rPr lang="en-US" sz="4302" b="1" spc="43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4</a:t>
                </a:r>
              </a:p>
            </p:txBody>
          </p:sp>
          <p:sp>
            <p:nvSpPr>
              <p:cNvPr id="60" name="TextBox 60"/>
              <p:cNvSpPr txBox="1"/>
              <p:nvPr/>
            </p:nvSpPr>
            <p:spPr>
              <a:xfrm>
                <a:off x="1426306" y="220103"/>
                <a:ext cx="11812293" cy="64306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3967"/>
                  </a:lnSpc>
                  <a:spcBef>
                    <a:spcPct val="0"/>
                  </a:spcBef>
                </a:pPr>
                <a:r>
                  <a:rPr lang="en-US" sz="3051" spc="30" dirty="0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Al</a:t>
                </a:r>
                <a:r>
                  <a:rPr lang="en-US" sz="3051" u="none" spc="30" dirty="0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erts appear instantly in the community feed.</a:t>
                </a:r>
              </a:p>
            </p:txBody>
          </p:sp>
        </p:grpSp>
        <p:sp>
          <p:nvSpPr>
            <p:cNvPr id="61" name="TextBox 61"/>
            <p:cNvSpPr txBox="1"/>
            <p:nvPr/>
          </p:nvSpPr>
          <p:spPr>
            <a:xfrm>
              <a:off x="1416069" y="3346132"/>
              <a:ext cx="9950244" cy="47468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l">
                <a:lnSpc>
                  <a:spcPts val="3967"/>
                </a:lnSpc>
                <a:spcBef>
                  <a:spcPct val="0"/>
                </a:spcBef>
              </a:pPr>
              <a:r>
                <a:rPr lang="en-US" sz="3051" b="1" spc="30" dirty="0" err="1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Neighbour</a:t>
              </a:r>
              <a:r>
                <a:rPr lang="en-US" sz="3051" b="1" spc="30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Alert uses a lightweight architecture:</a:t>
              </a:r>
            </a:p>
          </p:txBody>
        </p:sp>
        <p:sp>
          <p:nvSpPr>
            <p:cNvPr id="62" name="AutoShape 62"/>
            <p:cNvSpPr/>
            <p:nvPr/>
          </p:nvSpPr>
          <p:spPr>
            <a:xfrm flipV="1">
              <a:off x="6923122" y="3434736"/>
              <a:ext cx="5648791" cy="1143624"/>
            </a:xfrm>
            <a:custGeom>
              <a:avLst/>
              <a:gdLst>
                <a:gd name="connsiteX0" fmla="*/ 0 w 5648791"/>
                <a:gd name="connsiteY0" fmla="*/ 0 h 1143624"/>
                <a:gd name="connsiteX1" fmla="*/ 5648791 w 5648791"/>
                <a:gd name="connsiteY1" fmla="*/ 1143624 h 1143624"/>
                <a:gd name="connsiteX0" fmla="*/ 0 w 5648791"/>
                <a:gd name="connsiteY0" fmla="*/ 0 h 1143624"/>
                <a:gd name="connsiteX1" fmla="*/ 2427355 w 5648791"/>
                <a:gd name="connsiteY1" fmla="*/ 316075 h 1143624"/>
                <a:gd name="connsiteX2" fmla="*/ 5648791 w 5648791"/>
                <a:gd name="connsiteY2" fmla="*/ 1143624 h 1143624"/>
                <a:gd name="connsiteX0" fmla="*/ 0 w 5648791"/>
                <a:gd name="connsiteY0" fmla="*/ 99525 h 1243149"/>
                <a:gd name="connsiteX1" fmla="*/ 2427355 w 5648791"/>
                <a:gd name="connsiteY1" fmla="*/ 415600 h 1243149"/>
                <a:gd name="connsiteX2" fmla="*/ 5648791 w 5648791"/>
                <a:gd name="connsiteY2" fmla="*/ 1243149 h 1243149"/>
                <a:gd name="connsiteX0" fmla="*/ 0 w 5648791"/>
                <a:gd name="connsiteY0" fmla="*/ 99525 h 1243149"/>
                <a:gd name="connsiteX1" fmla="*/ 2427355 w 5648791"/>
                <a:gd name="connsiteY1" fmla="*/ 415600 h 1243149"/>
                <a:gd name="connsiteX2" fmla="*/ 5648791 w 5648791"/>
                <a:gd name="connsiteY2" fmla="*/ 1243149 h 1243149"/>
                <a:gd name="connsiteX0" fmla="*/ 0 w 5648791"/>
                <a:gd name="connsiteY0" fmla="*/ 160634 h 1304258"/>
                <a:gd name="connsiteX1" fmla="*/ 2914052 w 5648791"/>
                <a:gd name="connsiteY1" fmla="*/ 388218 h 1304258"/>
                <a:gd name="connsiteX2" fmla="*/ 5648791 w 5648791"/>
                <a:gd name="connsiteY2" fmla="*/ 1304258 h 1304258"/>
                <a:gd name="connsiteX0" fmla="*/ 0 w 5648791"/>
                <a:gd name="connsiteY0" fmla="*/ 0 h 1143624"/>
                <a:gd name="connsiteX1" fmla="*/ 2914052 w 5648791"/>
                <a:gd name="connsiteY1" fmla="*/ 227584 h 1143624"/>
                <a:gd name="connsiteX2" fmla="*/ 5648791 w 5648791"/>
                <a:gd name="connsiteY2" fmla="*/ 1143624 h 1143624"/>
                <a:gd name="connsiteX0" fmla="*/ 0 w 5648791"/>
                <a:gd name="connsiteY0" fmla="*/ 0 h 1143624"/>
                <a:gd name="connsiteX1" fmla="*/ 2914052 w 5648791"/>
                <a:gd name="connsiteY1" fmla="*/ 227584 h 1143624"/>
                <a:gd name="connsiteX2" fmla="*/ 5648791 w 5648791"/>
                <a:gd name="connsiteY2" fmla="*/ 1143624 h 1143624"/>
                <a:gd name="connsiteX0" fmla="*/ 0 w 5648791"/>
                <a:gd name="connsiteY0" fmla="*/ 91668 h 1235292"/>
                <a:gd name="connsiteX1" fmla="*/ 3120529 w 5648791"/>
                <a:gd name="connsiteY1" fmla="*/ 142271 h 1235292"/>
                <a:gd name="connsiteX2" fmla="*/ 5648791 w 5648791"/>
                <a:gd name="connsiteY2" fmla="*/ 1235292 h 1235292"/>
                <a:gd name="connsiteX0" fmla="*/ 0 w 5648791"/>
                <a:gd name="connsiteY0" fmla="*/ 91668 h 1235292"/>
                <a:gd name="connsiteX1" fmla="*/ 3120529 w 5648791"/>
                <a:gd name="connsiteY1" fmla="*/ 142271 h 1235292"/>
                <a:gd name="connsiteX2" fmla="*/ 5648791 w 5648791"/>
                <a:gd name="connsiteY2" fmla="*/ 1235292 h 1235292"/>
                <a:gd name="connsiteX0" fmla="*/ 0 w 5648791"/>
                <a:gd name="connsiteY0" fmla="*/ 0 h 1143624"/>
                <a:gd name="connsiteX1" fmla="*/ 3120529 w 5648791"/>
                <a:gd name="connsiteY1" fmla="*/ 50603 h 1143624"/>
                <a:gd name="connsiteX2" fmla="*/ 5648791 w 5648791"/>
                <a:gd name="connsiteY2" fmla="*/ 1143624 h 1143624"/>
                <a:gd name="connsiteX0" fmla="*/ 0 w 5648791"/>
                <a:gd name="connsiteY0" fmla="*/ 0 h 1143624"/>
                <a:gd name="connsiteX1" fmla="*/ 3120529 w 5648791"/>
                <a:gd name="connsiteY1" fmla="*/ 139094 h 1143624"/>
                <a:gd name="connsiteX2" fmla="*/ 5648791 w 5648791"/>
                <a:gd name="connsiteY2" fmla="*/ 1143624 h 1143624"/>
                <a:gd name="connsiteX0" fmla="*/ 0 w 5648791"/>
                <a:gd name="connsiteY0" fmla="*/ 0 h 1143624"/>
                <a:gd name="connsiteX1" fmla="*/ 3120529 w 5648791"/>
                <a:gd name="connsiteY1" fmla="*/ 139094 h 1143624"/>
                <a:gd name="connsiteX2" fmla="*/ 5648791 w 5648791"/>
                <a:gd name="connsiteY2" fmla="*/ 1143624 h 1143624"/>
                <a:gd name="connsiteX0" fmla="*/ 0 w 5648791"/>
                <a:gd name="connsiteY0" fmla="*/ 0 h 1143624"/>
                <a:gd name="connsiteX1" fmla="*/ 3120529 w 5648791"/>
                <a:gd name="connsiteY1" fmla="*/ 139094 h 1143624"/>
                <a:gd name="connsiteX2" fmla="*/ 5648791 w 5648791"/>
                <a:gd name="connsiteY2" fmla="*/ 1143624 h 1143624"/>
                <a:gd name="connsiteX0" fmla="*/ 0 w 5648791"/>
                <a:gd name="connsiteY0" fmla="*/ 0 h 1143624"/>
                <a:gd name="connsiteX1" fmla="*/ 3120529 w 5648791"/>
                <a:gd name="connsiteY1" fmla="*/ 139094 h 1143624"/>
                <a:gd name="connsiteX2" fmla="*/ 5648791 w 5648791"/>
                <a:gd name="connsiteY2" fmla="*/ 1143624 h 1143624"/>
                <a:gd name="connsiteX0" fmla="*/ 0 w 5648791"/>
                <a:gd name="connsiteY0" fmla="*/ 0 h 1143624"/>
                <a:gd name="connsiteX1" fmla="*/ 3120529 w 5648791"/>
                <a:gd name="connsiteY1" fmla="*/ 139094 h 1143624"/>
                <a:gd name="connsiteX2" fmla="*/ 5648791 w 5648791"/>
                <a:gd name="connsiteY2" fmla="*/ 1143624 h 1143624"/>
                <a:gd name="connsiteX0" fmla="*/ 0 w 5648791"/>
                <a:gd name="connsiteY0" fmla="*/ 0 h 1143624"/>
                <a:gd name="connsiteX1" fmla="*/ 3120529 w 5648791"/>
                <a:gd name="connsiteY1" fmla="*/ 139094 h 1143624"/>
                <a:gd name="connsiteX2" fmla="*/ 5648791 w 5648791"/>
                <a:gd name="connsiteY2" fmla="*/ 1143624 h 1143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48791" h="1143624">
                  <a:moveTo>
                    <a:pt x="0" y="0"/>
                  </a:moveTo>
                  <a:cubicBezTo>
                    <a:pt x="1295815" y="61113"/>
                    <a:pt x="1588741" y="-10510"/>
                    <a:pt x="3120529" y="139094"/>
                  </a:cubicBezTo>
                  <a:cubicBezTo>
                    <a:pt x="4552388" y="454950"/>
                    <a:pt x="4164068" y="364209"/>
                    <a:pt x="5648791" y="1143624"/>
                  </a:cubicBezTo>
                </a:path>
              </a:pathLst>
            </a:custGeom>
            <a:ln w="85725" cap="flat">
              <a:solidFill>
                <a:srgbClr val="FE5956"/>
              </a:solidFill>
              <a:prstDash val="sysDot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63" name="AutoShape 63"/>
            <p:cNvSpPr/>
            <p:nvPr/>
          </p:nvSpPr>
          <p:spPr>
            <a:xfrm flipV="1">
              <a:off x="8362801" y="5164931"/>
              <a:ext cx="4209112" cy="600358"/>
            </a:xfrm>
            <a:custGeom>
              <a:avLst/>
              <a:gdLst>
                <a:gd name="connsiteX0" fmla="*/ 0 w 4209112"/>
                <a:gd name="connsiteY0" fmla="*/ 0 h 569340"/>
                <a:gd name="connsiteX1" fmla="*/ 4209112 w 4209112"/>
                <a:gd name="connsiteY1" fmla="*/ 569340 h 569340"/>
                <a:gd name="connsiteX0" fmla="*/ 0 w 4209112"/>
                <a:gd name="connsiteY0" fmla="*/ 0 h 569340"/>
                <a:gd name="connsiteX1" fmla="*/ 2329780 w 4209112"/>
                <a:gd name="connsiteY1" fmla="*/ 70890 h 569340"/>
                <a:gd name="connsiteX2" fmla="*/ 4209112 w 4209112"/>
                <a:gd name="connsiteY2" fmla="*/ 569340 h 569340"/>
                <a:gd name="connsiteX0" fmla="*/ 0 w 4209112"/>
                <a:gd name="connsiteY0" fmla="*/ 115550 h 684890"/>
                <a:gd name="connsiteX1" fmla="*/ 2329780 w 4209112"/>
                <a:gd name="connsiteY1" fmla="*/ 186440 h 684890"/>
                <a:gd name="connsiteX2" fmla="*/ 4209112 w 4209112"/>
                <a:gd name="connsiteY2" fmla="*/ 684890 h 684890"/>
                <a:gd name="connsiteX0" fmla="*/ 0 w 4209112"/>
                <a:gd name="connsiteY0" fmla="*/ 115550 h 684890"/>
                <a:gd name="connsiteX1" fmla="*/ 2329780 w 4209112"/>
                <a:gd name="connsiteY1" fmla="*/ 186440 h 684890"/>
                <a:gd name="connsiteX2" fmla="*/ 4209112 w 4209112"/>
                <a:gd name="connsiteY2" fmla="*/ 684890 h 684890"/>
                <a:gd name="connsiteX0" fmla="*/ 0 w 4209112"/>
                <a:gd name="connsiteY0" fmla="*/ 0 h 569340"/>
                <a:gd name="connsiteX1" fmla="*/ 2329780 w 4209112"/>
                <a:gd name="connsiteY1" fmla="*/ 70890 h 569340"/>
                <a:gd name="connsiteX2" fmla="*/ 4209112 w 4209112"/>
                <a:gd name="connsiteY2" fmla="*/ 569340 h 569340"/>
                <a:gd name="connsiteX0" fmla="*/ 0 w 4209112"/>
                <a:gd name="connsiteY0" fmla="*/ 0 h 569340"/>
                <a:gd name="connsiteX1" fmla="*/ 2329780 w 4209112"/>
                <a:gd name="connsiteY1" fmla="*/ 70890 h 569340"/>
                <a:gd name="connsiteX2" fmla="*/ 4209112 w 4209112"/>
                <a:gd name="connsiteY2" fmla="*/ 569340 h 569340"/>
                <a:gd name="connsiteX0" fmla="*/ 0 w 4209112"/>
                <a:gd name="connsiteY0" fmla="*/ 31018 h 600358"/>
                <a:gd name="connsiteX1" fmla="*/ 2329780 w 4209112"/>
                <a:gd name="connsiteY1" fmla="*/ 101908 h 600358"/>
                <a:gd name="connsiteX2" fmla="*/ 4209112 w 4209112"/>
                <a:gd name="connsiteY2" fmla="*/ 600358 h 600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209112" h="600358">
                  <a:moveTo>
                    <a:pt x="0" y="31018"/>
                  </a:moveTo>
                  <a:cubicBezTo>
                    <a:pt x="874916" y="20235"/>
                    <a:pt x="1263135" y="-64289"/>
                    <a:pt x="2329780" y="101908"/>
                  </a:cubicBezTo>
                  <a:cubicBezTo>
                    <a:pt x="3541554" y="294540"/>
                    <a:pt x="2806075" y="410578"/>
                    <a:pt x="4209112" y="600358"/>
                  </a:cubicBezTo>
                </a:path>
              </a:pathLst>
            </a:custGeom>
            <a:ln w="85725" cap="flat">
              <a:solidFill>
                <a:srgbClr val="FF5A57"/>
              </a:solidFill>
              <a:prstDash val="sysDot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7915951" y="6754762"/>
              <a:ext cx="4655962" cy="293288"/>
            </a:xfrm>
            <a:custGeom>
              <a:avLst/>
              <a:gdLst>
                <a:gd name="connsiteX0" fmla="*/ 0 w 4655962"/>
                <a:gd name="connsiteY0" fmla="*/ 0 h 198921"/>
                <a:gd name="connsiteX1" fmla="*/ 4655962 w 4655962"/>
                <a:gd name="connsiteY1" fmla="*/ 198921 h 198921"/>
                <a:gd name="connsiteX0" fmla="*/ 0 w 4655962"/>
                <a:gd name="connsiteY0" fmla="*/ 99796 h 298717"/>
                <a:gd name="connsiteX1" fmla="*/ 2496410 w 4655962"/>
                <a:gd name="connsiteY1" fmla="*/ 5429 h 298717"/>
                <a:gd name="connsiteX2" fmla="*/ 4655962 w 4655962"/>
                <a:gd name="connsiteY2" fmla="*/ 298717 h 298717"/>
                <a:gd name="connsiteX0" fmla="*/ 0 w 4655962"/>
                <a:gd name="connsiteY0" fmla="*/ 99521 h 346034"/>
                <a:gd name="connsiteX1" fmla="*/ 2496410 w 4655962"/>
                <a:gd name="connsiteY1" fmla="*/ 5154 h 346034"/>
                <a:gd name="connsiteX2" fmla="*/ 4655962 w 4655962"/>
                <a:gd name="connsiteY2" fmla="*/ 298442 h 346034"/>
                <a:gd name="connsiteX0" fmla="*/ 0 w 4655962"/>
                <a:gd name="connsiteY0" fmla="*/ 167151 h 413664"/>
                <a:gd name="connsiteX1" fmla="*/ 2496410 w 4655962"/>
                <a:gd name="connsiteY1" fmla="*/ 72784 h 413664"/>
                <a:gd name="connsiteX2" fmla="*/ 4655962 w 4655962"/>
                <a:gd name="connsiteY2" fmla="*/ 366072 h 413664"/>
                <a:gd name="connsiteX0" fmla="*/ 0 w 4655962"/>
                <a:gd name="connsiteY0" fmla="*/ 167151 h 366072"/>
                <a:gd name="connsiteX1" fmla="*/ 2496410 w 4655962"/>
                <a:gd name="connsiteY1" fmla="*/ 72784 h 366072"/>
                <a:gd name="connsiteX2" fmla="*/ 4655962 w 4655962"/>
                <a:gd name="connsiteY2" fmla="*/ 366072 h 366072"/>
                <a:gd name="connsiteX0" fmla="*/ 0 w 4655962"/>
                <a:gd name="connsiteY0" fmla="*/ 94367 h 293288"/>
                <a:gd name="connsiteX1" fmla="*/ 2496410 w 4655962"/>
                <a:gd name="connsiteY1" fmla="*/ 0 h 293288"/>
                <a:gd name="connsiteX2" fmla="*/ 4655962 w 4655962"/>
                <a:gd name="connsiteY2" fmla="*/ 293288 h 293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55962" h="293288">
                  <a:moveTo>
                    <a:pt x="0" y="94367"/>
                  </a:moveTo>
                  <a:cubicBezTo>
                    <a:pt x="827221" y="131737"/>
                    <a:pt x="1536454" y="110114"/>
                    <a:pt x="2496410" y="0"/>
                  </a:cubicBezTo>
                  <a:cubicBezTo>
                    <a:pt x="3646258" y="42686"/>
                    <a:pt x="3103975" y="226981"/>
                    <a:pt x="4655962" y="293288"/>
                  </a:cubicBezTo>
                </a:path>
              </a:pathLst>
            </a:custGeom>
            <a:ln w="85725" cap="flat">
              <a:solidFill>
                <a:srgbClr val="FE5956"/>
              </a:solidFill>
              <a:prstDash val="sysDot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11581440" y="7949848"/>
              <a:ext cx="990473" cy="758216"/>
            </a:xfrm>
            <a:custGeom>
              <a:avLst/>
              <a:gdLst>
                <a:gd name="connsiteX0" fmla="*/ 0 w 990473"/>
                <a:gd name="connsiteY0" fmla="*/ 0 h 754349"/>
                <a:gd name="connsiteX1" fmla="*/ 990473 w 990473"/>
                <a:gd name="connsiteY1" fmla="*/ 754349 h 754349"/>
                <a:gd name="connsiteX0" fmla="*/ 0 w 990473"/>
                <a:gd name="connsiteY0" fmla="*/ 0 h 754349"/>
                <a:gd name="connsiteX1" fmla="*/ 335257 w 990473"/>
                <a:gd name="connsiteY1" fmla="*/ 545224 h 754349"/>
                <a:gd name="connsiteX2" fmla="*/ 990473 w 990473"/>
                <a:gd name="connsiteY2" fmla="*/ 754349 h 754349"/>
                <a:gd name="connsiteX0" fmla="*/ 0 w 990473"/>
                <a:gd name="connsiteY0" fmla="*/ 0 h 758216"/>
                <a:gd name="connsiteX1" fmla="*/ 335257 w 990473"/>
                <a:gd name="connsiteY1" fmla="*/ 545224 h 758216"/>
                <a:gd name="connsiteX2" fmla="*/ 990473 w 990473"/>
                <a:gd name="connsiteY2" fmla="*/ 754349 h 758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90473" h="758216">
                  <a:moveTo>
                    <a:pt x="0" y="0"/>
                  </a:moveTo>
                  <a:cubicBezTo>
                    <a:pt x="160914" y="112916"/>
                    <a:pt x="174343" y="432308"/>
                    <a:pt x="335257" y="545224"/>
                  </a:cubicBezTo>
                  <a:cubicBezTo>
                    <a:pt x="182674" y="457927"/>
                    <a:pt x="601321" y="797867"/>
                    <a:pt x="990473" y="754349"/>
                  </a:cubicBezTo>
                </a:path>
              </a:pathLst>
            </a:custGeom>
            <a:ln w="85725" cap="flat">
              <a:solidFill>
                <a:srgbClr val="FE5956"/>
              </a:solidFill>
              <a:prstDash val="sysDot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3BDF089-2ACB-61FC-B795-BE2801EF1078}"/>
              </a:ext>
            </a:extLst>
          </p:cNvPr>
          <p:cNvGrpSpPr/>
          <p:nvPr/>
        </p:nvGrpSpPr>
        <p:grpSpPr>
          <a:xfrm>
            <a:off x="12571913" y="0"/>
            <a:ext cx="5716087" cy="10329862"/>
            <a:chOff x="12571913" y="0"/>
            <a:chExt cx="5716087" cy="10329862"/>
          </a:xfrm>
        </p:grpSpPr>
        <p:grpSp>
          <p:nvGrpSpPr>
            <p:cNvPr id="2" name="Group 2"/>
            <p:cNvGrpSpPr>
              <a:grpSpLocks/>
            </p:cNvGrpSpPr>
            <p:nvPr/>
          </p:nvGrpSpPr>
          <p:grpSpPr>
            <a:xfrm>
              <a:off x="12571913" y="0"/>
              <a:ext cx="5716087" cy="10329862"/>
              <a:chOff x="0" y="0"/>
              <a:chExt cx="1505472" cy="2720622"/>
            </a:xfrm>
          </p:grpSpPr>
          <p:sp>
            <p:nvSpPr>
              <p:cNvPr id="3" name="Freeform 3"/>
              <p:cNvSpPr>
                <a:spLocks/>
              </p:cNvSpPr>
              <p:nvPr/>
            </p:nvSpPr>
            <p:spPr>
              <a:xfrm>
                <a:off x="0" y="0"/>
                <a:ext cx="1505472" cy="2720622"/>
              </a:xfrm>
              <a:custGeom>
                <a:avLst/>
                <a:gdLst/>
                <a:ahLst/>
                <a:cxnLst/>
                <a:rect l="l" t="t" r="r" b="b"/>
                <a:pathLst>
                  <a:path w="1505472" h="2720622">
                    <a:moveTo>
                      <a:pt x="0" y="0"/>
                    </a:moveTo>
                    <a:lnTo>
                      <a:pt x="1505472" y="0"/>
                    </a:lnTo>
                    <a:lnTo>
                      <a:pt x="1505472" y="2720622"/>
                    </a:lnTo>
                    <a:lnTo>
                      <a:pt x="0" y="2720622"/>
                    </a:lnTo>
                    <a:close/>
                  </a:path>
                </a:pathLst>
              </a:custGeom>
              <a:solidFill>
                <a:srgbClr val="EFEFFA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" name="TextBox 4"/>
              <p:cNvSpPr txBox="1">
                <a:spLocks/>
              </p:cNvSpPr>
              <p:nvPr/>
            </p:nvSpPr>
            <p:spPr>
              <a:xfrm>
                <a:off x="0" y="57150"/>
                <a:ext cx="1505472" cy="266347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id="{9DE7036B-7DC9-B074-F8D2-DB73AFF026B3}"/>
                </a:ext>
              </a:extLst>
            </p:cNvPr>
            <p:cNvGrpSpPr/>
            <p:nvPr/>
          </p:nvGrpSpPr>
          <p:grpSpPr>
            <a:xfrm>
              <a:off x="13672844" y="1028700"/>
              <a:ext cx="3476124" cy="8229600"/>
              <a:chOff x="13672844" y="1028700"/>
              <a:chExt cx="3476124" cy="8229600"/>
            </a:xfrm>
          </p:grpSpPr>
          <p:grpSp>
            <p:nvGrpSpPr>
              <p:cNvPr id="5" name="Group 5"/>
              <p:cNvGrpSpPr/>
              <p:nvPr/>
            </p:nvGrpSpPr>
            <p:grpSpPr>
              <a:xfrm>
                <a:off x="13845266" y="8303232"/>
                <a:ext cx="3131281" cy="955068"/>
                <a:chOff x="0" y="0"/>
                <a:chExt cx="4175041" cy="1273423"/>
              </a:xfrm>
            </p:grpSpPr>
            <p:grpSp>
              <p:nvGrpSpPr>
                <p:cNvPr id="6" name="Group 6"/>
                <p:cNvGrpSpPr/>
                <p:nvPr/>
              </p:nvGrpSpPr>
              <p:grpSpPr>
                <a:xfrm>
                  <a:off x="0" y="0"/>
                  <a:ext cx="4175041" cy="1273423"/>
                  <a:chOff x="0" y="0"/>
                  <a:chExt cx="604799" cy="184469"/>
                </a:xfrm>
              </p:grpSpPr>
              <p:sp>
                <p:nvSpPr>
                  <p:cNvPr id="7" name="Freeform 7"/>
                  <p:cNvSpPr/>
                  <p:nvPr/>
                </p:nvSpPr>
                <p:spPr>
                  <a:xfrm>
                    <a:off x="0" y="0"/>
                    <a:ext cx="604799" cy="18446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04799" h="184469">
                        <a:moveTo>
                          <a:pt x="92234" y="0"/>
                        </a:moveTo>
                        <a:lnTo>
                          <a:pt x="512564" y="0"/>
                        </a:lnTo>
                        <a:cubicBezTo>
                          <a:pt x="537026" y="0"/>
                          <a:pt x="560487" y="9718"/>
                          <a:pt x="577784" y="27015"/>
                        </a:cubicBezTo>
                        <a:cubicBezTo>
                          <a:pt x="595081" y="44312"/>
                          <a:pt x="604799" y="67772"/>
                          <a:pt x="604799" y="92234"/>
                        </a:cubicBezTo>
                        <a:lnTo>
                          <a:pt x="604799" y="92234"/>
                        </a:lnTo>
                        <a:cubicBezTo>
                          <a:pt x="604799" y="143174"/>
                          <a:pt x="563504" y="184469"/>
                          <a:pt x="512564" y="184469"/>
                        </a:cubicBezTo>
                        <a:lnTo>
                          <a:pt x="92234" y="184469"/>
                        </a:lnTo>
                        <a:cubicBezTo>
                          <a:pt x="67772" y="184469"/>
                          <a:pt x="44312" y="174751"/>
                          <a:pt x="27015" y="157454"/>
                        </a:cubicBezTo>
                        <a:cubicBezTo>
                          <a:pt x="9718" y="140157"/>
                          <a:pt x="0" y="116696"/>
                          <a:pt x="0" y="92234"/>
                        </a:cubicBezTo>
                        <a:lnTo>
                          <a:pt x="0" y="92234"/>
                        </a:lnTo>
                        <a:cubicBezTo>
                          <a:pt x="0" y="67772"/>
                          <a:pt x="9718" y="44312"/>
                          <a:pt x="27015" y="27015"/>
                        </a:cubicBezTo>
                        <a:cubicBezTo>
                          <a:pt x="44312" y="9718"/>
                          <a:pt x="67772" y="0"/>
                          <a:pt x="92234" y="0"/>
                        </a:cubicBezTo>
                        <a:close/>
                      </a:path>
                    </a:pathLst>
                  </a:custGeom>
                  <a:solidFill>
                    <a:srgbClr val="0D067E"/>
                  </a:solidFill>
                  <a:ln w="19050" cap="rnd">
                    <a:solidFill>
                      <a:srgbClr val="0D067E"/>
                    </a:solidFill>
                    <a:prstDash val="solid"/>
                    <a:rou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8" name="TextBox 8"/>
                  <p:cNvSpPr txBox="1"/>
                  <p:nvPr/>
                </p:nvSpPr>
                <p:spPr>
                  <a:xfrm>
                    <a:off x="0" y="28575"/>
                    <a:ext cx="604799" cy="155894"/>
                  </a:xfrm>
                  <a:prstGeom prst="rect">
                    <a:avLst/>
                  </a:prstGeom>
                </p:spPr>
                <p:txBody>
                  <a:bodyPr lIns="69271" tIns="69271" rIns="69271" bIns="69271" rtlCol="0" anchor="ctr"/>
                  <a:lstStyle/>
                  <a:p>
                    <a:pPr algn="ctr">
                      <a:lnSpc>
                        <a:spcPts val="2050"/>
                      </a:lnSpc>
                    </a:pPr>
                    <a:endParaRPr/>
                  </a:p>
                </p:txBody>
              </p:sp>
            </p:grpSp>
            <p:sp>
              <p:nvSpPr>
                <p:cNvPr id="9" name="TextBox 9"/>
                <p:cNvSpPr txBox="1"/>
                <p:nvPr/>
              </p:nvSpPr>
              <p:spPr>
                <a:xfrm>
                  <a:off x="1834111" y="349809"/>
                  <a:ext cx="1648829" cy="592856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1799"/>
                    </a:lnSpc>
                  </a:pPr>
                  <a:r>
                    <a:rPr lang="en-US" sz="1636" spc="16">
                      <a:solidFill>
                        <a:srgbClr val="FFFFFF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Alert Feed</a:t>
                  </a:r>
                </a:p>
                <a:p>
                  <a:pPr algn="ctr">
                    <a:lnSpc>
                      <a:spcPts val="1799"/>
                    </a:lnSpc>
                  </a:pPr>
                  <a:r>
                    <a:rPr lang="en-US" sz="1636" spc="16">
                      <a:solidFill>
                        <a:srgbClr val="FFFFFF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Web/Adalo</a:t>
                  </a:r>
                </a:p>
              </p:txBody>
            </p:sp>
            <p:sp>
              <p:nvSpPr>
                <p:cNvPr id="10" name="Freeform 10"/>
                <p:cNvSpPr/>
                <p:nvPr/>
              </p:nvSpPr>
              <p:spPr>
                <a:xfrm>
                  <a:off x="692101" y="126395"/>
                  <a:ext cx="875193" cy="102063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75193" h="1020633">
                      <a:moveTo>
                        <a:pt x="0" y="0"/>
                      </a:moveTo>
                      <a:lnTo>
                        <a:pt x="875193" y="0"/>
                      </a:lnTo>
                      <a:lnTo>
                        <a:pt x="875193" y="1020633"/>
                      </a:lnTo>
                      <a:lnTo>
                        <a:pt x="0" y="102063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grpSp>
              <p:nvGrpSpPr>
                <p:cNvPr id="11" name="Group 11"/>
                <p:cNvGrpSpPr/>
                <p:nvPr/>
              </p:nvGrpSpPr>
              <p:grpSpPr>
                <a:xfrm>
                  <a:off x="1345590" y="213760"/>
                  <a:ext cx="126576" cy="257467"/>
                  <a:chOff x="0" y="0"/>
                  <a:chExt cx="101199" cy="205848"/>
                </a:xfrm>
              </p:grpSpPr>
              <p:sp>
                <p:nvSpPr>
                  <p:cNvPr id="12" name="Freeform 12"/>
                  <p:cNvSpPr/>
                  <p:nvPr/>
                </p:nvSpPr>
                <p:spPr>
                  <a:xfrm>
                    <a:off x="0" y="0"/>
                    <a:ext cx="101199" cy="20584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1199" h="205848">
                        <a:moveTo>
                          <a:pt x="0" y="0"/>
                        </a:moveTo>
                        <a:lnTo>
                          <a:pt x="101199" y="0"/>
                        </a:lnTo>
                        <a:lnTo>
                          <a:pt x="101199" y="205848"/>
                        </a:lnTo>
                        <a:lnTo>
                          <a:pt x="0" y="205848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3" name="TextBox 13"/>
                  <p:cNvSpPr txBox="1"/>
                  <p:nvPr/>
                </p:nvSpPr>
                <p:spPr>
                  <a:xfrm>
                    <a:off x="0" y="57150"/>
                    <a:ext cx="101199" cy="148698"/>
                  </a:xfrm>
                  <a:prstGeom prst="rect">
                    <a:avLst/>
                  </a:prstGeom>
                </p:spPr>
                <p:txBody>
                  <a:bodyPr lIns="16758" tIns="16758" rIns="16758" bIns="16758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sp>
              <p:nvSpPr>
                <p:cNvPr id="14" name="Freeform 14"/>
                <p:cNvSpPr/>
                <p:nvPr/>
              </p:nvSpPr>
              <p:spPr>
                <a:xfrm>
                  <a:off x="1239135" y="167146"/>
                  <a:ext cx="354968" cy="3549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4968" h="354968">
                      <a:moveTo>
                        <a:pt x="0" y="0"/>
                      </a:moveTo>
                      <a:lnTo>
                        <a:pt x="354968" y="0"/>
                      </a:lnTo>
                      <a:lnTo>
                        <a:pt x="354968" y="354968"/>
                      </a:lnTo>
                      <a:lnTo>
                        <a:pt x="0" y="35496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4">
                    <a:extLst>
                      <a:ext uri="{96DAC541-7B7A-43D3-8B79-37D633B846F1}">
                        <asvg:svgBlip xmlns:asvg="http://schemas.microsoft.com/office/drawing/2016/SVG/main" r:embed="rId5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15" name="Group 15"/>
              <p:cNvGrpSpPr/>
              <p:nvPr/>
            </p:nvGrpSpPr>
            <p:grpSpPr>
              <a:xfrm>
                <a:off x="13672844" y="4581922"/>
                <a:ext cx="3476124" cy="1238179"/>
                <a:chOff x="0" y="0"/>
                <a:chExt cx="671404" cy="239151"/>
              </a:xfrm>
            </p:grpSpPr>
            <p:sp>
              <p:nvSpPr>
                <p:cNvPr id="16" name="Freeform 16"/>
                <p:cNvSpPr/>
                <p:nvPr/>
              </p:nvSpPr>
              <p:spPr>
                <a:xfrm>
                  <a:off x="0" y="0"/>
                  <a:ext cx="671404" cy="2391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1404" h="239151">
                      <a:moveTo>
                        <a:pt x="111359" y="0"/>
                      </a:moveTo>
                      <a:lnTo>
                        <a:pt x="560046" y="0"/>
                      </a:lnTo>
                      <a:cubicBezTo>
                        <a:pt x="589580" y="0"/>
                        <a:pt x="617904" y="11732"/>
                        <a:pt x="638788" y="32616"/>
                      </a:cubicBezTo>
                      <a:cubicBezTo>
                        <a:pt x="659672" y="53500"/>
                        <a:pt x="671404" y="81824"/>
                        <a:pt x="671404" y="111359"/>
                      </a:cubicBezTo>
                      <a:lnTo>
                        <a:pt x="671404" y="127792"/>
                      </a:lnTo>
                      <a:cubicBezTo>
                        <a:pt x="671404" y="189294"/>
                        <a:pt x="621547" y="239151"/>
                        <a:pt x="560046" y="239151"/>
                      </a:cubicBezTo>
                      <a:lnTo>
                        <a:pt x="111359" y="239151"/>
                      </a:lnTo>
                      <a:cubicBezTo>
                        <a:pt x="49857" y="239151"/>
                        <a:pt x="0" y="189294"/>
                        <a:pt x="0" y="127792"/>
                      </a:cubicBezTo>
                      <a:lnTo>
                        <a:pt x="0" y="111359"/>
                      </a:lnTo>
                      <a:cubicBezTo>
                        <a:pt x="0" y="49857"/>
                        <a:pt x="49857" y="0"/>
                        <a:pt x="111359" y="0"/>
                      </a:cubicBezTo>
                      <a:close/>
                    </a:path>
                  </a:pathLst>
                </a:custGeom>
                <a:solidFill>
                  <a:srgbClr val="0D067E"/>
                </a:solidFill>
                <a:ln w="19050" cap="rnd">
                  <a:solidFill>
                    <a:srgbClr val="0D067E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7" name="TextBox 17"/>
                <p:cNvSpPr txBox="1"/>
                <p:nvPr/>
              </p:nvSpPr>
              <p:spPr>
                <a:xfrm>
                  <a:off x="0" y="28575"/>
                  <a:ext cx="671404" cy="210576"/>
                </a:xfrm>
                <a:prstGeom prst="rect">
                  <a:avLst/>
                </a:prstGeom>
              </p:spPr>
              <p:txBody>
                <a:bodyPr lIns="69271" tIns="69271" rIns="69271" bIns="69271" rtlCol="0" anchor="ctr"/>
                <a:lstStyle/>
                <a:p>
                  <a:pPr algn="ctr">
                    <a:lnSpc>
                      <a:spcPts val="2050"/>
                    </a:lnSpc>
                  </a:pPr>
                  <a:endParaRPr/>
                </a:p>
              </p:txBody>
            </p:sp>
          </p:grpSp>
          <p:sp>
            <p:nvSpPr>
              <p:cNvPr id="18" name="Freeform 18"/>
              <p:cNvSpPr/>
              <p:nvPr/>
            </p:nvSpPr>
            <p:spPr>
              <a:xfrm>
                <a:off x="14257352" y="4628926"/>
                <a:ext cx="1154172" cy="1032984"/>
              </a:xfrm>
              <a:custGeom>
                <a:avLst/>
                <a:gdLst/>
                <a:ahLst/>
                <a:cxnLst/>
                <a:rect l="l" t="t" r="r" b="b"/>
                <a:pathLst>
                  <a:path w="1154172" h="1032984">
                    <a:moveTo>
                      <a:pt x="0" y="0"/>
                    </a:moveTo>
                    <a:lnTo>
                      <a:pt x="1154172" y="0"/>
                    </a:lnTo>
                    <a:lnTo>
                      <a:pt x="1154172" y="1032984"/>
                    </a:lnTo>
                    <a:lnTo>
                      <a:pt x="0" y="103298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extLs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19" name="Group 19"/>
              <p:cNvGrpSpPr/>
              <p:nvPr/>
            </p:nvGrpSpPr>
            <p:grpSpPr>
              <a:xfrm>
                <a:off x="14331296" y="4839438"/>
                <a:ext cx="76347" cy="76347"/>
                <a:chOff x="0" y="0"/>
                <a:chExt cx="812800" cy="812800"/>
              </a:xfrm>
            </p:grpSpPr>
            <p:sp>
              <p:nvSpPr>
                <p:cNvPr id="20" name="Freeform 20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FF5A57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1" name="TextBox 21"/>
                <p:cNvSpPr txBox="1"/>
                <p:nvPr/>
              </p:nvSpPr>
              <p:spPr>
                <a:xfrm>
                  <a:off x="76200" y="133350"/>
                  <a:ext cx="660400" cy="603250"/>
                </a:xfrm>
                <a:prstGeom prst="rect">
                  <a:avLst/>
                </a:prstGeom>
              </p:spPr>
              <p:txBody>
                <a:bodyPr lIns="36477" tIns="36477" rIns="36477" bIns="36477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grpSp>
            <p:nvGrpSpPr>
              <p:cNvPr id="22" name="Group 22"/>
              <p:cNvGrpSpPr/>
              <p:nvPr/>
            </p:nvGrpSpPr>
            <p:grpSpPr>
              <a:xfrm>
                <a:off x="14332178" y="5172541"/>
                <a:ext cx="76347" cy="76347"/>
                <a:chOff x="0" y="0"/>
                <a:chExt cx="812800" cy="812800"/>
              </a:xfrm>
            </p:grpSpPr>
            <p:sp>
              <p:nvSpPr>
                <p:cNvPr id="23" name="Freeform 23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FF5A57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4" name="TextBox 24"/>
                <p:cNvSpPr txBox="1"/>
                <p:nvPr/>
              </p:nvSpPr>
              <p:spPr>
                <a:xfrm>
                  <a:off x="76200" y="133350"/>
                  <a:ext cx="660400" cy="603250"/>
                </a:xfrm>
                <a:prstGeom prst="rect">
                  <a:avLst/>
                </a:prstGeom>
              </p:spPr>
              <p:txBody>
                <a:bodyPr lIns="36477" tIns="36477" rIns="36477" bIns="36477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grpSp>
            <p:nvGrpSpPr>
              <p:cNvPr id="25" name="Group 25"/>
              <p:cNvGrpSpPr/>
              <p:nvPr/>
            </p:nvGrpSpPr>
            <p:grpSpPr>
              <a:xfrm>
                <a:off x="14332178" y="5512573"/>
                <a:ext cx="76347" cy="76347"/>
                <a:chOff x="0" y="0"/>
                <a:chExt cx="812800" cy="812800"/>
              </a:xfrm>
            </p:grpSpPr>
            <p:sp>
              <p:nvSpPr>
                <p:cNvPr id="26" name="Freeform 26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FF5A57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" name="TextBox 27"/>
                <p:cNvSpPr txBox="1"/>
                <p:nvPr/>
              </p:nvSpPr>
              <p:spPr>
                <a:xfrm>
                  <a:off x="76200" y="133350"/>
                  <a:ext cx="660400" cy="603250"/>
                </a:xfrm>
                <a:prstGeom prst="rect">
                  <a:avLst/>
                </a:prstGeom>
              </p:spPr>
              <p:txBody>
                <a:bodyPr lIns="36477" tIns="36477" rIns="36477" bIns="36477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grpSp>
            <p:nvGrpSpPr>
              <p:cNvPr id="28" name="Group 28"/>
              <p:cNvGrpSpPr/>
              <p:nvPr/>
            </p:nvGrpSpPr>
            <p:grpSpPr>
              <a:xfrm>
                <a:off x="13672844" y="2721267"/>
                <a:ext cx="3476124" cy="1238179"/>
                <a:chOff x="0" y="0"/>
                <a:chExt cx="671404" cy="239151"/>
              </a:xfrm>
            </p:grpSpPr>
            <p:sp>
              <p:nvSpPr>
                <p:cNvPr id="29" name="Freeform 29"/>
                <p:cNvSpPr/>
                <p:nvPr/>
              </p:nvSpPr>
              <p:spPr>
                <a:xfrm>
                  <a:off x="0" y="0"/>
                  <a:ext cx="671404" cy="2391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1404" h="239151">
                      <a:moveTo>
                        <a:pt x="111359" y="0"/>
                      </a:moveTo>
                      <a:lnTo>
                        <a:pt x="560046" y="0"/>
                      </a:lnTo>
                      <a:cubicBezTo>
                        <a:pt x="589580" y="0"/>
                        <a:pt x="617904" y="11732"/>
                        <a:pt x="638788" y="32616"/>
                      </a:cubicBezTo>
                      <a:cubicBezTo>
                        <a:pt x="659672" y="53500"/>
                        <a:pt x="671404" y="81824"/>
                        <a:pt x="671404" y="111359"/>
                      </a:cubicBezTo>
                      <a:lnTo>
                        <a:pt x="671404" y="127792"/>
                      </a:lnTo>
                      <a:cubicBezTo>
                        <a:pt x="671404" y="189294"/>
                        <a:pt x="621547" y="239151"/>
                        <a:pt x="560046" y="239151"/>
                      </a:cubicBezTo>
                      <a:lnTo>
                        <a:pt x="111359" y="239151"/>
                      </a:lnTo>
                      <a:cubicBezTo>
                        <a:pt x="49857" y="239151"/>
                        <a:pt x="0" y="189294"/>
                        <a:pt x="0" y="127792"/>
                      </a:cubicBezTo>
                      <a:lnTo>
                        <a:pt x="0" y="111359"/>
                      </a:lnTo>
                      <a:cubicBezTo>
                        <a:pt x="0" y="49857"/>
                        <a:pt x="49857" y="0"/>
                        <a:pt x="111359" y="0"/>
                      </a:cubicBezTo>
                      <a:close/>
                    </a:path>
                  </a:pathLst>
                </a:custGeom>
                <a:solidFill>
                  <a:srgbClr val="0D067E"/>
                </a:solidFill>
                <a:ln w="19050" cap="rnd">
                  <a:solidFill>
                    <a:srgbClr val="0D067E"/>
                  </a:solidFill>
                  <a:prstDash val="solid"/>
                  <a:rou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" name="TextBox 30"/>
                <p:cNvSpPr txBox="1"/>
                <p:nvPr/>
              </p:nvSpPr>
              <p:spPr>
                <a:xfrm>
                  <a:off x="0" y="57150"/>
                  <a:ext cx="671404" cy="182001"/>
                </a:xfrm>
                <a:prstGeom prst="rect">
                  <a:avLst/>
                </a:prstGeom>
              </p:spPr>
              <p:txBody>
                <a:bodyPr lIns="69271" tIns="69271" rIns="69271" bIns="69271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31" name="Freeform 31"/>
              <p:cNvSpPr/>
              <p:nvPr/>
            </p:nvSpPr>
            <p:spPr>
              <a:xfrm>
                <a:off x="14115876" y="2882053"/>
                <a:ext cx="853591" cy="916608"/>
              </a:xfrm>
              <a:custGeom>
                <a:avLst/>
                <a:gdLst/>
                <a:ahLst/>
                <a:cxnLst/>
                <a:rect l="l" t="t" r="r" b="b"/>
                <a:pathLst>
                  <a:path w="853591" h="916608">
                    <a:moveTo>
                      <a:pt x="0" y="0"/>
                    </a:moveTo>
                    <a:lnTo>
                      <a:pt x="853591" y="0"/>
                    </a:lnTo>
                    <a:lnTo>
                      <a:pt x="853591" y="916607"/>
                    </a:lnTo>
                    <a:lnTo>
                      <a:pt x="0" y="916607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8">
                  <a:extLst>
                    <a:ext uri="{96DAC541-7B7A-43D3-8B79-37D633B846F1}">
                      <asvg:svgBlip xmlns:asvg="http://schemas.microsoft.com/office/drawing/2016/SVG/main" r:embed="rId9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Freeform 32"/>
              <p:cNvSpPr/>
              <p:nvPr/>
            </p:nvSpPr>
            <p:spPr>
              <a:xfrm rot="5400000">
                <a:off x="15172858" y="2192323"/>
                <a:ext cx="476096" cy="435411"/>
              </a:xfrm>
              <a:custGeom>
                <a:avLst/>
                <a:gdLst/>
                <a:ahLst/>
                <a:cxnLst/>
                <a:rect l="l" t="t" r="r" b="b"/>
                <a:pathLst>
                  <a:path w="476096" h="435411">
                    <a:moveTo>
                      <a:pt x="0" y="0"/>
                    </a:moveTo>
                    <a:lnTo>
                      <a:pt x="476096" y="0"/>
                    </a:lnTo>
                    <a:lnTo>
                      <a:pt x="476096" y="435412"/>
                    </a:lnTo>
                    <a:lnTo>
                      <a:pt x="0" y="435412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33"/>
              <p:cNvSpPr/>
              <p:nvPr/>
            </p:nvSpPr>
            <p:spPr>
              <a:xfrm rot="5400000">
                <a:off x="15172858" y="4052978"/>
                <a:ext cx="476096" cy="435411"/>
              </a:xfrm>
              <a:custGeom>
                <a:avLst/>
                <a:gdLst/>
                <a:ahLst/>
                <a:cxnLst/>
                <a:rect l="l" t="t" r="r" b="b"/>
                <a:pathLst>
                  <a:path w="476096" h="435411">
                    <a:moveTo>
                      <a:pt x="0" y="0"/>
                    </a:moveTo>
                    <a:lnTo>
                      <a:pt x="476096" y="0"/>
                    </a:lnTo>
                    <a:lnTo>
                      <a:pt x="476096" y="435412"/>
                    </a:lnTo>
                    <a:lnTo>
                      <a:pt x="0" y="435412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34"/>
              <p:cNvSpPr/>
              <p:nvPr/>
            </p:nvSpPr>
            <p:spPr>
              <a:xfrm rot="5400000">
                <a:off x="15172858" y="5913633"/>
                <a:ext cx="476096" cy="435411"/>
              </a:xfrm>
              <a:custGeom>
                <a:avLst/>
                <a:gdLst/>
                <a:ahLst/>
                <a:cxnLst/>
                <a:rect l="l" t="t" r="r" b="b"/>
                <a:pathLst>
                  <a:path w="476096" h="435411">
                    <a:moveTo>
                      <a:pt x="0" y="0"/>
                    </a:moveTo>
                    <a:lnTo>
                      <a:pt x="476096" y="0"/>
                    </a:lnTo>
                    <a:lnTo>
                      <a:pt x="476096" y="435412"/>
                    </a:lnTo>
                    <a:lnTo>
                      <a:pt x="0" y="435412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35"/>
              <p:cNvSpPr/>
              <p:nvPr/>
            </p:nvSpPr>
            <p:spPr>
              <a:xfrm rot="5400000">
                <a:off x="15172858" y="7774289"/>
                <a:ext cx="476096" cy="435411"/>
              </a:xfrm>
              <a:custGeom>
                <a:avLst/>
                <a:gdLst/>
                <a:ahLst/>
                <a:cxnLst/>
                <a:rect l="l" t="t" r="r" b="b"/>
                <a:pathLst>
                  <a:path w="476096" h="435411">
                    <a:moveTo>
                      <a:pt x="0" y="0"/>
                    </a:moveTo>
                    <a:lnTo>
                      <a:pt x="476096" y="0"/>
                    </a:lnTo>
                    <a:lnTo>
                      <a:pt x="476096" y="435411"/>
                    </a:lnTo>
                    <a:lnTo>
                      <a:pt x="0" y="43541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" name="Freeform 66"/>
              <p:cNvSpPr/>
              <p:nvPr/>
            </p:nvSpPr>
            <p:spPr>
              <a:xfrm>
                <a:off x="14867841" y="1028700"/>
                <a:ext cx="1067081" cy="1067081"/>
              </a:xfrm>
              <a:custGeom>
                <a:avLst/>
                <a:gdLst/>
                <a:ahLst/>
                <a:cxnLst/>
                <a:rect l="l" t="t" r="r" b="b"/>
                <a:pathLst>
                  <a:path w="1067081" h="1067081">
                    <a:moveTo>
                      <a:pt x="0" y="0"/>
                    </a:moveTo>
                    <a:lnTo>
                      <a:pt x="1067081" y="0"/>
                    </a:lnTo>
                    <a:lnTo>
                      <a:pt x="1067081" y="1067081"/>
                    </a:lnTo>
                    <a:lnTo>
                      <a:pt x="0" y="106708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2">
                  <a:extLst>
                    <a:ext uri="{96DAC541-7B7A-43D3-8B79-37D633B846F1}">
                      <asvg:svgBlip xmlns:asvg="http://schemas.microsoft.com/office/drawing/2016/SVG/main" r:embed="rId13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67" name="Group 67"/>
              <p:cNvGrpSpPr/>
              <p:nvPr/>
            </p:nvGrpSpPr>
            <p:grpSpPr>
              <a:xfrm>
                <a:off x="13845266" y="6442577"/>
                <a:ext cx="3131281" cy="1238179"/>
                <a:chOff x="0" y="0"/>
                <a:chExt cx="4175041" cy="1650905"/>
              </a:xfrm>
            </p:grpSpPr>
            <p:grpSp>
              <p:nvGrpSpPr>
                <p:cNvPr id="68" name="Group 68"/>
                <p:cNvGrpSpPr/>
                <p:nvPr/>
              </p:nvGrpSpPr>
              <p:grpSpPr>
                <a:xfrm>
                  <a:off x="0" y="0"/>
                  <a:ext cx="4175041" cy="1650905"/>
                  <a:chOff x="0" y="0"/>
                  <a:chExt cx="604799" cy="239151"/>
                </a:xfrm>
              </p:grpSpPr>
              <p:sp>
                <p:nvSpPr>
                  <p:cNvPr id="69" name="Freeform 69"/>
                  <p:cNvSpPr/>
                  <p:nvPr/>
                </p:nvSpPr>
                <p:spPr>
                  <a:xfrm>
                    <a:off x="0" y="0"/>
                    <a:ext cx="604799" cy="23915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04799" h="239151">
                        <a:moveTo>
                          <a:pt x="119576" y="0"/>
                        </a:moveTo>
                        <a:lnTo>
                          <a:pt x="485223" y="0"/>
                        </a:lnTo>
                        <a:cubicBezTo>
                          <a:pt x="516937" y="0"/>
                          <a:pt x="547351" y="12598"/>
                          <a:pt x="569776" y="35023"/>
                        </a:cubicBezTo>
                        <a:cubicBezTo>
                          <a:pt x="592201" y="57448"/>
                          <a:pt x="604799" y="87862"/>
                          <a:pt x="604799" y="119576"/>
                        </a:cubicBezTo>
                        <a:lnTo>
                          <a:pt x="604799" y="119576"/>
                        </a:lnTo>
                        <a:cubicBezTo>
                          <a:pt x="604799" y="185615"/>
                          <a:pt x="551263" y="239151"/>
                          <a:pt x="485223" y="239151"/>
                        </a:cubicBezTo>
                        <a:lnTo>
                          <a:pt x="119576" y="239151"/>
                        </a:lnTo>
                        <a:cubicBezTo>
                          <a:pt x="53536" y="239151"/>
                          <a:pt x="0" y="185615"/>
                          <a:pt x="0" y="119576"/>
                        </a:cubicBezTo>
                        <a:lnTo>
                          <a:pt x="0" y="119576"/>
                        </a:lnTo>
                        <a:cubicBezTo>
                          <a:pt x="0" y="53536"/>
                          <a:pt x="53536" y="0"/>
                          <a:pt x="119576" y="0"/>
                        </a:cubicBezTo>
                        <a:close/>
                      </a:path>
                    </a:pathLst>
                  </a:custGeom>
                  <a:solidFill>
                    <a:srgbClr val="0D067E"/>
                  </a:solidFill>
                  <a:ln w="19050" cap="rnd">
                    <a:solidFill>
                      <a:srgbClr val="0D067E"/>
                    </a:solidFill>
                    <a:prstDash val="solid"/>
                    <a:rou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0" name="TextBox 70"/>
                  <p:cNvSpPr txBox="1"/>
                  <p:nvPr/>
                </p:nvSpPr>
                <p:spPr>
                  <a:xfrm>
                    <a:off x="0" y="28575"/>
                    <a:ext cx="604799" cy="210576"/>
                  </a:xfrm>
                  <a:prstGeom prst="rect">
                    <a:avLst/>
                  </a:prstGeom>
                </p:spPr>
                <p:txBody>
                  <a:bodyPr lIns="69271" tIns="69271" rIns="69271" bIns="69271" rtlCol="0" anchor="ctr"/>
                  <a:lstStyle/>
                  <a:p>
                    <a:pPr algn="ctr">
                      <a:lnSpc>
                        <a:spcPts val="2050"/>
                      </a:lnSpc>
                    </a:pPr>
                    <a:endParaRPr/>
                  </a:p>
                </p:txBody>
              </p:sp>
            </p:grpSp>
            <p:sp>
              <p:nvSpPr>
                <p:cNvPr id="71" name="TextBox 71"/>
                <p:cNvSpPr txBox="1"/>
                <p:nvPr/>
              </p:nvSpPr>
              <p:spPr>
                <a:xfrm>
                  <a:off x="2088344" y="600913"/>
                  <a:ext cx="1555545" cy="583503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1505"/>
                    </a:lnSpc>
                  </a:pPr>
                  <a:r>
                    <a:rPr lang="en-US" sz="1636" spc="16">
                      <a:solidFill>
                        <a:srgbClr val="FFFFFF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Local SQL</a:t>
                  </a:r>
                </a:p>
                <a:p>
                  <a:pPr algn="ctr">
                    <a:lnSpc>
                      <a:spcPts val="1979"/>
                    </a:lnSpc>
                  </a:pPr>
                  <a:r>
                    <a:rPr lang="en-US" sz="1636" spc="16">
                      <a:solidFill>
                        <a:srgbClr val="FFFFFF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Database</a:t>
                  </a:r>
                </a:p>
              </p:txBody>
            </p:sp>
            <p:sp>
              <p:nvSpPr>
                <p:cNvPr id="72" name="Freeform 72"/>
                <p:cNvSpPr/>
                <p:nvPr/>
              </p:nvSpPr>
              <p:spPr>
                <a:xfrm>
                  <a:off x="622640" y="139477"/>
                  <a:ext cx="1275550" cy="1346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75550" h="1346550">
                      <a:moveTo>
                        <a:pt x="0" y="0"/>
                      </a:moveTo>
                      <a:lnTo>
                        <a:pt x="1275550" y="0"/>
                      </a:lnTo>
                      <a:lnTo>
                        <a:pt x="1275550" y="1346550"/>
                      </a:lnTo>
                      <a:lnTo>
                        <a:pt x="0" y="134655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14">
                    <a:extLst>
                      <a:ext uri="{96DAC541-7B7A-43D3-8B79-37D633B846F1}">
                        <asvg:svgBlip xmlns:asvg="http://schemas.microsoft.com/office/drawing/2016/SVG/main" r:embed="rId15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3" name="Freeform 73"/>
                <p:cNvSpPr/>
                <p:nvPr/>
              </p:nvSpPr>
              <p:spPr>
                <a:xfrm>
                  <a:off x="622640" y="142948"/>
                  <a:ext cx="1275550" cy="6326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75550" h="632627">
                      <a:moveTo>
                        <a:pt x="0" y="0"/>
                      </a:moveTo>
                      <a:lnTo>
                        <a:pt x="1275550" y="0"/>
                      </a:lnTo>
                      <a:lnTo>
                        <a:pt x="1275550" y="632627"/>
                      </a:lnTo>
                      <a:lnTo>
                        <a:pt x="0" y="63262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16"/>
                  <a:stretch>
                    <a:fillRect t="-532" b="-532"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4" name="TextBox 74"/>
                <p:cNvSpPr txBox="1"/>
                <p:nvPr/>
              </p:nvSpPr>
              <p:spPr>
                <a:xfrm>
                  <a:off x="854444" y="321756"/>
                  <a:ext cx="887328" cy="364245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1954"/>
                    </a:lnSpc>
                  </a:pPr>
                  <a:r>
                    <a:rPr lang="en-US" sz="2124" b="1" spc="21">
                      <a:solidFill>
                        <a:srgbClr val="0D067E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SQL</a:t>
                  </a:r>
                </a:p>
              </p:txBody>
            </p:sp>
          </p:grpSp>
          <p:sp>
            <p:nvSpPr>
              <p:cNvPr id="75" name="TextBox 75"/>
              <p:cNvSpPr txBox="1"/>
              <p:nvPr/>
            </p:nvSpPr>
            <p:spPr>
              <a:xfrm>
                <a:off x="15401381" y="5004109"/>
                <a:ext cx="1557081" cy="49322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1979"/>
                  </a:lnSpc>
                </a:pPr>
                <a:r>
                  <a:rPr lang="en-US" sz="1636" spc="16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Backend (Python/Flask)</a:t>
                </a:r>
              </a:p>
            </p:txBody>
          </p:sp>
          <p:sp>
            <p:nvSpPr>
              <p:cNvPr id="76" name="TextBox 76"/>
              <p:cNvSpPr txBox="1"/>
              <p:nvPr/>
            </p:nvSpPr>
            <p:spPr>
              <a:xfrm>
                <a:off x="15182871" y="3091739"/>
                <a:ext cx="1613483" cy="49322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1979"/>
                  </a:lnSpc>
                </a:pPr>
                <a:r>
                  <a:rPr lang="en-US" sz="1636" spc="16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Web Interface</a:t>
                </a:r>
              </a:p>
              <a:p>
                <a:pPr algn="ctr">
                  <a:lnSpc>
                    <a:spcPts val="1979"/>
                  </a:lnSpc>
                </a:pPr>
                <a:r>
                  <a:rPr lang="en-US" sz="1636" spc="16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(HTML/CSS/JS)</a:t>
                </a:r>
              </a:p>
            </p:txBody>
          </p:sp>
        </p:grpSp>
      </p:grpSp>
      <p:sp>
        <p:nvSpPr>
          <p:cNvPr id="77" name="TextBox 77"/>
          <p:cNvSpPr txBox="1"/>
          <p:nvPr/>
        </p:nvSpPr>
        <p:spPr>
          <a:xfrm>
            <a:off x="2302517" y="1107981"/>
            <a:ext cx="8017630" cy="756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6000" b="1" spc="6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System Architecture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1028700" y="9052052"/>
            <a:ext cx="1666145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72"/>
              </a:lnSpc>
            </a:pPr>
            <a:r>
              <a:rPr lang="en-US" sz="4100" b="1" spc="41" dirty="0">
                <a:solidFill>
                  <a:srgbClr val="FFFFFF">
                    <a:alpha val="58824"/>
                  </a:srgbClr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11/26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extBox 42"/>
          <p:cNvSpPr txBox="1"/>
          <p:nvPr/>
        </p:nvSpPr>
        <p:spPr>
          <a:xfrm>
            <a:off x="4296613" y="1181100"/>
            <a:ext cx="10029310" cy="756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6000" b="1" spc="6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User Interface (UI) Design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5682863" y="8797161"/>
            <a:ext cx="1576437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72"/>
              </a:lnSpc>
            </a:pPr>
            <a:r>
              <a:rPr lang="en-US" sz="4100" b="1" spc="41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12/26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6AD87A9D-4D4F-50B4-B9FE-CFAF221BA266}"/>
              </a:ext>
            </a:extLst>
          </p:cNvPr>
          <p:cNvGrpSpPr/>
          <p:nvPr/>
        </p:nvGrpSpPr>
        <p:grpSpPr>
          <a:xfrm>
            <a:off x="1284908" y="2661336"/>
            <a:ext cx="15802536" cy="6643572"/>
            <a:chOff x="1284908" y="2661336"/>
            <a:chExt cx="15802536" cy="6643572"/>
          </a:xfrm>
        </p:grpSpPr>
        <p:sp>
          <p:nvSpPr>
            <p:cNvPr id="17" name="Freeform 17"/>
            <p:cNvSpPr/>
            <p:nvPr/>
          </p:nvSpPr>
          <p:spPr>
            <a:xfrm>
              <a:off x="10215072" y="2661336"/>
              <a:ext cx="968623" cy="968623"/>
            </a:xfrm>
            <a:custGeom>
              <a:avLst/>
              <a:gdLst/>
              <a:ahLst/>
              <a:cxnLst/>
              <a:rect l="l" t="t" r="r" b="b"/>
              <a:pathLst>
                <a:path w="968623" h="968623">
                  <a:moveTo>
                    <a:pt x="0" y="0"/>
                  </a:moveTo>
                  <a:lnTo>
                    <a:pt x="968623" y="0"/>
                  </a:lnTo>
                  <a:lnTo>
                    <a:pt x="968623" y="968623"/>
                  </a:lnTo>
                  <a:lnTo>
                    <a:pt x="0" y="9686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9485926" y="3787034"/>
              <a:ext cx="2426914" cy="3482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55"/>
                </a:lnSpc>
                <a:spcBef>
                  <a:spcPct val="0"/>
                </a:spcBef>
              </a:pPr>
              <a:r>
                <a:rPr lang="en-US" sz="2039" b="1" u="sng" spc="20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Create Logo.</a:t>
              </a:r>
            </a:p>
          </p:txBody>
        </p: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FE0DA1AB-BF30-DE47-B849-1351951FDA89}"/>
                </a:ext>
              </a:extLst>
            </p:cNvPr>
            <p:cNvGrpSpPr/>
            <p:nvPr/>
          </p:nvGrpSpPr>
          <p:grpSpPr>
            <a:xfrm>
              <a:off x="1284908" y="2674839"/>
              <a:ext cx="15802536" cy="6630069"/>
              <a:chOff x="1284908" y="2674839"/>
              <a:chExt cx="15802536" cy="6630069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1284908" y="3917499"/>
                <a:ext cx="7565862" cy="712354"/>
              </a:xfrm>
              <a:custGeom>
                <a:avLst/>
                <a:gdLst/>
                <a:ahLst/>
                <a:cxnLst/>
                <a:rect l="l" t="t" r="r" b="b"/>
                <a:pathLst>
                  <a:path w="7565862" h="712354">
                    <a:moveTo>
                      <a:pt x="0" y="0"/>
                    </a:moveTo>
                    <a:lnTo>
                      <a:pt x="7565862" y="0"/>
                    </a:lnTo>
                    <a:lnTo>
                      <a:pt x="7565862" y="712354"/>
                    </a:lnTo>
                    <a:lnTo>
                      <a:pt x="0" y="71235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12000"/>
                </a:blip>
                <a:stretch>
                  <a:fillRect l="-20822" t="-364252" b="-114810"/>
                </a:stretch>
              </a:blipFill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2" name="Freeform 2"/>
              <p:cNvSpPr/>
              <p:nvPr/>
            </p:nvSpPr>
            <p:spPr>
              <a:xfrm>
                <a:off x="1284908" y="4769471"/>
                <a:ext cx="7565862" cy="1173711"/>
              </a:xfrm>
              <a:custGeom>
                <a:avLst/>
                <a:gdLst/>
                <a:ahLst/>
                <a:cxnLst/>
                <a:rect l="l" t="t" r="r" b="b"/>
                <a:pathLst>
                  <a:path w="7565862" h="1173711">
                    <a:moveTo>
                      <a:pt x="0" y="0"/>
                    </a:moveTo>
                    <a:lnTo>
                      <a:pt x="7565862" y="0"/>
                    </a:lnTo>
                    <a:lnTo>
                      <a:pt x="7565862" y="1173710"/>
                    </a:lnTo>
                    <a:lnTo>
                      <a:pt x="0" y="117371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12000"/>
                </a:blip>
                <a:stretch>
                  <a:fillRect l="-20822" t="-220100" b="-31347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" name="TextBox 3"/>
              <p:cNvSpPr txBox="1"/>
              <p:nvPr/>
            </p:nvSpPr>
            <p:spPr>
              <a:xfrm>
                <a:off x="2432497" y="3992152"/>
                <a:ext cx="4833908" cy="473266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857"/>
                  </a:lnSpc>
                  <a:spcBef>
                    <a:spcPct val="0"/>
                  </a:spcBef>
                </a:pPr>
                <a:r>
                  <a:rPr lang="en-US" sz="2755" spc="27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Clean and simple layout. </a:t>
                </a:r>
              </a:p>
            </p:txBody>
          </p:sp>
          <p:sp>
            <p:nvSpPr>
              <p:cNvPr id="4" name="Freeform 4"/>
              <p:cNvSpPr/>
              <p:nvPr/>
            </p:nvSpPr>
            <p:spPr>
              <a:xfrm>
                <a:off x="1609729" y="4117435"/>
                <a:ext cx="527236" cy="284048"/>
              </a:xfrm>
              <a:custGeom>
                <a:avLst/>
                <a:gdLst/>
                <a:ahLst/>
                <a:cxnLst/>
                <a:rect l="l" t="t" r="r" b="b"/>
                <a:pathLst>
                  <a:path w="527236" h="284048">
                    <a:moveTo>
                      <a:pt x="0" y="0"/>
                    </a:moveTo>
                    <a:lnTo>
                      <a:pt x="527236" y="0"/>
                    </a:lnTo>
                    <a:lnTo>
                      <a:pt x="527236" y="284049"/>
                    </a:lnTo>
                    <a:lnTo>
                      <a:pt x="0" y="28404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2432497" y="4883060"/>
                <a:ext cx="6418273" cy="95936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857"/>
                  </a:lnSpc>
                  <a:spcBef>
                    <a:spcPct val="0"/>
                  </a:spcBef>
                </a:pPr>
                <a:r>
                  <a:rPr lang="en-US" sz="2755" spc="27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Large buttons for quick actions, simple </a:t>
                </a:r>
                <a:r>
                  <a:rPr lang="en-US" sz="2755" spc="27" dirty="0" err="1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colours</a:t>
                </a:r>
                <a:r>
                  <a:rPr lang="en-US" sz="2755" spc="27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 and quick navigation. </a:t>
                </a:r>
              </a:p>
            </p:txBody>
          </p:sp>
          <p:sp>
            <p:nvSpPr>
              <p:cNvPr id="7" name="Freeform 7"/>
              <p:cNvSpPr/>
              <p:nvPr/>
            </p:nvSpPr>
            <p:spPr>
              <a:xfrm>
                <a:off x="1609729" y="5008343"/>
                <a:ext cx="527236" cy="284048"/>
              </a:xfrm>
              <a:custGeom>
                <a:avLst/>
                <a:gdLst/>
                <a:ahLst/>
                <a:cxnLst/>
                <a:rect l="l" t="t" r="r" b="b"/>
                <a:pathLst>
                  <a:path w="527236" h="284048">
                    <a:moveTo>
                      <a:pt x="0" y="0"/>
                    </a:moveTo>
                    <a:lnTo>
                      <a:pt x="527236" y="0"/>
                    </a:lnTo>
                    <a:lnTo>
                      <a:pt x="527236" y="284048"/>
                    </a:lnTo>
                    <a:lnTo>
                      <a:pt x="0" y="28404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1284908" y="6076531"/>
                <a:ext cx="7565862" cy="712354"/>
              </a:xfrm>
              <a:custGeom>
                <a:avLst/>
                <a:gdLst/>
                <a:ahLst/>
                <a:cxnLst/>
                <a:rect l="l" t="t" r="r" b="b"/>
                <a:pathLst>
                  <a:path w="7565862" h="712354">
                    <a:moveTo>
                      <a:pt x="0" y="0"/>
                    </a:moveTo>
                    <a:lnTo>
                      <a:pt x="7565862" y="0"/>
                    </a:lnTo>
                    <a:lnTo>
                      <a:pt x="7565862" y="712354"/>
                    </a:lnTo>
                    <a:lnTo>
                      <a:pt x="0" y="71235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12000"/>
                </a:blip>
                <a:stretch>
                  <a:fillRect l="-20822" t="-364252" b="-114810"/>
                </a:stretch>
              </a:blipFill>
            </p:spPr>
            <p:txBody>
              <a:bodyPr/>
              <a:lstStyle/>
              <a:p>
                <a:endParaRPr lang="en-GB" dirty="0"/>
              </a:p>
            </p:txBody>
          </p:sp>
          <p:grpSp>
            <p:nvGrpSpPr>
              <p:cNvPr id="9" name="Group 9"/>
              <p:cNvGrpSpPr/>
              <p:nvPr/>
            </p:nvGrpSpPr>
            <p:grpSpPr>
              <a:xfrm>
                <a:off x="1609729" y="6181923"/>
                <a:ext cx="7534270" cy="456343"/>
                <a:chOff x="0" y="-57151"/>
                <a:chExt cx="10045693" cy="608457"/>
              </a:xfrm>
            </p:grpSpPr>
            <p:sp>
              <p:nvSpPr>
                <p:cNvPr id="10" name="TextBox 10"/>
                <p:cNvSpPr txBox="1"/>
                <p:nvPr/>
              </p:nvSpPr>
              <p:spPr>
                <a:xfrm>
                  <a:off x="1097023" y="-57151"/>
                  <a:ext cx="8948670" cy="608457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pPr algn="l">
                    <a:lnSpc>
                      <a:spcPts val="3857"/>
                    </a:lnSpc>
                    <a:spcBef>
                      <a:spcPct val="0"/>
                    </a:spcBef>
                  </a:pPr>
                  <a:r>
                    <a:rPr lang="en-US" sz="2755" spc="27" dirty="0">
                      <a:solidFill>
                        <a:srgbClr val="0E00AD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Clear icons and readable screens[6].</a:t>
                  </a:r>
                </a:p>
              </p:txBody>
            </p:sp>
            <p:sp>
              <p:nvSpPr>
                <p:cNvPr id="11" name="Freeform 11"/>
                <p:cNvSpPr/>
                <p:nvPr/>
              </p:nvSpPr>
              <p:spPr>
                <a:xfrm>
                  <a:off x="0" y="90844"/>
                  <a:ext cx="702981" cy="3787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2981" h="378731">
                      <a:moveTo>
                        <a:pt x="0" y="0"/>
                      </a:moveTo>
                      <a:lnTo>
                        <a:pt x="702981" y="0"/>
                      </a:lnTo>
                      <a:lnTo>
                        <a:pt x="702981" y="378731"/>
                      </a:lnTo>
                      <a:lnTo>
                        <a:pt x="0" y="378731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5">
                    <a:extLst>
                      <a:ext uri="{96DAC541-7B7A-43D3-8B79-37D633B846F1}">
                        <asvg:svgBlip xmlns:asvg="http://schemas.microsoft.com/office/drawing/2016/SVG/main" r:embed="rId6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2" name="Freeform 12"/>
              <p:cNvSpPr/>
              <p:nvPr/>
            </p:nvSpPr>
            <p:spPr>
              <a:xfrm>
                <a:off x="1284908" y="6923069"/>
                <a:ext cx="7565862" cy="1173711"/>
              </a:xfrm>
              <a:custGeom>
                <a:avLst/>
                <a:gdLst/>
                <a:ahLst/>
                <a:cxnLst/>
                <a:rect l="l" t="t" r="r" b="b"/>
                <a:pathLst>
                  <a:path w="7565862" h="1173711">
                    <a:moveTo>
                      <a:pt x="0" y="0"/>
                    </a:moveTo>
                    <a:lnTo>
                      <a:pt x="7565862" y="0"/>
                    </a:lnTo>
                    <a:lnTo>
                      <a:pt x="7565862" y="1173711"/>
                    </a:lnTo>
                    <a:lnTo>
                      <a:pt x="0" y="117371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12000"/>
                </a:blip>
                <a:stretch>
                  <a:fillRect l="-20822" t="-220100" b="-31347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13" name="Group 13"/>
              <p:cNvGrpSpPr/>
              <p:nvPr/>
            </p:nvGrpSpPr>
            <p:grpSpPr>
              <a:xfrm>
                <a:off x="1609729" y="7028462"/>
                <a:ext cx="7365781" cy="956480"/>
                <a:chOff x="0" y="-57149"/>
                <a:chExt cx="9821041" cy="1275307"/>
              </a:xfrm>
            </p:grpSpPr>
            <p:sp>
              <p:nvSpPr>
                <p:cNvPr id="14" name="TextBox 14"/>
                <p:cNvSpPr txBox="1"/>
                <p:nvPr/>
              </p:nvSpPr>
              <p:spPr>
                <a:xfrm>
                  <a:off x="1097024" y="-57149"/>
                  <a:ext cx="8724017" cy="1275307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3857"/>
                    </a:lnSpc>
                    <a:spcBef>
                      <a:spcPct val="0"/>
                    </a:spcBef>
                  </a:pPr>
                  <a:r>
                    <a:rPr lang="en-US" sz="2755" spc="27" dirty="0">
                      <a:solidFill>
                        <a:srgbClr val="0E00AD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Designed using Canva, Inkscape &amp; </a:t>
                  </a:r>
                  <a:r>
                    <a:rPr lang="en-US" sz="2755" spc="27" dirty="0" err="1">
                      <a:solidFill>
                        <a:srgbClr val="0E00AD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PhotoPea</a:t>
                  </a:r>
                  <a:r>
                    <a:rPr lang="en-US" sz="2755" spc="27" dirty="0">
                      <a:solidFill>
                        <a:srgbClr val="0E00AD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.</a:t>
                  </a:r>
                </a:p>
              </p:txBody>
            </p:sp>
            <p:sp>
              <p:nvSpPr>
                <p:cNvPr id="15" name="Freeform 15"/>
                <p:cNvSpPr/>
                <p:nvPr/>
              </p:nvSpPr>
              <p:spPr>
                <a:xfrm>
                  <a:off x="0" y="90844"/>
                  <a:ext cx="702981" cy="3787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2981" h="378731">
                      <a:moveTo>
                        <a:pt x="0" y="0"/>
                      </a:moveTo>
                      <a:lnTo>
                        <a:pt x="702981" y="0"/>
                      </a:lnTo>
                      <a:lnTo>
                        <a:pt x="702981" y="378731"/>
                      </a:lnTo>
                      <a:lnTo>
                        <a:pt x="0" y="378731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5">
                    <a:extLst>
                      <a:ext uri="{96DAC541-7B7A-43D3-8B79-37D633B846F1}">
                        <asvg:svgBlip xmlns:asvg="http://schemas.microsoft.com/office/drawing/2016/SVG/main" r:embed="rId6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6" name="AutoShape 16"/>
              <p:cNvSpPr/>
              <p:nvPr/>
            </p:nvSpPr>
            <p:spPr>
              <a:xfrm>
                <a:off x="1284908" y="3370946"/>
                <a:ext cx="7565862" cy="0"/>
              </a:xfrm>
              <a:prstGeom prst="line">
                <a:avLst/>
              </a:prstGeom>
              <a:ln w="47625" cap="flat">
                <a:solidFill>
                  <a:srgbClr val="0E00AD"/>
                </a:solidFill>
                <a:prstDash val="solid"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18"/>
              <p:cNvSpPr/>
              <p:nvPr/>
            </p:nvSpPr>
            <p:spPr>
              <a:xfrm>
                <a:off x="12905190" y="2731989"/>
                <a:ext cx="827316" cy="827316"/>
              </a:xfrm>
              <a:custGeom>
                <a:avLst/>
                <a:gdLst/>
                <a:ahLst/>
                <a:cxnLst/>
                <a:rect l="l" t="t" r="r" b="b"/>
                <a:pathLst>
                  <a:path w="827316" h="827316">
                    <a:moveTo>
                      <a:pt x="0" y="0"/>
                    </a:moveTo>
                    <a:lnTo>
                      <a:pt x="827316" y="0"/>
                    </a:lnTo>
                    <a:lnTo>
                      <a:pt x="827316" y="827317"/>
                    </a:lnTo>
                    <a:lnTo>
                      <a:pt x="0" y="827317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19"/>
              <p:cNvSpPr/>
              <p:nvPr/>
            </p:nvSpPr>
            <p:spPr>
              <a:xfrm>
                <a:off x="15224752" y="2683435"/>
                <a:ext cx="1547094" cy="870241"/>
              </a:xfrm>
              <a:custGeom>
                <a:avLst/>
                <a:gdLst/>
                <a:ahLst/>
                <a:cxnLst/>
                <a:rect l="l" t="t" r="r" b="b"/>
                <a:pathLst>
                  <a:path w="1547094" h="870241">
                    <a:moveTo>
                      <a:pt x="0" y="0"/>
                    </a:moveTo>
                    <a:lnTo>
                      <a:pt x="1547094" y="0"/>
                    </a:lnTo>
                    <a:lnTo>
                      <a:pt x="1547094" y="870241"/>
                    </a:lnTo>
                    <a:lnTo>
                      <a:pt x="0" y="87024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14875205" y="3809134"/>
                <a:ext cx="2212239" cy="71019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ctr">
                  <a:lnSpc>
                    <a:spcPts val="2855"/>
                  </a:lnSpc>
                  <a:spcBef>
                    <a:spcPct val="0"/>
                  </a:spcBef>
                </a:pPr>
                <a:r>
                  <a:rPr lang="en-US" sz="2039" b="1" u="sng" spc="20" dirty="0">
                    <a:solidFill>
                      <a:srgbClr val="0E00AD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Finds ideas images quickly.</a:t>
                </a:r>
              </a:p>
            </p:txBody>
          </p:sp>
          <p:grpSp>
            <p:nvGrpSpPr>
              <p:cNvPr id="21" name="Group 21"/>
              <p:cNvGrpSpPr/>
              <p:nvPr/>
            </p:nvGrpSpPr>
            <p:grpSpPr>
              <a:xfrm>
                <a:off x="9485926" y="4325783"/>
                <a:ext cx="2426914" cy="1935426"/>
                <a:chOff x="0" y="0"/>
                <a:chExt cx="3235885" cy="2580569"/>
              </a:xfrm>
            </p:grpSpPr>
            <p:grpSp>
              <p:nvGrpSpPr>
                <p:cNvPr id="22" name="Group 22"/>
                <p:cNvGrpSpPr/>
                <p:nvPr/>
              </p:nvGrpSpPr>
              <p:grpSpPr>
                <a:xfrm>
                  <a:off x="5925" y="0"/>
                  <a:ext cx="3229960" cy="2580569"/>
                  <a:chOff x="0" y="0"/>
                  <a:chExt cx="875241" cy="699271"/>
                </a:xfrm>
              </p:grpSpPr>
              <p:sp>
                <p:nvSpPr>
                  <p:cNvPr id="23" name="Freeform 23"/>
                  <p:cNvSpPr/>
                  <p:nvPr/>
                </p:nvSpPr>
                <p:spPr>
                  <a:xfrm>
                    <a:off x="0" y="0"/>
                    <a:ext cx="875241" cy="69927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75241" h="699271">
                        <a:moveTo>
                          <a:pt x="0" y="0"/>
                        </a:moveTo>
                        <a:lnTo>
                          <a:pt x="875241" y="0"/>
                        </a:lnTo>
                        <a:lnTo>
                          <a:pt x="875241" y="699271"/>
                        </a:lnTo>
                        <a:lnTo>
                          <a:pt x="0" y="699271"/>
                        </a:lnTo>
                        <a:close/>
                      </a:path>
                    </a:pathLst>
                  </a:custGeom>
                  <a:solidFill>
                    <a:srgbClr val="000000">
                      <a:alpha val="0"/>
                    </a:srgbClr>
                  </a:solidFill>
                  <a:ln w="9525" cap="sq">
                    <a:solidFill>
                      <a:srgbClr val="0F01B5"/>
                    </a:solidFill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4" name="TextBox 24"/>
                  <p:cNvSpPr txBox="1"/>
                  <p:nvPr/>
                </p:nvSpPr>
                <p:spPr>
                  <a:xfrm>
                    <a:off x="0" y="57150"/>
                    <a:ext cx="875241" cy="642121"/>
                  </a:xfrm>
                  <a:prstGeom prst="rect">
                    <a:avLst/>
                  </a:prstGeom>
                </p:spPr>
                <p:txBody>
                  <a:bodyPr lIns="37031" tIns="37031" rIns="37031" bIns="37031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sp>
              <p:nvSpPr>
                <p:cNvPr id="25" name="Freeform 25"/>
                <p:cNvSpPr/>
                <p:nvPr/>
              </p:nvSpPr>
              <p:spPr>
                <a:xfrm>
                  <a:off x="230508" y="268093"/>
                  <a:ext cx="2769022" cy="8272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69022" h="827245">
                      <a:moveTo>
                        <a:pt x="0" y="0"/>
                      </a:moveTo>
                      <a:lnTo>
                        <a:pt x="2769023" y="0"/>
                      </a:lnTo>
                      <a:lnTo>
                        <a:pt x="2769023" y="827246"/>
                      </a:lnTo>
                      <a:lnTo>
                        <a:pt x="0" y="82724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grpSp>
              <p:nvGrpSpPr>
                <p:cNvPr id="26" name="Group 26"/>
                <p:cNvGrpSpPr/>
                <p:nvPr/>
              </p:nvGrpSpPr>
              <p:grpSpPr>
                <a:xfrm>
                  <a:off x="0" y="1277835"/>
                  <a:ext cx="3229960" cy="1302734"/>
                  <a:chOff x="0" y="0"/>
                  <a:chExt cx="875241" cy="353009"/>
                </a:xfrm>
              </p:grpSpPr>
              <p:sp>
                <p:nvSpPr>
                  <p:cNvPr id="27" name="Freeform 27"/>
                  <p:cNvSpPr/>
                  <p:nvPr/>
                </p:nvSpPr>
                <p:spPr>
                  <a:xfrm>
                    <a:off x="0" y="0"/>
                    <a:ext cx="875241" cy="35300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75241" h="353009">
                        <a:moveTo>
                          <a:pt x="0" y="0"/>
                        </a:moveTo>
                        <a:lnTo>
                          <a:pt x="875241" y="0"/>
                        </a:lnTo>
                        <a:lnTo>
                          <a:pt x="875241" y="353009"/>
                        </a:lnTo>
                        <a:lnTo>
                          <a:pt x="0" y="353009"/>
                        </a:lnTo>
                        <a:close/>
                      </a:path>
                    </a:pathLst>
                  </a:custGeom>
                  <a:solidFill>
                    <a:srgbClr val="0F01B5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8" name="TextBox 28"/>
                  <p:cNvSpPr txBox="1"/>
                  <p:nvPr/>
                </p:nvSpPr>
                <p:spPr>
                  <a:xfrm>
                    <a:off x="0" y="57150"/>
                    <a:ext cx="875241" cy="295859"/>
                  </a:xfrm>
                  <a:prstGeom prst="rect">
                    <a:avLst/>
                  </a:prstGeom>
                </p:spPr>
                <p:txBody>
                  <a:bodyPr lIns="37031" tIns="37031" rIns="37031" bIns="37031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sp>
              <p:nvSpPr>
                <p:cNvPr id="29" name="TextBox 29"/>
                <p:cNvSpPr txBox="1"/>
                <p:nvPr/>
              </p:nvSpPr>
              <p:spPr>
                <a:xfrm>
                  <a:off x="242279" y="1530017"/>
                  <a:ext cx="2757252" cy="860156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2407"/>
                    </a:lnSpc>
                  </a:pPr>
                  <a:r>
                    <a:rPr lang="en-US" sz="2617" b="1">
                      <a:solidFill>
                        <a:srgbClr val="FFFFFF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NEIGHBOUR</a:t>
                  </a:r>
                </a:p>
                <a:p>
                  <a:pPr algn="l">
                    <a:lnSpc>
                      <a:spcPts val="2407"/>
                    </a:lnSpc>
                  </a:pPr>
                  <a:r>
                    <a:rPr lang="en-US" sz="2617" b="1">
                      <a:solidFill>
                        <a:srgbClr val="FF3000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ALERT</a:t>
                  </a:r>
                </a:p>
              </p:txBody>
            </p:sp>
            <p:sp>
              <p:nvSpPr>
                <p:cNvPr id="30" name="Freeform 30"/>
                <p:cNvSpPr/>
                <p:nvPr/>
              </p:nvSpPr>
              <p:spPr>
                <a:xfrm>
                  <a:off x="1922993" y="1921995"/>
                  <a:ext cx="830742" cy="37383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30742" h="373834">
                      <a:moveTo>
                        <a:pt x="0" y="0"/>
                      </a:moveTo>
                      <a:lnTo>
                        <a:pt x="830742" y="0"/>
                      </a:lnTo>
                      <a:lnTo>
                        <a:pt x="830742" y="373834"/>
                      </a:lnTo>
                      <a:lnTo>
                        <a:pt x="0" y="373834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31" name="Freeform 31"/>
              <p:cNvSpPr/>
              <p:nvPr/>
            </p:nvSpPr>
            <p:spPr>
              <a:xfrm>
                <a:off x="12485194" y="5048314"/>
                <a:ext cx="1667308" cy="3614759"/>
              </a:xfrm>
              <a:custGeom>
                <a:avLst/>
                <a:gdLst/>
                <a:ahLst/>
                <a:cxnLst/>
                <a:rect l="l" t="t" r="r" b="b"/>
                <a:pathLst>
                  <a:path w="1667308" h="3614759">
                    <a:moveTo>
                      <a:pt x="0" y="0"/>
                    </a:moveTo>
                    <a:lnTo>
                      <a:pt x="1667308" y="0"/>
                    </a:lnTo>
                    <a:lnTo>
                      <a:pt x="1667308" y="3614759"/>
                    </a:lnTo>
                    <a:lnTo>
                      <a:pt x="0" y="361475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32" name="Group 32"/>
              <p:cNvGrpSpPr/>
              <p:nvPr/>
            </p:nvGrpSpPr>
            <p:grpSpPr>
              <a:xfrm>
                <a:off x="9473647" y="7095690"/>
                <a:ext cx="2422470" cy="1814844"/>
                <a:chOff x="0" y="0"/>
                <a:chExt cx="3229960" cy="2419792"/>
              </a:xfrm>
            </p:grpSpPr>
            <p:grpSp>
              <p:nvGrpSpPr>
                <p:cNvPr id="33" name="Group 33"/>
                <p:cNvGrpSpPr/>
                <p:nvPr/>
              </p:nvGrpSpPr>
              <p:grpSpPr>
                <a:xfrm>
                  <a:off x="0" y="0"/>
                  <a:ext cx="3229960" cy="2419792"/>
                  <a:chOff x="0" y="0"/>
                  <a:chExt cx="875241" cy="655705"/>
                </a:xfrm>
              </p:grpSpPr>
              <p:sp>
                <p:nvSpPr>
                  <p:cNvPr id="34" name="Freeform 34"/>
                  <p:cNvSpPr/>
                  <p:nvPr/>
                </p:nvSpPr>
                <p:spPr>
                  <a:xfrm>
                    <a:off x="0" y="0"/>
                    <a:ext cx="875241" cy="65570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75241" h="655705">
                        <a:moveTo>
                          <a:pt x="0" y="0"/>
                        </a:moveTo>
                        <a:lnTo>
                          <a:pt x="875241" y="0"/>
                        </a:lnTo>
                        <a:lnTo>
                          <a:pt x="875241" y="655705"/>
                        </a:lnTo>
                        <a:lnTo>
                          <a:pt x="0" y="655705"/>
                        </a:lnTo>
                        <a:close/>
                      </a:path>
                    </a:pathLst>
                  </a:custGeom>
                  <a:solidFill>
                    <a:srgbClr val="000000">
                      <a:alpha val="0"/>
                    </a:srgbClr>
                  </a:solidFill>
                  <a:ln w="9525" cap="sq">
                    <a:solidFill>
                      <a:srgbClr val="0F01B5"/>
                    </a:solidFill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5" name="TextBox 35"/>
                  <p:cNvSpPr txBox="1"/>
                  <p:nvPr/>
                </p:nvSpPr>
                <p:spPr>
                  <a:xfrm>
                    <a:off x="0" y="57150"/>
                    <a:ext cx="875241" cy="598555"/>
                  </a:xfrm>
                  <a:prstGeom prst="rect">
                    <a:avLst/>
                  </a:prstGeom>
                </p:spPr>
                <p:txBody>
                  <a:bodyPr lIns="37031" tIns="37031" rIns="37031" bIns="37031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sp>
              <p:nvSpPr>
                <p:cNvPr id="36" name="Freeform 36"/>
                <p:cNvSpPr/>
                <p:nvPr/>
              </p:nvSpPr>
              <p:spPr>
                <a:xfrm>
                  <a:off x="2241964" y="1354967"/>
                  <a:ext cx="872279" cy="8502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72279" h="850289">
                      <a:moveTo>
                        <a:pt x="0" y="0"/>
                      </a:moveTo>
                      <a:lnTo>
                        <a:pt x="872279" y="0"/>
                      </a:lnTo>
                      <a:lnTo>
                        <a:pt x="872279" y="850288"/>
                      </a:lnTo>
                      <a:lnTo>
                        <a:pt x="0" y="85028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1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7" name="Freeform 37"/>
                <p:cNvSpPr/>
                <p:nvPr/>
              </p:nvSpPr>
              <p:spPr>
                <a:xfrm>
                  <a:off x="147323" y="232790"/>
                  <a:ext cx="852013" cy="8502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2013" h="850289">
                      <a:moveTo>
                        <a:pt x="0" y="0"/>
                      </a:moveTo>
                      <a:lnTo>
                        <a:pt x="852013" y="0"/>
                      </a:lnTo>
                      <a:lnTo>
                        <a:pt x="852013" y="850288"/>
                      </a:lnTo>
                      <a:lnTo>
                        <a:pt x="0" y="85028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8" name="Freeform 38"/>
                <p:cNvSpPr/>
                <p:nvPr/>
              </p:nvSpPr>
              <p:spPr>
                <a:xfrm>
                  <a:off x="1227870" y="232790"/>
                  <a:ext cx="850289" cy="8502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0289" h="850289">
                      <a:moveTo>
                        <a:pt x="0" y="0"/>
                      </a:moveTo>
                      <a:lnTo>
                        <a:pt x="850289" y="0"/>
                      </a:lnTo>
                      <a:lnTo>
                        <a:pt x="850289" y="850288"/>
                      </a:lnTo>
                      <a:lnTo>
                        <a:pt x="0" y="85028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1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9" name="Freeform 39"/>
                <p:cNvSpPr/>
                <p:nvPr/>
              </p:nvSpPr>
              <p:spPr>
                <a:xfrm>
                  <a:off x="2306694" y="232790"/>
                  <a:ext cx="807549" cy="8502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07549" h="850289">
                      <a:moveTo>
                        <a:pt x="0" y="0"/>
                      </a:moveTo>
                      <a:lnTo>
                        <a:pt x="807549" y="0"/>
                      </a:lnTo>
                      <a:lnTo>
                        <a:pt x="807549" y="850288"/>
                      </a:lnTo>
                      <a:lnTo>
                        <a:pt x="0" y="85028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15"/>
                  <a:stretch>
                    <a:fillRect/>
                  </a:stretch>
                </a:blipFill>
                <a:ln cap="sq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0" name="Freeform 40"/>
                <p:cNvSpPr/>
                <p:nvPr/>
              </p:nvSpPr>
              <p:spPr>
                <a:xfrm>
                  <a:off x="1186303" y="1354967"/>
                  <a:ext cx="850289" cy="8502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0289" h="850289">
                      <a:moveTo>
                        <a:pt x="0" y="0"/>
                      </a:moveTo>
                      <a:lnTo>
                        <a:pt x="850289" y="0"/>
                      </a:lnTo>
                      <a:lnTo>
                        <a:pt x="850289" y="850288"/>
                      </a:lnTo>
                      <a:lnTo>
                        <a:pt x="0" y="85028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1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1" name="Freeform 41"/>
                <p:cNvSpPr/>
                <p:nvPr/>
              </p:nvSpPr>
              <p:spPr>
                <a:xfrm>
                  <a:off x="220235" y="1354967"/>
                  <a:ext cx="760696" cy="8502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60696" h="850289">
                      <a:moveTo>
                        <a:pt x="0" y="0"/>
                      </a:moveTo>
                      <a:lnTo>
                        <a:pt x="760696" y="0"/>
                      </a:lnTo>
                      <a:lnTo>
                        <a:pt x="760696" y="850288"/>
                      </a:lnTo>
                      <a:lnTo>
                        <a:pt x="0" y="85028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1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44" name="TextBox 44"/>
              <p:cNvSpPr txBox="1"/>
              <p:nvPr/>
            </p:nvSpPr>
            <p:spPr>
              <a:xfrm>
                <a:off x="1284908" y="2674839"/>
                <a:ext cx="8121610" cy="48985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975"/>
                  </a:lnSpc>
                  <a:spcBef>
                    <a:spcPct val="0"/>
                  </a:spcBef>
                </a:pPr>
                <a:r>
                  <a:rPr lang="en-US" sz="2839" b="1" spc="28" dirty="0">
                    <a:solidFill>
                      <a:srgbClr val="0E00AD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The design focuses on clarity and speed:</a:t>
                </a:r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9485926" y="6556941"/>
                <a:ext cx="2426914" cy="34824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2855"/>
                  </a:lnSpc>
                  <a:spcBef>
                    <a:spcPct val="0"/>
                  </a:spcBef>
                </a:pPr>
                <a:r>
                  <a:rPr lang="en-US" sz="2039" b="1" u="sng" spc="20">
                    <a:solidFill>
                      <a:srgbClr val="0E00AD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Create Icon</a:t>
                </a:r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12105391" y="3787034"/>
                <a:ext cx="2426914" cy="108279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2855"/>
                  </a:lnSpc>
                  <a:spcBef>
                    <a:spcPct val="0"/>
                  </a:spcBef>
                </a:pPr>
                <a:r>
                  <a:rPr lang="en-US" sz="2039" b="1" u="sng" spc="20" dirty="0">
                    <a:solidFill>
                      <a:srgbClr val="0E00AD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Image processing that Inkscape cannot do.</a:t>
                </a:r>
              </a:p>
            </p:txBody>
          </p:sp>
          <p:sp>
            <p:nvSpPr>
              <p:cNvPr id="48" name="TextBox 48"/>
              <p:cNvSpPr txBox="1"/>
              <p:nvPr/>
            </p:nvSpPr>
            <p:spPr>
              <a:xfrm>
                <a:off x="9473647" y="8956659"/>
                <a:ext cx="2426914" cy="34824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2855"/>
                  </a:lnSpc>
                  <a:spcBef>
                    <a:spcPct val="0"/>
                  </a:spcBef>
                </a:pPr>
                <a:r>
                  <a:rPr lang="en-US" sz="2039" spc="2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etc.</a:t>
                </a:r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12105391" y="8956659"/>
                <a:ext cx="2426914" cy="34824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2855"/>
                  </a:lnSpc>
                  <a:spcBef>
                    <a:spcPct val="0"/>
                  </a:spcBef>
                </a:pPr>
                <a:r>
                  <a:rPr lang="en-US" sz="2039" spc="2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etc.</a:t>
                </a: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DFA3EA7-DAB9-3159-BF89-1C2EFA3C8E33}"/>
              </a:ext>
            </a:extLst>
          </p:cNvPr>
          <p:cNvGrpSpPr/>
          <p:nvPr/>
        </p:nvGrpSpPr>
        <p:grpSpPr>
          <a:xfrm>
            <a:off x="2491662" y="1943090"/>
            <a:ext cx="6672239" cy="7686811"/>
            <a:chOff x="2491662" y="1943090"/>
            <a:chExt cx="6672239" cy="7686811"/>
          </a:xfrm>
        </p:grpSpPr>
        <p:sp>
          <p:nvSpPr>
            <p:cNvPr id="2" name="Freeform 2"/>
            <p:cNvSpPr/>
            <p:nvPr/>
          </p:nvSpPr>
          <p:spPr>
            <a:xfrm>
              <a:off x="2491662" y="1943090"/>
              <a:ext cx="6672239" cy="7486384"/>
            </a:xfrm>
            <a:custGeom>
              <a:avLst/>
              <a:gdLst/>
              <a:ahLst/>
              <a:cxnLst/>
              <a:rect l="l" t="t" r="r" b="b"/>
              <a:pathLst>
                <a:path w="6672239" h="7486384">
                  <a:moveTo>
                    <a:pt x="0" y="0"/>
                  </a:moveTo>
                  <a:lnTo>
                    <a:pt x="6672240" y="0"/>
                  </a:lnTo>
                  <a:lnTo>
                    <a:pt x="6672240" y="7486384"/>
                  </a:lnTo>
                  <a:lnTo>
                    <a:pt x="0" y="74863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502002" y="9313148"/>
              <a:ext cx="4584598" cy="31675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2708"/>
                </a:lnSpc>
                <a:spcBef>
                  <a:spcPct val="0"/>
                </a:spcBef>
              </a:pPr>
              <a:r>
                <a:rPr lang="en-US" sz="1934" spc="19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“</a:t>
              </a:r>
              <a:r>
                <a:rPr lang="en-US" sz="1934" spc="19" dirty="0" err="1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Neighbour</a:t>
              </a:r>
              <a:r>
                <a:rPr lang="en-US" sz="1934" spc="19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Alert” – Home page.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701913" y="822452"/>
            <a:ext cx="1576437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72"/>
              </a:lnSpc>
            </a:pPr>
            <a:r>
              <a:rPr lang="en-US" sz="4100" b="1" spc="41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13/26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456425" y="726757"/>
            <a:ext cx="7414954" cy="756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6000" b="1" spc="6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Prototype Website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559EAEF-985F-F667-550C-C52DF334830F}"/>
              </a:ext>
            </a:extLst>
          </p:cNvPr>
          <p:cNvGrpSpPr/>
          <p:nvPr/>
        </p:nvGrpSpPr>
        <p:grpSpPr>
          <a:xfrm>
            <a:off x="9403828" y="1895465"/>
            <a:ext cx="7658651" cy="7749551"/>
            <a:chOff x="9403828" y="1895465"/>
            <a:chExt cx="7658651" cy="7749551"/>
          </a:xfrm>
        </p:grpSpPr>
        <p:sp>
          <p:nvSpPr>
            <p:cNvPr id="8" name="TextBox 8"/>
            <p:cNvSpPr txBox="1"/>
            <p:nvPr/>
          </p:nvSpPr>
          <p:spPr>
            <a:xfrm>
              <a:off x="9488630" y="1895465"/>
              <a:ext cx="7573849" cy="11087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940"/>
                </a:lnSpc>
                <a:spcBef>
                  <a:spcPct val="0"/>
                </a:spcBef>
              </a:pPr>
              <a:r>
                <a:rPr lang="en-US" sz="2100" spc="21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    The </a:t>
              </a:r>
              <a:r>
                <a:rPr lang="en-US" sz="2100" b="1" spc="21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Sign Up</a:t>
              </a:r>
              <a:r>
                <a:rPr lang="en-US" sz="2100" spc="21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and </a:t>
              </a:r>
              <a:r>
                <a:rPr lang="en-US" sz="2100" b="1" spc="21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Login</a:t>
              </a:r>
              <a:r>
                <a:rPr lang="en-US" sz="2100" spc="21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forms, designed for quick and simple access to the platform. Their clean layout helps users create an account or log in without confusion.</a:t>
              </a:r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23987DC-12FA-86CB-E337-BD1AC7AED32E}"/>
                </a:ext>
              </a:extLst>
            </p:cNvPr>
            <p:cNvGrpSpPr/>
            <p:nvPr/>
          </p:nvGrpSpPr>
          <p:grpSpPr>
            <a:xfrm>
              <a:off x="9403828" y="3170295"/>
              <a:ext cx="7658651" cy="6474721"/>
              <a:chOff x="9403828" y="3170295"/>
              <a:chExt cx="7658651" cy="6474721"/>
            </a:xfrm>
          </p:grpSpPr>
          <p:sp>
            <p:nvSpPr>
              <p:cNvPr id="3" name="Freeform 3"/>
              <p:cNvSpPr/>
              <p:nvPr/>
            </p:nvSpPr>
            <p:spPr>
              <a:xfrm>
                <a:off x="9403828" y="3170295"/>
                <a:ext cx="3742083" cy="6259179"/>
              </a:xfrm>
              <a:custGeom>
                <a:avLst/>
                <a:gdLst/>
                <a:ahLst/>
                <a:cxnLst/>
                <a:rect l="l" t="t" r="r" b="b"/>
                <a:pathLst>
                  <a:path w="3742083" h="6259179">
                    <a:moveTo>
                      <a:pt x="0" y="0"/>
                    </a:moveTo>
                    <a:lnTo>
                      <a:pt x="3742083" y="0"/>
                    </a:lnTo>
                    <a:lnTo>
                      <a:pt x="3742083" y="6259179"/>
                    </a:lnTo>
                    <a:lnTo>
                      <a:pt x="0" y="625917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/>
                <a:stretch>
                  <a:fillRect/>
                </a:stretch>
              </a:blip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" name="Freeform 4"/>
              <p:cNvSpPr/>
              <p:nvPr/>
            </p:nvSpPr>
            <p:spPr>
              <a:xfrm>
                <a:off x="13145911" y="3246495"/>
                <a:ext cx="3916568" cy="4533561"/>
              </a:xfrm>
              <a:custGeom>
                <a:avLst/>
                <a:gdLst/>
                <a:ahLst/>
                <a:cxnLst/>
                <a:rect l="l" t="t" r="r" b="b"/>
                <a:pathLst>
                  <a:path w="3916568" h="4533561">
                    <a:moveTo>
                      <a:pt x="0" y="0"/>
                    </a:moveTo>
                    <a:lnTo>
                      <a:pt x="3916568" y="0"/>
                    </a:lnTo>
                    <a:lnTo>
                      <a:pt x="3916568" y="4533561"/>
                    </a:lnTo>
                    <a:lnTo>
                      <a:pt x="0" y="453356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/>
                <a:stretch>
                  <a:fillRect/>
                </a:stretch>
              </a:blip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9488630" y="9313148"/>
                <a:ext cx="4213396" cy="33186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708"/>
                  </a:lnSpc>
                  <a:spcBef>
                    <a:spcPct val="0"/>
                  </a:spcBef>
                </a:pPr>
                <a:r>
                  <a:rPr lang="en-US" sz="1934" spc="19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User Authentication Screens</a:t>
                </a: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C11F019-D68C-1EBC-98E5-0B4AE5F6352E}"/>
              </a:ext>
            </a:extLst>
          </p:cNvPr>
          <p:cNvGrpSpPr/>
          <p:nvPr/>
        </p:nvGrpSpPr>
        <p:grpSpPr>
          <a:xfrm>
            <a:off x="9293556" y="1028700"/>
            <a:ext cx="7965744" cy="8697084"/>
            <a:chOff x="9293556" y="1028700"/>
            <a:chExt cx="7965744" cy="8697084"/>
          </a:xfrm>
        </p:grpSpPr>
        <p:sp>
          <p:nvSpPr>
            <p:cNvPr id="2" name="Freeform 2"/>
            <p:cNvSpPr/>
            <p:nvPr/>
          </p:nvSpPr>
          <p:spPr>
            <a:xfrm>
              <a:off x="9293557" y="1028700"/>
              <a:ext cx="7965743" cy="8565315"/>
            </a:xfrm>
            <a:custGeom>
              <a:avLst/>
              <a:gdLst/>
              <a:ahLst/>
              <a:cxnLst/>
              <a:rect l="l" t="t" r="r" b="b"/>
              <a:pathLst>
                <a:path w="7965743" h="8565315">
                  <a:moveTo>
                    <a:pt x="0" y="0"/>
                  </a:moveTo>
                  <a:lnTo>
                    <a:pt x="7965743" y="0"/>
                  </a:lnTo>
                  <a:lnTo>
                    <a:pt x="7965743" y="8565315"/>
                  </a:lnTo>
                  <a:lnTo>
                    <a:pt x="0" y="856531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" name="TextBox 3"/>
            <p:cNvSpPr txBox="1"/>
            <p:nvPr/>
          </p:nvSpPr>
          <p:spPr>
            <a:xfrm>
              <a:off x="9293556" y="9409031"/>
              <a:ext cx="4955844" cy="31675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2708"/>
                </a:lnSpc>
                <a:spcBef>
                  <a:spcPct val="0"/>
                </a:spcBef>
              </a:pPr>
              <a:r>
                <a:rPr lang="en-US" sz="1934" spc="19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“</a:t>
              </a:r>
              <a:r>
                <a:rPr lang="en-US" sz="1934" spc="19" dirty="0" err="1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Neighbour</a:t>
              </a:r>
              <a:r>
                <a:rPr lang="en-US" sz="1934" spc="19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Alert” – Live Alerts page.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5F3EA0CC-B4D1-C9C2-5B4C-7B6676FFE7DC}"/>
              </a:ext>
            </a:extLst>
          </p:cNvPr>
          <p:cNvGrpSpPr/>
          <p:nvPr/>
        </p:nvGrpSpPr>
        <p:grpSpPr>
          <a:xfrm>
            <a:off x="1455608" y="681220"/>
            <a:ext cx="7634398" cy="9044564"/>
            <a:chOff x="1455608" y="681220"/>
            <a:chExt cx="7634398" cy="9044564"/>
          </a:xfrm>
        </p:grpSpPr>
        <p:sp>
          <p:nvSpPr>
            <p:cNvPr id="4" name="Freeform 4"/>
            <p:cNvSpPr/>
            <p:nvPr/>
          </p:nvSpPr>
          <p:spPr>
            <a:xfrm>
              <a:off x="1455608" y="1878752"/>
              <a:ext cx="7634398" cy="7663134"/>
            </a:xfrm>
            <a:custGeom>
              <a:avLst/>
              <a:gdLst/>
              <a:ahLst/>
              <a:cxnLst/>
              <a:rect l="l" t="t" r="r" b="b"/>
              <a:pathLst>
                <a:path w="7634398" h="7663134">
                  <a:moveTo>
                    <a:pt x="0" y="0"/>
                  </a:moveTo>
                  <a:lnTo>
                    <a:pt x="7634397" y="0"/>
                  </a:lnTo>
                  <a:lnTo>
                    <a:pt x="7634397" y="7663134"/>
                  </a:lnTo>
                  <a:lnTo>
                    <a:pt x="0" y="76631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4067877" y="681220"/>
              <a:ext cx="4189847" cy="1217810"/>
            </a:xfrm>
            <a:custGeom>
              <a:avLst/>
              <a:gdLst/>
              <a:ahLst/>
              <a:cxnLst/>
              <a:rect l="l" t="t" r="r" b="b"/>
              <a:pathLst>
                <a:path w="4189847" h="1217810">
                  <a:moveTo>
                    <a:pt x="0" y="0"/>
                  </a:moveTo>
                  <a:lnTo>
                    <a:pt x="4189848" y="0"/>
                  </a:lnTo>
                  <a:lnTo>
                    <a:pt x="4189848" y="1217810"/>
                  </a:lnTo>
                  <a:lnTo>
                    <a:pt x="0" y="12178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455608" y="9409031"/>
              <a:ext cx="6100195" cy="3167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lvl="0">
                <a:lnSpc>
                  <a:spcPts val="2708"/>
                </a:lnSpc>
                <a:spcBef>
                  <a:spcPct val="0"/>
                </a:spcBef>
              </a:pPr>
              <a:r>
                <a:rPr lang="en-US" sz="1934" spc="19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“</a:t>
              </a:r>
              <a:r>
                <a:rPr lang="en-US" sz="1934" spc="19" dirty="0" err="1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Neighbour</a:t>
              </a:r>
              <a:r>
                <a:rPr lang="en-US" sz="1934" spc="19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Alert” - </a:t>
              </a:r>
              <a:r>
                <a:rPr lang="en-US" sz="1934" u="none" strike="noStrike" spc="19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Learn page.  </a:t>
              </a:r>
            </a:p>
          </p:txBody>
        </p:sp>
        <p:sp>
          <p:nvSpPr>
            <p:cNvPr id="7" name="Freeform 7"/>
            <p:cNvSpPr/>
            <p:nvPr/>
          </p:nvSpPr>
          <p:spPr>
            <a:xfrm rot="4406902" flipV="1">
              <a:off x="6471889" y="1253157"/>
              <a:ext cx="912044" cy="977190"/>
            </a:xfrm>
            <a:custGeom>
              <a:avLst/>
              <a:gdLst/>
              <a:ahLst/>
              <a:cxnLst/>
              <a:rect l="l" t="t" r="r" b="b"/>
              <a:pathLst>
                <a:path w="912044" h="977190">
                  <a:moveTo>
                    <a:pt x="0" y="977190"/>
                  </a:moveTo>
                  <a:lnTo>
                    <a:pt x="912045" y="977190"/>
                  </a:lnTo>
                  <a:lnTo>
                    <a:pt x="912045" y="0"/>
                  </a:lnTo>
                  <a:lnTo>
                    <a:pt x="0" y="0"/>
                  </a:lnTo>
                  <a:lnTo>
                    <a:pt x="0" y="97719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455608" y="785995"/>
            <a:ext cx="1576437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72"/>
              </a:lnSpc>
            </a:pPr>
            <a:r>
              <a:rPr lang="en-US" sz="4100" b="1" spc="41" dirty="0">
                <a:solidFill>
                  <a:srgbClr val="0E00AD">
                    <a:alpha val="74902"/>
                  </a:srgbClr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14/26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/>
          <p:cNvSpPr/>
          <p:nvPr/>
        </p:nvSpPr>
        <p:spPr>
          <a:xfrm>
            <a:off x="1028700" y="1676778"/>
            <a:ext cx="16230600" cy="0"/>
          </a:xfrm>
          <a:prstGeom prst="line">
            <a:avLst/>
          </a:prstGeom>
          <a:ln w="57150" cap="flat">
            <a:solidFill>
              <a:srgbClr val="0E00A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Box 24"/>
          <p:cNvSpPr txBox="1"/>
          <p:nvPr/>
        </p:nvSpPr>
        <p:spPr>
          <a:xfrm>
            <a:off x="2249220" y="1039555"/>
            <a:ext cx="5773907" cy="4705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69"/>
              </a:lnSpc>
            </a:pPr>
            <a:r>
              <a:rPr lang="en-US" sz="3499" b="1" spc="146">
                <a:solidFill>
                  <a:srgbClr val="2C1CA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The prototype includes:</a:t>
            </a: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5B010D83-C956-5901-51AE-4A4C9656DDD0}"/>
              </a:ext>
            </a:extLst>
          </p:cNvPr>
          <p:cNvGrpSpPr/>
          <p:nvPr/>
        </p:nvGrpSpPr>
        <p:grpSpPr>
          <a:xfrm>
            <a:off x="2437685" y="1997990"/>
            <a:ext cx="15366464" cy="6922285"/>
            <a:chOff x="2437685" y="1997990"/>
            <a:chExt cx="15366464" cy="6922285"/>
          </a:xfrm>
        </p:grpSpPr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5214ED6F-DB56-822C-D6F6-6D37F3B5CE96}"/>
                </a:ext>
              </a:extLst>
            </p:cNvPr>
            <p:cNvGrpSpPr/>
            <p:nvPr/>
          </p:nvGrpSpPr>
          <p:grpSpPr>
            <a:xfrm>
              <a:off x="2437685" y="1997990"/>
              <a:ext cx="15366464" cy="6922285"/>
              <a:chOff x="2437685" y="1997990"/>
              <a:chExt cx="15366464" cy="6922285"/>
            </a:xfrm>
          </p:grpSpPr>
          <p:grpSp>
            <p:nvGrpSpPr>
              <p:cNvPr id="42" name="Group 41">
                <a:extLst>
                  <a:ext uri="{FF2B5EF4-FFF2-40B4-BE49-F238E27FC236}">
                    <a16:creationId xmlns:a16="http://schemas.microsoft.com/office/drawing/2014/main" id="{3756E669-D2D7-BC2E-8C0C-2940B8950626}"/>
                  </a:ext>
                </a:extLst>
              </p:cNvPr>
              <p:cNvGrpSpPr/>
              <p:nvPr/>
            </p:nvGrpSpPr>
            <p:grpSpPr>
              <a:xfrm>
                <a:off x="2437685" y="1997990"/>
                <a:ext cx="15366464" cy="6922285"/>
                <a:chOff x="2437685" y="1997990"/>
                <a:chExt cx="15366464" cy="6922285"/>
              </a:xfrm>
            </p:grpSpPr>
            <p:sp>
              <p:nvSpPr>
                <p:cNvPr id="3" name="Freeform 3"/>
                <p:cNvSpPr/>
                <p:nvPr/>
              </p:nvSpPr>
              <p:spPr>
                <a:xfrm>
                  <a:off x="7479271" y="1997990"/>
                  <a:ext cx="9796195" cy="66614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796195" h="6661413">
                      <a:moveTo>
                        <a:pt x="0" y="0"/>
                      </a:moveTo>
                      <a:lnTo>
                        <a:pt x="9796195" y="0"/>
                      </a:lnTo>
                      <a:lnTo>
                        <a:pt x="9796195" y="6661412"/>
                      </a:lnTo>
                      <a:lnTo>
                        <a:pt x="0" y="666141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" name="Freeform 5"/>
                <p:cNvSpPr/>
                <p:nvPr/>
              </p:nvSpPr>
              <p:spPr>
                <a:xfrm>
                  <a:off x="12153535" y="4450860"/>
                  <a:ext cx="5401546" cy="229482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401546" h="2294829">
                      <a:moveTo>
                        <a:pt x="0" y="0"/>
                      </a:moveTo>
                      <a:lnTo>
                        <a:pt x="5401546" y="0"/>
                      </a:lnTo>
                      <a:lnTo>
                        <a:pt x="5401546" y="2294829"/>
                      </a:lnTo>
                      <a:lnTo>
                        <a:pt x="0" y="2294829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" name="Freeform 6"/>
                <p:cNvSpPr/>
                <p:nvPr/>
              </p:nvSpPr>
              <p:spPr>
                <a:xfrm>
                  <a:off x="13538025" y="5693923"/>
                  <a:ext cx="4266124" cy="32263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66124" h="3226352">
                      <a:moveTo>
                        <a:pt x="0" y="0"/>
                      </a:moveTo>
                      <a:lnTo>
                        <a:pt x="4266124" y="0"/>
                      </a:lnTo>
                      <a:lnTo>
                        <a:pt x="4266124" y="3226352"/>
                      </a:lnTo>
                      <a:lnTo>
                        <a:pt x="0" y="322635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" name="Freeform 10"/>
                <p:cNvSpPr/>
                <p:nvPr/>
              </p:nvSpPr>
              <p:spPr>
                <a:xfrm>
                  <a:off x="2437685" y="5992560"/>
                  <a:ext cx="3485104" cy="126521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85104" h="1265210">
                      <a:moveTo>
                        <a:pt x="0" y="0"/>
                      </a:moveTo>
                      <a:lnTo>
                        <a:pt x="3485103" y="0"/>
                      </a:lnTo>
                      <a:lnTo>
                        <a:pt x="3485103" y="1265210"/>
                      </a:lnTo>
                      <a:lnTo>
                        <a:pt x="0" y="126521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5"/>
                  <a:stretch>
                    <a:fillRect t="-19578" b="-29548"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1" name="Freeform 11"/>
                <p:cNvSpPr/>
                <p:nvPr/>
              </p:nvSpPr>
              <p:spPr>
                <a:xfrm rot="4126440">
                  <a:off x="6167394" y="4123482"/>
                  <a:ext cx="1355947" cy="145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55947" h="1452800">
                      <a:moveTo>
                        <a:pt x="0" y="0"/>
                      </a:moveTo>
                      <a:lnTo>
                        <a:pt x="1355947" y="0"/>
                      </a:lnTo>
                      <a:lnTo>
                        <a:pt x="1355947" y="1452800"/>
                      </a:lnTo>
                      <a:lnTo>
                        <a:pt x="0" y="145280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6">
                    <a:extLst>
                      <a:ext uri="{96DAC541-7B7A-43D3-8B79-37D633B846F1}">
                        <asvg:svgBlip xmlns:asvg="http://schemas.microsoft.com/office/drawing/2016/SVG/main" r:embed="rId7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3" name="Freeform 13"/>
                <p:cNvSpPr/>
                <p:nvPr/>
              </p:nvSpPr>
              <p:spPr>
                <a:xfrm rot="-4803681" flipH="1">
                  <a:off x="5302223" y="5438087"/>
                  <a:ext cx="1241131" cy="13297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41131" h="1329784">
                      <a:moveTo>
                        <a:pt x="1241131" y="0"/>
                      </a:moveTo>
                      <a:lnTo>
                        <a:pt x="0" y="0"/>
                      </a:lnTo>
                      <a:lnTo>
                        <a:pt x="0" y="1329783"/>
                      </a:lnTo>
                      <a:lnTo>
                        <a:pt x="1241131" y="1329783"/>
                      </a:lnTo>
                      <a:lnTo>
                        <a:pt x="1241131" y="0"/>
                      </a:lnTo>
                      <a:close/>
                    </a:path>
                  </a:pathLst>
                </a:custGeom>
                <a:blipFill>
                  <a:blip r:embed="rId6">
                    <a:extLst>
                      <a:ext uri="{96DAC541-7B7A-43D3-8B79-37D633B846F1}">
                        <asvg:svgBlip xmlns:asvg="http://schemas.microsoft.com/office/drawing/2016/SVG/main" r:embed="rId7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0" name="TextBox 40"/>
                <p:cNvSpPr txBox="1"/>
                <p:nvPr/>
              </p:nvSpPr>
              <p:spPr>
                <a:xfrm>
                  <a:off x="7636301" y="8455541"/>
                  <a:ext cx="6079699" cy="268343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2328"/>
                    </a:lnSpc>
                    <a:spcBef>
                      <a:spcPct val="0"/>
                    </a:spcBef>
                  </a:pPr>
                  <a:r>
                    <a:rPr lang="en-US" sz="1600" spc="16" dirty="0">
                      <a:solidFill>
                        <a:srgbClr val="0E00AD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Alert creation and map </a:t>
                  </a:r>
                  <a:r>
                    <a:rPr lang="en-US" sz="1600" spc="16" dirty="0" err="1">
                      <a:solidFill>
                        <a:srgbClr val="0E00AD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visualisation</a:t>
                  </a:r>
                  <a:r>
                    <a:rPr lang="en-US" sz="1600" spc="16" dirty="0">
                      <a:solidFill>
                        <a:srgbClr val="0E00AD"/>
                      </a:solidFill>
                      <a:latin typeface="Open Sauce"/>
                      <a:ea typeface="Open Sauce"/>
                      <a:cs typeface="Open Sauce"/>
                      <a:sym typeface="Open Sauce"/>
                    </a:rPr>
                    <a:t> in the web prototype.</a:t>
                  </a:r>
                </a:p>
              </p:txBody>
            </p:sp>
          </p:grpSp>
          <p:grpSp>
            <p:nvGrpSpPr>
              <p:cNvPr id="7" name="Group 7"/>
              <p:cNvGrpSpPr/>
              <p:nvPr/>
            </p:nvGrpSpPr>
            <p:grpSpPr>
              <a:xfrm>
                <a:off x="13672212" y="5765733"/>
                <a:ext cx="627394" cy="627394"/>
                <a:chOff x="0" y="0"/>
                <a:chExt cx="812800" cy="812800"/>
              </a:xfrm>
            </p:grpSpPr>
            <p:sp>
              <p:nvSpPr>
                <p:cNvPr id="8" name="Freeform 8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0D067E"/>
                </a:solidFill>
                <a:ln cap="sq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en-GB" dirty="0"/>
                </a:p>
              </p:txBody>
            </p:sp>
            <p:sp>
              <p:nvSpPr>
                <p:cNvPr id="9" name="TextBox 9"/>
                <p:cNvSpPr txBox="1"/>
                <p:nvPr/>
              </p:nvSpPr>
              <p:spPr>
                <a:xfrm>
                  <a:off x="76200" y="133350"/>
                  <a:ext cx="660400" cy="603250"/>
                </a:xfrm>
                <a:prstGeom prst="rect">
                  <a:avLst/>
                </a:prstGeom>
              </p:spPr>
              <p:txBody>
                <a:bodyPr lIns="48448" tIns="48448" rIns="48448" bIns="48448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grpSp>
            <p:nvGrpSpPr>
              <p:cNvPr id="25" name="Group 25"/>
              <p:cNvGrpSpPr/>
              <p:nvPr/>
            </p:nvGrpSpPr>
            <p:grpSpPr>
              <a:xfrm>
                <a:off x="7165575" y="1997990"/>
                <a:ext cx="627394" cy="627394"/>
                <a:chOff x="0" y="0"/>
                <a:chExt cx="836525" cy="836525"/>
              </a:xfrm>
            </p:grpSpPr>
            <p:grpSp>
              <p:nvGrpSpPr>
                <p:cNvPr id="26" name="Group 26"/>
                <p:cNvGrpSpPr/>
                <p:nvPr/>
              </p:nvGrpSpPr>
              <p:grpSpPr>
                <a:xfrm>
                  <a:off x="0" y="0"/>
                  <a:ext cx="836525" cy="836525"/>
                  <a:chOff x="0" y="0"/>
                  <a:chExt cx="812800" cy="812800"/>
                </a:xfrm>
              </p:grpSpPr>
              <p:sp>
                <p:nvSpPr>
                  <p:cNvPr id="27" name="Freeform 27"/>
                  <p:cNvSpPr/>
                  <p:nvPr/>
                </p:nvSpPr>
                <p:spPr>
                  <a:xfrm>
                    <a:off x="0" y="0"/>
                    <a:ext cx="812800" cy="8128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812800">
                        <a:moveTo>
                          <a:pt x="406400" y="0"/>
                        </a:moveTo>
                        <a:cubicBezTo>
                          <a:pt x="181951" y="0"/>
                          <a:pt x="0" y="181951"/>
                          <a:pt x="0" y="406400"/>
                        </a:cubicBezTo>
                        <a:cubicBezTo>
                          <a:pt x="0" y="630849"/>
                          <a:pt x="181951" y="812800"/>
                          <a:pt x="406400" y="812800"/>
                        </a:cubicBezTo>
                        <a:cubicBezTo>
                          <a:pt x="630849" y="812800"/>
                          <a:pt x="812800" y="630849"/>
                          <a:pt x="812800" y="406400"/>
                        </a:cubicBezTo>
                        <a:cubicBezTo>
                          <a:pt x="812800" y="181951"/>
                          <a:pt x="630849" y="0"/>
                          <a:pt x="406400" y="0"/>
                        </a:cubicBezTo>
                        <a:close/>
                      </a:path>
                    </a:pathLst>
                  </a:custGeom>
                  <a:solidFill>
                    <a:srgbClr val="0D067E"/>
                  </a:solidFill>
                  <a:ln cap="sq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8" name="TextBox 28"/>
                  <p:cNvSpPr txBox="1"/>
                  <p:nvPr/>
                </p:nvSpPr>
                <p:spPr>
                  <a:xfrm>
                    <a:off x="76200" y="133350"/>
                    <a:ext cx="660400" cy="603250"/>
                  </a:xfrm>
                  <a:prstGeom prst="rect">
                    <a:avLst/>
                  </a:prstGeom>
                </p:spPr>
                <p:txBody>
                  <a:bodyPr lIns="48448" tIns="48448" rIns="48448" bIns="48448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sp>
              <p:nvSpPr>
                <p:cNvPr id="29" name="TextBox 29"/>
                <p:cNvSpPr txBox="1"/>
                <p:nvPr/>
              </p:nvSpPr>
              <p:spPr>
                <a:xfrm>
                  <a:off x="268357" y="52529"/>
                  <a:ext cx="299811" cy="693367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marL="0" lvl="0" indent="0" algn="l">
                    <a:lnSpc>
                      <a:spcPts val="4208"/>
                    </a:lnSpc>
                    <a:spcBef>
                      <a:spcPct val="0"/>
                    </a:spcBef>
                  </a:pPr>
                  <a:r>
                    <a:rPr lang="en-US" sz="3236" b="1" spc="32" dirty="0">
                      <a:solidFill>
                        <a:srgbClr val="FFFFFF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1</a:t>
                  </a:r>
                </a:p>
              </p:txBody>
            </p:sp>
          </p:grpSp>
          <p:grpSp>
            <p:nvGrpSpPr>
              <p:cNvPr id="30" name="Group 30"/>
              <p:cNvGrpSpPr/>
              <p:nvPr/>
            </p:nvGrpSpPr>
            <p:grpSpPr>
              <a:xfrm>
                <a:off x="12063672" y="4450860"/>
                <a:ext cx="627394" cy="627394"/>
                <a:chOff x="0" y="0"/>
                <a:chExt cx="836525" cy="836525"/>
              </a:xfrm>
            </p:grpSpPr>
            <p:grpSp>
              <p:nvGrpSpPr>
                <p:cNvPr id="31" name="Group 31"/>
                <p:cNvGrpSpPr/>
                <p:nvPr/>
              </p:nvGrpSpPr>
              <p:grpSpPr>
                <a:xfrm>
                  <a:off x="0" y="0"/>
                  <a:ext cx="836525" cy="836525"/>
                  <a:chOff x="0" y="0"/>
                  <a:chExt cx="812800" cy="812800"/>
                </a:xfrm>
              </p:grpSpPr>
              <p:sp>
                <p:nvSpPr>
                  <p:cNvPr id="32" name="Freeform 32"/>
                  <p:cNvSpPr/>
                  <p:nvPr/>
                </p:nvSpPr>
                <p:spPr>
                  <a:xfrm>
                    <a:off x="0" y="0"/>
                    <a:ext cx="812800" cy="8128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812800">
                        <a:moveTo>
                          <a:pt x="406400" y="0"/>
                        </a:moveTo>
                        <a:cubicBezTo>
                          <a:pt x="181951" y="0"/>
                          <a:pt x="0" y="181951"/>
                          <a:pt x="0" y="406400"/>
                        </a:cubicBezTo>
                        <a:cubicBezTo>
                          <a:pt x="0" y="630849"/>
                          <a:pt x="181951" y="812800"/>
                          <a:pt x="406400" y="812800"/>
                        </a:cubicBezTo>
                        <a:cubicBezTo>
                          <a:pt x="630849" y="812800"/>
                          <a:pt x="812800" y="630849"/>
                          <a:pt x="812800" y="406400"/>
                        </a:cubicBezTo>
                        <a:cubicBezTo>
                          <a:pt x="812800" y="181951"/>
                          <a:pt x="630849" y="0"/>
                          <a:pt x="406400" y="0"/>
                        </a:cubicBezTo>
                        <a:close/>
                      </a:path>
                    </a:pathLst>
                  </a:custGeom>
                  <a:solidFill>
                    <a:srgbClr val="0D067E"/>
                  </a:solidFill>
                  <a:ln cap="sq">
                    <a:noFill/>
                    <a:prstDash val="solid"/>
                    <a:miter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3" name="TextBox 33"/>
                  <p:cNvSpPr txBox="1"/>
                  <p:nvPr/>
                </p:nvSpPr>
                <p:spPr>
                  <a:xfrm>
                    <a:off x="76200" y="133350"/>
                    <a:ext cx="660400" cy="603250"/>
                  </a:xfrm>
                  <a:prstGeom prst="rect">
                    <a:avLst/>
                  </a:prstGeom>
                </p:spPr>
                <p:txBody>
                  <a:bodyPr lIns="48448" tIns="48448" rIns="48448" bIns="48448" rtlCol="0" anchor="ctr"/>
                  <a:lstStyle/>
                  <a:p>
                    <a:pPr algn="ctr">
                      <a:lnSpc>
                        <a:spcPts val="1779"/>
                      </a:lnSpc>
                    </a:pPr>
                    <a:endParaRPr/>
                  </a:p>
                </p:txBody>
              </p:sp>
            </p:grpSp>
            <p:sp>
              <p:nvSpPr>
                <p:cNvPr id="34" name="TextBox 34"/>
                <p:cNvSpPr txBox="1"/>
                <p:nvPr/>
              </p:nvSpPr>
              <p:spPr>
                <a:xfrm>
                  <a:off x="268357" y="52529"/>
                  <a:ext cx="299811" cy="693367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marL="0" lvl="0" indent="0" algn="l">
                    <a:lnSpc>
                      <a:spcPts val="4208"/>
                    </a:lnSpc>
                    <a:spcBef>
                      <a:spcPct val="0"/>
                    </a:spcBef>
                  </a:pPr>
                  <a:r>
                    <a:rPr lang="en-US" sz="3236" b="1" spc="32">
                      <a:solidFill>
                        <a:srgbClr val="FFFFFF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2</a:t>
                  </a:r>
                </a:p>
              </p:txBody>
            </p:sp>
          </p:grpSp>
        </p:grpSp>
        <p:sp>
          <p:nvSpPr>
            <p:cNvPr id="35" name="TextBox 35"/>
            <p:cNvSpPr txBox="1"/>
            <p:nvPr/>
          </p:nvSpPr>
          <p:spPr>
            <a:xfrm>
              <a:off x="13873479" y="5834168"/>
              <a:ext cx="224858" cy="5295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208"/>
                </a:lnSpc>
                <a:spcBef>
                  <a:spcPct val="0"/>
                </a:spcBef>
              </a:pPr>
              <a:r>
                <a:rPr lang="en-US" sz="3236" b="1" spc="32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3</a:t>
              </a:r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02A06D51-3910-8468-2B1A-E4FC8709817B}"/>
              </a:ext>
            </a:extLst>
          </p:cNvPr>
          <p:cNvGrpSpPr/>
          <p:nvPr/>
        </p:nvGrpSpPr>
        <p:grpSpPr>
          <a:xfrm>
            <a:off x="1028700" y="2375744"/>
            <a:ext cx="7124700" cy="6952159"/>
            <a:chOff x="1028700" y="2375744"/>
            <a:chExt cx="7124700" cy="6952159"/>
          </a:xfrm>
        </p:grpSpPr>
        <p:grpSp>
          <p:nvGrpSpPr>
            <p:cNvPr id="14" name="Group 14"/>
            <p:cNvGrpSpPr/>
            <p:nvPr/>
          </p:nvGrpSpPr>
          <p:grpSpPr>
            <a:xfrm>
              <a:off x="6350748" y="7732321"/>
              <a:ext cx="466045" cy="466045"/>
              <a:chOff x="0" y="0"/>
              <a:chExt cx="621393" cy="621393"/>
            </a:xfrm>
          </p:grpSpPr>
          <p:grpSp>
            <p:nvGrpSpPr>
              <p:cNvPr id="15" name="Group 15"/>
              <p:cNvGrpSpPr/>
              <p:nvPr/>
            </p:nvGrpSpPr>
            <p:grpSpPr>
              <a:xfrm>
                <a:off x="0" y="0"/>
                <a:ext cx="621393" cy="621393"/>
                <a:chOff x="0" y="0"/>
                <a:chExt cx="812800" cy="812800"/>
              </a:xfrm>
            </p:grpSpPr>
            <p:sp>
              <p:nvSpPr>
                <p:cNvPr id="16" name="Freeform 16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0D067E">
                    <a:alpha val="75686"/>
                  </a:srgbClr>
                </a:solidFill>
                <a:ln cap="sq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7" name="TextBox 17"/>
                <p:cNvSpPr txBox="1"/>
                <p:nvPr/>
              </p:nvSpPr>
              <p:spPr>
                <a:xfrm>
                  <a:off x="76200" y="133350"/>
                  <a:ext cx="660400" cy="603250"/>
                </a:xfrm>
                <a:prstGeom prst="rect">
                  <a:avLst/>
                </a:prstGeom>
              </p:spPr>
              <p:txBody>
                <a:bodyPr lIns="34921" tIns="34921" rIns="34921" bIns="34921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18" name="TextBox 18"/>
              <p:cNvSpPr txBox="1"/>
              <p:nvPr/>
            </p:nvSpPr>
            <p:spPr>
              <a:xfrm>
                <a:off x="199343" y="48272"/>
                <a:ext cx="222708" cy="505800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3125"/>
                  </a:lnSpc>
                  <a:spcBef>
                    <a:spcPct val="0"/>
                  </a:spcBef>
                </a:pPr>
                <a:r>
                  <a:rPr lang="en-US" sz="2404" b="1" spc="24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2</a:t>
                </a:r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2A377853-B1B4-40D7-B78F-F2A600449A82}"/>
                </a:ext>
              </a:extLst>
            </p:cNvPr>
            <p:cNvGrpSpPr/>
            <p:nvPr/>
          </p:nvGrpSpPr>
          <p:grpSpPr>
            <a:xfrm>
              <a:off x="1028700" y="2375744"/>
              <a:ext cx="7124700" cy="6952159"/>
              <a:chOff x="1028700" y="2375744"/>
              <a:chExt cx="7124700" cy="6952159"/>
            </a:xfrm>
          </p:grpSpPr>
          <p:sp>
            <p:nvSpPr>
              <p:cNvPr id="2" name="TextBox 2"/>
              <p:cNvSpPr txBox="1"/>
              <p:nvPr/>
            </p:nvSpPr>
            <p:spPr>
              <a:xfrm>
                <a:off x="1830432" y="7712387"/>
                <a:ext cx="5823665" cy="48597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975"/>
                  </a:lnSpc>
                  <a:spcBef>
                    <a:spcPct val="0"/>
                  </a:spcBef>
                </a:pPr>
                <a:r>
                  <a:rPr lang="en-US" sz="2839" spc="28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“Mark as solved” feature      [7].</a:t>
                </a:r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1830432" y="2375744"/>
                <a:ext cx="5127211" cy="48597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975"/>
                  </a:lnSpc>
                  <a:spcBef>
                    <a:spcPct val="0"/>
                  </a:spcBef>
                </a:pPr>
                <a:r>
                  <a:rPr lang="en-US" sz="2839" spc="28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Quick alert reporting form.</a:t>
                </a:r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1830432" y="5111812"/>
                <a:ext cx="5335143" cy="48597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975"/>
                  </a:lnSpc>
                  <a:spcBef>
                    <a:spcPct val="0"/>
                  </a:spcBef>
                </a:pPr>
                <a:r>
                  <a:rPr lang="en-US" sz="2839" spc="28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Alert feed with timestamps.</a:t>
                </a:r>
              </a:p>
            </p:txBody>
          </p:sp>
          <p:sp>
            <p:nvSpPr>
              <p:cNvPr id="19" name="Freeform 19"/>
              <p:cNvSpPr/>
              <p:nvPr/>
            </p:nvSpPr>
            <p:spPr>
              <a:xfrm>
                <a:off x="1028700" y="2489713"/>
                <a:ext cx="585039" cy="315190"/>
              </a:xfrm>
              <a:custGeom>
                <a:avLst/>
                <a:gdLst/>
                <a:ahLst/>
                <a:cxnLst/>
                <a:rect l="l" t="t" r="r" b="b"/>
                <a:pathLst>
                  <a:path w="585039" h="315190">
                    <a:moveTo>
                      <a:pt x="0" y="0"/>
                    </a:moveTo>
                    <a:lnTo>
                      <a:pt x="585039" y="0"/>
                    </a:lnTo>
                    <a:lnTo>
                      <a:pt x="585039" y="315190"/>
                    </a:lnTo>
                    <a:lnTo>
                      <a:pt x="0" y="31519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8">
                  <a:extLst>
                    <a:ext uri="{96DAC541-7B7A-43D3-8B79-37D633B846F1}">
                      <asvg:svgBlip xmlns:asvg="http://schemas.microsoft.com/office/drawing/2016/SVG/main" r:embed="rId9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Freeform 20"/>
              <p:cNvSpPr/>
              <p:nvPr/>
            </p:nvSpPr>
            <p:spPr>
              <a:xfrm>
                <a:off x="1028700" y="3585162"/>
                <a:ext cx="585039" cy="315190"/>
              </a:xfrm>
              <a:custGeom>
                <a:avLst/>
                <a:gdLst/>
                <a:ahLst/>
                <a:cxnLst/>
                <a:rect l="l" t="t" r="r" b="b"/>
                <a:pathLst>
                  <a:path w="585039" h="315190">
                    <a:moveTo>
                      <a:pt x="0" y="0"/>
                    </a:moveTo>
                    <a:lnTo>
                      <a:pt x="585039" y="0"/>
                    </a:lnTo>
                    <a:lnTo>
                      <a:pt x="585039" y="315190"/>
                    </a:lnTo>
                    <a:lnTo>
                      <a:pt x="0" y="31519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8">
                  <a:extLst>
                    <a:ext uri="{96DAC541-7B7A-43D3-8B79-37D633B846F1}">
                      <asvg:svgBlip xmlns:asvg="http://schemas.microsoft.com/office/drawing/2016/SVG/main" r:embed="rId9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Freeform 21"/>
              <p:cNvSpPr/>
              <p:nvPr/>
            </p:nvSpPr>
            <p:spPr>
              <a:xfrm>
                <a:off x="1028700" y="5225781"/>
                <a:ext cx="585039" cy="315190"/>
              </a:xfrm>
              <a:custGeom>
                <a:avLst/>
                <a:gdLst/>
                <a:ahLst/>
                <a:cxnLst/>
                <a:rect l="l" t="t" r="r" b="b"/>
                <a:pathLst>
                  <a:path w="585039" h="315190">
                    <a:moveTo>
                      <a:pt x="0" y="0"/>
                    </a:moveTo>
                    <a:lnTo>
                      <a:pt x="585039" y="0"/>
                    </a:lnTo>
                    <a:lnTo>
                      <a:pt x="585039" y="315190"/>
                    </a:lnTo>
                    <a:lnTo>
                      <a:pt x="0" y="31519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8">
                  <a:extLst>
                    <a:ext uri="{96DAC541-7B7A-43D3-8B79-37D633B846F1}">
                      <asvg:svgBlip xmlns:asvg="http://schemas.microsoft.com/office/drawing/2016/SVG/main" r:embed="rId9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22"/>
              <p:cNvSpPr/>
              <p:nvPr/>
            </p:nvSpPr>
            <p:spPr>
              <a:xfrm>
                <a:off x="1028700" y="7807748"/>
                <a:ext cx="585039" cy="315190"/>
              </a:xfrm>
              <a:custGeom>
                <a:avLst/>
                <a:gdLst/>
                <a:ahLst/>
                <a:cxnLst/>
                <a:rect l="l" t="t" r="r" b="b"/>
                <a:pathLst>
                  <a:path w="585039" h="315190">
                    <a:moveTo>
                      <a:pt x="0" y="0"/>
                    </a:moveTo>
                    <a:lnTo>
                      <a:pt x="585039" y="0"/>
                    </a:lnTo>
                    <a:lnTo>
                      <a:pt x="585039" y="315190"/>
                    </a:lnTo>
                    <a:lnTo>
                      <a:pt x="0" y="31519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8">
                  <a:extLst>
                    <a:ext uri="{96DAC541-7B7A-43D3-8B79-37D633B846F1}">
                      <asvg:svgBlip xmlns:asvg="http://schemas.microsoft.com/office/drawing/2016/SVG/main" r:embed="rId9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23"/>
              <p:cNvSpPr/>
              <p:nvPr/>
            </p:nvSpPr>
            <p:spPr>
              <a:xfrm>
                <a:off x="1028700" y="8955895"/>
                <a:ext cx="585039" cy="315190"/>
              </a:xfrm>
              <a:custGeom>
                <a:avLst/>
                <a:gdLst/>
                <a:ahLst/>
                <a:cxnLst/>
                <a:rect l="l" t="t" r="r" b="b"/>
                <a:pathLst>
                  <a:path w="585039" h="315190">
                    <a:moveTo>
                      <a:pt x="0" y="0"/>
                    </a:moveTo>
                    <a:lnTo>
                      <a:pt x="585039" y="0"/>
                    </a:lnTo>
                    <a:lnTo>
                      <a:pt x="585039" y="315190"/>
                    </a:lnTo>
                    <a:lnTo>
                      <a:pt x="0" y="31519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8">
                  <a:extLst>
                    <a:ext uri="{96DAC541-7B7A-43D3-8B79-37D633B846F1}">
                      <asvg:svgBlip xmlns:asvg="http://schemas.microsoft.com/office/drawing/2016/SVG/main" r:embed="rId9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1830432" y="3486709"/>
                <a:ext cx="4462143" cy="98692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975"/>
                  </a:lnSpc>
                </a:pPr>
                <a:r>
                  <a:rPr lang="en-US" sz="2839" spc="28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Severity selection</a:t>
                </a:r>
              </a:p>
              <a:p>
                <a:pPr algn="l">
                  <a:lnSpc>
                    <a:spcPts val="3975"/>
                  </a:lnSpc>
                  <a:spcBef>
                    <a:spcPct val="0"/>
                  </a:spcBef>
                </a:pPr>
                <a:r>
                  <a:rPr lang="en-US" sz="2839" spc="28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(Minor, Serious, Urgent).</a:t>
                </a:r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1830432" y="8841925"/>
                <a:ext cx="6322968" cy="485978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l">
                  <a:lnSpc>
                    <a:spcPts val="3975"/>
                  </a:lnSpc>
                  <a:spcBef>
                    <a:spcPct val="0"/>
                  </a:spcBef>
                </a:pPr>
                <a:r>
                  <a:rPr lang="en-US" sz="2839" spc="28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Mobile version created with </a:t>
                </a:r>
                <a:r>
                  <a:rPr lang="en-US" sz="2839" spc="28" dirty="0" err="1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Adalo</a:t>
                </a:r>
                <a:r>
                  <a:rPr lang="en-US" sz="2839" spc="28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.</a:t>
                </a:r>
              </a:p>
            </p:txBody>
          </p:sp>
        </p:grpSp>
      </p:grpSp>
      <p:sp>
        <p:nvSpPr>
          <p:cNvPr id="39" name="TextBox 39"/>
          <p:cNvSpPr txBox="1"/>
          <p:nvPr/>
        </p:nvSpPr>
        <p:spPr>
          <a:xfrm>
            <a:off x="15701913" y="1011869"/>
            <a:ext cx="1576437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72"/>
              </a:lnSpc>
            </a:pPr>
            <a:r>
              <a:rPr lang="en-US" sz="4100" b="1" spc="41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15/26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CD0176-0713-B83E-0AEC-9736AB3BCC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2">
            <a:extLst>
              <a:ext uri="{FF2B5EF4-FFF2-40B4-BE49-F238E27FC236}">
                <a16:creationId xmlns:a16="http://schemas.microsoft.com/office/drawing/2014/main" id="{87ED9050-A1B6-E487-04ED-E247A2C75364}"/>
              </a:ext>
            </a:extLst>
          </p:cNvPr>
          <p:cNvSpPr/>
          <p:nvPr/>
        </p:nvSpPr>
        <p:spPr>
          <a:xfrm>
            <a:off x="1668554" y="952500"/>
            <a:ext cx="7284285" cy="8277597"/>
          </a:xfrm>
          <a:custGeom>
            <a:avLst/>
            <a:gdLst/>
            <a:ahLst/>
            <a:cxnLst/>
            <a:rect l="l" t="t" r="r" b="b"/>
            <a:pathLst>
              <a:path w="6755603" h="7676822">
                <a:moveTo>
                  <a:pt x="0" y="0"/>
                </a:moveTo>
                <a:lnTo>
                  <a:pt x="6755603" y="0"/>
                </a:lnTo>
                <a:lnTo>
                  <a:pt x="6755603" y="7676822"/>
                </a:lnTo>
                <a:lnTo>
                  <a:pt x="0" y="767682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17" name="Freeform 3">
            <a:extLst>
              <a:ext uri="{FF2B5EF4-FFF2-40B4-BE49-F238E27FC236}">
                <a16:creationId xmlns:a16="http://schemas.microsoft.com/office/drawing/2014/main" id="{13A8B915-9015-BD51-1BCC-084ED17A65F0}"/>
              </a:ext>
            </a:extLst>
          </p:cNvPr>
          <p:cNvSpPr/>
          <p:nvPr/>
        </p:nvSpPr>
        <p:spPr>
          <a:xfrm>
            <a:off x="9444903" y="952500"/>
            <a:ext cx="7242897" cy="8277597"/>
          </a:xfrm>
          <a:custGeom>
            <a:avLst/>
            <a:gdLst/>
            <a:ahLst/>
            <a:cxnLst/>
            <a:rect l="l" t="t" r="r" b="b"/>
            <a:pathLst>
              <a:path w="6717219" h="7676822">
                <a:moveTo>
                  <a:pt x="0" y="0"/>
                </a:moveTo>
                <a:lnTo>
                  <a:pt x="6717219" y="0"/>
                </a:lnTo>
                <a:lnTo>
                  <a:pt x="6717219" y="7676822"/>
                </a:lnTo>
                <a:lnTo>
                  <a:pt x="0" y="767682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Box 4">
            <a:extLst>
              <a:ext uri="{FF2B5EF4-FFF2-40B4-BE49-F238E27FC236}">
                <a16:creationId xmlns:a16="http://schemas.microsoft.com/office/drawing/2014/main" id="{1B65E5B2-78BB-9D65-416B-6844E78E1A89}"/>
              </a:ext>
            </a:extLst>
          </p:cNvPr>
          <p:cNvSpPr txBox="1"/>
          <p:nvPr/>
        </p:nvSpPr>
        <p:spPr>
          <a:xfrm>
            <a:off x="9706167" y="9166026"/>
            <a:ext cx="5703867" cy="3167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708"/>
              </a:lnSpc>
              <a:spcBef>
                <a:spcPct val="0"/>
              </a:spcBef>
            </a:pPr>
            <a:r>
              <a:rPr lang="en-US" sz="1934" spc="19" dirty="0">
                <a:solidFill>
                  <a:srgbClr val="0E00AD"/>
                </a:solidFill>
                <a:latin typeface="Open Sauce"/>
                <a:ea typeface="Open Sauce"/>
                <a:cs typeface="Open Sauce"/>
                <a:sym typeface="Open Sauce"/>
              </a:rPr>
              <a:t>“</a:t>
            </a:r>
            <a:r>
              <a:rPr lang="en-US" sz="1934" spc="19" dirty="0" err="1">
                <a:solidFill>
                  <a:srgbClr val="0E00AD"/>
                </a:solidFill>
                <a:latin typeface="Open Sauce"/>
                <a:ea typeface="Open Sauce"/>
                <a:cs typeface="Open Sauce"/>
                <a:sym typeface="Open Sauce"/>
              </a:rPr>
              <a:t>Neighbour</a:t>
            </a:r>
            <a:r>
              <a:rPr lang="en-US" sz="1934" spc="19" dirty="0">
                <a:solidFill>
                  <a:srgbClr val="0E00AD"/>
                </a:solidFill>
                <a:latin typeface="Open Sauce"/>
                <a:ea typeface="Open Sauce"/>
                <a:cs typeface="Open Sauce"/>
                <a:sym typeface="Open Sauce"/>
              </a:rPr>
              <a:t> Alert” – Contact us page.</a:t>
            </a:r>
          </a:p>
        </p:txBody>
      </p:sp>
      <p:sp>
        <p:nvSpPr>
          <p:cNvPr id="19" name="TextBox 5">
            <a:extLst>
              <a:ext uri="{FF2B5EF4-FFF2-40B4-BE49-F238E27FC236}">
                <a16:creationId xmlns:a16="http://schemas.microsoft.com/office/drawing/2014/main" id="{404A3A4A-8387-913B-6F1C-931482C043E5}"/>
              </a:ext>
            </a:extLst>
          </p:cNvPr>
          <p:cNvSpPr txBox="1"/>
          <p:nvPr/>
        </p:nvSpPr>
        <p:spPr>
          <a:xfrm>
            <a:off x="1734610" y="9168738"/>
            <a:ext cx="6577590" cy="3167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708"/>
              </a:lnSpc>
              <a:spcBef>
                <a:spcPct val="0"/>
              </a:spcBef>
            </a:pPr>
            <a:r>
              <a:rPr lang="en-US" sz="1934" spc="19" dirty="0">
                <a:solidFill>
                  <a:srgbClr val="0E00AD"/>
                </a:solidFill>
                <a:latin typeface="Open Sauce"/>
                <a:ea typeface="Open Sauce"/>
                <a:cs typeface="Open Sauce"/>
                <a:sym typeface="Open Sauce"/>
              </a:rPr>
              <a:t>“</a:t>
            </a:r>
            <a:r>
              <a:rPr lang="en-US" sz="1934" spc="19" dirty="0" err="1">
                <a:solidFill>
                  <a:srgbClr val="0E00AD"/>
                </a:solidFill>
                <a:latin typeface="Open Sauce"/>
                <a:ea typeface="Open Sauce"/>
                <a:cs typeface="Open Sauce"/>
                <a:sym typeface="Open Sauce"/>
              </a:rPr>
              <a:t>Neighb</a:t>
            </a:r>
            <a:r>
              <a:rPr lang="en-US" sz="1934" u="none" strike="noStrike" spc="19" dirty="0" err="1">
                <a:solidFill>
                  <a:srgbClr val="0E00AD"/>
                </a:solidFill>
                <a:latin typeface="Open Sauce"/>
                <a:ea typeface="Open Sauce"/>
                <a:cs typeface="Open Sauce"/>
                <a:sym typeface="Open Sauce"/>
              </a:rPr>
              <a:t>our</a:t>
            </a:r>
            <a:r>
              <a:rPr lang="en-US" sz="1934" u="none" strike="noStrike" spc="19" dirty="0">
                <a:solidFill>
                  <a:srgbClr val="0E00AD"/>
                </a:solidFill>
                <a:latin typeface="Open Sauce"/>
                <a:ea typeface="Open Sauce"/>
                <a:cs typeface="Open Sauce"/>
                <a:sym typeface="Open Sauce"/>
              </a:rPr>
              <a:t> Alert” – Safety Tips page.</a:t>
            </a:r>
          </a:p>
        </p:txBody>
      </p:sp>
      <p:sp>
        <p:nvSpPr>
          <p:cNvPr id="20" name="TextBox 6">
            <a:extLst>
              <a:ext uri="{FF2B5EF4-FFF2-40B4-BE49-F238E27FC236}">
                <a16:creationId xmlns:a16="http://schemas.microsoft.com/office/drawing/2014/main" id="{45B08161-A57E-C5B1-FE2F-D9CC69CBA71B}"/>
              </a:ext>
            </a:extLst>
          </p:cNvPr>
          <p:cNvSpPr txBox="1"/>
          <p:nvPr/>
        </p:nvSpPr>
        <p:spPr>
          <a:xfrm>
            <a:off x="16101963" y="9191997"/>
            <a:ext cx="1576437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72"/>
              </a:lnSpc>
            </a:pPr>
            <a:r>
              <a:rPr lang="en-US" sz="3600" b="1" spc="41" dirty="0">
                <a:solidFill>
                  <a:srgbClr val="0E00AD">
                    <a:alpha val="74902"/>
                  </a:srgbClr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16/26</a:t>
            </a:r>
            <a:endParaRPr lang="en-US" sz="4100" b="1" spc="41" dirty="0">
              <a:solidFill>
                <a:srgbClr val="0E00AD">
                  <a:alpha val="74902"/>
                </a:srgbClr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</p:spTree>
    <p:extLst>
      <p:ext uri="{BB962C8B-B14F-4D97-AF65-F5344CB8AC3E}">
        <p14:creationId xmlns:p14="http://schemas.microsoft.com/office/powerpoint/2010/main" val="113758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86929" y="1181100"/>
            <a:ext cx="8514141" cy="756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6000" b="1" spc="6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Prototype Mobile App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908062" y="8760079"/>
            <a:ext cx="1576437" cy="4720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88"/>
              </a:lnSpc>
            </a:pPr>
            <a:r>
              <a:rPr lang="en-US" sz="3900" b="1" spc="39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17/26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7D7FD14-3CD7-24CE-19D9-C741BA9BE038}"/>
              </a:ext>
            </a:extLst>
          </p:cNvPr>
          <p:cNvGrpSpPr/>
          <p:nvPr/>
        </p:nvGrpSpPr>
        <p:grpSpPr>
          <a:xfrm>
            <a:off x="1087499" y="2597107"/>
            <a:ext cx="11975913" cy="6804068"/>
            <a:chOff x="1087499" y="2597107"/>
            <a:chExt cx="11975913" cy="6804068"/>
          </a:xfrm>
        </p:grpSpPr>
        <p:sp>
          <p:nvSpPr>
            <p:cNvPr id="3" name="Freeform 3"/>
            <p:cNvSpPr/>
            <p:nvPr/>
          </p:nvSpPr>
          <p:spPr>
            <a:xfrm>
              <a:off x="1087499" y="2597107"/>
              <a:ext cx="11975913" cy="6324982"/>
            </a:xfrm>
            <a:custGeom>
              <a:avLst/>
              <a:gdLst/>
              <a:ahLst/>
              <a:cxnLst/>
              <a:rect l="l" t="t" r="r" b="b"/>
              <a:pathLst>
                <a:path w="11975913" h="6324982">
                  <a:moveTo>
                    <a:pt x="0" y="0"/>
                  </a:moveTo>
                  <a:lnTo>
                    <a:pt x="11975913" y="0"/>
                  </a:lnTo>
                  <a:lnTo>
                    <a:pt x="11975913" y="6324982"/>
                  </a:lnTo>
                  <a:lnTo>
                    <a:pt x="0" y="63249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107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369207" y="9112589"/>
              <a:ext cx="10800608" cy="2885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68"/>
                </a:lnSpc>
                <a:spcBef>
                  <a:spcPct val="0"/>
                </a:spcBef>
              </a:pPr>
              <a:r>
                <a:rPr lang="en-US" sz="1763" spc="17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Mobile authentication flow showing the Welcome, Sign Up, Log In, and Home screens of the app.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0BEB8F8-02DF-9F3E-07CC-66CA63F649CD}"/>
              </a:ext>
            </a:extLst>
          </p:cNvPr>
          <p:cNvGrpSpPr/>
          <p:nvPr/>
        </p:nvGrpSpPr>
        <p:grpSpPr>
          <a:xfrm>
            <a:off x="13330553" y="3256974"/>
            <a:ext cx="4125371" cy="5214254"/>
            <a:chOff x="13330553" y="3256974"/>
            <a:chExt cx="4125371" cy="5214254"/>
          </a:xfrm>
        </p:grpSpPr>
        <p:grpSp>
          <p:nvGrpSpPr>
            <p:cNvPr id="6" name="Group 6"/>
            <p:cNvGrpSpPr/>
            <p:nvPr/>
          </p:nvGrpSpPr>
          <p:grpSpPr>
            <a:xfrm>
              <a:off x="13330553" y="3256974"/>
              <a:ext cx="4125371" cy="883512"/>
              <a:chOff x="0" y="-38100"/>
              <a:chExt cx="5500494" cy="1178017"/>
            </a:xfrm>
          </p:grpSpPr>
          <p:sp>
            <p:nvSpPr>
              <p:cNvPr id="7" name="TextBox 7"/>
              <p:cNvSpPr txBox="1"/>
              <p:nvPr/>
            </p:nvSpPr>
            <p:spPr>
              <a:xfrm>
                <a:off x="804640" y="-38100"/>
                <a:ext cx="4695854" cy="117801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588"/>
                  </a:lnSpc>
                  <a:spcBef>
                    <a:spcPct val="0"/>
                  </a:spcBef>
                </a:pPr>
                <a:r>
                  <a:rPr lang="en-US" sz="2563" spc="25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Minimal steps to access app features.</a:t>
                </a:r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101260"/>
                <a:ext cx="612861" cy="330179"/>
              </a:xfrm>
              <a:custGeom>
                <a:avLst/>
                <a:gdLst/>
                <a:ahLst/>
                <a:cxnLst/>
                <a:rect l="l" t="t" r="r" b="b"/>
                <a:pathLst>
                  <a:path w="612861" h="330179">
                    <a:moveTo>
                      <a:pt x="0" y="0"/>
                    </a:moveTo>
                    <a:lnTo>
                      <a:pt x="612861" y="0"/>
                    </a:lnTo>
                    <a:lnTo>
                      <a:pt x="612861" y="330178"/>
                    </a:lnTo>
                    <a:lnTo>
                      <a:pt x="0" y="33017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13330553" y="4402105"/>
              <a:ext cx="4016629" cy="1345176"/>
              <a:chOff x="0" y="-38100"/>
              <a:chExt cx="5355506" cy="1793569"/>
            </a:xfrm>
          </p:grpSpPr>
          <p:sp>
            <p:nvSpPr>
              <p:cNvPr id="10" name="TextBox 10"/>
              <p:cNvSpPr txBox="1"/>
              <p:nvPr/>
            </p:nvSpPr>
            <p:spPr>
              <a:xfrm>
                <a:off x="804640" y="-38100"/>
                <a:ext cx="4550866" cy="179356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588"/>
                  </a:lnSpc>
                  <a:spcBef>
                    <a:spcPct val="0"/>
                  </a:spcBef>
                </a:pPr>
                <a:r>
                  <a:rPr lang="en-US" sz="2563" spc="25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Reduced cognitive load through clean layout.</a:t>
                </a:r>
              </a:p>
            </p:txBody>
          </p:sp>
          <p:sp>
            <p:nvSpPr>
              <p:cNvPr id="11" name="Freeform 11"/>
              <p:cNvSpPr/>
              <p:nvPr/>
            </p:nvSpPr>
            <p:spPr>
              <a:xfrm>
                <a:off x="0" y="94185"/>
                <a:ext cx="612861" cy="330179"/>
              </a:xfrm>
              <a:custGeom>
                <a:avLst/>
                <a:gdLst/>
                <a:ahLst/>
                <a:cxnLst/>
                <a:rect l="l" t="t" r="r" b="b"/>
                <a:pathLst>
                  <a:path w="612861" h="330179">
                    <a:moveTo>
                      <a:pt x="0" y="0"/>
                    </a:moveTo>
                    <a:lnTo>
                      <a:pt x="612861" y="0"/>
                    </a:lnTo>
                    <a:lnTo>
                      <a:pt x="612861" y="330179"/>
                    </a:lnTo>
                    <a:lnTo>
                      <a:pt x="0" y="33017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13330553" y="5994911"/>
              <a:ext cx="3796251" cy="1345176"/>
              <a:chOff x="0" y="-38100"/>
              <a:chExt cx="5061668" cy="1793569"/>
            </a:xfrm>
          </p:grpSpPr>
          <p:sp>
            <p:nvSpPr>
              <p:cNvPr id="13" name="TextBox 13"/>
              <p:cNvSpPr txBox="1"/>
              <p:nvPr/>
            </p:nvSpPr>
            <p:spPr>
              <a:xfrm>
                <a:off x="804640" y="-38100"/>
                <a:ext cx="4257028" cy="179356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588"/>
                  </a:lnSpc>
                  <a:spcBef>
                    <a:spcPct val="0"/>
                  </a:spcBef>
                </a:pPr>
                <a:r>
                  <a:rPr lang="en-US" sz="2563" spc="25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Clear CTA buttons for fast decision-making [8].</a:t>
                </a:r>
              </a:p>
            </p:txBody>
          </p:sp>
          <p:sp>
            <p:nvSpPr>
              <p:cNvPr id="14" name="Freeform 14"/>
              <p:cNvSpPr/>
              <p:nvPr/>
            </p:nvSpPr>
            <p:spPr>
              <a:xfrm>
                <a:off x="0" y="104964"/>
                <a:ext cx="612861" cy="330179"/>
              </a:xfrm>
              <a:custGeom>
                <a:avLst/>
                <a:gdLst/>
                <a:ahLst/>
                <a:cxnLst/>
                <a:rect l="l" t="t" r="r" b="b"/>
                <a:pathLst>
                  <a:path w="612861" h="330179">
                    <a:moveTo>
                      <a:pt x="0" y="0"/>
                    </a:moveTo>
                    <a:lnTo>
                      <a:pt x="612861" y="0"/>
                    </a:lnTo>
                    <a:lnTo>
                      <a:pt x="612861" y="330179"/>
                    </a:lnTo>
                    <a:lnTo>
                      <a:pt x="0" y="33017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3330553" y="7587716"/>
              <a:ext cx="4125371" cy="883512"/>
              <a:chOff x="0" y="-38100"/>
              <a:chExt cx="5500494" cy="1178017"/>
            </a:xfrm>
          </p:grpSpPr>
          <p:sp>
            <p:nvSpPr>
              <p:cNvPr id="16" name="TextBox 16"/>
              <p:cNvSpPr txBox="1"/>
              <p:nvPr/>
            </p:nvSpPr>
            <p:spPr>
              <a:xfrm>
                <a:off x="804640" y="-38100"/>
                <a:ext cx="4695854" cy="117801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588"/>
                  </a:lnSpc>
                  <a:spcBef>
                    <a:spcPct val="0"/>
                  </a:spcBef>
                </a:pPr>
                <a:r>
                  <a:rPr lang="en-US" sz="2563" spc="25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Optimized for small-screen interaction.</a:t>
                </a:r>
              </a:p>
            </p:txBody>
          </p:sp>
          <p:sp>
            <p:nvSpPr>
              <p:cNvPr id="17" name="Freeform 17"/>
              <p:cNvSpPr/>
              <p:nvPr/>
            </p:nvSpPr>
            <p:spPr>
              <a:xfrm>
                <a:off x="0" y="104964"/>
                <a:ext cx="612861" cy="330179"/>
              </a:xfrm>
              <a:custGeom>
                <a:avLst/>
                <a:gdLst/>
                <a:ahLst/>
                <a:cxnLst/>
                <a:rect l="l" t="t" r="r" b="b"/>
                <a:pathLst>
                  <a:path w="612861" h="330179">
                    <a:moveTo>
                      <a:pt x="0" y="0"/>
                    </a:moveTo>
                    <a:lnTo>
                      <a:pt x="612861" y="0"/>
                    </a:lnTo>
                    <a:lnTo>
                      <a:pt x="612861" y="330179"/>
                    </a:lnTo>
                    <a:lnTo>
                      <a:pt x="0" y="33017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3F7D23-8B71-1335-1E9C-D55FF3DF0ACC}"/>
              </a:ext>
            </a:extLst>
          </p:cNvPr>
          <p:cNvGrpSpPr/>
          <p:nvPr/>
        </p:nvGrpSpPr>
        <p:grpSpPr>
          <a:xfrm>
            <a:off x="13206641" y="2794361"/>
            <a:ext cx="4125370" cy="4737616"/>
            <a:chOff x="13206641" y="2794361"/>
            <a:chExt cx="4125370" cy="4737616"/>
          </a:xfrm>
        </p:grpSpPr>
        <p:sp>
          <p:nvSpPr>
            <p:cNvPr id="3" name="TextBox 3"/>
            <p:cNvSpPr txBox="1"/>
            <p:nvPr/>
          </p:nvSpPr>
          <p:spPr>
            <a:xfrm>
              <a:off x="13810121" y="2794361"/>
              <a:ext cx="3521890" cy="13451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588"/>
                </a:lnSpc>
                <a:spcBef>
                  <a:spcPct val="0"/>
                </a:spcBef>
              </a:pPr>
              <a:r>
                <a:rPr lang="en-US" sz="2563" spc="2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Designed for fast and simple emergency reporting.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810121" y="4466203"/>
              <a:ext cx="3521890" cy="13451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588"/>
                </a:lnSpc>
                <a:spcBef>
                  <a:spcPct val="0"/>
                </a:spcBef>
              </a:pPr>
              <a:r>
                <a:rPr lang="en-US" sz="2563" spc="2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Clear navigation with large buttons and readable screens [9].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3810121" y="6186801"/>
              <a:ext cx="3192771" cy="13451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588"/>
                </a:lnSpc>
                <a:spcBef>
                  <a:spcPct val="0"/>
                </a:spcBef>
              </a:pPr>
              <a:r>
                <a:rPr lang="en-US" sz="2563" spc="2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Built as a mobile prototype using </a:t>
              </a:r>
              <a:r>
                <a:rPr lang="en-US" sz="2563" spc="25" dirty="0" err="1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Adalo</a:t>
              </a:r>
              <a:r>
                <a:rPr lang="en-US" sz="2563" spc="2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.</a:t>
              </a:r>
            </a:p>
          </p:txBody>
        </p:sp>
        <p:sp>
          <p:nvSpPr>
            <p:cNvPr id="6" name="Freeform 6"/>
            <p:cNvSpPr/>
            <p:nvPr/>
          </p:nvSpPr>
          <p:spPr>
            <a:xfrm>
              <a:off x="13206641" y="2908405"/>
              <a:ext cx="459646" cy="247634"/>
            </a:xfrm>
            <a:custGeom>
              <a:avLst/>
              <a:gdLst/>
              <a:ahLst/>
              <a:cxnLst/>
              <a:rect l="l" t="t" r="r" b="b"/>
              <a:pathLst>
                <a:path w="459646" h="247634">
                  <a:moveTo>
                    <a:pt x="0" y="0"/>
                  </a:moveTo>
                  <a:lnTo>
                    <a:pt x="459646" y="0"/>
                  </a:lnTo>
                  <a:lnTo>
                    <a:pt x="459646" y="247634"/>
                  </a:lnTo>
                  <a:lnTo>
                    <a:pt x="0" y="2476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13206641" y="4574941"/>
              <a:ext cx="459646" cy="247634"/>
            </a:xfrm>
            <a:custGeom>
              <a:avLst/>
              <a:gdLst/>
              <a:ahLst/>
              <a:cxnLst/>
              <a:rect l="l" t="t" r="r" b="b"/>
              <a:pathLst>
                <a:path w="459646" h="247634">
                  <a:moveTo>
                    <a:pt x="0" y="0"/>
                  </a:moveTo>
                  <a:lnTo>
                    <a:pt x="459646" y="0"/>
                  </a:lnTo>
                  <a:lnTo>
                    <a:pt x="459646" y="247634"/>
                  </a:lnTo>
                  <a:lnTo>
                    <a:pt x="0" y="2476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13206641" y="6303624"/>
              <a:ext cx="459646" cy="247634"/>
            </a:xfrm>
            <a:custGeom>
              <a:avLst/>
              <a:gdLst/>
              <a:ahLst/>
              <a:cxnLst/>
              <a:rect l="l" t="t" r="r" b="b"/>
              <a:pathLst>
                <a:path w="459646" h="247634">
                  <a:moveTo>
                    <a:pt x="0" y="0"/>
                  </a:moveTo>
                  <a:lnTo>
                    <a:pt x="459646" y="0"/>
                  </a:lnTo>
                  <a:lnTo>
                    <a:pt x="459646" y="247634"/>
                  </a:lnTo>
                  <a:lnTo>
                    <a:pt x="0" y="2476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5720963" y="8519728"/>
            <a:ext cx="1576437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72"/>
              </a:lnSpc>
            </a:pPr>
            <a:r>
              <a:rPr lang="en-US" sz="4100" b="1" spc="41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18/26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A8B779A-70B0-120A-6A88-B7E6815171D6}"/>
              </a:ext>
            </a:extLst>
          </p:cNvPr>
          <p:cNvGrpSpPr/>
          <p:nvPr/>
        </p:nvGrpSpPr>
        <p:grpSpPr>
          <a:xfrm>
            <a:off x="955989" y="1611568"/>
            <a:ext cx="11770479" cy="7063864"/>
            <a:chOff x="955989" y="1611568"/>
            <a:chExt cx="11770479" cy="7063864"/>
          </a:xfrm>
        </p:grpSpPr>
        <p:sp>
          <p:nvSpPr>
            <p:cNvPr id="2" name="Freeform 2"/>
            <p:cNvSpPr/>
            <p:nvPr/>
          </p:nvSpPr>
          <p:spPr>
            <a:xfrm>
              <a:off x="955989" y="1611568"/>
              <a:ext cx="11770479" cy="6563503"/>
            </a:xfrm>
            <a:custGeom>
              <a:avLst/>
              <a:gdLst/>
              <a:ahLst/>
              <a:cxnLst/>
              <a:rect l="l" t="t" r="r" b="b"/>
              <a:pathLst>
                <a:path w="11770479" h="6563503">
                  <a:moveTo>
                    <a:pt x="0" y="0"/>
                  </a:moveTo>
                  <a:lnTo>
                    <a:pt x="11770478" y="0"/>
                  </a:lnTo>
                  <a:lnTo>
                    <a:pt x="11770478" y="6563502"/>
                  </a:lnTo>
                  <a:lnTo>
                    <a:pt x="0" y="65635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892" r="-2722" b="-464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003614" y="8386846"/>
              <a:ext cx="6296095" cy="2885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68"/>
                </a:lnSpc>
                <a:spcBef>
                  <a:spcPct val="0"/>
                </a:spcBef>
              </a:pPr>
              <a:r>
                <a:rPr lang="en-US" sz="1763" spc="17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Mobile app prototype demonstrating the core user flow.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20DAA7D-41D1-38A8-99EE-86C1D8623431}"/>
              </a:ext>
            </a:extLst>
          </p:cNvPr>
          <p:cNvGrpSpPr/>
          <p:nvPr/>
        </p:nvGrpSpPr>
        <p:grpSpPr>
          <a:xfrm>
            <a:off x="1028700" y="1181362"/>
            <a:ext cx="16230600" cy="7699542"/>
            <a:chOff x="1028700" y="1181362"/>
            <a:chExt cx="16230600" cy="7699542"/>
          </a:xfrm>
        </p:grpSpPr>
        <p:sp>
          <p:nvSpPr>
            <p:cNvPr id="2" name="Freeform 2"/>
            <p:cNvSpPr/>
            <p:nvPr/>
          </p:nvSpPr>
          <p:spPr>
            <a:xfrm>
              <a:off x="1028700" y="1181362"/>
              <a:ext cx="16230600" cy="7161752"/>
            </a:xfrm>
            <a:custGeom>
              <a:avLst/>
              <a:gdLst/>
              <a:ahLst/>
              <a:cxnLst/>
              <a:rect l="l" t="t" r="r" b="b"/>
              <a:pathLst>
                <a:path w="16230600" h="7161752">
                  <a:moveTo>
                    <a:pt x="0" y="0"/>
                  </a:moveTo>
                  <a:lnTo>
                    <a:pt x="16230600" y="0"/>
                  </a:lnTo>
                  <a:lnTo>
                    <a:pt x="16230600" y="7161752"/>
                  </a:lnTo>
                  <a:lnTo>
                    <a:pt x="0" y="716175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" name="TextBox 3"/>
            <p:cNvSpPr txBox="1"/>
            <p:nvPr/>
          </p:nvSpPr>
          <p:spPr>
            <a:xfrm>
              <a:off x="1310098" y="8588452"/>
              <a:ext cx="7128289" cy="2924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68"/>
                </a:lnSpc>
                <a:spcBef>
                  <a:spcPct val="0"/>
                </a:spcBef>
              </a:pPr>
              <a:r>
                <a:rPr lang="en-US" sz="1763" spc="17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Settings Module – Profile, Privacy, Policy &amp; About App Screens.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5605970" y="8851808"/>
            <a:ext cx="1653330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72"/>
              </a:lnSpc>
            </a:pPr>
            <a:r>
              <a:rPr lang="en-US" sz="4100" b="1" spc="41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19/26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15837626" y="9052052"/>
            <a:ext cx="1653330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72"/>
              </a:lnSpc>
            </a:pPr>
            <a:r>
              <a:rPr lang="en-US" sz="4100" b="1" spc="41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20/26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9345DAC-8EFA-356F-9887-5C2D1966DA1D}"/>
              </a:ext>
            </a:extLst>
          </p:cNvPr>
          <p:cNvGrpSpPr/>
          <p:nvPr/>
        </p:nvGrpSpPr>
        <p:grpSpPr>
          <a:xfrm>
            <a:off x="2431324" y="698720"/>
            <a:ext cx="13425353" cy="8689586"/>
            <a:chOff x="2431324" y="698720"/>
            <a:chExt cx="13425353" cy="8689586"/>
          </a:xfrm>
        </p:grpSpPr>
        <p:sp>
          <p:nvSpPr>
            <p:cNvPr id="2" name="Freeform 2"/>
            <p:cNvSpPr/>
            <p:nvPr/>
          </p:nvSpPr>
          <p:spPr>
            <a:xfrm>
              <a:off x="2431324" y="698720"/>
              <a:ext cx="13425353" cy="8248557"/>
            </a:xfrm>
            <a:custGeom>
              <a:avLst/>
              <a:gdLst/>
              <a:ahLst/>
              <a:cxnLst/>
              <a:rect l="l" t="t" r="r" b="b"/>
              <a:pathLst>
                <a:path w="13425353" h="8248557">
                  <a:moveTo>
                    <a:pt x="0" y="0"/>
                  </a:moveTo>
                  <a:lnTo>
                    <a:pt x="13425352" y="0"/>
                  </a:lnTo>
                  <a:lnTo>
                    <a:pt x="13425352" y="8248557"/>
                  </a:lnTo>
                  <a:lnTo>
                    <a:pt x="0" y="824855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b="-9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2517049" y="9099720"/>
              <a:ext cx="8162818" cy="2885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68"/>
                </a:lnSpc>
                <a:spcBef>
                  <a:spcPct val="0"/>
                </a:spcBef>
              </a:pPr>
              <a:r>
                <a:rPr lang="en-US" sz="1763" spc="17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Full mobile screen flow showing all interface states and navigation paths.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04A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265946" y="2095500"/>
            <a:ext cx="8647889" cy="0"/>
          </a:xfrm>
          <a:prstGeom prst="line">
            <a:avLst/>
          </a:prstGeom>
          <a:ln w="571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8781087" y="1167099"/>
            <a:ext cx="7770006" cy="756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6000" b="1" spc="60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Testing &amp; Feedback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8817229"/>
            <a:ext cx="1832747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72"/>
              </a:lnSpc>
            </a:pPr>
            <a:r>
              <a:rPr lang="en-US" sz="4100" b="1" spc="41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21/26</a:t>
            </a:r>
          </a:p>
        </p:txBody>
      </p:sp>
      <p:sp>
        <p:nvSpPr>
          <p:cNvPr id="7" name="Freeform 7"/>
          <p:cNvSpPr/>
          <p:nvPr/>
        </p:nvSpPr>
        <p:spPr>
          <a:xfrm>
            <a:off x="801929" y="1777263"/>
            <a:ext cx="8667620" cy="6732473"/>
          </a:xfrm>
          <a:custGeom>
            <a:avLst/>
            <a:gdLst/>
            <a:ahLst/>
            <a:cxnLst/>
            <a:rect l="l" t="t" r="r" b="b"/>
            <a:pathLst>
              <a:path w="8667620" h="6732473">
                <a:moveTo>
                  <a:pt x="0" y="0"/>
                </a:moveTo>
                <a:lnTo>
                  <a:pt x="8667620" y="0"/>
                </a:lnTo>
                <a:lnTo>
                  <a:pt x="8667620" y="6732474"/>
                </a:lnTo>
                <a:lnTo>
                  <a:pt x="0" y="67324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722" b="-284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9EA560D-CB1C-1BBA-DD71-974A251EBD9E}"/>
              </a:ext>
            </a:extLst>
          </p:cNvPr>
          <p:cNvGrpSpPr/>
          <p:nvPr/>
        </p:nvGrpSpPr>
        <p:grpSpPr>
          <a:xfrm>
            <a:off x="8396094" y="2496820"/>
            <a:ext cx="8863206" cy="7034635"/>
            <a:chOff x="8396094" y="2496820"/>
            <a:chExt cx="8863206" cy="7034635"/>
          </a:xfrm>
        </p:grpSpPr>
        <p:sp>
          <p:nvSpPr>
            <p:cNvPr id="4" name="TextBox 4"/>
            <p:cNvSpPr txBox="1"/>
            <p:nvPr/>
          </p:nvSpPr>
          <p:spPr>
            <a:xfrm>
              <a:off x="8396094" y="2496820"/>
              <a:ext cx="8291706" cy="5130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270"/>
                </a:lnSpc>
                <a:spcBef>
                  <a:spcPct val="0"/>
                </a:spcBef>
              </a:pPr>
              <a:r>
                <a:rPr lang="en-US" sz="3050" b="1" u="none" strike="noStrike" spc="30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Testing was done locally on my computer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8418346" y="3340862"/>
              <a:ext cx="8495489" cy="21578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270"/>
                </a:lnSpc>
                <a:spcBef>
                  <a:spcPct val="0"/>
                </a:spcBef>
              </a:pPr>
              <a:r>
                <a:rPr lang="en-US" sz="3050" spc="30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     Friends and </a:t>
              </a:r>
              <a:r>
                <a:rPr lang="en-US" sz="3050" spc="30" dirty="0" err="1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neighbours</a:t>
              </a:r>
              <a:r>
                <a:rPr lang="en-US" sz="3050" spc="30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(5 people) were invited to try the prototype. They tested both the web version and the </a:t>
              </a:r>
              <a:r>
                <a:rPr lang="en-US" sz="3050" spc="30" dirty="0" err="1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Adalo</a:t>
              </a:r>
              <a:r>
                <a:rPr lang="en-US" sz="3050" spc="30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mobile version [10].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8418346" y="5888990"/>
              <a:ext cx="8495489" cy="10464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270"/>
                </a:lnSpc>
                <a:spcBef>
                  <a:spcPct val="0"/>
                </a:spcBef>
              </a:pPr>
              <a:r>
                <a:rPr lang="en-US" sz="3050" spc="3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     Feedback was positive: simple and clear interface.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8475496" y="7373620"/>
              <a:ext cx="8783804" cy="21578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270"/>
                </a:lnSpc>
              </a:pPr>
              <a:r>
                <a:rPr lang="en-US" sz="3050" spc="30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    Suggestions were made for spacing, buttons and visual clarity. This helped refine the usability of the system.</a:t>
              </a:r>
            </a:p>
            <a:p>
              <a:pPr algn="l">
                <a:lnSpc>
                  <a:spcPts val="4270"/>
                </a:lnSpc>
                <a:spcBef>
                  <a:spcPct val="0"/>
                </a:spcBef>
              </a:pPr>
              <a:endParaRPr lang="en-US" sz="3050" spc="3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AutoShape 12"/>
          <p:cNvSpPr/>
          <p:nvPr/>
        </p:nvSpPr>
        <p:spPr>
          <a:xfrm>
            <a:off x="6145445" y="2012887"/>
            <a:ext cx="11113855" cy="0"/>
          </a:xfrm>
          <a:prstGeom prst="line">
            <a:avLst/>
          </a:prstGeom>
          <a:ln w="47625" cap="flat">
            <a:solidFill>
              <a:srgbClr val="0E00A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0" y="2434248"/>
            <a:ext cx="5847328" cy="6081805"/>
          </a:xfrm>
          <a:custGeom>
            <a:avLst/>
            <a:gdLst/>
            <a:ahLst/>
            <a:cxnLst/>
            <a:rect l="l" t="t" r="r" b="b"/>
            <a:pathLst>
              <a:path w="5847328" h="6081805">
                <a:moveTo>
                  <a:pt x="0" y="0"/>
                </a:moveTo>
                <a:lnTo>
                  <a:pt x="5847328" y="0"/>
                </a:lnTo>
                <a:lnTo>
                  <a:pt x="5847328" y="6081806"/>
                </a:lnTo>
                <a:lnTo>
                  <a:pt x="0" y="608180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570" r="-15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9594184" y="1181100"/>
            <a:ext cx="4070156" cy="756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19"/>
              </a:lnSpc>
            </a:pPr>
            <a:r>
              <a:rPr lang="en-US" sz="5999" b="1" spc="59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Outcomes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9074478"/>
            <a:ext cx="1894964" cy="449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11"/>
              </a:lnSpc>
            </a:pPr>
            <a:r>
              <a:rPr lang="en-US" sz="3816" b="1" spc="38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22/26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F494D98-F745-A320-DCEE-9F1B55AC6C3E}"/>
              </a:ext>
            </a:extLst>
          </p:cNvPr>
          <p:cNvGrpSpPr/>
          <p:nvPr/>
        </p:nvGrpSpPr>
        <p:grpSpPr>
          <a:xfrm>
            <a:off x="6145445" y="2336039"/>
            <a:ext cx="11418655" cy="6922261"/>
            <a:chOff x="6145445" y="2336039"/>
            <a:chExt cx="11418655" cy="6922261"/>
          </a:xfrm>
        </p:grpSpPr>
        <p:sp>
          <p:nvSpPr>
            <p:cNvPr id="2" name="Freeform 2"/>
            <p:cNvSpPr/>
            <p:nvPr/>
          </p:nvSpPr>
          <p:spPr>
            <a:xfrm>
              <a:off x="6145445" y="3459905"/>
              <a:ext cx="11113855" cy="907298"/>
            </a:xfrm>
            <a:custGeom>
              <a:avLst/>
              <a:gdLst/>
              <a:ahLst/>
              <a:cxnLst/>
              <a:rect l="l" t="t" r="r" b="b"/>
              <a:pathLst>
                <a:path w="11113855" h="907298">
                  <a:moveTo>
                    <a:pt x="0" y="0"/>
                  </a:moveTo>
                  <a:lnTo>
                    <a:pt x="11113855" y="0"/>
                  </a:lnTo>
                  <a:lnTo>
                    <a:pt x="11113855" y="907298"/>
                  </a:lnTo>
                  <a:lnTo>
                    <a:pt x="0" y="9072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alphaModFix amt="12000"/>
              </a:blip>
              <a:stretch>
                <a:fillRect l="-20822" t="-427768" b="-1400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" name="Freeform 3"/>
            <p:cNvSpPr/>
            <p:nvPr/>
          </p:nvSpPr>
          <p:spPr>
            <a:xfrm>
              <a:off x="6402318" y="3735510"/>
              <a:ext cx="671520" cy="361782"/>
            </a:xfrm>
            <a:custGeom>
              <a:avLst/>
              <a:gdLst/>
              <a:ahLst/>
              <a:cxnLst/>
              <a:rect l="l" t="t" r="r" b="b"/>
              <a:pathLst>
                <a:path w="671520" h="361782">
                  <a:moveTo>
                    <a:pt x="0" y="0"/>
                  </a:moveTo>
                  <a:lnTo>
                    <a:pt x="671520" y="0"/>
                  </a:lnTo>
                  <a:lnTo>
                    <a:pt x="671520" y="361782"/>
                  </a:lnTo>
                  <a:lnTo>
                    <a:pt x="0" y="3617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6145445" y="4538653"/>
              <a:ext cx="11113855" cy="907298"/>
            </a:xfrm>
            <a:custGeom>
              <a:avLst/>
              <a:gdLst/>
              <a:ahLst/>
              <a:cxnLst/>
              <a:rect l="l" t="t" r="r" b="b"/>
              <a:pathLst>
                <a:path w="11113855" h="907298">
                  <a:moveTo>
                    <a:pt x="0" y="0"/>
                  </a:moveTo>
                  <a:lnTo>
                    <a:pt x="11113855" y="0"/>
                  </a:lnTo>
                  <a:lnTo>
                    <a:pt x="11113855" y="907298"/>
                  </a:lnTo>
                  <a:lnTo>
                    <a:pt x="0" y="9072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alphaModFix amt="12000"/>
              </a:blip>
              <a:stretch>
                <a:fillRect l="-20822" t="-427768" b="-140080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" name="Freeform 5"/>
            <p:cNvSpPr/>
            <p:nvPr/>
          </p:nvSpPr>
          <p:spPr>
            <a:xfrm>
              <a:off x="6402318" y="4814258"/>
              <a:ext cx="671520" cy="361782"/>
            </a:xfrm>
            <a:custGeom>
              <a:avLst/>
              <a:gdLst/>
              <a:ahLst/>
              <a:cxnLst/>
              <a:rect l="l" t="t" r="r" b="b"/>
              <a:pathLst>
                <a:path w="671520" h="361782">
                  <a:moveTo>
                    <a:pt x="0" y="0"/>
                  </a:moveTo>
                  <a:lnTo>
                    <a:pt x="671520" y="0"/>
                  </a:lnTo>
                  <a:lnTo>
                    <a:pt x="671520" y="361781"/>
                  </a:lnTo>
                  <a:lnTo>
                    <a:pt x="0" y="36178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6145445" y="5616856"/>
              <a:ext cx="11113855" cy="907298"/>
            </a:xfrm>
            <a:custGeom>
              <a:avLst/>
              <a:gdLst/>
              <a:ahLst/>
              <a:cxnLst/>
              <a:rect l="l" t="t" r="r" b="b"/>
              <a:pathLst>
                <a:path w="11113855" h="907298">
                  <a:moveTo>
                    <a:pt x="0" y="0"/>
                  </a:moveTo>
                  <a:lnTo>
                    <a:pt x="11113855" y="0"/>
                  </a:lnTo>
                  <a:lnTo>
                    <a:pt x="11113855" y="907298"/>
                  </a:lnTo>
                  <a:lnTo>
                    <a:pt x="0" y="9072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alphaModFix amt="12000"/>
              </a:blip>
              <a:stretch>
                <a:fillRect l="-20822" t="-427768" b="-1400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6402318" y="5892461"/>
              <a:ext cx="671520" cy="361782"/>
            </a:xfrm>
            <a:custGeom>
              <a:avLst/>
              <a:gdLst/>
              <a:ahLst/>
              <a:cxnLst/>
              <a:rect l="l" t="t" r="r" b="b"/>
              <a:pathLst>
                <a:path w="671520" h="361782">
                  <a:moveTo>
                    <a:pt x="0" y="0"/>
                  </a:moveTo>
                  <a:lnTo>
                    <a:pt x="671520" y="0"/>
                  </a:lnTo>
                  <a:lnTo>
                    <a:pt x="671520" y="361782"/>
                  </a:lnTo>
                  <a:lnTo>
                    <a:pt x="0" y="3617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6145445" y="6695604"/>
              <a:ext cx="11113855" cy="907298"/>
            </a:xfrm>
            <a:custGeom>
              <a:avLst/>
              <a:gdLst/>
              <a:ahLst/>
              <a:cxnLst/>
              <a:rect l="l" t="t" r="r" b="b"/>
              <a:pathLst>
                <a:path w="11113855" h="907298">
                  <a:moveTo>
                    <a:pt x="0" y="0"/>
                  </a:moveTo>
                  <a:lnTo>
                    <a:pt x="11113855" y="0"/>
                  </a:lnTo>
                  <a:lnTo>
                    <a:pt x="11113855" y="907298"/>
                  </a:lnTo>
                  <a:lnTo>
                    <a:pt x="0" y="9072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alphaModFix amt="12000"/>
              </a:blip>
              <a:stretch>
                <a:fillRect l="-20822" t="-427768" b="-1400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6402318" y="6971209"/>
              <a:ext cx="671520" cy="361782"/>
            </a:xfrm>
            <a:custGeom>
              <a:avLst/>
              <a:gdLst/>
              <a:ahLst/>
              <a:cxnLst/>
              <a:rect l="l" t="t" r="r" b="b"/>
              <a:pathLst>
                <a:path w="671520" h="361782">
                  <a:moveTo>
                    <a:pt x="0" y="0"/>
                  </a:moveTo>
                  <a:lnTo>
                    <a:pt x="671520" y="0"/>
                  </a:lnTo>
                  <a:lnTo>
                    <a:pt x="671520" y="361781"/>
                  </a:lnTo>
                  <a:lnTo>
                    <a:pt x="0" y="36178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6145445" y="7773808"/>
              <a:ext cx="11113855" cy="1484492"/>
            </a:xfrm>
            <a:custGeom>
              <a:avLst/>
              <a:gdLst/>
              <a:ahLst/>
              <a:cxnLst/>
              <a:rect l="l" t="t" r="r" b="b"/>
              <a:pathLst>
                <a:path w="11113855" h="1484492">
                  <a:moveTo>
                    <a:pt x="0" y="0"/>
                  </a:moveTo>
                  <a:lnTo>
                    <a:pt x="11113855" y="0"/>
                  </a:lnTo>
                  <a:lnTo>
                    <a:pt x="11113855" y="1484492"/>
                  </a:lnTo>
                  <a:lnTo>
                    <a:pt x="0" y="148449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alphaModFix amt="12000"/>
              </a:blip>
              <a:stretch>
                <a:fillRect l="-20822" t="-261445" b="-4673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6402318" y="8134518"/>
              <a:ext cx="671520" cy="361782"/>
            </a:xfrm>
            <a:custGeom>
              <a:avLst/>
              <a:gdLst/>
              <a:ahLst/>
              <a:cxnLst/>
              <a:rect l="l" t="t" r="r" b="b"/>
              <a:pathLst>
                <a:path w="671520" h="361782">
                  <a:moveTo>
                    <a:pt x="0" y="0"/>
                  </a:moveTo>
                  <a:lnTo>
                    <a:pt x="671520" y="0"/>
                  </a:lnTo>
                  <a:lnTo>
                    <a:pt x="671520" y="361782"/>
                  </a:lnTo>
                  <a:lnTo>
                    <a:pt x="0" y="3617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8206037" y="2336039"/>
              <a:ext cx="6846450" cy="4292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640"/>
                </a:lnSpc>
                <a:spcBef>
                  <a:spcPct val="0"/>
                </a:spcBef>
              </a:pPr>
              <a:r>
                <a:rPr lang="en-US" sz="2600" spc="26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The project successfully achieved its aim: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345471" y="3632434"/>
              <a:ext cx="7880500" cy="5966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912"/>
                </a:lnSpc>
                <a:spcBef>
                  <a:spcPct val="0"/>
                </a:spcBef>
              </a:pP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 functional and simple prototype.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345471" y="4699234"/>
              <a:ext cx="6609370" cy="5966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912"/>
                </a:lnSpc>
                <a:spcBef>
                  <a:spcPct val="0"/>
                </a:spcBef>
              </a:pP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Users understood it quickly.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345471" y="5766034"/>
              <a:ext cx="10218629" cy="5966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912"/>
                </a:lnSpc>
                <a:spcBef>
                  <a:spcPct val="0"/>
                </a:spcBef>
              </a:pP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Reporting an alert takes only a few seconds.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345471" y="6832834"/>
              <a:ext cx="10218629" cy="5966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912"/>
                </a:lnSpc>
                <a:spcBef>
                  <a:spcPct val="0"/>
                </a:spcBef>
              </a:pP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The interface works on both web and mobile.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345471" y="7966309"/>
              <a:ext cx="9913829" cy="12157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912"/>
                </a:lnSpc>
                <a:spcBef>
                  <a:spcPct val="0"/>
                </a:spcBef>
              </a:pP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The system can be expanded easily in the future.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533739" y="1682953"/>
            <a:ext cx="11217971" cy="0"/>
          </a:xfrm>
          <a:prstGeom prst="line">
            <a:avLst/>
          </a:prstGeom>
          <a:ln w="47625" cap="flat">
            <a:solidFill>
              <a:srgbClr val="0E00A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4366634" y="900823"/>
            <a:ext cx="4940086" cy="756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19"/>
              </a:lnSpc>
            </a:pPr>
            <a:r>
              <a:rPr lang="en-US" sz="5999" b="1" spc="59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Future Work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85446" y="8870201"/>
            <a:ext cx="1697700" cy="449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11"/>
              </a:lnSpc>
            </a:pPr>
            <a:r>
              <a:rPr lang="en-US" sz="3816" b="1" spc="38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23/26</a:t>
            </a:r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A5E3396-F830-28BC-9256-5EAF33DAB0A7}"/>
              </a:ext>
            </a:extLst>
          </p:cNvPr>
          <p:cNvGrpSpPr/>
          <p:nvPr/>
        </p:nvGrpSpPr>
        <p:grpSpPr>
          <a:xfrm>
            <a:off x="12571913" y="0"/>
            <a:ext cx="5716087" cy="10329862"/>
            <a:chOff x="12571913" y="0"/>
            <a:chExt cx="5716087" cy="10329862"/>
          </a:xfrm>
        </p:grpSpPr>
        <p:grpSp>
          <p:nvGrpSpPr>
            <p:cNvPr id="3" name="Group 3"/>
            <p:cNvGrpSpPr/>
            <p:nvPr/>
          </p:nvGrpSpPr>
          <p:grpSpPr>
            <a:xfrm>
              <a:off x="12571913" y="0"/>
              <a:ext cx="5716087" cy="10329862"/>
              <a:chOff x="0" y="0"/>
              <a:chExt cx="1505472" cy="2720622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505472" cy="2720622"/>
              </a:xfrm>
              <a:custGeom>
                <a:avLst/>
                <a:gdLst/>
                <a:ahLst/>
                <a:cxnLst/>
                <a:rect l="l" t="t" r="r" b="b"/>
                <a:pathLst>
                  <a:path w="1505472" h="2720622">
                    <a:moveTo>
                      <a:pt x="0" y="0"/>
                    </a:moveTo>
                    <a:lnTo>
                      <a:pt x="1505472" y="0"/>
                    </a:lnTo>
                    <a:lnTo>
                      <a:pt x="1505472" y="2720622"/>
                    </a:lnTo>
                    <a:lnTo>
                      <a:pt x="0" y="2720622"/>
                    </a:lnTo>
                    <a:close/>
                  </a:path>
                </a:pathLst>
              </a:custGeom>
              <a:solidFill>
                <a:srgbClr val="0E00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57150"/>
                <a:ext cx="1505472" cy="266347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4030815" y="1849343"/>
              <a:ext cx="2798283" cy="892624"/>
              <a:chOff x="0" y="0"/>
              <a:chExt cx="1173523" cy="374342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1173523" cy="374342"/>
              </a:xfrm>
              <a:custGeom>
                <a:avLst/>
                <a:gdLst/>
                <a:ahLst/>
                <a:cxnLst/>
                <a:rect l="l" t="t" r="r" b="b"/>
                <a:pathLst>
                  <a:path w="1173523" h="374342">
                    <a:moveTo>
                      <a:pt x="118967" y="0"/>
                    </a:moveTo>
                    <a:lnTo>
                      <a:pt x="1054556" y="0"/>
                    </a:lnTo>
                    <a:cubicBezTo>
                      <a:pt x="1086108" y="0"/>
                      <a:pt x="1116368" y="12534"/>
                      <a:pt x="1138678" y="34845"/>
                    </a:cubicBezTo>
                    <a:cubicBezTo>
                      <a:pt x="1160989" y="57155"/>
                      <a:pt x="1173523" y="87415"/>
                      <a:pt x="1173523" y="118967"/>
                    </a:cubicBezTo>
                    <a:lnTo>
                      <a:pt x="1173523" y="255375"/>
                    </a:lnTo>
                    <a:cubicBezTo>
                      <a:pt x="1173523" y="286927"/>
                      <a:pt x="1160989" y="317187"/>
                      <a:pt x="1138678" y="339497"/>
                    </a:cubicBezTo>
                    <a:cubicBezTo>
                      <a:pt x="1116368" y="361808"/>
                      <a:pt x="1086108" y="374342"/>
                      <a:pt x="1054556" y="374342"/>
                    </a:cubicBezTo>
                    <a:lnTo>
                      <a:pt x="118967" y="374342"/>
                    </a:lnTo>
                    <a:cubicBezTo>
                      <a:pt x="87415" y="374342"/>
                      <a:pt x="57155" y="361808"/>
                      <a:pt x="34845" y="339497"/>
                    </a:cubicBezTo>
                    <a:cubicBezTo>
                      <a:pt x="12534" y="317187"/>
                      <a:pt x="0" y="286927"/>
                      <a:pt x="0" y="255375"/>
                    </a:cubicBezTo>
                    <a:lnTo>
                      <a:pt x="0" y="118967"/>
                    </a:lnTo>
                    <a:cubicBezTo>
                      <a:pt x="0" y="87415"/>
                      <a:pt x="12534" y="57155"/>
                      <a:pt x="34845" y="34845"/>
                    </a:cubicBezTo>
                    <a:cubicBezTo>
                      <a:pt x="57155" y="12534"/>
                      <a:pt x="87415" y="0"/>
                      <a:pt x="118967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38100"/>
                <a:ext cx="1173523" cy="41244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588"/>
                  </a:lnSpc>
                </a:pPr>
                <a:endParaRPr/>
              </a:p>
            </p:txBody>
          </p:sp>
        </p:grpSp>
        <p:sp>
          <p:nvSpPr>
            <p:cNvPr id="11" name="TextBox 11"/>
            <p:cNvSpPr txBox="1"/>
            <p:nvPr/>
          </p:nvSpPr>
          <p:spPr>
            <a:xfrm>
              <a:off x="13101137" y="1006985"/>
              <a:ext cx="4384192" cy="3629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92"/>
                </a:lnSpc>
                <a:spcBef>
                  <a:spcPct val="0"/>
                </a:spcBef>
              </a:pPr>
              <a:r>
                <a:rPr lang="en-US" sz="2209" b="1" spc="22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Future Development Roadmap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14385547" y="2013980"/>
              <a:ext cx="2088819" cy="5894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17"/>
                </a:lnSpc>
              </a:pPr>
              <a:r>
                <a:rPr lang="en-US" sz="2015" spc="2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Flask Back-End + SQL Database</a:t>
              </a:r>
            </a:p>
          </p:txBody>
        </p:sp>
        <p:grpSp>
          <p:nvGrpSpPr>
            <p:cNvPr id="13" name="Group 13"/>
            <p:cNvGrpSpPr/>
            <p:nvPr/>
          </p:nvGrpSpPr>
          <p:grpSpPr>
            <a:xfrm>
              <a:off x="14030815" y="3213820"/>
              <a:ext cx="2798283" cy="892624"/>
              <a:chOff x="0" y="0"/>
              <a:chExt cx="1173523" cy="374342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1173523" cy="374342"/>
              </a:xfrm>
              <a:custGeom>
                <a:avLst/>
                <a:gdLst/>
                <a:ahLst/>
                <a:cxnLst/>
                <a:rect l="l" t="t" r="r" b="b"/>
                <a:pathLst>
                  <a:path w="1173523" h="374342">
                    <a:moveTo>
                      <a:pt x="118967" y="0"/>
                    </a:moveTo>
                    <a:lnTo>
                      <a:pt x="1054556" y="0"/>
                    </a:lnTo>
                    <a:cubicBezTo>
                      <a:pt x="1086108" y="0"/>
                      <a:pt x="1116368" y="12534"/>
                      <a:pt x="1138678" y="34845"/>
                    </a:cubicBezTo>
                    <a:cubicBezTo>
                      <a:pt x="1160989" y="57155"/>
                      <a:pt x="1173523" y="87415"/>
                      <a:pt x="1173523" y="118967"/>
                    </a:cubicBezTo>
                    <a:lnTo>
                      <a:pt x="1173523" y="255375"/>
                    </a:lnTo>
                    <a:cubicBezTo>
                      <a:pt x="1173523" y="286927"/>
                      <a:pt x="1160989" y="317187"/>
                      <a:pt x="1138678" y="339497"/>
                    </a:cubicBezTo>
                    <a:cubicBezTo>
                      <a:pt x="1116368" y="361808"/>
                      <a:pt x="1086108" y="374342"/>
                      <a:pt x="1054556" y="374342"/>
                    </a:cubicBezTo>
                    <a:lnTo>
                      <a:pt x="118967" y="374342"/>
                    </a:lnTo>
                    <a:cubicBezTo>
                      <a:pt x="87415" y="374342"/>
                      <a:pt x="57155" y="361808"/>
                      <a:pt x="34845" y="339497"/>
                    </a:cubicBezTo>
                    <a:cubicBezTo>
                      <a:pt x="12534" y="317187"/>
                      <a:pt x="0" y="286927"/>
                      <a:pt x="0" y="255375"/>
                    </a:cubicBezTo>
                    <a:lnTo>
                      <a:pt x="0" y="118967"/>
                    </a:lnTo>
                    <a:cubicBezTo>
                      <a:pt x="0" y="87415"/>
                      <a:pt x="12534" y="57155"/>
                      <a:pt x="34845" y="34845"/>
                    </a:cubicBezTo>
                    <a:cubicBezTo>
                      <a:pt x="57155" y="12534"/>
                      <a:pt x="87415" y="0"/>
                      <a:pt x="118967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-38100"/>
                <a:ext cx="1173523" cy="41244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588"/>
                  </a:lnSpc>
                </a:pPr>
                <a:endParaRPr/>
              </a:p>
            </p:txBody>
          </p:sp>
        </p:grpSp>
        <p:sp>
          <p:nvSpPr>
            <p:cNvPr id="16" name="TextBox 16"/>
            <p:cNvSpPr txBox="1"/>
            <p:nvPr/>
          </p:nvSpPr>
          <p:spPr>
            <a:xfrm>
              <a:off x="14174981" y="3390421"/>
              <a:ext cx="2509951" cy="5894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17"/>
                </a:lnSpc>
              </a:pPr>
              <a:r>
                <a:rPr lang="en-US" sz="2015" spc="2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Real Authentication &amp; Roles</a:t>
              </a:r>
            </a:p>
          </p:txBody>
        </p:sp>
        <p:sp>
          <p:nvSpPr>
            <p:cNvPr id="17" name="Freeform 17"/>
            <p:cNvSpPr/>
            <p:nvPr/>
          </p:nvSpPr>
          <p:spPr>
            <a:xfrm rot="5400000">
              <a:off x="15280457" y="2855814"/>
              <a:ext cx="298998" cy="273447"/>
            </a:xfrm>
            <a:custGeom>
              <a:avLst/>
              <a:gdLst/>
              <a:ahLst/>
              <a:cxnLst/>
              <a:rect l="l" t="t" r="r" b="b"/>
              <a:pathLst>
                <a:path w="298998" h="273447">
                  <a:moveTo>
                    <a:pt x="0" y="0"/>
                  </a:moveTo>
                  <a:lnTo>
                    <a:pt x="298998" y="0"/>
                  </a:lnTo>
                  <a:lnTo>
                    <a:pt x="298998" y="273447"/>
                  </a:lnTo>
                  <a:lnTo>
                    <a:pt x="0" y="2734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8" name="Group 18"/>
            <p:cNvGrpSpPr/>
            <p:nvPr/>
          </p:nvGrpSpPr>
          <p:grpSpPr>
            <a:xfrm>
              <a:off x="14030815" y="4578917"/>
              <a:ext cx="2798283" cy="892624"/>
              <a:chOff x="0" y="0"/>
              <a:chExt cx="1173523" cy="374342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1173523" cy="374342"/>
              </a:xfrm>
              <a:custGeom>
                <a:avLst/>
                <a:gdLst/>
                <a:ahLst/>
                <a:cxnLst/>
                <a:rect l="l" t="t" r="r" b="b"/>
                <a:pathLst>
                  <a:path w="1173523" h="374342">
                    <a:moveTo>
                      <a:pt x="118967" y="0"/>
                    </a:moveTo>
                    <a:lnTo>
                      <a:pt x="1054556" y="0"/>
                    </a:lnTo>
                    <a:cubicBezTo>
                      <a:pt x="1086108" y="0"/>
                      <a:pt x="1116368" y="12534"/>
                      <a:pt x="1138678" y="34845"/>
                    </a:cubicBezTo>
                    <a:cubicBezTo>
                      <a:pt x="1160989" y="57155"/>
                      <a:pt x="1173523" y="87415"/>
                      <a:pt x="1173523" y="118967"/>
                    </a:cubicBezTo>
                    <a:lnTo>
                      <a:pt x="1173523" y="255375"/>
                    </a:lnTo>
                    <a:cubicBezTo>
                      <a:pt x="1173523" y="286927"/>
                      <a:pt x="1160989" y="317187"/>
                      <a:pt x="1138678" y="339497"/>
                    </a:cubicBezTo>
                    <a:cubicBezTo>
                      <a:pt x="1116368" y="361808"/>
                      <a:pt x="1086108" y="374342"/>
                      <a:pt x="1054556" y="374342"/>
                    </a:cubicBezTo>
                    <a:lnTo>
                      <a:pt x="118967" y="374342"/>
                    </a:lnTo>
                    <a:cubicBezTo>
                      <a:pt x="87415" y="374342"/>
                      <a:pt x="57155" y="361808"/>
                      <a:pt x="34845" y="339497"/>
                    </a:cubicBezTo>
                    <a:cubicBezTo>
                      <a:pt x="12534" y="317187"/>
                      <a:pt x="0" y="286927"/>
                      <a:pt x="0" y="255375"/>
                    </a:cubicBezTo>
                    <a:lnTo>
                      <a:pt x="0" y="118967"/>
                    </a:lnTo>
                    <a:cubicBezTo>
                      <a:pt x="0" y="87415"/>
                      <a:pt x="12534" y="57155"/>
                      <a:pt x="34845" y="34845"/>
                    </a:cubicBezTo>
                    <a:cubicBezTo>
                      <a:pt x="57155" y="12534"/>
                      <a:pt x="87415" y="0"/>
                      <a:pt x="118967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38100"/>
                <a:ext cx="1173523" cy="41244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588"/>
                  </a:lnSpc>
                </a:pPr>
                <a:endParaRPr/>
              </a:p>
            </p:txBody>
          </p:sp>
        </p:grpSp>
        <p:sp>
          <p:nvSpPr>
            <p:cNvPr id="21" name="TextBox 21"/>
            <p:cNvSpPr txBox="1"/>
            <p:nvPr/>
          </p:nvSpPr>
          <p:spPr>
            <a:xfrm>
              <a:off x="14174981" y="4755518"/>
              <a:ext cx="2509951" cy="5894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17"/>
                </a:lnSpc>
              </a:pPr>
              <a:r>
                <a:rPr lang="en-US" sz="2015" spc="2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Automatic Map Geolocation</a:t>
              </a:r>
            </a:p>
          </p:txBody>
        </p:sp>
        <p:sp>
          <p:nvSpPr>
            <p:cNvPr id="22" name="Freeform 22"/>
            <p:cNvSpPr/>
            <p:nvPr/>
          </p:nvSpPr>
          <p:spPr>
            <a:xfrm rot="5400000">
              <a:off x="15280457" y="4220911"/>
              <a:ext cx="298998" cy="273447"/>
            </a:xfrm>
            <a:custGeom>
              <a:avLst/>
              <a:gdLst/>
              <a:ahLst/>
              <a:cxnLst/>
              <a:rect l="l" t="t" r="r" b="b"/>
              <a:pathLst>
                <a:path w="298998" h="273447">
                  <a:moveTo>
                    <a:pt x="0" y="0"/>
                  </a:moveTo>
                  <a:lnTo>
                    <a:pt x="298998" y="0"/>
                  </a:lnTo>
                  <a:lnTo>
                    <a:pt x="298998" y="273447"/>
                  </a:lnTo>
                  <a:lnTo>
                    <a:pt x="0" y="2734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3" name="Group 23"/>
            <p:cNvGrpSpPr/>
            <p:nvPr/>
          </p:nvGrpSpPr>
          <p:grpSpPr>
            <a:xfrm>
              <a:off x="14030815" y="5910371"/>
              <a:ext cx="2798283" cy="892624"/>
              <a:chOff x="0" y="0"/>
              <a:chExt cx="1173523" cy="374342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1173523" cy="374342"/>
              </a:xfrm>
              <a:custGeom>
                <a:avLst/>
                <a:gdLst/>
                <a:ahLst/>
                <a:cxnLst/>
                <a:rect l="l" t="t" r="r" b="b"/>
                <a:pathLst>
                  <a:path w="1173523" h="374342">
                    <a:moveTo>
                      <a:pt x="118967" y="0"/>
                    </a:moveTo>
                    <a:lnTo>
                      <a:pt x="1054556" y="0"/>
                    </a:lnTo>
                    <a:cubicBezTo>
                      <a:pt x="1086108" y="0"/>
                      <a:pt x="1116368" y="12534"/>
                      <a:pt x="1138678" y="34845"/>
                    </a:cubicBezTo>
                    <a:cubicBezTo>
                      <a:pt x="1160989" y="57155"/>
                      <a:pt x="1173523" y="87415"/>
                      <a:pt x="1173523" y="118967"/>
                    </a:cubicBezTo>
                    <a:lnTo>
                      <a:pt x="1173523" y="255375"/>
                    </a:lnTo>
                    <a:cubicBezTo>
                      <a:pt x="1173523" y="286927"/>
                      <a:pt x="1160989" y="317187"/>
                      <a:pt x="1138678" y="339497"/>
                    </a:cubicBezTo>
                    <a:cubicBezTo>
                      <a:pt x="1116368" y="361808"/>
                      <a:pt x="1086108" y="374342"/>
                      <a:pt x="1054556" y="374342"/>
                    </a:cubicBezTo>
                    <a:lnTo>
                      <a:pt x="118967" y="374342"/>
                    </a:lnTo>
                    <a:cubicBezTo>
                      <a:pt x="87415" y="374342"/>
                      <a:pt x="57155" y="361808"/>
                      <a:pt x="34845" y="339497"/>
                    </a:cubicBezTo>
                    <a:cubicBezTo>
                      <a:pt x="12534" y="317187"/>
                      <a:pt x="0" y="286927"/>
                      <a:pt x="0" y="255375"/>
                    </a:cubicBezTo>
                    <a:lnTo>
                      <a:pt x="0" y="118967"/>
                    </a:lnTo>
                    <a:cubicBezTo>
                      <a:pt x="0" y="87415"/>
                      <a:pt x="12534" y="57155"/>
                      <a:pt x="34845" y="34845"/>
                    </a:cubicBezTo>
                    <a:cubicBezTo>
                      <a:pt x="57155" y="12534"/>
                      <a:pt x="87415" y="0"/>
                      <a:pt x="118967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38100"/>
                <a:ext cx="1173523" cy="41244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588"/>
                  </a:lnSpc>
                </a:pPr>
                <a:endParaRPr/>
              </a:p>
            </p:txBody>
          </p:sp>
        </p:grpSp>
        <p:sp>
          <p:nvSpPr>
            <p:cNvPr id="26" name="TextBox 26"/>
            <p:cNvSpPr txBox="1"/>
            <p:nvPr/>
          </p:nvSpPr>
          <p:spPr>
            <a:xfrm>
              <a:off x="14174981" y="6213253"/>
              <a:ext cx="2509951" cy="2963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17"/>
                </a:lnSpc>
              </a:pPr>
              <a:r>
                <a:rPr lang="en-US" sz="2015" spc="2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Push Notifications</a:t>
              </a:r>
            </a:p>
          </p:txBody>
        </p:sp>
        <p:sp>
          <p:nvSpPr>
            <p:cNvPr id="27" name="Freeform 27"/>
            <p:cNvSpPr/>
            <p:nvPr/>
          </p:nvSpPr>
          <p:spPr>
            <a:xfrm rot="5400000">
              <a:off x="15280457" y="5552366"/>
              <a:ext cx="298998" cy="273447"/>
            </a:xfrm>
            <a:custGeom>
              <a:avLst/>
              <a:gdLst/>
              <a:ahLst/>
              <a:cxnLst/>
              <a:rect l="l" t="t" r="r" b="b"/>
              <a:pathLst>
                <a:path w="298998" h="273447">
                  <a:moveTo>
                    <a:pt x="0" y="0"/>
                  </a:moveTo>
                  <a:lnTo>
                    <a:pt x="298998" y="0"/>
                  </a:lnTo>
                  <a:lnTo>
                    <a:pt x="298998" y="273447"/>
                  </a:lnTo>
                  <a:lnTo>
                    <a:pt x="0" y="2734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8" name="Group 28"/>
            <p:cNvGrpSpPr/>
            <p:nvPr/>
          </p:nvGrpSpPr>
          <p:grpSpPr>
            <a:xfrm>
              <a:off x="14030815" y="7275468"/>
              <a:ext cx="2798283" cy="892624"/>
              <a:chOff x="0" y="0"/>
              <a:chExt cx="1173523" cy="374342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1173523" cy="374342"/>
              </a:xfrm>
              <a:custGeom>
                <a:avLst/>
                <a:gdLst/>
                <a:ahLst/>
                <a:cxnLst/>
                <a:rect l="l" t="t" r="r" b="b"/>
                <a:pathLst>
                  <a:path w="1173523" h="374342">
                    <a:moveTo>
                      <a:pt x="118967" y="0"/>
                    </a:moveTo>
                    <a:lnTo>
                      <a:pt x="1054556" y="0"/>
                    </a:lnTo>
                    <a:cubicBezTo>
                      <a:pt x="1086108" y="0"/>
                      <a:pt x="1116368" y="12534"/>
                      <a:pt x="1138678" y="34845"/>
                    </a:cubicBezTo>
                    <a:cubicBezTo>
                      <a:pt x="1160989" y="57155"/>
                      <a:pt x="1173523" y="87415"/>
                      <a:pt x="1173523" y="118967"/>
                    </a:cubicBezTo>
                    <a:lnTo>
                      <a:pt x="1173523" y="255375"/>
                    </a:lnTo>
                    <a:cubicBezTo>
                      <a:pt x="1173523" y="286927"/>
                      <a:pt x="1160989" y="317187"/>
                      <a:pt x="1138678" y="339497"/>
                    </a:cubicBezTo>
                    <a:cubicBezTo>
                      <a:pt x="1116368" y="361808"/>
                      <a:pt x="1086108" y="374342"/>
                      <a:pt x="1054556" y="374342"/>
                    </a:cubicBezTo>
                    <a:lnTo>
                      <a:pt x="118967" y="374342"/>
                    </a:lnTo>
                    <a:cubicBezTo>
                      <a:pt x="87415" y="374342"/>
                      <a:pt x="57155" y="361808"/>
                      <a:pt x="34845" y="339497"/>
                    </a:cubicBezTo>
                    <a:cubicBezTo>
                      <a:pt x="12534" y="317187"/>
                      <a:pt x="0" y="286927"/>
                      <a:pt x="0" y="255375"/>
                    </a:cubicBezTo>
                    <a:lnTo>
                      <a:pt x="0" y="118967"/>
                    </a:lnTo>
                    <a:cubicBezTo>
                      <a:pt x="0" y="87415"/>
                      <a:pt x="12534" y="57155"/>
                      <a:pt x="34845" y="34845"/>
                    </a:cubicBezTo>
                    <a:cubicBezTo>
                      <a:pt x="57155" y="12534"/>
                      <a:pt x="87415" y="0"/>
                      <a:pt x="118967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0" y="-38100"/>
                <a:ext cx="1173523" cy="41244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588"/>
                  </a:lnSpc>
                </a:pPr>
                <a:endParaRPr/>
              </a:p>
            </p:txBody>
          </p:sp>
        </p:grpSp>
        <p:sp>
          <p:nvSpPr>
            <p:cNvPr id="31" name="TextBox 31"/>
            <p:cNvSpPr txBox="1"/>
            <p:nvPr/>
          </p:nvSpPr>
          <p:spPr>
            <a:xfrm>
              <a:off x="14174981" y="7452069"/>
              <a:ext cx="2509951" cy="5894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17"/>
                </a:lnSpc>
              </a:pPr>
              <a:r>
                <a:rPr lang="en-US" sz="2015" spc="2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Advanced Admin Dashboard</a:t>
              </a:r>
            </a:p>
          </p:txBody>
        </p:sp>
        <p:sp>
          <p:nvSpPr>
            <p:cNvPr id="32" name="Freeform 32"/>
            <p:cNvSpPr/>
            <p:nvPr/>
          </p:nvSpPr>
          <p:spPr>
            <a:xfrm rot="5400000">
              <a:off x="15280457" y="6917463"/>
              <a:ext cx="298998" cy="273447"/>
            </a:xfrm>
            <a:custGeom>
              <a:avLst/>
              <a:gdLst/>
              <a:ahLst/>
              <a:cxnLst/>
              <a:rect l="l" t="t" r="r" b="b"/>
              <a:pathLst>
                <a:path w="298998" h="273447">
                  <a:moveTo>
                    <a:pt x="0" y="0"/>
                  </a:moveTo>
                  <a:lnTo>
                    <a:pt x="298998" y="0"/>
                  </a:lnTo>
                  <a:lnTo>
                    <a:pt x="298998" y="273447"/>
                  </a:lnTo>
                  <a:lnTo>
                    <a:pt x="0" y="2734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33" name="Group 33"/>
            <p:cNvGrpSpPr/>
            <p:nvPr/>
          </p:nvGrpSpPr>
          <p:grpSpPr>
            <a:xfrm>
              <a:off x="14030815" y="8606923"/>
              <a:ext cx="2798283" cy="892624"/>
              <a:chOff x="0" y="0"/>
              <a:chExt cx="1173523" cy="374342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1173523" cy="374342"/>
              </a:xfrm>
              <a:custGeom>
                <a:avLst/>
                <a:gdLst/>
                <a:ahLst/>
                <a:cxnLst/>
                <a:rect l="l" t="t" r="r" b="b"/>
                <a:pathLst>
                  <a:path w="1173523" h="374342">
                    <a:moveTo>
                      <a:pt x="118967" y="0"/>
                    </a:moveTo>
                    <a:lnTo>
                      <a:pt x="1054556" y="0"/>
                    </a:lnTo>
                    <a:cubicBezTo>
                      <a:pt x="1086108" y="0"/>
                      <a:pt x="1116368" y="12534"/>
                      <a:pt x="1138678" y="34845"/>
                    </a:cubicBezTo>
                    <a:cubicBezTo>
                      <a:pt x="1160989" y="57155"/>
                      <a:pt x="1173523" y="87415"/>
                      <a:pt x="1173523" y="118967"/>
                    </a:cubicBezTo>
                    <a:lnTo>
                      <a:pt x="1173523" y="255375"/>
                    </a:lnTo>
                    <a:cubicBezTo>
                      <a:pt x="1173523" y="286927"/>
                      <a:pt x="1160989" y="317187"/>
                      <a:pt x="1138678" y="339497"/>
                    </a:cubicBezTo>
                    <a:cubicBezTo>
                      <a:pt x="1116368" y="361808"/>
                      <a:pt x="1086108" y="374342"/>
                      <a:pt x="1054556" y="374342"/>
                    </a:cubicBezTo>
                    <a:lnTo>
                      <a:pt x="118967" y="374342"/>
                    </a:lnTo>
                    <a:cubicBezTo>
                      <a:pt x="87415" y="374342"/>
                      <a:pt x="57155" y="361808"/>
                      <a:pt x="34845" y="339497"/>
                    </a:cubicBezTo>
                    <a:cubicBezTo>
                      <a:pt x="12534" y="317187"/>
                      <a:pt x="0" y="286927"/>
                      <a:pt x="0" y="255375"/>
                    </a:cubicBezTo>
                    <a:lnTo>
                      <a:pt x="0" y="118967"/>
                    </a:lnTo>
                    <a:cubicBezTo>
                      <a:pt x="0" y="87415"/>
                      <a:pt x="12534" y="57155"/>
                      <a:pt x="34845" y="34845"/>
                    </a:cubicBezTo>
                    <a:cubicBezTo>
                      <a:pt x="57155" y="12534"/>
                      <a:pt x="87415" y="0"/>
                      <a:pt x="118967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38100"/>
                <a:ext cx="1173523" cy="41244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588"/>
                  </a:lnSpc>
                </a:pPr>
                <a:endParaRPr/>
              </a:p>
            </p:txBody>
          </p:sp>
        </p:grpSp>
        <p:sp>
          <p:nvSpPr>
            <p:cNvPr id="36" name="TextBox 36"/>
            <p:cNvSpPr txBox="1"/>
            <p:nvPr/>
          </p:nvSpPr>
          <p:spPr>
            <a:xfrm>
              <a:off x="14174981" y="8783524"/>
              <a:ext cx="2509951" cy="5894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17"/>
                </a:lnSpc>
              </a:pPr>
              <a:r>
                <a:rPr lang="en-US" sz="2015" spc="2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Full Mobile App (Future)</a:t>
              </a:r>
            </a:p>
          </p:txBody>
        </p:sp>
        <p:sp>
          <p:nvSpPr>
            <p:cNvPr id="37" name="Freeform 37"/>
            <p:cNvSpPr/>
            <p:nvPr/>
          </p:nvSpPr>
          <p:spPr>
            <a:xfrm rot="5400000">
              <a:off x="15280457" y="8248918"/>
              <a:ext cx="298998" cy="273447"/>
            </a:xfrm>
            <a:custGeom>
              <a:avLst/>
              <a:gdLst/>
              <a:ahLst/>
              <a:cxnLst/>
              <a:rect l="l" t="t" r="r" b="b"/>
              <a:pathLst>
                <a:path w="298998" h="273447">
                  <a:moveTo>
                    <a:pt x="0" y="0"/>
                  </a:moveTo>
                  <a:lnTo>
                    <a:pt x="298998" y="0"/>
                  </a:lnTo>
                  <a:lnTo>
                    <a:pt x="298998" y="273447"/>
                  </a:lnTo>
                  <a:lnTo>
                    <a:pt x="0" y="2734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1516380" y="2064884"/>
            <a:ext cx="11073655" cy="6300492"/>
            <a:chOff x="0" y="0"/>
            <a:chExt cx="14764874" cy="8400655"/>
          </a:xfrm>
        </p:grpSpPr>
        <p:sp>
          <p:nvSpPr>
            <p:cNvPr id="39" name="Freeform 39"/>
            <p:cNvSpPr/>
            <p:nvPr/>
          </p:nvSpPr>
          <p:spPr>
            <a:xfrm>
              <a:off x="23145" y="0"/>
              <a:ext cx="14741729" cy="1209730"/>
            </a:xfrm>
            <a:custGeom>
              <a:avLst/>
              <a:gdLst/>
              <a:ahLst/>
              <a:cxnLst/>
              <a:rect l="l" t="t" r="r" b="b"/>
              <a:pathLst>
                <a:path w="14741729" h="1209730">
                  <a:moveTo>
                    <a:pt x="0" y="0"/>
                  </a:moveTo>
                  <a:lnTo>
                    <a:pt x="14741730" y="0"/>
                  </a:lnTo>
                  <a:lnTo>
                    <a:pt x="14741730" y="1209730"/>
                  </a:lnTo>
                  <a:lnTo>
                    <a:pt x="0" y="12097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2000"/>
              </a:blip>
              <a:stretch>
                <a:fillRect l="-20822" t="-425294" b="-13909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40"/>
            <p:cNvSpPr/>
            <p:nvPr/>
          </p:nvSpPr>
          <p:spPr>
            <a:xfrm>
              <a:off x="23145" y="1438330"/>
              <a:ext cx="14741729" cy="1209730"/>
            </a:xfrm>
            <a:custGeom>
              <a:avLst/>
              <a:gdLst/>
              <a:ahLst/>
              <a:cxnLst/>
              <a:rect l="l" t="t" r="r" b="b"/>
              <a:pathLst>
                <a:path w="14741729" h="1209730">
                  <a:moveTo>
                    <a:pt x="0" y="0"/>
                  </a:moveTo>
                  <a:lnTo>
                    <a:pt x="14741730" y="0"/>
                  </a:lnTo>
                  <a:lnTo>
                    <a:pt x="14741730" y="1209730"/>
                  </a:lnTo>
                  <a:lnTo>
                    <a:pt x="0" y="12097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2000"/>
              </a:blip>
              <a:stretch>
                <a:fillRect l="-20822" t="-425294" b="-13909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41"/>
            <p:cNvSpPr/>
            <p:nvPr/>
          </p:nvSpPr>
          <p:spPr>
            <a:xfrm>
              <a:off x="23145" y="2875935"/>
              <a:ext cx="14741729" cy="1209730"/>
            </a:xfrm>
            <a:custGeom>
              <a:avLst/>
              <a:gdLst/>
              <a:ahLst/>
              <a:cxnLst/>
              <a:rect l="l" t="t" r="r" b="b"/>
              <a:pathLst>
                <a:path w="14741729" h="1209730">
                  <a:moveTo>
                    <a:pt x="0" y="0"/>
                  </a:moveTo>
                  <a:lnTo>
                    <a:pt x="14741730" y="0"/>
                  </a:lnTo>
                  <a:lnTo>
                    <a:pt x="14741730" y="1209730"/>
                  </a:lnTo>
                  <a:lnTo>
                    <a:pt x="0" y="12097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2000"/>
              </a:blip>
              <a:stretch>
                <a:fillRect l="-20822" t="-425294" b="-13909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42"/>
            <p:cNvSpPr/>
            <p:nvPr/>
          </p:nvSpPr>
          <p:spPr>
            <a:xfrm>
              <a:off x="23145" y="4314265"/>
              <a:ext cx="14741729" cy="1209730"/>
            </a:xfrm>
            <a:custGeom>
              <a:avLst/>
              <a:gdLst/>
              <a:ahLst/>
              <a:cxnLst/>
              <a:rect l="l" t="t" r="r" b="b"/>
              <a:pathLst>
                <a:path w="14741729" h="1209730">
                  <a:moveTo>
                    <a:pt x="0" y="0"/>
                  </a:moveTo>
                  <a:lnTo>
                    <a:pt x="14741730" y="0"/>
                  </a:lnTo>
                  <a:lnTo>
                    <a:pt x="14741730" y="1209730"/>
                  </a:lnTo>
                  <a:lnTo>
                    <a:pt x="0" y="12097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2000"/>
              </a:blip>
              <a:stretch>
                <a:fillRect l="-20822" t="-425294" b="-13909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555688" y="185093"/>
              <a:ext cx="9319112" cy="7733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912"/>
                </a:lnSpc>
                <a:spcBef>
                  <a:spcPct val="0"/>
                </a:spcBef>
              </a:pP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Full back-end with Flask + SQL.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555688" y="1623422"/>
              <a:ext cx="11052872" cy="76627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4912"/>
                </a:lnSpc>
                <a:spcBef>
                  <a:spcPct val="0"/>
                </a:spcBef>
              </a:pP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Real user accounts and admin roles.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555688" y="3061028"/>
              <a:ext cx="12394874" cy="7733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912"/>
                </a:lnSpc>
                <a:spcBef>
                  <a:spcPct val="0"/>
                </a:spcBef>
              </a:pP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Automatic map pins using geolocation.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1555688" y="4499358"/>
              <a:ext cx="12660859" cy="7733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912"/>
                </a:lnSpc>
                <a:spcBef>
                  <a:spcPct val="0"/>
                </a:spcBef>
              </a:pP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Push notifications for new alerts.</a:t>
              </a:r>
            </a:p>
          </p:txBody>
        </p:sp>
        <p:grpSp>
          <p:nvGrpSpPr>
            <p:cNvPr id="47" name="Group 47"/>
            <p:cNvGrpSpPr/>
            <p:nvPr/>
          </p:nvGrpSpPr>
          <p:grpSpPr>
            <a:xfrm>
              <a:off x="363512" y="215965"/>
              <a:ext cx="825739" cy="862105"/>
              <a:chOff x="0" y="0"/>
              <a:chExt cx="778514" cy="812800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778514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78514" h="812800">
                    <a:moveTo>
                      <a:pt x="389257" y="0"/>
                    </a:moveTo>
                    <a:cubicBezTo>
                      <a:pt x="174276" y="0"/>
                      <a:pt x="0" y="181951"/>
                      <a:pt x="0" y="406400"/>
                    </a:cubicBezTo>
                    <a:cubicBezTo>
                      <a:pt x="0" y="630849"/>
                      <a:pt x="174276" y="812800"/>
                      <a:pt x="389257" y="812800"/>
                    </a:cubicBezTo>
                    <a:cubicBezTo>
                      <a:pt x="604238" y="812800"/>
                      <a:pt x="778514" y="630849"/>
                      <a:pt x="778514" y="406400"/>
                    </a:cubicBezTo>
                    <a:cubicBezTo>
                      <a:pt x="778514" y="181951"/>
                      <a:pt x="604238" y="0"/>
                      <a:pt x="389257" y="0"/>
                    </a:cubicBezTo>
                    <a:close/>
                  </a:path>
                </a:pathLst>
              </a:custGeom>
              <a:solidFill>
                <a:srgbClr val="0D067E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72986" y="133350"/>
                <a:ext cx="632543" cy="603250"/>
              </a:xfrm>
              <a:prstGeom prst="rect">
                <a:avLst/>
              </a:prstGeom>
            </p:spPr>
            <p:txBody>
              <a:bodyPr lIns="48448" tIns="48448" rIns="48448" bIns="48448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50" name="TextBox 50"/>
            <p:cNvSpPr txBox="1"/>
            <p:nvPr/>
          </p:nvSpPr>
          <p:spPr>
            <a:xfrm>
              <a:off x="628409" y="271265"/>
              <a:ext cx="295946" cy="7134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336"/>
                </a:lnSpc>
                <a:spcBef>
                  <a:spcPct val="0"/>
                </a:spcBef>
              </a:pPr>
              <a:r>
                <a:rPr lang="en-US" sz="3335" b="1" spc="33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1</a:t>
              </a:r>
            </a:p>
          </p:txBody>
        </p:sp>
        <p:grpSp>
          <p:nvGrpSpPr>
            <p:cNvPr id="51" name="Group 51"/>
            <p:cNvGrpSpPr/>
            <p:nvPr/>
          </p:nvGrpSpPr>
          <p:grpSpPr>
            <a:xfrm>
              <a:off x="363512" y="1614415"/>
              <a:ext cx="825739" cy="862105"/>
              <a:chOff x="0" y="0"/>
              <a:chExt cx="778514" cy="812800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778514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78514" h="812800">
                    <a:moveTo>
                      <a:pt x="389257" y="0"/>
                    </a:moveTo>
                    <a:cubicBezTo>
                      <a:pt x="174276" y="0"/>
                      <a:pt x="0" y="181951"/>
                      <a:pt x="0" y="406400"/>
                    </a:cubicBezTo>
                    <a:cubicBezTo>
                      <a:pt x="0" y="630849"/>
                      <a:pt x="174276" y="812800"/>
                      <a:pt x="389257" y="812800"/>
                    </a:cubicBezTo>
                    <a:cubicBezTo>
                      <a:pt x="604238" y="812800"/>
                      <a:pt x="778514" y="630849"/>
                      <a:pt x="778514" y="406400"/>
                    </a:cubicBezTo>
                    <a:cubicBezTo>
                      <a:pt x="778514" y="181951"/>
                      <a:pt x="604238" y="0"/>
                      <a:pt x="389257" y="0"/>
                    </a:cubicBezTo>
                    <a:close/>
                  </a:path>
                </a:pathLst>
              </a:custGeom>
              <a:solidFill>
                <a:srgbClr val="0D067E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72986" y="133350"/>
                <a:ext cx="632543" cy="603250"/>
              </a:xfrm>
              <a:prstGeom prst="rect">
                <a:avLst/>
              </a:prstGeom>
            </p:spPr>
            <p:txBody>
              <a:bodyPr lIns="48448" tIns="48448" rIns="48448" bIns="48448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54" name="TextBox 54"/>
            <p:cNvSpPr txBox="1"/>
            <p:nvPr/>
          </p:nvSpPr>
          <p:spPr>
            <a:xfrm>
              <a:off x="628409" y="1669715"/>
              <a:ext cx="295946" cy="7134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336"/>
                </a:lnSpc>
                <a:spcBef>
                  <a:spcPct val="0"/>
                </a:spcBef>
              </a:pPr>
              <a:r>
                <a:rPr lang="en-US" sz="3335" b="1" spc="33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2</a:t>
              </a:r>
            </a:p>
          </p:txBody>
        </p:sp>
        <p:grpSp>
          <p:nvGrpSpPr>
            <p:cNvPr id="55" name="Group 55"/>
            <p:cNvGrpSpPr/>
            <p:nvPr/>
          </p:nvGrpSpPr>
          <p:grpSpPr>
            <a:xfrm>
              <a:off x="363512" y="3094225"/>
              <a:ext cx="825739" cy="862105"/>
              <a:chOff x="0" y="0"/>
              <a:chExt cx="778514" cy="812800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778514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78514" h="812800">
                    <a:moveTo>
                      <a:pt x="389257" y="0"/>
                    </a:moveTo>
                    <a:cubicBezTo>
                      <a:pt x="174276" y="0"/>
                      <a:pt x="0" y="181951"/>
                      <a:pt x="0" y="406400"/>
                    </a:cubicBezTo>
                    <a:cubicBezTo>
                      <a:pt x="0" y="630849"/>
                      <a:pt x="174276" y="812800"/>
                      <a:pt x="389257" y="812800"/>
                    </a:cubicBezTo>
                    <a:cubicBezTo>
                      <a:pt x="604238" y="812800"/>
                      <a:pt x="778514" y="630849"/>
                      <a:pt x="778514" y="406400"/>
                    </a:cubicBezTo>
                    <a:cubicBezTo>
                      <a:pt x="778514" y="181951"/>
                      <a:pt x="604238" y="0"/>
                      <a:pt x="389257" y="0"/>
                    </a:cubicBezTo>
                    <a:close/>
                  </a:path>
                </a:pathLst>
              </a:custGeom>
              <a:solidFill>
                <a:srgbClr val="0D067E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" name="TextBox 57"/>
              <p:cNvSpPr txBox="1"/>
              <p:nvPr/>
            </p:nvSpPr>
            <p:spPr>
              <a:xfrm>
                <a:off x="72986" y="133350"/>
                <a:ext cx="632543" cy="603250"/>
              </a:xfrm>
              <a:prstGeom prst="rect">
                <a:avLst/>
              </a:prstGeom>
            </p:spPr>
            <p:txBody>
              <a:bodyPr lIns="48448" tIns="48448" rIns="48448" bIns="48448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58" name="TextBox 58"/>
            <p:cNvSpPr txBox="1"/>
            <p:nvPr/>
          </p:nvSpPr>
          <p:spPr>
            <a:xfrm>
              <a:off x="628409" y="3149525"/>
              <a:ext cx="295946" cy="7134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336"/>
                </a:lnSpc>
                <a:spcBef>
                  <a:spcPct val="0"/>
                </a:spcBef>
              </a:pPr>
              <a:r>
                <a:rPr lang="en-US" sz="3335" b="1" spc="33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3</a:t>
              </a:r>
            </a:p>
          </p:txBody>
        </p:sp>
        <p:grpSp>
          <p:nvGrpSpPr>
            <p:cNvPr id="59" name="Group 59"/>
            <p:cNvGrpSpPr/>
            <p:nvPr/>
          </p:nvGrpSpPr>
          <p:grpSpPr>
            <a:xfrm>
              <a:off x="363512" y="4492065"/>
              <a:ext cx="825739" cy="862105"/>
              <a:chOff x="0" y="0"/>
              <a:chExt cx="778514" cy="812800"/>
            </a:xfrm>
          </p:grpSpPr>
          <p:sp>
            <p:nvSpPr>
              <p:cNvPr id="60" name="Freeform 60"/>
              <p:cNvSpPr/>
              <p:nvPr/>
            </p:nvSpPr>
            <p:spPr>
              <a:xfrm>
                <a:off x="0" y="0"/>
                <a:ext cx="778514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78514" h="812800">
                    <a:moveTo>
                      <a:pt x="389257" y="0"/>
                    </a:moveTo>
                    <a:cubicBezTo>
                      <a:pt x="174276" y="0"/>
                      <a:pt x="0" y="181951"/>
                      <a:pt x="0" y="406400"/>
                    </a:cubicBezTo>
                    <a:cubicBezTo>
                      <a:pt x="0" y="630849"/>
                      <a:pt x="174276" y="812800"/>
                      <a:pt x="389257" y="812800"/>
                    </a:cubicBezTo>
                    <a:cubicBezTo>
                      <a:pt x="604238" y="812800"/>
                      <a:pt x="778514" y="630849"/>
                      <a:pt x="778514" y="406400"/>
                    </a:cubicBezTo>
                    <a:cubicBezTo>
                      <a:pt x="778514" y="181951"/>
                      <a:pt x="604238" y="0"/>
                      <a:pt x="389257" y="0"/>
                    </a:cubicBezTo>
                    <a:close/>
                  </a:path>
                </a:pathLst>
              </a:custGeom>
              <a:solidFill>
                <a:srgbClr val="0D067E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" name="TextBox 61"/>
              <p:cNvSpPr txBox="1"/>
              <p:nvPr/>
            </p:nvSpPr>
            <p:spPr>
              <a:xfrm>
                <a:off x="72986" y="133350"/>
                <a:ext cx="632543" cy="603250"/>
              </a:xfrm>
              <a:prstGeom prst="rect">
                <a:avLst/>
              </a:prstGeom>
            </p:spPr>
            <p:txBody>
              <a:bodyPr lIns="48448" tIns="48448" rIns="48448" bIns="48448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62" name="TextBox 62"/>
            <p:cNvSpPr txBox="1"/>
            <p:nvPr/>
          </p:nvSpPr>
          <p:spPr>
            <a:xfrm>
              <a:off x="628409" y="4547365"/>
              <a:ext cx="295946" cy="7134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336"/>
                </a:lnSpc>
                <a:spcBef>
                  <a:spcPct val="0"/>
                </a:spcBef>
              </a:pPr>
              <a:r>
                <a:rPr lang="en-US" sz="3335" b="1" spc="33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4</a:t>
              </a:r>
            </a:p>
          </p:txBody>
        </p:sp>
        <p:sp>
          <p:nvSpPr>
            <p:cNvPr id="63" name="Freeform 63"/>
            <p:cNvSpPr/>
            <p:nvPr/>
          </p:nvSpPr>
          <p:spPr>
            <a:xfrm>
              <a:off x="0" y="5752595"/>
              <a:ext cx="14741729" cy="1209730"/>
            </a:xfrm>
            <a:custGeom>
              <a:avLst/>
              <a:gdLst/>
              <a:ahLst/>
              <a:cxnLst/>
              <a:rect l="l" t="t" r="r" b="b"/>
              <a:pathLst>
                <a:path w="14741729" h="1209730">
                  <a:moveTo>
                    <a:pt x="0" y="0"/>
                  </a:moveTo>
                  <a:lnTo>
                    <a:pt x="14741729" y="0"/>
                  </a:lnTo>
                  <a:lnTo>
                    <a:pt x="14741729" y="1209730"/>
                  </a:lnTo>
                  <a:lnTo>
                    <a:pt x="0" y="12097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2000"/>
              </a:blip>
              <a:stretch>
                <a:fillRect l="-20822" t="-425294" b="-13909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64"/>
            <p:cNvSpPr/>
            <p:nvPr/>
          </p:nvSpPr>
          <p:spPr>
            <a:xfrm>
              <a:off x="0" y="7190925"/>
              <a:ext cx="14741729" cy="1209730"/>
            </a:xfrm>
            <a:custGeom>
              <a:avLst/>
              <a:gdLst/>
              <a:ahLst/>
              <a:cxnLst/>
              <a:rect l="l" t="t" r="r" b="b"/>
              <a:pathLst>
                <a:path w="14741729" h="1209730">
                  <a:moveTo>
                    <a:pt x="0" y="0"/>
                  </a:moveTo>
                  <a:lnTo>
                    <a:pt x="14741729" y="0"/>
                  </a:lnTo>
                  <a:lnTo>
                    <a:pt x="14741729" y="1209730"/>
                  </a:lnTo>
                  <a:lnTo>
                    <a:pt x="0" y="12097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2000"/>
              </a:blip>
              <a:stretch>
                <a:fillRect l="-20822" t="-425294" b="-13909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1532542" y="5937688"/>
              <a:ext cx="12394874" cy="7733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912"/>
                </a:lnSpc>
                <a:spcBef>
                  <a:spcPct val="0"/>
                </a:spcBef>
              </a:pP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Advanced admin dashboard.</a:t>
              </a:r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1532542" y="7376019"/>
              <a:ext cx="12660859" cy="7733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912"/>
                </a:lnSpc>
                <a:spcBef>
                  <a:spcPct val="0"/>
                </a:spcBef>
              </a:pPr>
              <a:r>
                <a:rPr lang="en-US" sz="3509" spc="35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Full mobile app development.</a:t>
              </a:r>
            </a:p>
          </p:txBody>
        </p:sp>
        <p:grpSp>
          <p:nvGrpSpPr>
            <p:cNvPr id="67" name="Group 67"/>
            <p:cNvGrpSpPr/>
            <p:nvPr/>
          </p:nvGrpSpPr>
          <p:grpSpPr>
            <a:xfrm>
              <a:off x="363512" y="5970885"/>
              <a:ext cx="825739" cy="862105"/>
              <a:chOff x="0" y="0"/>
              <a:chExt cx="778514" cy="812800"/>
            </a:xfrm>
          </p:grpSpPr>
          <p:sp>
            <p:nvSpPr>
              <p:cNvPr id="68" name="Freeform 68"/>
              <p:cNvSpPr/>
              <p:nvPr/>
            </p:nvSpPr>
            <p:spPr>
              <a:xfrm>
                <a:off x="0" y="0"/>
                <a:ext cx="778514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78514" h="812800">
                    <a:moveTo>
                      <a:pt x="389257" y="0"/>
                    </a:moveTo>
                    <a:cubicBezTo>
                      <a:pt x="174276" y="0"/>
                      <a:pt x="0" y="181951"/>
                      <a:pt x="0" y="406400"/>
                    </a:cubicBezTo>
                    <a:cubicBezTo>
                      <a:pt x="0" y="630849"/>
                      <a:pt x="174276" y="812800"/>
                      <a:pt x="389257" y="812800"/>
                    </a:cubicBezTo>
                    <a:cubicBezTo>
                      <a:pt x="604238" y="812800"/>
                      <a:pt x="778514" y="630849"/>
                      <a:pt x="778514" y="406400"/>
                    </a:cubicBezTo>
                    <a:cubicBezTo>
                      <a:pt x="778514" y="181951"/>
                      <a:pt x="604238" y="0"/>
                      <a:pt x="389257" y="0"/>
                    </a:cubicBezTo>
                    <a:close/>
                  </a:path>
                </a:pathLst>
              </a:custGeom>
              <a:solidFill>
                <a:srgbClr val="0D067E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" name="TextBox 69"/>
              <p:cNvSpPr txBox="1"/>
              <p:nvPr/>
            </p:nvSpPr>
            <p:spPr>
              <a:xfrm>
                <a:off x="72986" y="133350"/>
                <a:ext cx="632543" cy="603250"/>
              </a:xfrm>
              <a:prstGeom prst="rect">
                <a:avLst/>
              </a:prstGeom>
            </p:spPr>
            <p:txBody>
              <a:bodyPr lIns="48448" tIns="48448" rIns="48448" bIns="48448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70" name="TextBox 70"/>
            <p:cNvSpPr txBox="1"/>
            <p:nvPr/>
          </p:nvSpPr>
          <p:spPr>
            <a:xfrm>
              <a:off x="628409" y="6026186"/>
              <a:ext cx="295946" cy="7134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336"/>
                </a:lnSpc>
                <a:spcBef>
                  <a:spcPct val="0"/>
                </a:spcBef>
              </a:pPr>
              <a:r>
                <a:rPr lang="en-US" sz="3335" b="1" spc="33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5</a:t>
              </a:r>
            </a:p>
          </p:txBody>
        </p:sp>
        <p:grpSp>
          <p:nvGrpSpPr>
            <p:cNvPr id="71" name="Group 71"/>
            <p:cNvGrpSpPr/>
            <p:nvPr/>
          </p:nvGrpSpPr>
          <p:grpSpPr>
            <a:xfrm>
              <a:off x="363512" y="7368725"/>
              <a:ext cx="825739" cy="862105"/>
              <a:chOff x="0" y="0"/>
              <a:chExt cx="778514" cy="812800"/>
            </a:xfrm>
          </p:grpSpPr>
          <p:sp>
            <p:nvSpPr>
              <p:cNvPr id="72" name="Freeform 72"/>
              <p:cNvSpPr/>
              <p:nvPr/>
            </p:nvSpPr>
            <p:spPr>
              <a:xfrm>
                <a:off x="0" y="0"/>
                <a:ext cx="778514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78514" h="812800">
                    <a:moveTo>
                      <a:pt x="389257" y="0"/>
                    </a:moveTo>
                    <a:cubicBezTo>
                      <a:pt x="174276" y="0"/>
                      <a:pt x="0" y="181951"/>
                      <a:pt x="0" y="406400"/>
                    </a:cubicBezTo>
                    <a:cubicBezTo>
                      <a:pt x="0" y="630849"/>
                      <a:pt x="174276" y="812800"/>
                      <a:pt x="389257" y="812800"/>
                    </a:cubicBezTo>
                    <a:cubicBezTo>
                      <a:pt x="604238" y="812800"/>
                      <a:pt x="778514" y="630849"/>
                      <a:pt x="778514" y="406400"/>
                    </a:cubicBezTo>
                    <a:cubicBezTo>
                      <a:pt x="778514" y="181951"/>
                      <a:pt x="604238" y="0"/>
                      <a:pt x="389257" y="0"/>
                    </a:cubicBezTo>
                    <a:close/>
                  </a:path>
                </a:pathLst>
              </a:custGeom>
              <a:solidFill>
                <a:srgbClr val="0D067E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" name="TextBox 73"/>
              <p:cNvSpPr txBox="1"/>
              <p:nvPr/>
            </p:nvSpPr>
            <p:spPr>
              <a:xfrm>
                <a:off x="72986" y="133350"/>
                <a:ext cx="632543" cy="603250"/>
              </a:xfrm>
              <a:prstGeom prst="rect">
                <a:avLst/>
              </a:prstGeom>
            </p:spPr>
            <p:txBody>
              <a:bodyPr lIns="48448" tIns="48448" rIns="48448" bIns="48448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74" name="TextBox 74"/>
            <p:cNvSpPr txBox="1"/>
            <p:nvPr/>
          </p:nvSpPr>
          <p:spPr>
            <a:xfrm>
              <a:off x="628409" y="7424025"/>
              <a:ext cx="295946" cy="7134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336"/>
                </a:lnSpc>
                <a:spcBef>
                  <a:spcPct val="0"/>
                </a:spcBef>
              </a:pPr>
              <a:r>
                <a:rPr lang="en-US" sz="3335" b="1" spc="33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6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405769" y="0"/>
            <a:ext cx="8853531" cy="10329862"/>
            <a:chOff x="0" y="0"/>
            <a:chExt cx="2331794" cy="272062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31794" cy="2720622"/>
            </a:xfrm>
            <a:custGeom>
              <a:avLst/>
              <a:gdLst/>
              <a:ahLst/>
              <a:cxnLst/>
              <a:rect l="l" t="t" r="r" b="b"/>
              <a:pathLst>
                <a:path w="2331794" h="2720622">
                  <a:moveTo>
                    <a:pt x="0" y="0"/>
                  </a:moveTo>
                  <a:lnTo>
                    <a:pt x="2331794" y="0"/>
                  </a:lnTo>
                  <a:lnTo>
                    <a:pt x="2331794" y="2720622"/>
                  </a:lnTo>
                  <a:lnTo>
                    <a:pt x="0" y="272062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57150"/>
              <a:ext cx="2331794" cy="26634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77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028700" y="8785880"/>
            <a:ext cx="1872337" cy="449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11"/>
              </a:lnSpc>
            </a:pPr>
            <a:r>
              <a:rPr lang="en-US" sz="3816" b="1" spc="38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24/26</a:t>
            </a:r>
          </a:p>
        </p:txBody>
      </p:sp>
      <p:sp>
        <p:nvSpPr>
          <p:cNvPr id="6" name="Freeform 6"/>
          <p:cNvSpPr/>
          <p:nvPr/>
        </p:nvSpPr>
        <p:spPr>
          <a:xfrm>
            <a:off x="-435726" y="2113009"/>
            <a:ext cx="8841495" cy="6880507"/>
          </a:xfrm>
          <a:custGeom>
            <a:avLst/>
            <a:gdLst/>
            <a:ahLst/>
            <a:cxnLst/>
            <a:rect l="l" t="t" r="r" b="b"/>
            <a:pathLst>
              <a:path w="8841495" h="6880507">
                <a:moveTo>
                  <a:pt x="0" y="0"/>
                </a:moveTo>
                <a:lnTo>
                  <a:pt x="8841495" y="0"/>
                </a:lnTo>
                <a:lnTo>
                  <a:pt x="8841495" y="6880506"/>
                </a:lnTo>
                <a:lnTo>
                  <a:pt x="0" y="688050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313" r="-1149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>
            <a:off x="8982075" y="2113009"/>
            <a:ext cx="7751401" cy="0"/>
          </a:xfrm>
          <a:prstGeom prst="line">
            <a:avLst/>
          </a:prstGeom>
          <a:ln w="47625" cap="flat">
            <a:solidFill>
              <a:srgbClr val="0E00A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752959" y="1429755"/>
            <a:ext cx="4765377" cy="1423656"/>
          </a:xfrm>
          <a:custGeom>
            <a:avLst/>
            <a:gdLst/>
            <a:ahLst/>
            <a:cxnLst/>
            <a:rect l="l" t="t" r="r" b="b"/>
            <a:pathLst>
              <a:path w="4765377" h="1423656">
                <a:moveTo>
                  <a:pt x="0" y="0"/>
                </a:moveTo>
                <a:lnTo>
                  <a:pt x="4765377" y="0"/>
                </a:lnTo>
                <a:lnTo>
                  <a:pt x="4765377" y="1423657"/>
                </a:lnTo>
                <a:lnTo>
                  <a:pt x="0" y="142365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635811" y="1181100"/>
            <a:ext cx="4393447" cy="756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19"/>
              </a:lnSpc>
            </a:pPr>
            <a:r>
              <a:rPr lang="en-US" sz="5999" b="1" spc="59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Conclusion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82075" y="2747207"/>
            <a:ext cx="7751401" cy="65770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310"/>
              </a:lnSpc>
              <a:spcBef>
                <a:spcPct val="0"/>
              </a:spcBef>
            </a:pPr>
            <a:r>
              <a:rPr lang="en-US" sz="3315" dirty="0">
                <a:solidFill>
                  <a:srgbClr val="0E00AD"/>
                </a:solidFill>
                <a:latin typeface="Open Sauce"/>
                <a:ea typeface="Open Sauce"/>
                <a:cs typeface="Open Sauce"/>
                <a:sym typeface="Open Sauce"/>
              </a:rPr>
              <a:t>       </a:t>
            </a:r>
            <a:r>
              <a:rPr lang="en-US" sz="3315" dirty="0" err="1">
                <a:solidFill>
                  <a:srgbClr val="0E00AD"/>
                </a:solidFill>
                <a:latin typeface="Open Sauce"/>
                <a:ea typeface="Open Sauce"/>
                <a:cs typeface="Open Sauce"/>
                <a:sym typeface="Open Sauce"/>
              </a:rPr>
              <a:t>N</a:t>
            </a:r>
            <a:r>
              <a:rPr lang="en-US" sz="3315" u="none" dirty="0" err="1">
                <a:solidFill>
                  <a:srgbClr val="0E00AD"/>
                </a:solidFill>
                <a:latin typeface="Open Sauce"/>
                <a:ea typeface="Open Sauce"/>
                <a:cs typeface="Open Sauce"/>
                <a:sym typeface="Open Sauce"/>
              </a:rPr>
              <a:t>eighbour</a:t>
            </a:r>
            <a:r>
              <a:rPr lang="en-US" sz="3315" u="none" dirty="0">
                <a:solidFill>
                  <a:srgbClr val="0E00AD"/>
                </a:solidFill>
                <a:latin typeface="Open Sauce"/>
                <a:ea typeface="Open Sauce"/>
                <a:cs typeface="Open Sauce"/>
                <a:sym typeface="Open Sauce"/>
              </a:rPr>
              <a:t> Alert fills a clear gap in local communication.</a:t>
            </a:r>
          </a:p>
          <a:p>
            <a:pPr marL="0" lvl="0" indent="0" algn="l">
              <a:lnSpc>
                <a:spcPts val="4310"/>
              </a:lnSpc>
              <a:spcBef>
                <a:spcPct val="0"/>
              </a:spcBef>
            </a:pPr>
            <a:endParaRPr lang="en-US" sz="3315" u="none" dirty="0">
              <a:solidFill>
                <a:srgbClr val="0E00AD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l">
              <a:lnSpc>
                <a:spcPts val="4310"/>
              </a:lnSpc>
              <a:spcBef>
                <a:spcPct val="0"/>
              </a:spcBef>
            </a:pPr>
            <a:r>
              <a:rPr lang="en-US" sz="3315" u="none" dirty="0">
                <a:solidFill>
                  <a:srgbClr val="0E00AD"/>
                </a:solidFill>
                <a:latin typeface="Open Sauce"/>
                <a:ea typeface="Open Sauce"/>
                <a:cs typeface="Open Sauce"/>
                <a:sym typeface="Open Sauce"/>
              </a:rPr>
              <a:t>       It offers a fast and easy way for </a:t>
            </a:r>
            <a:r>
              <a:rPr lang="en-US" sz="3315" u="none" dirty="0" err="1">
                <a:solidFill>
                  <a:srgbClr val="0E00AD"/>
                </a:solidFill>
                <a:latin typeface="Open Sauce"/>
                <a:ea typeface="Open Sauce"/>
                <a:cs typeface="Open Sauce"/>
                <a:sym typeface="Open Sauce"/>
              </a:rPr>
              <a:t>neighbours</a:t>
            </a:r>
            <a:r>
              <a:rPr lang="en-US" sz="3315" u="none" dirty="0">
                <a:solidFill>
                  <a:srgbClr val="0E00AD"/>
                </a:solidFill>
                <a:latin typeface="Open Sauce"/>
                <a:ea typeface="Open Sauce"/>
                <a:cs typeface="Open Sauce"/>
                <a:sym typeface="Open Sauce"/>
              </a:rPr>
              <a:t> to notify each other, improves awareness, and encourages community safety.</a:t>
            </a:r>
          </a:p>
          <a:p>
            <a:pPr marL="0" lvl="0" indent="0" algn="l">
              <a:lnSpc>
                <a:spcPts val="4310"/>
              </a:lnSpc>
              <a:spcBef>
                <a:spcPct val="0"/>
              </a:spcBef>
            </a:pPr>
            <a:endParaRPr lang="en-US" sz="3315" u="none" dirty="0">
              <a:solidFill>
                <a:srgbClr val="0E00AD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l">
              <a:lnSpc>
                <a:spcPts val="4310"/>
              </a:lnSpc>
              <a:spcBef>
                <a:spcPct val="0"/>
              </a:spcBef>
            </a:pPr>
            <a:r>
              <a:rPr lang="en-US" sz="3315" u="none" dirty="0">
                <a:solidFill>
                  <a:srgbClr val="0E00AD"/>
                </a:solidFill>
                <a:latin typeface="Open Sauce"/>
                <a:ea typeface="Open Sauce"/>
                <a:cs typeface="Open Sauce"/>
                <a:sym typeface="Open Sauce"/>
              </a:rPr>
              <a:t>       The prototype demonstrates that a lightweight and accessible tool can make a real difference in everyday situations.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00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42018" y="9036790"/>
            <a:ext cx="430204" cy="625751"/>
          </a:xfrm>
          <a:custGeom>
            <a:avLst/>
            <a:gdLst/>
            <a:ahLst/>
            <a:cxnLst/>
            <a:rect l="l" t="t" r="r" b="b"/>
            <a:pathLst>
              <a:path w="430204" h="625751">
                <a:moveTo>
                  <a:pt x="0" y="0"/>
                </a:moveTo>
                <a:lnTo>
                  <a:pt x="430204" y="0"/>
                </a:lnTo>
                <a:lnTo>
                  <a:pt x="430204" y="625751"/>
                </a:lnTo>
                <a:lnTo>
                  <a:pt x="0" y="6257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0" y="673826"/>
            <a:ext cx="5296640" cy="9613173"/>
          </a:xfrm>
          <a:custGeom>
            <a:avLst/>
            <a:gdLst/>
            <a:ahLst/>
            <a:cxnLst/>
            <a:rect l="l" t="t" r="r" b="b"/>
            <a:pathLst>
              <a:path w="5296640" h="9127690">
                <a:moveTo>
                  <a:pt x="0" y="0"/>
                </a:moveTo>
                <a:lnTo>
                  <a:pt x="5296640" y="0"/>
                </a:lnTo>
                <a:lnTo>
                  <a:pt x="5296640" y="9127689"/>
                </a:lnTo>
                <a:lnTo>
                  <a:pt x="0" y="912768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6949" r="-808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0" y="0"/>
            <a:ext cx="5296640" cy="7274101"/>
          </a:xfrm>
          <a:custGeom>
            <a:avLst/>
            <a:gdLst/>
            <a:ahLst/>
            <a:cxnLst/>
            <a:rect l="l" t="t" r="r" b="b"/>
            <a:pathLst>
              <a:path w="5296640" h="7274101">
                <a:moveTo>
                  <a:pt x="0" y="0"/>
                </a:moveTo>
                <a:lnTo>
                  <a:pt x="5296640" y="0"/>
                </a:lnTo>
                <a:lnTo>
                  <a:pt x="5296640" y="7274101"/>
                </a:lnTo>
                <a:lnTo>
                  <a:pt x="0" y="727410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53030" r="-3008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0" y="0"/>
            <a:ext cx="5296640" cy="10287000"/>
            <a:chOff x="0" y="0"/>
            <a:chExt cx="1319132" cy="256198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19132" cy="2561985"/>
            </a:xfrm>
            <a:custGeom>
              <a:avLst/>
              <a:gdLst/>
              <a:ahLst/>
              <a:cxnLst/>
              <a:rect l="l" t="t" r="r" b="b"/>
              <a:pathLst>
                <a:path w="1319132" h="2561985">
                  <a:moveTo>
                    <a:pt x="0" y="0"/>
                  </a:moveTo>
                  <a:lnTo>
                    <a:pt x="1319132" y="0"/>
                  </a:lnTo>
                  <a:lnTo>
                    <a:pt x="1319132" y="2561985"/>
                  </a:lnTo>
                  <a:lnTo>
                    <a:pt x="0" y="2561985"/>
                  </a:lnTo>
                  <a:close/>
                </a:path>
              </a:pathLst>
            </a:custGeom>
            <a:solidFill>
              <a:srgbClr val="0E00AD">
                <a:alpha val="65882"/>
              </a:srgbClr>
            </a:solid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6124509" y="1712837"/>
            <a:ext cx="10156585" cy="7809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142"/>
              </a:lnSpc>
              <a:spcBef>
                <a:spcPct val="0"/>
              </a:spcBef>
            </a:pPr>
            <a:r>
              <a:rPr lang="en-US" sz="1648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[1] N. F. A. Budi, et al., "Why do people want to use location-based application for emergency situations? The extension of UTAUT pe</a:t>
            </a:r>
            <a:r>
              <a:rPr lang="en-US" sz="1648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rspectives," Technology in Society, vol. 65, pp.101480, 2021. </a:t>
            </a:r>
          </a:p>
          <a:p>
            <a:pPr marL="0" lvl="0" indent="0" algn="just">
              <a:lnSpc>
                <a:spcPts val="2142"/>
              </a:lnSpc>
              <a:spcBef>
                <a:spcPct val="0"/>
              </a:spcBef>
            </a:pPr>
            <a:endParaRPr lang="en-US" sz="1648" u="none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just">
              <a:lnSpc>
                <a:spcPts val="2142"/>
              </a:lnSpc>
              <a:spcBef>
                <a:spcPct val="0"/>
              </a:spcBef>
            </a:pPr>
            <a:r>
              <a:rPr lang="en-US" sz="1648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[2] </a:t>
            </a:r>
            <a:r>
              <a:rPr lang="en-GB" dirty="0">
                <a:solidFill>
                  <a:schemeClr val="bg1"/>
                </a:solidFill>
              </a:rPr>
              <a:t>R. M. </a:t>
            </a:r>
            <a:r>
              <a:rPr lang="en-GB" dirty="0" err="1">
                <a:solidFill>
                  <a:schemeClr val="bg1"/>
                </a:solidFill>
              </a:rPr>
              <a:t>Repanovici</a:t>
            </a:r>
            <a:r>
              <a:rPr lang="en-GB" dirty="0">
                <a:solidFill>
                  <a:schemeClr val="bg1"/>
                </a:solidFill>
              </a:rPr>
              <a:t>, et al., "Improvement of emergency situation management through an integrated system using mobile alerts," </a:t>
            </a:r>
            <a:r>
              <a:rPr lang="en-GB" i="1" dirty="0">
                <a:solidFill>
                  <a:schemeClr val="bg1"/>
                </a:solidFill>
              </a:rPr>
              <a:t>Sustainability, </a:t>
            </a:r>
            <a:r>
              <a:rPr lang="en-GB" dirty="0">
                <a:solidFill>
                  <a:schemeClr val="bg1"/>
                </a:solidFill>
              </a:rPr>
              <a:t>vol. 14, no. 24, pp.16424, 2022. </a:t>
            </a:r>
            <a:endParaRPr lang="en-US" sz="1648" u="none" dirty="0">
              <a:solidFill>
                <a:schemeClr val="bg1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just">
              <a:lnSpc>
                <a:spcPts val="2142"/>
              </a:lnSpc>
              <a:spcBef>
                <a:spcPct val="0"/>
              </a:spcBef>
            </a:pPr>
            <a:endParaRPr lang="en-US" sz="1648" u="none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lvl="0" algn="just">
              <a:lnSpc>
                <a:spcPts val="2142"/>
              </a:lnSpc>
              <a:spcBef>
                <a:spcPct val="0"/>
              </a:spcBef>
            </a:pPr>
            <a:r>
              <a:rPr lang="en-US" sz="1648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[3] </a:t>
            </a:r>
            <a:r>
              <a:rPr lang="en-GB" dirty="0">
                <a:solidFill>
                  <a:schemeClr val="bg1"/>
                </a:solidFill>
              </a:rPr>
              <a:t>J. Lillie and M. </a:t>
            </a:r>
            <a:r>
              <a:rPr lang="en-GB" dirty="0" err="1">
                <a:solidFill>
                  <a:schemeClr val="bg1"/>
                </a:solidFill>
              </a:rPr>
              <a:t>Achhammer</a:t>
            </a:r>
            <a:r>
              <a:rPr lang="en-GB" dirty="0">
                <a:solidFill>
                  <a:schemeClr val="bg1"/>
                </a:solidFill>
              </a:rPr>
              <a:t>, "</a:t>
            </a:r>
            <a:r>
              <a:rPr lang="en-GB" dirty="0" err="1">
                <a:solidFill>
                  <a:schemeClr val="bg1"/>
                </a:solidFill>
              </a:rPr>
              <a:t>Nextdoor</a:t>
            </a:r>
            <a:r>
              <a:rPr lang="en-GB" dirty="0">
                <a:solidFill>
                  <a:schemeClr val="bg1"/>
                </a:solidFill>
              </a:rPr>
              <a:t> v. the community network literature: Do </a:t>
            </a:r>
            <a:r>
              <a:rPr lang="en-GB" dirty="0" err="1">
                <a:solidFill>
                  <a:schemeClr val="bg1"/>
                </a:solidFill>
              </a:rPr>
              <a:t>Nextdoor’s</a:t>
            </a:r>
            <a:r>
              <a:rPr lang="en-GB" dirty="0">
                <a:solidFill>
                  <a:schemeClr val="bg1"/>
                </a:solidFill>
              </a:rPr>
              <a:t> uses match the potential envisioned for </a:t>
            </a:r>
            <a:r>
              <a:rPr lang="en-GB" dirty="0" err="1">
                <a:solidFill>
                  <a:schemeClr val="bg1"/>
                </a:solidFill>
              </a:rPr>
              <a:t>ComNets</a:t>
            </a:r>
            <a:r>
              <a:rPr lang="en-GB" dirty="0">
                <a:solidFill>
                  <a:schemeClr val="bg1"/>
                </a:solidFill>
              </a:rPr>
              <a:t>," </a:t>
            </a:r>
            <a:r>
              <a:rPr lang="en-GB" i="1" dirty="0">
                <a:solidFill>
                  <a:schemeClr val="bg1"/>
                </a:solidFill>
              </a:rPr>
              <a:t>Convergence, </a:t>
            </a:r>
            <a:r>
              <a:rPr lang="en-GB" dirty="0">
                <a:solidFill>
                  <a:schemeClr val="bg1"/>
                </a:solidFill>
              </a:rPr>
              <a:t>vol. 29, no. 4, pp.901–918, 2023. </a:t>
            </a:r>
          </a:p>
          <a:p>
            <a:pPr lvl="0" algn="just">
              <a:lnSpc>
                <a:spcPts val="2142"/>
              </a:lnSpc>
              <a:spcBef>
                <a:spcPct val="0"/>
              </a:spcBef>
            </a:pPr>
            <a:endParaRPr lang="en-US" sz="1648" u="none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just">
              <a:lnSpc>
                <a:spcPts val="2142"/>
              </a:lnSpc>
              <a:spcBef>
                <a:spcPct val="0"/>
              </a:spcBef>
            </a:pPr>
            <a:r>
              <a:rPr lang="en-US" sz="1648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[4] D. Cicek and B. </a:t>
            </a:r>
            <a:r>
              <a:rPr lang="en-US" sz="1648" u="none" dirty="0" err="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Kantarci</a:t>
            </a:r>
            <a:r>
              <a:rPr lang="en-US" sz="1648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, "Use of mobile crowdsensing in disaster management: A systematic review, challenges, and open issues," Sensors, vol. 23, no. 3, pp.1699, 2023. </a:t>
            </a:r>
          </a:p>
          <a:p>
            <a:pPr marL="0" lvl="0" indent="0" algn="just">
              <a:lnSpc>
                <a:spcPts val="2142"/>
              </a:lnSpc>
              <a:spcBef>
                <a:spcPct val="0"/>
              </a:spcBef>
            </a:pPr>
            <a:endParaRPr lang="en-US" sz="1648" u="none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just">
              <a:lnSpc>
                <a:spcPts val="2142"/>
              </a:lnSpc>
              <a:spcBef>
                <a:spcPct val="0"/>
              </a:spcBef>
            </a:pPr>
            <a:r>
              <a:rPr lang="en-US" sz="1648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[5] </a:t>
            </a:r>
            <a:r>
              <a:rPr lang="en-GB" dirty="0">
                <a:solidFill>
                  <a:schemeClr val="bg1"/>
                </a:solidFill>
              </a:rPr>
              <a:t>E. Eze, </a:t>
            </a:r>
            <a:r>
              <a:rPr lang="en-GB" i="1" dirty="0">
                <a:solidFill>
                  <a:schemeClr val="bg1"/>
                </a:solidFill>
              </a:rPr>
              <a:t>Web Development on Netlify: Proven strategies for building, deploying, and hosting modern web applications, </a:t>
            </a:r>
            <a:r>
              <a:rPr lang="en-GB" dirty="0" err="1">
                <a:solidFill>
                  <a:schemeClr val="bg1"/>
                </a:solidFill>
              </a:rPr>
              <a:t>Packt</a:t>
            </a:r>
            <a:r>
              <a:rPr lang="en-GB" dirty="0">
                <a:solidFill>
                  <a:schemeClr val="bg1"/>
                </a:solidFill>
              </a:rPr>
              <a:t> Publishing Ltd, 2024. </a:t>
            </a:r>
          </a:p>
          <a:p>
            <a:pPr algn="just">
              <a:lnSpc>
                <a:spcPts val="2142"/>
              </a:lnSpc>
              <a:spcBef>
                <a:spcPct val="0"/>
              </a:spcBef>
            </a:pPr>
            <a:endParaRPr lang="en-GB" sz="1648" u="none" dirty="0">
              <a:solidFill>
                <a:schemeClr val="bg1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just">
              <a:lnSpc>
                <a:spcPts val="2142"/>
              </a:lnSpc>
              <a:spcBef>
                <a:spcPct val="0"/>
              </a:spcBef>
            </a:pPr>
            <a:r>
              <a:rPr lang="en-GB" dirty="0">
                <a:solidFill>
                  <a:schemeClr val="bg1"/>
                </a:solidFill>
              </a:rPr>
              <a:t>[6] J. Berg, J. Lindholm and J. </a:t>
            </a:r>
            <a:r>
              <a:rPr lang="en-GB" dirty="0" err="1">
                <a:solidFill>
                  <a:schemeClr val="bg1"/>
                </a:solidFill>
              </a:rPr>
              <a:t>Högväg</a:t>
            </a:r>
            <a:r>
              <a:rPr lang="en-GB" dirty="0">
                <a:solidFill>
                  <a:schemeClr val="bg1"/>
                </a:solidFill>
              </a:rPr>
              <a:t>, "How do we know that it works? Designing a digital democratic innovation with the help of user-</a:t>
            </a:r>
            <a:r>
              <a:rPr lang="en-GB" dirty="0" err="1">
                <a:solidFill>
                  <a:schemeClr val="bg1"/>
                </a:solidFill>
              </a:rPr>
              <a:t>centered</a:t>
            </a:r>
            <a:r>
              <a:rPr lang="en-GB" dirty="0">
                <a:solidFill>
                  <a:schemeClr val="bg1"/>
                </a:solidFill>
              </a:rPr>
              <a:t> design," </a:t>
            </a:r>
            <a:r>
              <a:rPr lang="en-GB" i="1" dirty="0">
                <a:solidFill>
                  <a:schemeClr val="bg1"/>
                </a:solidFill>
              </a:rPr>
              <a:t>Information Polity, </a:t>
            </a:r>
            <a:r>
              <a:rPr lang="en-GB" dirty="0">
                <a:solidFill>
                  <a:schemeClr val="bg1"/>
                </a:solidFill>
              </a:rPr>
              <a:t>vol. 26, no. 3, pp.221–235, 2021</a:t>
            </a:r>
            <a:endParaRPr lang="en-US" sz="1648" u="none" dirty="0">
              <a:solidFill>
                <a:schemeClr val="bg1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just">
              <a:lnSpc>
                <a:spcPts val="2142"/>
              </a:lnSpc>
              <a:spcBef>
                <a:spcPct val="0"/>
              </a:spcBef>
            </a:pPr>
            <a:endParaRPr lang="en-US" sz="1648" u="none" dirty="0">
              <a:solidFill>
                <a:schemeClr val="bg1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just">
              <a:lnSpc>
                <a:spcPts val="2142"/>
              </a:lnSpc>
              <a:spcBef>
                <a:spcPct val="0"/>
              </a:spcBef>
            </a:pPr>
            <a:r>
              <a:rPr lang="en-US" sz="1648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[7] </a:t>
            </a:r>
            <a:r>
              <a:rPr lang="en-GB" dirty="0">
                <a:solidFill>
                  <a:schemeClr val="bg1"/>
                </a:solidFill>
              </a:rPr>
              <a:t>C. </a:t>
            </a:r>
            <a:r>
              <a:rPr lang="en-GB" dirty="0" err="1">
                <a:solidFill>
                  <a:schemeClr val="bg1"/>
                </a:solidFill>
              </a:rPr>
              <a:t>Baibarac</a:t>
            </a:r>
            <a:r>
              <a:rPr lang="en-GB" dirty="0">
                <a:solidFill>
                  <a:schemeClr val="bg1"/>
                </a:solidFill>
              </a:rPr>
              <a:t>, D. Petrescu and P. Langley, "Prototyping open digital tools for urban </a:t>
            </a:r>
            <a:r>
              <a:rPr lang="en-GB" dirty="0" err="1">
                <a:solidFill>
                  <a:schemeClr val="bg1"/>
                </a:solidFill>
              </a:rPr>
              <a:t>commoning</a:t>
            </a:r>
            <a:r>
              <a:rPr lang="en-GB" dirty="0">
                <a:solidFill>
                  <a:schemeClr val="bg1"/>
                </a:solidFill>
              </a:rPr>
              <a:t>," </a:t>
            </a:r>
            <a:r>
              <a:rPr lang="en-GB" i="1" dirty="0" err="1">
                <a:solidFill>
                  <a:schemeClr val="bg1"/>
                </a:solidFill>
              </a:rPr>
              <a:t>CoDesign</a:t>
            </a:r>
            <a:r>
              <a:rPr lang="en-GB" i="1" dirty="0">
                <a:solidFill>
                  <a:schemeClr val="bg1"/>
                </a:solidFill>
              </a:rPr>
              <a:t>, </a:t>
            </a:r>
            <a:r>
              <a:rPr lang="en-GB" dirty="0">
                <a:solidFill>
                  <a:schemeClr val="bg1"/>
                </a:solidFill>
              </a:rPr>
              <a:t>2021. </a:t>
            </a:r>
          </a:p>
          <a:p>
            <a:pPr algn="just">
              <a:lnSpc>
                <a:spcPts val="2142"/>
              </a:lnSpc>
              <a:spcBef>
                <a:spcPct val="0"/>
              </a:spcBef>
            </a:pPr>
            <a:endParaRPr lang="en-US" sz="1648" u="none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lvl="0" algn="just">
              <a:lnSpc>
                <a:spcPts val="2142"/>
              </a:lnSpc>
              <a:spcBef>
                <a:spcPct val="0"/>
              </a:spcBef>
            </a:pPr>
            <a:r>
              <a:rPr lang="en-US" sz="1648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[8] </a:t>
            </a:r>
            <a:r>
              <a:rPr lang="en-GB" dirty="0">
                <a:solidFill>
                  <a:schemeClr val="bg1"/>
                </a:solidFill>
              </a:rPr>
              <a:t>R. </a:t>
            </a:r>
            <a:r>
              <a:rPr lang="en-GB" dirty="0" err="1">
                <a:solidFill>
                  <a:schemeClr val="bg1"/>
                </a:solidFill>
              </a:rPr>
              <a:t>Repanovici</a:t>
            </a:r>
            <a:r>
              <a:rPr lang="en-GB" dirty="0">
                <a:solidFill>
                  <a:schemeClr val="bg1"/>
                </a:solidFill>
              </a:rPr>
              <a:t> and A. Nedelcu, "Mobile emergency notification apps: Current state, barriers and future potential," </a:t>
            </a:r>
            <a:r>
              <a:rPr lang="en-GB" i="1" dirty="0">
                <a:solidFill>
                  <a:schemeClr val="bg1"/>
                </a:solidFill>
              </a:rPr>
              <a:t>IOP Conference Series: Materials Science and Engineering, </a:t>
            </a:r>
            <a:r>
              <a:rPr lang="en-GB" dirty="0">
                <a:solidFill>
                  <a:schemeClr val="bg1"/>
                </a:solidFill>
              </a:rPr>
              <a:t>2021. </a:t>
            </a:r>
            <a:endParaRPr lang="en-US" sz="1648" dirty="0">
              <a:solidFill>
                <a:schemeClr val="bg1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just">
              <a:lnSpc>
                <a:spcPts val="2142"/>
              </a:lnSpc>
              <a:spcBef>
                <a:spcPct val="0"/>
              </a:spcBef>
            </a:pPr>
            <a:endParaRPr lang="en-US" sz="1648" u="none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just">
              <a:lnSpc>
                <a:spcPts val="2142"/>
              </a:lnSpc>
              <a:spcBef>
                <a:spcPct val="0"/>
              </a:spcBef>
            </a:pPr>
            <a:r>
              <a:rPr lang="en-US" sz="1648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[9] </a:t>
            </a:r>
            <a:r>
              <a:rPr lang="en-GB" sz="1600" dirty="0">
                <a:solidFill>
                  <a:schemeClr val="bg1"/>
                </a:solidFill>
              </a:rPr>
              <a:t>D. Cicek and B. </a:t>
            </a:r>
            <a:r>
              <a:rPr lang="en-GB" sz="1600" dirty="0" err="1">
                <a:solidFill>
                  <a:schemeClr val="bg1"/>
                </a:solidFill>
              </a:rPr>
              <a:t>Kantarci</a:t>
            </a:r>
            <a:r>
              <a:rPr lang="en-GB" sz="1600" dirty="0">
                <a:solidFill>
                  <a:schemeClr val="bg1"/>
                </a:solidFill>
              </a:rPr>
              <a:t>, "Use of mobile crowdsensing in disaster management: A systematic review, challenges, and open issues," </a:t>
            </a:r>
            <a:r>
              <a:rPr lang="en-GB" sz="1600" i="1" dirty="0">
                <a:solidFill>
                  <a:schemeClr val="bg1"/>
                </a:solidFill>
              </a:rPr>
              <a:t>Sensors, </a:t>
            </a:r>
            <a:r>
              <a:rPr lang="en-GB" sz="1600" dirty="0">
                <a:solidFill>
                  <a:schemeClr val="bg1"/>
                </a:solidFill>
              </a:rPr>
              <a:t>vol. 23, no. 3, pp.1699, 2023. </a:t>
            </a:r>
            <a:endParaRPr lang="en-US" sz="1600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lvl="0" algn="just">
              <a:lnSpc>
                <a:spcPts val="2142"/>
              </a:lnSpc>
              <a:spcBef>
                <a:spcPct val="0"/>
              </a:spcBef>
            </a:pPr>
            <a:endParaRPr lang="en-US" sz="1648" u="none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lvl="0" algn="just">
              <a:lnSpc>
                <a:spcPts val="2142"/>
              </a:lnSpc>
              <a:spcBef>
                <a:spcPct val="0"/>
              </a:spcBef>
            </a:pPr>
            <a:r>
              <a:rPr lang="en-US" sz="1648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[10] </a:t>
            </a:r>
            <a:r>
              <a:rPr lang="en-GB" dirty="0">
                <a:solidFill>
                  <a:schemeClr val="bg1"/>
                </a:solidFill>
              </a:rPr>
              <a:t>A. Valenti, "Usability Testing Best Practices for Academic Library Websites DIY Usability Testing Toolkit," </a:t>
            </a:r>
            <a:r>
              <a:rPr lang="en-GB" i="1" dirty="0">
                <a:solidFill>
                  <a:schemeClr val="bg1"/>
                </a:solidFill>
              </a:rPr>
              <a:t>Weave (Ann Arbor, Mich.), </a:t>
            </a:r>
            <a:r>
              <a:rPr lang="en-GB" dirty="0">
                <a:solidFill>
                  <a:schemeClr val="bg1"/>
                </a:solidFill>
              </a:rPr>
              <a:t>vol. 7, no. 1, 2024. </a:t>
            </a:r>
            <a:r>
              <a:rPr lang="en-GB" dirty="0" err="1">
                <a:solidFill>
                  <a:schemeClr val="bg1"/>
                </a:solidFill>
              </a:rPr>
              <a:t>doi</a:t>
            </a:r>
            <a:r>
              <a:rPr lang="en-GB" dirty="0">
                <a:solidFill>
                  <a:schemeClr val="bg1"/>
                </a:solidFill>
              </a:rPr>
              <a:t>: 10.3998/weaveux.4396. </a:t>
            </a:r>
            <a:endParaRPr lang="en-US" sz="1648" dirty="0">
              <a:solidFill>
                <a:schemeClr val="bg1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6235382" y="673827"/>
            <a:ext cx="4967419" cy="83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65"/>
              </a:lnSpc>
            </a:pPr>
            <a:r>
              <a:rPr lang="en-US" sz="6592" b="1" spc="65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References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006906" y="9260880"/>
            <a:ext cx="1791000" cy="488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30"/>
              </a:lnSpc>
            </a:pPr>
            <a:r>
              <a:rPr lang="en-US" sz="4163" b="1" spc="41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25/25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11520918" cy="648051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520918" cy="6480516"/>
            </a:xfrm>
            <a:custGeom>
              <a:avLst/>
              <a:gdLst/>
              <a:ahLst/>
              <a:cxnLst/>
              <a:rect l="l" t="t" r="r" b="b"/>
              <a:pathLst>
                <a:path w="11520918" h="6480516">
                  <a:moveTo>
                    <a:pt x="0" y="0"/>
                  </a:moveTo>
                  <a:lnTo>
                    <a:pt x="11520918" y="0"/>
                  </a:lnTo>
                  <a:lnTo>
                    <a:pt x="11520918" y="6480516"/>
                  </a:lnTo>
                  <a:lnTo>
                    <a:pt x="0" y="6480516"/>
                  </a:lnTo>
                  <a:close/>
                </a:path>
              </a:pathLst>
            </a:custGeom>
            <a:solidFill>
              <a:srgbClr val="EFEFF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028700" y="1028700"/>
            <a:ext cx="16230600" cy="8229600"/>
            <a:chOff x="0" y="0"/>
            <a:chExt cx="10224815" cy="518441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224815" cy="5184413"/>
            </a:xfrm>
            <a:custGeom>
              <a:avLst/>
              <a:gdLst/>
              <a:ahLst/>
              <a:cxnLst/>
              <a:rect l="l" t="t" r="r" b="b"/>
              <a:pathLst>
                <a:path w="10224815" h="5184413">
                  <a:moveTo>
                    <a:pt x="0" y="0"/>
                  </a:moveTo>
                  <a:lnTo>
                    <a:pt x="10224815" y="0"/>
                  </a:lnTo>
                  <a:lnTo>
                    <a:pt x="10224815" y="5184413"/>
                  </a:lnTo>
                  <a:lnTo>
                    <a:pt x="0" y="5184413"/>
                  </a:lnTo>
                  <a:close/>
                </a:path>
              </a:pathLst>
            </a:custGeom>
            <a:solidFill>
              <a:srgbClr val="0E00AD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91760" y="3175686"/>
            <a:ext cx="9504480" cy="3935628"/>
            <a:chOff x="0" y="0"/>
            <a:chExt cx="12672641" cy="5247504"/>
          </a:xfrm>
        </p:grpSpPr>
        <p:sp>
          <p:nvSpPr>
            <p:cNvPr id="7" name="TextBox 7"/>
            <p:cNvSpPr txBox="1"/>
            <p:nvPr/>
          </p:nvSpPr>
          <p:spPr>
            <a:xfrm>
              <a:off x="2411558" y="142875"/>
              <a:ext cx="10261083" cy="510462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9842"/>
                </a:lnSpc>
              </a:pPr>
              <a:r>
                <a:rPr lang="en-US" sz="9463" b="1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THANK YOU</a:t>
              </a:r>
            </a:p>
            <a:p>
              <a:pPr algn="ctr">
                <a:lnSpc>
                  <a:spcPts val="9842"/>
                </a:lnSpc>
              </a:pPr>
              <a:r>
                <a:rPr lang="en-US" sz="9463" b="1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FOR LISTENING!</a:t>
              </a:r>
            </a:p>
          </p:txBody>
        </p:sp>
        <p:sp>
          <p:nvSpPr>
            <p:cNvPr id="8" name="Freeform 8"/>
            <p:cNvSpPr/>
            <p:nvPr/>
          </p:nvSpPr>
          <p:spPr>
            <a:xfrm>
              <a:off x="0" y="1149848"/>
              <a:ext cx="3367935" cy="3821770"/>
            </a:xfrm>
            <a:custGeom>
              <a:avLst/>
              <a:gdLst/>
              <a:ahLst/>
              <a:cxnLst/>
              <a:rect l="l" t="t" r="r" b="b"/>
              <a:pathLst>
                <a:path w="3367935" h="3821770">
                  <a:moveTo>
                    <a:pt x="0" y="0"/>
                  </a:moveTo>
                  <a:lnTo>
                    <a:pt x="3367935" y="0"/>
                  </a:lnTo>
                  <a:lnTo>
                    <a:pt x="3367935" y="3821770"/>
                  </a:lnTo>
                  <a:lnTo>
                    <a:pt x="0" y="38217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77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1561</Words>
  <Application>Microsoft Office PowerPoint</Application>
  <PresentationFormat>Custom</PresentationFormat>
  <Paragraphs>253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Calibri</vt:lpstr>
      <vt:lpstr>Arial</vt:lpstr>
      <vt:lpstr>Open Sauce Bold</vt:lpstr>
      <vt:lpstr>Open Sauce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FINAL VIVA</dc:title>
  <cp:lastModifiedBy>Nadejda Toma (2232920)</cp:lastModifiedBy>
  <cp:revision>29</cp:revision>
  <dcterms:created xsi:type="dcterms:W3CDTF">2006-08-16T00:00:00Z</dcterms:created>
  <dcterms:modified xsi:type="dcterms:W3CDTF">2025-11-27T20:12:22Z</dcterms:modified>
  <dc:identifier>DAG5p6icTEc</dc:identifier>
</cp:coreProperties>
</file>