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B36C50-9A06-4677-914F-643F9970EFD7}" type="datetimeFigureOut">
              <a:rPr lang="en-US" smtClean="0"/>
              <a:t>11/12/2023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66FD75-C24D-4A5F-A8A0-1F3A705B4C83}" type="slidenum">
              <a:rPr lang="en-US" smtClean="0"/>
              <a:t>‹#›</a:t>
            </a:fld>
            <a:endParaRPr lang="en-US"/>
          </a:p>
        </p:txBody>
      </p:sp>
    </p:spTree>
    <p:extLst>
      <p:ext uri="{BB962C8B-B14F-4D97-AF65-F5344CB8AC3E}">
        <p14:creationId xmlns:p14="http://schemas.microsoft.com/office/powerpoint/2010/main" val="18561089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0"/>
              </a:spcBef>
              <a:spcAft>
                <a:spcPts val="600"/>
              </a:spcAft>
            </a:pPr>
            <a:r>
              <a:rPr lang="en-US" sz="1800" b="1" kern="0" dirty="0">
                <a:effectLst/>
                <a:latin typeface="Arial" panose="020B0604020202020204" pitchFamily="34" charset="0"/>
              </a:rPr>
              <a:t>Introduction</a:t>
            </a:r>
          </a:p>
          <a:p>
            <a:pPr algn="just">
              <a:lnSpc>
                <a:spcPct val="150000"/>
              </a:lnSpc>
            </a:pPr>
            <a:r>
              <a:rPr lang="en-US" sz="1800" dirty="0">
                <a:effectLst/>
                <a:latin typeface="Arial" panose="020B0604020202020204" pitchFamily="34" charset="0"/>
                <a:ea typeface="Arial" panose="020B0604020202020204" pitchFamily="34" charset="0"/>
              </a:rPr>
              <a:t>The following part of the context is a PowerPoint Presentation which will highlight on operation of hotel facilities. This part of the context highlights the housekeeping department and the services they have provided to the organisation. A well-known hotel chain in the UK, Premier Inn is chosen as the organisation and its housekeeping department will be discussed further. Moving forward to the next section of the context, some training strategies that the particular department chooses for conducting their work will be discussed. The strategies that the department has chosen to become more effective in the organisation are such as orientation, providing job descriptions and many more. Moving forward to the next section of the context an employee engagement model will be brought forward along with the implementation of the model for strategy. </a:t>
            </a:r>
          </a:p>
          <a:p>
            <a:endParaRPr lang="en-US" dirty="0"/>
          </a:p>
        </p:txBody>
      </p:sp>
      <p:sp>
        <p:nvSpPr>
          <p:cNvPr id="4" name="Slide Number Placeholder 3"/>
          <p:cNvSpPr>
            <a:spLocks noGrp="1"/>
          </p:cNvSpPr>
          <p:nvPr>
            <p:ph type="sldNum" sz="quarter" idx="5"/>
          </p:nvPr>
        </p:nvSpPr>
        <p:spPr/>
        <p:txBody>
          <a:bodyPr/>
          <a:lstStyle/>
          <a:p>
            <a:fld id="{0F66FD75-C24D-4A5F-A8A0-1F3A705B4C83}" type="slidenum">
              <a:rPr lang="en-US" smtClean="0"/>
              <a:t>3</a:t>
            </a:fld>
            <a:endParaRPr lang="en-US"/>
          </a:p>
        </p:txBody>
      </p:sp>
    </p:spTree>
    <p:extLst>
      <p:ext uri="{BB962C8B-B14F-4D97-AF65-F5344CB8AC3E}">
        <p14:creationId xmlns:p14="http://schemas.microsoft.com/office/powerpoint/2010/main" val="2305412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0"/>
              </a:spcBef>
              <a:spcAft>
                <a:spcPts val="600"/>
              </a:spcAft>
            </a:pPr>
            <a:r>
              <a:rPr lang="en-US" sz="1800" b="1" kern="0" dirty="0">
                <a:effectLst/>
                <a:latin typeface="Arial" panose="020B0604020202020204" pitchFamily="34" charset="0"/>
              </a:rPr>
              <a:t>Training strategies based on the problems in housekeeping in the Hotel </a:t>
            </a:r>
          </a:p>
          <a:p>
            <a:pPr algn="just">
              <a:lnSpc>
                <a:spcPct val="150000"/>
              </a:lnSpc>
            </a:pPr>
            <a:r>
              <a:rPr lang="en-US" sz="1800" dirty="0">
                <a:effectLst/>
                <a:latin typeface="Arial" panose="020B0604020202020204" pitchFamily="34" charset="0"/>
                <a:ea typeface="Arial" panose="020B0604020202020204" pitchFamily="34" charset="0"/>
              </a:rPr>
              <a:t>Training strategies are referred to as the planning as well as approaches for creating programs for the staff. The motive for designing these strategies for any organisation is to achieve educational goals and update employees. Any department of any organisation plans their strategy as per its development. The chosen organisation have also implemented several strategies for their further development which going to be discussed further (</a:t>
            </a:r>
            <a:r>
              <a:rPr lang="en-US" sz="1800" dirty="0">
                <a:solidFill>
                  <a:srgbClr val="222222"/>
                </a:solidFill>
                <a:effectLst/>
                <a:latin typeface="Arial" panose="020B0604020202020204" pitchFamily="34" charset="0"/>
                <a:ea typeface="Arial" panose="020B0604020202020204" pitchFamily="34" charset="0"/>
              </a:rPr>
              <a:t>Sharma et al., 2019)</a:t>
            </a:r>
            <a:r>
              <a:rPr lang="en-US" sz="1800" dirty="0">
                <a:effectLst/>
                <a:latin typeface="Arial" panose="020B0604020202020204" pitchFamily="34" charset="0"/>
                <a:ea typeface="Arial" panose="020B0604020202020204" pitchFamily="34" charset="0"/>
              </a:rPr>
              <a:t>. </a:t>
            </a:r>
          </a:p>
          <a:p>
            <a:pPr algn="just">
              <a:lnSpc>
                <a:spcPct val="150000"/>
              </a:lnSpc>
            </a:pPr>
            <a:r>
              <a:rPr lang="en-US" sz="1800" b="1" i="1" dirty="0">
                <a:effectLst/>
                <a:latin typeface="Arial" panose="020B0604020202020204" pitchFamily="34" charset="0"/>
                <a:ea typeface="Arial" panose="020B0604020202020204" pitchFamily="34" charset="0"/>
              </a:rPr>
              <a:t>Orientation </a:t>
            </a:r>
            <a:endParaRPr lang="en-US" sz="1800" dirty="0">
              <a:effectLst/>
              <a:latin typeface="Arial" panose="020B0604020202020204" pitchFamily="34" charset="0"/>
              <a:ea typeface="Arial" panose="020B0604020202020204" pitchFamily="34" charset="0"/>
            </a:endParaRPr>
          </a:p>
          <a:p>
            <a:pPr algn="just">
              <a:lnSpc>
                <a:spcPct val="150000"/>
              </a:lnSpc>
            </a:pPr>
            <a:r>
              <a:rPr lang="en-US" sz="1800" dirty="0">
                <a:effectLst/>
                <a:latin typeface="Arial" panose="020B0604020202020204" pitchFamily="34" charset="0"/>
                <a:ea typeface="Arial" panose="020B0604020202020204" pitchFamily="34" charset="0"/>
              </a:rPr>
              <a:t>An introduction that helps to adjust employees to the new understanding is known as orientation. On the other hand, it can be identified as the process of being oriented, this turns into the great </a:t>
            </a:r>
            <a:r>
              <a:rPr lang="en-US" sz="1800" dirty="0" err="1">
                <a:effectLst/>
                <a:latin typeface="Arial" panose="020B0604020202020204" pitchFamily="34" charset="0"/>
                <a:ea typeface="Arial" panose="020B0604020202020204" pitchFamily="34" charset="0"/>
              </a:rPr>
              <a:t>saviour</a:t>
            </a:r>
            <a:r>
              <a:rPr lang="en-US" sz="1800" dirty="0">
                <a:effectLst/>
                <a:latin typeface="Arial" panose="020B0604020202020204" pitchFamily="34" charset="0"/>
                <a:ea typeface="Arial" panose="020B0604020202020204" pitchFamily="34" charset="0"/>
              </a:rPr>
              <a:t> of the employees in any organisation. The chosen organisation makes them more incorporated into their work after adopting the orientation process as their strategy. Orientation is a process that helps employees of any organisation become familiar with the requirements of their role as well as the organisation. This starts after any employee's joints in any organisation which makes the company aware of their expectation as well as policies. Orientation helps the employees by making them comfortable towards the work. On the other hand, this makes them feel more confident and productive (</a:t>
            </a:r>
            <a:r>
              <a:rPr lang="en-US" sz="1800" dirty="0">
                <a:solidFill>
                  <a:srgbClr val="222222"/>
                </a:solidFill>
                <a:effectLst/>
                <a:latin typeface="Arial" panose="020B0604020202020204" pitchFamily="34" charset="0"/>
                <a:ea typeface="Arial" panose="020B0604020202020204" pitchFamily="34" charset="0"/>
              </a:rPr>
              <a:t>Leiter and Bakker, 2010)</a:t>
            </a:r>
            <a:r>
              <a:rPr lang="en-US" sz="1800" dirty="0">
                <a:effectLst/>
                <a:latin typeface="Arial" panose="020B0604020202020204" pitchFamily="34" charset="0"/>
                <a:ea typeface="Arial" panose="020B0604020202020204" pitchFamily="34" charset="0"/>
              </a:rPr>
              <a:t>. </a:t>
            </a:r>
          </a:p>
          <a:p>
            <a:pPr algn="just">
              <a:lnSpc>
                <a:spcPct val="150000"/>
              </a:lnSpc>
            </a:pPr>
            <a:r>
              <a:rPr lang="en-US" sz="1800" b="1" i="1" dirty="0">
                <a:effectLst/>
                <a:latin typeface="Arial" panose="020B0604020202020204" pitchFamily="34" charset="0"/>
                <a:ea typeface="Arial" panose="020B0604020202020204" pitchFamily="34" charset="0"/>
              </a:rPr>
              <a:t>Provide an elaborate job description</a:t>
            </a:r>
            <a:endParaRPr lang="en-US" sz="1800" dirty="0">
              <a:effectLst/>
              <a:latin typeface="Arial" panose="020B0604020202020204" pitchFamily="34" charset="0"/>
              <a:ea typeface="Arial" panose="020B0604020202020204" pitchFamily="34" charset="0"/>
            </a:endParaRPr>
          </a:p>
          <a:p>
            <a:pPr algn="just">
              <a:lnSpc>
                <a:spcPct val="150000"/>
              </a:lnSpc>
            </a:pPr>
            <a:r>
              <a:rPr lang="en-US" sz="1800" dirty="0">
                <a:effectLst/>
                <a:latin typeface="Arial" panose="020B0604020202020204" pitchFamily="34" charset="0"/>
                <a:ea typeface="Arial" panose="020B0604020202020204" pitchFamily="34" charset="0"/>
              </a:rPr>
              <a:t>The job description is a detailed advertisement for the open position and the role of the organisation. A job description should include several components such as providing enough details, keeping a description and many more. The chosen organisation has also implemented this strategy to develop themselves better than before. The housekeeping department of the chosen organisation can get several benefits from adopting this. It helps the company to better attachment with their candidates and helps them to perform better. This also helps to limit an employee's responsibilities with the particular organisation (</a:t>
            </a:r>
            <a:r>
              <a:rPr lang="en-US" sz="1800" dirty="0">
                <a:solidFill>
                  <a:srgbClr val="222222"/>
                </a:solidFill>
                <a:effectLst/>
                <a:latin typeface="Arial" panose="020B0604020202020204" pitchFamily="34" charset="0"/>
                <a:ea typeface="Arial" panose="020B0604020202020204" pitchFamily="34" charset="0"/>
              </a:rPr>
              <a:t>Mullins and </a:t>
            </a:r>
            <a:r>
              <a:rPr lang="en-US" sz="1800" dirty="0" err="1">
                <a:solidFill>
                  <a:srgbClr val="222222"/>
                </a:solidFill>
                <a:effectLst/>
                <a:latin typeface="Arial" panose="020B0604020202020204" pitchFamily="34" charset="0"/>
                <a:ea typeface="Arial" panose="020B0604020202020204" pitchFamily="34" charset="0"/>
              </a:rPr>
              <a:t>Dossor</a:t>
            </a:r>
            <a:r>
              <a:rPr lang="en-US" sz="1800" dirty="0">
                <a:solidFill>
                  <a:srgbClr val="222222"/>
                </a:solidFill>
                <a:effectLst/>
                <a:latin typeface="Arial" panose="020B0604020202020204" pitchFamily="34" charset="0"/>
                <a:ea typeface="Arial" panose="020B0604020202020204" pitchFamily="34" charset="0"/>
              </a:rPr>
              <a:t>, 2013)</a:t>
            </a:r>
            <a:r>
              <a:rPr lang="en-US" sz="1800" dirty="0">
                <a:effectLst/>
                <a:latin typeface="Arial" panose="020B0604020202020204" pitchFamily="34" charset="0"/>
                <a:ea typeface="Arial" panose="020B0604020202020204" pitchFamily="34" charset="0"/>
              </a:rPr>
              <a:t>. </a:t>
            </a:r>
          </a:p>
          <a:p>
            <a:endParaRPr lang="en-US" dirty="0"/>
          </a:p>
        </p:txBody>
      </p:sp>
      <p:sp>
        <p:nvSpPr>
          <p:cNvPr id="4" name="Slide Number Placeholder 3"/>
          <p:cNvSpPr>
            <a:spLocks noGrp="1"/>
          </p:cNvSpPr>
          <p:nvPr>
            <p:ph type="sldNum" sz="quarter" idx="5"/>
          </p:nvPr>
        </p:nvSpPr>
        <p:spPr/>
        <p:txBody>
          <a:bodyPr/>
          <a:lstStyle/>
          <a:p>
            <a:fld id="{0F66FD75-C24D-4A5F-A8A0-1F3A705B4C83}" type="slidenum">
              <a:rPr lang="en-US" smtClean="0"/>
              <a:t>4</a:t>
            </a:fld>
            <a:endParaRPr lang="en-US"/>
          </a:p>
        </p:txBody>
      </p:sp>
    </p:spTree>
    <p:extLst>
      <p:ext uri="{BB962C8B-B14F-4D97-AF65-F5344CB8AC3E}">
        <p14:creationId xmlns:p14="http://schemas.microsoft.com/office/powerpoint/2010/main" val="12579574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b="1" i="1" dirty="0">
                <a:effectLst/>
                <a:latin typeface="Arial" panose="020B0604020202020204" pitchFamily="34" charset="0"/>
                <a:ea typeface="Arial" panose="020B0604020202020204" pitchFamily="34" charset="0"/>
              </a:rPr>
              <a:t>Training a Standard Operation Procedure (SOP)</a:t>
            </a:r>
            <a:endParaRPr lang="en-US" sz="1800" dirty="0">
              <a:effectLst/>
              <a:latin typeface="Arial" panose="020B0604020202020204" pitchFamily="34" charset="0"/>
              <a:ea typeface="Arial" panose="020B0604020202020204" pitchFamily="34" charset="0"/>
            </a:endParaRPr>
          </a:p>
          <a:p>
            <a:pPr algn="just">
              <a:lnSpc>
                <a:spcPct val="150000"/>
              </a:lnSpc>
            </a:pPr>
            <a:r>
              <a:rPr lang="en-US" sz="1800" dirty="0">
                <a:effectLst/>
                <a:latin typeface="Arial" panose="020B0604020202020204" pitchFamily="34" charset="0"/>
                <a:ea typeface="Arial" panose="020B0604020202020204" pitchFamily="34" charset="0"/>
              </a:rPr>
              <a:t>SOP stands for Standard Operation Procedure and is a step-by-step procedure of instructions that is compiled by the organisation. These are used to improve efficiency, reduce miscommunication and prevent stress. The respected organisation has faced several problems in their housekeeping processes this strategy helps it in many aspects (Scaduto, 2019). This helps the organisation to work in a uniform way without manual oversight. It also navigates the employees in every complex situation and reduces the bottlenecks as well as the risks of errors. Other benefits of the SOP are creating a culture and improving business performance are also included (</a:t>
            </a:r>
            <a:r>
              <a:rPr lang="en-US" sz="1800" dirty="0" err="1">
                <a:effectLst/>
                <a:latin typeface="Arial" panose="020B0604020202020204" pitchFamily="34" charset="0"/>
                <a:ea typeface="Arial" panose="020B0604020202020204" pitchFamily="34" charset="0"/>
              </a:rPr>
              <a:t>Vallen</a:t>
            </a:r>
            <a:r>
              <a:rPr lang="en-US" sz="1800" dirty="0">
                <a:effectLst/>
                <a:latin typeface="Arial" panose="020B0604020202020204" pitchFamily="34" charset="0"/>
                <a:ea typeface="Arial" panose="020B0604020202020204" pitchFamily="34" charset="0"/>
              </a:rPr>
              <a:t> and </a:t>
            </a:r>
            <a:r>
              <a:rPr lang="en-US" sz="1800" dirty="0" err="1">
                <a:effectLst/>
                <a:latin typeface="Arial" panose="020B0604020202020204" pitchFamily="34" charset="0"/>
                <a:ea typeface="Arial" panose="020B0604020202020204" pitchFamily="34" charset="0"/>
              </a:rPr>
              <a:t>Vallen</a:t>
            </a:r>
            <a:r>
              <a:rPr lang="en-US" sz="1800" dirty="0">
                <a:effectLst/>
                <a:latin typeface="Arial" panose="020B0604020202020204" pitchFamily="34" charset="0"/>
                <a:ea typeface="Arial" panose="020B0604020202020204" pitchFamily="34" charset="0"/>
              </a:rPr>
              <a:t>, 2012).</a:t>
            </a:r>
          </a:p>
          <a:p>
            <a:pPr algn="just">
              <a:lnSpc>
                <a:spcPct val="150000"/>
              </a:lnSpc>
            </a:pPr>
            <a:r>
              <a:rPr lang="en-US" sz="1800" b="1" i="1" dirty="0">
                <a:effectLst/>
                <a:latin typeface="Arial" panose="020B0604020202020204" pitchFamily="34" charset="0"/>
                <a:ea typeface="Arial" panose="020B0604020202020204" pitchFamily="34" charset="0"/>
              </a:rPr>
              <a:t>Providing on-job training sessions</a:t>
            </a:r>
            <a:endParaRPr lang="en-US" sz="1800" dirty="0">
              <a:effectLst/>
              <a:latin typeface="Arial" panose="020B0604020202020204" pitchFamily="34" charset="0"/>
              <a:ea typeface="Arial" panose="020B0604020202020204" pitchFamily="34" charset="0"/>
            </a:endParaRPr>
          </a:p>
          <a:p>
            <a:pPr algn="just">
              <a:lnSpc>
                <a:spcPct val="150000"/>
              </a:lnSpc>
            </a:pPr>
            <a:r>
              <a:rPr lang="en-US" sz="1800" dirty="0">
                <a:effectLst/>
                <a:latin typeface="Arial" panose="020B0604020202020204" pitchFamily="34" charset="0"/>
                <a:ea typeface="Arial" panose="020B0604020202020204" pitchFamily="34" charset="0"/>
              </a:rPr>
              <a:t>Training is important for new joiners it helps the employees to learn new skills and improves the existing skills. Employee training programs help improve skills as well as knowledge which matches various changes in the organisation. The performance appraisal satisfies the recommendations for the employees. Preparing employees for higher responsibility is another important of Job training. There are several types of job training existing among them on-the-job training is the type where the employee gets training while they are working (Meier, 2021). </a:t>
            </a:r>
          </a:p>
          <a:p>
            <a:endParaRPr lang="en-US" dirty="0"/>
          </a:p>
        </p:txBody>
      </p:sp>
      <p:sp>
        <p:nvSpPr>
          <p:cNvPr id="4" name="Slide Number Placeholder 3"/>
          <p:cNvSpPr>
            <a:spLocks noGrp="1"/>
          </p:cNvSpPr>
          <p:nvPr>
            <p:ph type="sldNum" sz="quarter" idx="5"/>
          </p:nvPr>
        </p:nvSpPr>
        <p:spPr/>
        <p:txBody>
          <a:bodyPr/>
          <a:lstStyle/>
          <a:p>
            <a:fld id="{0F66FD75-C24D-4A5F-A8A0-1F3A705B4C83}" type="slidenum">
              <a:rPr lang="en-US" smtClean="0"/>
              <a:t>5</a:t>
            </a:fld>
            <a:endParaRPr lang="en-US"/>
          </a:p>
        </p:txBody>
      </p:sp>
    </p:spTree>
    <p:extLst>
      <p:ext uri="{BB962C8B-B14F-4D97-AF65-F5344CB8AC3E}">
        <p14:creationId xmlns:p14="http://schemas.microsoft.com/office/powerpoint/2010/main" val="27031535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b="1" i="1" dirty="0">
                <a:effectLst/>
                <a:latin typeface="Arial" panose="020B0604020202020204" pitchFamily="34" charset="0"/>
                <a:ea typeface="Arial" panose="020B0604020202020204" pitchFamily="34" charset="0"/>
              </a:rPr>
              <a:t>Outlining the health and safety standards </a:t>
            </a:r>
            <a:endParaRPr lang="en-US" sz="1800" dirty="0">
              <a:effectLst/>
              <a:latin typeface="Arial" panose="020B0604020202020204" pitchFamily="34" charset="0"/>
              <a:ea typeface="Arial" panose="020B0604020202020204" pitchFamily="34" charset="0"/>
            </a:endParaRPr>
          </a:p>
          <a:p>
            <a:pPr algn="just">
              <a:lnSpc>
                <a:spcPct val="150000"/>
              </a:lnSpc>
            </a:pPr>
            <a:r>
              <a:rPr lang="en-US" sz="1800" dirty="0">
                <a:effectLst/>
                <a:latin typeface="Arial" panose="020B0604020202020204" pitchFamily="34" charset="0"/>
                <a:ea typeface="Arial" panose="020B0604020202020204" pitchFamily="34" charset="0"/>
              </a:rPr>
              <a:t>The health, as well as safety standards of an organisation, stand for protecting employees and increasing productivity. Among all the goals of health and safety measures the main goal is to measure the protection of their employees. Informing the staff about regional, municipal and national health is applied in the hotel strategy. These rules can be applied to waste management, worker safety and handling chemicals. The respected hotel first analyses their risk factors act makes strategies as per this. This danger analysis may present while performing housekeeping operations. Any problem that can be potential for the organisation such as poor ergonomics, slick floors or chemical exposure can be handled by this strategy as well (Leonard, 2019).</a:t>
            </a:r>
          </a:p>
          <a:p>
            <a:endParaRPr lang="en-US" dirty="0"/>
          </a:p>
        </p:txBody>
      </p:sp>
      <p:sp>
        <p:nvSpPr>
          <p:cNvPr id="4" name="Slide Number Placeholder 3"/>
          <p:cNvSpPr>
            <a:spLocks noGrp="1"/>
          </p:cNvSpPr>
          <p:nvPr>
            <p:ph type="sldNum" sz="quarter" idx="5"/>
          </p:nvPr>
        </p:nvSpPr>
        <p:spPr/>
        <p:txBody>
          <a:bodyPr/>
          <a:lstStyle/>
          <a:p>
            <a:fld id="{0F66FD75-C24D-4A5F-A8A0-1F3A705B4C83}" type="slidenum">
              <a:rPr lang="en-US" smtClean="0"/>
              <a:t>6</a:t>
            </a:fld>
            <a:endParaRPr lang="en-US"/>
          </a:p>
        </p:txBody>
      </p:sp>
    </p:spTree>
    <p:extLst>
      <p:ext uri="{BB962C8B-B14F-4D97-AF65-F5344CB8AC3E}">
        <p14:creationId xmlns:p14="http://schemas.microsoft.com/office/powerpoint/2010/main" val="25994325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0"/>
              </a:spcBef>
              <a:spcAft>
                <a:spcPts val="600"/>
              </a:spcAft>
            </a:pPr>
            <a:r>
              <a:rPr lang="en-US" sz="1800" b="1" kern="0" dirty="0">
                <a:effectLst/>
                <a:latin typeface="Arial" panose="020B0604020202020204" pitchFamily="34" charset="0"/>
              </a:rPr>
              <a:t>Implementation of an employee engagement model for housekeeping staff in the Hotel</a:t>
            </a:r>
          </a:p>
          <a:p>
            <a:pPr algn="just">
              <a:lnSpc>
                <a:spcPct val="150000"/>
              </a:lnSpc>
            </a:pPr>
            <a:r>
              <a:rPr lang="en-US" sz="1800" dirty="0">
                <a:effectLst/>
                <a:latin typeface="Arial" panose="020B0604020202020204" pitchFamily="34" charset="0"/>
                <a:ea typeface="Arial" panose="020B0604020202020204" pitchFamily="34" charset="0"/>
              </a:rPr>
              <a:t>Employee engagement modes are implemented by organisations to help their employees feel satisfied, valued, trusted, happy and cared for within their workplace. Among various models of employee engagement, the Zinger Model can be implemented by Premier Inn Leicester Fosse Park as it focuses on ten important actions which managers should take to engage housekeeping staff. </a:t>
            </a:r>
          </a:p>
          <a:p>
            <a:pPr algn="just">
              <a:lnSpc>
                <a:spcPct val="150000"/>
              </a:lnSpc>
            </a:pPr>
            <a:r>
              <a:rPr lang="en-US" sz="1800" b="1" i="1" dirty="0">
                <a:effectLst/>
                <a:latin typeface="Arial" panose="020B0604020202020204" pitchFamily="34" charset="0"/>
                <a:ea typeface="Arial" panose="020B0604020202020204" pitchFamily="34" charset="0"/>
              </a:rPr>
              <a:t>The Zinger Model</a:t>
            </a:r>
            <a:endParaRPr lang="en-US" sz="1800" dirty="0">
              <a:effectLst/>
              <a:latin typeface="Arial" panose="020B0604020202020204" pitchFamily="34" charset="0"/>
              <a:ea typeface="Arial" panose="020B0604020202020204" pitchFamily="34" charset="0"/>
            </a:endParaRPr>
          </a:p>
          <a:p>
            <a:pPr algn="just">
              <a:lnSpc>
                <a:spcPct val="150000"/>
              </a:lnSpc>
            </a:pPr>
            <a:r>
              <a:rPr lang="en-US" sz="1800" dirty="0">
                <a:effectLst/>
                <a:latin typeface="Arial" panose="020B0604020202020204" pitchFamily="34" charset="0"/>
                <a:ea typeface="Arial" panose="020B0604020202020204" pitchFamily="34" charset="0"/>
              </a:rPr>
              <a:t>The Zinger model can help the head of the housekeeping department in Premier Inn to leverage connections among employees to achieve good results. With the help of this model, they can focus on organisation and strategy while recognising the finite energy of employees as a major element in attaining the goal of happiness and satisfaction (</a:t>
            </a:r>
            <a:r>
              <a:rPr lang="en-US" sz="1800" dirty="0">
                <a:solidFill>
                  <a:srgbClr val="222222"/>
                </a:solidFill>
                <a:effectLst/>
                <a:highlight>
                  <a:srgbClr val="FFFFFF"/>
                </a:highlight>
                <a:latin typeface="Arial" panose="020B0604020202020204" pitchFamily="34" charset="0"/>
                <a:ea typeface="Arial" panose="020B0604020202020204" pitchFamily="34" charset="0"/>
              </a:rPr>
              <a:t>Davis and Van der Heijden, 2023)</a:t>
            </a:r>
            <a:r>
              <a:rPr lang="en-US" sz="1800" dirty="0">
                <a:effectLst/>
                <a:latin typeface="Arial" panose="020B0604020202020204" pitchFamily="34" charset="0"/>
                <a:ea typeface="Arial" panose="020B0604020202020204" pitchFamily="34" charset="0"/>
              </a:rPr>
              <a:t>. This model presents employee engagement in the form of a pyramid which includes a bottom row, a middle row and a top row with the top of the pyramid. The bottom row includes employee necessities such as energy and well-being including leveraging strengths. The middle row of this pyramid unites the organisation by creating meaningful relationships in the workplace as well as fostering recognition. The top row includes boosting performance marking progress and enabling employees to perform meaningful work and the top of this pyramid states the achieved results. Zinger has defined an acronym of CARE which represents connection, authentic professional relationships, Recognition and acknowledgement of employee effort and engagement (</a:t>
            </a:r>
            <a:r>
              <a:rPr lang="en-US" sz="1800" dirty="0">
                <a:solidFill>
                  <a:srgbClr val="222222"/>
                </a:solidFill>
                <a:effectLst/>
                <a:highlight>
                  <a:srgbClr val="FFFFFF"/>
                </a:highlight>
                <a:latin typeface="Arial" panose="020B0604020202020204" pitchFamily="34" charset="0"/>
                <a:ea typeface="Arial" panose="020B0604020202020204" pitchFamily="34" charset="0"/>
              </a:rPr>
              <a:t>Lemon, 2019)</a:t>
            </a:r>
            <a:r>
              <a:rPr lang="en-US" sz="1800" dirty="0">
                <a:effectLst/>
                <a:latin typeface="Arial" panose="020B0604020202020204" pitchFamily="34" charset="0"/>
                <a:ea typeface="Arial" panose="020B0604020202020204" pitchFamily="34" charset="0"/>
              </a:rPr>
              <a:t>. </a:t>
            </a:r>
          </a:p>
          <a:p>
            <a:endParaRPr lang="en-US" dirty="0"/>
          </a:p>
        </p:txBody>
      </p:sp>
      <p:sp>
        <p:nvSpPr>
          <p:cNvPr id="4" name="Slide Number Placeholder 3"/>
          <p:cNvSpPr>
            <a:spLocks noGrp="1"/>
          </p:cNvSpPr>
          <p:nvPr>
            <p:ph type="sldNum" sz="quarter" idx="5"/>
          </p:nvPr>
        </p:nvSpPr>
        <p:spPr/>
        <p:txBody>
          <a:bodyPr/>
          <a:lstStyle/>
          <a:p>
            <a:fld id="{0F66FD75-C24D-4A5F-A8A0-1F3A705B4C83}" type="slidenum">
              <a:rPr lang="en-US" smtClean="0"/>
              <a:t>7</a:t>
            </a:fld>
            <a:endParaRPr lang="en-US"/>
          </a:p>
        </p:txBody>
      </p:sp>
    </p:spTree>
    <p:extLst>
      <p:ext uri="{BB962C8B-B14F-4D97-AF65-F5344CB8AC3E}">
        <p14:creationId xmlns:p14="http://schemas.microsoft.com/office/powerpoint/2010/main" val="15689794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b="1" i="1" dirty="0">
                <a:effectLst/>
                <a:latin typeface="Arial" panose="020B0604020202020204" pitchFamily="34" charset="0"/>
                <a:ea typeface="Arial" panose="020B0604020202020204" pitchFamily="34" charset="0"/>
              </a:rPr>
              <a:t>Implementation for Housekeeping Employees in Premier Inn</a:t>
            </a:r>
            <a:endParaRPr lang="en-US" sz="1800" dirty="0">
              <a:effectLst/>
              <a:latin typeface="Arial" panose="020B0604020202020204" pitchFamily="34" charset="0"/>
              <a:ea typeface="Arial" panose="020B0604020202020204" pitchFamily="34" charset="0"/>
            </a:endParaRPr>
          </a:p>
          <a:p>
            <a:pPr algn="just">
              <a:lnSpc>
                <a:spcPct val="150000"/>
              </a:lnSpc>
            </a:pPr>
            <a:r>
              <a:rPr lang="en-US" sz="1800" dirty="0">
                <a:effectLst/>
                <a:latin typeface="Arial" panose="020B0604020202020204" pitchFamily="34" charset="0"/>
                <a:ea typeface="Arial" panose="020B0604020202020204" pitchFamily="34" charset="0"/>
              </a:rPr>
              <a:t>Implementing the Zinger Model in Premier Inn for engaging housekeeping employees the organisation can help them to provide the best customer service. The organisation will be able to boost the morale of housekeeping staff and encourage them which will be effective for employee retention. As a result of this, the staff of the housekeeping team in Premier Inn Leicester Fosse Park will be engaged fully and achieve the desired outcome faster (</a:t>
            </a:r>
            <a:r>
              <a:rPr lang="en-US" sz="1800" dirty="0">
                <a:solidFill>
                  <a:srgbClr val="222222"/>
                </a:solidFill>
                <a:effectLst/>
                <a:highlight>
                  <a:srgbClr val="FFFFFF"/>
                </a:highlight>
                <a:latin typeface="Arial" panose="020B0604020202020204" pitchFamily="34" charset="0"/>
                <a:ea typeface="Arial" panose="020B0604020202020204" pitchFamily="34" charset="0"/>
              </a:rPr>
              <a:t>Bridger, 2018)</a:t>
            </a:r>
            <a:r>
              <a:rPr lang="en-US" sz="1800" dirty="0">
                <a:effectLst/>
                <a:latin typeface="Arial" panose="020B0604020202020204" pitchFamily="34" charset="0"/>
                <a:ea typeface="Arial" panose="020B0604020202020204" pitchFamily="34" charset="0"/>
              </a:rPr>
              <a:t>. </a:t>
            </a:r>
          </a:p>
          <a:p>
            <a:endParaRPr lang="en-US" dirty="0"/>
          </a:p>
        </p:txBody>
      </p:sp>
      <p:sp>
        <p:nvSpPr>
          <p:cNvPr id="4" name="Slide Number Placeholder 3"/>
          <p:cNvSpPr>
            <a:spLocks noGrp="1"/>
          </p:cNvSpPr>
          <p:nvPr>
            <p:ph type="sldNum" sz="quarter" idx="5"/>
          </p:nvPr>
        </p:nvSpPr>
        <p:spPr/>
        <p:txBody>
          <a:bodyPr/>
          <a:lstStyle/>
          <a:p>
            <a:fld id="{0F66FD75-C24D-4A5F-A8A0-1F3A705B4C83}" type="slidenum">
              <a:rPr lang="en-US" smtClean="0"/>
              <a:t>8</a:t>
            </a:fld>
            <a:endParaRPr lang="en-US"/>
          </a:p>
        </p:txBody>
      </p:sp>
    </p:spTree>
    <p:extLst>
      <p:ext uri="{BB962C8B-B14F-4D97-AF65-F5344CB8AC3E}">
        <p14:creationId xmlns:p14="http://schemas.microsoft.com/office/powerpoint/2010/main" val="6002376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0"/>
              </a:spcBef>
              <a:spcAft>
                <a:spcPts val="600"/>
              </a:spcAft>
            </a:pPr>
            <a:r>
              <a:rPr lang="en-US" sz="1800" b="1" kern="0" dirty="0">
                <a:effectLst/>
                <a:latin typeface="Arial" panose="020B0604020202020204" pitchFamily="34" charset="0"/>
              </a:rPr>
              <a:t>Conclusion </a:t>
            </a:r>
          </a:p>
          <a:p>
            <a:pPr algn="just">
              <a:lnSpc>
                <a:spcPct val="150000"/>
              </a:lnSpc>
            </a:pPr>
            <a:r>
              <a:rPr lang="en-US" sz="1800" dirty="0">
                <a:effectLst/>
                <a:latin typeface="Arial" panose="020B0604020202020204" pitchFamily="34" charset="0"/>
                <a:ea typeface="Arial" panose="020B0604020202020204" pitchFamily="34" charset="0"/>
              </a:rPr>
              <a:t>This part of the context is a PowerPoint Presentation that highlights the operation of hotel facilities. This part of the context highlights the housekeeping department and the services they have provided to the organisation. A well-known hotel chain in the UK, Premier Inn has been chosen as the organisation and its housekeeping department has been discussed further. Moving forward to the next section of the context, some training strategies that the particular department chooses for conducting their work have been discussed. The strategies that the department has chosen to become more effective in the organisation are such as orientation, providing job descriptions and many more. Moving forward to the next section of the context an employee engagement model has been brought forward along with the implementation of the model for strategy. </a:t>
            </a:r>
          </a:p>
          <a:p>
            <a:endParaRPr lang="en-US" dirty="0"/>
          </a:p>
        </p:txBody>
      </p:sp>
      <p:sp>
        <p:nvSpPr>
          <p:cNvPr id="4" name="Slide Number Placeholder 3"/>
          <p:cNvSpPr>
            <a:spLocks noGrp="1"/>
          </p:cNvSpPr>
          <p:nvPr>
            <p:ph type="sldNum" sz="quarter" idx="5"/>
          </p:nvPr>
        </p:nvSpPr>
        <p:spPr/>
        <p:txBody>
          <a:bodyPr/>
          <a:lstStyle/>
          <a:p>
            <a:fld id="{0F66FD75-C24D-4A5F-A8A0-1F3A705B4C83}" type="slidenum">
              <a:rPr lang="en-US" smtClean="0"/>
              <a:t>9</a:t>
            </a:fld>
            <a:endParaRPr lang="en-US"/>
          </a:p>
        </p:txBody>
      </p:sp>
    </p:spTree>
    <p:extLst>
      <p:ext uri="{BB962C8B-B14F-4D97-AF65-F5344CB8AC3E}">
        <p14:creationId xmlns:p14="http://schemas.microsoft.com/office/powerpoint/2010/main" val="32909323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0"/>
              </a:spcBef>
              <a:spcAft>
                <a:spcPts val="600"/>
              </a:spcAft>
            </a:pPr>
            <a:r>
              <a:rPr lang="en-US" sz="1800" b="1" kern="0" dirty="0">
                <a:effectLst/>
                <a:latin typeface="Arial" panose="020B0604020202020204" pitchFamily="34" charset="0"/>
              </a:rPr>
              <a:t>References</a:t>
            </a:r>
          </a:p>
          <a:p>
            <a:pPr algn="just">
              <a:lnSpc>
                <a:spcPct val="150000"/>
              </a:lnSpc>
            </a:pPr>
            <a:r>
              <a:rPr lang="en-US" sz="1800" dirty="0">
                <a:solidFill>
                  <a:srgbClr val="222222"/>
                </a:solidFill>
                <a:effectLst/>
                <a:highlight>
                  <a:srgbClr val="FFFFFF"/>
                </a:highlight>
                <a:latin typeface="Arial" panose="020B0604020202020204" pitchFamily="34" charset="0"/>
                <a:ea typeface="Arial" panose="020B0604020202020204" pitchFamily="34" charset="0"/>
              </a:rPr>
              <a:t>Bridger, E. (2018) Employee engagement: a practical introduction. 2nd ed. HR Fundamentals. London: CIPD and Kogan Page.</a:t>
            </a:r>
            <a:endParaRPr lang="en-US" sz="1800" dirty="0">
              <a:effectLst/>
              <a:latin typeface="Arial" panose="020B0604020202020204" pitchFamily="34" charset="0"/>
              <a:ea typeface="Arial" panose="020B0604020202020204" pitchFamily="34" charset="0"/>
            </a:endParaRPr>
          </a:p>
          <a:p>
            <a:pPr algn="just">
              <a:lnSpc>
                <a:spcPct val="150000"/>
              </a:lnSpc>
            </a:pPr>
            <a:r>
              <a:rPr lang="en-US" sz="1800" dirty="0">
                <a:solidFill>
                  <a:srgbClr val="222222"/>
                </a:solidFill>
                <a:effectLst/>
                <a:highlight>
                  <a:srgbClr val="FFFFFF"/>
                </a:highlight>
                <a:latin typeface="Arial" panose="020B0604020202020204" pitchFamily="34" charset="0"/>
                <a:ea typeface="Arial" panose="020B0604020202020204" pitchFamily="34" charset="0"/>
              </a:rPr>
              <a:t>Davis, A.S. and Van der Heijden, B.I., (2023). Launching the dynamic employee engagement framework: towards a better understanding of the phenomenon. </a:t>
            </a:r>
            <a:r>
              <a:rPr lang="en-US" sz="1800" i="1" dirty="0">
                <a:solidFill>
                  <a:srgbClr val="222222"/>
                </a:solidFill>
                <a:effectLst/>
                <a:highlight>
                  <a:srgbClr val="FFFFFF"/>
                </a:highlight>
                <a:latin typeface="Arial" panose="020B0604020202020204" pitchFamily="34" charset="0"/>
                <a:ea typeface="Arial" panose="020B0604020202020204" pitchFamily="34" charset="0"/>
              </a:rPr>
              <a:t>Employee Relations: The International </a:t>
            </a:r>
            <a:r>
              <a:rPr lang="en-US" sz="1800" i="1" dirty="0" err="1">
                <a:solidFill>
                  <a:srgbClr val="222222"/>
                </a:solidFill>
                <a:effectLst/>
                <a:highlight>
                  <a:srgbClr val="FFFFFF"/>
                </a:highlight>
                <a:latin typeface="Arial" panose="020B0604020202020204" pitchFamily="34" charset="0"/>
                <a:ea typeface="Arial" panose="020B0604020202020204" pitchFamily="34" charset="0"/>
              </a:rPr>
              <a:t>Journal</a:t>
            </a:r>
            <a:r>
              <a:rPr lang="en-US" sz="1800" dirty="0" err="1">
                <a:solidFill>
                  <a:srgbClr val="222222"/>
                </a:solidFill>
                <a:effectLst/>
                <a:highlight>
                  <a:srgbClr val="FFFFFF"/>
                </a:highlight>
                <a:latin typeface="Arial" panose="020B0604020202020204" pitchFamily="34" charset="0"/>
                <a:ea typeface="Arial" panose="020B0604020202020204" pitchFamily="34" charset="0"/>
              </a:rPr>
              <a:t>.</a:t>
            </a:r>
            <a:r>
              <a:rPr lang="en-US" sz="1800" dirty="0" err="1">
                <a:solidFill>
                  <a:srgbClr val="222222"/>
                </a:solidFill>
                <a:effectLst/>
                <a:latin typeface="Arial" panose="020B0604020202020204" pitchFamily="34" charset="0"/>
                <a:ea typeface="Arial" panose="020B0604020202020204" pitchFamily="34" charset="0"/>
              </a:rPr>
              <a:t>Global</a:t>
            </a:r>
            <a:r>
              <a:rPr lang="en-US" sz="1800" dirty="0">
                <a:solidFill>
                  <a:srgbClr val="222222"/>
                </a:solidFill>
                <a:effectLst/>
                <a:latin typeface="Arial" panose="020B0604020202020204" pitchFamily="34" charset="0"/>
                <a:ea typeface="Arial" panose="020B0604020202020204" pitchFamily="34" charset="0"/>
              </a:rPr>
              <a:t>.</a:t>
            </a:r>
            <a:endParaRPr lang="en-US" sz="1800" dirty="0">
              <a:effectLst/>
              <a:latin typeface="Arial" panose="020B0604020202020204" pitchFamily="34" charset="0"/>
              <a:ea typeface="Arial" panose="020B0604020202020204" pitchFamily="34" charset="0"/>
            </a:endParaRPr>
          </a:p>
          <a:p>
            <a:pPr algn="just">
              <a:lnSpc>
                <a:spcPct val="150000"/>
              </a:lnSpc>
            </a:pPr>
            <a:r>
              <a:rPr lang="en-US" sz="1800" dirty="0" err="1">
                <a:effectLst/>
                <a:latin typeface="Arial" panose="020B0604020202020204" pitchFamily="34" charset="0"/>
                <a:ea typeface="Arial" panose="020B0604020202020204" pitchFamily="34" charset="0"/>
              </a:rPr>
              <a:t>Vallen</a:t>
            </a:r>
            <a:r>
              <a:rPr lang="en-US" sz="1800" dirty="0">
                <a:effectLst/>
                <a:latin typeface="Arial" panose="020B0604020202020204" pitchFamily="34" charset="0"/>
                <a:ea typeface="Arial" panose="020B0604020202020204" pitchFamily="34" charset="0"/>
              </a:rPr>
              <a:t>, G. and </a:t>
            </a:r>
            <a:r>
              <a:rPr lang="en-US" sz="1800" dirty="0" err="1">
                <a:effectLst/>
                <a:latin typeface="Arial" panose="020B0604020202020204" pitchFamily="34" charset="0"/>
                <a:ea typeface="Arial" panose="020B0604020202020204" pitchFamily="34" charset="0"/>
              </a:rPr>
              <a:t>Vallen</a:t>
            </a:r>
            <a:r>
              <a:rPr lang="en-US" sz="1800" dirty="0">
                <a:effectLst/>
                <a:latin typeface="Arial" panose="020B0604020202020204" pitchFamily="34" charset="0"/>
                <a:ea typeface="Arial" panose="020B0604020202020204" pitchFamily="34" charset="0"/>
              </a:rPr>
              <a:t>, J. (2012) Managing Hotel Operations. London: Pearson.</a:t>
            </a:r>
          </a:p>
          <a:p>
            <a:pPr algn="just">
              <a:lnSpc>
                <a:spcPct val="150000"/>
              </a:lnSpc>
            </a:pPr>
            <a:r>
              <a:rPr lang="en-US" sz="1800" dirty="0">
                <a:solidFill>
                  <a:srgbClr val="222222"/>
                </a:solidFill>
                <a:effectLst/>
                <a:latin typeface="Arial" panose="020B0604020202020204" pitchFamily="34" charset="0"/>
                <a:ea typeface="Arial" panose="020B0604020202020204" pitchFamily="34" charset="0"/>
              </a:rPr>
              <a:t>Leiter, M. P. and Bakker, A. B. (2010) Work Engagement: A Handbook of Essential Theory and Research. Hove [England]: Psychology Press.</a:t>
            </a:r>
            <a:endParaRPr lang="en-US" sz="1800" dirty="0">
              <a:effectLst/>
              <a:latin typeface="Arial" panose="020B0604020202020204" pitchFamily="34" charset="0"/>
              <a:ea typeface="Arial" panose="020B0604020202020204" pitchFamily="34" charset="0"/>
            </a:endParaRPr>
          </a:p>
          <a:p>
            <a:pPr algn="just">
              <a:lnSpc>
                <a:spcPct val="150000"/>
              </a:lnSpc>
            </a:pPr>
            <a:r>
              <a:rPr lang="en-US" sz="1800" dirty="0">
                <a:solidFill>
                  <a:srgbClr val="222222"/>
                </a:solidFill>
                <a:effectLst/>
                <a:highlight>
                  <a:srgbClr val="FFFFFF"/>
                </a:highlight>
                <a:latin typeface="Arial" panose="020B0604020202020204" pitchFamily="34" charset="0"/>
                <a:ea typeface="Arial" panose="020B0604020202020204" pitchFamily="34" charset="0"/>
              </a:rPr>
              <a:t>Lemon, L.L., (2019). The employee experience: How employees make meaning of employee engagement. </a:t>
            </a:r>
            <a:r>
              <a:rPr lang="en-US" sz="1800" i="1" dirty="0">
                <a:solidFill>
                  <a:srgbClr val="222222"/>
                </a:solidFill>
                <a:effectLst/>
                <a:highlight>
                  <a:srgbClr val="FFFFFF"/>
                </a:highlight>
                <a:latin typeface="Arial" panose="020B0604020202020204" pitchFamily="34" charset="0"/>
                <a:ea typeface="Arial" panose="020B0604020202020204" pitchFamily="34" charset="0"/>
              </a:rPr>
              <a:t>Journal of Public Relations Research</a:t>
            </a:r>
            <a:r>
              <a:rPr lang="en-US" sz="1800" dirty="0">
                <a:solidFill>
                  <a:srgbClr val="222222"/>
                </a:solidFill>
                <a:effectLst/>
                <a:highlight>
                  <a:srgbClr val="FFFFFF"/>
                </a:highlight>
                <a:latin typeface="Arial" panose="020B0604020202020204" pitchFamily="34" charset="0"/>
                <a:ea typeface="Arial" panose="020B0604020202020204" pitchFamily="34" charset="0"/>
              </a:rPr>
              <a:t>.</a:t>
            </a:r>
            <a:endParaRPr lang="en-US" sz="1800" dirty="0">
              <a:effectLst/>
              <a:latin typeface="Arial" panose="020B0604020202020204" pitchFamily="34" charset="0"/>
              <a:ea typeface="Arial" panose="020B0604020202020204" pitchFamily="34" charset="0"/>
            </a:endParaRPr>
          </a:p>
          <a:p>
            <a:pPr algn="just">
              <a:lnSpc>
                <a:spcPct val="150000"/>
              </a:lnSpc>
            </a:pPr>
            <a:r>
              <a:rPr lang="en-US" sz="1800" dirty="0">
                <a:effectLst/>
                <a:latin typeface="Arial" panose="020B0604020202020204" pitchFamily="34" charset="0"/>
                <a:ea typeface="Arial" panose="020B0604020202020204" pitchFamily="34" charset="0"/>
              </a:rPr>
              <a:t>Leonard, K., (2019). Importance of Workplace Health &amp; Safety. [Online] Available at: https://smallbusiness.chron.com/importance-workplace-health-safety-4973.html [Accessed 01 November 2023].</a:t>
            </a:r>
          </a:p>
          <a:p>
            <a:pPr algn="just">
              <a:lnSpc>
                <a:spcPct val="150000"/>
              </a:lnSpc>
            </a:pPr>
            <a:r>
              <a:rPr lang="en-US" sz="1800" dirty="0">
                <a:effectLst/>
                <a:latin typeface="Arial" panose="020B0604020202020204" pitchFamily="34" charset="0"/>
                <a:ea typeface="Arial" panose="020B0604020202020204" pitchFamily="34" charset="0"/>
              </a:rPr>
              <a:t>Meier, D. K. S., (2021). The Effects of On-the-Job Training. [Online] Available at: https://work.chron.com/effects-onthejob-training-11314.html [Accessed 01 November 2023].</a:t>
            </a:r>
          </a:p>
          <a:p>
            <a:pPr algn="just">
              <a:lnSpc>
                <a:spcPct val="150000"/>
              </a:lnSpc>
            </a:pPr>
            <a:r>
              <a:rPr lang="en-US" sz="1800" dirty="0">
                <a:solidFill>
                  <a:srgbClr val="222222"/>
                </a:solidFill>
                <a:effectLst/>
                <a:latin typeface="Arial" panose="020B0604020202020204" pitchFamily="34" charset="0"/>
                <a:ea typeface="Arial" panose="020B0604020202020204" pitchFamily="34" charset="0"/>
              </a:rPr>
              <a:t>Mullins, L. and </a:t>
            </a:r>
            <a:r>
              <a:rPr lang="en-US" sz="1800" dirty="0" err="1">
                <a:solidFill>
                  <a:srgbClr val="222222"/>
                </a:solidFill>
                <a:effectLst/>
                <a:latin typeface="Arial" panose="020B0604020202020204" pitchFamily="34" charset="0"/>
                <a:ea typeface="Arial" panose="020B0604020202020204" pitchFamily="34" charset="0"/>
              </a:rPr>
              <a:t>Dossor</a:t>
            </a:r>
            <a:r>
              <a:rPr lang="en-US" sz="1800" dirty="0">
                <a:solidFill>
                  <a:srgbClr val="222222"/>
                </a:solidFill>
                <a:effectLst/>
                <a:latin typeface="Arial" panose="020B0604020202020204" pitchFamily="34" charset="0"/>
                <a:ea typeface="Arial" panose="020B0604020202020204" pitchFamily="34" charset="0"/>
              </a:rPr>
              <a:t>, P. (2013) Hospitality Management and Organisational Behaviour. 5th ed. Harlow: Pearson.</a:t>
            </a:r>
            <a:endParaRPr lang="en-US" sz="1800" dirty="0">
              <a:effectLst/>
              <a:latin typeface="Arial" panose="020B0604020202020204" pitchFamily="34" charset="0"/>
              <a:ea typeface="Arial" panose="020B0604020202020204" pitchFamily="34" charset="0"/>
            </a:endParaRPr>
          </a:p>
          <a:p>
            <a:pPr algn="just">
              <a:lnSpc>
                <a:spcPct val="150000"/>
              </a:lnSpc>
            </a:pPr>
            <a:r>
              <a:rPr lang="en-US" sz="1800" dirty="0">
                <a:effectLst/>
                <a:latin typeface="Arial" panose="020B0604020202020204" pitchFamily="34" charset="0"/>
                <a:ea typeface="Arial" panose="020B0604020202020204" pitchFamily="34" charset="0"/>
              </a:rPr>
              <a:t>Scaduto, D., (2019). The Lowdown On Standard Operating Procedures. [Online] Available at: https://www.forbes.com/sites/forbesbusinesscouncil/2019/11/07/the-lowdown-on-standard-operating-procedures/?sh=3f6d3a336b86 [Accessed 01 November 2023].</a:t>
            </a:r>
          </a:p>
          <a:p>
            <a:pPr algn="just">
              <a:lnSpc>
                <a:spcPct val="150000"/>
              </a:lnSpc>
            </a:pPr>
            <a:r>
              <a:rPr lang="en-US" sz="1800" dirty="0">
                <a:solidFill>
                  <a:srgbClr val="222222"/>
                </a:solidFill>
                <a:effectLst/>
                <a:latin typeface="Arial" panose="020B0604020202020204" pitchFamily="34" charset="0"/>
                <a:ea typeface="Arial" panose="020B0604020202020204" pitchFamily="34" charset="0"/>
              </a:rPr>
              <a:t>Sharma, N., Chaudhary, N. and Singh, V. (2019) Management Techniques For Employee Engagement In Contemporary Organizations. Hershey, Pennsylvania: IGI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F66FD75-C24D-4A5F-A8A0-1F3A705B4C83}" type="slidenum">
              <a:rPr lang="en-US" smtClean="0"/>
              <a:t>10</a:t>
            </a:fld>
            <a:endParaRPr lang="en-US"/>
          </a:p>
        </p:txBody>
      </p:sp>
    </p:spTree>
    <p:extLst>
      <p:ext uri="{BB962C8B-B14F-4D97-AF65-F5344CB8AC3E}">
        <p14:creationId xmlns:p14="http://schemas.microsoft.com/office/powerpoint/2010/main" val="31446601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570B8-6F1E-ABA5-35F5-799F9C9C19A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081D6E4-42DB-3C4C-DF44-7BA3C4604D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118BC1D-4AC1-2931-CA60-1F7A635682D4}"/>
              </a:ext>
            </a:extLst>
          </p:cNvPr>
          <p:cNvSpPr>
            <a:spLocks noGrp="1"/>
          </p:cNvSpPr>
          <p:nvPr>
            <p:ph type="dt" sz="half" idx="10"/>
          </p:nvPr>
        </p:nvSpPr>
        <p:spPr/>
        <p:txBody>
          <a:bodyPr/>
          <a:lstStyle/>
          <a:p>
            <a:fld id="{23558D51-88F6-4D8A-8BE9-9875D37B526B}" type="datetimeFigureOut">
              <a:rPr lang="en-US" smtClean="0"/>
              <a:t>11/12/2023</a:t>
            </a:fld>
            <a:endParaRPr lang="en-US"/>
          </a:p>
        </p:txBody>
      </p:sp>
      <p:sp>
        <p:nvSpPr>
          <p:cNvPr id="5" name="Footer Placeholder 4">
            <a:extLst>
              <a:ext uri="{FF2B5EF4-FFF2-40B4-BE49-F238E27FC236}">
                <a16:creationId xmlns:a16="http://schemas.microsoft.com/office/drawing/2014/main" id="{2968A537-153F-89E7-A32E-B87FEB5F9F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9898B1-487B-D175-0EFA-BD93CC698589}"/>
              </a:ext>
            </a:extLst>
          </p:cNvPr>
          <p:cNvSpPr>
            <a:spLocks noGrp="1"/>
          </p:cNvSpPr>
          <p:nvPr>
            <p:ph type="sldNum" sz="quarter" idx="12"/>
          </p:nvPr>
        </p:nvSpPr>
        <p:spPr/>
        <p:txBody>
          <a:bodyPr/>
          <a:lstStyle/>
          <a:p>
            <a:fld id="{0ED8920E-3521-443C-AACB-D6CD401F9D30}" type="slidenum">
              <a:rPr lang="en-US" smtClean="0"/>
              <a:t>‹#›</a:t>
            </a:fld>
            <a:endParaRPr lang="en-US"/>
          </a:p>
        </p:txBody>
      </p:sp>
    </p:spTree>
    <p:extLst>
      <p:ext uri="{BB962C8B-B14F-4D97-AF65-F5344CB8AC3E}">
        <p14:creationId xmlns:p14="http://schemas.microsoft.com/office/powerpoint/2010/main" val="3582912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E13AE-5416-B57A-9673-366E29DDED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1DC0090-76CD-0018-63BD-84A3CA5D29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C3A2EC-8F60-4481-3140-58B0302B5842}"/>
              </a:ext>
            </a:extLst>
          </p:cNvPr>
          <p:cNvSpPr>
            <a:spLocks noGrp="1"/>
          </p:cNvSpPr>
          <p:nvPr>
            <p:ph type="dt" sz="half" idx="10"/>
          </p:nvPr>
        </p:nvSpPr>
        <p:spPr/>
        <p:txBody>
          <a:bodyPr/>
          <a:lstStyle/>
          <a:p>
            <a:fld id="{23558D51-88F6-4D8A-8BE9-9875D37B526B}" type="datetimeFigureOut">
              <a:rPr lang="en-US" smtClean="0"/>
              <a:t>11/12/2023</a:t>
            </a:fld>
            <a:endParaRPr lang="en-US"/>
          </a:p>
        </p:txBody>
      </p:sp>
      <p:sp>
        <p:nvSpPr>
          <p:cNvPr id="5" name="Footer Placeholder 4">
            <a:extLst>
              <a:ext uri="{FF2B5EF4-FFF2-40B4-BE49-F238E27FC236}">
                <a16:creationId xmlns:a16="http://schemas.microsoft.com/office/drawing/2014/main" id="{0B936908-14D6-3742-96EF-87449E17FD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F9512E-3C6B-02DC-0964-6CC659C3BB18}"/>
              </a:ext>
            </a:extLst>
          </p:cNvPr>
          <p:cNvSpPr>
            <a:spLocks noGrp="1"/>
          </p:cNvSpPr>
          <p:nvPr>
            <p:ph type="sldNum" sz="quarter" idx="12"/>
          </p:nvPr>
        </p:nvSpPr>
        <p:spPr/>
        <p:txBody>
          <a:bodyPr/>
          <a:lstStyle/>
          <a:p>
            <a:fld id="{0ED8920E-3521-443C-AACB-D6CD401F9D30}" type="slidenum">
              <a:rPr lang="en-US" smtClean="0"/>
              <a:t>‹#›</a:t>
            </a:fld>
            <a:endParaRPr lang="en-US"/>
          </a:p>
        </p:txBody>
      </p:sp>
    </p:spTree>
    <p:extLst>
      <p:ext uri="{BB962C8B-B14F-4D97-AF65-F5344CB8AC3E}">
        <p14:creationId xmlns:p14="http://schemas.microsoft.com/office/powerpoint/2010/main" val="4066206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FC1A0-15C0-8F93-23BE-B77A06DAF70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CFBC192-D933-CBCE-3BC7-234C1BEF64E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A9BA47D-232A-051F-8DDB-75E25BBE9D4E}"/>
              </a:ext>
            </a:extLst>
          </p:cNvPr>
          <p:cNvSpPr>
            <a:spLocks noGrp="1"/>
          </p:cNvSpPr>
          <p:nvPr>
            <p:ph type="dt" sz="half" idx="10"/>
          </p:nvPr>
        </p:nvSpPr>
        <p:spPr/>
        <p:txBody>
          <a:bodyPr/>
          <a:lstStyle/>
          <a:p>
            <a:fld id="{23558D51-88F6-4D8A-8BE9-9875D37B526B}" type="datetimeFigureOut">
              <a:rPr lang="en-US" smtClean="0"/>
              <a:t>11/12/2023</a:t>
            </a:fld>
            <a:endParaRPr lang="en-US"/>
          </a:p>
        </p:txBody>
      </p:sp>
      <p:sp>
        <p:nvSpPr>
          <p:cNvPr id="5" name="Footer Placeholder 4">
            <a:extLst>
              <a:ext uri="{FF2B5EF4-FFF2-40B4-BE49-F238E27FC236}">
                <a16:creationId xmlns:a16="http://schemas.microsoft.com/office/drawing/2014/main" id="{E96AAA60-A535-674F-F7A7-69B103EC16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BC162A-D09E-D51B-3635-A88B5B03A8F7}"/>
              </a:ext>
            </a:extLst>
          </p:cNvPr>
          <p:cNvSpPr>
            <a:spLocks noGrp="1"/>
          </p:cNvSpPr>
          <p:nvPr>
            <p:ph type="sldNum" sz="quarter" idx="12"/>
          </p:nvPr>
        </p:nvSpPr>
        <p:spPr/>
        <p:txBody>
          <a:bodyPr/>
          <a:lstStyle/>
          <a:p>
            <a:fld id="{0ED8920E-3521-443C-AACB-D6CD401F9D30}" type="slidenum">
              <a:rPr lang="en-US" smtClean="0"/>
              <a:t>‹#›</a:t>
            </a:fld>
            <a:endParaRPr lang="en-US"/>
          </a:p>
        </p:txBody>
      </p:sp>
    </p:spTree>
    <p:extLst>
      <p:ext uri="{BB962C8B-B14F-4D97-AF65-F5344CB8AC3E}">
        <p14:creationId xmlns:p14="http://schemas.microsoft.com/office/powerpoint/2010/main" val="5524684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6C841-410A-5FBC-3C54-157C4F8F38E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D607CFD-4193-A87E-A319-439673D614C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F783CE7-C070-CC49-93DC-D6353586478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019F39F-2BF7-B6C0-E077-FFCC21FC874A}"/>
              </a:ext>
            </a:extLst>
          </p:cNvPr>
          <p:cNvSpPr>
            <a:spLocks noGrp="1"/>
          </p:cNvSpPr>
          <p:nvPr>
            <p:ph type="dt" sz="half" idx="10"/>
          </p:nvPr>
        </p:nvSpPr>
        <p:spPr/>
        <p:txBody>
          <a:bodyPr/>
          <a:lstStyle/>
          <a:p>
            <a:fld id="{23558D51-88F6-4D8A-8BE9-9875D37B526B}" type="datetimeFigureOut">
              <a:rPr lang="en-US" smtClean="0"/>
              <a:t>11/12/2023</a:t>
            </a:fld>
            <a:endParaRPr lang="en-US"/>
          </a:p>
        </p:txBody>
      </p:sp>
      <p:sp>
        <p:nvSpPr>
          <p:cNvPr id="6" name="Footer Placeholder 5">
            <a:extLst>
              <a:ext uri="{FF2B5EF4-FFF2-40B4-BE49-F238E27FC236}">
                <a16:creationId xmlns:a16="http://schemas.microsoft.com/office/drawing/2014/main" id="{44AF0350-D57D-8B26-E02E-33006E47F0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F73315-CB07-A016-85F6-C57CFE04D40D}"/>
              </a:ext>
            </a:extLst>
          </p:cNvPr>
          <p:cNvSpPr>
            <a:spLocks noGrp="1"/>
          </p:cNvSpPr>
          <p:nvPr>
            <p:ph type="sldNum" sz="quarter" idx="12"/>
          </p:nvPr>
        </p:nvSpPr>
        <p:spPr/>
        <p:txBody>
          <a:bodyPr/>
          <a:lstStyle/>
          <a:p>
            <a:fld id="{0ED8920E-3521-443C-AACB-D6CD401F9D30}" type="slidenum">
              <a:rPr lang="en-US" smtClean="0"/>
              <a:t>‹#›</a:t>
            </a:fld>
            <a:endParaRPr lang="en-US"/>
          </a:p>
        </p:txBody>
      </p:sp>
    </p:spTree>
    <p:extLst>
      <p:ext uri="{BB962C8B-B14F-4D97-AF65-F5344CB8AC3E}">
        <p14:creationId xmlns:p14="http://schemas.microsoft.com/office/powerpoint/2010/main" val="14155793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F6E68-B879-60C4-48FF-33CD9CB8558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F9BA69D-56E4-CE9E-9139-7AB76226E2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8130C1A-E7B2-F0EC-B981-67415E86E1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16FC8EA-88E0-181A-01BA-520045A9DE5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E29EB5-28E9-973B-E7B7-C1EF47E29B3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2045B6B-483E-D583-C84B-899C682815C1}"/>
              </a:ext>
            </a:extLst>
          </p:cNvPr>
          <p:cNvSpPr>
            <a:spLocks noGrp="1"/>
          </p:cNvSpPr>
          <p:nvPr>
            <p:ph type="dt" sz="half" idx="10"/>
          </p:nvPr>
        </p:nvSpPr>
        <p:spPr/>
        <p:txBody>
          <a:bodyPr/>
          <a:lstStyle/>
          <a:p>
            <a:fld id="{23558D51-88F6-4D8A-8BE9-9875D37B526B}" type="datetimeFigureOut">
              <a:rPr lang="en-US" smtClean="0"/>
              <a:t>11/12/2023</a:t>
            </a:fld>
            <a:endParaRPr lang="en-US"/>
          </a:p>
        </p:txBody>
      </p:sp>
      <p:sp>
        <p:nvSpPr>
          <p:cNvPr id="8" name="Footer Placeholder 7">
            <a:extLst>
              <a:ext uri="{FF2B5EF4-FFF2-40B4-BE49-F238E27FC236}">
                <a16:creationId xmlns:a16="http://schemas.microsoft.com/office/drawing/2014/main" id="{DBEE7B51-80CA-A697-D047-C72DF4292B2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C24C6F9-1A33-7F73-D17C-D1E747DBD9DC}"/>
              </a:ext>
            </a:extLst>
          </p:cNvPr>
          <p:cNvSpPr>
            <a:spLocks noGrp="1"/>
          </p:cNvSpPr>
          <p:nvPr>
            <p:ph type="sldNum" sz="quarter" idx="12"/>
          </p:nvPr>
        </p:nvSpPr>
        <p:spPr/>
        <p:txBody>
          <a:bodyPr/>
          <a:lstStyle/>
          <a:p>
            <a:fld id="{0ED8920E-3521-443C-AACB-D6CD401F9D30}" type="slidenum">
              <a:rPr lang="en-US" smtClean="0"/>
              <a:t>‹#›</a:t>
            </a:fld>
            <a:endParaRPr lang="en-US"/>
          </a:p>
        </p:txBody>
      </p:sp>
    </p:spTree>
    <p:extLst>
      <p:ext uri="{BB962C8B-B14F-4D97-AF65-F5344CB8AC3E}">
        <p14:creationId xmlns:p14="http://schemas.microsoft.com/office/powerpoint/2010/main" val="2216417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FFD36-1C83-0139-A66D-6EA170C0E00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A5CC689-A716-D1FD-6AE0-C87498F935CC}"/>
              </a:ext>
            </a:extLst>
          </p:cNvPr>
          <p:cNvSpPr>
            <a:spLocks noGrp="1"/>
          </p:cNvSpPr>
          <p:nvPr>
            <p:ph type="dt" sz="half" idx="10"/>
          </p:nvPr>
        </p:nvSpPr>
        <p:spPr/>
        <p:txBody>
          <a:bodyPr/>
          <a:lstStyle/>
          <a:p>
            <a:fld id="{23558D51-88F6-4D8A-8BE9-9875D37B526B}" type="datetimeFigureOut">
              <a:rPr lang="en-US" smtClean="0"/>
              <a:t>11/12/2023</a:t>
            </a:fld>
            <a:endParaRPr lang="en-US"/>
          </a:p>
        </p:txBody>
      </p:sp>
      <p:sp>
        <p:nvSpPr>
          <p:cNvPr id="4" name="Footer Placeholder 3">
            <a:extLst>
              <a:ext uri="{FF2B5EF4-FFF2-40B4-BE49-F238E27FC236}">
                <a16:creationId xmlns:a16="http://schemas.microsoft.com/office/drawing/2014/main" id="{529E926B-A1DC-28AF-1EC5-8CD376488F7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CE5C9E5-D564-8FEA-BCEA-E90D0EA5AF2F}"/>
              </a:ext>
            </a:extLst>
          </p:cNvPr>
          <p:cNvSpPr>
            <a:spLocks noGrp="1"/>
          </p:cNvSpPr>
          <p:nvPr>
            <p:ph type="sldNum" sz="quarter" idx="12"/>
          </p:nvPr>
        </p:nvSpPr>
        <p:spPr/>
        <p:txBody>
          <a:bodyPr/>
          <a:lstStyle/>
          <a:p>
            <a:fld id="{0ED8920E-3521-443C-AACB-D6CD401F9D30}" type="slidenum">
              <a:rPr lang="en-US" smtClean="0"/>
              <a:t>‹#›</a:t>
            </a:fld>
            <a:endParaRPr lang="en-US"/>
          </a:p>
        </p:txBody>
      </p:sp>
    </p:spTree>
    <p:extLst>
      <p:ext uri="{BB962C8B-B14F-4D97-AF65-F5344CB8AC3E}">
        <p14:creationId xmlns:p14="http://schemas.microsoft.com/office/powerpoint/2010/main" val="1222771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17D0532-C0F2-EEA8-0F7A-67F04680BBDF}"/>
              </a:ext>
            </a:extLst>
          </p:cNvPr>
          <p:cNvSpPr>
            <a:spLocks noGrp="1"/>
          </p:cNvSpPr>
          <p:nvPr>
            <p:ph type="dt" sz="half" idx="10"/>
          </p:nvPr>
        </p:nvSpPr>
        <p:spPr/>
        <p:txBody>
          <a:bodyPr/>
          <a:lstStyle/>
          <a:p>
            <a:fld id="{23558D51-88F6-4D8A-8BE9-9875D37B526B}" type="datetimeFigureOut">
              <a:rPr lang="en-US" smtClean="0"/>
              <a:t>11/12/2023</a:t>
            </a:fld>
            <a:endParaRPr lang="en-US"/>
          </a:p>
        </p:txBody>
      </p:sp>
      <p:sp>
        <p:nvSpPr>
          <p:cNvPr id="3" name="Footer Placeholder 2">
            <a:extLst>
              <a:ext uri="{FF2B5EF4-FFF2-40B4-BE49-F238E27FC236}">
                <a16:creationId xmlns:a16="http://schemas.microsoft.com/office/drawing/2014/main" id="{C791E5E4-B7E2-0F87-0B28-97CDE5FE06E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F9F00-40C4-804E-573D-25F4A5959B5B}"/>
              </a:ext>
            </a:extLst>
          </p:cNvPr>
          <p:cNvSpPr>
            <a:spLocks noGrp="1"/>
          </p:cNvSpPr>
          <p:nvPr>
            <p:ph type="sldNum" sz="quarter" idx="12"/>
          </p:nvPr>
        </p:nvSpPr>
        <p:spPr/>
        <p:txBody>
          <a:bodyPr/>
          <a:lstStyle/>
          <a:p>
            <a:fld id="{0ED8920E-3521-443C-AACB-D6CD401F9D30}" type="slidenum">
              <a:rPr lang="en-US" smtClean="0"/>
              <a:t>‹#›</a:t>
            </a:fld>
            <a:endParaRPr lang="en-US"/>
          </a:p>
        </p:txBody>
      </p:sp>
    </p:spTree>
    <p:extLst>
      <p:ext uri="{BB962C8B-B14F-4D97-AF65-F5344CB8AC3E}">
        <p14:creationId xmlns:p14="http://schemas.microsoft.com/office/powerpoint/2010/main" val="15386901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0DFD9-6C81-44D0-C814-86A2FA7256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0A7A8B3-8C8A-3B7E-459F-18A7A30FFE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55C0EE4-0669-0674-5E2A-52AC8B7FB3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561F83-5030-42B2-CB9D-C9B3D54D80F0}"/>
              </a:ext>
            </a:extLst>
          </p:cNvPr>
          <p:cNvSpPr>
            <a:spLocks noGrp="1"/>
          </p:cNvSpPr>
          <p:nvPr>
            <p:ph type="dt" sz="half" idx="10"/>
          </p:nvPr>
        </p:nvSpPr>
        <p:spPr/>
        <p:txBody>
          <a:bodyPr/>
          <a:lstStyle/>
          <a:p>
            <a:fld id="{23558D51-88F6-4D8A-8BE9-9875D37B526B}" type="datetimeFigureOut">
              <a:rPr lang="en-US" smtClean="0"/>
              <a:t>11/12/2023</a:t>
            </a:fld>
            <a:endParaRPr lang="en-US"/>
          </a:p>
        </p:txBody>
      </p:sp>
      <p:sp>
        <p:nvSpPr>
          <p:cNvPr id="6" name="Footer Placeholder 5">
            <a:extLst>
              <a:ext uri="{FF2B5EF4-FFF2-40B4-BE49-F238E27FC236}">
                <a16:creationId xmlns:a16="http://schemas.microsoft.com/office/drawing/2014/main" id="{553D9352-2FF5-2506-7623-BEF8F04B0B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82B39A5-FD71-93CB-4EFB-985B5597ED70}"/>
              </a:ext>
            </a:extLst>
          </p:cNvPr>
          <p:cNvSpPr>
            <a:spLocks noGrp="1"/>
          </p:cNvSpPr>
          <p:nvPr>
            <p:ph type="sldNum" sz="quarter" idx="12"/>
          </p:nvPr>
        </p:nvSpPr>
        <p:spPr/>
        <p:txBody>
          <a:bodyPr/>
          <a:lstStyle/>
          <a:p>
            <a:fld id="{0ED8920E-3521-443C-AACB-D6CD401F9D30}" type="slidenum">
              <a:rPr lang="en-US" smtClean="0"/>
              <a:t>‹#›</a:t>
            </a:fld>
            <a:endParaRPr lang="en-US"/>
          </a:p>
        </p:txBody>
      </p:sp>
    </p:spTree>
    <p:extLst>
      <p:ext uri="{BB962C8B-B14F-4D97-AF65-F5344CB8AC3E}">
        <p14:creationId xmlns:p14="http://schemas.microsoft.com/office/powerpoint/2010/main" val="16119485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3F94C-D7B6-C580-7FD7-437617714B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C9F1425-00F2-BD83-B401-843E790E99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621E9AF-F447-4E67-79A3-6C86A1F20D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10F89F-0E6E-BAAE-F6E9-4FEF125338C0}"/>
              </a:ext>
            </a:extLst>
          </p:cNvPr>
          <p:cNvSpPr>
            <a:spLocks noGrp="1"/>
          </p:cNvSpPr>
          <p:nvPr>
            <p:ph type="dt" sz="half" idx="10"/>
          </p:nvPr>
        </p:nvSpPr>
        <p:spPr/>
        <p:txBody>
          <a:bodyPr/>
          <a:lstStyle/>
          <a:p>
            <a:fld id="{23558D51-88F6-4D8A-8BE9-9875D37B526B}" type="datetimeFigureOut">
              <a:rPr lang="en-US" smtClean="0"/>
              <a:t>11/12/2023</a:t>
            </a:fld>
            <a:endParaRPr lang="en-US"/>
          </a:p>
        </p:txBody>
      </p:sp>
      <p:sp>
        <p:nvSpPr>
          <p:cNvPr id="6" name="Footer Placeholder 5">
            <a:extLst>
              <a:ext uri="{FF2B5EF4-FFF2-40B4-BE49-F238E27FC236}">
                <a16:creationId xmlns:a16="http://schemas.microsoft.com/office/drawing/2014/main" id="{4BFFDDE1-A149-7986-109B-3E0738D03B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EF1361-17F6-7212-DFB4-A092E156B222}"/>
              </a:ext>
            </a:extLst>
          </p:cNvPr>
          <p:cNvSpPr>
            <a:spLocks noGrp="1"/>
          </p:cNvSpPr>
          <p:nvPr>
            <p:ph type="sldNum" sz="quarter" idx="12"/>
          </p:nvPr>
        </p:nvSpPr>
        <p:spPr/>
        <p:txBody>
          <a:bodyPr/>
          <a:lstStyle/>
          <a:p>
            <a:fld id="{0ED8920E-3521-443C-AACB-D6CD401F9D30}" type="slidenum">
              <a:rPr lang="en-US" smtClean="0"/>
              <a:t>‹#›</a:t>
            </a:fld>
            <a:endParaRPr lang="en-US"/>
          </a:p>
        </p:txBody>
      </p:sp>
    </p:spTree>
    <p:extLst>
      <p:ext uri="{BB962C8B-B14F-4D97-AF65-F5344CB8AC3E}">
        <p14:creationId xmlns:p14="http://schemas.microsoft.com/office/powerpoint/2010/main" val="3096371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828AE-30DB-4B42-B3A3-95414490494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896573D-AC77-CE08-466A-55F2D17915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47F8D-8054-2F82-A342-D88888879344}"/>
              </a:ext>
            </a:extLst>
          </p:cNvPr>
          <p:cNvSpPr>
            <a:spLocks noGrp="1"/>
          </p:cNvSpPr>
          <p:nvPr>
            <p:ph type="dt" sz="half" idx="10"/>
          </p:nvPr>
        </p:nvSpPr>
        <p:spPr/>
        <p:txBody>
          <a:bodyPr/>
          <a:lstStyle/>
          <a:p>
            <a:fld id="{23558D51-88F6-4D8A-8BE9-9875D37B526B}" type="datetimeFigureOut">
              <a:rPr lang="en-US" smtClean="0"/>
              <a:t>11/12/2023</a:t>
            </a:fld>
            <a:endParaRPr lang="en-US"/>
          </a:p>
        </p:txBody>
      </p:sp>
      <p:sp>
        <p:nvSpPr>
          <p:cNvPr id="5" name="Footer Placeholder 4">
            <a:extLst>
              <a:ext uri="{FF2B5EF4-FFF2-40B4-BE49-F238E27FC236}">
                <a16:creationId xmlns:a16="http://schemas.microsoft.com/office/drawing/2014/main" id="{431FB114-C3B3-3CA2-5C9F-3C54FED4A9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770735-4CEC-16E1-25F5-D2AD119815E5}"/>
              </a:ext>
            </a:extLst>
          </p:cNvPr>
          <p:cNvSpPr>
            <a:spLocks noGrp="1"/>
          </p:cNvSpPr>
          <p:nvPr>
            <p:ph type="sldNum" sz="quarter" idx="12"/>
          </p:nvPr>
        </p:nvSpPr>
        <p:spPr/>
        <p:txBody>
          <a:bodyPr/>
          <a:lstStyle/>
          <a:p>
            <a:fld id="{0ED8920E-3521-443C-AACB-D6CD401F9D30}" type="slidenum">
              <a:rPr lang="en-US" smtClean="0"/>
              <a:t>‹#›</a:t>
            </a:fld>
            <a:endParaRPr lang="en-US"/>
          </a:p>
        </p:txBody>
      </p:sp>
    </p:spTree>
    <p:extLst>
      <p:ext uri="{BB962C8B-B14F-4D97-AF65-F5344CB8AC3E}">
        <p14:creationId xmlns:p14="http://schemas.microsoft.com/office/powerpoint/2010/main" val="28422115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A729E9-01A8-2B7D-3913-E3F09213D2E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F7ADDA3-6EFF-D126-9012-1C3974C1F70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52AD0DC-E30D-D09F-DABE-0428F66B7D64}"/>
              </a:ext>
            </a:extLst>
          </p:cNvPr>
          <p:cNvSpPr>
            <a:spLocks noGrp="1"/>
          </p:cNvSpPr>
          <p:nvPr>
            <p:ph type="dt" sz="half" idx="10"/>
          </p:nvPr>
        </p:nvSpPr>
        <p:spPr/>
        <p:txBody>
          <a:bodyPr/>
          <a:lstStyle/>
          <a:p>
            <a:fld id="{23558D51-88F6-4D8A-8BE9-9875D37B526B}" type="datetimeFigureOut">
              <a:rPr lang="en-US" smtClean="0"/>
              <a:t>11/12/2023</a:t>
            </a:fld>
            <a:endParaRPr lang="en-US"/>
          </a:p>
        </p:txBody>
      </p:sp>
      <p:sp>
        <p:nvSpPr>
          <p:cNvPr id="5" name="Footer Placeholder 4">
            <a:extLst>
              <a:ext uri="{FF2B5EF4-FFF2-40B4-BE49-F238E27FC236}">
                <a16:creationId xmlns:a16="http://schemas.microsoft.com/office/drawing/2014/main" id="{E365AF82-99AD-F5DD-D810-FBB904B170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4F8E0C-F422-2DD0-BEBF-B481CC205D6E}"/>
              </a:ext>
            </a:extLst>
          </p:cNvPr>
          <p:cNvSpPr>
            <a:spLocks noGrp="1"/>
          </p:cNvSpPr>
          <p:nvPr>
            <p:ph type="sldNum" sz="quarter" idx="12"/>
          </p:nvPr>
        </p:nvSpPr>
        <p:spPr/>
        <p:txBody>
          <a:bodyPr/>
          <a:lstStyle/>
          <a:p>
            <a:fld id="{0ED8920E-3521-443C-AACB-D6CD401F9D30}" type="slidenum">
              <a:rPr lang="en-US" smtClean="0"/>
              <a:t>‹#›</a:t>
            </a:fld>
            <a:endParaRPr lang="en-US"/>
          </a:p>
        </p:txBody>
      </p:sp>
    </p:spTree>
    <p:extLst>
      <p:ext uri="{BB962C8B-B14F-4D97-AF65-F5344CB8AC3E}">
        <p14:creationId xmlns:p14="http://schemas.microsoft.com/office/powerpoint/2010/main" val="7188638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3000"/>
            <a:lum/>
          </a:blip>
          <a:srcRect/>
          <a:stretch>
            <a:fillRect l="-4000" r="-4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339AA8-C7CA-8994-7964-1082531DFE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EDC3499-BF69-D13B-8783-84F0DA2CCE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88C055-BE19-3A0A-7662-8820FC9617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558D51-88F6-4D8A-8BE9-9875D37B526B}" type="datetimeFigureOut">
              <a:rPr lang="en-US" smtClean="0"/>
              <a:t>11/12/2023</a:t>
            </a:fld>
            <a:endParaRPr lang="en-US"/>
          </a:p>
        </p:txBody>
      </p:sp>
      <p:sp>
        <p:nvSpPr>
          <p:cNvPr id="5" name="Footer Placeholder 4">
            <a:extLst>
              <a:ext uri="{FF2B5EF4-FFF2-40B4-BE49-F238E27FC236}">
                <a16:creationId xmlns:a16="http://schemas.microsoft.com/office/drawing/2014/main" id="{155B9D5B-7871-4518-E110-90087AE725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B93571F-7EC7-372D-610C-7CC983E372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D8920E-3521-443C-AACB-D6CD401F9D30}" type="slidenum">
              <a:rPr lang="en-US" smtClean="0"/>
              <a:t>‹#›</a:t>
            </a:fld>
            <a:endParaRPr lang="en-US"/>
          </a:p>
        </p:txBody>
      </p:sp>
    </p:spTree>
    <p:extLst>
      <p:ext uri="{BB962C8B-B14F-4D97-AF65-F5344CB8AC3E}">
        <p14:creationId xmlns:p14="http://schemas.microsoft.com/office/powerpoint/2010/main" val="18061455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CF5506D-351A-CC68-2BDF-41AA3C014311}"/>
              </a:ext>
            </a:extLst>
          </p:cNvPr>
          <p:cNvSpPr>
            <a:spLocks noGrp="1"/>
          </p:cNvSpPr>
          <p:nvPr>
            <p:ph type="ctrTitle"/>
          </p:nvPr>
        </p:nvSpPr>
        <p:spPr>
          <a:xfrm>
            <a:off x="1781175" y="3046413"/>
            <a:ext cx="9144000" cy="2387600"/>
          </a:xfrm>
          <a:blipFill dpi="0" rotWithShape="1">
            <a:blip r:embed="rId2">
              <a:alphaModFix amt="7000"/>
            </a:blip>
            <a:srcRect/>
            <a:tile tx="0" ty="0" sx="100000" sy="100000" flip="none" algn="tl"/>
          </a:blipFill>
        </p:spPr>
        <p:txBody>
          <a:bodyPr>
            <a:normAutofit fontScale="90000"/>
          </a:bodyPr>
          <a:lstStyle/>
          <a:p>
            <a:pPr>
              <a:lnSpc>
                <a:spcPct val="150000"/>
              </a:lnSpc>
              <a:spcAft>
                <a:spcPts val="800"/>
              </a:spcAft>
            </a:pPr>
            <a:r>
              <a:rPr lang="en-GB" sz="2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Programmes: BA International Hotel Management</a:t>
            </a:r>
            <a:br>
              <a:rPr lang="en-US" sz="2800" dirty="0">
                <a:solidFill>
                  <a:srgbClr val="000000"/>
                </a:solidFill>
                <a:effectLst/>
                <a:latin typeface="Arial" panose="020B0604020202020204" pitchFamily="34" charset="0"/>
                <a:ea typeface="Calibri" panose="020F0502020204030204" pitchFamily="34" charset="0"/>
                <a:cs typeface="Arial" panose="020B0604020202020204" pitchFamily="34" charset="0"/>
              </a:rPr>
            </a:br>
            <a:r>
              <a:rPr lang="en-GB" sz="2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Module: Operating Hotel Facilities</a:t>
            </a:r>
            <a:br>
              <a:rPr lang="en-US" sz="2800" dirty="0">
                <a:solidFill>
                  <a:srgbClr val="000000"/>
                </a:solidFill>
                <a:effectLst/>
                <a:latin typeface="Arial" panose="020B0604020202020204" pitchFamily="34" charset="0"/>
                <a:ea typeface="Calibri" panose="020F0502020204030204" pitchFamily="34" charset="0"/>
                <a:cs typeface="Arial" panose="020B0604020202020204" pitchFamily="34" charset="0"/>
              </a:rPr>
            </a:br>
            <a:r>
              <a:rPr lang="en-GB" sz="2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Module code: BMIH4006</a:t>
            </a:r>
            <a:br>
              <a:rPr lang="en-GB" sz="2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r>
              <a:rPr lang="en-GB" sz="2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Student Name: Julian </a:t>
            </a:r>
            <a:r>
              <a:rPr lang="en-GB" sz="2800" b="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Gjoka</a:t>
            </a:r>
            <a:br>
              <a:rPr lang="en-GB" sz="2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r>
              <a:rPr lang="en-GB" sz="2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Student ID:2230507</a:t>
            </a:r>
            <a:br>
              <a:rPr lang="en-US" sz="2800" dirty="0">
                <a:solidFill>
                  <a:srgbClr val="000000"/>
                </a:solidFill>
                <a:effectLst/>
                <a:latin typeface="Arial" panose="020B0604020202020204" pitchFamily="34" charset="0"/>
                <a:ea typeface="Calibri" panose="020F0502020204030204" pitchFamily="34" charset="0"/>
                <a:cs typeface="Arial" panose="020B0604020202020204" pitchFamily="34" charset="0"/>
              </a:rPr>
            </a:br>
            <a:r>
              <a:rPr lang="en-US" sz="2800" b="1" dirty="0">
                <a:solidFill>
                  <a:srgbClr val="000000"/>
                </a:solidFill>
                <a:latin typeface="Arial" panose="020B0604020202020204" pitchFamily="34" charset="0"/>
                <a:ea typeface="Calibri" panose="020F0502020204030204" pitchFamily="34" charset="0"/>
                <a:cs typeface="Arial" panose="020B0604020202020204" pitchFamily="34" charset="0"/>
              </a:rPr>
              <a:t>Tutor name: Muhammad </a:t>
            </a:r>
            <a:r>
              <a:rPr lang="en-US" sz="2800" b="1" dirty="0" err="1">
                <a:solidFill>
                  <a:srgbClr val="000000"/>
                </a:solidFill>
                <a:latin typeface="Arial" panose="020B0604020202020204" pitchFamily="34" charset="0"/>
                <a:ea typeface="Calibri" panose="020F0502020204030204" pitchFamily="34" charset="0"/>
                <a:cs typeface="Arial" panose="020B0604020202020204" pitchFamily="34" charset="0"/>
              </a:rPr>
              <a:t>Cassamo</a:t>
            </a:r>
            <a:endParaRPr lang="en-US"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7408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0F2236E-A47A-543A-C30D-40190EBF59D7}"/>
              </a:ext>
            </a:extLst>
          </p:cNvPr>
          <p:cNvSpPr txBox="1"/>
          <p:nvPr/>
        </p:nvSpPr>
        <p:spPr>
          <a:xfrm>
            <a:off x="865239" y="2323253"/>
            <a:ext cx="10854813" cy="2646878"/>
          </a:xfrm>
          <a:prstGeom prst="rect">
            <a:avLst/>
          </a:prstGeom>
          <a:noFill/>
        </p:spPr>
        <p:txBody>
          <a:bodyPr wrap="square">
            <a:spAutoFit/>
          </a:bodyPr>
          <a:lstStyle/>
          <a:p>
            <a:pPr algn="just">
              <a:spcBef>
                <a:spcPts val="2000"/>
              </a:spcBef>
              <a:spcAft>
                <a:spcPts val="600"/>
              </a:spcAft>
            </a:pPr>
            <a:r>
              <a:rPr lang="en-US" sz="1600" b="1" kern="0" dirty="0">
                <a:effectLst/>
                <a:latin typeface="Arial" panose="020B0604020202020204" pitchFamily="34" charset="0"/>
              </a:rPr>
              <a:t>Introduction……………………………………………………………………………………………………………………….3</a:t>
            </a:r>
          </a:p>
          <a:p>
            <a:pPr algn="just">
              <a:spcBef>
                <a:spcPts val="2000"/>
              </a:spcBef>
              <a:spcAft>
                <a:spcPts val="600"/>
              </a:spcAft>
            </a:pPr>
            <a:r>
              <a:rPr lang="en-US" sz="1600" b="1" kern="0" dirty="0">
                <a:effectLst/>
                <a:latin typeface="Arial" panose="020B0604020202020204" pitchFamily="34" charset="0"/>
              </a:rPr>
              <a:t>Training strategies based on the problems in housekeeping in the Hotel…………………………………………..4-6 </a:t>
            </a:r>
          </a:p>
          <a:p>
            <a:pPr algn="just">
              <a:spcBef>
                <a:spcPts val="2000"/>
              </a:spcBef>
              <a:spcAft>
                <a:spcPts val="600"/>
              </a:spcAft>
            </a:pPr>
            <a:r>
              <a:rPr lang="en-US" sz="1600" b="1" kern="0" dirty="0">
                <a:effectLst/>
                <a:latin typeface="Arial" panose="020B0604020202020204" pitchFamily="34" charset="0"/>
              </a:rPr>
              <a:t>Implementation of an employee engagement model for housekeeping staff in the Hotel………………………7-8</a:t>
            </a:r>
          </a:p>
          <a:p>
            <a:pPr algn="just">
              <a:spcBef>
                <a:spcPts val="2000"/>
              </a:spcBef>
              <a:spcAft>
                <a:spcPts val="600"/>
              </a:spcAft>
            </a:pPr>
            <a:r>
              <a:rPr lang="en-US" sz="1600" b="1" kern="0" dirty="0">
                <a:effectLst/>
                <a:latin typeface="Arial" panose="020B0604020202020204" pitchFamily="34" charset="0"/>
              </a:rPr>
              <a:t>Conclusion………………………………………………………………………………………………………………………9 </a:t>
            </a:r>
          </a:p>
          <a:p>
            <a:pPr algn="just"/>
            <a:endParaRPr lang="en-US" sz="1600" b="1" dirty="0">
              <a:effectLst/>
              <a:latin typeface="Arial" panose="020B0604020202020204" pitchFamily="34" charset="0"/>
              <a:ea typeface="Arial" panose="020B0604020202020204" pitchFamily="34" charset="0"/>
            </a:endParaRPr>
          </a:p>
          <a:p>
            <a:pPr algn="just"/>
            <a:r>
              <a:rPr lang="en-US" sz="1600" b="1" dirty="0">
                <a:effectLst/>
                <a:latin typeface="Arial" panose="020B0604020202020204" pitchFamily="34" charset="0"/>
                <a:ea typeface="Arial" panose="020B0604020202020204" pitchFamily="34" charset="0"/>
              </a:rPr>
              <a:t>References……………………………………………………………………………………………………………………….10</a:t>
            </a:r>
            <a:endParaRPr lang="en-US" sz="1600" dirty="0">
              <a:effectLst/>
              <a:latin typeface="Arial" panose="020B0604020202020204" pitchFamily="34" charset="0"/>
              <a:ea typeface="Arial" panose="020B0604020202020204" pitchFamily="34" charset="0"/>
            </a:endParaRPr>
          </a:p>
        </p:txBody>
      </p:sp>
      <p:sp>
        <p:nvSpPr>
          <p:cNvPr id="9" name="TextBox 8">
            <a:extLst>
              <a:ext uri="{FF2B5EF4-FFF2-40B4-BE49-F238E27FC236}">
                <a16:creationId xmlns:a16="http://schemas.microsoft.com/office/drawing/2014/main" id="{1721F620-B4EF-3659-C804-831DE8BDD2B8}"/>
              </a:ext>
            </a:extLst>
          </p:cNvPr>
          <p:cNvSpPr txBox="1"/>
          <p:nvPr/>
        </p:nvSpPr>
        <p:spPr>
          <a:xfrm>
            <a:off x="3470787" y="463143"/>
            <a:ext cx="6037007" cy="461665"/>
          </a:xfrm>
          <a:prstGeom prst="rect">
            <a:avLst/>
          </a:prstGeom>
          <a:noFill/>
        </p:spPr>
        <p:txBody>
          <a:bodyPr wrap="square" rtlCol="0">
            <a:spAutoFit/>
          </a:bodyPr>
          <a:lstStyle/>
          <a:p>
            <a:pPr algn="ctr"/>
            <a:r>
              <a:rPr lang="en-US" sz="2400" b="1" dirty="0"/>
              <a:t>Table Of Contents</a:t>
            </a:r>
          </a:p>
        </p:txBody>
      </p:sp>
    </p:spTree>
    <p:extLst>
      <p:ext uri="{BB962C8B-B14F-4D97-AF65-F5344CB8AC3E}">
        <p14:creationId xmlns:p14="http://schemas.microsoft.com/office/powerpoint/2010/main" val="2306836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8D14B0D-3AB1-98F5-0425-C5E4FAFD017C}"/>
              </a:ext>
            </a:extLst>
          </p:cNvPr>
          <p:cNvSpPr txBox="1"/>
          <p:nvPr/>
        </p:nvSpPr>
        <p:spPr>
          <a:xfrm>
            <a:off x="3228975" y="228933"/>
            <a:ext cx="6096000" cy="577850"/>
          </a:xfrm>
          <a:prstGeom prst="rect">
            <a:avLst/>
          </a:prstGeom>
          <a:noFill/>
        </p:spPr>
        <p:txBody>
          <a:bodyPr wrap="square">
            <a:spAutoFit/>
          </a:bodyPr>
          <a:lstStyle/>
          <a:p>
            <a:pPr algn="ctr">
              <a:lnSpc>
                <a:spcPct val="150000"/>
              </a:lnSpc>
              <a:spcBef>
                <a:spcPts val="2000"/>
              </a:spcBef>
              <a:spcAft>
                <a:spcPts val="600"/>
              </a:spcAft>
            </a:pPr>
            <a:r>
              <a:rPr lang="en-US" sz="2400" b="1" kern="0" dirty="0">
                <a:effectLst/>
                <a:latin typeface="Arial" panose="020B0604020202020204" pitchFamily="34" charset="0"/>
              </a:rPr>
              <a:t>Introduction</a:t>
            </a:r>
          </a:p>
        </p:txBody>
      </p:sp>
      <p:sp>
        <p:nvSpPr>
          <p:cNvPr id="7" name="TextBox 6">
            <a:extLst>
              <a:ext uri="{FF2B5EF4-FFF2-40B4-BE49-F238E27FC236}">
                <a16:creationId xmlns:a16="http://schemas.microsoft.com/office/drawing/2014/main" id="{E63DAACD-871A-604E-15AC-50531021EE2B}"/>
              </a:ext>
            </a:extLst>
          </p:cNvPr>
          <p:cNvSpPr txBox="1"/>
          <p:nvPr/>
        </p:nvSpPr>
        <p:spPr>
          <a:xfrm>
            <a:off x="5619750" y="1875716"/>
            <a:ext cx="6096000" cy="3785652"/>
          </a:xfrm>
          <a:prstGeom prst="rect">
            <a:avLst/>
          </a:prstGeom>
          <a:noFill/>
        </p:spPr>
        <p:txBody>
          <a:bodyPr wrap="square">
            <a:spAutoFit/>
          </a:bodyPr>
          <a:lstStyle/>
          <a:p>
            <a:pPr marL="285750" indent="-285750" algn="just">
              <a:buFont typeface="Arial" panose="020B0604020202020204" pitchFamily="34" charset="0"/>
              <a:buChar char="•"/>
            </a:pPr>
            <a:r>
              <a:rPr lang="en-US" sz="1600" dirty="0">
                <a:effectLst/>
                <a:latin typeface="Arial" panose="020B0604020202020204" pitchFamily="34" charset="0"/>
                <a:ea typeface="Arial" panose="020B0604020202020204" pitchFamily="34" charset="0"/>
              </a:rPr>
              <a:t>The following part of the context is a PowerPoint Presentation which will highlight on operation of hotel facilities. </a:t>
            </a:r>
          </a:p>
          <a:p>
            <a:pPr marL="285750" indent="-285750" algn="just">
              <a:buFont typeface="Arial" panose="020B0604020202020204" pitchFamily="34" charset="0"/>
              <a:buChar char="•"/>
            </a:pPr>
            <a:endParaRPr lang="en-US" sz="1600" dirty="0">
              <a:effectLst/>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endParaRPr lang="en-US" sz="1600" dirty="0">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r>
              <a:rPr lang="en-US" sz="1600" dirty="0">
                <a:effectLst/>
                <a:latin typeface="Arial" panose="020B0604020202020204" pitchFamily="34" charset="0"/>
                <a:ea typeface="Arial" panose="020B0604020202020204" pitchFamily="34" charset="0"/>
              </a:rPr>
              <a:t>This part of the context highlights the housekeeping department and the services they have provided to the organisation. </a:t>
            </a:r>
          </a:p>
          <a:p>
            <a:pPr marL="285750" indent="-285750" algn="just">
              <a:buFont typeface="Arial" panose="020B0604020202020204" pitchFamily="34" charset="0"/>
              <a:buChar char="•"/>
            </a:pPr>
            <a:endParaRPr lang="en-US" sz="1600" dirty="0">
              <a:effectLst/>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endParaRPr lang="en-US" sz="1600" dirty="0">
              <a:effectLst/>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r>
              <a:rPr lang="en-US" sz="1600" dirty="0">
                <a:effectLst/>
                <a:latin typeface="Arial" panose="020B0604020202020204" pitchFamily="34" charset="0"/>
                <a:ea typeface="Arial" panose="020B0604020202020204" pitchFamily="34" charset="0"/>
              </a:rPr>
              <a:t>The strategies that the department has chosen to become more effective in the organisation are such as orientation.</a:t>
            </a:r>
          </a:p>
          <a:p>
            <a:pPr marL="285750" indent="-285750" algn="just">
              <a:buFont typeface="Arial" panose="020B0604020202020204" pitchFamily="34" charset="0"/>
              <a:buChar char="•"/>
            </a:pPr>
            <a:endParaRPr lang="en-US" sz="1600" dirty="0">
              <a:effectLst/>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endParaRPr lang="en-US" sz="1600" dirty="0">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r>
              <a:rPr lang="en-US" sz="1600" dirty="0">
                <a:effectLst/>
                <a:latin typeface="Arial" panose="020B0604020202020204" pitchFamily="34" charset="0"/>
                <a:ea typeface="Arial" panose="020B0604020202020204" pitchFamily="34" charset="0"/>
              </a:rPr>
              <a:t>Moving forward to the next section of the context an employee engagement model will be brought forward.</a:t>
            </a:r>
          </a:p>
        </p:txBody>
      </p:sp>
      <p:pic>
        <p:nvPicPr>
          <p:cNvPr id="8" name="Picture 7">
            <a:extLst>
              <a:ext uri="{FF2B5EF4-FFF2-40B4-BE49-F238E27FC236}">
                <a16:creationId xmlns:a16="http://schemas.microsoft.com/office/drawing/2014/main" id="{3947CE98-D16F-0CE2-08F8-CF65AC9C5E8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48812" y="1989188"/>
            <a:ext cx="4306529" cy="33939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TextBox 9">
            <a:extLst>
              <a:ext uri="{FF2B5EF4-FFF2-40B4-BE49-F238E27FC236}">
                <a16:creationId xmlns:a16="http://schemas.microsoft.com/office/drawing/2014/main" id="{74CD394F-E8F8-786E-6174-F1EB5F1D142C}"/>
              </a:ext>
            </a:extLst>
          </p:cNvPr>
          <p:cNvSpPr txBox="1"/>
          <p:nvPr/>
        </p:nvSpPr>
        <p:spPr>
          <a:xfrm>
            <a:off x="2389546" y="5661368"/>
            <a:ext cx="6096000" cy="276999"/>
          </a:xfrm>
          <a:prstGeom prst="rect">
            <a:avLst/>
          </a:prstGeom>
          <a:noFill/>
        </p:spPr>
        <p:txBody>
          <a:bodyPr wrap="square">
            <a:spAutoFit/>
          </a:bodyPr>
          <a:lstStyle/>
          <a:p>
            <a:r>
              <a:rPr lang="en-US" sz="1200" dirty="0">
                <a:effectLst/>
                <a:latin typeface="Arial" panose="020B0604020202020204" pitchFamily="34" charset="0"/>
                <a:ea typeface="Arial" panose="020B0604020202020204" pitchFamily="34" charset="0"/>
              </a:rPr>
              <a:t>(</a:t>
            </a:r>
            <a:r>
              <a:rPr lang="en-US" sz="1200" dirty="0">
                <a:solidFill>
                  <a:srgbClr val="222222"/>
                </a:solidFill>
                <a:effectLst/>
                <a:latin typeface="Arial" panose="020B0604020202020204" pitchFamily="34" charset="0"/>
                <a:ea typeface="Arial" panose="020B0604020202020204" pitchFamily="34" charset="0"/>
              </a:rPr>
              <a:t>Sharma et al., 2019)</a:t>
            </a:r>
            <a:endParaRPr lang="en-US" sz="1200" dirty="0"/>
          </a:p>
        </p:txBody>
      </p:sp>
    </p:spTree>
    <p:extLst>
      <p:ext uri="{BB962C8B-B14F-4D97-AF65-F5344CB8AC3E}">
        <p14:creationId xmlns:p14="http://schemas.microsoft.com/office/powerpoint/2010/main" val="3370563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4AF00F6-4B65-0212-9EA9-64BA3400D877}"/>
              </a:ext>
            </a:extLst>
          </p:cNvPr>
          <p:cNvSpPr txBox="1"/>
          <p:nvPr/>
        </p:nvSpPr>
        <p:spPr>
          <a:xfrm>
            <a:off x="847725" y="381685"/>
            <a:ext cx="11068049" cy="461665"/>
          </a:xfrm>
          <a:prstGeom prst="rect">
            <a:avLst/>
          </a:prstGeom>
          <a:noFill/>
        </p:spPr>
        <p:txBody>
          <a:bodyPr wrap="square">
            <a:spAutoFit/>
          </a:bodyPr>
          <a:lstStyle/>
          <a:p>
            <a:pPr algn="ctr"/>
            <a:r>
              <a:rPr lang="en-US" sz="2400" b="1" dirty="0">
                <a:effectLst/>
                <a:latin typeface="Arial" panose="020B0604020202020204" pitchFamily="34" charset="0"/>
                <a:ea typeface="Arial" panose="020B0604020202020204" pitchFamily="34" charset="0"/>
              </a:rPr>
              <a:t>Training strategies based on the problems in housekeeping in the Hotel </a:t>
            </a:r>
            <a:endParaRPr lang="en-US" sz="2400" dirty="0"/>
          </a:p>
        </p:txBody>
      </p:sp>
      <p:sp>
        <p:nvSpPr>
          <p:cNvPr id="7" name="TextBox 6">
            <a:extLst>
              <a:ext uri="{FF2B5EF4-FFF2-40B4-BE49-F238E27FC236}">
                <a16:creationId xmlns:a16="http://schemas.microsoft.com/office/drawing/2014/main" id="{C5FFC715-B36C-4684-2E17-207A0AC0C3BC}"/>
              </a:ext>
            </a:extLst>
          </p:cNvPr>
          <p:cNvSpPr txBox="1"/>
          <p:nvPr/>
        </p:nvSpPr>
        <p:spPr>
          <a:xfrm>
            <a:off x="590550" y="1818566"/>
            <a:ext cx="6096000" cy="4278094"/>
          </a:xfrm>
          <a:prstGeom prst="rect">
            <a:avLst/>
          </a:prstGeom>
          <a:noFill/>
        </p:spPr>
        <p:txBody>
          <a:bodyPr wrap="square">
            <a:spAutoFit/>
          </a:bodyPr>
          <a:lstStyle/>
          <a:p>
            <a:pPr marL="285750" indent="-285750" algn="just">
              <a:buFont typeface="Arial" panose="020B0604020202020204" pitchFamily="34" charset="0"/>
              <a:buChar char="•"/>
            </a:pPr>
            <a:r>
              <a:rPr lang="en-US" sz="1600" b="1" i="1" dirty="0">
                <a:effectLst/>
                <a:latin typeface="Arial" panose="020B0604020202020204" pitchFamily="34" charset="0"/>
                <a:ea typeface="Arial" panose="020B0604020202020204" pitchFamily="34" charset="0"/>
              </a:rPr>
              <a:t>Orientation</a:t>
            </a:r>
          </a:p>
          <a:p>
            <a:pPr algn="just"/>
            <a:r>
              <a:rPr lang="en-US" sz="1600" b="1" i="1" dirty="0">
                <a:effectLst/>
                <a:latin typeface="Arial" panose="020B0604020202020204" pitchFamily="34" charset="0"/>
                <a:ea typeface="Arial" panose="020B0604020202020204" pitchFamily="34" charset="0"/>
              </a:rPr>
              <a:t> </a:t>
            </a:r>
            <a:endParaRPr lang="en-US" sz="1600" dirty="0">
              <a:effectLst/>
              <a:latin typeface="Arial" panose="020B0604020202020204" pitchFamily="34" charset="0"/>
              <a:ea typeface="Arial" panose="020B0604020202020204" pitchFamily="34" charset="0"/>
            </a:endParaRPr>
          </a:p>
          <a:p>
            <a:pPr algn="just"/>
            <a:r>
              <a:rPr lang="en-US" sz="1600" dirty="0">
                <a:effectLst/>
                <a:latin typeface="Arial" panose="020B0604020202020204" pitchFamily="34" charset="0"/>
                <a:ea typeface="Arial" panose="020B0604020202020204" pitchFamily="34" charset="0"/>
              </a:rPr>
              <a:t>An introduction that helps to adjust employees to the new understanding is known as orientation. </a:t>
            </a:r>
          </a:p>
          <a:p>
            <a:pPr algn="just"/>
            <a:endParaRPr lang="en-US" sz="1600" dirty="0">
              <a:latin typeface="Arial" panose="020B0604020202020204" pitchFamily="34" charset="0"/>
              <a:ea typeface="Arial" panose="020B0604020202020204" pitchFamily="34" charset="0"/>
            </a:endParaRPr>
          </a:p>
          <a:p>
            <a:pPr algn="just"/>
            <a:r>
              <a:rPr lang="en-US" sz="1600" dirty="0">
                <a:effectLst/>
                <a:latin typeface="Arial" panose="020B0604020202020204" pitchFamily="34" charset="0"/>
                <a:ea typeface="Arial" panose="020B0604020202020204" pitchFamily="34" charset="0"/>
              </a:rPr>
              <a:t>On the other hand, it can be identified as the process of being oriented, this turns into the great </a:t>
            </a:r>
            <a:r>
              <a:rPr lang="en-US" sz="1600" dirty="0" err="1">
                <a:effectLst/>
                <a:latin typeface="Arial" panose="020B0604020202020204" pitchFamily="34" charset="0"/>
                <a:ea typeface="Arial" panose="020B0604020202020204" pitchFamily="34" charset="0"/>
              </a:rPr>
              <a:t>saviour</a:t>
            </a:r>
            <a:r>
              <a:rPr lang="en-US" sz="1600" dirty="0">
                <a:effectLst/>
                <a:latin typeface="Arial" panose="020B0604020202020204" pitchFamily="34" charset="0"/>
                <a:ea typeface="Arial" panose="020B0604020202020204" pitchFamily="34" charset="0"/>
              </a:rPr>
              <a:t> of the employees in any organisation. </a:t>
            </a:r>
          </a:p>
          <a:p>
            <a:pPr algn="just"/>
            <a:endParaRPr lang="en-US" sz="1600" dirty="0">
              <a:latin typeface="Arial" panose="020B0604020202020204" pitchFamily="34" charset="0"/>
              <a:ea typeface="Arial" panose="020B0604020202020204" pitchFamily="34" charset="0"/>
            </a:endParaRPr>
          </a:p>
          <a:p>
            <a:pPr algn="just"/>
            <a:endParaRPr lang="en-US" sz="1600" dirty="0">
              <a:effectLst/>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r>
              <a:rPr lang="en-US" sz="1600" b="1" i="1" dirty="0">
                <a:effectLst/>
                <a:latin typeface="Arial" panose="020B0604020202020204" pitchFamily="34" charset="0"/>
                <a:ea typeface="Arial" panose="020B0604020202020204" pitchFamily="34" charset="0"/>
              </a:rPr>
              <a:t>Provide an elaborate job description</a:t>
            </a:r>
          </a:p>
          <a:p>
            <a:pPr algn="just"/>
            <a:endParaRPr lang="en-US" sz="1600" dirty="0">
              <a:effectLst/>
              <a:latin typeface="Arial" panose="020B0604020202020204" pitchFamily="34" charset="0"/>
              <a:ea typeface="Arial" panose="020B0604020202020204" pitchFamily="34" charset="0"/>
            </a:endParaRPr>
          </a:p>
          <a:p>
            <a:pPr algn="just"/>
            <a:r>
              <a:rPr lang="en-US" sz="1600" dirty="0">
                <a:effectLst/>
                <a:latin typeface="Arial" panose="020B0604020202020204" pitchFamily="34" charset="0"/>
                <a:ea typeface="Arial" panose="020B0604020202020204" pitchFamily="34" charset="0"/>
              </a:rPr>
              <a:t>The job description is a detailed advertisement for the open position and the role of the organisation.</a:t>
            </a:r>
          </a:p>
          <a:p>
            <a:pPr algn="just"/>
            <a:endParaRPr lang="en-US" sz="1600" dirty="0">
              <a:latin typeface="Arial" panose="020B0604020202020204" pitchFamily="34" charset="0"/>
              <a:ea typeface="Arial" panose="020B0604020202020204" pitchFamily="34" charset="0"/>
            </a:endParaRPr>
          </a:p>
          <a:p>
            <a:pPr algn="just"/>
            <a:r>
              <a:rPr lang="en-US" sz="1600" dirty="0">
                <a:effectLst/>
                <a:latin typeface="Arial" panose="020B0604020202020204" pitchFamily="34" charset="0"/>
                <a:ea typeface="Arial" panose="020B0604020202020204" pitchFamily="34" charset="0"/>
              </a:rPr>
              <a:t> This also helps to limit an employee's responsibilities with the particular organisation </a:t>
            </a:r>
          </a:p>
        </p:txBody>
      </p:sp>
      <p:pic>
        <p:nvPicPr>
          <p:cNvPr id="8" name="Picture 7">
            <a:extLst>
              <a:ext uri="{FF2B5EF4-FFF2-40B4-BE49-F238E27FC236}">
                <a16:creationId xmlns:a16="http://schemas.microsoft.com/office/drawing/2014/main" id="{78B049C0-CDF6-5CF5-CE59-A819191BDC82}"/>
              </a:ext>
            </a:extLst>
          </p:cNvPr>
          <p:cNvPicPr>
            <a:picLocks noChangeAspect="1"/>
          </p:cNvPicPr>
          <p:nvPr/>
        </p:nvPicPr>
        <p:blipFill>
          <a:blip r:embed="rId3"/>
          <a:stretch>
            <a:fillRect/>
          </a:stretch>
        </p:blipFill>
        <p:spPr>
          <a:xfrm>
            <a:off x="7333219" y="2282227"/>
            <a:ext cx="4268231" cy="301515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0" name="TextBox 9">
            <a:extLst>
              <a:ext uri="{FF2B5EF4-FFF2-40B4-BE49-F238E27FC236}">
                <a16:creationId xmlns:a16="http://schemas.microsoft.com/office/drawing/2014/main" id="{1E7D62B3-B0A6-E58B-4D05-286632F872E9}"/>
              </a:ext>
            </a:extLst>
          </p:cNvPr>
          <p:cNvSpPr txBox="1"/>
          <p:nvPr/>
        </p:nvSpPr>
        <p:spPr>
          <a:xfrm>
            <a:off x="8553450" y="5557373"/>
            <a:ext cx="6096000" cy="276999"/>
          </a:xfrm>
          <a:prstGeom prst="rect">
            <a:avLst/>
          </a:prstGeom>
          <a:noFill/>
        </p:spPr>
        <p:txBody>
          <a:bodyPr wrap="square">
            <a:spAutoFit/>
          </a:bodyPr>
          <a:lstStyle/>
          <a:p>
            <a:r>
              <a:rPr lang="en-US" sz="1200" dirty="0">
                <a:effectLst/>
                <a:latin typeface="Arial" panose="020B0604020202020204" pitchFamily="34" charset="0"/>
                <a:ea typeface="Arial" panose="020B0604020202020204" pitchFamily="34" charset="0"/>
              </a:rPr>
              <a:t>(</a:t>
            </a:r>
            <a:r>
              <a:rPr lang="en-US" sz="1200" dirty="0">
                <a:solidFill>
                  <a:srgbClr val="222222"/>
                </a:solidFill>
                <a:effectLst/>
                <a:latin typeface="Arial" panose="020B0604020202020204" pitchFamily="34" charset="0"/>
                <a:ea typeface="Arial" panose="020B0604020202020204" pitchFamily="34" charset="0"/>
              </a:rPr>
              <a:t>Leiter and Bakker, 2010)</a:t>
            </a:r>
            <a:endParaRPr lang="en-US" sz="1200" dirty="0"/>
          </a:p>
        </p:txBody>
      </p:sp>
    </p:spTree>
    <p:extLst>
      <p:ext uri="{BB962C8B-B14F-4D97-AF65-F5344CB8AC3E}">
        <p14:creationId xmlns:p14="http://schemas.microsoft.com/office/powerpoint/2010/main" val="158226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D2E27C7-914A-86D8-9622-CA84F1E495B7}"/>
              </a:ext>
            </a:extLst>
          </p:cNvPr>
          <p:cNvSpPr txBox="1"/>
          <p:nvPr/>
        </p:nvSpPr>
        <p:spPr>
          <a:xfrm>
            <a:off x="352425" y="523875"/>
            <a:ext cx="3209925" cy="461665"/>
          </a:xfrm>
          <a:prstGeom prst="rect">
            <a:avLst/>
          </a:prstGeom>
          <a:noFill/>
        </p:spPr>
        <p:txBody>
          <a:bodyPr wrap="square" rtlCol="0">
            <a:spAutoFit/>
          </a:bodyPr>
          <a:lstStyle/>
          <a:p>
            <a:r>
              <a:rPr lang="en-US" sz="2400" dirty="0"/>
              <a:t>Contd…</a:t>
            </a:r>
          </a:p>
        </p:txBody>
      </p:sp>
      <p:sp>
        <p:nvSpPr>
          <p:cNvPr id="6" name="TextBox 5">
            <a:extLst>
              <a:ext uri="{FF2B5EF4-FFF2-40B4-BE49-F238E27FC236}">
                <a16:creationId xmlns:a16="http://schemas.microsoft.com/office/drawing/2014/main" id="{F5690CEF-9A9E-F333-E6D0-B1DB4A49A489}"/>
              </a:ext>
            </a:extLst>
          </p:cNvPr>
          <p:cNvSpPr txBox="1"/>
          <p:nvPr/>
        </p:nvSpPr>
        <p:spPr>
          <a:xfrm>
            <a:off x="5105400" y="1370891"/>
            <a:ext cx="6619875" cy="4770537"/>
          </a:xfrm>
          <a:prstGeom prst="rect">
            <a:avLst/>
          </a:prstGeom>
          <a:noFill/>
        </p:spPr>
        <p:txBody>
          <a:bodyPr wrap="square">
            <a:spAutoFit/>
          </a:bodyPr>
          <a:lstStyle/>
          <a:p>
            <a:pPr marL="285750" indent="-285750" algn="just">
              <a:buFont typeface="Arial" panose="020B0604020202020204" pitchFamily="34" charset="0"/>
              <a:buChar char="•"/>
            </a:pPr>
            <a:r>
              <a:rPr lang="en-US" sz="1600" b="1" i="1" dirty="0">
                <a:effectLst/>
                <a:latin typeface="Arial" panose="020B0604020202020204" pitchFamily="34" charset="0"/>
                <a:ea typeface="Arial" panose="020B0604020202020204" pitchFamily="34" charset="0"/>
              </a:rPr>
              <a:t>Training a Standard Operation Procedure (SOP)</a:t>
            </a:r>
          </a:p>
          <a:p>
            <a:pPr algn="just"/>
            <a:endParaRPr lang="en-US" sz="1600" dirty="0">
              <a:effectLst/>
              <a:latin typeface="Arial" panose="020B0604020202020204" pitchFamily="34" charset="0"/>
              <a:ea typeface="Arial" panose="020B0604020202020204" pitchFamily="34" charset="0"/>
            </a:endParaRPr>
          </a:p>
          <a:p>
            <a:pPr algn="just"/>
            <a:r>
              <a:rPr lang="en-US" sz="1600" dirty="0">
                <a:effectLst/>
                <a:latin typeface="Arial" panose="020B0604020202020204" pitchFamily="34" charset="0"/>
                <a:ea typeface="Arial" panose="020B0604020202020204" pitchFamily="34" charset="0"/>
              </a:rPr>
              <a:t>SOP stands for Standard Operation Procedure and is a step-by-step procedure of instructions that is compiled by the organisation. </a:t>
            </a:r>
            <a:endParaRPr lang="en-US" sz="1600" dirty="0">
              <a:latin typeface="Arial" panose="020B0604020202020204" pitchFamily="34" charset="0"/>
              <a:ea typeface="Arial" panose="020B0604020202020204" pitchFamily="34" charset="0"/>
            </a:endParaRPr>
          </a:p>
          <a:p>
            <a:pPr algn="just"/>
            <a:endParaRPr lang="en-US" sz="1600" dirty="0">
              <a:effectLst/>
              <a:latin typeface="Arial" panose="020B0604020202020204" pitchFamily="34" charset="0"/>
              <a:ea typeface="Arial" panose="020B0604020202020204" pitchFamily="34" charset="0"/>
            </a:endParaRPr>
          </a:p>
          <a:p>
            <a:pPr algn="just"/>
            <a:endParaRPr lang="en-US" sz="1600" dirty="0">
              <a:effectLst/>
              <a:latin typeface="Arial" panose="020B0604020202020204" pitchFamily="34" charset="0"/>
              <a:ea typeface="Arial" panose="020B0604020202020204" pitchFamily="34" charset="0"/>
            </a:endParaRPr>
          </a:p>
          <a:p>
            <a:pPr algn="just"/>
            <a:endParaRPr lang="en-US" sz="1600" dirty="0">
              <a:effectLst/>
              <a:latin typeface="Arial" panose="020B0604020202020204" pitchFamily="34" charset="0"/>
              <a:ea typeface="Arial" panose="020B0604020202020204" pitchFamily="34" charset="0"/>
            </a:endParaRPr>
          </a:p>
          <a:p>
            <a:pPr algn="just"/>
            <a:r>
              <a:rPr lang="en-US" sz="1600" dirty="0">
                <a:effectLst/>
                <a:latin typeface="Arial" panose="020B0604020202020204" pitchFamily="34" charset="0"/>
                <a:ea typeface="Arial" panose="020B0604020202020204" pitchFamily="34" charset="0"/>
              </a:rPr>
              <a:t>These are used to improve efficiency, reduce miscommunication and prevent stress. </a:t>
            </a:r>
          </a:p>
          <a:p>
            <a:pPr algn="just"/>
            <a:endParaRPr lang="en-US" sz="1600" dirty="0">
              <a:effectLst/>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r>
              <a:rPr lang="en-US" sz="1600" b="1" i="1" dirty="0">
                <a:effectLst/>
                <a:latin typeface="Arial" panose="020B0604020202020204" pitchFamily="34" charset="0"/>
                <a:ea typeface="Arial" panose="020B0604020202020204" pitchFamily="34" charset="0"/>
              </a:rPr>
              <a:t>Providing on-job training sessions</a:t>
            </a:r>
          </a:p>
          <a:p>
            <a:pPr marL="285750" indent="-285750" algn="just">
              <a:buFont typeface="Arial" panose="020B0604020202020204" pitchFamily="34" charset="0"/>
              <a:buChar char="•"/>
            </a:pPr>
            <a:endParaRPr lang="en-US" sz="1600" dirty="0">
              <a:effectLst/>
              <a:latin typeface="Arial" panose="020B0604020202020204" pitchFamily="34" charset="0"/>
              <a:ea typeface="Arial" panose="020B0604020202020204" pitchFamily="34" charset="0"/>
            </a:endParaRPr>
          </a:p>
          <a:p>
            <a:pPr algn="just"/>
            <a:r>
              <a:rPr lang="en-US" sz="1600" dirty="0">
                <a:effectLst/>
                <a:latin typeface="Arial" panose="020B0604020202020204" pitchFamily="34" charset="0"/>
                <a:ea typeface="Arial" panose="020B0604020202020204" pitchFamily="34" charset="0"/>
              </a:rPr>
              <a:t>Training is important for new joiners it helps the employees to learn new skills and improves the existing skills. </a:t>
            </a:r>
          </a:p>
          <a:p>
            <a:pPr algn="just"/>
            <a:endParaRPr lang="en-US" sz="1600" dirty="0">
              <a:latin typeface="Arial" panose="020B0604020202020204" pitchFamily="34" charset="0"/>
              <a:ea typeface="Arial" panose="020B0604020202020204" pitchFamily="34" charset="0"/>
            </a:endParaRPr>
          </a:p>
          <a:p>
            <a:pPr algn="just"/>
            <a:endParaRPr lang="en-US" sz="1600" dirty="0">
              <a:latin typeface="Arial" panose="020B0604020202020204" pitchFamily="34" charset="0"/>
              <a:ea typeface="Arial" panose="020B0604020202020204" pitchFamily="34" charset="0"/>
            </a:endParaRPr>
          </a:p>
          <a:p>
            <a:pPr algn="just"/>
            <a:endParaRPr lang="en-US" sz="1600" dirty="0">
              <a:latin typeface="Arial" panose="020B0604020202020204" pitchFamily="34" charset="0"/>
              <a:ea typeface="Arial" panose="020B0604020202020204" pitchFamily="34" charset="0"/>
            </a:endParaRPr>
          </a:p>
          <a:p>
            <a:pPr algn="just"/>
            <a:r>
              <a:rPr lang="en-US" sz="1600" dirty="0">
                <a:effectLst/>
                <a:latin typeface="Arial" panose="020B0604020202020204" pitchFamily="34" charset="0"/>
                <a:ea typeface="Arial" panose="020B0604020202020204" pitchFamily="34" charset="0"/>
              </a:rPr>
              <a:t>Employee training programs help improve skills as well as knowledge which matches various changes in the organisation. </a:t>
            </a:r>
          </a:p>
        </p:txBody>
      </p:sp>
      <p:pic>
        <p:nvPicPr>
          <p:cNvPr id="7" name="Picture 6">
            <a:extLst>
              <a:ext uri="{FF2B5EF4-FFF2-40B4-BE49-F238E27FC236}">
                <a16:creationId xmlns:a16="http://schemas.microsoft.com/office/drawing/2014/main" id="{FCB2238A-8708-0BFA-B948-EA7388D664E5}"/>
              </a:ext>
            </a:extLst>
          </p:cNvPr>
          <p:cNvPicPr>
            <a:picLocks noChangeAspect="1"/>
          </p:cNvPicPr>
          <p:nvPr/>
        </p:nvPicPr>
        <p:blipFill>
          <a:blip r:embed="rId3"/>
          <a:stretch>
            <a:fillRect/>
          </a:stretch>
        </p:blipFill>
        <p:spPr>
          <a:xfrm>
            <a:off x="538063" y="1671484"/>
            <a:ext cx="4015116" cy="374608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9" name="TextBox 8">
            <a:extLst>
              <a:ext uri="{FF2B5EF4-FFF2-40B4-BE49-F238E27FC236}">
                <a16:creationId xmlns:a16="http://schemas.microsoft.com/office/drawing/2014/main" id="{EB18028D-D6C3-30A5-B0F1-6E1A88EBA38D}"/>
              </a:ext>
            </a:extLst>
          </p:cNvPr>
          <p:cNvSpPr txBox="1"/>
          <p:nvPr/>
        </p:nvSpPr>
        <p:spPr>
          <a:xfrm>
            <a:off x="1505179" y="5826518"/>
            <a:ext cx="6096000" cy="276999"/>
          </a:xfrm>
          <a:prstGeom prst="rect">
            <a:avLst/>
          </a:prstGeom>
          <a:noFill/>
        </p:spPr>
        <p:txBody>
          <a:bodyPr wrap="square">
            <a:spAutoFit/>
          </a:bodyPr>
          <a:lstStyle/>
          <a:p>
            <a:r>
              <a:rPr lang="en-US" sz="1200" dirty="0">
                <a:effectLst/>
                <a:latin typeface="Arial" panose="020B0604020202020204" pitchFamily="34" charset="0"/>
                <a:ea typeface="Arial" panose="020B0604020202020204" pitchFamily="34" charset="0"/>
              </a:rPr>
              <a:t>(</a:t>
            </a:r>
            <a:r>
              <a:rPr lang="en-US" sz="1200" dirty="0">
                <a:solidFill>
                  <a:srgbClr val="222222"/>
                </a:solidFill>
                <a:effectLst/>
                <a:latin typeface="Arial" panose="020B0604020202020204" pitchFamily="34" charset="0"/>
                <a:ea typeface="Arial" panose="020B0604020202020204" pitchFamily="34" charset="0"/>
              </a:rPr>
              <a:t>Mullins and </a:t>
            </a:r>
            <a:r>
              <a:rPr lang="en-US" sz="1200" dirty="0" err="1">
                <a:solidFill>
                  <a:srgbClr val="222222"/>
                </a:solidFill>
                <a:effectLst/>
                <a:latin typeface="Arial" panose="020B0604020202020204" pitchFamily="34" charset="0"/>
                <a:ea typeface="Arial" panose="020B0604020202020204" pitchFamily="34" charset="0"/>
              </a:rPr>
              <a:t>Dossor</a:t>
            </a:r>
            <a:r>
              <a:rPr lang="en-US" sz="1200" dirty="0">
                <a:solidFill>
                  <a:srgbClr val="222222"/>
                </a:solidFill>
                <a:effectLst/>
                <a:latin typeface="Arial" panose="020B0604020202020204" pitchFamily="34" charset="0"/>
                <a:ea typeface="Arial" panose="020B0604020202020204" pitchFamily="34" charset="0"/>
              </a:rPr>
              <a:t>, 2013)</a:t>
            </a:r>
            <a:endParaRPr lang="en-US" sz="1200" dirty="0"/>
          </a:p>
        </p:txBody>
      </p:sp>
    </p:spTree>
    <p:extLst>
      <p:ext uri="{BB962C8B-B14F-4D97-AF65-F5344CB8AC3E}">
        <p14:creationId xmlns:p14="http://schemas.microsoft.com/office/powerpoint/2010/main" val="29526086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A3574E1-66C2-4CEA-579F-A2790742B1AE}"/>
              </a:ext>
            </a:extLst>
          </p:cNvPr>
          <p:cNvSpPr txBox="1"/>
          <p:nvPr/>
        </p:nvSpPr>
        <p:spPr>
          <a:xfrm>
            <a:off x="352425" y="523875"/>
            <a:ext cx="3209925" cy="461665"/>
          </a:xfrm>
          <a:prstGeom prst="rect">
            <a:avLst/>
          </a:prstGeom>
          <a:noFill/>
        </p:spPr>
        <p:txBody>
          <a:bodyPr wrap="square" rtlCol="0">
            <a:spAutoFit/>
          </a:bodyPr>
          <a:lstStyle/>
          <a:p>
            <a:r>
              <a:rPr lang="en-US" sz="2400" dirty="0"/>
              <a:t>Contd…</a:t>
            </a:r>
          </a:p>
        </p:txBody>
      </p:sp>
      <p:sp>
        <p:nvSpPr>
          <p:cNvPr id="6" name="TextBox 5">
            <a:extLst>
              <a:ext uri="{FF2B5EF4-FFF2-40B4-BE49-F238E27FC236}">
                <a16:creationId xmlns:a16="http://schemas.microsoft.com/office/drawing/2014/main" id="{0466C449-11C9-5D69-4390-878630100DD1}"/>
              </a:ext>
            </a:extLst>
          </p:cNvPr>
          <p:cNvSpPr txBox="1"/>
          <p:nvPr/>
        </p:nvSpPr>
        <p:spPr>
          <a:xfrm>
            <a:off x="638174" y="2034138"/>
            <a:ext cx="6486525" cy="3785652"/>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sz="1600" b="1" i="1" dirty="0">
                <a:effectLst/>
                <a:latin typeface="Arial" panose="020B0604020202020204" pitchFamily="34" charset="0"/>
                <a:ea typeface="Arial" panose="020B0604020202020204" pitchFamily="34" charset="0"/>
              </a:rPr>
              <a:t>Outlining the health and safety standards </a:t>
            </a:r>
          </a:p>
          <a:p>
            <a:pPr algn="just">
              <a:lnSpc>
                <a:spcPct val="150000"/>
              </a:lnSpc>
            </a:pPr>
            <a:endParaRPr lang="en-US" sz="1600" dirty="0">
              <a:effectLst/>
              <a:latin typeface="Arial" panose="020B0604020202020204" pitchFamily="34" charset="0"/>
              <a:ea typeface="Arial" panose="020B0604020202020204" pitchFamily="34" charset="0"/>
            </a:endParaRPr>
          </a:p>
          <a:p>
            <a:pPr marL="285750" indent="-285750">
              <a:buFont typeface="Courier New" panose="02070309020205020404" pitchFamily="49" charset="0"/>
              <a:buChar char="o"/>
            </a:pPr>
            <a:r>
              <a:rPr lang="en-US" sz="1600" dirty="0">
                <a:effectLst/>
                <a:latin typeface="Arial" panose="020B0604020202020204" pitchFamily="34" charset="0"/>
                <a:ea typeface="Arial" panose="020B0604020202020204" pitchFamily="34" charset="0"/>
              </a:rPr>
              <a:t>The health, as well as safety standards of an organisation, stand for protecting employees and increasing productivity. </a:t>
            </a:r>
          </a:p>
          <a:p>
            <a:pPr marL="285750" indent="-285750">
              <a:buFont typeface="Courier New" panose="02070309020205020404" pitchFamily="49" charset="0"/>
              <a:buChar char="o"/>
            </a:pPr>
            <a:endParaRPr lang="en-US" sz="1600" dirty="0">
              <a:latin typeface="Arial" panose="020B0604020202020204" pitchFamily="34" charset="0"/>
              <a:ea typeface="Arial" panose="020B0604020202020204" pitchFamily="34" charset="0"/>
            </a:endParaRPr>
          </a:p>
          <a:p>
            <a:pPr marL="285750" indent="-285750">
              <a:buFont typeface="Courier New" panose="02070309020205020404" pitchFamily="49" charset="0"/>
              <a:buChar char="o"/>
            </a:pPr>
            <a:endParaRPr lang="en-US" sz="1600" dirty="0">
              <a:latin typeface="Arial" panose="020B0604020202020204" pitchFamily="34" charset="0"/>
              <a:ea typeface="Arial" panose="020B0604020202020204" pitchFamily="34" charset="0"/>
            </a:endParaRPr>
          </a:p>
          <a:p>
            <a:pPr marL="285750" indent="-285750">
              <a:buFont typeface="Courier New" panose="02070309020205020404" pitchFamily="49" charset="0"/>
              <a:buChar char="o"/>
            </a:pPr>
            <a:endParaRPr lang="en-US" sz="1600" dirty="0">
              <a:latin typeface="Arial" panose="020B0604020202020204" pitchFamily="34" charset="0"/>
              <a:ea typeface="Arial" panose="020B0604020202020204" pitchFamily="34" charset="0"/>
            </a:endParaRPr>
          </a:p>
          <a:p>
            <a:pPr marL="285750" indent="-285750">
              <a:buFont typeface="Courier New" panose="02070309020205020404" pitchFamily="49" charset="0"/>
              <a:buChar char="o"/>
            </a:pPr>
            <a:r>
              <a:rPr lang="en-US" sz="1600" dirty="0">
                <a:effectLst/>
                <a:latin typeface="Arial" panose="020B0604020202020204" pitchFamily="34" charset="0"/>
                <a:ea typeface="Arial" panose="020B0604020202020204" pitchFamily="34" charset="0"/>
              </a:rPr>
              <a:t>Among all the goals of health and safety measures the main goal is to measure the protection of their employees.</a:t>
            </a:r>
          </a:p>
          <a:p>
            <a:pPr marL="285750" indent="-285750">
              <a:buFont typeface="Courier New" panose="02070309020205020404" pitchFamily="49" charset="0"/>
              <a:buChar char="o"/>
            </a:pPr>
            <a:endParaRPr lang="en-US" sz="1600" dirty="0">
              <a:latin typeface="Arial" panose="020B0604020202020204" pitchFamily="34" charset="0"/>
              <a:ea typeface="Arial" panose="020B0604020202020204" pitchFamily="34" charset="0"/>
            </a:endParaRPr>
          </a:p>
          <a:p>
            <a:pPr marL="285750" indent="-285750">
              <a:buFont typeface="Courier New" panose="02070309020205020404" pitchFamily="49" charset="0"/>
              <a:buChar char="o"/>
            </a:pPr>
            <a:endParaRPr lang="en-US" sz="1600" dirty="0">
              <a:latin typeface="Arial" panose="020B0604020202020204" pitchFamily="34" charset="0"/>
              <a:ea typeface="Arial" panose="020B0604020202020204" pitchFamily="34" charset="0"/>
            </a:endParaRPr>
          </a:p>
          <a:p>
            <a:pPr marL="285750" indent="-285750">
              <a:buFont typeface="Courier New" panose="02070309020205020404" pitchFamily="49" charset="0"/>
              <a:buChar char="o"/>
            </a:pPr>
            <a:endParaRPr lang="en-US" sz="1600" dirty="0">
              <a:latin typeface="Arial" panose="020B0604020202020204" pitchFamily="34" charset="0"/>
              <a:ea typeface="Arial" panose="020B0604020202020204" pitchFamily="34" charset="0"/>
            </a:endParaRPr>
          </a:p>
          <a:p>
            <a:pPr marL="285750" indent="-285750">
              <a:buFont typeface="Courier New" panose="02070309020205020404" pitchFamily="49" charset="0"/>
              <a:buChar char="o"/>
            </a:pPr>
            <a:r>
              <a:rPr lang="en-US" sz="1600" dirty="0">
                <a:effectLst/>
                <a:latin typeface="Arial" panose="020B0604020202020204" pitchFamily="34" charset="0"/>
                <a:ea typeface="Arial" panose="020B0604020202020204" pitchFamily="34" charset="0"/>
              </a:rPr>
              <a:t> Informing the staff about regional, municipal and national health is applied in the hotel strategy. </a:t>
            </a:r>
            <a:endParaRPr lang="en-US" sz="1600" dirty="0"/>
          </a:p>
        </p:txBody>
      </p:sp>
      <p:pic>
        <p:nvPicPr>
          <p:cNvPr id="7" name="Picture 6">
            <a:extLst>
              <a:ext uri="{FF2B5EF4-FFF2-40B4-BE49-F238E27FC236}">
                <a16:creationId xmlns:a16="http://schemas.microsoft.com/office/drawing/2014/main" id="{3539408A-D9C9-3DF5-8A20-C7EEC630D9F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498115" y="2313198"/>
            <a:ext cx="4125309" cy="2952750"/>
          </a:xfrm>
          <a:prstGeom prst="rect">
            <a:avLst/>
          </a:prstGeom>
          <a:ln w="88900" cap="sq" cmpd="thickThin">
            <a:solidFill>
              <a:srgbClr val="000000"/>
            </a:solidFill>
            <a:prstDash val="solid"/>
            <a:miter lim="800000"/>
          </a:ln>
          <a:effectLst>
            <a:innerShdw blurRad="76200">
              <a:srgbClr val="000000"/>
            </a:innerShdw>
          </a:effectLst>
        </p:spPr>
      </p:pic>
      <p:sp>
        <p:nvSpPr>
          <p:cNvPr id="9" name="TextBox 8">
            <a:extLst>
              <a:ext uri="{FF2B5EF4-FFF2-40B4-BE49-F238E27FC236}">
                <a16:creationId xmlns:a16="http://schemas.microsoft.com/office/drawing/2014/main" id="{9C207BF4-4920-C412-DEE2-66180277A262}"/>
              </a:ext>
            </a:extLst>
          </p:cNvPr>
          <p:cNvSpPr txBox="1"/>
          <p:nvPr/>
        </p:nvSpPr>
        <p:spPr>
          <a:xfrm>
            <a:off x="8436078" y="5681290"/>
            <a:ext cx="6096000" cy="276999"/>
          </a:xfrm>
          <a:prstGeom prst="rect">
            <a:avLst/>
          </a:prstGeom>
          <a:noFill/>
        </p:spPr>
        <p:txBody>
          <a:bodyPr wrap="square">
            <a:spAutoFit/>
          </a:bodyPr>
          <a:lstStyle/>
          <a:p>
            <a:r>
              <a:rPr lang="en-US" sz="1200" dirty="0">
                <a:effectLst/>
                <a:latin typeface="Arial" panose="020B0604020202020204" pitchFamily="34" charset="0"/>
                <a:ea typeface="Arial" panose="020B0604020202020204" pitchFamily="34" charset="0"/>
              </a:rPr>
              <a:t>(</a:t>
            </a:r>
            <a:r>
              <a:rPr lang="en-US" sz="1200" dirty="0" err="1">
                <a:effectLst/>
                <a:latin typeface="Arial" panose="020B0604020202020204" pitchFamily="34" charset="0"/>
                <a:ea typeface="Arial" panose="020B0604020202020204" pitchFamily="34" charset="0"/>
              </a:rPr>
              <a:t>Vallen</a:t>
            </a:r>
            <a:r>
              <a:rPr lang="en-US" sz="1200" dirty="0">
                <a:effectLst/>
                <a:latin typeface="Arial" panose="020B0604020202020204" pitchFamily="34" charset="0"/>
                <a:ea typeface="Arial" panose="020B0604020202020204" pitchFamily="34" charset="0"/>
              </a:rPr>
              <a:t> and </a:t>
            </a:r>
            <a:r>
              <a:rPr lang="en-US" sz="1200" dirty="0" err="1">
                <a:effectLst/>
                <a:latin typeface="Arial" panose="020B0604020202020204" pitchFamily="34" charset="0"/>
                <a:ea typeface="Arial" panose="020B0604020202020204" pitchFamily="34" charset="0"/>
              </a:rPr>
              <a:t>Vallen</a:t>
            </a:r>
            <a:r>
              <a:rPr lang="en-US" sz="1200" dirty="0">
                <a:effectLst/>
                <a:latin typeface="Arial" panose="020B0604020202020204" pitchFamily="34" charset="0"/>
                <a:ea typeface="Arial" panose="020B0604020202020204" pitchFamily="34" charset="0"/>
              </a:rPr>
              <a:t>, 2012)</a:t>
            </a:r>
            <a:endParaRPr lang="en-US" sz="1200" dirty="0"/>
          </a:p>
        </p:txBody>
      </p:sp>
    </p:spTree>
    <p:extLst>
      <p:ext uri="{BB962C8B-B14F-4D97-AF65-F5344CB8AC3E}">
        <p14:creationId xmlns:p14="http://schemas.microsoft.com/office/powerpoint/2010/main" val="35165398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BDAB5BF-AF09-8803-10C9-6043BAE474B2}"/>
              </a:ext>
            </a:extLst>
          </p:cNvPr>
          <p:cNvSpPr txBox="1"/>
          <p:nvPr/>
        </p:nvSpPr>
        <p:spPr>
          <a:xfrm>
            <a:off x="276226" y="145008"/>
            <a:ext cx="11153774" cy="830997"/>
          </a:xfrm>
          <a:prstGeom prst="rect">
            <a:avLst/>
          </a:prstGeom>
          <a:noFill/>
        </p:spPr>
        <p:txBody>
          <a:bodyPr wrap="square">
            <a:spAutoFit/>
          </a:bodyPr>
          <a:lstStyle/>
          <a:p>
            <a:pPr algn="ctr">
              <a:spcBef>
                <a:spcPts val="2000"/>
              </a:spcBef>
              <a:spcAft>
                <a:spcPts val="600"/>
              </a:spcAft>
            </a:pPr>
            <a:r>
              <a:rPr lang="en-US" sz="2400" b="1" kern="0" dirty="0">
                <a:effectLst/>
                <a:latin typeface="Arial" panose="020B0604020202020204" pitchFamily="34" charset="0"/>
              </a:rPr>
              <a:t>Implementation of an employee engagement model for housekeeping staff in the Hotel</a:t>
            </a:r>
          </a:p>
        </p:txBody>
      </p:sp>
      <p:sp>
        <p:nvSpPr>
          <p:cNvPr id="7" name="TextBox 6">
            <a:extLst>
              <a:ext uri="{FF2B5EF4-FFF2-40B4-BE49-F238E27FC236}">
                <a16:creationId xmlns:a16="http://schemas.microsoft.com/office/drawing/2014/main" id="{56602E07-D633-1B93-09C2-492779AB147F}"/>
              </a:ext>
            </a:extLst>
          </p:cNvPr>
          <p:cNvSpPr txBox="1"/>
          <p:nvPr/>
        </p:nvSpPr>
        <p:spPr>
          <a:xfrm>
            <a:off x="4829175" y="1642993"/>
            <a:ext cx="6943725" cy="4770537"/>
          </a:xfrm>
          <a:prstGeom prst="rect">
            <a:avLst/>
          </a:prstGeom>
          <a:noFill/>
        </p:spPr>
        <p:txBody>
          <a:bodyPr wrap="square">
            <a:spAutoFit/>
          </a:bodyPr>
          <a:lstStyle/>
          <a:p>
            <a:pPr algn="just"/>
            <a:r>
              <a:rPr lang="en-US" sz="1600" b="1" i="1" dirty="0">
                <a:effectLst/>
                <a:latin typeface="Arial" panose="020B0604020202020204" pitchFamily="34" charset="0"/>
                <a:ea typeface="Arial" panose="020B0604020202020204" pitchFamily="34" charset="0"/>
              </a:rPr>
              <a:t>The Zinger Model</a:t>
            </a:r>
            <a:endParaRPr lang="en-US" sz="1600" dirty="0">
              <a:effectLst/>
              <a:latin typeface="Arial" panose="020B0604020202020204" pitchFamily="34" charset="0"/>
              <a:ea typeface="Arial" panose="020B0604020202020204" pitchFamily="34" charset="0"/>
            </a:endParaRPr>
          </a:p>
          <a:p>
            <a:pPr algn="just"/>
            <a:endParaRPr lang="en-US" sz="1600" dirty="0">
              <a:effectLst/>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r>
              <a:rPr lang="en-US" sz="1600" dirty="0">
                <a:effectLst/>
                <a:latin typeface="Arial" panose="020B0604020202020204" pitchFamily="34" charset="0"/>
                <a:ea typeface="Arial" panose="020B0604020202020204" pitchFamily="34" charset="0"/>
              </a:rPr>
              <a:t>The Zinger model can help the head of the housekeeping department in Premier Inn to leverage connections among employees to achieve good results.</a:t>
            </a:r>
          </a:p>
          <a:p>
            <a:pPr marL="285750" indent="-285750" algn="just">
              <a:buFont typeface="Arial" panose="020B0604020202020204" pitchFamily="34" charset="0"/>
              <a:buChar char="•"/>
            </a:pPr>
            <a:endParaRPr lang="en-US" sz="1600" dirty="0">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endParaRPr lang="en-US" sz="1600" dirty="0">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r>
              <a:rPr lang="en-US" sz="1600" dirty="0">
                <a:effectLst/>
                <a:latin typeface="Arial" panose="020B0604020202020204" pitchFamily="34" charset="0"/>
                <a:ea typeface="Arial" panose="020B0604020202020204" pitchFamily="34" charset="0"/>
              </a:rPr>
              <a:t> With the help of this model, they can focus on organisation and strategy while recognising the finite energy (</a:t>
            </a:r>
            <a:r>
              <a:rPr lang="en-US" sz="1600" dirty="0">
                <a:latin typeface="Arial" panose="020B0604020202020204" pitchFamily="34" charset="0"/>
                <a:cs typeface="Arial" panose="020B0604020202020204" pitchFamily="34" charset="0"/>
              </a:rPr>
              <a:t>Davis and Van der Heijden, 2023). </a:t>
            </a:r>
            <a:endParaRPr lang="en-US" sz="1600" dirty="0">
              <a:effectLst/>
              <a:latin typeface="Arial" panose="020B0604020202020204" pitchFamily="34"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US" sz="1600" dirty="0">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endParaRPr lang="en-US" sz="1600" dirty="0">
              <a:effectLst/>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r>
              <a:rPr lang="en-US" sz="1600" dirty="0">
                <a:effectLst/>
                <a:latin typeface="Arial" panose="020B0604020202020204" pitchFamily="34" charset="0"/>
                <a:ea typeface="Arial" panose="020B0604020202020204" pitchFamily="34" charset="0"/>
              </a:rPr>
              <a:t>The top row includes boosting performance marking progress and enabling employees to perform meaningful work and the top of this pyramid.</a:t>
            </a:r>
          </a:p>
          <a:p>
            <a:pPr marL="285750" indent="-285750" algn="just">
              <a:buFont typeface="Arial" panose="020B0604020202020204" pitchFamily="34" charset="0"/>
              <a:buChar char="•"/>
            </a:pPr>
            <a:endParaRPr lang="en-US" sz="1600" dirty="0">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endParaRPr lang="en-US" sz="1600" dirty="0">
              <a:effectLst/>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r>
              <a:rPr lang="en-US" sz="1600" dirty="0">
                <a:effectLst/>
                <a:latin typeface="Arial" panose="020B0604020202020204" pitchFamily="34" charset="0"/>
                <a:ea typeface="Arial" panose="020B0604020202020204" pitchFamily="34" charset="0"/>
              </a:rPr>
              <a:t> Zinger has defined an acronym of CARE which represents connection, authentic professional relationships, </a:t>
            </a:r>
          </a:p>
        </p:txBody>
      </p:sp>
      <p:pic>
        <p:nvPicPr>
          <p:cNvPr id="8" name="Picture 7">
            <a:extLst>
              <a:ext uri="{FF2B5EF4-FFF2-40B4-BE49-F238E27FC236}">
                <a16:creationId xmlns:a16="http://schemas.microsoft.com/office/drawing/2014/main" id="{7C0C3B27-AC54-CCC9-E40F-D29AC962CF61}"/>
              </a:ext>
            </a:extLst>
          </p:cNvPr>
          <p:cNvPicPr>
            <a:picLocks noChangeAspect="1"/>
          </p:cNvPicPr>
          <p:nvPr/>
        </p:nvPicPr>
        <p:blipFill>
          <a:blip r:embed="rId3"/>
          <a:stretch>
            <a:fillRect/>
          </a:stretch>
        </p:blipFill>
        <p:spPr>
          <a:xfrm>
            <a:off x="276226" y="1799302"/>
            <a:ext cx="4461641" cy="360843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0" name="TextBox 9">
            <a:extLst>
              <a:ext uri="{FF2B5EF4-FFF2-40B4-BE49-F238E27FC236}">
                <a16:creationId xmlns:a16="http://schemas.microsoft.com/office/drawing/2014/main" id="{734C8FCF-1888-3914-A06A-E1B60DB2655E}"/>
              </a:ext>
            </a:extLst>
          </p:cNvPr>
          <p:cNvSpPr txBox="1"/>
          <p:nvPr/>
        </p:nvSpPr>
        <p:spPr>
          <a:xfrm>
            <a:off x="1689867" y="5783515"/>
            <a:ext cx="6096000" cy="276999"/>
          </a:xfrm>
          <a:prstGeom prst="rect">
            <a:avLst/>
          </a:prstGeom>
          <a:noFill/>
        </p:spPr>
        <p:txBody>
          <a:bodyPr wrap="square">
            <a:spAutoFit/>
          </a:bodyPr>
          <a:lstStyle/>
          <a:p>
            <a:r>
              <a:rPr lang="en-US" sz="1200" dirty="0">
                <a:effectLst/>
                <a:latin typeface="Arial" panose="020B0604020202020204" pitchFamily="34" charset="0"/>
                <a:ea typeface="Arial" panose="020B0604020202020204" pitchFamily="34" charset="0"/>
              </a:rPr>
              <a:t> (Meier, 2021)</a:t>
            </a:r>
            <a:endParaRPr lang="en-US" sz="1200" dirty="0"/>
          </a:p>
        </p:txBody>
      </p:sp>
    </p:spTree>
    <p:extLst>
      <p:ext uri="{BB962C8B-B14F-4D97-AF65-F5344CB8AC3E}">
        <p14:creationId xmlns:p14="http://schemas.microsoft.com/office/powerpoint/2010/main" val="26676467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59AFD10-98F7-75F5-2D44-64CCF041E28F}"/>
              </a:ext>
            </a:extLst>
          </p:cNvPr>
          <p:cNvSpPr txBox="1"/>
          <p:nvPr/>
        </p:nvSpPr>
        <p:spPr>
          <a:xfrm>
            <a:off x="352425" y="523875"/>
            <a:ext cx="3209925" cy="461665"/>
          </a:xfrm>
          <a:prstGeom prst="rect">
            <a:avLst/>
          </a:prstGeom>
          <a:noFill/>
        </p:spPr>
        <p:txBody>
          <a:bodyPr wrap="square" rtlCol="0">
            <a:spAutoFit/>
          </a:bodyPr>
          <a:lstStyle/>
          <a:p>
            <a:r>
              <a:rPr lang="en-US" sz="2400" dirty="0"/>
              <a:t>Contd…</a:t>
            </a:r>
          </a:p>
        </p:txBody>
      </p:sp>
      <p:sp>
        <p:nvSpPr>
          <p:cNvPr id="6" name="TextBox 5">
            <a:extLst>
              <a:ext uri="{FF2B5EF4-FFF2-40B4-BE49-F238E27FC236}">
                <a16:creationId xmlns:a16="http://schemas.microsoft.com/office/drawing/2014/main" id="{D87C045D-C5F4-CF28-AE44-8F7E6E5C39B4}"/>
              </a:ext>
            </a:extLst>
          </p:cNvPr>
          <p:cNvSpPr txBox="1"/>
          <p:nvPr/>
        </p:nvSpPr>
        <p:spPr>
          <a:xfrm>
            <a:off x="438149" y="1895266"/>
            <a:ext cx="6848475" cy="3785652"/>
          </a:xfrm>
          <a:prstGeom prst="rect">
            <a:avLst/>
          </a:prstGeom>
          <a:noFill/>
        </p:spPr>
        <p:txBody>
          <a:bodyPr wrap="square">
            <a:spAutoFit/>
          </a:bodyPr>
          <a:lstStyle/>
          <a:p>
            <a:pPr algn="just"/>
            <a:r>
              <a:rPr lang="en-US" sz="1600" b="1" i="1" dirty="0">
                <a:effectLst/>
                <a:latin typeface="Arial" panose="020B0604020202020204" pitchFamily="34" charset="0"/>
                <a:ea typeface="Arial" panose="020B0604020202020204" pitchFamily="34" charset="0"/>
              </a:rPr>
              <a:t>Implementation for Housekeeping Employees in Premier Inn</a:t>
            </a:r>
          </a:p>
          <a:p>
            <a:pPr algn="just"/>
            <a:endParaRPr lang="en-US" sz="1600" dirty="0">
              <a:effectLst/>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r>
              <a:rPr lang="en-US" sz="1600" dirty="0">
                <a:effectLst/>
                <a:latin typeface="Arial" panose="020B0604020202020204" pitchFamily="34" charset="0"/>
                <a:ea typeface="Arial" panose="020B0604020202020204" pitchFamily="34" charset="0"/>
              </a:rPr>
              <a:t>Implementing the Zinger Model in Premier Inn for engaging housekeeping employees in the organisation. </a:t>
            </a:r>
          </a:p>
          <a:p>
            <a:pPr marL="285750" indent="-285750" algn="just">
              <a:buFont typeface="Arial" panose="020B0604020202020204" pitchFamily="34" charset="0"/>
              <a:buChar char="•"/>
            </a:pPr>
            <a:endParaRPr lang="en-US" sz="1600" dirty="0">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endParaRPr lang="en-US" sz="1600" dirty="0">
              <a:effectLst/>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endParaRPr lang="en-US" sz="1600" dirty="0">
              <a:effectLst/>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r>
              <a:rPr lang="en-US" sz="1600" dirty="0">
                <a:effectLst/>
                <a:latin typeface="Arial" panose="020B0604020202020204" pitchFamily="34" charset="0"/>
                <a:ea typeface="Arial" panose="020B0604020202020204" pitchFamily="34" charset="0"/>
              </a:rPr>
              <a:t>The organisation will be able to boost the morale of housekeeping staff and encourage them which will be effective for employee retention. </a:t>
            </a:r>
          </a:p>
          <a:p>
            <a:pPr marL="285750" indent="-285750" algn="just">
              <a:buFont typeface="Arial" panose="020B0604020202020204" pitchFamily="34" charset="0"/>
              <a:buChar char="•"/>
            </a:pPr>
            <a:endParaRPr lang="en-US" sz="1600" dirty="0">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endParaRPr lang="en-US" sz="1600" dirty="0">
              <a:effectLst/>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endParaRPr lang="en-US" sz="1600" dirty="0">
              <a:effectLst/>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r>
              <a:rPr lang="en-US" sz="1600" dirty="0">
                <a:effectLst/>
                <a:latin typeface="Arial" panose="020B0604020202020204" pitchFamily="34" charset="0"/>
                <a:ea typeface="Arial" panose="020B0604020202020204" pitchFamily="34" charset="0"/>
              </a:rPr>
              <a:t>As a result of this, the staff of the housekeeping team in Premier Inn Leicester Fosse Park will be engaged fully and achieve the desired outcome faster (</a:t>
            </a:r>
            <a:r>
              <a:rPr lang="en-US" sz="1600" dirty="0">
                <a:solidFill>
                  <a:srgbClr val="222222"/>
                </a:solidFill>
                <a:effectLst/>
                <a:highlight>
                  <a:srgbClr val="FFFFFF"/>
                </a:highlight>
                <a:latin typeface="Arial" panose="020B0604020202020204" pitchFamily="34" charset="0"/>
                <a:ea typeface="Arial" panose="020B0604020202020204" pitchFamily="34" charset="0"/>
              </a:rPr>
              <a:t>Bridger, 2018)</a:t>
            </a:r>
            <a:r>
              <a:rPr lang="en-US" sz="1600" dirty="0">
                <a:effectLst/>
                <a:latin typeface="Arial" panose="020B0604020202020204" pitchFamily="34" charset="0"/>
                <a:ea typeface="Arial" panose="020B0604020202020204" pitchFamily="34" charset="0"/>
              </a:rPr>
              <a:t>. </a:t>
            </a:r>
          </a:p>
        </p:txBody>
      </p:sp>
      <p:pic>
        <p:nvPicPr>
          <p:cNvPr id="7" name="Picture 6">
            <a:extLst>
              <a:ext uri="{FF2B5EF4-FFF2-40B4-BE49-F238E27FC236}">
                <a16:creationId xmlns:a16="http://schemas.microsoft.com/office/drawing/2014/main" id="{0ACC99B3-0F8B-399D-6487-299E38312BAA}"/>
              </a:ext>
            </a:extLst>
          </p:cNvPr>
          <p:cNvPicPr>
            <a:picLocks noChangeAspect="1"/>
          </p:cNvPicPr>
          <p:nvPr/>
        </p:nvPicPr>
        <p:blipFill>
          <a:blip r:embed="rId3"/>
          <a:stretch>
            <a:fillRect/>
          </a:stretch>
        </p:blipFill>
        <p:spPr>
          <a:xfrm>
            <a:off x="7572407" y="2311060"/>
            <a:ext cx="4181444" cy="2954064"/>
          </a:xfrm>
          <a:prstGeom prst="rect">
            <a:avLst/>
          </a:prstGeom>
          <a:ln>
            <a:noFill/>
          </a:ln>
          <a:effectLst>
            <a:outerShdw blurRad="190500" algn="tl" rotWithShape="0">
              <a:srgbClr val="000000">
                <a:alpha val="70000"/>
              </a:srgbClr>
            </a:outerShdw>
          </a:effectLst>
        </p:spPr>
      </p:pic>
      <p:sp>
        <p:nvSpPr>
          <p:cNvPr id="9" name="TextBox 8">
            <a:extLst>
              <a:ext uri="{FF2B5EF4-FFF2-40B4-BE49-F238E27FC236}">
                <a16:creationId xmlns:a16="http://schemas.microsoft.com/office/drawing/2014/main" id="{D5E47AB2-2ADC-D037-8D8D-ED8F49DB32CE}"/>
              </a:ext>
            </a:extLst>
          </p:cNvPr>
          <p:cNvSpPr txBox="1"/>
          <p:nvPr/>
        </p:nvSpPr>
        <p:spPr>
          <a:xfrm>
            <a:off x="8705851" y="5680918"/>
            <a:ext cx="6096000" cy="276999"/>
          </a:xfrm>
          <a:prstGeom prst="rect">
            <a:avLst/>
          </a:prstGeom>
          <a:noFill/>
        </p:spPr>
        <p:txBody>
          <a:bodyPr wrap="square">
            <a:spAutoFit/>
          </a:bodyPr>
          <a:lstStyle/>
          <a:p>
            <a:r>
              <a:rPr lang="en-US" sz="1200" dirty="0">
                <a:effectLst/>
                <a:latin typeface="Arial" panose="020B0604020202020204" pitchFamily="34" charset="0"/>
                <a:ea typeface="Arial" panose="020B0604020202020204" pitchFamily="34" charset="0"/>
              </a:rPr>
              <a:t> (Leonard, 2019).</a:t>
            </a:r>
            <a:endParaRPr lang="en-US" sz="1200" dirty="0"/>
          </a:p>
        </p:txBody>
      </p:sp>
    </p:spTree>
    <p:extLst>
      <p:ext uri="{BB962C8B-B14F-4D97-AF65-F5344CB8AC3E}">
        <p14:creationId xmlns:p14="http://schemas.microsoft.com/office/powerpoint/2010/main" val="4281395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3C710D-4B11-D49F-99E7-5985D1358AA6}"/>
              </a:ext>
            </a:extLst>
          </p:cNvPr>
          <p:cNvSpPr txBox="1"/>
          <p:nvPr/>
        </p:nvSpPr>
        <p:spPr>
          <a:xfrm>
            <a:off x="3143250" y="0"/>
            <a:ext cx="6096000" cy="577850"/>
          </a:xfrm>
          <a:prstGeom prst="rect">
            <a:avLst/>
          </a:prstGeom>
          <a:noFill/>
        </p:spPr>
        <p:txBody>
          <a:bodyPr wrap="square">
            <a:spAutoFit/>
          </a:bodyPr>
          <a:lstStyle/>
          <a:p>
            <a:pPr algn="ctr">
              <a:lnSpc>
                <a:spcPct val="150000"/>
              </a:lnSpc>
              <a:spcBef>
                <a:spcPts val="2000"/>
              </a:spcBef>
              <a:spcAft>
                <a:spcPts val="600"/>
              </a:spcAft>
            </a:pPr>
            <a:r>
              <a:rPr lang="en-US" sz="2400" b="1" kern="0" dirty="0">
                <a:effectLst/>
                <a:latin typeface="Arial" panose="020B0604020202020204" pitchFamily="34" charset="0"/>
              </a:rPr>
              <a:t>Conclusion </a:t>
            </a:r>
          </a:p>
        </p:txBody>
      </p:sp>
      <p:sp>
        <p:nvSpPr>
          <p:cNvPr id="7" name="TextBox 6">
            <a:extLst>
              <a:ext uri="{FF2B5EF4-FFF2-40B4-BE49-F238E27FC236}">
                <a16:creationId xmlns:a16="http://schemas.microsoft.com/office/drawing/2014/main" id="{4E8E162D-A558-7E1F-1BDE-07DEF778E4B7}"/>
              </a:ext>
            </a:extLst>
          </p:cNvPr>
          <p:cNvSpPr txBox="1"/>
          <p:nvPr/>
        </p:nvSpPr>
        <p:spPr>
          <a:xfrm>
            <a:off x="4838700" y="1648917"/>
            <a:ext cx="7086600" cy="5016758"/>
          </a:xfrm>
          <a:prstGeom prst="rect">
            <a:avLst/>
          </a:prstGeom>
          <a:noFill/>
        </p:spPr>
        <p:txBody>
          <a:bodyPr wrap="square">
            <a:spAutoFit/>
          </a:bodyPr>
          <a:lstStyle/>
          <a:p>
            <a:pPr marL="285750" indent="-285750" algn="just">
              <a:buFont typeface="Arial" panose="020B0604020202020204" pitchFamily="34" charset="0"/>
              <a:buChar char="•"/>
            </a:pPr>
            <a:r>
              <a:rPr lang="en-US" sz="1600" dirty="0">
                <a:effectLst/>
                <a:latin typeface="Arial" panose="020B0604020202020204" pitchFamily="34" charset="0"/>
                <a:ea typeface="Arial" panose="020B0604020202020204" pitchFamily="34" charset="0"/>
              </a:rPr>
              <a:t>This part of the context is a PowerPoint Presentation that highlights the operation of hotel facilities. </a:t>
            </a:r>
          </a:p>
          <a:p>
            <a:pPr marL="285750" indent="-285750" algn="just">
              <a:buFont typeface="Arial" panose="020B0604020202020204" pitchFamily="34" charset="0"/>
              <a:buChar char="•"/>
            </a:pPr>
            <a:endParaRPr lang="en-US" sz="1600" dirty="0">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endParaRPr lang="en-US" sz="1600" dirty="0">
              <a:effectLst/>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endParaRPr lang="en-US" sz="1600" dirty="0">
              <a:effectLst/>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r>
              <a:rPr lang="en-US" sz="1600" dirty="0">
                <a:effectLst/>
                <a:latin typeface="Arial" panose="020B0604020202020204" pitchFamily="34" charset="0"/>
                <a:ea typeface="Arial" panose="020B0604020202020204" pitchFamily="34" charset="0"/>
              </a:rPr>
              <a:t>A well-known hotel chain in the UK, Premier Inn has been chosen as the organisation and its housekeeping department has been discussed further.</a:t>
            </a:r>
          </a:p>
          <a:p>
            <a:pPr marL="285750" indent="-285750" algn="just">
              <a:buFont typeface="Arial" panose="020B0604020202020204" pitchFamily="34" charset="0"/>
              <a:buChar char="•"/>
            </a:pPr>
            <a:endParaRPr lang="en-US" sz="1600" dirty="0">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endParaRPr lang="en-US" sz="1600" dirty="0">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endParaRPr lang="en-US" sz="1600" dirty="0">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r>
              <a:rPr lang="en-US" sz="1600" dirty="0">
                <a:effectLst/>
                <a:latin typeface="Arial" panose="020B0604020202020204" pitchFamily="34" charset="0"/>
                <a:ea typeface="Arial" panose="020B0604020202020204" pitchFamily="34" charset="0"/>
              </a:rPr>
              <a:t>Moving forward to the next section of the context, some training strategies that the particular department chooses for conducting their work. </a:t>
            </a:r>
          </a:p>
          <a:p>
            <a:pPr marL="285750" indent="-285750" algn="just">
              <a:buFont typeface="Arial" panose="020B0604020202020204" pitchFamily="34" charset="0"/>
              <a:buChar char="•"/>
            </a:pPr>
            <a:endParaRPr lang="en-US" sz="1600" dirty="0">
              <a:effectLst/>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endParaRPr lang="en-US" sz="1600" dirty="0">
              <a:effectLst/>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r>
              <a:rPr lang="en-US" sz="1600" dirty="0">
                <a:latin typeface="Arial" panose="020B0604020202020204" pitchFamily="34" charset="0"/>
                <a:ea typeface="Arial" panose="020B0604020202020204" pitchFamily="34" charset="0"/>
              </a:rPr>
              <a:t>In the</a:t>
            </a:r>
            <a:r>
              <a:rPr lang="en-US" sz="1600" dirty="0">
                <a:effectLst/>
                <a:latin typeface="Arial" panose="020B0604020202020204" pitchFamily="34" charset="0"/>
                <a:ea typeface="Arial" panose="020B0604020202020204" pitchFamily="34" charset="0"/>
              </a:rPr>
              <a:t> next section of the context, an employee engagement model has been brought forward along with the implementation of the model for strategy. </a:t>
            </a:r>
          </a:p>
          <a:p>
            <a:pPr algn="just"/>
            <a:r>
              <a:rPr lang="en-US" sz="1600" b="1" dirty="0">
                <a:effectLst/>
                <a:latin typeface="Arial" panose="020B0604020202020204" pitchFamily="34" charset="0"/>
                <a:ea typeface="Arial" panose="020B0604020202020204" pitchFamily="34" charset="0"/>
              </a:rPr>
              <a:t> </a:t>
            </a:r>
            <a:endParaRPr lang="en-US" sz="1600" dirty="0">
              <a:effectLst/>
              <a:latin typeface="Arial" panose="020B0604020202020204" pitchFamily="34" charset="0"/>
              <a:ea typeface="Arial" panose="020B0604020202020204" pitchFamily="34" charset="0"/>
            </a:endParaRPr>
          </a:p>
        </p:txBody>
      </p:sp>
      <p:pic>
        <p:nvPicPr>
          <p:cNvPr id="8" name="Picture 7">
            <a:extLst>
              <a:ext uri="{FF2B5EF4-FFF2-40B4-BE49-F238E27FC236}">
                <a16:creationId xmlns:a16="http://schemas.microsoft.com/office/drawing/2014/main" id="{395AE0B2-54E2-9D89-66AC-1BBCE6F0341A}"/>
              </a:ext>
            </a:extLst>
          </p:cNvPr>
          <p:cNvPicPr>
            <a:picLocks noChangeAspect="1"/>
          </p:cNvPicPr>
          <p:nvPr/>
        </p:nvPicPr>
        <p:blipFill>
          <a:blip r:embed="rId3"/>
          <a:stretch>
            <a:fillRect/>
          </a:stretch>
        </p:blipFill>
        <p:spPr>
          <a:xfrm>
            <a:off x="266700" y="2187509"/>
            <a:ext cx="4402895" cy="305851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10" name="TextBox 9">
            <a:extLst>
              <a:ext uri="{FF2B5EF4-FFF2-40B4-BE49-F238E27FC236}">
                <a16:creationId xmlns:a16="http://schemas.microsoft.com/office/drawing/2014/main" id="{C62AF9BB-49BF-EA07-7645-D8EC274B381B}"/>
              </a:ext>
            </a:extLst>
          </p:cNvPr>
          <p:cNvSpPr txBox="1"/>
          <p:nvPr/>
        </p:nvSpPr>
        <p:spPr>
          <a:xfrm>
            <a:off x="1790700" y="5665528"/>
            <a:ext cx="6096000" cy="276999"/>
          </a:xfrm>
          <a:prstGeom prst="rect">
            <a:avLst/>
          </a:prstGeom>
          <a:noFill/>
        </p:spPr>
        <p:txBody>
          <a:bodyPr wrap="square">
            <a:spAutoFit/>
          </a:bodyPr>
          <a:lstStyle/>
          <a:p>
            <a:r>
              <a:rPr lang="en-US" sz="1200" dirty="0">
                <a:effectLst/>
                <a:latin typeface="Arial" panose="020B0604020202020204" pitchFamily="34" charset="0"/>
                <a:ea typeface="Arial" panose="020B0604020202020204" pitchFamily="34" charset="0"/>
              </a:rPr>
              <a:t>(</a:t>
            </a:r>
            <a:r>
              <a:rPr lang="en-US" sz="1200" dirty="0">
                <a:solidFill>
                  <a:srgbClr val="222222"/>
                </a:solidFill>
                <a:effectLst/>
                <a:highlight>
                  <a:srgbClr val="FFFFFF"/>
                </a:highlight>
                <a:latin typeface="Arial" panose="020B0604020202020204" pitchFamily="34" charset="0"/>
                <a:ea typeface="Arial" panose="020B0604020202020204" pitchFamily="34" charset="0"/>
              </a:rPr>
              <a:t>Lemon, 2019)</a:t>
            </a:r>
            <a:endParaRPr lang="en-US" sz="1200" dirty="0"/>
          </a:p>
        </p:txBody>
      </p:sp>
    </p:spTree>
    <p:extLst>
      <p:ext uri="{BB962C8B-B14F-4D97-AF65-F5344CB8AC3E}">
        <p14:creationId xmlns:p14="http://schemas.microsoft.com/office/powerpoint/2010/main" val="3287267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BF0C6FD-B159-6F79-9EB0-FDAC4ADB684B}"/>
              </a:ext>
            </a:extLst>
          </p:cNvPr>
          <p:cNvSpPr txBox="1"/>
          <p:nvPr/>
        </p:nvSpPr>
        <p:spPr>
          <a:xfrm>
            <a:off x="5334000" y="181308"/>
            <a:ext cx="6096000" cy="577850"/>
          </a:xfrm>
          <a:prstGeom prst="rect">
            <a:avLst/>
          </a:prstGeom>
          <a:noFill/>
        </p:spPr>
        <p:txBody>
          <a:bodyPr wrap="square">
            <a:spAutoFit/>
          </a:bodyPr>
          <a:lstStyle/>
          <a:p>
            <a:pPr algn="just">
              <a:lnSpc>
                <a:spcPct val="150000"/>
              </a:lnSpc>
              <a:spcBef>
                <a:spcPts val="2000"/>
              </a:spcBef>
              <a:spcAft>
                <a:spcPts val="600"/>
              </a:spcAft>
            </a:pPr>
            <a:r>
              <a:rPr lang="en-US" sz="2400" b="1" kern="0" dirty="0">
                <a:effectLst/>
                <a:latin typeface="Arial" panose="020B0604020202020204" pitchFamily="34" charset="0"/>
              </a:rPr>
              <a:t>References</a:t>
            </a:r>
          </a:p>
        </p:txBody>
      </p:sp>
      <p:sp>
        <p:nvSpPr>
          <p:cNvPr id="7" name="TextBox 6">
            <a:extLst>
              <a:ext uri="{FF2B5EF4-FFF2-40B4-BE49-F238E27FC236}">
                <a16:creationId xmlns:a16="http://schemas.microsoft.com/office/drawing/2014/main" id="{72D13B95-79F5-BBAF-2EA2-46C0C329697D}"/>
              </a:ext>
            </a:extLst>
          </p:cNvPr>
          <p:cNvSpPr txBox="1"/>
          <p:nvPr/>
        </p:nvSpPr>
        <p:spPr>
          <a:xfrm>
            <a:off x="495300" y="1252186"/>
            <a:ext cx="10906125" cy="4770537"/>
          </a:xfrm>
          <a:prstGeom prst="rect">
            <a:avLst/>
          </a:prstGeom>
          <a:noFill/>
        </p:spPr>
        <p:txBody>
          <a:bodyPr wrap="square">
            <a:spAutoFit/>
          </a:bodyPr>
          <a:lstStyle/>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Bridger, E. (2018) Employee engagement: a practical introduction. 2nd ed. HR Fundamentals. London: CIPD and Kogan Page.</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Davis, A.S. and Van der Heijden, B.I., (2023). Launching the dynamic employee engagement framework: towards a better understanding of the phenomenon. Employee Relations: The International </a:t>
            </a:r>
            <a:r>
              <a:rPr lang="en-US" sz="1600" dirty="0" err="1">
                <a:latin typeface="Arial" panose="020B0604020202020204" pitchFamily="34" charset="0"/>
                <a:cs typeface="Arial" panose="020B0604020202020204" pitchFamily="34" charset="0"/>
              </a:rPr>
              <a:t>Journal.Global</a:t>
            </a:r>
            <a:r>
              <a:rPr lang="en-US" sz="1600" dirty="0">
                <a:latin typeface="Arial" panose="020B0604020202020204" pitchFamily="34" charset="0"/>
                <a:cs typeface="Arial" panose="020B0604020202020204" pitchFamily="34" charset="0"/>
              </a:rPr>
              <a:t>.</a:t>
            </a:r>
          </a:p>
          <a:p>
            <a:pPr marL="285750" indent="-285750" algn="just">
              <a:buFont typeface="Arial" panose="020B0604020202020204" pitchFamily="34" charset="0"/>
              <a:buChar char="•"/>
            </a:pPr>
            <a:r>
              <a:rPr lang="en-US" sz="1600" dirty="0" err="1">
                <a:latin typeface="Arial" panose="020B0604020202020204" pitchFamily="34" charset="0"/>
                <a:cs typeface="Arial" panose="020B0604020202020204" pitchFamily="34" charset="0"/>
              </a:rPr>
              <a:t>Vallen</a:t>
            </a:r>
            <a:r>
              <a:rPr lang="en-US" sz="1600" dirty="0">
                <a:latin typeface="Arial" panose="020B0604020202020204" pitchFamily="34" charset="0"/>
                <a:cs typeface="Arial" panose="020B0604020202020204" pitchFamily="34" charset="0"/>
              </a:rPr>
              <a:t>, G. and </a:t>
            </a:r>
            <a:r>
              <a:rPr lang="en-US" sz="1600" dirty="0" err="1">
                <a:latin typeface="Arial" panose="020B0604020202020204" pitchFamily="34" charset="0"/>
                <a:cs typeface="Arial" panose="020B0604020202020204" pitchFamily="34" charset="0"/>
              </a:rPr>
              <a:t>Vallen</a:t>
            </a:r>
            <a:r>
              <a:rPr lang="en-US" sz="1600" dirty="0">
                <a:latin typeface="Arial" panose="020B0604020202020204" pitchFamily="34" charset="0"/>
                <a:cs typeface="Arial" panose="020B0604020202020204" pitchFamily="34" charset="0"/>
              </a:rPr>
              <a:t>, J. (2012) Managing Hotel Operations. London: Pearson.</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Leiter, M. P. and Bakker, A. B. (2010) Work Engagement: A Handbook of Essential Theory and Research. Hove [England]: Psychology Press.</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Lemon, L.L., (2019). The employee experience: How employees make meaning of employee engagement. Journal of Public Relations Research.</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Leonard, K., (2019). Importance of Workplace Health &amp; Safety. [Online] Available at: https://smallbusiness.chron.com/importance-workplace-health-safety-4973.html [Accessed 01 November 2023].</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Meier, D. K. S., (2021). The Effects of On-the-Job Training. [Online] Available at: https://work.chron.com/effects-onthejob-training-11314.html [Accessed 01 November 2023].</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Mullins, L. and </a:t>
            </a:r>
            <a:r>
              <a:rPr lang="en-US" sz="1600" dirty="0" err="1">
                <a:latin typeface="Arial" panose="020B0604020202020204" pitchFamily="34" charset="0"/>
                <a:cs typeface="Arial" panose="020B0604020202020204" pitchFamily="34" charset="0"/>
              </a:rPr>
              <a:t>Dossor</a:t>
            </a:r>
            <a:r>
              <a:rPr lang="en-US" sz="1600" dirty="0">
                <a:latin typeface="Arial" panose="020B0604020202020204" pitchFamily="34" charset="0"/>
                <a:cs typeface="Arial" panose="020B0604020202020204" pitchFamily="34" charset="0"/>
              </a:rPr>
              <a:t>, P. (2013) Hospitality Management and Organisational Behaviour. 5th ed. Harlow: Pearson.</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Scaduto, D., (2019). The Lowdown On Standard Operating Procedures. [Online] Available at: https://www.forbes.com/sites/forbesbusinesscouncil/2019/11/07/the-lowdown-on-standard-operating-procedures/?sh=3f6d3a336b86 [Accessed 01 November 2023].</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Sharma, N., Chaudhary, N. and Singh, V. (2019) Management Techniques For Employee Engagement In Contemporary Organizations. Hershey, Pennsylvania: IGI </a:t>
            </a:r>
          </a:p>
        </p:txBody>
      </p:sp>
    </p:spTree>
    <p:extLst>
      <p:ext uri="{BB962C8B-B14F-4D97-AF65-F5344CB8AC3E}">
        <p14:creationId xmlns:p14="http://schemas.microsoft.com/office/powerpoint/2010/main" val="29811643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2705</Words>
  <Application>Microsoft Office PowerPoint</Application>
  <PresentationFormat>Widescreen</PresentationFormat>
  <Paragraphs>158</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Courier New</vt:lpstr>
      <vt:lpstr>Office Theme</vt:lpstr>
      <vt:lpstr>Programmes: BA International Hotel Management Module: Operating Hotel Facilities Module code: BMIH4006 Student Name: Julian Gjoka Student ID:2230507 Tutor name: Muhammad Cassamo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2023-11-01T10:00:39Z</dcterms:created>
  <dcterms:modified xsi:type="dcterms:W3CDTF">2023-11-12T15:48:48Z</dcterms:modified>
</cp:coreProperties>
</file>