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60" r:id="rId5"/>
    <p:sldId id="259" r:id="rId6"/>
    <p:sldId id="266" r:id="rId7"/>
    <p:sldId id="261" r:id="rId8"/>
    <p:sldId id="262" r:id="rId9"/>
    <p:sldId id="263"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288" autoAdjust="0"/>
  </p:normalViewPr>
  <p:slideViewPr>
    <p:cSldViewPr snapToGrid="0">
      <p:cViewPr varScale="1">
        <p:scale>
          <a:sx n="82" d="100"/>
          <a:sy n="82" d="100"/>
        </p:scale>
        <p:origin x="171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0D3958-2F59-47AA-977D-26FD66E1FD1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75344D9-1AC3-4F28-A22E-17C756C0CB30}">
      <dgm:prSet/>
      <dgm:spPr/>
      <dgm:t>
        <a:bodyPr/>
        <a:lstStyle/>
        <a:p>
          <a:r>
            <a:rPr lang="en-GB"/>
            <a:t>Short introduction to my workplace</a:t>
          </a:r>
          <a:endParaRPr lang="en-US"/>
        </a:p>
      </dgm:t>
    </dgm:pt>
    <dgm:pt modelId="{D4FBC60F-C52D-42E3-A35E-5D3F3C3878FE}" type="parTrans" cxnId="{7CD09804-D91B-4F39-9E3B-0FEDDD00E4EC}">
      <dgm:prSet/>
      <dgm:spPr/>
      <dgm:t>
        <a:bodyPr/>
        <a:lstStyle/>
        <a:p>
          <a:endParaRPr lang="en-US"/>
        </a:p>
      </dgm:t>
    </dgm:pt>
    <dgm:pt modelId="{0379E7A5-EC75-4655-BF7A-9F76E942DA40}" type="sibTrans" cxnId="{7CD09804-D91B-4F39-9E3B-0FEDDD00E4EC}">
      <dgm:prSet/>
      <dgm:spPr/>
      <dgm:t>
        <a:bodyPr/>
        <a:lstStyle/>
        <a:p>
          <a:endParaRPr lang="en-US"/>
        </a:p>
      </dgm:t>
    </dgm:pt>
    <dgm:pt modelId="{FF1477D6-0DF2-49E1-9D91-9BB37B1EA11B}">
      <dgm:prSet/>
      <dgm:spPr/>
      <dgm:t>
        <a:bodyPr/>
        <a:lstStyle/>
        <a:p>
          <a:r>
            <a:rPr lang="en-GB"/>
            <a:t>Why choose project categorisation?</a:t>
          </a:r>
          <a:endParaRPr lang="en-US"/>
        </a:p>
      </dgm:t>
    </dgm:pt>
    <dgm:pt modelId="{36550E7E-546B-42E0-BF9B-71772C751B23}" type="parTrans" cxnId="{F01EC201-12FE-4048-9F38-89070FE33E41}">
      <dgm:prSet/>
      <dgm:spPr/>
      <dgm:t>
        <a:bodyPr/>
        <a:lstStyle/>
        <a:p>
          <a:endParaRPr lang="en-US"/>
        </a:p>
      </dgm:t>
    </dgm:pt>
    <dgm:pt modelId="{705CBE0B-2C39-4548-866C-38E220383EC4}" type="sibTrans" cxnId="{F01EC201-12FE-4048-9F38-89070FE33E41}">
      <dgm:prSet/>
      <dgm:spPr/>
      <dgm:t>
        <a:bodyPr/>
        <a:lstStyle/>
        <a:p>
          <a:endParaRPr lang="en-US"/>
        </a:p>
      </dgm:t>
    </dgm:pt>
    <dgm:pt modelId="{B7C6350F-3997-45CA-A3E1-85269E68C31D}">
      <dgm:prSet/>
      <dgm:spPr/>
      <dgm:t>
        <a:bodyPr/>
        <a:lstStyle/>
        <a:p>
          <a:r>
            <a:rPr lang="en-GB"/>
            <a:t>Importance of Tailoring</a:t>
          </a:r>
          <a:endParaRPr lang="en-US"/>
        </a:p>
      </dgm:t>
    </dgm:pt>
    <dgm:pt modelId="{CD0641D5-273B-4DD7-B5F8-7775B9D1A764}" type="parTrans" cxnId="{58037EAD-9CBF-4A99-827F-05A360424495}">
      <dgm:prSet/>
      <dgm:spPr/>
      <dgm:t>
        <a:bodyPr/>
        <a:lstStyle/>
        <a:p>
          <a:endParaRPr lang="en-US"/>
        </a:p>
      </dgm:t>
    </dgm:pt>
    <dgm:pt modelId="{2D56B16D-851A-48A9-924B-1DFED5256A9C}" type="sibTrans" cxnId="{58037EAD-9CBF-4A99-827F-05A360424495}">
      <dgm:prSet/>
      <dgm:spPr/>
      <dgm:t>
        <a:bodyPr/>
        <a:lstStyle/>
        <a:p>
          <a:endParaRPr lang="en-US"/>
        </a:p>
      </dgm:t>
    </dgm:pt>
    <dgm:pt modelId="{0C32020E-68A0-454D-8AD0-ED26E0E5FC08}">
      <dgm:prSet/>
      <dgm:spPr/>
      <dgm:t>
        <a:bodyPr/>
        <a:lstStyle/>
        <a:p>
          <a:r>
            <a:rPr lang="en-GB"/>
            <a:t>A three-stage process for project categorisation</a:t>
          </a:r>
          <a:endParaRPr lang="en-US"/>
        </a:p>
      </dgm:t>
    </dgm:pt>
    <dgm:pt modelId="{D56C7285-A53D-42A1-A466-6548A12225FD}" type="parTrans" cxnId="{432CE013-F33F-4E1C-9D70-9C874D545AAE}">
      <dgm:prSet/>
      <dgm:spPr/>
      <dgm:t>
        <a:bodyPr/>
        <a:lstStyle/>
        <a:p>
          <a:endParaRPr lang="en-US"/>
        </a:p>
      </dgm:t>
    </dgm:pt>
    <dgm:pt modelId="{15DD7897-78C4-443B-AF07-1C92CB8FDDCE}" type="sibTrans" cxnId="{432CE013-F33F-4E1C-9D70-9C874D545AAE}">
      <dgm:prSet/>
      <dgm:spPr/>
      <dgm:t>
        <a:bodyPr/>
        <a:lstStyle/>
        <a:p>
          <a:endParaRPr lang="en-US"/>
        </a:p>
      </dgm:t>
    </dgm:pt>
    <dgm:pt modelId="{6DB328F8-D25B-4AB8-8231-8B31499B5F03}">
      <dgm:prSet/>
      <dgm:spPr/>
      <dgm:t>
        <a:bodyPr/>
        <a:lstStyle/>
        <a:p>
          <a:r>
            <a:rPr lang="en-GB"/>
            <a:t>Stage 0: Preparing</a:t>
          </a:r>
          <a:endParaRPr lang="en-US"/>
        </a:p>
      </dgm:t>
    </dgm:pt>
    <dgm:pt modelId="{90865179-4AA3-4970-8CF4-0BC373EE9DCF}" type="parTrans" cxnId="{85380885-645D-47AA-B9A5-724BE1C40B94}">
      <dgm:prSet/>
      <dgm:spPr/>
      <dgm:t>
        <a:bodyPr/>
        <a:lstStyle/>
        <a:p>
          <a:endParaRPr lang="en-US"/>
        </a:p>
      </dgm:t>
    </dgm:pt>
    <dgm:pt modelId="{C9570ADA-D152-4865-848E-6356E220B265}" type="sibTrans" cxnId="{85380885-645D-47AA-B9A5-724BE1C40B94}">
      <dgm:prSet/>
      <dgm:spPr/>
      <dgm:t>
        <a:bodyPr/>
        <a:lstStyle/>
        <a:p>
          <a:endParaRPr lang="en-US"/>
        </a:p>
      </dgm:t>
    </dgm:pt>
    <dgm:pt modelId="{BE6B462D-9783-411F-A2D2-72BC7F255468}">
      <dgm:prSet/>
      <dgm:spPr/>
      <dgm:t>
        <a:bodyPr/>
        <a:lstStyle/>
        <a:p>
          <a:r>
            <a:rPr lang="en-GB"/>
            <a:t>Stage 1: Creating</a:t>
          </a:r>
          <a:endParaRPr lang="en-US"/>
        </a:p>
      </dgm:t>
    </dgm:pt>
    <dgm:pt modelId="{BC243BA0-2DD3-48C0-AF60-9B97365B2B7D}" type="parTrans" cxnId="{ED66F244-841D-4DB1-AFD9-D994C36EF404}">
      <dgm:prSet/>
      <dgm:spPr/>
      <dgm:t>
        <a:bodyPr/>
        <a:lstStyle/>
        <a:p>
          <a:endParaRPr lang="en-US"/>
        </a:p>
      </dgm:t>
    </dgm:pt>
    <dgm:pt modelId="{F5FEB87F-0970-4066-A3A9-DD8F0B2564D1}" type="sibTrans" cxnId="{ED66F244-841D-4DB1-AFD9-D994C36EF404}">
      <dgm:prSet/>
      <dgm:spPr/>
      <dgm:t>
        <a:bodyPr/>
        <a:lstStyle/>
        <a:p>
          <a:endParaRPr lang="en-US"/>
        </a:p>
      </dgm:t>
    </dgm:pt>
    <dgm:pt modelId="{FB1288AF-43BF-4448-9071-0B8E51C1093F}">
      <dgm:prSet/>
      <dgm:spPr/>
      <dgm:t>
        <a:bodyPr/>
        <a:lstStyle/>
        <a:p>
          <a:r>
            <a:rPr lang="en-GB"/>
            <a:t>Stage 2: Applying</a:t>
          </a:r>
          <a:endParaRPr lang="en-US"/>
        </a:p>
      </dgm:t>
    </dgm:pt>
    <dgm:pt modelId="{FCE7A5FD-DF76-4B49-A20F-5567E030C924}" type="parTrans" cxnId="{6B71CEB6-3B56-498B-A15F-7A25148E6210}">
      <dgm:prSet/>
      <dgm:spPr/>
      <dgm:t>
        <a:bodyPr/>
        <a:lstStyle/>
        <a:p>
          <a:endParaRPr lang="en-US"/>
        </a:p>
      </dgm:t>
    </dgm:pt>
    <dgm:pt modelId="{88F27E66-A98F-42B2-A32C-ECB668AB8A46}" type="sibTrans" cxnId="{6B71CEB6-3B56-498B-A15F-7A25148E6210}">
      <dgm:prSet/>
      <dgm:spPr/>
      <dgm:t>
        <a:bodyPr/>
        <a:lstStyle/>
        <a:p>
          <a:endParaRPr lang="en-US"/>
        </a:p>
      </dgm:t>
    </dgm:pt>
    <dgm:pt modelId="{3D9A9874-252C-458A-A796-7C9C2AE109C7}" type="pres">
      <dgm:prSet presAssocID="{040D3958-2F59-47AA-977D-26FD66E1FD1B}" presName="hierChild1" presStyleCnt="0">
        <dgm:presLayoutVars>
          <dgm:chPref val="1"/>
          <dgm:dir/>
          <dgm:animOne val="branch"/>
          <dgm:animLvl val="lvl"/>
          <dgm:resizeHandles/>
        </dgm:presLayoutVars>
      </dgm:prSet>
      <dgm:spPr/>
    </dgm:pt>
    <dgm:pt modelId="{9CDE5A38-93EF-4A5F-B66E-26E9C6412CAF}" type="pres">
      <dgm:prSet presAssocID="{775344D9-1AC3-4F28-A22E-17C756C0CB30}" presName="hierRoot1" presStyleCnt="0"/>
      <dgm:spPr/>
    </dgm:pt>
    <dgm:pt modelId="{283FFB94-ED15-4DD5-BD7E-8F1C81443E2E}" type="pres">
      <dgm:prSet presAssocID="{775344D9-1AC3-4F28-A22E-17C756C0CB30}" presName="composite" presStyleCnt="0"/>
      <dgm:spPr/>
    </dgm:pt>
    <dgm:pt modelId="{75E6B259-9A32-4057-BD67-FBD4F197A5FC}" type="pres">
      <dgm:prSet presAssocID="{775344D9-1AC3-4F28-A22E-17C756C0CB30}" presName="background" presStyleLbl="node0" presStyleIdx="0" presStyleCnt="3"/>
      <dgm:spPr/>
    </dgm:pt>
    <dgm:pt modelId="{9963783C-A018-4C07-A851-CDADFF989FE1}" type="pres">
      <dgm:prSet presAssocID="{775344D9-1AC3-4F28-A22E-17C756C0CB30}" presName="text" presStyleLbl="fgAcc0" presStyleIdx="0" presStyleCnt="3">
        <dgm:presLayoutVars>
          <dgm:chPref val="3"/>
        </dgm:presLayoutVars>
      </dgm:prSet>
      <dgm:spPr/>
    </dgm:pt>
    <dgm:pt modelId="{097398D4-C78C-4098-9F99-98E99FB95C2D}" type="pres">
      <dgm:prSet presAssocID="{775344D9-1AC3-4F28-A22E-17C756C0CB30}" presName="hierChild2" presStyleCnt="0"/>
      <dgm:spPr/>
    </dgm:pt>
    <dgm:pt modelId="{3C722DEE-1C37-4E3D-BDA9-827323091632}" type="pres">
      <dgm:prSet presAssocID="{FF1477D6-0DF2-49E1-9D91-9BB37B1EA11B}" presName="hierRoot1" presStyleCnt="0"/>
      <dgm:spPr/>
    </dgm:pt>
    <dgm:pt modelId="{E9FA4F8C-7070-47D9-BD39-4DC6424ACF17}" type="pres">
      <dgm:prSet presAssocID="{FF1477D6-0DF2-49E1-9D91-9BB37B1EA11B}" presName="composite" presStyleCnt="0"/>
      <dgm:spPr/>
    </dgm:pt>
    <dgm:pt modelId="{B2FFE4F2-EE46-42A4-9A71-4A1AB15BBB54}" type="pres">
      <dgm:prSet presAssocID="{FF1477D6-0DF2-49E1-9D91-9BB37B1EA11B}" presName="background" presStyleLbl="node0" presStyleIdx="1" presStyleCnt="3"/>
      <dgm:spPr/>
    </dgm:pt>
    <dgm:pt modelId="{D148B679-1EF2-44F2-98DC-960CD8CE3B01}" type="pres">
      <dgm:prSet presAssocID="{FF1477D6-0DF2-49E1-9D91-9BB37B1EA11B}" presName="text" presStyleLbl="fgAcc0" presStyleIdx="1" presStyleCnt="3">
        <dgm:presLayoutVars>
          <dgm:chPref val="3"/>
        </dgm:presLayoutVars>
      </dgm:prSet>
      <dgm:spPr/>
    </dgm:pt>
    <dgm:pt modelId="{CC0EE989-BAE6-41D1-8263-E83FB49EB74C}" type="pres">
      <dgm:prSet presAssocID="{FF1477D6-0DF2-49E1-9D91-9BB37B1EA11B}" presName="hierChild2" presStyleCnt="0"/>
      <dgm:spPr/>
    </dgm:pt>
    <dgm:pt modelId="{47B97249-1ECE-4751-9BE5-11D79BFCA1D7}" type="pres">
      <dgm:prSet presAssocID="{CD0641D5-273B-4DD7-B5F8-7775B9D1A764}" presName="Name10" presStyleLbl="parChTrans1D2" presStyleIdx="0" presStyleCnt="4"/>
      <dgm:spPr/>
    </dgm:pt>
    <dgm:pt modelId="{7605FDF3-8353-4EDD-9EA1-8DCCE0AEA3B5}" type="pres">
      <dgm:prSet presAssocID="{B7C6350F-3997-45CA-A3E1-85269E68C31D}" presName="hierRoot2" presStyleCnt="0"/>
      <dgm:spPr/>
    </dgm:pt>
    <dgm:pt modelId="{7AE4251C-DDCE-447C-BC1E-BE2D5B02BBB3}" type="pres">
      <dgm:prSet presAssocID="{B7C6350F-3997-45CA-A3E1-85269E68C31D}" presName="composite2" presStyleCnt="0"/>
      <dgm:spPr/>
    </dgm:pt>
    <dgm:pt modelId="{017779C3-AF93-4D6F-AB8D-A8C855F67BA7}" type="pres">
      <dgm:prSet presAssocID="{B7C6350F-3997-45CA-A3E1-85269E68C31D}" presName="background2" presStyleLbl="node2" presStyleIdx="0" presStyleCnt="4"/>
      <dgm:spPr/>
    </dgm:pt>
    <dgm:pt modelId="{BAFF137F-94EB-4EAC-8932-FE6E9F212E80}" type="pres">
      <dgm:prSet presAssocID="{B7C6350F-3997-45CA-A3E1-85269E68C31D}" presName="text2" presStyleLbl="fgAcc2" presStyleIdx="0" presStyleCnt="4">
        <dgm:presLayoutVars>
          <dgm:chPref val="3"/>
        </dgm:presLayoutVars>
      </dgm:prSet>
      <dgm:spPr/>
    </dgm:pt>
    <dgm:pt modelId="{55D52311-4D25-4DDF-887F-C294B721EFF2}" type="pres">
      <dgm:prSet presAssocID="{B7C6350F-3997-45CA-A3E1-85269E68C31D}" presName="hierChild3" presStyleCnt="0"/>
      <dgm:spPr/>
    </dgm:pt>
    <dgm:pt modelId="{0376A1F0-270C-4E00-B434-8867220C8DDD}" type="pres">
      <dgm:prSet presAssocID="{0C32020E-68A0-454D-8AD0-ED26E0E5FC08}" presName="hierRoot1" presStyleCnt="0"/>
      <dgm:spPr/>
    </dgm:pt>
    <dgm:pt modelId="{6026331D-23EA-43CE-A9F0-77C8B856248F}" type="pres">
      <dgm:prSet presAssocID="{0C32020E-68A0-454D-8AD0-ED26E0E5FC08}" presName="composite" presStyleCnt="0"/>
      <dgm:spPr/>
    </dgm:pt>
    <dgm:pt modelId="{B74DC059-A5AA-4C75-9D17-F5E7E4E2317B}" type="pres">
      <dgm:prSet presAssocID="{0C32020E-68A0-454D-8AD0-ED26E0E5FC08}" presName="background" presStyleLbl="node0" presStyleIdx="2" presStyleCnt="3"/>
      <dgm:spPr/>
    </dgm:pt>
    <dgm:pt modelId="{21E9ABFC-5BF5-4734-8409-A1653A346439}" type="pres">
      <dgm:prSet presAssocID="{0C32020E-68A0-454D-8AD0-ED26E0E5FC08}" presName="text" presStyleLbl="fgAcc0" presStyleIdx="2" presStyleCnt="3">
        <dgm:presLayoutVars>
          <dgm:chPref val="3"/>
        </dgm:presLayoutVars>
      </dgm:prSet>
      <dgm:spPr/>
    </dgm:pt>
    <dgm:pt modelId="{7247697F-1A0F-47F5-9153-3C349B3C7431}" type="pres">
      <dgm:prSet presAssocID="{0C32020E-68A0-454D-8AD0-ED26E0E5FC08}" presName="hierChild2" presStyleCnt="0"/>
      <dgm:spPr/>
    </dgm:pt>
    <dgm:pt modelId="{FDA7AE4D-BC1F-49FD-9EA7-E7C465A6857E}" type="pres">
      <dgm:prSet presAssocID="{90865179-4AA3-4970-8CF4-0BC373EE9DCF}" presName="Name10" presStyleLbl="parChTrans1D2" presStyleIdx="1" presStyleCnt="4"/>
      <dgm:spPr/>
    </dgm:pt>
    <dgm:pt modelId="{E0F56F41-C642-4FB9-9938-73211A632D44}" type="pres">
      <dgm:prSet presAssocID="{6DB328F8-D25B-4AB8-8231-8B31499B5F03}" presName="hierRoot2" presStyleCnt="0"/>
      <dgm:spPr/>
    </dgm:pt>
    <dgm:pt modelId="{EBF2DF70-DA5E-46CD-9188-A2F80BA9D318}" type="pres">
      <dgm:prSet presAssocID="{6DB328F8-D25B-4AB8-8231-8B31499B5F03}" presName="composite2" presStyleCnt="0"/>
      <dgm:spPr/>
    </dgm:pt>
    <dgm:pt modelId="{D828BD34-F520-41B1-87DB-89FE64F0A085}" type="pres">
      <dgm:prSet presAssocID="{6DB328F8-D25B-4AB8-8231-8B31499B5F03}" presName="background2" presStyleLbl="node2" presStyleIdx="1" presStyleCnt="4"/>
      <dgm:spPr/>
    </dgm:pt>
    <dgm:pt modelId="{05BE59EE-FA1B-415E-9CC7-EE8C4798544D}" type="pres">
      <dgm:prSet presAssocID="{6DB328F8-D25B-4AB8-8231-8B31499B5F03}" presName="text2" presStyleLbl="fgAcc2" presStyleIdx="1" presStyleCnt="4">
        <dgm:presLayoutVars>
          <dgm:chPref val="3"/>
        </dgm:presLayoutVars>
      </dgm:prSet>
      <dgm:spPr/>
    </dgm:pt>
    <dgm:pt modelId="{5AD3B4C0-B146-499A-8C95-72D116FDAC93}" type="pres">
      <dgm:prSet presAssocID="{6DB328F8-D25B-4AB8-8231-8B31499B5F03}" presName="hierChild3" presStyleCnt="0"/>
      <dgm:spPr/>
    </dgm:pt>
    <dgm:pt modelId="{6B2342CD-7634-4507-B9DE-C87366642F1A}" type="pres">
      <dgm:prSet presAssocID="{BC243BA0-2DD3-48C0-AF60-9B97365B2B7D}" presName="Name10" presStyleLbl="parChTrans1D2" presStyleIdx="2" presStyleCnt="4"/>
      <dgm:spPr/>
    </dgm:pt>
    <dgm:pt modelId="{687CA6A3-752A-4E6E-82A1-CC008005F410}" type="pres">
      <dgm:prSet presAssocID="{BE6B462D-9783-411F-A2D2-72BC7F255468}" presName="hierRoot2" presStyleCnt="0"/>
      <dgm:spPr/>
    </dgm:pt>
    <dgm:pt modelId="{C4164F28-4A26-43EC-BE70-BC0A2E33C770}" type="pres">
      <dgm:prSet presAssocID="{BE6B462D-9783-411F-A2D2-72BC7F255468}" presName="composite2" presStyleCnt="0"/>
      <dgm:spPr/>
    </dgm:pt>
    <dgm:pt modelId="{9146CC60-2F8A-4D59-BCB2-0140D894E644}" type="pres">
      <dgm:prSet presAssocID="{BE6B462D-9783-411F-A2D2-72BC7F255468}" presName="background2" presStyleLbl="node2" presStyleIdx="2" presStyleCnt="4"/>
      <dgm:spPr/>
    </dgm:pt>
    <dgm:pt modelId="{A26E045E-805A-4701-8A7C-CFB6E4E2DA52}" type="pres">
      <dgm:prSet presAssocID="{BE6B462D-9783-411F-A2D2-72BC7F255468}" presName="text2" presStyleLbl="fgAcc2" presStyleIdx="2" presStyleCnt="4">
        <dgm:presLayoutVars>
          <dgm:chPref val="3"/>
        </dgm:presLayoutVars>
      </dgm:prSet>
      <dgm:spPr/>
    </dgm:pt>
    <dgm:pt modelId="{7C210C03-9D47-4DE5-970E-5AAB67BFDCB6}" type="pres">
      <dgm:prSet presAssocID="{BE6B462D-9783-411F-A2D2-72BC7F255468}" presName="hierChild3" presStyleCnt="0"/>
      <dgm:spPr/>
    </dgm:pt>
    <dgm:pt modelId="{A5F97060-58C1-4B89-963B-DAD3A124EED3}" type="pres">
      <dgm:prSet presAssocID="{FCE7A5FD-DF76-4B49-A20F-5567E030C924}" presName="Name10" presStyleLbl="parChTrans1D2" presStyleIdx="3" presStyleCnt="4"/>
      <dgm:spPr/>
    </dgm:pt>
    <dgm:pt modelId="{3D125090-EA67-430D-ABE1-38F25C5A5D59}" type="pres">
      <dgm:prSet presAssocID="{FB1288AF-43BF-4448-9071-0B8E51C1093F}" presName="hierRoot2" presStyleCnt="0"/>
      <dgm:spPr/>
    </dgm:pt>
    <dgm:pt modelId="{959614BF-A69A-4C4D-B81B-7D55BC9CB787}" type="pres">
      <dgm:prSet presAssocID="{FB1288AF-43BF-4448-9071-0B8E51C1093F}" presName="composite2" presStyleCnt="0"/>
      <dgm:spPr/>
    </dgm:pt>
    <dgm:pt modelId="{105BFE5B-A16C-4484-8C53-CE94D548B2FB}" type="pres">
      <dgm:prSet presAssocID="{FB1288AF-43BF-4448-9071-0B8E51C1093F}" presName="background2" presStyleLbl="node2" presStyleIdx="3" presStyleCnt="4"/>
      <dgm:spPr/>
    </dgm:pt>
    <dgm:pt modelId="{1B434D63-506F-4CB1-83F2-45E2629AFA5A}" type="pres">
      <dgm:prSet presAssocID="{FB1288AF-43BF-4448-9071-0B8E51C1093F}" presName="text2" presStyleLbl="fgAcc2" presStyleIdx="3" presStyleCnt="4">
        <dgm:presLayoutVars>
          <dgm:chPref val="3"/>
        </dgm:presLayoutVars>
      </dgm:prSet>
      <dgm:spPr/>
    </dgm:pt>
    <dgm:pt modelId="{715858F6-78C8-4412-9C9C-EFECBD245DA9}" type="pres">
      <dgm:prSet presAssocID="{FB1288AF-43BF-4448-9071-0B8E51C1093F}" presName="hierChild3" presStyleCnt="0"/>
      <dgm:spPr/>
    </dgm:pt>
  </dgm:ptLst>
  <dgm:cxnLst>
    <dgm:cxn modelId="{F01EC201-12FE-4048-9F38-89070FE33E41}" srcId="{040D3958-2F59-47AA-977D-26FD66E1FD1B}" destId="{FF1477D6-0DF2-49E1-9D91-9BB37B1EA11B}" srcOrd="1" destOrd="0" parTransId="{36550E7E-546B-42E0-BF9B-71772C751B23}" sibTransId="{705CBE0B-2C39-4548-866C-38E220383EC4}"/>
    <dgm:cxn modelId="{7CD09804-D91B-4F39-9E3B-0FEDDD00E4EC}" srcId="{040D3958-2F59-47AA-977D-26FD66E1FD1B}" destId="{775344D9-1AC3-4F28-A22E-17C756C0CB30}" srcOrd="0" destOrd="0" parTransId="{D4FBC60F-C52D-42E3-A35E-5D3F3C3878FE}" sibTransId="{0379E7A5-EC75-4655-BF7A-9F76E942DA40}"/>
    <dgm:cxn modelId="{8A360306-DC45-427A-AFC5-4CD4C4E93421}" type="presOf" srcId="{040D3958-2F59-47AA-977D-26FD66E1FD1B}" destId="{3D9A9874-252C-458A-A796-7C9C2AE109C7}" srcOrd="0" destOrd="0" presId="urn:microsoft.com/office/officeart/2005/8/layout/hierarchy1"/>
    <dgm:cxn modelId="{432CE013-F33F-4E1C-9D70-9C874D545AAE}" srcId="{040D3958-2F59-47AA-977D-26FD66E1FD1B}" destId="{0C32020E-68A0-454D-8AD0-ED26E0E5FC08}" srcOrd="2" destOrd="0" parTransId="{D56C7285-A53D-42A1-A466-6548A12225FD}" sibTransId="{15DD7897-78C4-443B-AF07-1C92CB8FDDCE}"/>
    <dgm:cxn modelId="{8CC8D532-169B-4338-80C5-5AF4920A8986}" type="presOf" srcId="{6DB328F8-D25B-4AB8-8231-8B31499B5F03}" destId="{05BE59EE-FA1B-415E-9CC7-EE8C4798544D}" srcOrd="0" destOrd="0" presId="urn:microsoft.com/office/officeart/2005/8/layout/hierarchy1"/>
    <dgm:cxn modelId="{ED66F244-841D-4DB1-AFD9-D994C36EF404}" srcId="{0C32020E-68A0-454D-8AD0-ED26E0E5FC08}" destId="{BE6B462D-9783-411F-A2D2-72BC7F255468}" srcOrd="1" destOrd="0" parTransId="{BC243BA0-2DD3-48C0-AF60-9B97365B2B7D}" sibTransId="{F5FEB87F-0970-4066-A3A9-DD8F0B2564D1}"/>
    <dgm:cxn modelId="{BF149469-358C-4B3D-80B9-0DCB01D51245}" type="presOf" srcId="{775344D9-1AC3-4F28-A22E-17C756C0CB30}" destId="{9963783C-A018-4C07-A851-CDADFF989FE1}" srcOrd="0" destOrd="0" presId="urn:microsoft.com/office/officeart/2005/8/layout/hierarchy1"/>
    <dgm:cxn modelId="{91F30470-DE72-4830-A218-C236C467BC3E}" type="presOf" srcId="{B7C6350F-3997-45CA-A3E1-85269E68C31D}" destId="{BAFF137F-94EB-4EAC-8932-FE6E9F212E80}" srcOrd="0" destOrd="0" presId="urn:microsoft.com/office/officeart/2005/8/layout/hierarchy1"/>
    <dgm:cxn modelId="{38655A74-95A7-47CD-BDEE-8E12FFB28C47}" type="presOf" srcId="{BE6B462D-9783-411F-A2D2-72BC7F255468}" destId="{A26E045E-805A-4701-8A7C-CFB6E4E2DA52}" srcOrd="0" destOrd="0" presId="urn:microsoft.com/office/officeart/2005/8/layout/hierarchy1"/>
    <dgm:cxn modelId="{08DF3A82-5C05-462A-B1EF-0E554E8B0C06}" type="presOf" srcId="{BC243BA0-2DD3-48C0-AF60-9B97365B2B7D}" destId="{6B2342CD-7634-4507-B9DE-C87366642F1A}" srcOrd="0" destOrd="0" presId="urn:microsoft.com/office/officeart/2005/8/layout/hierarchy1"/>
    <dgm:cxn modelId="{85380885-645D-47AA-B9A5-724BE1C40B94}" srcId="{0C32020E-68A0-454D-8AD0-ED26E0E5FC08}" destId="{6DB328F8-D25B-4AB8-8231-8B31499B5F03}" srcOrd="0" destOrd="0" parTransId="{90865179-4AA3-4970-8CF4-0BC373EE9DCF}" sibTransId="{C9570ADA-D152-4865-848E-6356E220B265}"/>
    <dgm:cxn modelId="{67CE79A3-3A1D-43EE-8319-6C86DF4AC0FE}" type="presOf" srcId="{FB1288AF-43BF-4448-9071-0B8E51C1093F}" destId="{1B434D63-506F-4CB1-83F2-45E2629AFA5A}" srcOrd="0" destOrd="0" presId="urn:microsoft.com/office/officeart/2005/8/layout/hierarchy1"/>
    <dgm:cxn modelId="{58037EAD-9CBF-4A99-827F-05A360424495}" srcId="{FF1477D6-0DF2-49E1-9D91-9BB37B1EA11B}" destId="{B7C6350F-3997-45CA-A3E1-85269E68C31D}" srcOrd="0" destOrd="0" parTransId="{CD0641D5-273B-4DD7-B5F8-7775B9D1A764}" sibTransId="{2D56B16D-851A-48A9-924B-1DFED5256A9C}"/>
    <dgm:cxn modelId="{6B71CEB6-3B56-498B-A15F-7A25148E6210}" srcId="{0C32020E-68A0-454D-8AD0-ED26E0E5FC08}" destId="{FB1288AF-43BF-4448-9071-0B8E51C1093F}" srcOrd="2" destOrd="0" parTransId="{FCE7A5FD-DF76-4B49-A20F-5567E030C924}" sibTransId="{88F27E66-A98F-42B2-A32C-ECB668AB8A46}"/>
    <dgm:cxn modelId="{3281C4BC-26C5-4496-9EA7-BC104AD2590C}" type="presOf" srcId="{FF1477D6-0DF2-49E1-9D91-9BB37B1EA11B}" destId="{D148B679-1EF2-44F2-98DC-960CD8CE3B01}" srcOrd="0" destOrd="0" presId="urn:microsoft.com/office/officeart/2005/8/layout/hierarchy1"/>
    <dgm:cxn modelId="{CD69B3D4-B95B-4039-859A-A8245CB38E17}" type="presOf" srcId="{FCE7A5FD-DF76-4B49-A20F-5567E030C924}" destId="{A5F97060-58C1-4B89-963B-DAD3A124EED3}" srcOrd="0" destOrd="0" presId="urn:microsoft.com/office/officeart/2005/8/layout/hierarchy1"/>
    <dgm:cxn modelId="{B6FBCADC-8F41-45BD-BBB9-FBDE8510D2C6}" type="presOf" srcId="{CD0641D5-273B-4DD7-B5F8-7775B9D1A764}" destId="{47B97249-1ECE-4751-9BE5-11D79BFCA1D7}" srcOrd="0" destOrd="0" presId="urn:microsoft.com/office/officeart/2005/8/layout/hierarchy1"/>
    <dgm:cxn modelId="{9663F6DC-3295-4434-84BD-4D54D701F9F4}" type="presOf" srcId="{0C32020E-68A0-454D-8AD0-ED26E0E5FC08}" destId="{21E9ABFC-5BF5-4734-8409-A1653A346439}" srcOrd="0" destOrd="0" presId="urn:microsoft.com/office/officeart/2005/8/layout/hierarchy1"/>
    <dgm:cxn modelId="{1C8034EE-74E6-40CD-B2E1-ADD634303A79}" type="presOf" srcId="{90865179-4AA3-4970-8CF4-0BC373EE9DCF}" destId="{FDA7AE4D-BC1F-49FD-9EA7-E7C465A6857E}" srcOrd="0" destOrd="0" presId="urn:microsoft.com/office/officeart/2005/8/layout/hierarchy1"/>
    <dgm:cxn modelId="{3DA5C46C-040F-4694-B676-78BB117A0656}" type="presParOf" srcId="{3D9A9874-252C-458A-A796-7C9C2AE109C7}" destId="{9CDE5A38-93EF-4A5F-B66E-26E9C6412CAF}" srcOrd="0" destOrd="0" presId="urn:microsoft.com/office/officeart/2005/8/layout/hierarchy1"/>
    <dgm:cxn modelId="{C0954CBF-D8CA-47A1-8149-737C030DB591}" type="presParOf" srcId="{9CDE5A38-93EF-4A5F-B66E-26E9C6412CAF}" destId="{283FFB94-ED15-4DD5-BD7E-8F1C81443E2E}" srcOrd="0" destOrd="0" presId="urn:microsoft.com/office/officeart/2005/8/layout/hierarchy1"/>
    <dgm:cxn modelId="{8559F7A4-1124-45D5-9E5E-A255E0F8F253}" type="presParOf" srcId="{283FFB94-ED15-4DD5-BD7E-8F1C81443E2E}" destId="{75E6B259-9A32-4057-BD67-FBD4F197A5FC}" srcOrd="0" destOrd="0" presId="urn:microsoft.com/office/officeart/2005/8/layout/hierarchy1"/>
    <dgm:cxn modelId="{6E29610D-C869-445C-91B7-4FBA26895867}" type="presParOf" srcId="{283FFB94-ED15-4DD5-BD7E-8F1C81443E2E}" destId="{9963783C-A018-4C07-A851-CDADFF989FE1}" srcOrd="1" destOrd="0" presId="urn:microsoft.com/office/officeart/2005/8/layout/hierarchy1"/>
    <dgm:cxn modelId="{D1AE51CE-8871-4630-9E82-1C068719BC65}" type="presParOf" srcId="{9CDE5A38-93EF-4A5F-B66E-26E9C6412CAF}" destId="{097398D4-C78C-4098-9F99-98E99FB95C2D}" srcOrd="1" destOrd="0" presId="urn:microsoft.com/office/officeart/2005/8/layout/hierarchy1"/>
    <dgm:cxn modelId="{DD4CF573-1F51-4D14-9660-7255476A3B9E}" type="presParOf" srcId="{3D9A9874-252C-458A-A796-7C9C2AE109C7}" destId="{3C722DEE-1C37-4E3D-BDA9-827323091632}" srcOrd="1" destOrd="0" presId="urn:microsoft.com/office/officeart/2005/8/layout/hierarchy1"/>
    <dgm:cxn modelId="{B7ED0A14-1ACB-4C9E-88A9-E22C0E9835AB}" type="presParOf" srcId="{3C722DEE-1C37-4E3D-BDA9-827323091632}" destId="{E9FA4F8C-7070-47D9-BD39-4DC6424ACF17}" srcOrd="0" destOrd="0" presId="urn:microsoft.com/office/officeart/2005/8/layout/hierarchy1"/>
    <dgm:cxn modelId="{BAAD9B56-6D25-42E9-90EB-F4A14DC44AD8}" type="presParOf" srcId="{E9FA4F8C-7070-47D9-BD39-4DC6424ACF17}" destId="{B2FFE4F2-EE46-42A4-9A71-4A1AB15BBB54}" srcOrd="0" destOrd="0" presId="urn:microsoft.com/office/officeart/2005/8/layout/hierarchy1"/>
    <dgm:cxn modelId="{BDC36F2D-BCCF-4476-A1E2-A820007DC895}" type="presParOf" srcId="{E9FA4F8C-7070-47D9-BD39-4DC6424ACF17}" destId="{D148B679-1EF2-44F2-98DC-960CD8CE3B01}" srcOrd="1" destOrd="0" presId="urn:microsoft.com/office/officeart/2005/8/layout/hierarchy1"/>
    <dgm:cxn modelId="{C5FBFA22-4E43-4720-83A6-D540ABE12AFC}" type="presParOf" srcId="{3C722DEE-1C37-4E3D-BDA9-827323091632}" destId="{CC0EE989-BAE6-41D1-8263-E83FB49EB74C}" srcOrd="1" destOrd="0" presId="urn:microsoft.com/office/officeart/2005/8/layout/hierarchy1"/>
    <dgm:cxn modelId="{A7684D1B-092F-4EF4-8F6E-70998B84AB42}" type="presParOf" srcId="{CC0EE989-BAE6-41D1-8263-E83FB49EB74C}" destId="{47B97249-1ECE-4751-9BE5-11D79BFCA1D7}" srcOrd="0" destOrd="0" presId="urn:microsoft.com/office/officeart/2005/8/layout/hierarchy1"/>
    <dgm:cxn modelId="{262FCCE3-0D55-408E-B453-382AC1EE4B12}" type="presParOf" srcId="{CC0EE989-BAE6-41D1-8263-E83FB49EB74C}" destId="{7605FDF3-8353-4EDD-9EA1-8DCCE0AEA3B5}" srcOrd="1" destOrd="0" presId="urn:microsoft.com/office/officeart/2005/8/layout/hierarchy1"/>
    <dgm:cxn modelId="{B60B20B4-C52A-4294-9246-85826A739D6F}" type="presParOf" srcId="{7605FDF3-8353-4EDD-9EA1-8DCCE0AEA3B5}" destId="{7AE4251C-DDCE-447C-BC1E-BE2D5B02BBB3}" srcOrd="0" destOrd="0" presId="urn:microsoft.com/office/officeart/2005/8/layout/hierarchy1"/>
    <dgm:cxn modelId="{3DCDC421-AD05-410B-A9A4-08E16709B1F1}" type="presParOf" srcId="{7AE4251C-DDCE-447C-BC1E-BE2D5B02BBB3}" destId="{017779C3-AF93-4D6F-AB8D-A8C855F67BA7}" srcOrd="0" destOrd="0" presId="urn:microsoft.com/office/officeart/2005/8/layout/hierarchy1"/>
    <dgm:cxn modelId="{814CAFE5-47E5-49FE-AF3F-B57A7D8620D6}" type="presParOf" srcId="{7AE4251C-DDCE-447C-BC1E-BE2D5B02BBB3}" destId="{BAFF137F-94EB-4EAC-8932-FE6E9F212E80}" srcOrd="1" destOrd="0" presId="urn:microsoft.com/office/officeart/2005/8/layout/hierarchy1"/>
    <dgm:cxn modelId="{6D0FFA46-BDE9-41BC-8405-C1503B3BA99C}" type="presParOf" srcId="{7605FDF3-8353-4EDD-9EA1-8DCCE0AEA3B5}" destId="{55D52311-4D25-4DDF-887F-C294B721EFF2}" srcOrd="1" destOrd="0" presId="urn:microsoft.com/office/officeart/2005/8/layout/hierarchy1"/>
    <dgm:cxn modelId="{737FEF9D-AEBB-4F91-A2B6-7F38D06A0DD2}" type="presParOf" srcId="{3D9A9874-252C-458A-A796-7C9C2AE109C7}" destId="{0376A1F0-270C-4E00-B434-8867220C8DDD}" srcOrd="2" destOrd="0" presId="urn:microsoft.com/office/officeart/2005/8/layout/hierarchy1"/>
    <dgm:cxn modelId="{3D360D1E-2F9B-4EBE-8E8B-688137E6EF34}" type="presParOf" srcId="{0376A1F0-270C-4E00-B434-8867220C8DDD}" destId="{6026331D-23EA-43CE-A9F0-77C8B856248F}" srcOrd="0" destOrd="0" presId="urn:microsoft.com/office/officeart/2005/8/layout/hierarchy1"/>
    <dgm:cxn modelId="{3512DBD6-90B5-4807-B6B9-1678C59CBBE3}" type="presParOf" srcId="{6026331D-23EA-43CE-A9F0-77C8B856248F}" destId="{B74DC059-A5AA-4C75-9D17-F5E7E4E2317B}" srcOrd="0" destOrd="0" presId="urn:microsoft.com/office/officeart/2005/8/layout/hierarchy1"/>
    <dgm:cxn modelId="{20A311F6-930D-4A6C-B98D-532694885AC6}" type="presParOf" srcId="{6026331D-23EA-43CE-A9F0-77C8B856248F}" destId="{21E9ABFC-5BF5-4734-8409-A1653A346439}" srcOrd="1" destOrd="0" presId="urn:microsoft.com/office/officeart/2005/8/layout/hierarchy1"/>
    <dgm:cxn modelId="{E1C11B88-1722-4350-8DC1-0E53123DF954}" type="presParOf" srcId="{0376A1F0-270C-4E00-B434-8867220C8DDD}" destId="{7247697F-1A0F-47F5-9153-3C349B3C7431}" srcOrd="1" destOrd="0" presId="urn:microsoft.com/office/officeart/2005/8/layout/hierarchy1"/>
    <dgm:cxn modelId="{C3A9654F-A7DE-47A3-B9FA-C1534693147F}" type="presParOf" srcId="{7247697F-1A0F-47F5-9153-3C349B3C7431}" destId="{FDA7AE4D-BC1F-49FD-9EA7-E7C465A6857E}" srcOrd="0" destOrd="0" presId="urn:microsoft.com/office/officeart/2005/8/layout/hierarchy1"/>
    <dgm:cxn modelId="{90FBBC09-1F70-4A7F-A1D5-38C888CB5746}" type="presParOf" srcId="{7247697F-1A0F-47F5-9153-3C349B3C7431}" destId="{E0F56F41-C642-4FB9-9938-73211A632D44}" srcOrd="1" destOrd="0" presId="urn:microsoft.com/office/officeart/2005/8/layout/hierarchy1"/>
    <dgm:cxn modelId="{C07963C8-1E85-4CCB-A6DC-196CDACED70F}" type="presParOf" srcId="{E0F56F41-C642-4FB9-9938-73211A632D44}" destId="{EBF2DF70-DA5E-46CD-9188-A2F80BA9D318}" srcOrd="0" destOrd="0" presId="urn:microsoft.com/office/officeart/2005/8/layout/hierarchy1"/>
    <dgm:cxn modelId="{87C41FBE-E04A-4994-9972-A86B1B2E12BF}" type="presParOf" srcId="{EBF2DF70-DA5E-46CD-9188-A2F80BA9D318}" destId="{D828BD34-F520-41B1-87DB-89FE64F0A085}" srcOrd="0" destOrd="0" presId="urn:microsoft.com/office/officeart/2005/8/layout/hierarchy1"/>
    <dgm:cxn modelId="{9C408F69-E0F4-4A51-9143-3F73E8F4E774}" type="presParOf" srcId="{EBF2DF70-DA5E-46CD-9188-A2F80BA9D318}" destId="{05BE59EE-FA1B-415E-9CC7-EE8C4798544D}" srcOrd="1" destOrd="0" presId="urn:microsoft.com/office/officeart/2005/8/layout/hierarchy1"/>
    <dgm:cxn modelId="{BFFC6B1B-6263-404D-9D24-89C13B2C7B69}" type="presParOf" srcId="{E0F56F41-C642-4FB9-9938-73211A632D44}" destId="{5AD3B4C0-B146-499A-8C95-72D116FDAC93}" srcOrd="1" destOrd="0" presId="urn:microsoft.com/office/officeart/2005/8/layout/hierarchy1"/>
    <dgm:cxn modelId="{30593337-1148-41FD-84B1-9B1CD0C9DDFD}" type="presParOf" srcId="{7247697F-1A0F-47F5-9153-3C349B3C7431}" destId="{6B2342CD-7634-4507-B9DE-C87366642F1A}" srcOrd="2" destOrd="0" presId="urn:microsoft.com/office/officeart/2005/8/layout/hierarchy1"/>
    <dgm:cxn modelId="{6BC8FE8A-84CE-4619-9932-2B590ED566B7}" type="presParOf" srcId="{7247697F-1A0F-47F5-9153-3C349B3C7431}" destId="{687CA6A3-752A-4E6E-82A1-CC008005F410}" srcOrd="3" destOrd="0" presId="urn:microsoft.com/office/officeart/2005/8/layout/hierarchy1"/>
    <dgm:cxn modelId="{B534C308-1884-4F05-AD97-DB1B6A765868}" type="presParOf" srcId="{687CA6A3-752A-4E6E-82A1-CC008005F410}" destId="{C4164F28-4A26-43EC-BE70-BC0A2E33C770}" srcOrd="0" destOrd="0" presId="urn:microsoft.com/office/officeart/2005/8/layout/hierarchy1"/>
    <dgm:cxn modelId="{59BB565B-A309-4D5E-93B3-6C8EFF94364E}" type="presParOf" srcId="{C4164F28-4A26-43EC-BE70-BC0A2E33C770}" destId="{9146CC60-2F8A-4D59-BCB2-0140D894E644}" srcOrd="0" destOrd="0" presId="urn:microsoft.com/office/officeart/2005/8/layout/hierarchy1"/>
    <dgm:cxn modelId="{610BE266-8289-48BB-B049-A547BBEF3DD3}" type="presParOf" srcId="{C4164F28-4A26-43EC-BE70-BC0A2E33C770}" destId="{A26E045E-805A-4701-8A7C-CFB6E4E2DA52}" srcOrd="1" destOrd="0" presId="urn:microsoft.com/office/officeart/2005/8/layout/hierarchy1"/>
    <dgm:cxn modelId="{338EB3BF-C098-4517-BBD8-EE362E989946}" type="presParOf" srcId="{687CA6A3-752A-4E6E-82A1-CC008005F410}" destId="{7C210C03-9D47-4DE5-970E-5AAB67BFDCB6}" srcOrd="1" destOrd="0" presId="urn:microsoft.com/office/officeart/2005/8/layout/hierarchy1"/>
    <dgm:cxn modelId="{4A75D402-95EC-4B47-A246-1B782B72043D}" type="presParOf" srcId="{7247697F-1A0F-47F5-9153-3C349B3C7431}" destId="{A5F97060-58C1-4B89-963B-DAD3A124EED3}" srcOrd="4" destOrd="0" presId="urn:microsoft.com/office/officeart/2005/8/layout/hierarchy1"/>
    <dgm:cxn modelId="{741DA5BD-73A1-4205-980E-FB70EDE03DEA}" type="presParOf" srcId="{7247697F-1A0F-47F5-9153-3C349B3C7431}" destId="{3D125090-EA67-430D-ABE1-38F25C5A5D59}" srcOrd="5" destOrd="0" presId="urn:microsoft.com/office/officeart/2005/8/layout/hierarchy1"/>
    <dgm:cxn modelId="{8B2A90AA-2D14-46FB-B315-88A21738491A}" type="presParOf" srcId="{3D125090-EA67-430D-ABE1-38F25C5A5D59}" destId="{959614BF-A69A-4C4D-B81B-7D55BC9CB787}" srcOrd="0" destOrd="0" presId="urn:microsoft.com/office/officeart/2005/8/layout/hierarchy1"/>
    <dgm:cxn modelId="{3A107EF0-C331-41FF-9F04-E401E519726D}" type="presParOf" srcId="{959614BF-A69A-4C4D-B81B-7D55BC9CB787}" destId="{105BFE5B-A16C-4484-8C53-CE94D548B2FB}" srcOrd="0" destOrd="0" presId="urn:microsoft.com/office/officeart/2005/8/layout/hierarchy1"/>
    <dgm:cxn modelId="{1EB2877D-FB98-480E-B3FC-A8F2B0BB26D7}" type="presParOf" srcId="{959614BF-A69A-4C4D-B81B-7D55BC9CB787}" destId="{1B434D63-506F-4CB1-83F2-45E2629AFA5A}" srcOrd="1" destOrd="0" presId="urn:microsoft.com/office/officeart/2005/8/layout/hierarchy1"/>
    <dgm:cxn modelId="{A8C55724-A1C9-4B90-BD11-5809A8F7D406}" type="presParOf" srcId="{3D125090-EA67-430D-ABE1-38F25C5A5D59}" destId="{715858F6-78C8-4412-9C9C-EFECBD245DA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362E94-F740-495D-8776-7224DF921BF6}"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689B328-7A01-4D96-984F-1C7052EB11F8}">
      <dgm:prSet custT="1"/>
      <dgm:spPr/>
      <dgm:t>
        <a:bodyPr/>
        <a:lstStyle/>
        <a:p>
          <a:pPr>
            <a:lnSpc>
              <a:spcPct val="100000"/>
            </a:lnSpc>
          </a:pPr>
          <a:r>
            <a:rPr lang="en-GB" sz="1800"/>
            <a:t>Skirting: management eschews formal procedures in project creation</a:t>
          </a:r>
          <a:endParaRPr lang="en-US" sz="1800"/>
        </a:p>
      </dgm:t>
    </dgm:pt>
    <dgm:pt modelId="{CB8BC902-41E0-40B7-A3E4-4A67FEB5DD9F}" type="parTrans" cxnId="{016C363B-DAAA-4442-9BBC-DA0BF0F0BA82}">
      <dgm:prSet/>
      <dgm:spPr/>
      <dgm:t>
        <a:bodyPr/>
        <a:lstStyle/>
        <a:p>
          <a:endParaRPr lang="en-US"/>
        </a:p>
      </dgm:t>
    </dgm:pt>
    <dgm:pt modelId="{19AF0ED0-1F41-4C16-B050-90A305476295}" type="sibTrans" cxnId="{016C363B-DAAA-4442-9BBC-DA0BF0F0BA82}">
      <dgm:prSet/>
      <dgm:spPr/>
      <dgm:t>
        <a:bodyPr/>
        <a:lstStyle/>
        <a:p>
          <a:pPr>
            <a:lnSpc>
              <a:spcPct val="100000"/>
            </a:lnSpc>
          </a:pPr>
          <a:endParaRPr lang="en-US"/>
        </a:p>
      </dgm:t>
    </dgm:pt>
    <dgm:pt modelId="{3A1E7AE6-27A9-4337-A181-D2F3D5AA4EFD}">
      <dgm:prSet custT="1"/>
      <dgm:spPr/>
      <dgm:t>
        <a:bodyPr/>
        <a:lstStyle/>
        <a:p>
          <a:pPr>
            <a:lnSpc>
              <a:spcPct val="100000"/>
            </a:lnSpc>
          </a:pPr>
          <a:r>
            <a:rPr lang="en-GB" sz="1800"/>
            <a:t>Check-kiting: extra commitments made </a:t>
          </a:r>
          <a:r>
            <a:rPr lang="en-GB" sz="1800">
              <a:sym typeface="Wingdings" panose="05000000000000000000" pitchFamily="2" charset="2"/>
            </a:rPr>
            <a:t></a:t>
          </a:r>
          <a:r>
            <a:rPr lang="en-GB" sz="1800"/>
            <a:t> scope creep, delays, budget balloons</a:t>
          </a:r>
          <a:endParaRPr lang="en-US" sz="1800"/>
        </a:p>
      </dgm:t>
    </dgm:pt>
    <dgm:pt modelId="{403B3EE8-C93C-4558-899A-07061B17E1EE}" type="parTrans" cxnId="{534687F8-9F89-4922-BF85-1772524C4C1E}">
      <dgm:prSet/>
      <dgm:spPr/>
      <dgm:t>
        <a:bodyPr/>
        <a:lstStyle/>
        <a:p>
          <a:endParaRPr lang="en-US"/>
        </a:p>
      </dgm:t>
    </dgm:pt>
    <dgm:pt modelId="{CE5EDF2D-05D7-4771-B82F-A48C8DA3E2B7}" type="sibTrans" cxnId="{534687F8-9F89-4922-BF85-1772524C4C1E}">
      <dgm:prSet/>
      <dgm:spPr/>
      <dgm:t>
        <a:bodyPr/>
        <a:lstStyle/>
        <a:p>
          <a:pPr>
            <a:lnSpc>
              <a:spcPct val="100000"/>
            </a:lnSpc>
          </a:pPr>
          <a:endParaRPr lang="en-US"/>
        </a:p>
      </dgm:t>
    </dgm:pt>
    <dgm:pt modelId="{FB704582-0717-4415-BCD9-29AA8ED1762A}">
      <dgm:prSet custT="1"/>
      <dgm:spPr/>
      <dgm:t>
        <a:bodyPr/>
        <a:lstStyle/>
        <a:p>
          <a:pPr>
            <a:lnSpc>
              <a:spcPct val="100000"/>
            </a:lnSpc>
          </a:pPr>
          <a:r>
            <a:rPr lang="en-GB" sz="1800"/>
            <a:t>Team failures: No identified project team </a:t>
          </a:r>
          <a:r>
            <a:rPr lang="en-GB" sz="1800">
              <a:sym typeface="Wingdings" panose="05000000000000000000" pitchFamily="2" charset="2"/>
            </a:rPr>
            <a:t></a:t>
          </a:r>
          <a:r>
            <a:rPr lang="en-GB" sz="1800"/>
            <a:t> collection of people juggling increased workload and conflicting priorities</a:t>
          </a:r>
          <a:endParaRPr lang="en-US" sz="1800"/>
        </a:p>
      </dgm:t>
    </dgm:pt>
    <dgm:pt modelId="{74DF5DE8-C2FD-4635-831D-00835FD9A063}" type="parTrans" cxnId="{1A0AEF9A-EFCC-49ED-A3F5-EFE738A3AA08}">
      <dgm:prSet/>
      <dgm:spPr/>
      <dgm:t>
        <a:bodyPr/>
        <a:lstStyle/>
        <a:p>
          <a:endParaRPr lang="en-US"/>
        </a:p>
      </dgm:t>
    </dgm:pt>
    <dgm:pt modelId="{F594B567-F5B4-4E05-B265-1A60C5DCA4F1}" type="sibTrans" cxnId="{1A0AEF9A-EFCC-49ED-A3F5-EFE738A3AA08}">
      <dgm:prSet/>
      <dgm:spPr/>
      <dgm:t>
        <a:bodyPr/>
        <a:lstStyle/>
        <a:p>
          <a:pPr>
            <a:lnSpc>
              <a:spcPct val="100000"/>
            </a:lnSpc>
          </a:pPr>
          <a:endParaRPr lang="en-US"/>
        </a:p>
      </dgm:t>
    </dgm:pt>
    <dgm:pt modelId="{06B7912F-596B-4A4C-AC62-4AE39E290158}">
      <dgm:prSet custT="1"/>
      <dgm:spPr/>
      <dgm:t>
        <a:bodyPr/>
        <a:lstStyle/>
        <a:p>
          <a:pPr>
            <a:lnSpc>
              <a:spcPct val="100000"/>
            </a:lnSpc>
          </a:pPr>
          <a:r>
            <a:rPr lang="en-GB" sz="1800"/>
            <a:t>Sponsor? What Sponsor? </a:t>
          </a:r>
          <a:endParaRPr lang="en-US" sz="1800"/>
        </a:p>
      </dgm:t>
    </dgm:pt>
    <dgm:pt modelId="{1DCE479A-3E1C-4FE4-9111-297A2287B66C}" type="parTrans" cxnId="{788F749A-0DA1-404B-B7C2-18BCDB925C3B}">
      <dgm:prSet/>
      <dgm:spPr/>
      <dgm:t>
        <a:bodyPr/>
        <a:lstStyle/>
        <a:p>
          <a:endParaRPr lang="en-US"/>
        </a:p>
      </dgm:t>
    </dgm:pt>
    <dgm:pt modelId="{C4991171-18E6-42A0-9587-1CEAA283B200}" type="sibTrans" cxnId="{788F749A-0DA1-404B-B7C2-18BCDB925C3B}">
      <dgm:prSet/>
      <dgm:spPr/>
      <dgm:t>
        <a:bodyPr/>
        <a:lstStyle/>
        <a:p>
          <a:pPr>
            <a:lnSpc>
              <a:spcPct val="100000"/>
            </a:lnSpc>
          </a:pPr>
          <a:endParaRPr lang="en-US"/>
        </a:p>
      </dgm:t>
    </dgm:pt>
    <dgm:pt modelId="{DBCBA6A6-65C6-49AF-873F-C8ED1287AE80}">
      <dgm:prSet custT="1"/>
      <dgm:spPr/>
      <dgm:t>
        <a:bodyPr/>
        <a:lstStyle/>
        <a:p>
          <a:pPr>
            <a:lnSpc>
              <a:spcPct val="100000"/>
            </a:lnSpc>
          </a:pPr>
          <a:r>
            <a:rPr lang="en-GB" sz="1800"/>
            <a:t>Lack of a collaborative culture</a:t>
          </a:r>
          <a:endParaRPr lang="en-US" sz="1800"/>
        </a:p>
      </dgm:t>
    </dgm:pt>
    <dgm:pt modelId="{87C7638E-B08A-41B3-B23D-9F5A1E4C0AE9}" type="parTrans" cxnId="{FF5FAA1A-4DB5-4D04-8C98-F071D1B7F90D}">
      <dgm:prSet/>
      <dgm:spPr/>
      <dgm:t>
        <a:bodyPr/>
        <a:lstStyle/>
        <a:p>
          <a:endParaRPr lang="en-US"/>
        </a:p>
      </dgm:t>
    </dgm:pt>
    <dgm:pt modelId="{E62068E4-36A7-498B-8896-AF731EC859AC}" type="sibTrans" cxnId="{FF5FAA1A-4DB5-4D04-8C98-F071D1B7F90D}">
      <dgm:prSet/>
      <dgm:spPr/>
      <dgm:t>
        <a:bodyPr/>
        <a:lstStyle/>
        <a:p>
          <a:endParaRPr lang="en-US"/>
        </a:p>
      </dgm:t>
    </dgm:pt>
    <dgm:pt modelId="{E2A064CE-1E17-4547-AB61-DDB9E726DE08}" type="pres">
      <dgm:prSet presAssocID="{CA362E94-F740-495D-8776-7224DF921BF6}" presName="root" presStyleCnt="0">
        <dgm:presLayoutVars>
          <dgm:dir/>
          <dgm:resizeHandles val="exact"/>
        </dgm:presLayoutVars>
      </dgm:prSet>
      <dgm:spPr/>
    </dgm:pt>
    <dgm:pt modelId="{AB32C4CD-5476-4E64-9B93-4A86EE66E18D}" type="pres">
      <dgm:prSet presAssocID="{CA362E94-F740-495D-8776-7224DF921BF6}" presName="container" presStyleCnt="0">
        <dgm:presLayoutVars>
          <dgm:dir/>
          <dgm:resizeHandles val="exact"/>
        </dgm:presLayoutVars>
      </dgm:prSet>
      <dgm:spPr/>
    </dgm:pt>
    <dgm:pt modelId="{E55DAFE6-624D-4434-9F28-135E1D56CFC8}" type="pres">
      <dgm:prSet presAssocID="{0689B328-7A01-4D96-984F-1C7052EB11F8}" presName="compNode" presStyleCnt="0"/>
      <dgm:spPr/>
    </dgm:pt>
    <dgm:pt modelId="{77D5ECDF-0082-4966-8EE8-A1316E008FBF}" type="pres">
      <dgm:prSet presAssocID="{0689B328-7A01-4D96-984F-1C7052EB11F8}" presName="iconBgRect" presStyleLbl="bgShp" presStyleIdx="0" presStyleCnt="5"/>
      <dgm:spPr/>
    </dgm:pt>
    <dgm:pt modelId="{94171A05-B320-4782-849D-259E8BA52EEE}" type="pres">
      <dgm:prSet presAssocID="{0689B328-7A01-4D96-984F-1C7052EB11F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Run with solid fill"/>
        </a:ext>
      </dgm:extLst>
    </dgm:pt>
    <dgm:pt modelId="{1869E784-8348-4B6B-8721-FD60BC238B02}" type="pres">
      <dgm:prSet presAssocID="{0689B328-7A01-4D96-984F-1C7052EB11F8}" presName="spaceRect" presStyleCnt="0"/>
      <dgm:spPr/>
    </dgm:pt>
    <dgm:pt modelId="{54652311-516C-4BC4-B1BA-C9C34865B198}" type="pres">
      <dgm:prSet presAssocID="{0689B328-7A01-4D96-984F-1C7052EB11F8}" presName="textRect" presStyleLbl="revTx" presStyleIdx="0" presStyleCnt="5">
        <dgm:presLayoutVars>
          <dgm:chMax val="1"/>
          <dgm:chPref val="1"/>
        </dgm:presLayoutVars>
      </dgm:prSet>
      <dgm:spPr/>
    </dgm:pt>
    <dgm:pt modelId="{FAD38492-539C-4F45-B49B-842EA0B307A2}" type="pres">
      <dgm:prSet presAssocID="{19AF0ED0-1F41-4C16-B050-90A305476295}" presName="sibTrans" presStyleLbl="sibTrans2D1" presStyleIdx="0" presStyleCnt="0"/>
      <dgm:spPr/>
    </dgm:pt>
    <dgm:pt modelId="{FAB3DB4A-0166-4EFE-AB7D-A7A54C9EC820}" type="pres">
      <dgm:prSet presAssocID="{3A1E7AE6-27A9-4337-A181-D2F3D5AA4EFD}" presName="compNode" presStyleCnt="0"/>
      <dgm:spPr/>
    </dgm:pt>
    <dgm:pt modelId="{FCBE13A0-F3B3-490D-BE42-D1E0D75B513D}" type="pres">
      <dgm:prSet presAssocID="{3A1E7AE6-27A9-4337-A181-D2F3D5AA4EFD}" presName="iconBgRect" presStyleLbl="bgShp" presStyleIdx="1" presStyleCnt="5"/>
      <dgm:spPr/>
    </dgm:pt>
    <dgm:pt modelId="{55E2C412-1C95-412E-B1BA-79CF50DE2BBC}" type="pres">
      <dgm:prSet presAssocID="{3A1E7AE6-27A9-4337-A181-D2F3D5AA4EF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Kite with solid fill"/>
        </a:ext>
      </dgm:extLst>
    </dgm:pt>
    <dgm:pt modelId="{D89DA63E-5C88-42F5-9FA8-1F8F91FB918B}" type="pres">
      <dgm:prSet presAssocID="{3A1E7AE6-27A9-4337-A181-D2F3D5AA4EFD}" presName="spaceRect" presStyleCnt="0"/>
      <dgm:spPr/>
    </dgm:pt>
    <dgm:pt modelId="{253B0E4C-95AC-4A70-BA5B-80435144A24B}" type="pres">
      <dgm:prSet presAssocID="{3A1E7AE6-27A9-4337-A181-D2F3D5AA4EFD}" presName="textRect" presStyleLbl="revTx" presStyleIdx="1" presStyleCnt="5">
        <dgm:presLayoutVars>
          <dgm:chMax val="1"/>
          <dgm:chPref val="1"/>
        </dgm:presLayoutVars>
      </dgm:prSet>
      <dgm:spPr/>
    </dgm:pt>
    <dgm:pt modelId="{BD781683-2B09-4E9A-BDE1-A617F8DE68DE}" type="pres">
      <dgm:prSet presAssocID="{CE5EDF2D-05D7-4771-B82F-A48C8DA3E2B7}" presName="sibTrans" presStyleLbl="sibTrans2D1" presStyleIdx="0" presStyleCnt="0"/>
      <dgm:spPr/>
    </dgm:pt>
    <dgm:pt modelId="{9C664D08-0C62-40F8-9E04-166EF52AD429}" type="pres">
      <dgm:prSet presAssocID="{FB704582-0717-4415-BCD9-29AA8ED1762A}" presName="compNode" presStyleCnt="0"/>
      <dgm:spPr/>
    </dgm:pt>
    <dgm:pt modelId="{CFA1488E-ED61-4F35-A0D9-8DF8757C743E}" type="pres">
      <dgm:prSet presAssocID="{FB704582-0717-4415-BCD9-29AA8ED1762A}" presName="iconBgRect" presStyleLbl="bgShp" presStyleIdx="2" presStyleCnt="5"/>
      <dgm:spPr/>
    </dgm:pt>
    <dgm:pt modelId="{DEF8A6A7-5DFB-4F57-8977-B47D908DC1F6}" type="pres">
      <dgm:prSet presAssocID="{FB704582-0717-4415-BCD9-29AA8ED1762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4C6652BC-DDFC-4F7D-8DF1-FE35E9EC04AD}" type="pres">
      <dgm:prSet presAssocID="{FB704582-0717-4415-BCD9-29AA8ED1762A}" presName="spaceRect" presStyleCnt="0"/>
      <dgm:spPr/>
    </dgm:pt>
    <dgm:pt modelId="{AE4937B9-8525-4FC8-8DE4-E4E35F2C0B04}" type="pres">
      <dgm:prSet presAssocID="{FB704582-0717-4415-BCD9-29AA8ED1762A}" presName="textRect" presStyleLbl="revTx" presStyleIdx="2" presStyleCnt="5">
        <dgm:presLayoutVars>
          <dgm:chMax val="1"/>
          <dgm:chPref val="1"/>
        </dgm:presLayoutVars>
      </dgm:prSet>
      <dgm:spPr/>
    </dgm:pt>
    <dgm:pt modelId="{3A8B924D-A860-4CF1-81AA-43540EE244D5}" type="pres">
      <dgm:prSet presAssocID="{F594B567-F5B4-4E05-B265-1A60C5DCA4F1}" presName="sibTrans" presStyleLbl="sibTrans2D1" presStyleIdx="0" presStyleCnt="0"/>
      <dgm:spPr/>
    </dgm:pt>
    <dgm:pt modelId="{0442BE0E-D07D-4EDD-8616-03B350834CA8}" type="pres">
      <dgm:prSet presAssocID="{06B7912F-596B-4A4C-AC62-4AE39E290158}" presName="compNode" presStyleCnt="0"/>
      <dgm:spPr/>
    </dgm:pt>
    <dgm:pt modelId="{C6A69C06-CDC5-4280-8212-3AA317DFEC11}" type="pres">
      <dgm:prSet presAssocID="{06B7912F-596B-4A4C-AC62-4AE39E290158}" presName="iconBgRect" presStyleLbl="bgShp" presStyleIdx="3" presStyleCnt="5"/>
      <dgm:spPr/>
    </dgm:pt>
    <dgm:pt modelId="{9AA55EC4-D064-453A-86EC-3FE7CF2DF332}" type="pres">
      <dgm:prSet presAssocID="{06B7912F-596B-4A4C-AC62-4AE39E29015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14B085D5-7812-49FD-8C59-CF2D15435D72}" type="pres">
      <dgm:prSet presAssocID="{06B7912F-596B-4A4C-AC62-4AE39E290158}" presName="spaceRect" presStyleCnt="0"/>
      <dgm:spPr/>
    </dgm:pt>
    <dgm:pt modelId="{7C6F8A73-F9ED-4D4A-9825-FD828567F0ED}" type="pres">
      <dgm:prSet presAssocID="{06B7912F-596B-4A4C-AC62-4AE39E290158}" presName="textRect" presStyleLbl="revTx" presStyleIdx="3" presStyleCnt="5">
        <dgm:presLayoutVars>
          <dgm:chMax val="1"/>
          <dgm:chPref val="1"/>
        </dgm:presLayoutVars>
      </dgm:prSet>
      <dgm:spPr/>
    </dgm:pt>
    <dgm:pt modelId="{A6F5672D-A8DA-4E8C-8B3E-1DADDB3404E8}" type="pres">
      <dgm:prSet presAssocID="{C4991171-18E6-42A0-9587-1CEAA283B200}" presName="sibTrans" presStyleLbl="sibTrans2D1" presStyleIdx="0" presStyleCnt="0"/>
      <dgm:spPr/>
    </dgm:pt>
    <dgm:pt modelId="{ADD1EF56-4DE6-4B93-83DF-53B1C08460E6}" type="pres">
      <dgm:prSet presAssocID="{DBCBA6A6-65C6-49AF-873F-C8ED1287AE80}" presName="compNode" presStyleCnt="0"/>
      <dgm:spPr/>
    </dgm:pt>
    <dgm:pt modelId="{C54767A0-88FF-4517-85A4-4C6BF3CA7674}" type="pres">
      <dgm:prSet presAssocID="{DBCBA6A6-65C6-49AF-873F-C8ED1287AE80}" presName="iconBgRect" presStyleLbl="bgShp" presStyleIdx="4" presStyleCnt="5"/>
      <dgm:spPr/>
    </dgm:pt>
    <dgm:pt modelId="{944D7967-8BD8-43EF-A752-03DD795524AC}" type="pres">
      <dgm:prSet presAssocID="{DBCBA6A6-65C6-49AF-873F-C8ED1287AE8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75EF0A75-AFF4-4245-B140-50778786DFBC}" type="pres">
      <dgm:prSet presAssocID="{DBCBA6A6-65C6-49AF-873F-C8ED1287AE80}" presName="spaceRect" presStyleCnt="0"/>
      <dgm:spPr/>
    </dgm:pt>
    <dgm:pt modelId="{67B9CC7E-202F-47E4-ACFF-F360ED1D37E2}" type="pres">
      <dgm:prSet presAssocID="{DBCBA6A6-65C6-49AF-873F-C8ED1287AE80}" presName="textRect" presStyleLbl="revTx" presStyleIdx="4" presStyleCnt="5">
        <dgm:presLayoutVars>
          <dgm:chMax val="1"/>
          <dgm:chPref val="1"/>
        </dgm:presLayoutVars>
      </dgm:prSet>
      <dgm:spPr/>
    </dgm:pt>
  </dgm:ptLst>
  <dgm:cxnLst>
    <dgm:cxn modelId="{FF5FAA1A-4DB5-4D04-8C98-F071D1B7F90D}" srcId="{CA362E94-F740-495D-8776-7224DF921BF6}" destId="{DBCBA6A6-65C6-49AF-873F-C8ED1287AE80}" srcOrd="4" destOrd="0" parTransId="{87C7638E-B08A-41B3-B23D-9F5A1E4C0AE9}" sibTransId="{E62068E4-36A7-498B-8896-AF731EC859AC}"/>
    <dgm:cxn modelId="{1D65C627-5507-4C4E-AC1B-6DB28DAFD8C1}" type="presOf" srcId="{C4991171-18E6-42A0-9587-1CEAA283B200}" destId="{A6F5672D-A8DA-4E8C-8B3E-1DADDB3404E8}" srcOrd="0" destOrd="0" presId="urn:microsoft.com/office/officeart/2018/2/layout/IconCircleList"/>
    <dgm:cxn modelId="{016C363B-DAAA-4442-9BBC-DA0BF0F0BA82}" srcId="{CA362E94-F740-495D-8776-7224DF921BF6}" destId="{0689B328-7A01-4D96-984F-1C7052EB11F8}" srcOrd="0" destOrd="0" parTransId="{CB8BC902-41E0-40B7-A3E4-4A67FEB5DD9F}" sibTransId="{19AF0ED0-1F41-4C16-B050-90A305476295}"/>
    <dgm:cxn modelId="{57818A60-C3C0-42B3-AF45-4A543CD4C02C}" type="presOf" srcId="{19AF0ED0-1F41-4C16-B050-90A305476295}" destId="{FAD38492-539C-4F45-B49B-842EA0B307A2}" srcOrd="0" destOrd="0" presId="urn:microsoft.com/office/officeart/2018/2/layout/IconCircleList"/>
    <dgm:cxn modelId="{E1D3DF4A-8837-41F4-96D7-ECF0648C169C}" type="presOf" srcId="{DBCBA6A6-65C6-49AF-873F-C8ED1287AE80}" destId="{67B9CC7E-202F-47E4-ACFF-F360ED1D37E2}" srcOrd="0" destOrd="0" presId="urn:microsoft.com/office/officeart/2018/2/layout/IconCircleList"/>
    <dgm:cxn modelId="{2AEE584E-F0F1-4D0A-ADF6-B73BD1EE223C}" type="presOf" srcId="{F594B567-F5B4-4E05-B265-1A60C5DCA4F1}" destId="{3A8B924D-A860-4CF1-81AA-43540EE244D5}" srcOrd="0" destOrd="0" presId="urn:microsoft.com/office/officeart/2018/2/layout/IconCircleList"/>
    <dgm:cxn modelId="{1C6D098F-D68C-4759-ADF9-713C70AEAD4D}" type="presOf" srcId="{FB704582-0717-4415-BCD9-29AA8ED1762A}" destId="{AE4937B9-8525-4FC8-8DE4-E4E35F2C0B04}" srcOrd="0" destOrd="0" presId="urn:microsoft.com/office/officeart/2018/2/layout/IconCircleList"/>
    <dgm:cxn modelId="{788F749A-0DA1-404B-B7C2-18BCDB925C3B}" srcId="{CA362E94-F740-495D-8776-7224DF921BF6}" destId="{06B7912F-596B-4A4C-AC62-4AE39E290158}" srcOrd="3" destOrd="0" parTransId="{1DCE479A-3E1C-4FE4-9111-297A2287B66C}" sibTransId="{C4991171-18E6-42A0-9587-1CEAA283B200}"/>
    <dgm:cxn modelId="{1A0AEF9A-EFCC-49ED-A3F5-EFE738A3AA08}" srcId="{CA362E94-F740-495D-8776-7224DF921BF6}" destId="{FB704582-0717-4415-BCD9-29AA8ED1762A}" srcOrd="2" destOrd="0" parTransId="{74DF5DE8-C2FD-4635-831D-00835FD9A063}" sibTransId="{F594B567-F5B4-4E05-B265-1A60C5DCA4F1}"/>
    <dgm:cxn modelId="{D425F19E-442F-4A1F-9969-AFAF5689D4E3}" type="presOf" srcId="{3A1E7AE6-27A9-4337-A181-D2F3D5AA4EFD}" destId="{253B0E4C-95AC-4A70-BA5B-80435144A24B}" srcOrd="0" destOrd="0" presId="urn:microsoft.com/office/officeart/2018/2/layout/IconCircleList"/>
    <dgm:cxn modelId="{5C2734AB-E0EB-42AC-A986-506ECF8D5C19}" type="presOf" srcId="{0689B328-7A01-4D96-984F-1C7052EB11F8}" destId="{54652311-516C-4BC4-B1BA-C9C34865B198}" srcOrd="0" destOrd="0" presId="urn:microsoft.com/office/officeart/2018/2/layout/IconCircleList"/>
    <dgm:cxn modelId="{DB0536B9-DE16-4F22-8F14-2EF14252480D}" type="presOf" srcId="{CE5EDF2D-05D7-4771-B82F-A48C8DA3E2B7}" destId="{BD781683-2B09-4E9A-BDE1-A617F8DE68DE}" srcOrd="0" destOrd="0" presId="urn:microsoft.com/office/officeart/2018/2/layout/IconCircleList"/>
    <dgm:cxn modelId="{15EAC7C2-9D4D-4A54-B2EC-A612EF34D511}" type="presOf" srcId="{CA362E94-F740-495D-8776-7224DF921BF6}" destId="{E2A064CE-1E17-4547-AB61-DDB9E726DE08}" srcOrd="0" destOrd="0" presId="urn:microsoft.com/office/officeart/2018/2/layout/IconCircleList"/>
    <dgm:cxn modelId="{BF8BB7EF-463B-4E34-9E47-81A7FFB6FBF3}" type="presOf" srcId="{06B7912F-596B-4A4C-AC62-4AE39E290158}" destId="{7C6F8A73-F9ED-4D4A-9825-FD828567F0ED}" srcOrd="0" destOrd="0" presId="urn:microsoft.com/office/officeart/2018/2/layout/IconCircleList"/>
    <dgm:cxn modelId="{534687F8-9F89-4922-BF85-1772524C4C1E}" srcId="{CA362E94-F740-495D-8776-7224DF921BF6}" destId="{3A1E7AE6-27A9-4337-A181-D2F3D5AA4EFD}" srcOrd="1" destOrd="0" parTransId="{403B3EE8-C93C-4558-899A-07061B17E1EE}" sibTransId="{CE5EDF2D-05D7-4771-B82F-A48C8DA3E2B7}"/>
    <dgm:cxn modelId="{7F3E47C9-AF85-4AFD-A301-927E69ABEF3D}" type="presParOf" srcId="{E2A064CE-1E17-4547-AB61-DDB9E726DE08}" destId="{AB32C4CD-5476-4E64-9B93-4A86EE66E18D}" srcOrd="0" destOrd="0" presId="urn:microsoft.com/office/officeart/2018/2/layout/IconCircleList"/>
    <dgm:cxn modelId="{8C91A173-3FA9-4790-A508-30075AFFB6FD}" type="presParOf" srcId="{AB32C4CD-5476-4E64-9B93-4A86EE66E18D}" destId="{E55DAFE6-624D-4434-9F28-135E1D56CFC8}" srcOrd="0" destOrd="0" presId="urn:microsoft.com/office/officeart/2018/2/layout/IconCircleList"/>
    <dgm:cxn modelId="{521937F8-B273-43F7-9870-B7A51D6843AB}" type="presParOf" srcId="{E55DAFE6-624D-4434-9F28-135E1D56CFC8}" destId="{77D5ECDF-0082-4966-8EE8-A1316E008FBF}" srcOrd="0" destOrd="0" presId="urn:microsoft.com/office/officeart/2018/2/layout/IconCircleList"/>
    <dgm:cxn modelId="{C08C525D-8A47-4632-B2FD-2238954CCC3D}" type="presParOf" srcId="{E55DAFE6-624D-4434-9F28-135E1D56CFC8}" destId="{94171A05-B320-4782-849D-259E8BA52EEE}" srcOrd="1" destOrd="0" presId="urn:microsoft.com/office/officeart/2018/2/layout/IconCircleList"/>
    <dgm:cxn modelId="{2C7EBDD5-AF68-4273-85DD-1798308C5A6C}" type="presParOf" srcId="{E55DAFE6-624D-4434-9F28-135E1D56CFC8}" destId="{1869E784-8348-4B6B-8721-FD60BC238B02}" srcOrd="2" destOrd="0" presId="urn:microsoft.com/office/officeart/2018/2/layout/IconCircleList"/>
    <dgm:cxn modelId="{FF44A6AA-D4B6-4F82-A2C3-6870D290C0BF}" type="presParOf" srcId="{E55DAFE6-624D-4434-9F28-135E1D56CFC8}" destId="{54652311-516C-4BC4-B1BA-C9C34865B198}" srcOrd="3" destOrd="0" presId="urn:microsoft.com/office/officeart/2018/2/layout/IconCircleList"/>
    <dgm:cxn modelId="{BE12A258-3D7C-4432-A011-F1455C11D61E}" type="presParOf" srcId="{AB32C4CD-5476-4E64-9B93-4A86EE66E18D}" destId="{FAD38492-539C-4F45-B49B-842EA0B307A2}" srcOrd="1" destOrd="0" presId="urn:microsoft.com/office/officeart/2018/2/layout/IconCircleList"/>
    <dgm:cxn modelId="{3955CC92-7EB2-420C-9AF9-AD7D13E9409C}" type="presParOf" srcId="{AB32C4CD-5476-4E64-9B93-4A86EE66E18D}" destId="{FAB3DB4A-0166-4EFE-AB7D-A7A54C9EC820}" srcOrd="2" destOrd="0" presId="urn:microsoft.com/office/officeart/2018/2/layout/IconCircleList"/>
    <dgm:cxn modelId="{8E9F734B-C83F-4B91-B494-F21B0A8F60C0}" type="presParOf" srcId="{FAB3DB4A-0166-4EFE-AB7D-A7A54C9EC820}" destId="{FCBE13A0-F3B3-490D-BE42-D1E0D75B513D}" srcOrd="0" destOrd="0" presId="urn:microsoft.com/office/officeart/2018/2/layout/IconCircleList"/>
    <dgm:cxn modelId="{E25138BE-F0C6-43A4-ABC4-489EE3746F99}" type="presParOf" srcId="{FAB3DB4A-0166-4EFE-AB7D-A7A54C9EC820}" destId="{55E2C412-1C95-412E-B1BA-79CF50DE2BBC}" srcOrd="1" destOrd="0" presId="urn:microsoft.com/office/officeart/2018/2/layout/IconCircleList"/>
    <dgm:cxn modelId="{9F5B990B-DA00-4916-8622-BA9D92193721}" type="presParOf" srcId="{FAB3DB4A-0166-4EFE-AB7D-A7A54C9EC820}" destId="{D89DA63E-5C88-42F5-9FA8-1F8F91FB918B}" srcOrd="2" destOrd="0" presId="urn:microsoft.com/office/officeart/2018/2/layout/IconCircleList"/>
    <dgm:cxn modelId="{C2BF219F-1B5D-433A-9AC9-5B687C07D428}" type="presParOf" srcId="{FAB3DB4A-0166-4EFE-AB7D-A7A54C9EC820}" destId="{253B0E4C-95AC-4A70-BA5B-80435144A24B}" srcOrd="3" destOrd="0" presId="urn:microsoft.com/office/officeart/2018/2/layout/IconCircleList"/>
    <dgm:cxn modelId="{16D7901E-87EF-4B89-8BD1-099F0E47AA68}" type="presParOf" srcId="{AB32C4CD-5476-4E64-9B93-4A86EE66E18D}" destId="{BD781683-2B09-4E9A-BDE1-A617F8DE68DE}" srcOrd="3" destOrd="0" presId="urn:microsoft.com/office/officeart/2018/2/layout/IconCircleList"/>
    <dgm:cxn modelId="{18CE8582-CD64-4EF5-9867-A950AE87CB95}" type="presParOf" srcId="{AB32C4CD-5476-4E64-9B93-4A86EE66E18D}" destId="{9C664D08-0C62-40F8-9E04-166EF52AD429}" srcOrd="4" destOrd="0" presId="urn:microsoft.com/office/officeart/2018/2/layout/IconCircleList"/>
    <dgm:cxn modelId="{80D21B02-7661-4734-B92B-4B921061C73F}" type="presParOf" srcId="{9C664D08-0C62-40F8-9E04-166EF52AD429}" destId="{CFA1488E-ED61-4F35-A0D9-8DF8757C743E}" srcOrd="0" destOrd="0" presId="urn:microsoft.com/office/officeart/2018/2/layout/IconCircleList"/>
    <dgm:cxn modelId="{CE774E6A-E1D1-4FF1-B632-4249CC1C6AB3}" type="presParOf" srcId="{9C664D08-0C62-40F8-9E04-166EF52AD429}" destId="{DEF8A6A7-5DFB-4F57-8977-B47D908DC1F6}" srcOrd="1" destOrd="0" presId="urn:microsoft.com/office/officeart/2018/2/layout/IconCircleList"/>
    <dgm:cxn modelId="{338F5D00-59F9-4A55-8E15-9216C65696E3}" type="presParOf" srcId="{9C664D08-0C62-40F8-9E04-166EF52AD429}" destId="{4C6652BC-DDFC-4F7D-8DF1-FE35E9EC04AD}" srcOrd="2" destOrd="0" presId="urn:microsoft.com/office/officeart/2018/2/layout/IconCircleList"/>
    <dgm:cxn modelId="{8A67B22D-2B8E-4C10-BBFE-A989837B0096}" type="presParOf" srcId="{9C664D08-0C62-40F8-9E04-166EF52AD429}" destId="{AE4937B9-8525-4FC8-8DE4-E4E35F2C0B04}" srcOrd="3" destOrd="0" presId="urn:microsoft.com/office/officeart/2018/2/layout/IconCircleList"/>
    <dgm:cxn modelId="{E732E2BA-7209-440B-BE8E-AA78BFC77649}" type="presParOf" srcId="{AB32C4CD-5476-4E64-9B93-4A86EE66E18D}" destId="{3A8B924D-A860-4CF1-81AA-43540EE244D5}" srcOrd="5" destOrd="0" presId="urn:microsoft.com/office/officeart/2018/2/layout/IconCircleList"/>
    <dgm:cxn modelId="{0F98E64E-6E29-4313-B3B0-11ADCC6D7AFC}" type="presParOf" srcId="{AB32C4CD-5476-4E64-9B93-4A86EE66E18D}" destId="{0442BE0E-D07D-4EDD-8616-03B350834CA8}" srcOrd="6" destOrd="0" presId="urn:microsoft.com/office/officeart/2018/2/layout/IconCircleList"/>
    <dgm:cxn modelId="{09145DAE-E0AD-4158-B6D1-3E349D95A419}" type="presParOf" srcId="{0442BE0E-D07D-4EDD-8616-03B350834CA8}" destId="{C6A69C06-CDC5-4280-8212-3AA317DFEC11}" srcOrd="0" destOrd="0" presId="urn:microsoft.com/office/officeart/2018/2/layout/IconCircleList"/>
    <dgm:cxn modelId="{A5084911-4F2F-48B5-89CB-98D5E4D84095}" type="presParOf" srcId="{0442BE0E-D07D-4EDD-8616-03B350834CA8}" destId="{9AA55EC4-D064-453A-86EC-3FE7CF2DF332}" srcOrd="1" destOrd="0" presId="urn:microsoft.com/office/officeart/2018/2/layout/IconCircleList"/>
    <dgm:cxn modelId="{2E434127-F70B-47F8-A9B2-F3B28737CCF8}" type="presParOf" srcId="{0442BE0E-D07D-4EDD-8616-03B350834CA8}" destId="{14B085D5-7812-49FD-8C59-CF2D15435D72}" srcOrd="2" destOrd="0" presId="urn:microsoft.com/office/officeart/2018/2/layout/IconCircleList"/>
    <dgm:cxn modelId="{1FB7862D-8219-4F9C-B9C8-E23CA416891D}" type="presParOf" srcId="{0442BE0E-D07D-4EDD-8616-03B350834CA8}" destId="{7C6F8A73-F9ED-4D4A-9825-FD828567F0ED}" srcOrd="3" destOrd="0" presId="urn:microsoft.com/office/officeart/2018/2/layout/IconCircleList"/>
    <dgm:cxn modelId="{469FA8DF-4C57-4EB1-9D0A-D63AE6503110}" type="presParOf" srcId="{AB32C4CD-5476-4E64-9B93-4A86EE66E18D}" destId="{A6F5672D-A8DA-4E8C-8B3E-1DADDB3404E8}" srcOrd="7" destOrd="0" presId="urn:microsoft.com/office/officeart/2018/2/layout/IconCircleList"/>
    <dgm:cxn modelId="{9F72F7DC-8BB4-498C-BD08-52C25CB28E36}" type="presParOf" srcId="{AB32C4CD-5476-4E64-9B93-4A86EE66E18D}" destId="{ADD1EF56-4DE6-4B93-83DF-53B1C08460E6}" srcOrd="8" destOrd="0" presId="urn:microsoft.com/office/officeart/2018/2/layout/IconCircleList"/>
    <dgm:cxn modelId="{B741D01D-62E8-4D19-BA6F-CD3416B2E169}" type="presParOf" srcId="{ADD1EF56-4DE6-4B93-83DF-53B1C08460E6}" destId="{C54767A0-88FF-4517-85A4-4C6BF3CA7674}" srcOrd="0" destOrd="0" presId="urn:microsoft.com/office/officeart/2018/2/layout/IconCircleList"/>
    <dgm:cxn modelId="{604FEB13-1270-466C-A064-3DC5367E07A5}" type="presParOf" srcId="{ADD1EF56-4DE6-4B93-83DF-53B1C08460E6}" destId="{944D7967-8BD8-43EF-A752-03DD795524AC}" srcOrd="1" destOrd="0" presId="urn:microsoft.com/office/officeart/2018/2/layout/IconCircleList"/>
    <dgm:cxn modelId="{A4D431F3-CCA0-4B61-962C-1752B09D842A}" type="presParOf" srcId="{ADD1EF56-4DE6-4B93-83DF-53B1C08460E6}" destId="{75EF0A75-AFF4-4245-B140-50778786DFBC}" srcOrd="2" destOrd="0" presId="urn:microsoft.com/office/officeart/2018/2/layout/IconCircleList"/>
    <dgm:cxn modelId="{70D37DCE-47F0-4DF0-BA04-CF816D55A3B7}" type="presParOf" srcId="{ADD1EF56-4DE6-4B93-83DF-53B1C08460E6}" destId="{67B9CC7E-202F-47E4-ACFF-F360ED1D37E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E1E321-0EB2-474A-885C-F363E03C818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3D4D0D67-EFB1-4A1F-884D-7E46008D8E04}">
      <dgm:prSet custT="1"/>
      <dgm:spPr/>
      <dgm:t>
        <a:bodyPr/>
        <a:lstStyle/>
        <a:p>
          <a:r>
            <a:rPr lang="en-US" sz="2400" b="1" dirty="0"/>
            <a:t>Adopt</a:t>
          </a:r>
          <a:r>
            <a:rPr lang="en-US" sz="2400" dirty="0"/>
            <a:t> a system with an emphasis on </a:t>
          </a:r>
          <a:r>
            <a:rPr lang="en-US" sz="3200" b="1" dirty="0"/>
            <a:t>tailoring</a:t>
          </a:r>
          <a:r>
            <a:rPr lang="en-US" sz="2400" dirty="0"/>
            <a:t> to the specifics of the project and the needs of the </a:t>
          </a:r>
          <a:r>
            <a:rPr lang="en-US" sz="2400" dirty="0" err="1"/>
            <a:t>organisation</a:t>
          </a:r>
          <a:endParaRPr lang="en-US" sz="2400" dirty="0"/>
        </a:p>
      </dgm:t>
    </dgm:pt>
    <dgm:pt modelId="{07DB60C4-291B-4ABE-A1E7-B83CFC570A83}" type="parTrans" cxnId="{98A0B000-B8C8-470A-BBCE-3282828D13CD}">
      <dgm:prSet/>
      <dgm:spPr/>
      <dgm:t>
        <a:bodyPr/>
        <a:lstStyle/>
        <a:p>
          <a:endParaRPr lang="en-US"/>
        </a:p>
      </dgm:t>
    </dgm:pt>
    <dgm:pt modelId="{7878EE1A-B740-4DE1-827F-5FA98CCE4141}" type="sibTrans" cxnId="{98A0B000-B8C8-470A-BBCE-3282828D13CD}">
      <dgm:prSet/>
      <dgm:spPr/>
      <dgm:t>
        <a:bodyPr/>
        <a:lstStyle/>
        <a:p>
          <a:endParaRPr lang="en-US"/>
        </a:p>
      </dgm:t>
    </dgm:pt>
    <dgm:pt modelId="{FC4097DD-E3BB-4AC7-ABF7-395FCBB84BCA}">
      <dgm:prSet/>
      <dgm:spPr/>
      <dgm:t>
        <a:bodyPr/>
        <a:lstStyle/>
        <a:p>
          <a:r>
            <a:rPr lang="en-US" b="1"/>
            <a:t>Not</a:t>
          </a:r>
          <a:r>
            <a:rPr lang="en-US"/>
            <a:t> blindly following the most comfortable methodology</a:t>
          </a:r>
        </a:p>
      </dgm:t>
    </dgm:pt>
    <dgm:pt modelId="{BFB1AD96-E9C9-4E17-88DD-A3C9158683E1}" type="parTrans" cxnId="{1B6F2725-F7B0-4A66-97EC-2646FF279F95}">
      <dgm:prSet/>
      <dgm:spPr/>
      <dgm:t>
        <a:bodyPr/>
        <a:lstStyle/>
        <a:p>
          <a:endParaRPr lang="en-US"/>
        </a:p>
      </dgm:t>
    </dgm:pt>
    <dgm:pt modelId="{89A964E3-560C-4AE3-A449-5780B9279B53}" type="sibTrans" cxnId="{1B6F2725-F7B0-4A66-97EC-2646FF279F95}">
      <dgm:prSet/>
      <dgm:spPr/>
      <dgm:t>
        <a:bodyPr/>
        <a:lstStyle/>
        <a:p>
          <a:endParaRPr lang="en-US"/>
        </a:p>
      </dgm:t>
    </dgm:pt>
    <dgm:pt modelId="{495DF2AC-FD72-4EE3-A8BA-E1219DF47B1A}">
      <dgm:prSet/>
      <dgm:spPr/>
      <dgm:t>
        <a:bodyPr/>
        <a:lstStyle/>
        <a:p>
          <a:r>
            <a:rPr lang="en-US" b="1"/>
            <a:t>Not</a:t>
          </a:r>
          <a:r>
            <a:rPr lang="en-US"/>
            <a:t> shoehorning pieces of project management processes into documentation without any training provided. </a:t>
          </a:r>
        </a:p>
      </dgm:t>
    </dgm:pt>
    <dgm:pt modelId="{6CE29B13-C9F5-4E95-8CE4-AFDFCA6B36FF}" type="parTrans" cxnId="{4F064318-3877-4F8C-A1B0-9DDCDEDE0742}">
      <dgm:prSet/>
      <dgm:spPr/>
      <dgm:t>
        <a:bodyPr/>
        <a:lstStyle/>
        <a:p>
          <a:endParaRPr lang="en-US"/>
        </a:p>
      </dgm:t>
    </dgm:pt>
    <dgm:pt modelId="{8A06D489-F624-4541-B35C-102FD727A964}" type="sibTrans" cxnId="{4F064318-3877-4F8C-A1B0-9DDCDEDE0742}">
      <dgm:prSet/>
      <dgm:spPr/>
      <dgm:t>
        <a:bodyPr/>
        <a:lstStyle/>
        <a:p>
          <a:endParaRPr lang="en-US"/>
        </a:p>
      </dgm:t>
    </dgm:pt>
    <dgm:pt modelId="{3E95B71C-8053-46D8-B676-420AEDDCFC27}" type="pres">
      <dgm:prSet presAssocID="{85E1E321-0EB2-474A-885C-F363E03C8188}" presName="outerComposite" presStyleCnt="0">
        <dgm:presLayoutVars>
          <dgm:chMax val="5"/>
          <dgm:dir/>
          <dgm:resizeHandles val="exact"/>
        </dgm:presLayoutVars>
      </dgm:prSet>
      <dgm:spPr/>
    </dgm:pt>
    <dgm:pt modelId="{801B0C20-8318-484D-AE10-93A8DB71B0EF}" type="pres">
      <dgm:prSet presAssocID="{85E1E321-0EB2-474A-885C-F363E03C8188}" presName="dummyMaxCanvas" presStyleCnt="0">
        <dgm:presLayoutVars/>
      </dgm:prSet>
      <dgm:spPr/>
    </dgm:pt>
    <dgm:pt modelId="{044E9BCB-7B16-4710-8F7D-BC825461E115}" type="pres">
      <dgm:prSet presAssocID="{85E1E321-0EB2-474A-885C-F363E03C8188}" presName="ThreeNodes_1" presStyleLbl="node1" presStyleIdx="0" presStyleCnt="3">
        <dgm:presLayoutVars>
          <dgm:bulletEnabled val="1"/>
        </dgm:presLayoutVars>
      </dgm:prSet>
      <dgm:spPr/>
    </dgm:pt>
    <dgm:pt modelId="{16341045-402D-4A1A-8E2D-469F204250AD}" type="pres">
      <dgm:prSet presAssocID="{85E1E321-0EB2-474A-885C-F363E03C8188}" presName="ThreeNodes_2" presStyleLbl="node1" presStyleIdx="1" presStyleCnt="3">
        <dgm:presLayoutVars>
          <dgm:bulletEnabled val="1"/>
        </dgm:presLayoutVars>
      </dgm:prSet>
      <dgm:spPr/>
    </dgm:pt>
    <dgm:pt modelId="{203F67F4-CFAF-45B5-A60F-183D6B3AAA6E}" type="pres">
      <dgm:prSet presAssocID="{85E1E321-0EB2-474A-885C-F363E03C8188}" presName="ThreeNodes_3" presStyleLbl="node1" presStyleIdx="2" presStyleCnt="3">
        <dgm:presLayoutVars>
          <dgm:bulletEnabled val="1"/>
        </dgm:presLayoutVars>
      </dgm:prSet>
      <dgm:spPr/>
    </dgm:pt>
    <dgm:pt modelId="{3B6CC6E2-46E5-475B-AF74-DA5A89FDDE5C}" type="pres">
      <dgm:prSet presAssocID="{85E1E321-0EB2-474A-885C-F363E03C8188}" presName="ThreeConn_1-2" presStyleLbl="fgAccFollowNode1" presStyleIdx="0" presStyleCnt="2">
        <dgm:presLayoutVars>
          <dgm:bulletEnabled val="1"/>
        </dgm:presLayoutVars>
      </dgm:prSet>
      <dgm:spPr/>
    </dgm:pt>
    <dgm:pt modelId="{ACEC2D29-ED04-449E-B45A-5116214D5934}" type="pres">
      <dgm:prSet presAssocID="{85E1E321-0EB2-474A-885C-F363E03C8188}" presName="ThreeConn_2-3" presStyleLbl="fgAccFollowNode1" presStyleIdx="1" presStyleCnt="2">
        <dgm:presLayoutVars>
          <dgm:bulletEnabled val="1"/>
        </dgm:presLayoutVars>
      </dgm:prSet>
      <dgm:spPr/>
    </dgm:pt>
    <dgm:pt modelId="{9F29C1D6-DF1C-405F-B8A8-02AA7D76F8C1}" type="pres">
      <dgm:prSet presAssocID="{85E1E321-0EB2-474A-885C-F363E03C8188}" presName="ThreeNodes_1_text" presStyleLbl="node1" presStyleIdx="2" presStyleCnt="3">
        <dgm:presLayoutVars>
          <dgm:bulletEnabled val="1"/>
        </dgm:presLayoutVars>
      </dgm:prSet>
      <dgm:spPr/>
    </dgm:pt>
    <dgm:pt modelId="{4A7BBC79-E53F-4AB4-8C7F-90A89EB1CD20}" type="pres">
      <dgm:prSet presAssocID="{85E1E321-0EB2-474A-885C-F363E03C8188}" presName="ThreeNodes_2_text" presStyleLbl="node1" presStyleIdx="2" presStyleCnt="3">
        <dgm:presLayoutVars>
          <dgm:bulletEnabled val="1"/>
        </dgm:presLayoutVars>
      </dgm:prSet>
      <dgm:spPr/>
    </dgm:pt>
    <dgm:pt modelId="{97C8304B-70E2-4FD1-A1DD-AA3FDABCBACA}" type="pres">
      <dgm:prSet presAssocID="{85E1E321-0EB2-474A-885C-F363E03C8188}" presName="ThreeNodes_3_text" presStyleLbl="node1" presStyleIdx="2" presStyleCnt="3">
        <dgm:presLayoutVars>
          <dgm:bulletEnabled val="1"/>
        </dgm:presLayoutVars>
      </dgm:prSet>
      <dgm:spPr/>
    </dgm:pt>
  </dgm:ptLst>
  <dgm:cxnLst>
    <dgm:cxn modelId="{98A0B000-B8C8-470A-BBCE-3282828D13CD}" srcId="{85E1E321-0EB2-474A-885C-F363E03C8188}" destId="{3D4D0D67-EFB1-4A1F-884D-7E46008D8E04}" srcOrd="0" destOrd="0" parTransId="{07DB60C4-291B-4ABE-A1E7-B83CFC570A83}" sibTransId="{7878EE1A-B740-4DE1-827F-5FA98CCE4141}"/>
    <dgm:cxn modelId="{4F064318-3877-4F8C-A1B0-9DDCDEDE0742}" srcId="{85E1E321-0EB2-474A-885C-F363E03C8188}" destId="{495DF2AC-FD72-4EE3-A8BA-E1219DF47B1A}" srcOrd="2" destOrd="0" parTransId="{6CE29B13-C9F5-4E95-8CE4-AFDFCA6B36FF}" sibTransId="{8A06D489-F624-4541-B35C-102FD727A964}"/>
    <dgm:cxn modelId="{71776123-BCD5-4D4C-996A-802EAF9E6146}" type="presOf" srcId="{495DF2AC-FD72-4EE3-A8BA-E1219DF47B1A}" destId="{97C8304B-70E2-4FD1-A1DD-AA3FDABCBACA}" srcOrd="1" destOrd="0" presId="urn:microsoft.com/office/officeart/2005/8/layout/vProcess5"/>
    <dgm:cxn modelId="{1B6F2725-F7B0-4A66-97EC-2646FF279F95}" srcId="{85E1E321-0EB2-474A-885C-F363E03C8188}" destId="{FC4097DD-E3BB-4AC7-ABF7-395FCBB84BCA}" srcOrd="1" destOrd="0" parTransId="{BFB1AD96-E9C9-4E17-88DD-A3C9158683E1}" sibTransId="{89A964E3-560C-4AE3-A449-5780B9279B53}"/>
    <dgm:cxn modelId="{70E70B4D-A905-41EF-BEE8-12F04634DE92}" type="presOf" srcId="{495DF2AC-FD72-4EE3-A8BA-E1219DF47B1A}" destId="{203F67F4-CFAF-45B5-A60F-183D6B3AAA6E}" srcOrd="0" destOrd="0" presId="urn:microsoft.com/office/officeart/2005/8/layout/vProcess5"/>
    <dgm:cxn modelId="{596DB570-46B1-44DA-B78E-C14C4BF98173}" type="presOf" srcId="{3D4D0D67-EFB1-4A1F-884D-7E46008D8E04}" destId="{044E9BCB-7B16-4710-8F7D-BC825461E115}" srcOrd="0" destOrd="0" presId="urn:microsoft.com/office/officeart/2005/8/layout/vProcess5"/>
    <dgm:cxn modelId="{E7414877-84FD-4D15-8FD5-834FB20B1C00}" type="presOf" srcId="{FC4097DD-E3BB-4AC7-ABF7-395FCBB84BCA}" destId="{4A7BBC79-E53F-4AB4-8C7F-90A89EB1CD20}" srcOrd="1" destOrd="0" presId="urn:microsoft.com/office/officeart/2005/8/layout/vProcess5"/>
    <dgm:cxn modelId="{A9BB9158-C8C8-4FD4-B6D6-A8E358AB4FE5}" type="presOf" srcId="{3D4D0D67-EFB1-4A1F-884D-7E46008D8E04}" destId="{9F29C1D6-DF1C-405F-B8A8-02AA7D76F8C1}" srcOrd="1" destOrd="0" presId="urn:microsoft.com/office/officeart/2005/8/layout/vProcess5"/>
    <dgm:cxn modelId="{E292997F-4F6C-45E2-984D-CEE1E58EB38C}" type="presOf" srcId="{89A964E3-560C-4AE3-A449-5780B9279B53}" destId="{ACEC2D29-ED04-449E-B45A-5116214D5934}" srcOrd="0" destOrd="0" presId="urn:microsoft.com/office/officeart/2005/8/layout/vProcess5"/>
    <dgm:cxn modelId="{6E74DC7F-5EB9-4175-AF1A-8F93CE498ABB}" type="presOf" srcId="{7878EE1A-B740-4DE1-827F-5FA98CCE4141}" destId="{3B6CC6E2-46E5-475B-AF74-DA5A89FDDE5C}" srcOrd="0" destOrd="0" presId="urn:microsoft.com/office/officeart/2005/8/layout/vProcess5"/>
    <dgm:cxn modelId="{725A42C9-1221-4EEA-9919-58A360F0648A}" type="presOf" srcId="{85E1E321-0EB2-474A-885C-F363E03C8188}" destId="{3E95B71C-8053-46D8-B676-420AEDDCFC27}" srcOrd="0" destOrd="0" presId="urn:microsoft.com/office/officeart/2005/8/layout/vProcess5"/>
    <dgm:cxn modelId="{85A7AAF5-7897-4C1C-88A9-B4CB663B8E0D}" type="presOf" srcId="{FC4097DD-E3BB-4AC7-ABF7-395FCBB84BCA}" destId="{16341045-402D-4A1A-8E2D-469F204250AD}" srcOrd="0" destOrd="0" presId="urn:microsoft.com/office/officeart/2005/8/layout/vProcess5"/>
    <dgm:cxn modelId="{910AC968-51E2-42CD-B66D-0A66DE970E17}" type="presParOf" srcId="{3E95B71C-8053-46D8-B676-420AEDDCFC27}" destId="{801B0C20-8318-484D-AE10-93A8DB71B0EF}" srcOrd="0" destOrd="0" presId="urn:microsoft.com/office/officeart/2005/8/layout/vProcess5"/>
    <dgm:cxn modelId="{FBEB797E-48A9-4611-B9E4-EC8E7A933D24}" type="presParOf" srcId="{3E95B71C-8053-46D8-B676-420AEDDCFC27}" destId="{044E9BCB-7B16-4710-8F7D-BC825461E115}" srcOrd="1" destOrd="0" presId="urn:microsoft.com/office/officeart/2005/8/layout/vProcess5"/>
    <dgm:cxn modelId="{14B71CB6-B93B-433C-BF4F-0097D3CC594D}" type="presParOf" srcId="{3E95B71C-8053-46D8-B676-420AEDDCFC27}" destId="{16341045-402D-4A1A-8E2D-469F204250AD}" srcOrd="2" destOrd="0" presId="urn:microsoft.com/office/officeart/2005/8/layout/vProcess5"/>
    <dgm:cxn modelId="{135B0CA4-F28F-4DFE-888E-9AC376A280A9}" type="presParOf" srcId="{3E95B71C-8053-46D8-B676-420AEDDCFC27}" destId="{203F67F4-CFAF-45B5-A60F-183D6B3AAA6E}" srcOrd="3" destOrd="0" presId="urn:microsoft.com/office/officeart/2005/8/layout/vProcess5"/>
    <dgm:cxn modelId="{87DE54FC-DF60-4F72-BF43-59A2E17B7053}" type="presParOf" srcId="{3E95B71C-8053-46D8-B676-420AEDDCFC27}" destId="{3B6CC6E2-46E5-475B-AF74-DA5A89FDDE5C}" srcOrd="4" destOrd="0" presId="urn:microsoft.com/office/officeart/2005/8/layout/vProcess5"/>
    <dgm:cxn modelId="{E11452F8-98AC-478B-8A57-F9564308EDF8}" type="presParOf" srcId="{3E95B71C-8053-46D8-B676-420AEDDCFC27}" destId="{ACEC2D29-ED04-449E-B45A-5116214D5934}" srcOrd="5" destOrd="0" presId="urn:microsoft.com/office/officeart/2005/8/layout/vProcess5"/>
    <dgm:cxn modelId="{20E9079A-60E7-4203-B129-09730646CB80}" type="presParOf" srcId="{3E95B71C-8053-46D8-B676-420AEDDCFC27}" destId="{9F29C1D6-DF1C-405F-B8A8-02AA7D76F8C1}" srcOrd="6" destOrd="0" presId="urn:microsoft.com/office/officeart/2005/8/layout/vProcess5"/>
    <dgm:cxn modelId="{7E358CB6-C744-4A38-8256-426DCB4DE85C}" type="presParOf" srcId="{3E95B71C-8053-46D8-B676-420AEDDCFC27}" destId="{4A7BBC79-E53F-4AB4-8C7F-90A89EB1CD20}" srcOrd="7" destOrd="0" presId="urn:microsoft.com/office/officeart/2005/8/layout/vProcess5"/>
    <dgm:cxn modelId="{28DB4EBC-9212-471B-AAE0-21310031B5EB}" type="presParOf" srcId="{3E95B71C-8053-46D8-B676-420AEDDCFC27}" destId="{97C8304B-70E2-4FD1-A1DD-AA3FDABCBACA}"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F97060-58C1-4B89-963B-DAD3A124EED3}">
      <dsp:nvSpPr>
        <dsp:cNvPr id="0" name=""/>
        <dsp:cNvSpPr/>
      </dsp:nvSpPr>
      <dsp:spPr>
        <a:xfrm>
          <a:off x="7587317" y="1483976"/>
          <a:ext cx="2224517" cy="529334"/>
        </a:xfrm>
        <a:custGeom>
          <a:avLst/>
          <a:gdLst/>
          <a:ahLst/>
          <a:cxnLst/>
          <a:rect l="0" t="0" r="0" b="0"/>
          <a:pathLst>
            <a:path>
              <a:moveTo>
                <a:pt x="0" y="0"/>
              </a:moveTo>
              <a:lnTo>
                <a:pt x="0" y="360725"/>
              </a:lnTo>
              <a:lnTo>
                <a:pt x="2224517" y="360725"/>
              </a:lnTo>
              <a:lnTo>
                <a:pt x="2224517" y="52933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B2342CD-7634-4507-B9DE-C87366642F1A}">
      <dsp:nvSpPr>
        <dsp:cNvPr id="0" name=""/>
        <dsp:cNvSpPr/>
      </dsp:nvSpPr>
      <dsp:spPr>
        <a:xfrm>
          <a:off x="7541597" y="1483976"/>
          <a:ext cx="91440" cy="529334"/>
        </a:xfrm>
        <a:custGeom>
          <a:avLst/>
          <a:gdLst/>
          <a:ahLst/>
          <a:cxnLst/>
          <a:rect l="0" t="0" r="0" b="0"/>
          <a:pathLst>
            <a:path>
              <a:moveTo>
                <a:pt x="45720" y="0"/>
              </a:moveTo>
              <a:lnTo>
                <a:pt x="45720" y="52933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DA7AE4D-BC1F-49FD-9EA7-E7C465A6857E}">
      <dsp:nvSpPr>
        <dsp:cNvPr id="0" name=""/>
        <dsp:cNvSpPr/>
      </dsp:nvSpPr>
      <dsp:spPr>
        <a:xfrm>
          <a:off x="5362800" y="1483976"/>
          <a:ext cx="2224517" cy="529334"/>
        </a:xfrm>
        <a:custGeom>
          <a:avLst/>
          <a:gdLst/>
          <a:ahLst/>
          <a:cxnLst/>
          <a:rect l="0" t="0" r="0" b="0"/>
          <a:pathLst>
            <a:path>
              <a:moveTo>
                <a:pt x="2224517" y="0"/>
              </a:moveTo>
              <a:lnTo>
                <a:pt x="2224517" y="360725"/>
              </a:lnTo>
              <a:lnTo>
                <a:pt x="0" y="360725"/>
              </a:lnTo>
              <a:lnTo>
                <a:pt x="0" y="52933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B97249-1ECE-4751-9BE5-11D79BFCA1D7}">
      <dsp:nvSpPr>
        <dsp:cNvPr id="0" name=""/>
        <dsp:cNvSpPr/>
      </dsp:nvSpPr>
      <dsp:spPr>
        <a:xfrm>
          <a:off x="3092562" y="1483976"/>
          <a:ext cx="91440" cy="529334"/>
        </a:xfrm>
        <a:custGeom>
          <a:avLst/>
          <a:gdLst/>
          <a:ahLst/>
          <a:cxnLst/>
          <a:rect l="0" t="0" r="0" b="0"/>
          <a:pathLst>
            <a:path>
              <a:moveTo>
                <a:pt x="45720" y="0"/>
              </a:moveTo>
              <a:lnTo>
                <a:pt x="45720" y="52933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E6B259-9A32-4057-BD67-FBD4F197A5FC}">
      <dsp:nvSpPr>
        <dsp:cNvPr id="0" name=""/>
        <dsp:cNvSpPr/>
      </dsp:nvSpPr>
      <dsp:spPr>
        <a:xfrm>
          <a:off x="3735" y="328238"/>
          <a:ext cx="1820059" cy="11557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63783C-A018-4C07-A851-CDADFF989FE1}">
      <dsp:nvSpPr>
        <dsp:cNvPr id="0" name=""/>
        <dsp:cNvSpPr/>
      </dsp:nvSpPr>
      <dsp:spPr>
        <a:xfrm>
          <a:off x="205963" y="520356"/>
          <a:ext cx="1820059" cy="11557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Short introduction to my workplace</a:t>
          </a:r>
          <a:endParaRPr lang="en-US" sz="1700" kern="1200"/>
        </a:p>
      </dsp:txBody>
      <dsp:txXfrm>
        <a:off x="239813" y="554206"/>
        <a:ext cx="1752359" cy="1088037"/>
      </dsp:txXfrm>
    </dsp:sp>
    <dsp:sp modelId="{B2FFE4F2-EE46-42A4-9A71-4A1AB15BBB54}">
      <dsp:nvSpPr>
        <dsp:cNvPr id="0" name=""/>
        <dsp:cNvSpPr/>
      </dsp:nvSpPr>
      <dsp:spPr>
        <a:xfrm>
          <a:off x="2228252" y="328238"/>
          <a:ext cx="1820059" cy="11557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48B679-1EF2-44F2-98DC-960CD8CE3B01}">
      <dsp:nvSpPr>
        <dsp:cNvPr id="0" name=""/>
        <dsp:cNvSpPr/>
      </dsp:nvSpPr>
      <dsp:spPr>
        <a:xfrm>
          <a:off x="2430481" y="520356"/>
          <a:ext cx="1820059" cy="11557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Why choose project categorisation?</a:t>
          </a:r>
          <a:endParaRPr lang="en-US" sz="1700" kern="1200"/>
        </a:p>
      </dsp:txBody>
      <dsp:txXfrm>
        <a:off x="2464331" y="554206"/>
        <a:ext cx="1752359" cy="1088037"/>
      </dsp:txXfrm>
    </dsp:sp>
    <dsp:sp modelId="{017779C3-AF93-4D6F-AB8D-A8C855F67BA7}">
      <dsp:nvSpPr>
        <dsp:cNvPr id="0" name=""/>
        <dsp:cNvSpPr/>
      </dsp:nvSpPr>
      <dsp:spPr>
        <a:xfrm>
          <a:off x="2228252" y="2013310"/>
          <a:ext cx="1820059" cy="11557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FF137F-94EB-4EAC-8932-FE6E9F212E80}">
      <dsp:nvSpPr>
        <dsp:cNvPr id="0" name=""/>
        <dsp:cNvSpPr/>
      </dsp:nvSpPr>
      <dsp:spPr>
        <a:xfrm>
          <a:off x="2430481" y="2205428"/>
          <a:ext cx="1820059" cy="11557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Importance of Tailoring</a:t>
          </a:r>
          <a:endParaRPr lang="en-US" sz="1700" kern="1200"/>
        </a:p>
      </dsp:txBody>
      <dsp:txXfrm>
        <a:off x="2464331" y="2239278"/>
        <a:ext cx="1752359" cy="1088037"/>
      </dsp:txXfrm>
    </dsp:sp>
    <dsp:sp modelId="{B74DC059-A5AA-4C75-9D17-F5E7E4E2317B}">
      <dsp:nvSpPr>
        <dsp:cNvPr id="0" name=""/>
        <dsp:cNvSpPr/>
      </dsp:nvSpPr>
      <dsp:spPr>
        <a:xfrm>
          <a:off x="6677287" y="328238"/>
          <a:ext cx="1820059" cy="11557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E9ABFC-5BF5-4734-8409-A1653A346439}">
      <dsp:nvSpPr>
        <dsp:cNvPr id="0" name=""/>
        <dsp:cNvSpPr/>
      </dsp:nvSpPr>
      <dsp:spPr>
        <a:xfrm>
          <a:off x="6879516" y="520356"/>
          <a:ext cx="1820059" cy="11557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 three-stage process for project categorisation</a:t>
          </a:r>
          <a:endParaRPr lang="en-US" sz="1700" kern="1200"/>
        </a:p>
      </dsp:txBody>
      <dsp:txXfrm>
        <a:off x="6913366" y="554206"/>
        <a:ext cx="1752359" cy="1088037"/>
      </dsp:txXfrm>
    </dsp:sp>
    <dsp:sp modelId="{D828BD34-F520-41B1-87DB-89FE64F0A085}">
      <dsp:nvSpPr>
        <dsp:cNvPr id="0" name=""/>
        <dsp:cNvSpPr/>
      </dsp:nvSpPr>
      <dsp:spPr>
        <a:xfrm>
          <a:off x="4452770" y="2013310"/>
          <a:ext cx="1820059" cy="11557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BE59EE-FA1B-415E-9CC7-EE8C4798544D}">
      <dsp:nvSpPr>
        <dsp:cNvPr id="0" name=""/>
        <dsp:cNvSpPr/>
      </dsp:nvSpPr>
      <dsp:spPr>
        <a:xfrm>
          <a:off x="4654999" y="2205428"/>
          <a:ext cx="1820059" cy="11557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Stage 0: Preparing</a:t>
          </a:r>
          <a:endParaRPr lang="en-US" sz="1700" kern="1200"/>
        </a:p>
      </dsp:txBody>
      <dsp:txXfrm>
        <a:off x="4688849" y="2239278"/>
        <a:ext cx="1752359" cy="1088037"/>
      </dsp:txXfrm>
    </dsp:sp>
    <dsp:sp modelId="{9146CC60-2F8A-4D59-BCB2-0140D894E644}">
      <dsp:nvSpPr>
        <dsp:cNvPr id="0" name=""/>
        <dsp:cNvSpPr/>
      </dsp:nvSpPr>
      <dsp:spPr>
        <a:xfrm>
          <a:off x="6677287" y="2013310"/>
          <a:ext cx="1820059" cy="11557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E045E-805A-4701-8A7C-CFB6E4E2DA52}">
      <dsp:nvSpPr>
        <dsp:cNvPr id="0" name=""/>
        <dsp:cNvSpPr/>
      </dsp:nvSpPr>
      <dsp:spPr>
        <a:xfrm>
          <a:off x="6879516" y="2205428"/>
          <a:ext cx="1820059" cy="11557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Stage 1: Creating</a:t>
          </a:r>
          <a:endParaRPr lang="en-US" sz="1700" kern="1200"/>
        </a:p>
      </dsp:txBody>
      <dsp:txXfrm>
        <a:off x="6913366" y="2239278"/>
        <a:ext cx="1752359" cy="1088037"/>
      </dsp:txXfrm>
    </dsp:sp>
    <dsp:sp modelId="{105BFE5B-A16C-4484-8C53-CE94D548B2FB}">
      <dsp:nvSpPr>
        <dsp:cNvPr id="0" name=""/>
        <dsp:cNvSpPr/>
      </dsp:nvSpPr>
      <dsp:spPr>
        <a:xfrm>
          <a:off x="8901805" y="2013310"/>
          <a:ext cx="1820059" cy="115573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434D63-506F-4CB1-83F2-45E2629AFA5A}">
      <dsp:nvSpPr>
        <dsp:cNvPr id="0" name=""/>
        <dsp:cNvSpPr/>
      </dsp:nvSpPr>
      <dsp:spPr>
        <a:xfrm>
          <a:off x="9104034" y="2205428"/>
          <a:ext cx="1820059" cy="115573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Stage 2: Applying</a:t>
          </a:r>
          <a:endParaRPr lang="en-US" sz="1700" kern="1200"/>
        </a:p>
      </dsp:txBody>
      <dsp:txXfrm>
        <a:off x="9137884" y="2239278"/>
        <a:ext cx="1752359" cy="10880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5ECDF-0082-4966-8EE8-A1316E008FBF}">
      <dsp:nvSpPr>
        <dsp:cNvPr id="0" name=""/>
        <dsp:cNvSpPr/>
      </dsp:nvSpPr>
      <dsp:spPr>
        <a:xfrm>
          <a:off x="205509"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171A05-B320-4782-849D-259E8BA52EEE}">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652311-516C-4BC4-B1BA-C9C34865B198}">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Skirting: management eschews formal procedures in project creation</a:t>
          </a:r>
          <a:endParaRPr lang="en-US" sz="1800" kern="1200"/>
        </a:p>
      </dsp:txBody>
      <dsp:txXfrm>
        <a:off x="1312541" y="828340"/>
        <a:ext cx="2148945" cy="911674"/>
      </dsp:txXfrm>
    </dsp:sp>
    <dsp:sp modelId="{FCBE13A0-F3B3-490D-BE42-D1E0D75B513D}">
      <dsp:nvSpPr>
        <dsp:cNvPr id="0" name=""/>
        <dsp:cNvSpPr/>
      </dsp:nvSpPr>
      <dsp:spPr>
        <a:xfrm>
          <a:off x="3835925"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E2C412-1C95-412E-B1BA-79CF50DE2BBC}">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3B0E4C-95AC-4A70-BA5B-80435144A24B}">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Check-kiting: extra commitments made </a:t>
          </a:r>
          <a:r>
            <a:rPr lang="en-GB" sz="1800" kern="1200">
              <a:sym typeface="Wingdings" panose="05000000000000000000" pitchFamily="2" charset="2"/>
            </a:rPr>
            <a:t></a:t>
          </a:r>
          <a:r>
            <a:rPr lang="en-GB" sz="1800" kern="1200"/>
            <a:t> scope creep, delays, budget balloons</a:t>
          </a:r>
          <a:endParaRPr lang="en-US" sz="1800" kern="1200"/>
        </a:p>
      </dsp:txBody>
      <dsp:txXfrm>
        <a:off x="4942957" y="828340"/>
        <a:ext cx="2148945" cy="911674"/>
      </dsp:txXfrm>
    </dsp:sp>
    <dsp:sp modelId="{CFA1488E-ED61-4F35-A0D9-8DF8757C743E}">
      <dsp:nvSpPr>
        <dsp:cNvPr id="0" name=""/>
        <dsp:cNvSpPr/>
      </dsp:nvSpPr>
      <dsp:spPr>
        <a:xfrm>
          <a:off x="7466341" y="82834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F8A6A7-5DFB-4F57-8977-B47D908DC1F6}">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4937B9-8525-4FC8-8DE4-E4E35F2C0B04}">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Team failures: No identified project team </a:t>
          </a:r>
          <a:r>
            <a:rPr lang="en-GB" sz="1800" kern="1200">
              <a:sym typeface="Wingdings" panose="05000000000000000000" pitchFamily="2" charset="2"/>
            </a:rPr>
            <a:t></a:t>
          </a:r>
          <a:r>
            <a:rPr lang="en-GB" sz="1800" kern="1200"/>
            <a:t> collection of people juggling increased workload and conflicting priorities</a:t>
          </a:r>
          <a:endParaRPr lang="en-US" sz="1800" kern="1200"/>
        </a:p>
      </dsp:txBody>
      <dsp:txXfrm>
        <a:off x="8573374" y="828340"/>
        <a:ext cx="2148945" cy="911674"/>
      </dsp:txXfrm>
    </dsp:sp>
    <dsp:sp modelId="{C6A69C06-CDC5-4280-8212-3AA317DFEC11}">
      <dsp:nvSpPr>
        <dsp:cNvPr id="0" name=""/>
        <dsp:cNvSpPr/>
      </dsp:nvSpPr>
      <dsp:spPr>
        <a:xfrm>
          <a:off x="205509"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A55EC4-D064-453A-86EC-3FE7CF2DF332}">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6F8A73-F9ED-4D4A-9825-FD828567F0ED}">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Sponsor? What Sponsor? </a:t>
          </a:r>
          <a:endParaRPr lang="en-US" sz="1800" kern="1200"/>
        </a:p>
      </dsp:txBody>
      <dsp:txXfrm>
        <a:off x="1312541" y="2452790"/>
        <a:ext cx="2148945" cy="911674"/>
      </dsp:txXfrm>
    </dsp:sp>
    <dsp:sp modelId="{C54767A0-88FF-4517-85A4-4C6BF3CA7674}">
      <dsp:nvSpPr>
        <dsp:cNvPr id="0" name=""/>
        <dsp:cNvSpPr/>
      </dsp:nvSpPr>
      <dsp:spPr>
        <a:xfrm>
          <a:off x="3835925" y="2452790"/>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4D7967-8BD8-43EF-A752-03DD795524AC}">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9CC7E-202F-47E4-ACFF-F360ED1D37E2}">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Lack of a collaborative culture</a:t>
          </a:r>
          <a:endParaRPr lang="en-US" sz="1800" kern="1200"/>
        </a:p>
      </dsp:txBody>
      <dsp:txXfrm>
        <a:off x="4942957" y="2452790"/>
        <a:ext cx="2148945" cy="911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4E9BCB-7B16-4710-8F7D-BC825461E115}">
      <dsp:nvSpPr>
        <dsp:cNvPr id="0" name=""/>
        <dsp:cNvSpPr/>
      </dsp:nvSpPr>
      <dsp:spPr>
        <a:xfrm>
          <a:off x="0" y="0"/>
          <a:ext cx="9288654" cy="110682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dirty="0"/>
            <a:t>Adopt</a:t>
          </a:r>
          <a:r>
            <a:rPr lang="en-US" sz="2400" kern="1200" dirty="0"/>
            <a:t> a system with an emphasis on </a:t>
          </a:r>
          <a:r>
            <a:rPr lang="en-US" sz="3200" b="1" kern="1200" dirty="0"/>
            <a:t>tailoring</a:t>
          </a:r>
          <a:r>
            <a:rPr lang="en-US" sz="2400" kern="1200" dirty="0"/>
            <a:t> to the specifics of the project and the needs of the </a:t>
          </a:r>
          <a:r>
            <a:rPr lang="en-US" sz="2400" kern="1200" dirty="0" err="1"/>
            <a:t>organisation</a:t>
          </a:r>
          <a:endParaRPr lang="en-US" sz="2400" kern="1200" dirty="0"/>
        </a:p>
      </dsp:txBody>
      <dsp:txXfrm>
        <a:off x="32418" y="32418"/>
        <a:ext cx="8094307" cy="1041985"/>
      </dsp:txXfrm>
    </dsp:sp>
    <dsp:sp modelId="{16341045-402D-4A1A-8E2D-469F204250AD}">
      <dsp:nvSpPr>
        <dsp:cNvPr id="0" name=""/>
        <dsp:cNvSpPr/>
      </dsp:nvSpPr>
      <dsp:spPr>
        <a:xfrm>
          <a:off x="819587" y="1291291"/>
          <a:ext cx="9288654" cy="110682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Not</a:t>
          </a:r>
          <a:r>
            <a:rPr lang="en-US" sz="2400" kern="1200"/>
            <a:t> blindly following the most comfortable methodology</a:t>
          </a:r>
        </a:p>
      </dsp:txBody>
      <dsp:txXfrm>
        <a:off x="852005" y="1323709"/>
        <a:ext cx="7684797" cy="1041985"/>
      </dsp:txXfrm>
    </dsp:sp>
    <dsp:sp modelId="{203F67F4-CFAF-45B5-A60F-183D6B3AAA6E}">
      <dsp:nvSpPr>
        <dsp:cNvPr id="0" name=""/>
        <dsp:cNvSpPr/>
      </dsp:nvSpPr>
      <dsp:spPr>
        <a:xfrm>
          <a:off x="1639174" y="2582583"/>
          <a:ext cx="9288654" cy="110682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Not</a:t>
          </a:r>
          <a:r>
            <a:rPr lang="en-US" sz="2400" kern="1200"/>
            <a:t> shoehorning pieces of project management processes into documentation without any training provided. </a:t>
          </a:r>
        </a:p>
      </dsp:txBody>
      <dsp:txXfrm>
        <a:off x="1671592" y="2615001"/>
        <a:ext cx="7684797" cy="1041985"/>
      </dsp:txXfrm>
    </dsp:sp>
    <dsp:sp modelId="{3B6CC6E2-46E5-475B-AF74-DA5A89FDDE5C}">
      <dsp:nvSpPr>
        <dsp:cNvPr id="0" name=""/>
        <dsp:cNvSpPr/>
      </dsp:nvSpPr>
      <dsp:spPr>
        <a:xfrm>
          <a:off x="8569220"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731092" y="839339"/>
        <a:ext cx="395689" cy="541373"/>
      </dsp:txXfrm>
    </dsp:sp>
    <dsp:sp modelId="{ACEC2D29-ED04-449E-B45A-5116214D5934}">
      <dsp:nvSpPr>
        <dsp:cNvPr id="0" name=""/>
        <dsp:cNvSpPr/>
      </dsp:nvSpPr>
      <dsp:spPr>
        <a:xfrm>
          <a:off x="9388807" y="2123252"/>
          <a:ext cx="719433" cy="719433"/>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9550679" y="2123252"/>
        <a:ext cx="395689" cy="54137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1429C6-9043-468E-9005-08BBB5662102}" type="datetimeFigureOut">
              <a:rPr lang="en-GB" smtClean="0"/>
              <a:t>11/05/2023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987130D-EA68-4D53-9CCC-13772FD42EE5}" type="slidenum">
              <a:rPr lang="en-GB" smtClean="0"/>
              <a:t>‹#›</a:t>
            </a:fld>
            <a:endParaRPr lang="en-GB"/>
          </a:p>
        </p:txBody>
      </p:sp>
    </p:spTree>
    <p:extLst>
      <p:ext uri="{BB962C8B-B14F-4D97-AF65-F5344CB8AC3E}">
        <p14:creationId xmlns:p14="http://schemas.microsoft.com/office/powerpoint/2010/main" val="15814127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Errietta Bissa. </a:t>
            </a:r>
          </a:p>
          <a:p>
            <a:r>
              <a:rPr lang="en-GB" dirty="0"/>
              <a:t>Today’s presentation is the second part of the second assignment for BMPF7018.</a:t>
            </a:r>
          </a:p>
          <a:p>
            <a:r>
              <a:rPr lang="en-GB" dirty="0"/>
              <a:t>The title of the assignment is Discuss how you would plan and design a project management process for the workplace</a:t>
            </a:r>
          </a:p>
          <a:p>
            <a:endParaRPr lang="en-GB" dirty="0"/>
          </a:p>
          <a:p>
            <a:r>
              <a:rPr lang="en-GB" dirty="0"/>
              <a:t>I have to confess: I have interpreted this title rather liberally….</a:t>
            </a:r>
          </a:p>
        </p:txBody>
      </p:sp>
      <p:sp>
        <p:nvSpPr>
          <p:cNvPr id="4" name="Slide Number Placeholder 3"/>
          <p:cNvSpPr>
            <a:spLocks noGrp="1"/>
          </p:cNvSpPr>
          <p:nvPr>
            <p:ph type="sldNum" sz="quarter" idx="5"/>
          </p:nvPr>
        </p:nvSpPr>
        <p:spPr/>
        <p:txBody>
          <a:bodyPr/>
          <a:lstStyle/>
          <a:p>
            <a:fld id="{5987130D-EA68-4D53-9CCC-13772FD42EE5}" type="slidenum">
              <a:rPr lang="en-GB" smtClean="0"/>
              <a:t>1</a:t>
            </a:fld>
            <a:endParaRPr lang="en-GB"/>
          </a:p>
        </p:txBody>
      </p:sp>
    </p:spTree>
    <p:extLst>
      <p:ext uri="{BB962C8B-B14F-4D97-AF65-F5344CB8AC3E}">
        <p14:creationId xmlns:p14="http://schemas.microsoft.com/office/powerpoint/2010/main" val="1079772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you may ask.</a:t>
            </a:r>
          </a:p>
          <a:p>
            <a:r>
              <a:rPr lang="en-GB" dirty="0"/>
              <a:t>Well, it has to do with the particulars of my workplace. Which is why we will start with a longish introduction about my workplace. As you can imagine, I will give no particulars to preserve confidentiality and avoid dredging up legacies and issues. </a:t>
            </a:r>
          </a:p>
          <a:p>
            <a:endParaRPr lang="en-GB" dirty="0"/>
          </a:p>
          <a:p>
            <a:r>
              <a:rPr lang="en-GB" dirty="0"/>
              <a:t>After we have had a discussion of the issues relating to project management in my workplace, we will move on to the meat of my presentation:</a:t>
            </a:r>
          </a:p>
          <a:p>
            <a:r>
              <a:rPr lang="en-GB" dirty="0"/>
              <a:t>Project categorisation and why I have chosen to go down this route</a:t>
            </a:r>
          </a:p>
          <a:p>
            <a:endParaRPr lang="en-GB" dirty="0"/>
          </a:p>
          <a:p>
            <a:r>
              <a:rPr lang="en-GB" dirty="0"/>
              <a:t>Before finally actually presenting the categorisation I am proposing.</a:t>
            </a:r>
          </a:p>
        </p:txBody>
      </p:sp>
      <p:sp>
        <p:nvSpPr>
          <p:cNvPr id="4" name="Slide Number Placeholder 3"/>
          <p:cNvSpPr>
            <a:spLocks noGrp="1"/>
          </p:cNvSpPr>
          <p:nvPr>
            <p:ph type="sldNum" sz="quarter" idx="5"/>
          </p:nvPr>
        </p:nvSpPr>
        <p:spPr/>
        <p:txBody>
          <a:bodyPr/>
          <a:lstStyle/>
          <a:p>
            <a:fld id="{5987130D-EA68-4D53-9CCC-13772FD42EE5}" type="slidenum">
              <a:rPr lang="en-GB" smtClean="0"/>
              <a:t>2</a:t>
            </a:fld>
            <a:endParaRPr lang="en-GB"/>
          </a:p>
        </p:txBody>
      </p:sp>
    </p:spTree>
    <p:extLst>
      <p:ext uri="{BB962C8B-B14F-4D97-AF65-F5344CB8AC3E}">
        <p14:creationId xmlns:p14="http://schemas.microsoft.com/office/powerpoint/2010/main" val="28437505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basics of my workplace……</a:t>
            </a:r>
          </a:p>
          <a:p>
            <a:endParaRPr lang="en-GB" dirty="0"/>
          </a:p>
          <a:p>
            <a:r>
              <a:rPr lang="en-GB" dirty="0"/>
              <a:t>Latest official data says we have about 15,000 students, but in reality we have grown in student numbers since that data was current.</a:t>
            </a:r>
          </a:p>
          <a:p>
            <a:r>
              <a:rPr lang="en-GB" dirty="0"/>
              <a:t>We are also multi-campus with considerable distances across campuses.</a:t>
            </a:r>
          </a:p>
          <a:p>
            <a:endParaRPr lang="en-GB" dirty="0"/>
          </a:p>
          <a:p>
            <a:r>
              <a:rPr lang="en-GB" dirty="0"/>
              <a:t>Our history is difficult, as the institution has come about through successive mergers of very different institutions</a:t>
            </a:r>
          </a:p>
          <a:p>
            <a:endParaRPr lang="en-GB" dirty="0"/>
          </a:p>
          <a:p>
            <a:r>
              <a:rPr lang="en-GB" dirty="0"/>
              <a:t>There are many projects across the institution, and more to come. Importantly, and it is worth remembering this, they are across industries, as any HEI involves a variety of industries. We are not like a software company or a </a:t>
            </a:r>
            <a:r>
              <a:rPr lang="en-GB" dirty="0" err="1"/>
              <a:t>shoeshop</a:t>
            </a:r>
            <a:r>
              <a:rPr lang="en-GB" dirty="0"/>
              <a:t> or a construction company. We have to combine all these industries and more, not to mention our primary industry, which is of course EDUCATION!</a:t>
            </a:r>
          </a:p>
          <a:p>
            <a:endParaRPr lang="en-GB" dirty="0"/>
          </a:p>
          <a:p>
            <a:r>
              <a:rPr lang="en-GB" dirty="0"/>
              <a:t>Over the last few years, the organisation has made some efforts to introduce project management, but  it is pretty haphazard. So, tools for project management are now available, but no training to support them. And elements, like the concept of a business case, are being added to paperwork across the board, but again with little training as to what these should contain or how they should be assembled.</a:t>
            </a:r>
          </a:p>
          <a:p>
            <a:endParaRPr lang="en-GB" dirty="0"/>
          </a:p>
          <a:p>
            <a:r>
              <a:rPr lang="en-GB" dirty="0"/>
              <a:t>To make matters worse, there is no approved methodology or process for projects, nor is there a given framework for project management or even project initiation.</a:t>
            </a:r>
          </a:p>
        </p:txBody>
      </p:sp>
      <p:sp>
        <p:nvSpPr>
          <p:cNvPr id="4" name="Slide Number Placeholder 3"/>
          <p:cNvSpPr>
            <a:spLocks noGrp="1"/>
          </p:cNvSpPr>
          <p:nvPr>
            <p:ph type="sldNum" sz="quarter" idx="5"/>
          </p:nvPr>
        </p:nvSpPr>
        <p:spPr/>
        <p:txBody>
          <a:bodyPr/>
          <a:lstStyle/>
          <a:p>
            <a:fld id="{5987130D-EA68-4D53-9CCC-13772FD42EE5}" type="slidenum">
              <a:rPr lang="en-GB" smtClean="0"/>
              <a:t>3</a:t>
            </a:fld>
            <a:endParaRPr lang="en-GB"/>
          </a:p>
        </p:txBody>
      </p:sp>
    </p:spTree>
    <p:extLst>
      <p:ext uri="{BB962C8B-B14F-4D97-AF65-F5344CB8AC3E}">
        <p14:creationId xmlns:p14="http://schemas.microsoft.com/office/powerpoint/2010/main" val="2668732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lack of those would be bad enough, but my workplace suffers from a variety of ills relating to project management.</a:t>
            </a:r>
          </a:p>
          <a:p>
            <a:endParaRPr lang="en-GB" dirty="0"/>
          </a:p>
          <a:p>
            <a:r>
              <a:rPr lang="en-GB" dirty="0"/>
              <a:t>Let’s have a look.</a:t>
            </a:r>
          </a:p>
        </p:txBody>
      </p:sp>
      <p:sp>
        <p:nvSpPr>
          <p:cNvPr id="4" name="Slide Number Placeholder 3"/>
          <p:cNvSpPr>
            <a:spLocks noGrp="1"/>
          </p:cNvSpPr>
          <p:nvPr>
            <p:ph type="sldNum" sz="quarter" idx="5"/>
          </p:nvPr>
        </p:nvSpPr>
        <p:spPr/>
        <p:txBody>
          <a:bodyPr/>
          <a:lstStyle/>
          <a:p>
            <a:fld id="{5987130D-EA68-4D53-9CCC-13772FD42EE5}" type="slidenum">
              <a:rPr lang="en-GB" smtClean="0"/>
              <a:t>4</a:t>
            </a:fld>
            <a:endParaRPr lang="en-GB"/>
          </a:p>
        </p:txBody>
      </p:sp>
    </p:spTree>
    <p:extLst>
      <p:ext uri="{BB962C8B-B14F-4D97-AF65-F5344CB8AC3E}">
        <p14:creationId xmlns:p14="http://schemas.microsoft.com/office/powerpoint/2010/main" val="31208905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Enough with the problems! </a:t>
            </a:r>
          </a:p>
          <a:p>
            <a:r>
              <a:rPr lang="en-GB" dirty="0"/>
              <a:t>Very rightly you may ask, do YOU have a solution?</a:t>
            </a:r>
          </a:p>
          <a:p>
            <a:r>
              <a:rPr lang="en-GB" dirty="0"/>
              <a:t>Well, I am not versed enough in project management to come up with a super process or methodology that will manage everything and anything in an organisation as diverse as mine.</a:t>
            </a:r>
          </a:p>
          <a:p>
            <a:endParaRPr lang="en-GB" dirty="0"/>
          </a:p>
          <a:p>
            <a:r>
              <a:rPr lang="en-GB" dirty="0"/>
              <a:t>But, I have come up with a sort of solution. </a:t>
            </a:r>
          </a:p>
          <a:p>
            <a:r>
              <a:rPr lang="en-GB" dirty="0"/>
              <a:t>Firstly, let me praise the wonders of </a:t>
            </a:r>
            <a:r>
              <a:rPr lang="en-GB" b="1" u="sng" dirty="0"/>
              <a:t>[CLICK]</a:t>
            </a:r>
            <a:r>
              <a:rPr lang="en-GB" dirty="0"/>
              <a:t> tailoring!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Burgan and Burgan (2014) identify as a major issue that organisations tend to persist on particular project management methodologies, while project managers will often follow the methodology that is most comfortable to them. Yet, each project is different and </a:t>
            </a:r>
            <a:r>
              <a:rPr lang="en-GB"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tailoring</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processes and methodologies to the specifics of the project is encouraged by both the PMBOK and PRINCE2 frameworks (PMBOK Guide, 2017:28; Managing Successful Projects with PRINCE2, 2017:30-36), as well as a variety of other studies (ex. Turner </a:t>
            </a:r>
            <a:r>
              <a:rPr lang="en-GB"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2012; Ng,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r>
              <a:rPr lang="en-GB" dirty="0"/>
              <a:t>And just in case you were wondering, this is not just simply about going hybrid in terms of methodology. No! Tailoring is very much tailoring the processes of project management to the particular needs, size and urgency of the project. </a:t>
            </a:r>
          </a:p>
          <a:p>
            <a:endParaRPr lang="en-GB" dirty="0"/>
          </a:p>
          <a:p>
            <a:r>
              <a:rPr lang="en-GB" dirty="0"/>
              <a:t>Equally importantly, it is important not to just choose a methodology and stick with it irrespective of whether it works or not ( a common foible in my workplace), but also not to use project management words as form rather than substance.</a:t>
            </a:r>
          </a:p>
          <a:p>
            <a:endParaRPr lang="en-GB" dirty="0"/>
          </a:p>
        </p:txBody>
      </p:sp>
      <p:sp>
        <p:nvSpPr>
          <p:cNvPr id="4" name="Slide Number Placeholder 3"/>
          <p:cNvSpPr>
            <a:spLocks noGrp="1"/>
          </p:cNvSpPr>
          <p:nvPr>
            <p:ph type="sldNum" sz="quarter" idx="5"/>
          </p:nvPr>
        </p:nvSpPr>
        <p:spPr/>
        <p:txBody>
          <a:bodyPr/>
          <a:lstStyle/>
          <a:p>
            <a:fld id="{5987130D-EA68-4D53-9CCC-13772FD42EE5}" type="slidenum">
              <a:rPr lang="en-GB" smtClean="0"/>
              <a:t>5</a:t>
            </a:fld>
            <a:endParaRPr lang="en-GB"/>
          </a:p>
        </p:txBody>
      </p:sp>
    </p:spTree>
    <p:extLst>
      <p:ext uri="{BB962C8B-B14F-4D97-AF65-F5344CB8AC3E}">
        <p14:creationId xmlns:p14="http://schemas.microsoft.com/office/powerpoint/2010/main" val="36954242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Crawford et al. say that: “……”</a:t>
            </a:r>
          </a:p>
          <a:p>
            <a:endParaRPr lang="en-GB" dirty="0"/>
          </a:p>
          <a:p>
            <a:r>
              <a:rPr lang="en-GB" dirty="0"/>
              <a:t>If my organisation has a project categorisation system, then I have not come across it in 16 years of working at my institution.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 think that using project categorisation can create an appropriate framework for the institution of specific project management practices and choices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 believe that a project categorisation will enable better management of projects, as it will allow tailoring of the processes according to project specifics and the needs of the organisation.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 have used the discussion and proposals in Burgan &amp; Burgan (2014) to guide my suggestion of a project categorisation system for my workplace. I have included in the written assignment specific information and discussion of each of the elements in Burgan &amp; Burgan, but for the presentation, I will primarily focus on my proposal.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My proposal has three stages, and with your patience I will present all three of them.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987130D-EA68-4D53-9CCC-13772FD42EE5}" type="slidenum">
              <a:rPr lang="en-GB" smtClean="0"/>
              <a:t>6</a:t>
            </a:fld>
            <a:endParaRPr lang="en-GB"/>
          </a:p>
        </p:txBody>
      </p:sp>
    </p:spTree>
    <p:extLst>
      <p:ext uri="{BB962C8B-B14F-4D97-AF65-F5344CB8AC3E}">
        <p14:creationId xmlns:p14="http://schemas.microsoft.com/office/powerpoint/2010/main" val="1456945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start with a Stage 0 as my organisation is still in the infant stages of working under a project management mindset. Too often projects are just piled on top of day-to-day operations.</a:t>
            </a:r>
          </a:p>
          <a:p>
            <a:endParaRPr lang="en-GB" dirty="0"/>
          </a:p>
          <a:p>
            <a:r>
              <a:rPr lang="en-GB" sz="1800" kern="0" dirty="0" err="1">
                <a:solidFill>
                  <a:srgbClr val="222222"/>
                </a:solidFill>
                <a:effectLst/>
                <a:latin typeface="Arial" panose="020B0604020202020204" pitchFamily="34" charset="0"/>
                <a:ea typeface="Calibri" panose="020F0502020204030204" pitchFamily="34" charset="0"/>
              </a:rPr>
              <a:t>Lutas</a:t>
            </a:r>
            <a:r>
              <a:rPr lang="en-GB" sz="1800" kern="0" dirty="0">
                <a:solidFill>
                  <a:srgbClr val="222222"/>
                </a:solidFill>
                <a:effectLst/>
                <a:latin typeface="Arial" panose="020B0604020202020204" pitchFamily="34" charset="0"/>
                <a:ea typeface="Calibri" panose="020F0502020204030204" pitchFamily="34" charset="0"/>
              </a:rPr>
              <a:t> </a:t>
            </a:r>
            <a:r>
              <a:rPr lang="en-GB" sz="1800" i="1" kern="0" dirty="0">
                <a:solidFill>
                  <a:srgbClr val="222222"/>
                </a:solidFill>
                <a:effectLst/>
                <a:latin typeface="Arial" panose="020B0604020202020204" pitchFamily="34" charset="0"/>
                <a:ea typeface="Calibri" panose="020F0502020204030204" pitchFamily="34" charset="0"/>
              </a:rPr>
              <a:t>et al.</a:t>
            </a:r>
            <a:r>
              <a:rPr lang="en-GB" sz="1800" kern="0" dirty="0">
                <a:solidFill>
                  <a:srgbClr val="222222"/>
                </a:solidFill>
                <a:effectLst/>
                <a:latin typeface="Arial" panose="020B0604020202020204" pitchFamily="34" charset="0"/>
                <a:ea typeface="Calibri" panose="020F0502020204030204" pitchFamily="34" charset="0"/>
              </a:rPr>
              <a:t> (2020) found that hiring decisions when it comes to project managers prioritise knowledge of the field or industry over project management qualifications. That makes hiring specialist project managers in my organisation difficult, as they may need to be knowledgeable in the industry of their project, for example construction, but also equally knowledgeable of education; to add complexity, each HEI is different, and a project manager needs to be given time and resources to understand the specific needs of the HEI that has hired them.</a:t>
            </a:r>
          </a:p>
          <a:p>
            <a:endParaRPr lang="en-GB" sz="1800" kern="0" dirty="0">
              <a:solidFill>
                <a:srgbClr val="222222"/>
              </a:solidFill>
              <a:effectLst/>
              <a:latin typeface="Arial" panose="020B0604020202020204" pitchFamily="34" charset="0"/>
              <a:ea typeface="Calibri" panose="020F0502020204030204" pitchFamily="34" charset="0"/>
            </a:endParaRPr>
          </a:p>
          <a:p>
            <a:r>
              <a:rPr lang="en-GB" sz="1800" kern="0" dirty="0">
                <a:solidFill>
                  <a:srgbClr val="222222"/>
                </a:solidFill>
                <a:effectLst/>
                <a:latin typeface="Arial" panose="020B0604020202020204" pitchFamily="34" charset="0"/>
                <a:ea typeface="Calibri" panose="020F0502020204030204" pitchFamily="34" charset="0"/>
              </a:rPr>
              <a:t>This has created a problem with two facets like the two faces of a coin. On the one side, the organisation hires a project manager, who may know about project management but has no idea about higher education and its needs and requirements. That ends up with stressed project managers that seem to stagger from pitfall to pitfall and unhappy and unwilling internal stakeholders, who view the project manager as an ignorant outsider. </a:t>
            </a:r>
          </a:p>
          <a:p>
            <a:endParaRPr lang="en-GB" sz="1800" kern="0" dirty="0">
              <a:solidFill>
                <a:srgbClr val="222222"/>
              </a:solidFill>
              <a:effectLst/>
              <a:latin typeface="Arial" panose="020B0604020202020204" pitchFamily="34" charset="0"/>
              <a:ea typeface="Calibri" panose="020F0502020204030204" pitchFamily="34" charset="0"/>
            </a:endParaRPr>
          </a:p>
          <a:p>
            <a:r>
              <a:rPr lang="en-GB" sz="1800" kern="0" dirty="0">
                <a:solidFill>
                  <a:srgbClr val="222222"/>
                </a:solidFill>
                <a:effectLst/>
                <a:latin typeface="Arial" panose="020B0604020202020204" pitchFamily="34" charset="0"/>
                <a:ea typeface="Calibri" panose="020F0502020204030204" pitchFamily="34" charset="0"/>
              </a:rPr>
              <a:t>On the other side, there is internal appointment of project managers. These colleagues know a lot about their industry and about HE. But they are not knowledgeable or confident in project management processes and tools. So, we end up with another set of stressed project managers, unhappy teams and </a:t>
            </a:r>
            <a:r>
              <a:rPr lang="en-GB" sz="1800" kern="0" dirty="0" err="1">
                <a:solidFill>
                  <a:srgbClr val="222222"/>
                </a:solidFill>
                <a:effectLst/>
                <a:latin typeface="Arial" panose="020B0604020202020204" pitchFamily="34" charset="0"/>
                <a:ea typeface="Calibri" panose="020F0502020204030204" pitchFamily="34" charset="0"/>
              </a:rPr>
              <a:t>misplanned</a:t>
            </a:r>
            <a:r>
              <a:rPr lang="en-GB" sz="1800" kern="0" dirty="0">
                <a:solidFill>
                  <a:srgbClr val="222222"/>
                </a:solidFill>
                <a:effectLst/>
                <a:latin typeface="Arial" panose="020B0604020202020204" pitchFamily="34" charset="0"/>
                <a:ea typeface="Calibri" panose="020F0502020204030204" pitchFamily="34" charset="0"/>
              </a:rPr>
              <a:t> projects.</a:t>
            </a:r>
          </a:p>
          <a:p>
            <a:endParaRPr lang="en-GB" sz="1800" kern="0" dirty="0">
              <a:solidFill>
                <a:srgbClr val="222222"/>
              </a:solidFill>
              <a:effectLst/>
              <a:latin typeface="Arial" panose="020B0604020202020204" pitchFamily="34" charset="0"/>
              <a:ea typeface="Calibri" panose="020F0502020204030204" pitchFamily="34" charset="0"/>
            </a:endParaRPr>
          </a:p>
          <a:p>
            <a:r>
              <a:rPr lang="en-GB" sz="1800" kern="0" dirty="0">
                <a:solidFill>
                  <a:srgbClr val="222222"/>
                </a:solidFill>
                <a:effectLst/>
                <a:latin typeface="Arial" panose="020B0604020202020204" pitchFamily="34" charset="0"/>
                <a:ea typeface="Calibri" panose="020F0502020204030204" pitchFamily="34" charset="0"/>
              </a:rPr>
              <a:t>So, the first step in Stage 0 is to solve that problem. I am an academic by training – I believe equally in education and practical experience. So, for externally hired project managers, we need both to ensure that they have the appropriate qualifications and are given the time to get to know the organisation, including placement in different units and departments! And for the internal appointments, we need to ensure that they get the training they need in project management and that they have an internal network of support. </a:t>
            </a:r>
          </a:p>
          <a:p>
            <a:endParaRPr lang="en-GB" sz="1800" kern="0" dirty="0">
              <a:solidFill>
                <a:srgbClr val="222222"/>
              </a:solidFill>
              <a:effectLst/>
              <a:latin typeface="Arial" panose="020B0604020202020204" pitchFamily="34" charset="0"/>
              <a:ea typeface="Calibri" panose="020F0502020204030204" pitchFamily="34" charset="0"/>
            </a:endParaRPr>
          </a:p>
          <a:p>
            <a:r>
              <a:rPr lang="en-GB" dirty="0"/>
              <a:t>Steps two and three of Stage 0 focus on PROGRAMMES. The PMI identifies a programme as: “</a:t>
            </a:r>
            <a:r>
              <a:rPr lang="en-US" b="0" i="0" dirty="0">
                <a:solidFill>
                  <a:srgbClr val="575757"/>
                </a:solidFill>
                <a:effectLst/>
                <a:latin typeface="Agrandir-Medium"/>
              </a:rPr>
              <a:t>a group of related projects managed in a coordinated manner to obtain benefits not available from managing them individually.” Note that I am not making an immediate case for portfolios, although I would expect them to become necessary not very long after; however, </a:t>
            </a:r>
            <a:r>
              <a:rPr lang="en-US" b="0" i="0" dirty="0" err="1">
                <a:solidFill>
                  <a:srgbClr val="575757"/>
                </a:solidFill>
                <a:effectLst/>
                <a:latin typeface="Agrandir-Medium"/>
              </a:rPr>
              <a:t>programmes</a:t>
            </a:r>
            <a:r>
              <a:rPr lang="en-US" b="0" i="0" dirty="0">
                <a:solidFill>
                  <a:srgbClr val="575757"/>
                </a:solidFill>
                <a:effectLst/>
                <a:latin typeface="Agrandir-Medium"/>
              </a:rPr>
              <a:t> is the immediate need. </a:t>
            </a:r>
          </a:p>
          <a:p>
            <a:endParaRPr lang="en-US" b="0" i="0" dirty="0">
              <a:solidFill>
                <a:srgbClr val="575757"/>
              </a:solidFill>
              <a:effectLst/>
              <a:latin typeface="Agrandir-Medium"/>
            </a:endParaRPr>
          </a:p>
          <a:p>
            <a:r>
              <a:rPr lang="en-US" b="0" i="0" dirty="0">
                <a:solidFill>
                  <a:srgbClr val="575757"/>
                </a:solidFill>
                <a:effectLst/>
                <a:latin typeface="Agrandir-Medium"/>
              </a:rPr>
              <a:t>If we can work across strategies and </a:t>
            </a:r>
            <a:r>
              <a:rPr lang="en-US" b="0" i="0" dirty="0" err="1">
                <a:solidFill>
                  <a:srgbClr val="575757"/>
                </a:solidFill>
                <a:effectLst/>
                <a:latin typeface="Agrandir-Medium"/>
              </a:rPr>
              <a:t>inistitutional</a:t>
            </a:r>
            <a:r>
              <a:rPr lang="en-US" b="0" i="0" dirty="0">
                <a:solidFill>
                  <a:srgbClr val="575757"/>
                </a:solidFill>
                <a:effectLst/>
                <a:latin typeface="Agrandir-Medium"/>
              </a:rPr>
              <a:t> non-strategic goals to put projects into </a:t>
            </a:r>
            <a:r>
              <a:rPr lang="en-US" b="0" i="0" dirty="0" err="1">
                <a:solidFill>
                  <a:srgbClr val="575757"/>
                </a:solidFill>
                <a:effectLst/>
                <a:latin typeface="Agrandir-Medium"/>
              </a:rPr>
              <a:t>programmes</a:t>
            </a:r>
            <a:r>
              <a:rPr lang="en-US" b="0" i="0" dirty="0">
                <a:solidFill>
                  <a:srgbClr val="575757"/>
                </a:solidFill>
                <a:effectLst/>
                <a:latin typeface="Agrandir-Medium"/>
              </a:rPr>
              <a:t>, that means that we can actually intertwine projects and their resources, particularly the human ones, so that we can increase communication and collaboration, rather than work on parallel and connected projects in silos. </a:t>
            </a:r>
          </a:p>
          <a:p>
            <a:endParaRPr lang="en-US" b="0" i="0" dirty="0">
              <a:solidFill>
                <a:srgbClr val="575757"/>
              </a:solidFill>
              <a:effectLst/>
              <a:latin typeface="Agrandir-Medium"/>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575757"/>
                </a:solidFill>
                <a:effectLst/>
                <a:latin typeface="Agrandir-Medium"/>
              </a:rPr>
              <a:t>I would also suggest a small </a:t>
            </a:r>
            <a:r>
              <a:rPr lang="en-US" b="0" i="0" dirty="0" err="1">
                <a:solidFill>
                  <a:srgbClr val="575757"/>
                </a:solidFill>
                <a:effectLst/>
                <a:latin typeface="Agrandir-Medium"/>
              </a:rPr>
              <a:t>programme</a:t>
            </a:r>
            <a:r>
              <a:rPr lang="en-US" b="0" i="0" dirty="0">
                <a:solidFill>
                  <a:srgbClr val="575757"/>
                </a:solidFill>
                <a:effectLst/>
                <a:latin typeface="Agrandir-Medium"/>
              </a:rPr>
              <a:t> management unit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support the project categorisation process, provide an ‘eagle’s eye view’ in the initiation and project categorisation processes for any given project, and support continuity in the case of loss of project management personnel.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987130D-EA68-4D53-9CCC-13772FD42EE5}" type="slidenum">
              <a:rPr lang="en-GB" smtClean="0"/>
              <a:t>7</a:t>
            </a:fld>
            <a:endParaRPr lang="en-GB"/>
          </a:p>
        </p:txBody>
      </p:sp>
    </p:spTree>
    <p:extLst>
      <p:ext uri="{BB962C8B-B14F-4D97-AF65-F5344CB8AC3E}">
        <p14:creationId xmlns:p14="http://schemas.microsoft.com/office/powerpoint/2010/main" val="2051186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 know that this looks complicated but bear with me.</a:t>
            </a:r>
          </a:p>
          <a:p>
            <a:endParaRPr lang="en-GB" dirty="0"/>
          </a:p>
          <a:p>
            <a:pPr algn="just">
              <a:lnSpc>
                <a:spcPct val="150000"/>
              </a:lnSpc>
              <a:spcBef>
                <a:spcPts val="1200"/>
              </a:spcBef>
              <a:spcAft>
                <a:spcPts val="10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This stage will require both expertise of project management and internal stakeholder consultation. So, effectively we need to create a project categorisation matrix that is relevant to the organisation, rather than follow some generic model. This slide presents my suggestion for what this matrix needs to contain. The specific values in each category are too complex to estimate at this stage, hence the need for consultation and employing a professional programme manager to do the work.</a:t>
            </a:r>
          </a:p>
          <a:p>
            <a:pPr algn="just">
              <a:lnSpc>
                <a:spcPct val="150000"/>
              </a:lnSpc>
              <a:spcBef>
                <a:spcPts val="1200"/>
              </a:spcBef>
              <a:spcAft>
                <a:spcPts val="1000"/>
              </a:spcAft>
            </a:pPr>
            <a:endPar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 terms of the project categorisation matrix, I suggest splitting this element into two parts, an initial one before even the initiation phase of any given project, and one that takes part after the business case is presented and is part of the process of approval.</a:t>
            </a:r>
          </a:p>
          <a:p>
            <a:pPr algn="just">
              <a:lnSpc>
                <a:spcPct val="150000"/>
              </a:lnSpc>
              <a:spcBef>
                <a:spcPts val="1200"/>
              </a:spcBef>
              <a:spcAft>
                <a:spcPts val="1000"/>
              </a:spcAft>
            </a:pPr>
            <a:endPar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 part 1, I would include the following:</a:t>
            </a:r>
          </a:p>
          <a:p>
            <a:pPr algn="just">
              <a:lnSpc>
                <a:spcPct val="150000"/>
              </a:lnSpc>
              <a:spcBef>
                <a:spcPts val="1200"/>
              </a:spcBef>
              <a:spcAft>
                <a:spcPts val="1000"/>
              </a:spcAft>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Size and complexity: The </a:t>
            </a:r>
            <a:r>
              <a:rPr lang="en-GB" sz="1800" kern="0" dirty="0">
                <a:solidFill>
                  <a:srgbClr val="222222"/>
                </a:solidFill>
                <a:effectLst/>
                <a:latin typeface="Arial" panose="020B0604020202020204" pitchFamily="34" charset="0"/>
                <a:ea typeface="Calibri" panose="020F0502020204030204" pitchFamily="34" charset="0"/>
              </a:rPr>
              <a:t>size of the project, and its relative importance to organisational priorities. This has to do with time, human resources and estimated budget.  Too often large projects are given more resource and priority than the smaller projects upon which they are dependent, which can be avoided with going through the categorisation process. I would add to this element of Burgan &amp; Burgan (2014), that size matrix should be combined with a complexity matrix, as suggested by Josey &amp; England (2009) focusing on internal complexity in the first instance to consider the nature of the organisation (ex. multi-campus) and whether it needs a multi-approach team. </a:t>
            </a:r>
          </a:p>
          <a:p>
            <a:pPr algn="just">
              <a:lnSpc>
                <a:spcPct val="150000"/>
              </a:lnSpc>
              <a:spcBef>
                <a:spcPts val="1200"/>
              </a:spcBef>
              <a:spcAft>
                <a:spcPts val="1000"/>
              </a:spcAft>
            </a:pPr>
            <a:endPar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estimated programme placement ensures that the project gets an appropriate sponsor but also, and more importantly, an indication of other connected projects and the possibility of sharing resources and goals.</a:t>
            </a:r>
          </a:p>
          <a:p>
            <a:pPr algn="just">
              <a:lnSpc>
                <a:spcPct val="150000"/>
              </a:lnSpc>
              <a:spcBef>
                <a:spcPts val="1200"/>
              </a:spcBef>
              <a:spcAft>
                <a:spcPts val="1000"/>
              </a:spcAft>
            </a:pPr>
            <a:endPar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industry relates to the specific units in the institution. </a:t>
            </a:r>
            <a:r>
              <a:rPr lang="en-GB" sz="1800" kern="0" dirty="0">
                <a:solidFill>
                  <a:srgbClr val="222222"/>
                </a:solidFill>
                <a:effectLst/>
                <a:latin typeface="Arial" panose="020B0604020202020204" pitchFamily="34" charset="0"/>
                <a:ea typeface="Calibri" panose="020F0502020204030204" pitchFamily="34" charset="0"/>
              </a:rPr>
              <a:t>. I do not know how common this issue is across sectors or industries, but HEIs face a particular challenge. While an HEI’s primary industry is education, for it to function, it needs a variety of specialised departments that fundamentally belong to other industries, such as construction/maintenance, IT, human resources, marketing, hospitality, and health and social care. Further, in addition to an HEI’s primary industry of education, changes in the HE sector over the last thirty years have added several other, at times conflicting, priorities, such as civic engagement, product research and creation, and enterprise. Yet all these must be managed in such a way that do not hinder or negatively affect the primary industry of education.</a:t>
            </a:r>
          </a:p>
          <a:p>
            <a:pPr algn="just">
              <a:lnSpc>
                <a:spcPct val="150000"/>
              </a:lnSpc>
              <a:spcBef>
                <a:spcPts val="1200"/>
              </a:spcBef>
              <a:spcAft>
                <a:spcPts val="1000"/>
              </a:spcAft>
            </a:pPr>
            <a:endPar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Finally, in part 1, I have added risk. </a:t>
            </a:r>
            <a:r>
              <a:rPr lang="en-GB" sz="1800" kern="0" dirty="0">
                <a:solidFill>
                  <a:srgbClr val="222222"/>
                </a:solidFill>
                <a:effectLst/>
                <a:latin typeface="Arial" panose="020B0604020202020204" pitchFamily="34" charset="0"/>
                <a:ea typeface="Calibri" panose="020F0502020204030204" pitchFamily="34" charset="0"/>
              </a:rPr>
              <a:t>. Risk management is essential for all projects, and while it is an integral part of the initiation and planning phases, I would add it to the categorisation matrix as it should affect both choice of project manager and initial consideration of project initiation to avoid the issues affecting my organisation as I mentioned in a previous slide.</a:t>
            </a:r>
          </a:p>
          <a:p>
            <a:pPr algn="just">
              <a:lnSpc>
                <a:spcPct val="150000"/>
              </a:lnSpc>
              <a:spcBef>
                <a:spcPts val="1200"/>
              </a:spcBef>
              <a:spcAft>
                <a:spcPts val="1000"/>
              </a:spcAft>
            </a:pPr>
            <a:endPar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This part of project categorisation allows then senior or middle management to give the go-ahead to the initiation phase of the project, using the matrix to guide them in choosing a sponsor and the right project manager. The matrix in terms of risk, size, complexity and programme placement will importantly guide management in choosing the right timeframe to start the project.</a:t>
            </a:r>
          </a:p>
          <a:p>
            <a:pPr algn="just">
              <a:lnSpc>
                <a:spcPct val="150000"/>
              </a:lnSpc>
              <a:spcBef>
                <a:spcPts val="1200"/>
              </a:spcBef>
              <a:spcAft>
                <a:spcPts val="1000"/>
              </a:spcAft>
            </a:pPr>
            <a:endPar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second part comes during and after the initiation phase of the project and an updated matrix should accompany the business case. This includes a tailored methodology, and an estimation of the project phases, the relationship between them and an estimation of the stage gates, i.e. the monitor and control process. The updated project matrix would then, alongside the business case, allow management to decide on the resources required, human and budgetary, as well as adjust the timeframe both in relation to other projects in the programme, and according to what the organisation is able to invest in any given project in any given time. </a:t>
            </a:r>
          </a:p>
          <a:p>
            <a:pPr algn="just">
              <a:lnSpc>
                <a:spcPct val="150000"/>
              </a:lnSpc>
              <a:spcBef>
                <a:spcPts val="1200"/>
              </a:spcBef>
              <a:spcAft>
                <a:spcPts val="1000"/>
              </a:spcAft>
            </a:pPr>
            <a:endPar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To take an example, let’s assume that the institution decides to invest in major new learning and teaching technology. This will require an obvious project in terms of funding it, making the necessary adjustments to the estate and installing the technology. All well and good. A good project categorisation system would have identified that this major construction/IT project would need to be grouped with at least two smaller projects. </a:t>
            </a:r>
          </a:p>
          <a:p>
            <a:pPr algn="just">
              <a:lnSpc>
                <a:spcPct val="150000"/>
              </a:lnSpc>
              <a:spcBef>
                <a:spcPts val="1200"/>
              </a:spcBef>
              <a:spcAft>
                <a:spcPts val="1000"/>
              </a:spcAft>
            </a:pPr>
            <a:endPar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One to work on early implementation and examples creating case studies of how the technology will impact learning and teaching, and provide internally-created examples for colleagues. And another one to start on training all relevant colleagues on these types of technologies more generally to prepare them for the launch of the new technology and make them aware of the possibilities inherent to it. </a:t>
            </a:r>
          </a:p>
          <a:p>
            <a:pPr algn="just">
              <a:lnSpc>
                <a:spcPct val="150000"/>
              </a:lnSpc>
              <a:spcBef>
                <a:spcPts val="1200"/>
              </a:spcBef>
              <a:spcAft>
                <a:spcPts val="1000"/>
              </a:spcAft>
            </a:pPr>
            <a:endPar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r>
              <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Without these smaller, and much less expensive projects, the main project will stall at the actual implementation stage. So, we will have a major new amazing technology but no-one knows how to use it, what the possibilities are, and for the majority of possible users no idea what this type of technology is, much less any understanding of this specific type of implementation. Very importantly, the communication strategies of the smaller projects would ensure that a wider communication strategy would not be necessary for the larger project, nor indeed ask project managers and teams with expertise in construction and IT to also somehow gain immediate expertise in digital learning and staff training. Finally, by tailoring the methodologies of the three projects, we would be looking at an incremental methodology of overlapping phases that would ensure that by the unveiling point of the larger project, its end users would be ready to welcome and use it.</a:t>
            </a:r>
          </a:p>
          <a:p>
            <a:pPr algn="just">
              <a:lnSpc>
                <a:spcPct val="150000"/>
              </a:lnSpc>
              <a:spcBef>
                <a:spcPts val="1200"/>
              </a:spcBef>
              <a:spcAft>
                <a:spcPts val="1000"/>
              </a:spcAft>
            </a:pPr>
            <a:endPar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endParaRPr lang="en-GB" sz="1800" kern="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987130D-EA68-4D53-9CCC-13772FD42EE5}" type="slidenum">
              <a:rPr lang="en-GB" smtClean="0"/>
              <a:t>8</a:t>
            </a:fld>
            <a:endParaRPr lang="en-GB"/>
          </a:p>
        </p:txBody>
      </p:sp>
    </p:spTree>
    <p:extLst>
      <p:ext uri="{BB962C8B-B14F-4D97-AF65-F5344CB8AC3E}">
        <p14:creationId xmlns:p14="http://schemas.microsoft.com/office/powerpoint/2010/main" val="3038144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second stage of my proposed project categorisation process is large but relatively easy to implement. It effectively means to embed the </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project categorisation matrix in project initiation and approval throughout the institution. This will require both time, as such large-scale implementation is never instantaneous, and training in both usage of the matrix and judgement based on it for middle and senior management.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As I mentioned above </a:t>
            </a: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 think that using project categorisation can create an appropriate framework for the institution of specific project management practices and choices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 believe that a project categorisation will enable better management of projects, as it will allow tailoring of the processes according to project specifics and the needs of the organisation.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endParaRPr>
          </a:p>
          <a:p>
            <a:r>
              <a:rPr lang="en-GB" dirty="0"/>
              <a:t>This presentation presented a proposal on the stages necessary to implement a project categorisation system, and the elements necessary in the project categorisation matrix.</a:t>
            </a:r>
          </a:p>
        </p:txBody>
      </p:sp>
      <p:sp>
        <p:nvSpPr>
          <p:cNvPr id="4" name="Slide Number Placeholder 3"/>
          <p:cNvSpPr>
            <a:spLocks noGrp="1"/>
          </p:cNvSpPr>
          <p:nvPr>
            <p:ph type="sldNum" sz="quarter" idx="5"/>
          </p:nvPr>
        </p:nvSpPr>
        <p:spPr/>
        <p:txBody>
          <a:bodyPr/>
          <a:lstStyle/>
          <a:p>
            <a:fld id="{5987130D-EA68-4D53-9CCC-13772FD42EE5}" type="slidenum">
              <a:rPr lang="en-GB" smtClean="0"/>
              <a:t>9</a:t>
            </a:fld>
            <a:endParaRPr lang="en-GB"/>
          </a:p>
        </p:txBody>
      </p:sp>
    </p:spTree>
    <p:extLst>
      <p:ext uri="{BB962C8B-B14F-4D97-AF65-F5344CB8AC3E}">
        <p14:creationId xmlns:p14="http://schemas.microsoft.com/office/powerpoint/2010/main" val="2475915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987130D-EA68-4D53-9CCC-13772FD42EE5}" type="slidenum">
              <a:rPr lang="en-GB" smtClean="0"/>
              <a:t>10</a:t>
            </a:fld>
            <a:endParaRPr lang="en-GB"/>
          </a:p>
        </p:txBody>
      </p:sp>
    </p:spTree>
    <p:extLst>
      <p:ext uri="{BB962C8B-B14F-4D97-AF65-F5344CB8AC3E}">
        <p14:creationId xmlns:p14="http://schemas.microsoft.com/office/powerpoint/2010/main" val="1898596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F5C3D-1C6A-AAEA-0969-F99AC5B7A81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1BC928-1E1E-CDD6-B93F-BEB86CC4EE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6A6A6F-69E2-854F-CC33-C6FB959273CA}"/>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5" name="Footer Placeholder 4">
            <a:extLst>
              <a:ext uri="{FF2B5EF4-FFF2-40B4-BE49-F238E27FC236}">
                <a16:creationId xmlns:a16="http://schemas.microsoft.com/office/drawing/2014/main" id="{2A859333-A712-49C1-718A-0E9669E8D6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E7DEFC-4E31-8C91-63F6-C9DBFFB1972D}"/>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4007443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59F38-1A4B-DDF5-64F7-87EBA207A8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42FFFF-8053-4A08-9263-C20684BC89D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6FF4EA-91F1-117B-0642-E0341185B152}"/>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5" name="Footer Placeholder 4">
            <a:extLst>
              <a:ext uri="{FF2B5EF4-FFF2-40B4-BE49-F238E27FC236}">
                <a16:creationId xmlns:a16="http://schemas.microsoft.com/office/drawing/2014/main" id="{6B66487A-FE2D-B477-03CF-C13D677305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6252DE-AE04-3F62-E28F-31D188A48E6E}"/>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2686356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D8F6-CF1B-DB2B-F0F4-2E059357A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2844CB-4BE6-C440-0054-2A19B9AD26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63C439-5F13-6710-F7E0-B2FB64DEF895}"/>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5" name="Footer Placeholder 4">
            <a:extLst>
              <a:ext uri="{FF2B5EF4-FFF2-40B4-BE49-F238E27FC236}">
                <a16:creationId xmlns:a16="http://schemas.microsoft.com/office/drawing/2014/main" id="{CA61258A-AD64-4BF4-9F20-C386C21D35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C2A6C7-AF78-A12B-B4B1-8F2F436B3013}"/>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1061508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4B499-39C1-2487-ADFC-EACFA574C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CA4D5F-19F4-8CE8-7C77-7C0422E61F4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91BF52-1B56-8576-5932-A4B98DF337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412B14-5A1C-2F25-514A-F576ABB943DC}"/>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6" name="Footer Placeholder 5">
            <a:extLst>
              <a:ext uri="{FF2B5EF4-FFF2-40B4-BE49-F238E27FC236}">
                <a16:creationId xmlns:a16="http://schemas.microsoft.com/office/drawing/2014/main" id="{35CD21E8-5C24-2948-D33E-886FEE7A50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E6CD31-DEF8-21C1-D138-D673EF4866CE}"/>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1848192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17311-5AD4-64EE-29A0-30197059837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1D11FB-3E49-52C2-7417-BD15CD3752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0867BE-6330-83D1-6E3F-26BC3C67F7A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028356-FA36-1990-1187-CB624AC188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248BCC-D43C-8D6C-E407-97FE378F609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367BF84-85A6-7979-A6B7-12BC72F4A650}"/>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8" name="Footer Placeholder 7">
            <a:extLst>
              <a:ext uri="{FF2B5EF4-FFF2-40B4-BE49-F238E27FC236}">
                <a16:creationId xmlns:a16="http://schemas.microsoft.com/office/drawing/2014/main" id="{6DA512D7-EA96-D090-219B-874BCFABBE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0C8111-C04B-0149-9EDE-C54F74A92CC8}"/>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13387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B5C82-8598-E061-D90C-2F48AE8B35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8AAF0B4-3588-AAE4-B4D8-2A48D84B2D32}"/>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4" name="Footer Placeholder 3">
            <a:extLst>
              <a:ext uri="{FF2B5EF4-FFF2-40B4-BE49-F238E27FC236}">
                <a16:creationId xmlns:a16="http://schemas.microsoft.com/office/drawing/2014/main" id="{1B581CC2-5979-76FB-B2CC-AA8458C11D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ECED57-4A77-7227-5835-0086F119F7DE}"/>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540173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368A14-9812-5675-5D4D-521BEC93B32E}"/>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3" name="Footer Placeholder 2">
            <a:extLst>
              <a:ext uri="{FF2B5EF4-FFF2-40B4-BE49-F238E27FC236}">
                <a16:creationId xmlns:a16="http://schemas.microsoft.com/office/drawing/2014/main" id="{F0EFFD62-F6CB-DFEC-2281-B7A8A71FBB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03E1AE-FB4C-E458-F691-A1B36AF9ABF0}"/>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851300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4FBC4-BD8A-B056-15ED-AC170CCEBB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8B729A-4273-AAFE-F589-05D149D7DA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A9CB15-B0F5-8AE8-13E1-452C67D5CB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E896DA-A86F-1329-803F-9CF92C45D42F}"/>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6" name="Footer Placeholder 5">
            <a:extLst>
              <a:ext uri="{FF2B5EF4-FFF2-40B4-BE49-F238E27FC236}">
                <a16:creationId xmlns:a16="http://schemas.microsoft.com/office/drawing/2014/main" id="{7C99856F-8A21-82C4-DF64-3FAFC38D9E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9649CE-F33D-7D4E-0751-7F3E3DE5A073}"/>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2527842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5A6C6-F831-6D32-FAE4-10E15DB928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DA4C82-38CC-B16F-5C6D-28FFBF0EDB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1C0F58-EBE2-ED87-87F7-DD37177C24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79A801-F7A1-81E4-83B0-52AEA8AEA450}"/>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6" name="Footer Placeholder 5">
            <a:extLst>
              <a:ext uri="{FF2B5EF4-FFF2-40B4-BE49-F238E27FC236}">
                <a16:creationId xmlns:a16="http://schemas.microsoft.com/office/drawing/2014/main" id="{34912589-6505-8A9D-4001-CD884D53B0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E1BB3C-304F-A4AD-CF4E-64582815D2A1}"/>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3444805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B40C5-17A1-1752-992E-E1BA54F095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ADF4F7-6393-8739-AE36-FD5E9E6A13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4CAF12-ACE5-1D47-CEB8-E36185B27C54}"/>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5" name="Footer Placeholder 4">
            <a:extLst>
              <a:ext uri="{FF2B5EF4-FFF2-40B4-BE49-F238E27FC236}">
                <a16:creationId xmlns:a16="http://schemas.microsoft.com/office/drawing/2014/main" id="{D4A54895-4051-C12A-FDBF-5F07841CCF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BCCE2A-37B1-51CD-EAB0-690F019750E9}"/>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2319810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F83778-A80B-C1EE-6B15-D1662E09FB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ADAD484-11BB-3B0F-EF51-02640C67AB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A1C7E5-9BBA-628E-C843-27D8A780B822}"/>
              </a:ext>
            </a:extLst>
          </p:cNvPr>
          <p:cNvSpPr>
            <a:spLocks noGrp="1"/>
          </p:cNvSpPr>
          <p:nvPr>
            <p:ph type="dt" sz="half" idx="10"/>
          </p:nvPr>
        </p:nvSpPr>
        <p:spPr/>
        <p:txBody>
          <a:bodyPr/>
          <a:lstStyle/>
          <a:p>
            <a:fld id="{19ACA80D-17B3-43A4-B438-9DEB4B47C7AA}" type="datetimeFigureOut">
              <a:rPr lang="en-GB" smtClean="0"/>
              <a:t>11/05/2023</a:t>
            </a:fld>
            <a:endParaRPr lang="en-GB"/>
          </a:p>
        </p:txBody>
      </p:sp>
      <p:sp>
        <p:nvSpPr>
          <p:cNvPr id="5" name="Footer Placeholder 4">
            <a:extLst>
              <a:ext uri="{FF2B5EF4-FFF2-40B4-BE49-F238E27FC236}">
                <a16:creationId xmlns:a16="http://schemas.microsoft.com/office/drawing/2014/main" id="{6D263352-844C-DB9E-FE80-061457B24F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951C79-5FBA-04CB-46ED-F3A997042C20}"/>
              </a:ext>
            </a:extLst>
          </p:cNvPr>
          <p:cNvSpPr>
            <a:spLocks noGrp="1"/>
          </p:cNvSpPr>
          <p:nvPr>
            <p:ph type="sldNum" sz="quarter" idx="12"/>
          </p:nvPr>
        </p:nvSpPr>
        <p:spPr/>
        <p:txBody>
          <a:bodyPr/>
          <a:lstStyle/>
          <a:p>
            <a:fld id="{C614975E-C186-468C-9229-B95B4EB05E55}" type="slidenum">
              <a:rPr lang="en-GB" smtClean="0"/>
              <a:t>‹#›</a:t>
            </a:fld>
            <a:endParaRPr lang="en-GB"/>
          </a:p>
        </p:txBody>
      </p:sp>
    </p:spTree>
    <p:extLst>
      <p:ext uri="{BB962C8B-B14F-4D97-AF65-F5344CB8AC3E}">
        <p14:creationId xmlns:p14="http://schemas.microsoft.com/office/powerpoint/2010/main" val="1003770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7E92F3-8875-0BE1-D7F2-F155143903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EB3B4E-CFEE-72E5-A249-41A83FCD87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E6CAB9-BF62-172D-146C-5E6473D141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ACA80D-17B3-43A4-B438-9DEB4B47C7AA}" type="datetimeFigureOut">
              <a:rPr lang="en-GB" smtClean="0"/>
              <a:t>11/05/2023</a:t>
            </a:fld>
            <a:endParaRPr lang="en-GB"/>
          </a:p>
        </p:txBody>
      </p:sp>
      <p:sp>
        <p:nvSpPr>
          <p:cNvPr id="5" name="Footer Placeholder 4">
            <a:extLst>
              <a:ext uri="{FF2B5EF4-FFF2-40B4-BE49-F238E27FC236}">
                <a16:creationId xmlns:a16="http://schemas.microsoft.com/office/drawing/2014/main" id="{6F9F0ACD-D7A3-7EF4-B231-C1CF022151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FE639B-FA0D-762F-474F-EE2B653927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4975E-C186-468C-9229-B95B4EB05E55}" type="slidenum">
              <a:rPr lang="en-GB" smtClean="0"/>
              <a:t>‹#›</a:t>
            </a:fld>
            <a:endParaRPr lang="en-GB"/>
          </a:p>
        </p:txBody>
      </p:sp>
    </p:spTree>
    <p:extLst>
      <p:ext uri="{BB962C8B-B14F-4D97-AF65-F5344CB8AC3E}">
        <p14:creationId xmlns:p14="http://schemas.microsoft.com/office/powerpoint/2010/main" val="1123096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7" Type="http://schemas.openxmlformats.org/officeDocument/2006/relationships/image" Target="../media/image22.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sv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hyperlink" Target="https://www.hesa.ac.uk/data-and-analysis/students/where-stud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5772175-955A-4811-B3D9-A03023BEF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0619" y="381383"/>
            <a:ext cx="6858000" cy="6095233"/>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24724" y="126724"/>
            <a:ext cx="6346209" cy="6113044"/>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792937" y="2554938"/>
            <a:ext cx="2501979" cy="6104139"/>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245782" y="1257085"/>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85457" y="385455"/>
            <a:ext cx="6858001" cy="6087091"/>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0C86EF7-5EC4-4682-A7BD-444DA4916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760" y="10141"/>
            <a:ext cx="5608469" cy="6858864"/>
          </a:xfrm>
          <a:prstGeom prst="rect">
            <a:avLst/>
          </a:prstGeom>
          <a:gradFill>
            <a:gsLst>
              <a:gs pos="21000">
                <a:schemeClr val="accent1">
                  <a:lumMod val="75000"/>
                  <a:alpha val="6000"/>
                </a:schemeClr>
              </a:gs>
              <a:gs pos="99000">
                <a:schemeClr val="accent1">
                  <a:lumMod val="50000"/>
                  <a:alpha val="33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C2708-BEA0-1FB5-9A54-DD20684B1CE7}"/>
              </a:ext>
            </a:extLst>
          </p:cNvPr>
          <p:cNvSpPr>
            <a:spLocks noGrp="1"/>
          </p:cNvSpPr>
          <p:nvPr>
            <p:ph type="ctrTitle"/>
          </p:nvPr>
        </p:nvSpPr>
        <p:spPr>
          <a:xfrm>
            <a:off x="952500" y="457199"/>
            <a:ext cx="4494652" cy="3465177"/>
          </a:xfrm>
        </p:spPr>
        <p:txBody>
          <a:bodyPr anchor="b">
            <a:normAutofit/>
          </a:bodyPr>
          <a:lstStyle/>
          <a:p>
            <a:pPr algn="l">
              <a:spcBef>
                <a:spcPts val="1200"/>
              </a:spcBef>
            </a:pPr>
            <a:br>
              <a:rPr lang="en-GB" sz="34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br>
            <a:r>
              <a:rPr lang="en-GB" sz="34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t>Discuss how you would plan and design a project management process for the workplace</a:t>
            </a:r>
            <a:endParaRPr lang="en-GB" sz="3400">
              <a:solidFill>
                <a:srgbClr val="FFFFFF"/>
              </a:solidFill>
            </a:endParaRPr>
          </a:p>
        </p:txBody>
      </p:sp>
      <p:sp>
        <p:nvSpPr>
          <p:cNvPr id="3" name="Subtitle 2">
            <a:extLst>
              <a:ext uri="{FF2B5EF4-FFF2-40B4-BE49-F238E27FC236}">
                <a16:creationId xmlns:a16="http://schemas.microsoft.com/office/drawing/2014/main" id="{434BF5AB-3F9E-9938-DA1E-7BD504366611}"/>
              </a:ext>
            </a:extLst>
          </p:cNvPr>
          <p:cNvSpPr>
            <a:spLocks noGrp="1"/>
          </p:cNvSpPr>
          <p:nvPr>
            <p:ph type="subTitle" idx="1"/>
          </p:nvPr>
        </p:nvSpPr>
        <p:spPr>
          <a:xfrm>
            <a:off x="952499" y="4745318"/>
            <a:ext cx="4506605" cy="1266530"/>
          </a:xfrm>
        </p:spPr>
        <p:txBody>
          <a:bodyPr>
            <a:normAutofit/>
          </a:bodyPr>
          <a:lstStyle/>
          <a:p>
            <a:pPr algn="l"/>
            <a:r>
              <a:rPr lang="en-GB" sz="1700" b="1">
                <a:solidFill>
                  <a:srgbClr val="FFFFFF"/>
                </a:solidFill>
                <a:effectLst/>
                <a:latin typeface="Arial" panose="020B0604020202020204" pitchFamily="34" charset="0"/>
                <a:ea typeface="Times New Roman" panose="02020603050405020304" pitchFamily="18" charset="0"/>
              </a:rPr>
              <a:t>BMPF7018 Managing Work-based Projects</a:t>
            </a:r>
            <a:br>
              <a:rPr lang="en-GB" sz="1700">
                <a:solidFill>
                  <a:srgbClr val="FFFFFF"/>
                </a:solidFill>
                <a:effectLst/>
                <a:latin typeface="Times New Roman" panose="02020603050405020304" pitchFamily="18" charset="0"/>
                <a:ea typeface="Times New Roman" panose="02020603050405020304" pitchFamily="18" charset="0"/>
              </a:rPr>
            </a:br>
            <a:r>
              <a:rPr lang="en-GB" sz="17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t>Assignment Component 2b: Presentation</a:t>
            </a:r>
          </a:p>
          <a:p>
            <a:pPr algn="l"/>
            <a:r>
              <a:rPr lang="en-GB" sz="1700" b="1">
                <a:solidFill>
                  <a:srgbClr val="FFFFFF"/>
                </a:solidFill>
                <a:effectLst/>
                <a:latin typeface="Arial" panose="020B0604020202020204" pitchFamily="34" charset="0"/>
                <a:ea typeface="Times New Roman" panose="02020603050405020304" pitchFamily="18" charset="0"/>
              </a:rPr>
              <a:t>Errietta M.A. Bissa (2225712)</a:t>
            </a:r>
            <a:endParaRPr lang="en-GB" sz="1700">
              <a:solidFill>
                <a:srgbClr val="FFFFFF"/>
              </a:solidFill>
              <a:effectLst/>
              <a:latin typeface="Times New Roman" panose="02020603050405020304" pitchFamily="18" charset="0"/>
              <a:ea typeface="Times New Roman" panose="02020603050405020304" pitchFamily="18" charset="0"/>
            </a:endParaRPr>
          </a:p>
          <a:p>
            <a:pPr algn="l"/>
            <a:endParaRPr lang="en-GB" sz="1700">
              <a:solidFill>
                <a:srgbClr val="FFFFFF"/>
              </a:solidFill>
            </a:endParaRPr>
          </a:p>
        </p:txBody>
      </p:sp>
      <p:pic>
        <p:nvPicPr>
          <p:cNvPr id="5" name="Picture 4" descr="A person reaching for a paper on a table full of paper and sticky notes">
            <a:extLst>
              <a:ext uri="{FF2B5EF4-FFF2-40B4-BE49-F238E27FC236}">
                <a16:creationId xmlns:a16="http://schemas.microsoft.com/office/drawing/2014/main" id="{3A3F58A5-3546-0BCE-E4B5-0238CAD93A41}"/>
              </a:ext>
            </a:extLst>
          </p:cNvPr>
          <p:cNvPicPr>
            <a:picLocks noChangeAspect="1"/>
          </p:cNvPicPr>
          <p:nvPr/>
        </p:nvPicPr>
        <p:blipFill rotWithShape="1">
          <a:blip r:embed="rId3"/>
          <a:srcRect l="22249" r="22048" b="-2"/>
          <a:stretch/>
        </p:blipFill>
        <p:spPr>
          <a:xfrm>
            <a:off x="7101840" y="1028701"/>
            <a:ext cx="4033520" cy="4833620"/>
          </a:xfrm>
          <a:prstGeom prst="rect">
            <a:avLst/>
          </a:prstGeom>
        </p:spPr>
      </p:pic>
    </p:spTree>
    <p:extLst>
      <p:ext uri="{BB962C8B-B14F-4D97-AF65-F5344CB8AC3E}">
        <p14:creationId xmlns:p14="http://schemas.microsoft.com/office/powerpoint/2010/main" val="2246391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3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952624-5B8F-9DD3-0ACF-A9E651D0555B}"/>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What will we cover?</a:t>
            </a:r>
          </a:p>
        </p:txBody>
      </p:sp>
      <p:graphicFrame>
        <p:nvGraphicFramePr>
          <p:cNvPr id="5" name="Content Placeholder 2">
            <a:extLst>
              <a:ext uri="{FF2B5EF4-FFF2-40B4-BE49-F238E27FC236}">
                <a16:creationId xmlns:a16="http://schemas.microsoft.com/office/drawing/2014/main" id="{F1587AC5-8F02-0CD5-962F-E89FC8B00D37}"/>
              </a:ext>
            </a:extLst>
          </p:cNvPr>
          <p:cNvGraphicFramePr>
            <a:graphicFrameLocks noGrp="1"/>
          </p:cNvGraphicFramePr>
          <p:nvPr>
            <p:ph idx="1"/>
            <p:extLst>
              <p:ext uri="{D42A27DB-BD31-4B8C-83A1-F6EECF244321}">
                <p14:modId xmlns:p14="http://schemas.microsoft.com/office/powerpoint/2010/main" val="106248993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796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E4F3DF-72FA-C83E-7E3C-9FC1927A4412}"/>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My workplace</a:t>
            </a:r>
          </a:p>
        </p:txBody>
      </p:sp>
      <p:sp>
        <p:nvSpPr>
          <p:cNvPr id="3" name="Content Placeholder 2">
            <a:extLst>
              <a:ext uri="{FF2B5EF4-FFF2-40B4-BE49-F238E27FC236}">
                <a16:creationId xmlns:a16="http://schemas.microsoft.com/office/drawing/2014/main" id="{DB8270E7-E02B-7D3A-8898-47404477792C}"/>
              </a:ext>
            </a:extLst>
          </p:cNvPr>
          <p:cNvSpPr>
            <a:spLocks noGrp="1"/>
          </p:cNvSpPr>
          <p:nvPr>
            <p:ph idx="1"/>
          </p:nvPr>
        </p:nvSpPr>
        <p:spPr>
          <a:xfrm>
            <a:off x="1211802" y="2112579"/>
            <a:ext cx="10132483" cy="4192805"/>
          </a:xfrm>
        </p:spPr>
        <p:txBody>
          <a:bodyPr/>
          <a:lstStyle/>
          <a:p>
            <a:pPr marL="219456" indent="-219456" defTabSz="877824">
              <a:spcBef>
                <a:spcPts val="960"/>
              </a:spcBef>
            </a:pPr>
            <a:r>
              <a:rPr lang="en-US" sz="2688" kern="1200">
                <a:solidFill>
                  <a:schemeClr val="tx1"/>
                </a:solidFill>
                <a:latin typeface="+mn-lt"/>
                <a:ea typeface="+mn-ea"/>
                <a:cs typeface="+mn-cs"/>
              </a:rPr>
              <a:t>Small/medium-sized Higher Education Institution (HEI)</a:t>
            </a:r>
          </a:p>
          <a:p>
            <a:pPr marL="658368" lvl="1" indent="-219456" defTabSz="877824">
              <a:spcBef>
                <a:spcPts val="480"/>
              </a:spcBef>
            </a:pPr>
            <a:r>
              <a:rPr lang="en-US" sz="2304" kern="1200">
                <a:solidFill>
                  <a:schemeClr val="tx1"/>
                </a:solidFill>
                <a:latin typeface="+mn-lt"/>
                <a:ea typeface="+mn-ea"/>
                <a:cs typeface="+mn-cs"/>
              </a:rPr>
              <a:t>c15,000 students (HESA, 2022) </a:t>
            </a:r>
          </a:p>
          <a:p>
            <a:pPr marL="658368" lvl="1" indent="-219456" defTabSz="877824">
              <a:spcBef>
                <a:spcPts val="480"/>
              </a:spcBef>
            </a:pPr>
            <a:r>
              <a:rPr lang="en-US" sz="2304" kern="1200">
                <a:solidFill>
                  <a:schemeClr val="tx1"/>
                </a:solidFill>
                <a:latin typeface="+mn-lt"/>
                <a:ea typeface="+mn-ea"/>
                <a:cs typeface="+mn-cs"/>
              </a:rPr>
              <a:t>Several campuses</a:t>
            </a:r>
          </a:p>
          <a:p>
            <a:pPr marL="219456" indent="-219456" defTabSz="877824">
              <a:spcBef>
                <a:spcPts val="960"/>
              </a:spcBef>
            </a:pPr>
            <a:r>
              <a:rPr lang="en-US" sz="2688" kern="1200">
                <a:solidFill>
                  <a:schemeClr val="tx1"/>
                </a:solidFill>
                <a:latin typeface="+mn-lt"/>
                <a:ea typeface="+mn-ea"/>
                <a:cs typeface="+mn-cs"/>
              </a:rPr>
              <a:t>Successive mergers of smaller HEIs over the last thirteen years.</a:t>
            </a:r>
          </a:p>
          <a:p>
            <a:pPr marL="219456" indent="-219456" defTabSz="877824">
              <a:spcBef>
                <a:spcPts val="960"/>
              </a:spcBef>
            </a:pPr>
            <a:r>
              <a:rPr lang="en-US" sz="2688" kern="1200">
                <a:solidFill>
                  <a:schemeClr val="tx1"/>
                </a:solidFill>
                <a:latin typeface="+mn-lt"/>
                <a:ea typeface="+mn-ea"/>
                <a:cs typeface="+mn-cs"/>
              </a:rPr>
              <a:t>Variety of Projects across industries</a:t>
            </a:r>
          </a:p>
          <a:p>
            <a:endParaRPr lang="en-GB" dirty="0"/>
          </a:p>
        </p:txBody>
      </p:sp>
      <p:sp>
        <p:nvSpPr>
          <p:cNvPr id="4" name="Rectangle 3">
            <a:extLst>
              <a:ext uri="{FF2B5EF4-FFF2-40B4-BE49-F238E27FC236}">
                <a16:creationId xmlns:a16="http://schemas.microsoft.com/office/drawing/2014/main" id="{BDF575CB-0AC8-2603-80B9-76B6880C29C9}"/>
              </a:ext>
            </a:extLst>
          </p:cNvPr>
          <p:cNvSpPr/>
          <p:nvPr/>
        </p:nvSpPr>
        <p:spPr>
          <a:xfrm>
            <a:off x="871655" y="4704951"/>
            <a:ext cx="2580322" cy="142951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defTabSz="877824">
              <a:spcAft>
                <a:spcPts val="600"/>
              </a:spcAft>
            </a:pPr>
            <a:r>
              <a:rPr lang="en-GB" sz="2304" kern="1200">
                <a:solidFill>
                  <a:schemeClr val="dk1"/>
                </a:solidFill>
                <a:latin typeface="+mn-lt"/>
                <a:ea typeface="+mn-ea"/>
                <a:cs typeface="+mn-cs"/>
              </a:rPr>
              <a:t>No approved methodology or process for projects</a:t>
            </a:r>
            <a:endParaRPr lang="en-GB" sz="2400"/>
          </a:p>
        </p:txBody>
      </p:sp>
      <p:sp>
        <p:nvSpPr>
          <p:cNvPr id="5" name="Rectangle 4">
            <a:extLst>
              <a:ext uri="{FF2B5EF4-FFF2-40B4-BE49-F238E27FC236}">
                <a16:creationId xmlns:a16="http://schemas.microsoft.com/office/drawing/2014/main" id="{D5AF2612-6022-3F49-FC97-5AFD603EA298}"/>
              </a:ext>
            </a:extLst>
          </p:cNvPr>
          <p:cNvSpPr/>
          <p:nvPr/>
        </p:nvSpPr>
        <p:spPr>
          <a:xfrm>
            <a:off x="3697721" y="4704951"/>
            <a:ext cx="2580322" cy="142951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defTabSz="877824">
              <a:spcAft>
                <a:spcPts val="600"/>
              </a:spcAft>
            </a:pPr>
            <a:r>
              <a:rPr lang="en-GB" sz="2304" kern="1200">
                <a:solidFill>
                  <a:schemeClr val="dk1"/>
                </a:solidFill>
                <a:latin typeface="+mn-lt"/>
                <a:ea typeface="+mn-ea"/>
                <a:cs typeface="+mn-cs"/>
              </a:rPr>
              <a:t>No framework for project initiation or management</a:t>
            </a:r>
            <a:endParaRPr lang="en-GB" sz="2400"/>
          </a:p>
        </p:txBody>
      </p:sp>
      <p:sp>
        <p:nvSpPr>
          <p:cNvPr id="6" name="Oval 5">
            <a:extLst>
              <a:ext uri="{FF2B5EF4-FFF2-40B4-BE49-F238E27FC236}">
                <a16:creationId xmlns:a16="http://schemas.microsoft.com/office/drawing/2014/main" id="{BB68AB4B-104B-AB3D-ECFF-869CE23C47A7}"/>
              </a:ext>
            </a:extLst>
          </p:cNvPr>
          <p:cNvSpPr/>
          <p:nvPr/>
        </p:nvSpPr>
        <p:spPr>
          <a:xfrm>
            <a:off x="7650618" y="4208981"/>
            <a:ext cx="3299576" cy="2033374"/>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defTabSz="877824">
              <a:spcAft>
                <a:spcPts val="600"/>
              </a:spcAft>
            </a:pPr>
            <a:r>
              <a:rPr lang="en-GB" sz="2304" kern="1200">
                <a:solidFill>
                  <a:schemeClr val="dk1"/>
                </a:solidFill>
                <a:latin typeface="+mn-lt"/>
                <a:ea typeface="+mn-ea"/>
                <a:cs typeface="+mn-cs"/>
              </a:rPr>
              <a:t>Slow movement towards elements and tools of project management</a:t>
            </a:r>
            <a:endParaRPr lang="en-GB" sz="2400"/>
          </a:p>
        </p:txBody>
      </p:sp>
    </p:spTree>
    <p:extLst>
      <p:ext uri="{BB962C8B-B14F-4D97-AF65-F5344CB8AC3E}">
        <p14:creationId xmlns:p14="http://schemas.microsoft.com/office/powerpoint/2010/main" val="3683350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4145C8-3818-7E83-7401-1D17446FDDB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Current Problems</a:t>
            </a:r>
          </a:p>
        </p:txBody>
      </p:sp>
      <p:graphicFrame>
        <p:nvGraphicFramePr>
          <p:cNvPr id="5" name="Content Placeholder 2">
            <a:extLst>
              <a:ext uri="{FF2B5EF4-FFF2-40B4-BE49-F238E27FC236}">
                <a16:creationId xmlns:a16="http://schemas.microsoft.com/office/drawing/2014/main" id="{91D2AC63-7BC1-68EF-1FA2-EE5F39A63E31}"/>
              </a:ext>
            </a:extLst>
          </p:cNvPr>
          <p:cNvGraphicFramePr>
            <a:graphicFrameLocks noGrp="1"/>
          </p:cNvGraphicFramePr>
          <p:nvPr>
            <p:ph idx="1"/>
            <p:extLst>
              <p:ext uri="{D42A27DB-BD31-4B8C-83A1-F6EECF244321}">
                <p14:modId xmlns:p14="http://schemas.microsoft.com/office/powerpoint/2010/main" val="26973127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769BA91-3D92-7A0B-9DA6-F9AA6A226EAA}"/>
              </a:ext>
            </a:extLst>
          </p:cNvPr>
          <p:cNvSpPr txBox="1"/>
          <p:nvPr/>
        </p:nvSpPr>
        <p:spPr>
          <a:xfrm flipH="1">
            <a:off x="9784079" y="6477000"/>
            <a:ext cx="2240281" cy="369332"/>
          </a:xfrm>
          <a:prstGeom prst="rect">
            <a:avLst/>
          </a:prstGeom>
          <a:noFill/>
        </p:spPr>
        <p:txBody>
          <a:bodyPr wrap="square" rtlCol="0">
            <a:spAutoFit/>
          </a:bodyPr>
          <a:lstStyle/>
          <a:p>
            <a:r>
              <a:rPr lang="en-GB" sz="1800" kern="0" dirty="0" err="1">
                <a:solidFill>
                  <a:srgbClr val="222222"/>
                </a:solidFill>
                <a:effectLst/>
                <a:latin typeface="Arial" panose="020B0604020202020204" pitchFamily="34" charset="0"/>
                <a:ea typeface="Calibri" panose="020F0502020204030204" pitchFamily="34" charset="0"/>
              </a:rPr>
              <a:t>Grenny</a:t>
            </a:r>
            <a:r>
              <a:rPr lang="en-GB" sz="1800" kern="0" dirty="0">
                <a:solidFill>
                  <a:srgbClr val="222222"/>
                </a:solidFill>
                <a:effectLst/>
                <a:latin typeface="Arial" panose="020B0604020202020204" pitchFamily="34" charset="0"/>
                <a:ea typeface="Calibri" panose="020F0502020204030204" pitchFamily="34" charset="0"/>
              </a:rPr>
              <a:t> </a:t>
            </a:r>
            <a:r>
              <a:rPr lang="en-GB" sz="1800" i="1" kern="0" dirty="0">
                <a:solidFill>
                  <a:srgbClr val="222222"/>
                </a:solidFill>
                <a:effectLst/>
                <a:latin typeface="Arial" panose="020B0604020202020204" pitchFamily="34" charset="0"/>
                <a:ea typeface="Calibri" panose="020F0502020204030204" pitchFamily="34" charset="0"/>
              </a:rPr>
              <a:t>et al</a:t>
            </a:r>
            <a:r>
              <a:rPr lang="en-GB" sz="1800" kern="0" dirty="0">
                <a:solidFill>
                  <a:srgbClr val="222222"/>
                </a:solidFill>
                <a:effectLst/>
                <a:latin typeface="Arial" panose="020B0604020202020204" pitchFamily="34" charset="0"/>
                <a:ea typeface="Calibri" panose="020F0502020204030204" pitchFamily="34" charset="0"/>
              </a:rPr>
              <a:t>. 2013</a:t>
            </a:r>
            <a:endParaRPr lang="en-GB" dirty="0"/>
          </a:p>
        </p:txBody>
      </p:sp>
    </p:spTree>
    <p:extLst>
      <p:ext uri="{BB962C8B-B14F-4D97-AF65-F5344CB8AC3E}">
        <p14:creationId xmlns:p14="http://schemas.microsoft.com/office/powerpoint/2010/main" val="1318996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FEE001-F062-79A9-B6FA-56444FE5A94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My view</a:t>
            </a:r>
          </a:p>
        </p:txBody>
      </p:sp>
      <p:graphicFrame>
        <p:nvGraphicFramePr>
          <p:cNvPr id="5" name="Content Placeholder 2">
            <a:extLst>
              <a:ext uri="{FF2B5EF4-FFF2-40B4-BE49-F238E27FC236}">
                <a16:creationId xmlns:a16="http://schemas.microsoft.com/office/drawing/2014/main" id="{D9E5D890-6567-D0BD-A567-6049DE268C40}"/>
              </a:ext>
            </a:extLst>
          </p:cNvPr>
          <p:cNvGraphicFramePr>
            <a:graphicFrameLocks noGrp="1"/>
          </p:cNvGraphicFramePr>
          <p:nvPr>
            <p:ph idx="1"/>
            <p:extLst>
              <p:ext uri="{D42A27DB-BD31-4B8C-83A1-F6EECF244321}">
                <p14:modId xmlns:p14="http://schemas.microsoft.com/office/powerpoint/2010/main" val="32527046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Arrow: Down 3">
            <a:extLst>
              <a:ext uri="{FF2B5EF4-FFF2-40B4-BE49-F238E27FC236}">
                <a16:creationId xmlns:a16="http://schemas.microsoft.com/office/drawing/2014/main" id="{91C423E8-D39D-38EC-2844-8498D43EFC48}"/>
              </a:ext>
            </a:extLst>
          </p:cNvPr>
          <p:cNvSpPr/>
          <p:nvPr/>
        </p:nvSpPr>
        <p:spPr>
          <a:xfrm>
            <a:off x="5806440" y="1432560"/>
            <a:ext cx="701040" cy="141732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791E99F-D8B7-65C2-6A9C-0BAB2E56AC5A}"/>
              </a:ext>
            </a:extLst>
          </p:cNvPr>
          <p:cNvSpPr txBox="1"/>
          <p:nvPr/>
        </p:nvSpPr>
        <p:spPr>
          <a:xfrm>
            <a:off x="11970" y="6583680"/>
            <a:ext cx="12027630" cy="523220"/>
          </a:xfrm>
          <a:prstGeom prst="rect">
            <a:avLst/>
          </a:prstGeom>
          <a:noFill/>
        </p:spPr>
        <p:txBody>
          <a:bodyPr wrap="square" rtlCol="0">
            <a:spAutoFit/>
          </a:bodyPr>
          <a:lstStyle/>
          <a:p>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Burgan and Burgan, 2014; PMBOK Guide, 2017:28; Managing Successful Projects with PRINCE2, 2017:30-36; Turner </a:t>
            </a:r>
            <a:r>
              <a:rPr lang="en-GB" sz="14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4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2012; Ng, 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p:txBody>
      </p:sp>
    </p:spTree>
    <p:extLst>
      <p:ext uri="{BB962C8B-B14F-4D97-AF65-F5344CB8AC3E}">
        <p14:creationId xmlns:p14="http://schemas.microsoft.com/office/powerpoint/2010/main" val="3177500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48ACF1-D895-B5BD-95B5-DF7C2C804E2A}"/>
              </a:ext>
            </a:extLst>
          </p:cNvPr>
          <p:cNvSpPr>
            <a:spLocks noGrp="1"/>
          </p:cNvSpPr>
          <p:nvPr>
            <p:ph type="title"/>
          </p:nvPr>
        </p:nvSpPr>
        <p:spPr>
          <a:xfrm>
            <a:off x="5596501" y="489508"/>
            <a:ext cx="5754896" cy="1667569"/>
          </a:xfrm>
        </p:spPr>
        <p:txBody>
          <a:bodyPr anchor="b">
            <a:normAutofit/>
          </a:bodyPr>
          <a:lstStyle/>
          <a:p>
            <a:r>
              <a:rPr lang="en-GB" sz="4000"/>
              <a:t>Project Categorisation</a:t>
            </a:r>
          </a:p>
        </p:txBody>
      </p:sp>
      <p:pic>
        <p:nvPicPr>
          <p:cNvPr id="7" name="Graphic 6" descr="Network diagram with solid fill">
            <a:extLst>
              <a:ext uri="{FF2B5EF4-FFF2-40B4-BE49-F238E27FC236}">
                <a16:creationId xmlns:a16="http://schemas.microsoft.com/office/drawing/2014/main" id="{CC754237-80ED-B278-39DE-F27ADE9FD7E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D4FDE3BB-A8A3-9273-84A6-8FA75E4B6FED}"/>
              </a:ext>
            </a:extLst>
          </p:cNvPr>
          <p:cNvSpPr>
            <a:spLocks noGrp="1"/>
          </p:cNvSpPr>
          <p:nvPr>
            <p:ph idx="1"/>
          </p:nvPr>
        </p:nvSpPr>
        <p:spPr>
          <a:xfrm>
            <a:off x="5596502" y="2405894"/>
            <a:ext cx="5754896" cy="3197464"/>
          </a:xfrm>
        </p:spPr>
        <p:txBody>
          <a:bodyPr anchor="t">
            <a:normAutofit/>
          </a:bodyPr>
          <a:lstStyle/>
          <a:p>
            <a:r>
              <a:rPr lang="en-GB" dirty="0"/>
              <a:t>“</a:t>
            </a:r>
            <a:r>
              <a:rPr lang="en-US" dirty="0"/>
              <a:t>All organizations that manage an appreciable number of projects have a system of categories for describing and managing their set of projects, whether the system is explicit and formalized or implicit and informal.” (Crawford </a:t>
            </a:r>
            <a:r>
              <a:rPr lang="en-US" i="1" dirty="0"/>
              <a:t>et al. </a:t>
            </a:r>
            <a:r>
              <a:rPr lang="en-US" dirty="0"/>
              <a:t>2004).</a:t>
            </a:r>
            <a:endParaRPr lang="en-GB" i="1" dirty="0"/>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1382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2F34B4-E0B1-0FD1-A4C3-8F4AC9992B94}"/>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Stage 0: Preparing for a project management mindset</a:t>
            </a:r>
            <a:endParaRPr lang="en-GB" sz="4000">
              <a:solidFill>
                <a:srgbClr val="FFFFFF"/>
              </a:solidFill>
            </a:endParaRPr>
          </a:p>
        </p:txBody>
      </p:sp>
      <p:sp>
        <p:nvSpPr>
          <p:cNvPr id="3" name="Content Placeholder 2">
            <a:extLst>
              <a:ext uri="{FF2B5EF4-FFF2-40B4-BE49-F238E27FC236}">
                <a16:creationId xmlns:a16="http://schemas.microsoft.com/office/drawing/2014/main" id="{81FCB63A-BEA2-F019-76B5-3CBB57C00DC6}"/>
              </a:ext>
            </a:extLst>
          </p:cNvPr>
          <p:cNvSpPr>
            <a:spLocks noGrp="1"/>
          </p:cNvSpPr>
          <p:nvPr>
            <p:ph idx="1"/>
          </p:nvPr>
        </p:nvSpPr>
        <p:spPr>
          <a:xfrm>
            <a:off x="450133" y="3003539"/>
            <a:ext cx="5060258" cy="3625861"/>
          </a:xfrm>
        </p:spPr>
        <p:txBody>
          <a:bodyPr>
            <a:normAutofit lnSpcReduction="10000"/>
          </a:bodyPr>
          <a:lstStyle/>
          <a:p>
            <a:pPr marL="349758" indent="-349758" defTabSz="621792">
              <a:spcBef>
                <a:spcPts val="680"/>
              </a:spcBef>
              <a:buFont typeface="Arial" panose="020B0604020202020204" pitchFamily="34" charset="0"/>
              <a:buAutoNum type="arabicPeriod"/>
            </a:pPr>
            <a:r>
              <a:rPr lang="en-US" sz="2400" kern="1200" dirty="0">
                <a:solidFill>
                  <a:schemeClr val="tx1"/>
                </a:solidFill>
                <a:latin typeface="+mn-lt"/>
                <a:ea typeface="+mn-ea"/>
                <a:cs typeface="+mn-cs"/>
              </a:rPr>
              <a:t>Requirements, probation and development activities for project managers</a:t>
            </a:r>
          </a:p>
          <a:p>
            <a:pPr marL="349758" indent="-349758" defTabSz="621792">
              <a:spcBef>
                <a:spcPts val="680"/>
              </a:spcBef>
              <a:buFont typeface="Arial" panose="020B0604020202020204" pitchFamily="34" charset="0"/>
              <a:buAutoNum type="arabicPeriod"/>
            </a:pPr>
            <a:endParaRPr lang="en-US" sz="2400" kern="1200" dirty="0">
              <a:solidFill>
                <a:schemeClr val="tx1"/>
              </a:solidFill>
              <a:latin typeface="+mn-lt"/>
              <a:ea typeface="+mn-ea"/>
              <a:cs typeface="+mn-cs"/>
            </a:endParaRPr>
          </a:p>
          <a:p>
            <a:pPr marL="349758" indent="-349758" defTabSz="621792">
              <a:spcBef>
                <a:spcPts val="680"/>
              </a:spcBef>
              <a:buFont typeface="Arial" panose="020B0604020202020204" pitchFamily="34" charset="0"/>
              <a:buAutoNum type="arabicPeriod"/>
            </a:pPr>
            <a:endParaRPr lang="en-US" sz="2400" kern="1200" dirty="0">
              <a:solidFill>
                <a:schemeClr val="tx1"/>
              </a:solidFill>
              <a:latin typeface="+mn-lt"/>
              <a:ea typeface="+mn-ea"/>
              <a:cs typeface="+mn-cs"/>
            </a:endParaRPr>
          </a:p>
          <a:p>
            <a:pPr marL="349758" indent="-349758" defTabSz="621792">
              <a:spcBef>
                <a:spcPts val="680"/>
              </a:spcBef>
              <a:buFont typeface="Arial" panose="020B0604020202020204" pitchFamily="34" charset="0"/>
              <a:buAutoNum type="arabicPeriod"/>
            </a:pPr>
            <a:r>
              <a:rPr lang="en-US" sz="2400" kern="1200" dirty="0">
                <a:solidFill>
                  <a:schemeClr val="tx1"/>
                </a:solidFill>
                <a:latin typeface="+mn-lt"/>
                <a:ea typeface="+mn-ea"/>
                <a:cs typeface="+mn-cs"/>
              </a:rPr>
              <a:t>Division of goals into </a:t>
            </a:r>
            <a:r>
              <a:rPr lang="en-US" sz="2400" kern="1200" dirty="0" err="1">
                <a:solidFill>
                  <a:schemeClr val="tx1"/>
                </a:solidFill>
                <a:latin typeface="+mn-lt"/>
                <a:ea typeface="+mn-ea"/>
                <a:cs typeface="+mn-cs"/>
              </a:rPr>
              <a:t>Programmes</a:t>
            </a:r>
            <a:endParaRPr lang="en-US" sz="2400" kern="1200" dirty="0">
              <a:solidFill>
                <a:schemeClr val="tx1"/>
              </a:solidFill>
              <a:latin typeface="+mn-lt"/>
              <a:ea typeface="+mn-ea"/>
              <a:cs typeface="+mn-cs"/>
            </a:endParaRPr>
          </a:p>
          <a:p>
            <a:pPr marL="349758" indent="-349758" defTabSz="621792">
              <a:spcBef>
                <a:spcPts val="680"/>
              </a:spcBef>
              <a:buFont typeface="Arial" panose="020B0604020202020204" pitchFamily="34" charset="0"/>
              <a:buAutoNum type="arabicPeriod"/>
            </a:pPr>
            <a:endParaRPr lang="en-US" sz="2400" kern="1200" dirty="0">
              <a:solidFill>
                <a:schemeClr val="tx1"/>
              </a:solidFill>
              <a:latin typeface="+mn-lt"/>
              <a:ea typeface="+mn-ea"/>
              <a:cs typeface="+mn-cs"/>
            </a:endParaRPr>
          </a:p>
          <a:p>
            <a:pPr marL="349758" indent="-349758" defTabSz="621792">
              <a:spcBef>
                <a:spcPts val="680"/>
              </a:spcBef>
              <a:buFont typeface="Arial" panose="020B0604020202020204" pitchFamily="34" charset="0"/>
              <a:buAutoNum type="arabicPeriod"/>
            </a:pPr>
            <a:endParaRPr lang="en-US" sz="2400" kern="1200" dirty="0">
              <a:solidFill>
                <a:schemeClr val="tx1"/>
              </a:solidFill>
              <a:latin typeface="+mn-lt"/>
              <a:ea typeface="+mn-ea"/>
              <a:cs typeface="+mn-cs"/>
            </a:endParaRPr>
          </a:p>
          <a:p>
            <a:pPr marL="349758" indent="-349758" defTabSz="621792">
              <a:spcBef>
                <a:spcPts val="680"/>
              </a:spcBef>
              <a:buFont typeface="+mj-lt"/>
              <a:buAutoNum type="arabicPeriod"/>
            </a:pPr>
            <a:r>
              <a:rPr lang="en-US" sz="2400" kern="1200" dirty="0">
                <a:solidFill>
                  <a:schemeClr val="tx1"/>
                </a:solidFill>
                <a:latin typeface="+mn-lt"/>
                <a:ea typeface="+mn-ea"/>
                <a:cs typeface="+mn-cs"/>
              </a:rPr>
              <a:t>Create </a:t>
            </a:r>
            <a:r>
              <a:rPr lang="en-US" sz="2400" kern="1200" dirty="0" err="1">
                <a:solidFill>
                  <a:schemeClr val="tx1"/>
                </a:solidFill>
                <a:latin typeface="+mn-lt"/>
                <a:ea typeface="+mn-ea"/>
                <a:cs typeface="+mn-cs"/>
              </a:rPr>
              <a:t>programme</a:t>
            </a:r>
            <a:r>
              <a:rPr lang="en-US" sz="2400" kern="1200" dirty="0">
                <a:solidFill>
                  <a:schemeClr val="tx1"/>
                </a:solidFill>
                <a:latin typeface="+mn-lt"/>
                <a:ea typeface="+mn-ea"/>
                <a:cs typeface="+mn-cs"/>
              </a:rPr>
              <a:t> management unit</a:t>
            </a:r>
          </a:p>
        </p:txBody>
      </p:sp>
      <p:sp>
        <p:nvSpPr>
          <p:cNvPr id="6" name="Rectangle 5">
            <a:extLst>
              <a:ext uri="{FF2B5EF4-FFF2-40B4-BE49-F238E27FC236}">
                <a16:creationId xmlns:a16="http://schemas.microsoft.com/office/drawing/2014/main" id="{E78D33B3-9165-09BF-E43D-0DCC7EC71A34}"/>
              </a:ext>
            </a:extLst>
          </p:cNvPr>
          <p:cNvSpPr/>
          <p:nvPr/>
        </p:nvSpPr>
        <p:spPr>
          <a:xfrm>
            <a:off x="450133" y="2911522"/>
            <a:ext cx="5268111" cy="1060153"/>
          </a:xfrm>
          <a:prstGeom prst="rect">
            <a:avLst/>
          </a:prstGeom>
          <a:noFill/>
          <a:ln w="2857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endParaRPr lang="en-GB"/>
          </a:p>
        </p:txBody>
      </p:sp>
      <p:sp>
        <p:nvSpPr>
          <p:cNvPr id="7" name="Rectangle 6">
            <a:extLst>
              <a:ext uri="{FF2B5EF4-FFF2-40B4-BE49-F238E27FC236}">
                <a16:creationId xmlns:a16="http://schemas.microsoft.com/office/drawing/2014/main" id="{300A0BF4-32E5-E5AA-852D-4F101A1BF5CE}"/>
              </a:ext>
            </a:extLst>
          </p:cNvPr>
          <p:cNvSpPr/>
          <p:nvPr/>
        </p:nvSpPr>
        <p:spPr>
          <a:xfrm>
            <a:off x="5718243" y="1781175"/>
            <a:ext cx="6178482" cy="26015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21792">
              <a:spcAft>
                <a:spcPts val="600"/>
              </a:spcAft>
            </a:pPr>
            <a:r>
              <a:rPr lang="en-GB" sz="2000" b="1" kern="1200" dirty="0">
                <a:solidFill>
                  <a:schemeClr val="lt1"/>
                </a:solidFill>
                <a:latin typeface="+mn-lt"/>
                <a:ea typeface="+mn-ea"/>
                <a:cs typeface="+mn-cs"/>
              </a:rPr>
              <a:t>Externally hired:</a:t>
            </a:r>
          </a:p>
          <a:p>
            <a:pPr marL="194310" indent="-194310" algn="ctr" defTabSz="621792">
              <a:spcAft>
                <a:spcPts val="600"/>
              </a:spcAft>
              <a:buFont typeface="Arial" panose="020B0604020202020204" pitchFamily="34" charset="0"/>
              <a:buChar char="•"/>
            </a:pPr>
            <a:r>
              <a:rPr lang="en-GB" sz="2000" kern="1200" dirty="0">
                <a:solidFill>
                  <a:schemeClr val="lt1"/>
                </a:solidFill>
                <a:latin typeface="+mn-lt"/>
                <a:ea typeface="+mn-ea"/>
                <a:cs typeface="+mn-cs"/>
              </a:rPr>
              <a:t>Appropriate PM Quals</a:t>
            </a:r>
          </a:p>
          <a:p>
            <a:pPr marL="194310" indent="-194310" algn="ctr" defTabSz="621792">
              <a:spcAft>
                <a:spcPts val="600"/>
              </a:spcAft>
              <a:buFont typeface="Arial" panose="020B0604020202020204" pitchFamily="34" charset="0"/>
              <a:buChar char="•"/>
            </a:pPr>
            <a:r>
              <a:rPr lang="en-GB" sz="2000" kern="1200" dirty="0">
                <a:solidFill>
                  <a:schemeClr val="lt1"/>
                </a:solidFill>
                <a:latin typeface="+mn-lt"/>
                <a:ea typeface="+mn-ea"/>
                <a:cs typeface="+mn-cs"/>
              </a:rPr>
              <a:t>Experience of Tailoring</a:t>
            </a:r>
          </a:p>
          <a:p>
            <a:pPr marL="194310" indent="-194310" algn="ctr" defTabSz="621792">
              <a:spcAft>
                <a:spcPts val="600"/>
              </a:spcAft>
              <a:buFont typeface="Arial" panose="020B0604020202020204" pitchFamily="34" charset="0"/>
              <a:buChar char="•"/>
            </a:pPr>
            <a:r>
              <a:rPr lang="en-GB" sz="2000" kern="1200" dirty="0">
                <a:solidFill>
                  <a:schemeClr val="lt1"/>
                </a:solidFill>
                <a:latin typeface="+mn-lt"/>
                <a:ea typeface="+mn-ea"/>
                <a:cs typeface="+mn-cs"/>
              </a:rPr>
              <a:t>Training Programme for Organisation</a:t>
            </a:r>
          </a:p>
          <a:p>
            <a:pPr algn="ctr" defTabSz="621792">
              <a:spcAft>
                <a:spcPts val="600"/>
              </a:spcAft>
            </a:pPr>
            <a:r>
              <a:rPr lang="en-GB" sz="2000" b="1" kern="1200" dirty="0">
                <a:solidFill>
                  <a:schemeClr val="lt1"/>
                </a:solidFill>
                <a:latin typeface="+mn-lt"/>
                <a:ea typeface="+mn-ea"/>
                <a:cs typeface="+mn-cs"/>
              </a:rPr>
              <a:t>Internally Appointed:</a:t>
            </a:r>
          </a:p>
          <a:p>
            <a:pPr marL="194310" indent="-194310" algn="ctr" defTabSz="621792">
              <a:spcAft>
                <a:spcPts val="600"/>
              </a:spcAft>
              <a:buFont typeface="Arial" panose="020B0604020202020204" pitchFamily="34" charset="0"/>
              <a:buChar char="•"/>
            </a:pPr>
            <a:r>
              <a:rPr lang="en-GB" sz="2000" kern="1200" dirty="0">
                <a:solidFill>
                  <a:schemeClr val="lt1"/>
                </a:solidFill>
                <a:latin typeface="+mn-lt"/>
                <a:ea typeface="+mn-ea"/>
                <a:cs typeface="+mn-cs"/>
              </a:rPr>
              <a:t>Training in PM Quals</a:t>
            </a:r>
          </a:p>
          <a:p>
            <a:pPr marL="194310" indent="-194310" algn="ctr" defTabSz="621792">
              <a:spcAft>
                <a:spcPts val="600"/>
              </a:spcAft>
              <a:buFont typeface="Arial" panose="020B0604020202020204" pitchFamily="34" charset="0"/>
              <a:buChar char="•"/>
            </a:pPr>
            <a:r>
              <a:rPr lang="en-GB" sz="2000" kern="1200" dirty="0">
                <a:solidFill>
                  <a:schemeClr val="lt1"/>
                </a:solidFill>
                <a:latin typeface="+mn-lt"/>
                <a:ea typeface="+mn-ea"/>
                <a:cs typeface="+mn-cs"/>
              </a:rPr>
              <a:t>Internal Network of PMs</a:t>
            </a:r>
            <a:endParaRPr lang="en-GB" sz="3200" dirty="0"/>
          </a:p>
        </p:txBody>
      </p:sp>
      <p:pic>
        <p:nvPicPr>
          <p:cNvPr id="9" name="Graphic 8" descr="Connections with solid fill">
            <a:extLst>
              <a:ext uri="{FF2B5EF4-FFF2-40B4-BE49-F238E27FC236}">
                <a16:creationId xmlns:a16="http://schemas.microsoft.com/office/drawing/2014/main" id="{3E459B2E-5380-4916-69FD-240A4A629E8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59785" y="4405201"/>
            <a:ext cx="2423034" cy="2423034"/>
          </a:xfrm>
          <a:prstGeom prst="rect">
            <a:avLst/>
          </a:prstGeom>
        </p:spPr>
      </p:pic>
      <p:sp>
        <p:nvSpPr>
          <p:cNvPr id="13" name="Rectangle 12">
            <a:extLst>
              <a:ext uri="{FF2B5EF4-FFF2-40B4-BE49-F238E27FC236}">
                <a16:creationId xmlns:a16="http://schemas.microsoft.com/office/drawing/2014/main" id="{22AE11A5-190F-14F8-8C5D-3B4538186A28}"/>
              </a:ext>
            </a:extLst>
          </p:cNvPr>
          <p:cNvSpPr/>
          <p:nvPr/>
        </p:nvSpPr>
        <p:spPr>
          <a:xfrm>
            <a:off x="466095" y="4547363"/>
            <a:ext cx="5268111" cy="899616"/>
          </a:xfrm>
          <a:prstGeom prst="rect">
            <a:avLst/>
          </a:prstGeom>
          <a:noFill/>
          <a:ln w="2857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2E2AE499-B78A-2E31-6B41-99CC79961CE8}"/>
              </a:ext>
            </a:extLst>
          </p:cNvPr>
          <p:cNvSpPr/>
          <p:nvPr/>
        </p:nvSpPr>
        <p:spPr>
          <a:xfrm>
            <a:off x="466095" y="5589141"/>
            <a:ext cx="5252148" cy="1132276"/>
          </a:xfrm>
          <a:prstGeom prst="roundRect">
            <a:avLst/>
          </a:prstGeom>
          <a:noFill/>
          <a:ln w="28575" cap="flat" cmpd="sng" algn="ctr">
            <a:solidFill>
              <a:schemeClr val="accent2"/>
            </a:solidFill>
            <a:prstDash val="solid"/>
            <a:round/>
            <a:headEnd type="none" w="med" len="med"/>
            <a:tailEnd type="none" w="med" len="med"/>
          </a:ln>
        </p:spPr>
        <p:style>
          <a:lnRef idx="0">
            <a:scrgbClr r="0" g="0" b="0"/>
          </a:lnRef>
          <a:fillRef idx="0">
            <a:scrgbClr r="0" g="0" b="0"/>
          </a:fillRef>
          <a:effectRef idx="0">
            <a:scrgbClr r="0" g="0" b="0"/>
          </a:effectRef>
          <a:fontRef idx="minor">
            <a:schemeClr val="accent2"/>
          </a:fontRef>
        </p:style>
        <p:txBody>
          <a:bodyPr rtlCol="0" anchor="ctr"/>
          <a:lstStyle/>
          <a:p>
            <a:pPr algn="ctr"/>
            <a:endParaRPr lang="en-GB"/>
          </a:p>
        </p:txBody>
      </p:sp>
      <p:pic>
        <p:nvPicPr>
          <p:cNvPr id="16" name="Graphic 15" descr="Open hand with solid fill">
            <a:extLst>
              <a:ext uri="{FF2B5EF4-FFF2-40B4-BE49-F238E27FC236}">
                <a16:creationId xmlns:a16="http://schemas.microsoft.com/office/drawing/2014/main" id="{A595F85E-4ADC-01BC-4A8B-5608C819529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690123" y="5557133"/>
            <a:ext cx="1435491" cy="1435491"/>
          </a:xfrm>
          <a:prstGeom prst="rect">
            <a:avLst/>
          </a:prstGeom>
        </p:spPr>
      </p:pic>
    </p:spTree>
    <p:extLst>
      <p:ext uri="{BB962C8B-B14F-4D97-AF65-F5344CB8AC3E}">
        <p14:creationId xmlns:p14="http://schemas.microsoft.com/office/powerpoint/2010/main" val="2352444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6A8E-2A9D-BD01-6B10-E0937B8E9B8E}"/>
              </a:ext>
            </a:extLst>
          </p:cNvPr>
          <p:cNvSpPr>
            <a:spLocks noGrp="1"/>
          </p:cNvSpPr>
          <p:nvPr>
            <p:ph type="title"/>
          </p:nvPr>
        </p:nvSpPr>
        <p:spPr/>
        <p:txBody>
          <a:bodyPr/>
          <a:lstStyle/>
          <a:p>
            <a:r>
              <a:rPr lang="en-US" dirty="0"/>
              <a:t>Stage 1: Creating a project </a:t>
            </a:r>
            <a:r>
              <a:rPr lang="en-US" dirty="0" err="1"/>
              <a:t>categorisation</a:t>
            </a:r>
            <a:r>
              <a:rPr lang="en-US" dirty="0"/>
              <a:t> process and matrix</a:t>
            </a:r>
            <a:endParaRPr lang="en-GB" dirty="0"/>
          </a:p>
        </p:txBody>
      </p:sp>
      <p:sp>
        <p:nvSpPr>
          <p:cNvPr id="4" name="Text Placeholder 3">
            <a:extLst>
              <a:ext uri="{FF2B5EF4-FFF2-40B4-BE49-F238E27FC236}">
                <a16:creationId xmlns:a16="http://schemas.microsoft.com/office/drawing/2014/main" id="{B0CDFDF8-9045-0EB3-F826-6692EF218907}"/>
              </a:ext>
            </a:extLst>
          </p:cNvPr>
          <p:cNvSpPr>
            <a:spLocks noGrp="1"/>
          </p:cNvSpPr>
          <p:nvPr>
            <p:ph type="body" idx="1"/>
          </p:nvPr>
        </p:nvSpPr>
        <p:spPr/>
        <p:style>
          <a:lnRef idx="1">
            <a:schemeClr val="accent1"/>
          </a:lnRef>
          <a:fillRef idx="2">
            <a:schemeClr val="accent1"/>
          </a:fillRef>
          <a:effectRef idx="1">
            <a:schemeClr val="accent1"/>
          </a:effectRef>
          <a:fontRef idx="minor">
            <a:schemeClr val="dk1"/>
          </a:fontRef>
        </p:style>
        <p:txBody>
          <a:bodyPr/>
          <a:lstStyle/>
          <a:p>
            <a:r>
              <a:rPr lang="en-GB" dirty="0"/>
              <a:t>Part 1	</a:t>
            </a:r>
          </a:p>
        </p:txBody>
      </p:sp>
      <p:sp>
        <p:nvSpPr>
          <p:cNvPr id="5" name="Content Placeholder 4">
            <a:extLst>
              <a:ext uri="{FF2B5EF4-FFF2-40B4-BE49-F238E27FC236}">
                <a16:creationId xmlns:a16="http://schemas.microsoft.com/office/drawing/2014/main" id="{512F91BE-D5D7-FFBC-7302-9E6FA318D2CC}"/>
              </a:ext>
            </a:extLst>
          </p:cNvPr>
          <p:cNvSpPr>
            <a:spLocks noGrp="1"/>
          </p:cNvSpPr>
          <p:nvPr>
            <p:ph sz="half" idx="2"/>
          </p:nvPr>
        </p:nvSpPr>
        <p:spPr>
          <a:xfrm>
            <a:off x="839788" y="2505075"/>
            <a:ext cx="5157787" cy="2671762"/>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pPr marL="342900" lvl="0" indent="-342900" algn="just">
              <a:lnSpc>
                <a:spcPct val="150000"/>
              </a:lnSpc>
              <a:spcBef>
                <a:spcPts val="1200"/>
              </a:spcBef>
              <a:spcAft>
                <a:spcPts val="100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Size &amp; complexity</a:t>
            </a:r>
          </a:p>
          <a:p>
            <a:pPr marL="342900" lvl="0" indent="-342900" algn="just">
              <a:lnSpc>
                <a:spcPct val="150000"/>
              </a:lnSpc>
              <a:spcBef>
                <a:spcPts val="1200"/>
              </a:spcBef>
              <a:spcAft>
                <a:spcPts val="100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Estimated programme placement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spcAft>
                <a:spcPts val="100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‘Industry’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spcAft>
                <a:spcPts val="100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Risk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6" name="Text Placeholder 5">
            <a:extLst>
              <a:ext uri="{FF2B5EF4-FFF2-40B4-BE49-F238E27FC236}">
                <a16:creationId xmlns:a16="http://schemas.microsoft.com/office/drawing/2014/main" id="{3D41D5E3-1695-5795-9947-48BFA78DD077}"/>
              </a:ext>
            </a:extLst>
          </p:cNvPr>
          <p:cNvSpPr>
            <a:spLocks noGrp="1"/>
          </p:cNvSpPr>
          <p:nvPr>
            <p:ph type="body" sz="quarter" idx="3"/>
          </p:nvPr>
        </p:nvSpPr>
        <p:spPr/>
        <p:style>
          <a:lnRef idx="1">
            <a:schemeClr val="accent6"/>
          </a:lnRef>
          <a:fillRef idx="2">
            <a:schemeClr val="accent6"/>
          </a:fillRef>
          <a:effectRef idx="1">
            <a:schemeClr val="accent6"/>
          </a:effectRef>
          <a:fontRef idx="minor">
            <a:schemeClr val="dk1"/>
          </a:fontRef>
        </p:style>
        <p:txBody>
          <a:bodyPr/>
          <a:lstStyle/>
          <a:p>
            <a:r>
              <a:rPr lang="en-GB" dirty="0"/>
              <a:t>Part 2</a:t>
            </a:r>
          </a:p>
        </p:txBody>
      </p:sp>
      <p:sp>
        <p:nvSpPr>
          <p:cNvPr id="7" name="Content Placeholder 6">
            <a:extLst>
              <a:ext uri="{FF2B5EF4-FFF2-40B4-BE49-F238E27FC236}">
                <a16:creationId xmlns:a16="http://schemas.microsoft.com/office/drawing/2014/main" id="{C53DC628-C30A-E410-A38A-95BC17794A58}"/>
              </a:ext>
            </a:extLst>
          </p:cNvPr>
          <p:cNvSpPr>
            <a:spLocks noGrp="1"/>
          </p:cNvSpPr>
          <p:nvPr>
            <p:ph sz="quarter" idx="4"/>
          </p:nvPr>
        </p:nvSpPr>
        <p:spPr>
          <a:xfrm>
            <a:off x="6172200" y="2505075"/>
            <a:ext cx="5183188" cy="2671762"/>
          </a:xfrm>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pPr marL="342900" lvl="0" indent="-342900" algn="just">
              <a:lnSpc>
                <a:spcPct val="150000"/>
              </a:lnSpc>
              <a:spcBef>
                <a:spcPts val="1200"/>
              </a:spcBef>
              <a:spcAft>
                <a:spcPts val="100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Tailored Methodology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Bef>
                <a:spcPts val="1200"/>
              </a:spcBef>
              <a:spcAft>
                <a:spcPts val="1000"/>
              </a:spcAft>
              <a:buFont typeface="+mj-lt"/>
              <a:buAutoNum type="arabicPeriod"/>
            </a:pP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Estimated Project Phases, Relationship &amp; Stage Gates</a:t>
            </a:r>
          </a:p>
          <a:p>
            <a:pPr marL="342900" lvl="0" indent="-342900" algn="just">
              <a:lnSpc>
                <a:spcPct val="150000"/>
              </a:lnSpc>
              <a:spcBef>
                <a:spcPts val="1200"/>
              </a:spcBef>
              <a:spcAft>
                <a:spcPts val="1000"/>
              </a:spcAft>
              <a:buFont typeface="+mj-lt"/>
              <a:buAutoNum type="arabicPeriod"/>
            </a:pPr>
            <a:r>
              <a:rPr lang="en-GB" sz="1800" dirty="0">
                <a:solidFill>
                  <a:srgbClr val="222222"/>
                </a:solidFill>
                <a:latin typeface="Arial" panose="020B0604020202020204" pitchFamily="34" charset="0"/>
                <a:ea typeface="Calibri" panose="020F0502020204030204" pitchFamily="34" charset="0"/>
                <a:cs typeface="Times New Roman" panose="02020603050405020304" pitchFamily="18" charset="0"/>
              </a:rPr>
              <a:t>U</a:t>
            </a:r>
            <a:r>
              <a:rPr lang="en-GB"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pdate of the first part of the matrix based on business case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8" name="Arrow: Left 7">
            <a:extLst>
              <a:ext uri="{FF2B5EF4-FFF2-40B4-BE49-F238E27FC236}">
                <a16:creationId xmlns:a16="http://schemas.microsoft.com/office/drawing/2014/main" id="{FF739449-06E8-7E0E-60F8-B11BD3B1D937}"/>
              </a:ext>
            </a:extLst>
          </p:cNvPr>
          <p:cNvSpPr/>
          <p:nvPr/>
        </p:nvSpPr>
        <p:spPr>
          <a:xfrm>
            <a:off x="2152650" y="4662487"/>
            <a:ext cx="2571750" cy="10287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Before Initiation</a:t>
            </a:r>
          </a:p>
        </p:txBody>
      </p:sp>
      <p:sp>
        <p:nvSpPr>
          <p:cNvPr id="10" name="Arrow: Left-Right 9">
            <a:extLst>
              <a:ext uri="{FF2B5EF4-FFF2-40B4-BE49-F238E27FC236}">
                <a16:creationId xmlns:a16="http://schemas.microsoft.com/office/drawing/2014/main" id="{0F171FFA-D340-624D-CDDB-95DAB3CB3B11}"/>
              </a:ext>
            </a:extLst>
          </p:cNvPr>
          <p:cNvSpPr/>
          <p:nvPr/>
        </p:nvSpPr>
        <p:spPr>
          <a:xfrm>
            <a:off x="7787481" y="4733925"/>
            <a:ext cx="3290094" cy="885824"/>
          </a:xfrm>
          <a:prstGeom prst="leftRigh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a:t>During &amp; after Initiation</a:t>
            </a:r>
          </a:p>
        </p:txBody>
      </p:sp>
      <p:sp>
        <p:nvSpPr>
          <p:cNvPr id="12" name="Arrow: Left-Right-Up 11">
            <a:extLst>
              <a:ext uri="{FF2B5EF4-FFF2-40B4-BE49-F238E27FC236}">
                <a16:creationId xmlns:a16="http://schemas.microsoft.com/office/drawing/2014/main" id="{2A3A65B2-C266-DD42-6E64-8D1D74E4B24F}"/>
              </a:ext>
            </a:extLst>
          </p:cNvPr>
          <p:cNvSpPr/>
          <p:nvPr/>
        </p:nvSpPr>
        <p:spPr>
          <a:xfrm rot="10800000">
            <a:off x="5628481" y="3619500"/>
            <a:ext cx="885825" cy="2071687"/>
          </a:xfrm>
          <a:prstGeom prst="leftRightUp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96E362CD-1DB7-4425-6FB9-FE19E5C1CC2B}"/>
              </a:ext>
            </a:extLst>
          </p:cNvPr>
          <p:cNvSpPr/>
          <p:nvPr/>
        </p:nvSpPr>
        <p:spPr>
          <a:xfrm>
            <a:off x="2370930" y="5691187"/>
            <a:ext cx="7400925" cy="1028700"/>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dirty="0"/>
              <a:t>Estimate Budget	Estimate Project Team	Identify RIGHT PM	</a:t>
            </a:r>
          </a:p>
          <a:p>
            <a:pPr algn="ctr"/>
            <a:r>
              <a:rPr lang="en-GB" dirty="0"/>
              <a:t>Identify Sponsor	Best Timeframe	Work on Risk	</a:t>
            </a:r>
            <a:r>
              <a:rPr lang="en-GB" b="1" dirty="0"/>
              <a:t>Communication</a:t>
            </a:r>
          </a:p>
        </p:txBody>
      </p:sp>
    </p:spTree>
    <p:extLst>
      <p:ext uri="{BB962C8B-B14F-4D97-AF65-F5344CB8AC3E}">
        <p14:creationId xmlns:p14="http://schemas.microsoft.com/office/powerpoint/2010/main" val="3152626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2">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4">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6">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8" descr="Spotlight on a dark foggy stage">
            <a:extLst>
              <a:ext uri="{FF2B5EF4-FFF2-40B4-BE49-F238E27FC236}">
                <a16:creationId xmlns:a16="http://schemas.microsoft.com/office/drawing/2014/main" id="{023A66D1-6C71-AB5B-61CE-5819F413942C}"/>
              </a:ext>
            </a:extLst>
          </p:cNvPr>
          <p:cNvPicPr>
            <a:picLocks noChangeAspect="1"/>
          </p:cNvPicPr>
          <p:nvPr/>
        </p:nvPicPr>
        <p:blipFill rotWithShape="1">
          <a:blip r:embed="rId3"/>
          <a:srcRect l="20783"/>
          <a:stretch/>
        </p:blipFill>
        <p:spPr>
          <a:xfrm>
            <a:off x="4038599" y="10"/>
            <a:ext cx="8160026" cy="6875809"/>
          </a:xfrm>
          <a:prstGeom prst="rect">
            <a:avLst/>
          </a:prstGeom>
        </p:spPr>
      </p:pic>
      <p:sp>
        <p:nvSpPr>
          <p:cNvPr id="25" name="Freeform: Shape 18">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1E0B779-57CC-D4A7-1650-FB18CD7C1320}"/>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3700" dirty="0">
                <a:solidFill>
                  <a:srgbClr val="FFFFFF"/>
                </a:solidFill>
              </a:rPr>
              <a:t>Stage 2: Applying the project </a:t>
            </a:r>
            <a:r>
              <a:rPr lang="en-US" sz="3700" dirty="0" err="1">
                <a:solidFill>
                  <a:srgbClr val="FFFFFF"/>
                </a:solidFill>
              </a:rPr>
              <a:t>categorisation</a:t>
            </a:r>
            <a:r>
              <a:rPr lang="en-US" sz="3700" dirty="0">
                <a:solidFill>
                  <a:srgbClr val="FFFFFF"/>
                </a:solidFill>
              </a:rPr>
              <a:t> matrix</a:t>
            </a:r>
          </a:p>
        </p:txBody>
      </p:sp>
      <p:pic>
        <p:nvPicPr>
          <p:cNvPr id="10" name="Graphic 9" descr="Hourglass 30% with solid fill">
            <a:extLst>
              <a:ext uri="{FF2B5EF4-FFF2-40B4-BE49-F238E27FC236}">
                <a16:creationId xmlns:a16="http://schemas.microsoft.com/office/drawing/2014/main" id="{F6CFEE50-EE43-1178-63C2-86DBF5398E5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93601" y="185419"/>
            <a:ext cx="2054127" cy="2054127"/>
          </a:xfrm>
          <a:prstGeom prst="rect">
            <a:avLst/>
          </a:prstGeom>
        </p:spPr>
      </p:pic>
      <p:pic>
        <p:nvPicPr>
          <p:cNvPr id="12" name="Graphic 11" descr="Teacher with solid fill">
            <a:extLst>
              <a:ext uri="{FF2B5EF4-FFF2-40B4-BE49-F238E27FC236}">
                <a16:creationId xmlns:a16="http://schemas.microsoft.com/office/drawing/2014/main" id="{ED08315E-329C-8A78-1609-219A0BA0BBD3}"/>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543516" y="-128675"/>
            <a:ext cx="2609850" cy="2609850"/>
          </a:xfrm>
          <a:prstGeom prst="rect">
            <a:avLst/>
          </a:prstGeom>
        </p:spPr>
      </p:pic>
      <p:sp>
        <p:nvSpPr>
          <p:cNvPr id="14" name="Arrow: Left-Right 13">
            <a:extLst>
              <a:ext uri="{FF2B5EF4-FFF2-40B4-BE49-F238E27FC236}">
                <a16:creationId xmlns:a16="http://schemas.microsoft.com/office/drawing/2014/main" id="{68590F90-108A-7BFE-DFBD-DF459D25F664}"/>
              </a:ext>
            </a:extLst>
          </p:cNvPr>
          <p:cNvSpPr/>
          <p:nvPr/>
        </p:nvSpPr>
        <p:spPr>
          <a:xfrm>
            <a:off x="1352550" y="1028700"/>
            <a:ext cx="407976" cy="190500"/>
          </a:xfrm>
          <a:prstGeom prst="lef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48355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CE759B7F-3BB7-E670-DC94-AC6BC41597BB}"/>
              </a:ext>
            </a:extLst>
          </p:cNvPr>
          <p:cNvPicPr>
            <a:picLocks noChangeAspect="1"/>
          </p:cNvPicPr>
          <p:nvPr/>
        </p:nvPicPr>
        <p:blipFill rotWithShape="1">
          <a:blip r:embed="rId3"/>
          <a:srcRect r="20783"/>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59BB4B1-0EA8-0A7F-8B15-998A354F1B6D}"/>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Thank you for listening</a:t>
            </a:r>
          </a:p>
        </p:txBody>
      </p:sp>
      <p:sp>
        <p:nvSpPr>
          <p:cNvPr id="3" name="Text Placeholder 2">
            <a:extLst>
              <a:ext uri="{FF2B5EF4-FFF2-40B4-BE49-F238E27FC236}">
                <a16:creationId xmlns:a16="http://schemas.microsoft.com/office/drawing/2014/main" id="{4FE6413A-4EB9-5604-A701-DEF455CFFBCA}"/>
              </a:ext>
            </a:extLst>
          </p:cNvPr>
          <p:cNvSpPr>
            <a:spLocks noGrp="1"/>
          </p:cNvSpPr>
          <p:nvPr>
            <p:ph type="body" idx="1"/>
          </p:nvPr>
        </p:nvSpPr>
        <p:spPr>
          <a:xfrm>
            <a:off x="777922" y="743803"/>
            <a:ext cx="2808844" cy="1382392"/>
          </a:xfrm>
        </p:spPr>
        <p:txBody>
          <a:bodyPr vert="horz" lIns="91440" tIns="45720" rIns="91440" bIns="45720" rtlCol="0" anchor="b">
            <a:normAutofit/>
          </a:bodyPr>
          <a:lstStyle/>
          <a:p>
            <a:pPr algn="r"/>
            <a:r>
              <a:rPr lang="en-US" sz="2000">
                <a:solidFill>
                  <a:srgbClr val="FFFFFF"/>
                </a:solidFill>
              </a:rPr>
              <a:t>Questions?</a:t>
            </a:r>
          </a:p>
        </p:txBody>
      </p:sp>
    </p:spTree>
    <p:extLst>
      <p:ext uri="{BB962C8B-B14F-4D97-AF65-F5344CB8AC3E}">
        <p14:creationId xmlns:p14="http://schemas.microsoft.com/office/powerpoint/2010/main" val="2441212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F190B-612A-3205-16A2-3F939346EA8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5FA7F45-A956-7E2C-BE6D-27B4C286F958}"/>
              </a:ext>
            </a:extLst>
          </p:cNvPr>
          <p:cNvSpPr>
            <a:spLocks noGrp="1"/>
          </p:cNvSpPr>
          <p:nvPr>
            <p:ph idx="1"/>
          </p:nvPr>
        </p:nvSpPr>
        <p:spPr/>
        <p:txBody>
          <a:bodyPr>
            <a:normAutofit fontScale="62500" lnSpcReduction="20000"/>
          </a:bodyPr>
          <a:lstStyle/>
          <a:p>
            <a:pPr marL="0" indent="0" algn="just">
              <a:lnSpc>
                <a:spcPct val="120000"/>
              </a:lnSpc>
              <a:spcBef>
                <a:spcPts val="1200"/>
              </a:spcBef>
              <a:buNone/>
            </a:pPr>
            <a:r>
              <a:rPr lang="en-GB" sz="1800" i="1" dirty="0">
                <a:effectLst/>
                <a:latin typeface="Arial" panose="020B0604020202020204" pitchFamily="34" charset="0"/>
                <a:ea typeface="Times New Roman" panose="02020603050405020304" pitchFamily="18" charset="0"/>
              </a:rPr>
              <a:t>A guide to the project management body of knowledge (PMBOK guide)</a:t>
            </a:r>
            <a:r>
              <a:rPr lang="en-GB" sz="1800" dirty="0">
                <a:effectLst/>
                <a:latin typeface="Arial" panose="020B0604020202020204" pitchFamily="34" charset="0"/>
                <a:ea typeface="Times New Roman" panose="02020603050405020304" pitchFamily="18" charset="0"/>
              </a:rPr>
              <a:t>. 6th edition. (2017). Newtown Square, Pennsylvania: Project Management Institute.</a:t>
            </a:r>
            <a:endParaRPr lang="en-GB" sz="1800" dirty="0">
              <a:effectLst/>
              <a:latin typeface="Times New Roman" panose="02020603050405020304" pitchFamily="18" charset="0"/>
              <a:ea typeface="Times New Roman" panose="02020603050405020304" pitchFamily="18" charset="0"/>
            </a:endParaRPr>
          </a:p>
          <a:p>
            <a:pPr marL="0" indent="0" algn="just">
              <a:lnSpc>
                <a:spcPct val="120000"/>
              </a:lnSpc>
              <a:spcBef>
                <a:spcPts val="1200"/>
              </a:spcBef>
              <a:buNone/>
            </a:pPr>
            <a:r>
              <a:rPr lang="en-GB" sz="1800" dirty="0">
                <a:effectLst/>
                <a:latin typeface="Arial" panose="020B0604020202020204" pitchFamily="34" charset="0"/>
                <a:ea typeface="Times New Roman" panose="02020603050405020304" pitchFamily="18" charset="0"/>
              </a:rPr>
              <a:t>HESA (2022) 'Where do HE students study?'. </a:t>
            </a:r>
            <a:r>
              <a:rPr lang="en-GB" sz="1800" u="sng" dirty="0">
                <a:solidFill>
                  <a:srgbClr val="0000FF"/>
                </a:solidFill>
                <a:effectLst/>
                <a:latin typeface="Arial" panose="020B0604020202020204" pitchFamily="34" charset="0"/>
                <a:ea typeface="Times New Roman" panose="02020603050405020304" pitchFamily="18" charset="0"/>
                <a:hlinkClick r:id="rId2"/>
              </a:rPr>
              <a:t>https://www.hesa.ac.uk/data-and-analysis/students/where-study</a:t>
            </a:r>
            <a:r>
              <a:rPr lang="en-GB" sz="1800" dirty="0">
                <a:effectLst/>
                <a:latin typeface="Arial" panose="020B0604020202020204" pitchFamily="34" charset="0"/>
                <a:ea typeface="Times New Roman" panose="02020603050405020304" pitchFamily="18" charset="0"/>
              </a:rPr>
              <a:t> Accessed: 2/12/22.</a:t>
            </a:r>
            <a:endParaRPr lang="en-GB" sz="1800" dirty="0">
              <a:effectLst/>
              <a:latin typeface="Times New Roman" panose="02020603050405020304" pitchFamily="18" charset="0"/>
              <a:ea typeface="Times New Roman" panose="02020603050405020304" pitchFamily="18" charset="0"/>
            </a:endParaRPr>
          </a:p>
          <a:p>
            <a:pPr marL="0" indent="0" algn="just">
              <a:lnSpc>
                <a:spcPct val="120000"/>
              </a:lnSpc>
              <a:spcBef>
                <a:spcPts val="1200"/>
              </a:spcBef>
              <a:buNone/>
            </a:pPr>
            <a:r>
              <a:rPr lang="en-GB" sz="1800" dirty="0">
                <a:effectLst/>
                <a:latin typeface="Arial" panose="020B0604020202020204" pitchFamily="34" charset="0"/>
                <a:ea typeface="Times New Roman" panose="02020603050405020304" pitchFamily="18" charset="0"/>
              </a:rPr>
              <a:t>Burgan, S. C. &amp; Burgan, D. S. (2014). ‘One size does not fit all: Choosing the right project approach’. Paper presented at </a:t>
            </a:r>
            <a:r>
              <a:rPr lang="en-GB" sz="1800" i="1" dirty="0">
                <a:effectLst/>
                <a:latin typeface="Arial" panose="020B0604020202020204" pitchFamily="34" charset="0"/>
                <a:ea typeface="Times New Roman" panose="02020603050405020304" pitchFamily="18" charset="0"/>
              </a:rPr>
              <a:t>PMI® Global Congress 2014—North America, Phoenix, AZ</a:t>
            </a:r>
            <a:r>
              <a:rPr lang="en-GB" sz="1800" dirty="0">
                <a:effectLst/>
                <a:latin typeface="Arial" panose="020B0604020202020204" pitchFamily="34" charset="0"/>
                <a:ea typeface="Times New Roman" panose="02020603050405020304" pitchFamily="18" charset="0"/>
              </a:rPr>
              <a:t>. Newtown Square, PA: Project Management Institute.</a:t>
            </a:r>
            <a:endParaRPr lang="en-GB" sz="1800" dirty="0">
              <a:effectLst/>
              <a:latin typeface="Times New Roman" panose="02020603050405020304" pitchFamily="18" charset="0"/>
              <a:ea typeface="Times New Roman" panose="02020603050405020304" pitchFamily="18" charset="0"/>
            </a:endParaRPr>
          </a:p>
          <a:p>
            <a:pPr marL="0" indent="0" algn="just">
              <a:lnSpc>
                <a:spcPct val="120000"/>
              </a:lnSpc>
              <a:spcBef>
                <a:spcPts val="1200"/>
              </a:spcBef>
              <a:buNone/>
            </a:pPr>
            <a:r>
              <a:rPr lang="en-GB" sz="1800" dirty="0">
                <a:effectLst/>
                <a:latin typeface="Arial" panose="020B0604020202020204" pitchFamily="34" charset="0"/>
                <a:ea typeface="Times New Roman" panose="02020603050405020304" pitchFamily="18" charset="0"/>
              </a:rPr>
              <a:t>Crawford, L., Hobbs, J. B., &amp; Turner, J. R. (2004). ‘Project categorization systems and their use in organizations: an empirical study’. Paper presented at </a:t>
            </a:r>
            <a:r>
              <a:rPr lang="en-GB" sz="1800" i="1" dirty="0">
                <a:effectLst/>
                <a:latin typeface="Arial" panose="020B0604020202020204" pitchFamily="34" charset="0"/>
                <a:ea typeface="Times New Roman" panose="02020603050405020304" pitchFamily="18" charset="0"/>
              </a:rPr>
              <a:t>PMI® Research Conference: Innovations, London, England. </a:t>
            </a:r>
            <a:r>
              <a:rPr lang="en-GB" sz="1800" dirty="0">
                <a:effectLst/>
                <a:latin typeface="Arial" panose="020B0604020202020204" pitchFamily="34" charset="0"/>
                <a:ea typeface="Times New Roman" panose="02020603050405020304" pitchFamily="18" charset="0"/>
              </a:rPr>
              <a:t>Newtown Square, PA: Project Management Institute.</a:t>
            </a:r>
            <a:endParaRPr lang="en-GB" sz="1800" dirty="0">
              <a:effectLst/>
              <a:latin typeface="Times New Roman" panose="02020603050405020304" pitchFamily="18" charset="0"/>
              <a:ea typeface="Times New Roman" panose="02020603050405020304" pitchFamily="18" charset="0"/>
            </a:endParaRPr>
          </a:p>
          <a:p>
            <a:pPr marL="0" indent="0" algn="just">
              <a:lnSpc>
                <a:spcPct val="120000"/>
              </a:lnSpc>
              <a:spcBef>
                <a:spcPts val="1200"/>
              </a:spcBef>
              <a:buNone/>
            </a:pPr>
            <a:r>
              <a:rPr lang="en-GB" sz="1800" dirty="0" err="1">
                <a:effectLst/>
                <a:latin typeface="Arial" panose="020B0604020202020204" pitchFamily="34" charset="0"/>
                <a:ea typeface="Times New Roman" panose="02020603050405020304" pitchFamily="18" charset="0"/>
              </a:rPr>
              <a:t>Grenny</a:t>
            </a:r>
            <a:r>
              <a:rPr lang="en-GB" sz="1800" dirty="0">
                <a:effectLst/>
                <a:latin typeface="Arial" panose="020B0604020202020204" pitchFamily="34" charset="0"/>
                <a:ea typeface="Times New Roman" panose="02020603050405020304" pitchFamily="18" charset="0"/>
              </a:rPr>
              <a:t>, J., Maxfield, D. G., </a:t>
            </a:r>
            <a:r>
              <a:rPr lang="en-GB" sz="1800" dirty="0" err="1">
                <a:effectLst/>
                <a:latin typeface="Arial" panose="020B0604020202020204" pitchFamily="34" charset="0"/>
                <a:ea typeface="Times New Roman" panose="02020603050405020304" pitchFamily="18" charset="0"/>
              </a:rPr>
              <a:t>Shimberg</a:t>
            </a:r>
            <a:r>
              <a:rPr lang="en-GB" sz="1800" dirty="0">
                <a:effectLst/>
                <a:latin typeface="Arial" panose="020B0604020202020204" pitchFamily="34" charset="0"/>
                <a:ea typeface="Times New Roman" panose="02020603050405020304" pitchFamily="18" charset="0"/>
              </a:rPr>
              <a:t>, A., &amp; McMillan, R. (2013). ‘Silence fails: five crucial conversations for flawless execution’. Paper presented at </a:t>
            </a:r>
            <a:r>
              <a:rPr lang="en-GB" sz="1800" i="1" dirty="0">
                <a:effectLst/>
                <a:latin typeface="Arial" panose="020B0604020202020204" pitchFamily="34" charset="0"/>
                <a:ea typeface="Times New Roman" panose="02020603050405020304" pitchFamily="18" charset="0"/>
              </a:rPr>
              <a:t>PMI® Global Congress 2013—North America, New Orleans, LA</a:t>
            </a:r>
            <a:r>
              <a:rPr lang="en-GB" sz="1800" dirty="0">
                <a:effectLst/>
                <a:latin typeface="Arial" panose="020B0604020202020204" pitchFamily="34" charset="0"/>
                <a:ea typeface="Times New Roman" panose="02020603050405020304" pitchFamily="18" charset="0"/>
              </a:rPr>
              <a:t>. Newtown Square, PA: Project Management Institute.</a:t>
            </a:r>
            <a:endParaRPr lang="en-GB" sz="1800" dirty="0">
              <a:effectLst/>
              <a:latin typeface="Times New Roman" panose="02020603050405020304" pitchFamily="18" charset="0"/>
              <a:ea typeface="Times New Roman" panose="02020603050405020304" pitchFamily="18" charset="0"/>
            </a:endParaRPr>
          </a:p>
          <a:p>
            <a:pPr marL="0" indent="0" algn="just">
              <a:lnSpc>
                <a:spcPct val="120000"/>
              </a:lnSpc>
              <a:spcBef>
                <a:spcPts val="1200"/>
              </a:spcBef>
              <a:buNone/>
            </a:pPr>
            <a:r>
              <a:rPr lang="en-GB" sz="1800" dirty="0">
                <a:effectLst/>
                <a:latin typeface="Arial" panose="020B0604020202020204" pitchFamily="34" charset="0"/>
                <a:ea typeface="Times New Roman" panose="02020603050405020304" pitchFamily="18" charset="0"/>
              </a:rPr>
              <a:t>Josey, W. C. &amp; England, K. (2009). ‘Utilizing a project profile matrix to determine project management requirements’. Paper presented at </a:t>
            </a:r>
            <a:r>
              <a:rPr lang="en-GB" sz="1800" i="1" dirty="0">
                <a:effectLst/>
                <a:latin typeface="Arial" panose="020B0604020202020204" pitchFamily="34" charset="0"/>
                <a:ea typeface="Times New Roman" panose="02020603050405020304" pitchFamily="18" charset="0"/>
              </a:rPr>
              <a:t>PMI® Global Congress 2009—North America, Orlando, FL.</a:t>
            </a:r>
            <a:r>
              <a:rPr lang="en-GB" sz="1800" dirty="0">
                <a:effectLst/>
                <a:latin typeface="Arial" panose="020B0604020202020204" pitchFamily="34" charset="0"/>
                <a:ea typeface="Times New Roman" panose="02020603050405020304" pitchFamily="18" charset="0"/>
              </a:rPr>
              <a:t> Newtown Square, PA: Project Management Institute.</a:t>
            </a:r>
            <a:endParaRPr lang="en-GB" sz="1800" dirty="0">
              <a:effectLst/>
              <a:latin typeface="Times New Roman" panose="02020603050405020304" pitchFamily="18" charset="0"/>
              <a:ea typeface="Times New Roman" panose="02020603050405020304" pitchFamily="18" charset="0"/>
            </a:endParaRPr>
          </a:p>
          <a:p>
            <a:pPr marL="0" indent="0" algn="just">
              <a:lnSpc>
                <a:spcPct val="120000"/>
              </a:lnSpc>
              <a:spcBef>
                <a:spcPts val="1200"/>
              </a:spcBef>
              <a:buNone/>
            </a:pPr>
            <a:r>
              <a:rPr lang="en-GB" sz="1800" dirty="0" err="1">
                <a:solidFill>
                  <a:srgbClr val="000000"/>
                </a:solidFill>
                <a:effectLst/>
                <a:latin typeface="Arial" panose="020B0604020202020204" pitchFamily="34" charset="0"/>
                <a:ea typeface="Times New Roman" panose="02020603050405020304" pitchFamily="18" charset="0"/>
              </a:rPr>
              <a:t>Lutas</a:t>
            </a:r>
            <a:r>
              <a:rPr lang="en-GB" sz="1800" dirty="0">
                <a:solidFill>
                  <a:srgbClr val="000000"/>
                </a:solidFill>
                <a:effectLst/>
                <a:latin typeface="Arial" panose="020B0604020202020204" pitchFamily="34" charset="0"/>
                <a:ea typeface="Times New Roman" panose="02020603050405020304" pitchFamily="18" charset="0"/>
              </a:rPr>
              <a:t>, M., </a:t>
            </a:r>
            <a:r>
              <a:rPr lang="en-GB" sz="1800" dirty="0" err="1">
                <a:solidFill>
                  <a:srgbClr val="000000"/>
                </a:solidFill>
                <a:effectLst/>
                <a:latin typeface="Arial" panose="020B0604020202020204" pitchFamily="34" charset="0"/>
                <a:ea typeface="Times New Roman" panose="02020603050405020304" pitchFamily="18" charset="0"/>
              </a:rPr>
              <a:t>Nistor</a:t>
            </a:r>
            <a:r>
              <a:rPr lang="en-GB" sz="1800" dirty="0">
                <a:solidFill>
                  <a:srgbClr val="000000"/>
                </a:solidFill>
                <a:effectLst/>
                <a:latin typeface="Arial" panose="020B0604020202020204" pitchFamily="34" charset="0"/>
                <a:ea typeface="Times New Roman" panose="02020603050405020304" pitchFamily="18" charset="0"/>
              </a:rPr>
              <a:t>, R., Radu, M. and </a:t>
            </a:r>
            <a:r>
              <a:rPr lang="en-GB" sz="1800" dirty="0" err="1">
                <a:solidFill>
                  <a:srgbClr val="000000"/>
                </a:solidFill>
                <a:effectLst/>
                <a:latin typeface="Arial" panose="020B0604020202020204" pitchFamily="34" charset="0"/>
                <a:ea typeface="Times New Roman" panose="02020603050405020304" pitchFamily="18" charset="0"/>
              </a:rPr>
              <a:t>Beleiu</a:t>
            </a:r>
            <a:r>
              <a:rPr lang="en-GB" sz="1800" dirty="0">
                <a:solidFill>
                  <a:srgbClr val="000000"/>
                </a:solidFill>
                <a:effectLst/>
                <a:latin typeface="Arial" panose="020B0604020202020204" pitchFamily="34" charset="0"/>
                <a:ea typeface="Times New Roman" panose="02020603050405020304" pitchFamily="18" charset="0"/>
              </a:rPr>
              <a:t>, I. (2020). ‘Perceptions Regarding the Profile of an Ideal Project Manager’. </a:t>
            </a:r>
            <a:r>
              <a:rPr lang="en-GB" sz="1800" i="1" dirty="0">
                <a:solidFill>
                  <a:srgbClr val="000000"/>
                </a:solidFill>
                <a:effectLst/>
                <a:latin typeface="Arial" panose="020B0604020202020204" pitchFamily="34" charset="0"/>
                <a:ea typeface="Times New Roman" panose="02020603050405020304" pitchFamily="18" charset="0"/>
              </a:rPr>
              <a:t>www.amfiteatrueconomic.ro</a:t>
            </a:r>
            <a:r>
              <a:rPr lang="en-GB" sz="1800" dirty="0">
                <a:solidFill>
                  <a:srgbClr val="000000"/>
                </a:solidFill>
                <a:effectLst/>
                <a:latin typeface="Arial" panose="020B0604020202020204" pitchFamily="34" charset="0"/>
                <a:ea typeface="Times New Roman" panose="02020603050405020304" pitchFamily="18" charset="0"/>
              </a:rPr>
              <a:t>, 22(54), p.608. </a:t>
            </a:r>
            <a:r>
              <a:rPr lang="en-GB" sz="1800" dirty="0" err="1">
                <a:solidFill>
                  <a:srgbClr val="000000"/>
                </a:solidFill>
                <a:effectLst/>
                <a:latin typeface="Arial" panose="020B0604020202020204" pitchFamily="34" charset="0"/>
                <a:ea typeface="Times New Roman" panose="02020603050405020304" pitchFamily="18" charset="0"/>
              </a:rPr>
              <a:t>doi</a:t>
            </a:r>
            <a:r>
              <a:rPr lang="en-GB" sz="1800" dirty="0">
                <a:solidFill>
                  <a:srgbClr val="000000"/>
                </a:solidFill>
                <a:effectLst/>
                <a:latin typeface="Arial" panose="020B0604020202020204" pitchFamily="34" charset="0"/>
                <a:ea typeface="Times New Roman" panose="02020603050405020304" pitchFamily="18" charset="0"/>
              </a:rPr>
              <a:t>: https://doi.org/10.24818/ea/2020/54/608.</a:t>
            </a:r>
            <a:endParaRPr lang="en-GB" sz="1800" dirty="0">
              <a:effectLst/>
              <a:latin typeface="Times New Roman" panose="02020603050405020304" pitchFamily="18" charset="0"/>
              <a:ea typeface="Times New Roman" panose="02020603050405020304" pitchFamily="18" charset="0"/>
            </a:endParaRPr>
          </a:p>
          <a:p>
            <a:pPr marL="0" indent="0" algn="just">
              <a:lnSpc>
                <a:spcPct val="120000"/>
              </a:lnSpc>
              <a:spcBef>
                <a:spcPts val="1200"/>
              </a:spcBef>
              <a:buNone/>
            </a:pPr>
            <a:r>
              <a:rPr lang="en-GB" sz="1800" i="1" u="sng" dirty="0">
                <a:solidFill>
                  <a:srgbClr val="000000"/>
                </a:solidFill>
                <a:effectLst/>
                <a:latin typeface="Arial" panose="020B0604020202020204" pitchFamily="34" charset="0"/>
                <a:ea typeface="Times New Roman" panose="02020603050405020304" pitchFamily="18" charset="0"/>
              </a:rPr>
              <a:t>Managing Successful Projects with PRINCE2</a:t>
            </a:r>
            <a:r>
              <a:rPr lang="en-GB" sz="1800" i="1" dirty="0">
                <a:solidFill>
                  <a:srgbClr val="000000"/>
                </a:solidFill>
                <a:effectLst/>
                <a:latin typeface="Arial" panose="020B0604020202020204" pitchFamily="34" charset="0"/>
                <a:ea typeface="Times New Roman" panose="02020603050405020304" pitchFamily="18" charset="0"/>
              </a:rPr>
              <a:t> 2017</a:t>
            </a:r>
            <a:r>
              <a:rPr lang="en-GB" sz="1800" dirty="0">
                <a:solidFill>
                  <a:srgbClr val="000000"/>
                </a:solidFill>
                <a:effectLst/>
                <a:latin typeface="Arial" panose="020B0604020202020204" pitchFamily="34" charset="0"/>
                <a:ea typeface="Times New Roman" panose="02020603050405020304" pitchFamily="18" charset="0"/>
              </a:rPr>
              <a:t> Edition. 6th edition, 2017 edition, 3rd impression 2021 (2017). Norwich: The Stationery Office Ltd.</a:t>
            </a:r>
            <a:endParaRPr lang="en-GB" sz="1800" dirty="0">
              <a:effectLst/>
              <a:latin typeface="Times New Roman" panose="02020603050405020304" pitchFamily="18" charset="0"/>
              <a:ea typeface="Times New Roman" panose="02020603050405020304" pitchFamily="18" charset="0"/>
            </a:endParaRPr>
          </a:p>
          <a:p>
            <a:pPr marL="0" indent="0" algn="just">
              <a:lnSpc>
                <a:spcPct val="120000"/>
              </a:lnSpc>
              <a:spcBef>
                <a:spcPts val="1200"/>
              </a:spcBef>
              <a:buNone/>
            </a:pPr>
            <a:r>
              <a:rPr lang="en-GB" sz="1800" dirty="0">
                <a:solidFill>
                  <a:srgbClr val="000000"/>
                </a:solidFill>
                <a:effectLst/>
                <a:latin typeface="Arial" panose="020B0604020202020204" pitchFamily="34" charset="0"/>
                <a:ea typeface="Times New Roman" panose="02020603050405020304" pitchFamily="18" charset="0"/>
              </a:rPr>
              <a:t>Ng, J.J. (2018) ‘Tailoring a Project Management Methodology That Suits One's Needs’, </a:t>
            </a:r>
            <a:r>
              <a:rPr lang="en-GB" sz="1800" i="1" dirty="0">
                <a:solidFill>
                  <a:srgbClr val="000000"/>
                </a:solidFill>
                <a:effectLst/>
                <a:latin typeface="Arial" panose="020B0604020202020204" pitchFamily="34" charset="0"/>
                <a:ea typeface="Times New Roman" panose="02020603050405020304" pitchFamily="18" charset="0"/>
              </a:rPr>
              <a:t>IEEE Engineering Management Review</a:t>
            </a:r>
            <a:r>
              <a:rPr lang="en-GB" sz="1800" dirty="0">
                <a:solidFill>
                  <a:srgbClr val="000000"/>
                </a:solidFill>
                <a:effectLst/>
                <a:latin typeface="Arial" panose="020B0604020202020204" pitchFamily="34" charset="0"/>
                <a:ea typeface="Times New Roman" panose="02020603050405020304" pitchFamily="18" charset="0"/>
              </a:rPr>
              <a:t>, vol. 46, no. 2, pp. 49-54, 1 Second quarter. Doi: 10.1109/EMR.2018.2839670.</a:t>
            </a:r>
            <a:endParaRPr lang="en-GB" sz="1800" dirty="0">
              <a:effectLst/>
              <a:latin typeface="Times New Roman" panose="02020603050405020304" pitchFamily="18" charset="0"/>
              <a:ea typeface="Times New Roman" panose="02020603050405020304" pitchFamily="18" charset="0"/>
            </a:endParaRPr>
          </a:p>
          <a:p>
            <a:pPr marL="0" indent="0">
              <a:lnSpc>
                <a:spcPct val="120000"/>
              </a:lnSpc>
              <a:buNone/>
            </a:pPr>
            <a:r>
              <a:rPr lang="en-GB" sz="1800" kern="0" dirty="0">
                <a:solidFill>
                  <a:srgbClr val="000000"/>
                </a:solidFill>
                <a:effectLst/>
                <a:latin typeface="Arial" panose="020B0604020202020204" pitchFamily="34" charset="0"/>
                <a:ea typeface="Calibri" panose="020F0502020204030204" pitchFamily="34" charset="0"/>
              </a:rPr>
              <a:t>Turner, R., </a:t>
            </a:r>
            <a:r>
              <a:rPr lang="en-GB" sz="1800" kern="0" dirty="0" err="1">
                <a:solidFill>
                  <a:srgbClr val="000000"/>
                </a:solidFill>
                <a:effectLst/>
                <a:latin typeface="Arial" panose="020B0604020202020204" pitchFamily="34" charset="0"/>
                <a:ea typeface="Calibri" panose="020F0502020204030204" pitchFamily="34" charset="0"/>
              </a:rPr>
              <a:t>Ledwith</a:t>
            </a:r>
            <a:r>
              <a:rPr lang="en-GB" sz="1800" kern="0" dirty="0">
                <a:solidFill>
                  <a:srgbClr val="000000"/>
                </a:solidFill>
                <a:effectLst/>
                <a:latin typeface="Arial" panose="020B0604020202020204" pitchFamily="34" charset="0"/>
                <a:ea typeface="Calibri" panose="020F0502020204030204" pitchFamily="34" charset="0"/>
              </a:rPr>
              <a:t>, A. and Kelly, J. (2012) ‘Project management in small to medium</a:t>
            </a:r>
            <a:r>
              <a:rPr lang="en-GB" sz="1800" kern="0" dirty="0">
                <a:solidFill>
                  <a:srgbClr val="000000"/>
                </a:solidFill>
                <a:effectLst/>
                <a:latin typeface="Cambria Math" panose="02040503050406030204" pitchFamily="18" charset="0"/>
                <a:ea typeface="Calibri" panose="020F0502020204030204" pitchFamily="34" charset="0"/>
                <a:cs typeface="Cambria Math" panose="02040503050406030204" pitchFamily="18" charset="0"/>
              </a:rPr>
              <a:t>‐</a:t>
            </a:r>
            <a:r>
              <a:rPr lang="en-GB" sz="1800" kern="0" dirty="0">
                <a:solidFill>
                  <a:srgbClr val="000000"/>
                </a:solidFill>
                <a:effectLst/>
                <a:latin typeface="Arial" panose="020B0604020202020204" pitchFamily="34" charset="0"/>
                <a:ea typeface="Calibri" panose="020F0502020204030204" pitchFamily="34" charset="0"/>
              </a:rPr>
              <a:t>sized enterprises: Tailoring the practices to the size of company’, </a:t>
            </a:r>
            <a:r>
              <a:rPr lang="en-GB" sz="1800" i="1" kern="0" dirty="0">
                <a:solidFill>
                  <a:srgbClr val="000000"/>
                </a:solidFill>
                <a:effectLst/>
                <a:latin typeface="Arial" panose="020B0604020202020204" pitchFamily="34" charset="0"/>
                <a:ea typeface="Calibri" panose="020F0502020204030204" pitchFamily="34" charset="0"/>
              </a:rPr>
              <a:t>Management decision</a:t>
            </a:r>
            <a:r>
              <a:rPr lang="en-GB" sz="1800" kern="0" dirty="0">
                <a:solidFill>
                  <a:srgbClr val="000000"/>
                </a:solidFill>
                <a:effectLst/>
                <a:latin typeface="Arial" panose="020B0604020202020204" pitchFamily="34" charset="0"/>
                <a:ea typeface="Calibri" panose="020F0502020204030204" pitchFamily="34" charset="0"/>
              </a:rPr>
              <a:t>, 50(5), pp. 942–957. Available at: https://doi.org/10.1108/00251741211227627.</a:t>
            </a:r>
            <a:endParaRPr lang="en-GB" dirty="0"/>
          </a:p>
        </p:txBody>
      </p:sp>
    </p:spTree>
    <p:extLst>
      <p:ext uri="{BB962C8B-B14F-4D97-AF65-F5344CB8AC3E}">
        <p14:creationId xmlns:p14="http://schemas.microsoft.com/office/powerpoint/2010/main" val="24124727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3501</Words>
  <Application>Microsoft Office PowerPoint</Application>
  <PresentationFormat>Widescreen</PresentationFormat>
  <Paragraphs>187</Paragraphs>
  <Slides>11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Agrandir-Medium</vt:lpstr>
      <vt:lpstr>Arial</vt:lpstr>
      <vt:lpstr>Calibri</vt:lpstr>
      <vt:lpstr>Calibri Light</vt:lpstr>
      <vt:lpstr>Cambria Math</vt:lpstr>
      <vt:lpstr>Times New Roman</vt:lpstr>
      <vt:lpstr>Wingdings</vt:lpstr>
      <vt:lpstr>Office Theme</vt:lpstr>
      <vt:lpstr> Discuss how you would plan and design a project management process for the workplace</vt:lpstr>
      <vt:lpstr>What will we cover?</vt:lpstr>
      <vt:lpstr>My workplace</vt:lpstr>
      <vt:lpstr>Current Problems</vt:lpstr>
      <vt:lpstr>My view</vt:lpstr>
      <vt:lpstr>Project Categorisation</vt:lpstr>
      <vt:lpstr>Stage 0: Preparing for a project management mindset</vt:lpstr>
      <vt:lpstr>Stage 1: Creating a project categorisation process and matrix</vt:lpstr>
      <vt:lpstr>Stage 2: Applying the project categorisation matrix</vt:lpstr>
      <vt:lpstr>Thank you for listening</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Discuss how you would plan and design a project management process for the workplace</dc:title>
  <dc:creator>Errietta Bissa</dc:creator>
  <cp:lastModifiedBy>Errietta Bissa</cp:lastModifiedBy>
  <cp:revision>108</cp:revision>
  <dcterms:created xsi:type="dcterms:W3CDTF">2023-05-08T08:12:23Z</dcterms:created>
  <dcterms:modified xsi:type="dcterms:W3CDTF">2023-05-11T12:29:11Z</dcterms:modified>
</cp:coreProperties>
</file>