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8"/>
  </p:notesMasterIdLst>
  <p:handoutMasterIdLst>
    <p:handoutMasterId r:id="rId49"/>
  </p:handoutMasterIdLst>
  <p:sldIdLst>
    <p:sldId id="268" r:id="rId5"/>
    <p:sldId id="270" r:id="rId6"/>
    <p:sldId id="483" r:id="rId7"/>
    <p:sldId id="478" r:id="rId8"/>
    <p:sldId id="484" r:id="rId9"/>
    <p:sldId id="485" r:id="rId10"/>
    <p:sldId id="486" r:id="rId11"/>
    <p:sldId id="367" r:id="rId12"/>
    <p:sldId id="386" r:id="rId13"/>
    <p:sldId id="459" r:id="rId14"/>
    <p:sldId id="282" r:id="rId15"/>
    <p:sldId id="351" r:id="rId16"/>
    <p:sldId id="352" r:id="rId17"/>
    <p:sldId id="356" r:id="rId18"/>
    <p:sldId id="354" r:id="rId19"/>
    <p:sldId id="389" r:id="rId20"/>
    <p:sldId id="390" r:id="rId21"/>
    <p:sldId id="391" r:id="rId22"/>
    <p:sldId id="392" r:id="rId23"/>
    <p:sldId id="393" r:id="rId24"/>
    <p:sldId id="487" r:id="rId25"/>
    <p:sldId id="283" r:id="rId26"/>
    <p:sldId id="387" r:id="rId27"/>
    <p:sldId id="284" r:id="rId28"/>
    <p:sldId id="460" r:id="rId29"/>
    <p:sldId id="461" r:id="rId30"/>
    <p:sldId id="462" r:id="rId31"/>
    <p:sldId id="396" r:id="rId32"/>
    <p:sldId id="397" r:id="rId33"/>
    <p:sldId id="488" r:id="rId34"/>
    <p:sldId id="474" r:id="rId35"/>
    <p:sldId id="286" r:id="rId36"/>
    <p:sldId id="477" r:id="rId37"/>
    <p:sldId id="289" r:id="rId38"/>
    <p:sldId id="290" r:id="rId39"/>
    <p:sldId id="292" r:id="rId40"/>
    <p:sldId id="293" r:id="rId41"/>
    <p:sldId id="489" r:id="rId42"/>
    <p:sldId id="380" r:id="rId43"/>
    <p:sldId id="384" r:id="rId44"/>
    <p:sldId id="385" r:id="rId45"/>
    <p:sldId id="297" r:id="rId46"/>
    <p:sldId id="340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4100F0-3F8B-15C0-C499-3B57D260ECD9}" v="14" dt="2024-10-02T07:42:12.281"/>
  </p1510:revLst>
</p1510:revInfo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4618" autoAdjust="0"/>
  </p:normalViewPr>
  <p:slideViewPr>
    <p:cSldViewPr snapToGrid="0">
      <p:cViewPr varScale="1">
        <p:scale>
          <a:sx n="77" d="100"/>
          <a:sy n="77" d="100"/>
        </p:scale>
        <p:origin x="260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254960-40F4-4441-BABF-B9E00EF939E0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36A3A6E0-D6A0-4FD5-92F5-89FBF2ADDB1E}">
      <dgm:prSet phldrT="[Text]"/>
      <dgm:spPr/>
      <dgm:t>
        <a:bodyPr/>
        <a:lstStyle/>
        <a:p>
          <a:r>
            <a:rPr lang="en-GB"/>
            <a:t>What?</a:t>
          </a:r>
          <a:endParaRPr lang="en-US"/>
        </a:p>
      </dgm:t>
    </dgm:pt>
    <dgm:pt modelId="{546308E6-08B4-4C44-AC73-7809F044EF63}" type="parTrans" cxnId="{99D9EF76-7792-40D0-ADC1-18EB7E95B971}">
      <dgm:prSet/>
      <dgm:spPr/>
      <dgm:t>
        <a:bodyPr/>
        <a:lstStyle/>
        <a:p>
          <a:endParaRPr lang="en-US"/>
        </a:p>
      </dgm:t>
    </dgm:pt>
    <dgm:pt modelId="{6578EB78-E761-4045-8642-3F80AF7163D9}" type="sibTrans" cxnId="{99D9EF76-7792-40D0-ADC1-18EB7E95B971}">
      <dgm:prSet/>
      <dgm:spPr/>
      <dgm:t>
        <a:bodyPr/>
        <a:lstStyle/>
        <a:p>
          <a:endParaRPr lang="en-US"/>
        </a:p>
      </dgm:t>
    </dgm:pt>
    <dgm:pt modelId="{1730DAE9-6742-41BA-9987-362DD04B8C72}">
      <dgm:prSet phldrT="[Text]"/>
      <dgm:spPr/>
      <dgm:t>
        <a:bodyPr/>
        <a:lstStyle/>
        <a:p>
          <a:r>
            <a:rPr lang="en-GB"/>
            <a:t>Who?</a:t>
          </a:r>
          <a:endParaRPr lang="en-US"/>
        </a:p>
      </dgm:t>
    </dgm:pt>
    <dgm:pt modelId="{0115674B-561A-4A21-91AA-57953C667F4F}" type="parTrans" cxnId="{F36CADE3-73CB-4CBE-A73C-6F22FC665BD8}">
      <dgm:prSet/>
      <dgm:spPr/>
      <dgm:t>
        <a:bodyPr/>
        <a:lstStyle/>
        <a:p>
          <a:endParaRPr lang="en-US"/>
        </a:p>
      </dgm:t>
    </dgm:pt>
    <dgm:pt modelId="{60EF0C81-A3C6-4FA4-9999-C3C385FEB073}" type="sibTrans" cxnId="{F36CADE3-73CB-4CBE-A73C-6F22FC665BD8}">
      <dgm:prSet/>
      <dgm:spPr/>
      <dgm:t>
        <a:bodyPr/>
        <a:lstStyle/>
        <a:p>
          <a:endParaRPr lang="en-US"/>
        </a:p>
      </dgm:t>
    </dgm:pt>
    <dgm:pt modelId="{5BE11D26-0E5D-4B09-9394-4C5BB094FE57}">
      <dgm:prSet phldrT="[Text]"/>
      <dgm:spPr/>
      <dgm:t>
        <a:bodyPr/>
        <a:lstStyle/>
        <a:p>
          <a:r>
            <a:rPr lang="en-GB"/>
            <a:t>How?</a:t>
          </a:r>
          <a:endParaRPr lang="en-US"/>
        </a:p>
      </dgm:t>
    </dgm:pt>
    <dgm:pt modelId="{CFD924E3-2850-4B05-8EF2-97FAE87D8914}" type="parTrans" cxnId="{1DD3FD8A-EF61-411D-A92F-B471A2F2C7B3}">
      <dgm:prSet/>
      <dgm:spPr/>
      <dgm:t>
        <a:bodyPr/>
        <a:lstStyle/>
        <a:p>
          <a:endParaRPr lang="en-US"/>
        </a:p>
      </dgm:t>
    </dgm:pt>
    <dgm:pt modelId="{EF57E1F1-CA6C-4285-8239-57E1BED2FEA5}" type="sibTrans" cxnId="{1DD3FD8A-EF61-411D-A92F-B471A2F2C7B3}">
      <dgm:prSet/>
      <dgm:spPr/>
      <dgm:t>
        <a:bodyPr/>
        <a:lstStyle/>
        <a:p>
          <a:endParaRPr lang="en-US"/>
        </a:p>
      </dgm:t>
    </dgm:pt>
    <dgm:pt modelId="{EF5F828A-379E-435A-BDC7-6ED877C1BD07}">
      <dgm:prSet phldrT="[Text]"/>
      <dgm:spPr/>
      <dgm:t>
        <a:bodyPr/>
        <a:lstStyle/>
        <a:p>
          <a:r>
            <a:rPr lang="en-GB"/>
            <a:t>When?</a:t>
          </a:r>
          <a:endParaRPr lang="en-US"/>
        </a:p>
      </dgm:t>
    </dgm:pt>
    <dgm:pt modelId="{2A88E512-FDD4-401A-8E56-A7C28820C48B}" type="parTrans" cxnId="{9143FAAD-50E1-4100-A3D1-E0A46381ABA8}">
      <dgm:prSet/>
      <dgm:spPr/>
      <dgm:t>
        <a:bodyPr/>
        <a:lstStyle/>
        <a:p>
          <a:endParaRPr lang="en-US"/>
        </a:p>
      </dgm:t>
    </dgm:pt>
    <dgm:pt modelId="{C9E3BF83-58E6-495D-A5CF-7B4D54172A88}" type="sibTrans" cxnId="{9143FAAD-50E1-4100-A3D1-E0A46381ABA8}">
      <dgm:prSet/>
      <dgm:spPr/>
      <dgm:t>
        <a:bodyPr/>
        <a:lstStyle/>
        <a:p>
          <a:endParaRPr lang="en-US"/>
        </a:p>
      </dgm:t>
    </dgm:pt>
    <dgm:pt modelId="{42A25139-45C1-4B2A-83A7-A5E69BCEF37C}">
      <dgm:prSet phldrT="[Text]"/>
      <dgm:spPr/>
      <dgm:t>
        <a:bodyPr/>
        <a:lstStyle/>
        <a:p>
          <a:r>
            <a:rPr lang="en-GB"/>
            <a:t>Where?</a:t>
          </a:r>
          <a:endParaRPr lang="en-US"/>
        </a:p>
      </dgm:t>
    </dgm:pt>
    <dgm:pt modelId="{91D97E4F-3007-4FEC-B8C4-A7DFDAD66C8B}" type="parTrans" cxnId="{D4FC11F6-CC2A-4200-805C-152B06331874}">
      <dgm:prSet/>
      <dgm:spPr/>
      <dgm:t>
        <a:bodyPr/>
        <a:lstStyle/>
        <a:p>
          <a:endParaRPr lang="en-US"/>
        </a:p>
      </dgm:t>
    </dgm:pt>
    <dgm:pt modelId="{B8441638-6A10-4D22-95F9-1399C9DD311D}" type="sibTrans" cxnId="{D4FC11F6-CC2A-4200-805C-152B06331874}">
      <dgm:prSet/>
      <dgm:spPr/>
      <dgm:t>
        <a:bodyPr/>
        <a:lstStyle/>
        <a:p>
          <a:endParaRPr lang="en-US"/>
        </a:p>
      </dgm:t>
    </dgm:pt>
    <dgm:pt modelId="{E8A1E852-DC90-4AF4-A202-14BF3B376975}" type="pres">
      <dgm:prSet presAssocID="{93254960-40F4-4441-BABF-B9E00EF939E0}" presName="diagram" presStyleCnt="0">
        <dgm:presLayoutVars>
          <dgm:dir/>
          <dgm:resizeHandles val="exact"/>
        </dgm:presLayoutVars>
      </dgm:prSet>
      <dgm:spPr/>
    </dgm:pt>
    <dgm:pt modelId="{5E3C6BFE-4BFA-4623-BB73-08FEDE62FF5A}" type="pres">
      <dgm:prSet presAssocID="{36A3A6E0-D6A0-4FD5-92F5-89FBF2ADDB1E}" presName="node" presStyleLbl="node1" presStyleIdx="0" presStyleCnt="5">
        <dgm:presLayoutVars>
          <dgm:bulletEnabled val="1"/>
        </dgm:presLayoutVars>
      </dgm:prSet>
      <dgm:spPr/>
    </dgm:pt>
    <dgm:pt modelId="{9C2B626C-A56D-4BFA-BD36-5F7FEB3A0825}" type="pres">
      <dgm:prSet presAssocID="{6578EB78-E761-4045-8642-3F80AF7163D9}" presName="sibTrans" presStyleCnt="0"/>
      <dgm:spPr/>
    </dgm:pt>
    <dgm:pt modelId="{92905F8F-0ABC-41E1-B84F-9E60DBBD6ADD}" type="pres">
      <dgm:prSet presAssocID="{1730DAE9-6742-41BA-9987-362DD04B8C72}" presName="node" presStyleLbl="node1" presStyleIdx="1" presStyleCnt="5">
        <dgm:presLayoutVars>
          <dgm:bulletEnabled val="1"/>
        </dgm:presLayoutVars>
      </dgm:prSet>
      <dgm:spPr/>
    </dgm:pt>
    <dgm:pt modelId="{C5AEF090-6F5A-4A79-B3FC-C20BBCD828E7}" type="pres">
      <dgm:prSet presAssocID="{60EF0C81-A3C6-4FA4-9999-C3C385FEB073}" presName="sibTrans" presStyleCnt="0"/>
      <dgm:spPr/>
    </dgm:pt>
    <dgm:pt modelId="{C305FCB3-07B7-4695-A461-C23C1B3C27FA}" type="pres">
      <dgm:prSet presAssocID="{5BE11D26-0E5D-4B09-9394-4C5BB094FE57}" presName="node" presStyleLbl="node1" presStyleIdx="2" presStyleCnt="5">
        <dgm:presLayoutVars>
          <dgm:bulletEnabled val="1"/>
        </dgm:presLayoutVars>
      </dgm:prSet>
      <dgm:spPr/>
    </dgm:pt>
    <dgm:pt modelId="{13F25644-739F-448B-998F-39201789D933}" type="pres">
      <dgm:prSet presAssocID="{EF57E1F1-CA6C-4285-8239-57E1BED2FEA5}" presName="sibTrans" presStyleCnt="0"/>
      <dgm:spPr/>
    </dgm:pt>
    <dgm:pt modelId="{35AFF3E1-0067-4434-B2B1-E07914FEF9F1}" type="pres">
      <dgm:prSet presAssocID="{EF5F828A-379E-435A-BDC7-6ED877C1BD07}" presName="node" presStyleLbl="node1" presStyleIdx="3" presStyleCnt="5">
        <dgm:presLayoutVars>
          <dgm:bulletEnabled val="1"/>
        </dgm:presLayoutVars>
      </dgm:prSet>
      <dgm:spPr/>
    </dgm:pt>
    <dgm:pt modelId="{FD9EB365-1A6F-483A-AF55-FCF5A55C4016}" type="pres">
      <dgm:prSet presAssocID="{C9E3BF83-58E6-495D-A5CF-7B4D54172A88}" presName="sibTrans" presStyleCnt="0"/>
      <dgm:spPr/>
    </dgm:pt>
    <dgm:pt modelId="{18949DE3-BB32-4243-B111-276F966BFCE8}" type="pres">
      <dgm:prSet presAssocID="{42A25139-45C1-4B2A-83A7-A5E69BCEF37C}" presName="node" presStyleLbl="node1" presStyleIdx="4" presStyleCnt="5">
        <dgm:presLayoutVars>
          <dgm:bulletEnabled val="1"/>
        </dgm:presLayoutVars>
      </dgm:prSet>
      <dgm:spPr/>
    </dgm:pt>
  </dgm:ptLst>
  <dgm:cxnLst>
    <dgm:cxn modelId="{85E70D33-7EB9-4A32-9328-2973D95401DC}" type="presOf" srcId="{5BE11D26-0E5D-4B09-9394-4C5BB094FE57}" destId="{C305FCB3-07B7-4695-A461-C23C1B3C27FA}" srcOrd="0" destOrd="0" presId="urn:microsoft.com/office/officeart/2005/8/layout/default"/>
    <dgm:cxn modelId="{56A6A461-3E80-4F7C-8190-6D657B5207C7}" type="presOf" srcId="{36A3A6E0-D6A0-4FD5-92F5-89FBF2ADDB1E}" destId="{5E3C6BFE-4BFA-4623-BB73-08FEDE62FF5A}" srcOrd="0" destOrd="0" presId="urn:microsoft.com/office/officeart/2005/8/layout/default"/>
    <dgm:cxn modelId="{99D9EF76-7792-40D0-ADC1-18EB7E95B971}" srcId="{93254960-40F4-4441-BABF-B9E00EF939E0}" destId="{36A3A6E0-D6A0-4FD5-92F5-89FBF2ADDB1E}" srcOrd="0" destOrd="0" parTransId="{546308E6-08B4-4C44-AC73-7809F044EF63}" sibTransId="{6578EB78-E761-4045-8642-3F80AF7163D9}"/>
    <dgm:cxn modelId="{1DD3FD8A-EF61-411D-A92F-B471A2F2C7B3}" srcId="{93254960-40F4-4441-BABF-B9E00EF939E0}" destId="{5BE11D26-0E5D-4B09-9394-4C5BB094FE57}" srcOrd="2" destOrd="0" parTransId="{CFD924E3-2850-4B05-8EF2-97FAE87D8914}" sibTransId="{EF57E1F1-CA6C-4285-8239-57E1BED2FEA5}"/>
    <dgm:cxn modelId="{D921C98E-D279-493B-B575-C93DD6ECEBED}" type="presOf" srcId="{42A25139-45C1-4B2A-83A7-A5E69BCEF37C}" destId="{18949DE3-BB32-4243-B111-276F966BFCE8}" srcOrd="0" destOrd="0" presId="urn:microsoft.com/office/officeart/2005/8/layout/default"/>
    <dgm:cxn modelId="{E02934A4-4DBF-40A5-89EE-40DD76A5DC36}" type="presOf" srcId="{1730DAE9-6742-41BA-9987-362DD04B8C72}" destId="{92905F8F-0ABC-41E1-B84F-9E60DBBD6ADD}" srcOrd="0" destOrd="0" presId="urn:microsoft.com/office/officeart/2005/8/layout/default"/>
    <dgm:cxn modelId="{DC1720A7-43B1-4F3B-BAEF-B04A11D014B6}" type="presOf" srcId="{EF5F828A-379E-435A-BDC7-6ED877C1BD07}" destId="{35AFF3E1-0067-4434-B2B1-E07914FEF9F1}" srcOrd="0" destOrd="0" presId="urn:microsoft.com/office/officeart/2005/8/layout/default"/>
    <dgm:cxn modelId="{9143FAAD-50E1-4100-A3D1-E0A46381ABA8}" srcId="{93254960-40F4-4441-BABF-B9E00EF939E0}" destId="{EF5F828A-379E-435A-BDC7-6ED877C1BD07}" srcOrd="3" destOrd="0" parTransId="{2A88E512-FDD4-401A-8E56-A7C28820C48B}" sibTransId="{C9E3BF83-58E6-495D-A5CF-7B4D54172A88}"/>
    <dgm:cxn modelId="{9D7206D2-11C6-4641-97CC-5F9C578FE232}" type="presOf" srcId="{93254960-40F4-4441-BABF-B9E00EF939E0}" destId="{E8A1E852-DC90-4AF4-A202-14BF3B376975}" srcOrd="0" destOrd="0" presId="urn:microsoft.com/office/officeart/2005/8/layout/default"/>
    <dgm:cxn modelId="{F36CADE3-73CB-4CBE-A73C-6F22FC665BD8}" srcId="{93254960-40F4-4441-BABF-B9E00EF939E0}" destId="{1730DAE9-6742-41BA-9987-362DD04B8C72}" srcOrd="1" destOrd="0" parTransId="{0115674B-561A-4A21-91AA-57953C667F4F}" sibTransId="{60EF0C81-A3C6-4FA4-9999-C3C385FEB073}"/>
    <dgm:cxn modelId="{D4FC11F6-CC2A-4200-805C-152B06331874}" srcId="{93254960-40F4-4441-BABF-B9E00EF939E0}" destId="{42A25139-45C1-4B2A-83A7-A5E69BCEF37C}" srcOrd="4" destOrd="0" parTransId="{91D97E4F-3007-4FEC-B8C4-A7DFDAD66C8B}" sibTransId="{B8441638-6A10-4D22-95F9-1399C9DD311D}"/>
    <dgm:cxn modelId="{974B9A2D-7551-4815-BF16-BF26F9B2528F}" type="presParOf" srcId="{E8A1E852-DC90-4AF4-A202-14BF3B376975}" destId="{5E3C6BFE-4BFA-4623-BB73-08FEDE62FF5A}" srcOrd="0" destOrd="0" presId="urn:microsoft.com/office/officeart/2005/8/layout/default"/>
    <dgm:cxn modelId="{6459CC77-1C2D-4EF2-BBF4-AE78EE3D3E54}" type="presParOf" srcId="{E8A1E852-DC90-4AF4-A202-14BF3B376975}" destId="{9C2B626C-A56D-4BFA-BD36-5F7FEB3A0825}" srcOrd="1" destOrd="0" presId="urn:microsoft.com/office/officeart/2005/8/layout/default"/>
    <dgm:cxn modelId="{9B5C258C-97A6-4E19-9880-7BD8B8409E43}" type="presParOf" srcId="{E8A1E852-DC90-4AF4-A202-14BF3B376975}" destId="{92905F8F-0ABC-41E1-B84F-9E60DBBD6ADD}" srcOrd="2" destOrd="0" presId="urn:microsoft.com/office/officeart/2005/8/layout/default"/>
    <dgm:cxn modelId="{24474493-E6BB-4E99-ABA3-08AEC2D3A915}" type="presParOf" srcId="{E8A1E852-DC90-4AF4-A202-14BF3B376975}" destId="{C5AEF090-6F5A-4A79-B3FC-C20BBCD828E7}" srcOrd="3" destOrd="0" presId="urn:microsoft.com/office/officeart/2005/8/layout/default"/>
    <dgm:cxn modelId="{0A326EF2-07AC-4E01-AE2A-CC4C98F5B2D6}" type="presParOf" srcId="{E8A1E852-DC90-4AF4-A202-14BF3B376975}" destId="{C305FCB3-07B7-4695-A461-C23C1B3C27FA}" srcOrd="4" destOrd="0" presId="urn:microsoft.com/office/officeart/2005/8/layout/default"/>
    <dgm:cxn modelId="{1AAD4063-5BC3-4772-8127-FAC6268A1578}" type="presParOf" srcId="{E8A1E852-DC90-4AF4-A202-14BF3B376975}" destId="{13F25644-739F-448B-998F-39201789D933}" srcOrd="5" destOrd="0" presId="urn:microsoft.com/office/officeart/2005/8/layout/default"/>
    <dgm:cxn modelId="{521BA57B-32AE-4D37-8D0B-3499D4E2E834}" type="presParOf" srcId="{E8A1E852-DC90-4AF4-A202-14BF3B376975}" destId="{35AFF3E1-0067-4434-B2B1-E07914FEF9F1}" srcOrd="6" destOrd="0" presId="urn:microsoft.com/office/officeart/2005/8/layout/default"/>
    <dgm:cxn modelId="{739C380D-BB63-40FA-B6B3-E324025C6AF8}" type="presParOf" srcId="{E8A1E852-DC90-4AF4-A202-14BF3B376975}" destId="{FD9EB365-1A6F-483A-AF55-FCF5A55C4016}" srcOrd="7" destOrd="0" presId="urn:microsoft.com/office/officeart/2005/8/layout/default"/>
    <dgm:cxn modelId="{40C520E6-6271-483D-BF64-997EA6632A69}" type="presParOf" srcId="{E8A1E852-DC90-4AF4-A202-14BF3B376975}" destId="{18949DE3-BB32-4243-B111-276F966BFCE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3C6BFE-4BFA-4623-BB73-08FEDE62FF5A}">
      <dsp:nvSpPr>
        <dsp:cNvPr id="0" name=""/>
        <dsp:cNvSpPr/>
      </dsp:nvSpPr>
      <dsp:spPr>
        <a:xfrm>
          <a:off x="0" y="556402"/>
          <a:ext cx="1905158" cy="11430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What?</a:t>
          </a:r>
          <a:endParaRPr lang="en-US" sz="3800" kern="1200"/>
        </a:p>
      </dsp:txBody>
      <dsp:txXfrm>
        <a:off x="0" y="556402"/>
        <a:ext cx="1905158" cy="1143095"/>
      </dsp:txXfrm>
    </dsp:sp>
    <dsp:sp modelId="{92905F8F-0ABC-41E1-B84F-9E60DBBD6ADD}">
      <dsp:nvSpPr>
        <dsp:cNvPr id="0" name=""/>
        <dsp:cNvSpPr/>
      </dsp:nvSpPr>
      <dsp:spPr>
        <a:xfrm>
          <a:off x="2095674" y="556402"/>
          <a:ext cx="1905158" cy="1143095"/>
        </a:xfrm>
        <a:prstGeom prst="rect">
          <a:avLst/>
        </a:prstGeom>
        <a:solidFill>
          <a:schemeClr val="accent3">
            <a:hueOff val="2812566"/>
            <a:satOff val="-4220"/>
            <a:lumOff val="-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Who?</a:t>
          </a:r>
          <a:endParaRPr lang="en-US" sz="3800" kern="1200"/>
        </a:p>
      </dsp:txBody>
      <dsp:txXfrm>
        <a:off x="2095674" y="556402"/>
        <a:ext cx="1905158" cy="1143095"/>
      </dsp:txXfrm>
    </dsp:sp>
    <dsp:sp modelId="{C305FCB3-07B7-4695-A461-C23C1B3C27FA}">
      <dsp:nvSpPr>
        <dsp:cNvPr id="0" name=""/>
        <dsp:cNvSpPr/>
      </dsp:nvSpPr>
      <dsp:spPr>
        <a:xfrm>
          <a:off x="4191349" y="556402"/>
          <a:ext cx="1905158" cy="1143095"/>
        </a:xfrm>
        <a:prstGeom prst="rec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How?</a:t>
          </a:r>
          <a:endParaRPr lang="en-US" sz="3800" kern="1200"/>
        </a:p>
      </dsp:txBody>
      <dsp:txXfrm>
        <a:off x="4191349" y="556402"/>
        <a:ext cx="1905158" cy="1143095"/>
      </dsp:txXfrm>
    </dsp:sp>
    <dsp:sp modelId="{35AFF3E1-0067-4434-B2B1-E07914FEF9F1}">
      <dsp:nvSpPr>
        <dsp:cNvPr id="0" name=""/>
        <dsp:cNvSpPr/>
      </dsp:nvSpPr>
      <dsp:spPr>
        <a:xfrm>
          <a:off x="1047837" y="1890013"/>
          <a:ext cx="1905158" cy="1143095"/>
        </a:xfrm>
        <a:prstGeom prst="rect">
          <a:avLst/>
        </a:prstGeom>
        <a:solidFill>
          <a:schemeClr val="accent3">
            <a:hueOff val="8437698"/>
            <a:satOff val="-12660"/>
            <a:lumOff val="-2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When?</a:t>
          </a:r>
          <a:endParaRPr lang="en-US" sz="3800" kern="1200"/>
        </a:p>
      </dsp:txBody>
      <dsp:txXfrm>
        <a:off x="1047837" y="1890013"/>
        <a:ext cx="1905158" cy="1143095"/>
      </dsp:txXfrm>
    </dsp:sp>
    <dsp:sp modelId="{18949DE3-BB32-4243-B111-276F966BFCE8}">
      <dsp:nvSpPr>
        <dsp:cNvPr id="0" name=""/>
        <dsp:cNvSpPr/>
      </dsp:nvSpPr>
      <dsp:spPr>
        <a:xfrm>
          <a:off x="3143511" y="1890013"/>
          <a:ext cx="1905158" cy="1143095"/>
        </a:xfrm>
        <a:prstGeom prst="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Where?</a:t>
          </a:r>
          <a:endParaRPr lang="en-US" sz="3800" kern="1200"/>
        </a:p>
      </dsp:txBody>
      <dsp:txXfrm>
        <a:off x="3143511" y="1890013"/>
        <a:ext cx="1905158" cy="1143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E3265-6175-AE4D-AE66-EB8739FD8FC6}" type="datetimeFigureOut">
              <a:rPr lang="en-US" smtClean="0"/>
              <a:t>4/24/2026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C5E4A6-7B1B-B349-9119-F8C4EEFEB5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330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Handout</a:t>
            </a:r>
          </a:p>
          <a:p>
            <a:r>
              <a:rPr lang="en-US" dirty="0">
                <a:cs typeface="Calibri"/>
              </a:rPr>
              <a:t>Agree day and time for weekly online tutorial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4588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9241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experimental group is the group in an experiment that receives the variable being tested. One variable is tested at a time. The experimental group is compared to a control group, which does not receive the test variable. In this way, experimental groups are used to find answers in an experiment.</a:t>
            </a:r>
            <a:endParaRPr lang="en-US" dirty="0"/>
          </a:p>
          <a:p>
            <a:endParaRPr lang="en-GB" dirty="0">
              <a:cs typeface="Calibri"/>
            </a:endParaRPr>
          </a:p>
          <a:p>
            <a:r>
              <a:rPr lang="en-GB" dirty="0"/>
              <a:t>Confounding variables are those that affect other variables in a way that produces spurious or distorted associations between two variables. They confound the "true" relationship between two variables. Example of a confounding variable: You collect data on sunburns and ice cream consumption. You find that higher ice cream consumption is associated with a higher probability of sunburn. Here, the confounding variable is temperature: high temperatures cause people to both eat more ice cream and spend more time outdoors under the sun, resulting in more sunburns.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An artifact occurs when an experimental setup or apparatus gives a researcher information that's seemingly about the thing that they are interested in but, for one reason or another, is misleading or about something else entirely. 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Explain each. NB: Hawthorne </a:t>
            </a:r>
            <a:r>
              <a:rPr lang="en-GB" dirty="0" err="1"/>
              <a:t>expt</a:t>
            </a: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33216-FE0C-4A75-979E-68EF7A0E610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527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NB: semi-structured</a:t>
            </a:r>
            <a:r>
              <a:rPr lang="en-GB" baseline="0"/>
              <a:t> interview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5648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59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5097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647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phenomenology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2179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NB: realism</a:t>
            </a:r>
          </a:p>
          <a:p>
            <a:r>
              <a:rPr lang="en-GB"/>
              <a:t>NB: some people use positivism as an ontology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9789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81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382989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8829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Bchy35JqaQ?feature=oembed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A3iCfUmy6M?feature=oembed" TargetMode="Externa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mailto:Laura.james@uwtsd.ac.uk" TargetMode="External"/><Relationship Id="rId2" Type="http://schemas.openxmlformats.org/officeDocument/2006/relationships/hyperlink" Target="mailto:c.felices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1556792"/>
            <a:ext cx="9036496" cy="147002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accent4">
                    <a:lumMod val="20000"/>
                    <a:lumOff val="80000"/>
                  </a:schemeClr>
                </a:solidFill>
              </a:rPr>
              <a:t>BMPF 7004/5/6: Work-based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08520" y="3212976"/>
            <a:ext cx="9144000" cy="1072232"/>
          </a:xfrm>
        </p:spPr>
        <p:txBody>
          <a:bodyPr>
            <a:no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Session 1</a:t>
            </a:r>
          </a:p>
          <a:p>
            <a:r>
              <a:rPr lang="en-GB" sz="2800">
                <a:solidFill>
                  <a:srgbClr val="C00000"/>
                </a:solidFill>
              </a:rPr>
              <a:t>Research Methods; Research Design; Philosophical Background to research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03848" y="5301208"/>
            <a:ext cx="3096344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Christian Felices</a:t>
            </a:r>
            <a:endParaRPr lang="en-US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35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Aims for Session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24036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endParaRPr lang="en-GB"/>
          </a:p>
          <a:p>
            <a:pPr marL="514350" indent="-514350">
              <a:buAutoNum type="arabicPeriod"/>
            </a:pPr>
            <a:r>
              <a:rPr lang="en-GB" dirty="0"/>
              <a:t>Learning Objectives for the Module</a:t>
            </a:r>
          </a:p>
          <a:p>
            <a:pPr marL="514350" indent="-514350">
              <a:buAutoNum type="arabicPeriod"/>
            </a:pPr>
            <a:r>
              <a:rPr lang="en-GB" dirty="0"/>
              <a:t>Structure of Module and weekly content</a:t>
            </a:r>
          </a:p>
          <a:p>
            <a:pPr marL="514350" indent="-514350">
              <a:buAutoNum type="arabicPeriod"/>
            </a:pPr>
            <a:r>
              <a:rPr lang="en-GB" dirty="0"/>
              <a:t>Review of Moodle and Turnitin</a:t>
            </a:r>
          </a:p>
          <a:p>
            <a:pPr marL="514350" indent="-514350">
              <a:buAutoNum type="arabicPeriod"/>
            </a:pPr>
            <a:r>
              <a:rPr lang="en-GB" dirty="0"/>
              <a:t>Assessment Brief</a:t>
            </a:r>
          </a:p>
          <a:p>
            <a:pPr marL="514350" indent="-514350">
              <a:buAutoNum type="arabicPeriod"/>
            </a:pPr>
            <a:r>
              <a:rPr lang="en-GB" dirty="0"/>
              <a:t>Quantitative / Qualitative Overview</a:t>
            </a:r>
          </a:p>
          <a:p>
            <a:pPr marL="514350" indent="-514350">
              <a:buAutoNum type="arabicPeriod"/>
            </a:pPr>
            <a:r>
              <a:rPr lang="en-GB" dirty="0"/>
              <a:t>Research methods, methodology and design</a:t>
            </a:r>
          </a:p>
          <a:p>
            <a:pPr marL="514350" indent="-514350">
              <a:buAutoNum type="arabicPeriod"/>
            </a:pPr>
            <a:r>
              <a:rPr lang="en-GB" dirty="0"/>
              <a:t>Ontology and Epistemology</a:t>
            </a:r>
          </a:p>
          <a:p>
            <a:pPr marL="514350" indent="-514350">
              <a:buAutoNum type="arabicPeriod"/>
            </a:pPr>
            <a:r>
              <a:rPr lang="en-GB" dirty="0"/>
              <a:t>Research Paradigm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11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67F76-6A92-BD51-2662-439EE861F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696" y="-111310"/>
            <a:ext cx="8229600" cy="1143000"/>
          </a:xfrm>
        </p:spPr>
        <p:txBody>
          <a:bodyPr/>
          <a:lstStyle/>
          <a:p>
            <a:r>
              <a:rPr lang="en-GB" dirty="0"/>
              <a:t>Introduction </a:t>
            </a:r>
          </a:p>
        </p:txBody>
      </p:sp>
      <p:pic>
        <p:nvPicPr>
          <p:cNvPr id="1034" name="Picture 10" descr="Exactly how valuable is a PhD? | Times Higher Education (THE)">
            <a:extLst>
              <a:ext uri="{FF2B5EF4-FFF2-40B4-BE49-F238E27FC236}">
                <a16:creationId xmlns:a16="http://schemas.microsoft.com/office/drawing/2014/main" id="{BCA8270E-13B5-9607-1EDF-D2DCC66E5D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352" y="926533"/>
            <a:ext cx="1964531" cy="130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2ED2AB71-B67E-415F-92F3-F9F2C4D160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85"/>
          <a:stretch>
            <a:fillRect/>
          </a:stretch>
        </p:blipFill>
        <p:spPr bwMode="auto">
          <a:xfrm>
            <a:off x="5433927" y="1031690"/>
            <a:ext cx="3110369" cy="2895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SustainablePlaces&quot; - Results on X | Live Posts &amp; Updates">
            <a:extLst>
              <a:ext uri="{FF2B5EF4-FFF2-40B4-BE49-F238E27FC236}">
                <a16:creationId xmlns:a16="http://schemas.microsoft.com/office/drawing/2014/main" id="{9F8720EC-C94B-6172-1100-17D8B2A6DB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78435"/>
            <a:ext cx="3110370" cy="3110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Richmond's Director of ICS Inma Ramos appointed as co-lead for the PRME  London South-East network - Richmond American University London">
            <a:extLst>
              <a:ext uri="{FF2B5EF4-FFF2-40B4-BE49-F238E27FC236}">
                <a16:creationId xmlns:a16="http://schemas.microsoft.com/office/drawing/2014/main" id="{DA895AF5-F434-A63D-638A-DB84F2DC9B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2" t="23897" r="8356" b="49984"/>
          <a:stretch>
            <a:fillRect/>
          </a:stretch>
        </p:blipFill>
        <p:spPr bwMode="auto">
          <a:xfrm>
            <a:off x="2890281" y="4475507"/>
            <a:ext cx="6253719" cy="1026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877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4100"/>
              <a:t>MODULE 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hangingPunct="0">
              <a:lnSpc>
                <a:spcPct val="90000"/>
              </a:lnSpc>
              <a:buNone/>
            </a:pPr>
            <a:endParaRPr lang="en-GB" sz="2500"/>
          </a:p>
          <a:p>
            <a:pPr>
              <a:lnSpc>
                <a:spcPct val="90000"/>
              </a:lnSpc>
              <a:buNone/>
            </a:pPr>
            <a:r>
              <a:rPr lang="en-GB" sz="2500" dirty="0"/>
              <a:t>Upon the successful completion of this module, the student should be able to:</a:t>
            </a:r>
          </a:p>
          <a:p>
            <a:pPr>
              <a:lnSpc>
                <a:spcPct val="90000"/>
              </a:lnSpc>
              <a:buNone/>
            </a:pPr>
            <a:r>
              <a:rPr lang="en-GB" sz="2500" dirty="0"/>
              <a:t>· critically evaluate a range of methodological approaches, research designs, and research methods appropriate to gather data from complex work-based settings, with due consideration to research ethics and issues of insider research;</a:t>
            </a:r>
          </a:p>
          <a:p>
            <a:pPr>
              <a:lnSpc>
                <a:spcPct val="90000"/>
              </a:lnSpc>
              <a:buNone/>
            </a:pPr>
            <a:r>
              <a:rPr lang="en-GB" sz="2500" dirty="0"/>
              <a:t>· critically analyse, explain, and draw conclusions from relevant data from a work-based setting (not 7004)</a:t>
            </a:r>
          </a:p>
          <a:p>
            <a:pPr marL="0" lvl="0" indent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endParaRPr lang="en-GB" sz="2500"/>
          </a:p>
        </p:txBody>
      </p:sp>
    </p:spTree>
    <p:extLst>
      <p:ext uri="{BB962C8B-B14F-4D97-AF65-F5344CB8AC3E}">
        <p14:creationId xmlns:p14="http://schemas.microsoft.com/office/powerpoint/2010/main" val="372951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8F386-024D-A811-1873-3C55EB9EF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Weekly content and Activities</a:t>
            </a:r>
          </a:p>
        </p:txBody>
      </p:sp>
      <p:pic>
        <p:nvPicPr>
          <p:cNvPr id="3" name="Picture 2" descr="A screenshot of a research paper&#10;&#10;Description automatically generated">
            <a:extLst>
              <a:ext uri="{FF2B5EF4-FFF2-40B4-BE49-F238E27FC236}">
                <a16:creationId xmlns:a16="http://schemas.microsoft.com/office/drawing/2014/main" id="{4046B49E-7D45-1DAF-CAD0-2F1D78C74B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35" b="10623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78041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1DFE489C-1FE6-13F3-B2A6-38285E3430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6213" y="3307597"/>
            <a:ext cx="4443412" cy="1828718"/>
          </a:xfrm>
          <a:prstGeom prst="rect">
            <a:avLst/>
          </a:prstGeom>
        </p:spPr>
      </p:pic>
      <p:pic>
        <p:nvPicPr>
          <p:cNvPr id="3" name="Picture 2" descr="A logo for a company&#10;&#10;Description automatically generated">
            <a:extLst>
              <a:ext uri="{FF2B5EF4-FFF2-40B4-BE49-F238E27FC236}">
                <a16:creationId xmlns:a16="http://schemas.microsoft.com/office/drawing/2014/main" id="{D49C81FB-5D71-BA9E-52B2-9977C1EACB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663" y="542833"/>
            <a:ext cx="5307806" cy="276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134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F95E1-D365-F194-26FD-C8784CA46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Brief</a:t>
            </a:r>
          </a:p>
        </p:txBody>
      </p:sp>
      <p:pic>
        <p:nvPicPr>
          <p:cNvPr id="3" name="Picture 2" descr="A magnifying glass with words&#10;&#10;Description automatically generated">
            <a:extLst>
              <a:ext uri="{FF2B5EF4-FFF2-40B4-BE49-F238E27FC236}">
                <a16:creationId xmlns:a16="http://schemas.microsoft.com/office/drawing/2014/main" id="{B82847FD-7FFA-982D-9D4E-313CA07626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2738" y="1847850"/>
            <a:ext cx="3838575" cy="2869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643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What do we mean by ‘Research’ in this module?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668" y="2348880"/>
            <a:ext cx="8678664" cy="1867346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Our focus is on </a:t>
            </a:r>
            <a:r>
              <a:rPr lang="en-GB" b="1">
                <a:solidFill>
                  <a:srgbClr val="C00000"/>
                </a:solidFill>
              </a:rPr>
              <a:t>primary research</a:t>
            </a:r>
            <a:r>
              <a:rPr lang="en-GB"/>
              <a:t>: </a:t>
            </a:r>
            <a:r>
              <a:rPr lang="en-GB" err="1"/>
              <a:t>ie</a:t>
            </a:r>
            <a:r>
              <a:rPr lang="en-GB"/>
              <a:t>. research that generates </a:t>
            </a:r>
            <a:r>
              <a:rPr lang="en-GB" b="1"/>
              <a:t>new</a:t>
            </a:r>
            <a:r>
              <a:rPr lang="en-GB"/>
              <a:t> information or ‘data’</a:t>
            </a:r>
          </a:p>
        </p:txBody>
      </p:sp>
    </p:spTree>
    <p:extLst>
      <p:ext uri="{BB962C8B-B14F-4D97-AF65-F5344CB8AC3E}">
        <p14:creationId xmlns:p14="http://schemas.microsoft.com/office/powerpoint/2010/main" val="593848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What do we mean by ‘Data’?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9036496" cy="4536504"/>
          </a:xfrm>
        </p:spPr>
        <p:txBody>
          <a:bodyPr>
            <a:normAutofit/>
          </a:bodyPr>
          <a:lstStyle/>
          <a:p>
            <a:r>
              <a:rPr lang="en-GB" sz="2800"/>
              <a:t>Any knowledge/information generated by research</a:t>
            </a:r>
          </a:p>
          <a:p>
            <a:r>
              <a:rPr lang="en-GB" sz="2800" b="1">
                <a:solidFill>
                  <a:srgbClr val="C00000"/>
                </a:solidFill>
              </a:rPr>
              <a:t>Primary (empirical) data</a:t>
            </a:r>
            <a:r>
              <a:rPr lang="en-GB" sz="2800"/>
              <a:t>: data newly-generated by research (directly observed/ measured/ recorded)</a:t>
            </a:r>
          </a:p>
          <a:p>
            <a:r>
              <a:rPr lang="en-GB" sz="2800" b="1">
                <a:solidFill>
                  <a:srgbClr val="C00000"/>
                </a:solidFill>
              </a:rPr>
              <a:t>Secondary data</a:t>
            </a:r>
            <a:r>
              <a:rPr lang="en-GB" sz="2800"/>
              <a:t>: data generated in the past/ by someone else</a:t>
            </a:r>
          </a:p>
          <a:p>
            <a:r>
              <a:rPr lang="en-GB" sz="2800">
                <a:solidFill>
                  <a:schemeClr val="accent1"/>
                </a:solidFill>
              </a:rPr>
              <a:t>Quantitative data</a:t>
            </a:r>
            <a:r>
              <a:rPr lang="en-GB" sz="2800"/>
              <a:t>: numbers, measurements </a:t>
            </a:r>
            <a:r>
              <a:rPr lang="en-GB" sz="2800" err="1"/>
              <a:t>etc</a:t>
            </a:r>
            <a:endParaRPr lang="en-GB" sz="2800"/>
          </a:p>
          <a:p>
            <a:r>
              <a:rPr lang="en-GB" sz="2800">
                <a:solidFill>
                  <a:schemeClr val="accent1"/>
                </a:solidFill>
              </a:rPr>
              <a:t>Qualitative data</a:t>
            </a:r>
            <a:r>
              <a:rPr lang="en-GB" sz="2800"/>
              <a:t>: non-numerical data in a variety of forms, e.g. text, video, pictures</a:t>
            </a:r>
          </a:p>
          <a:p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668095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EC1135-E6B7-4D50-AB73-FE9D3779352F}"/>
              </a:ext>
            </a:extLst>
          </p:cNvPr>
          <p:cNvSpPr txBox="1"/>
          <p:nvPr/>
        </p:nvSpPr>
        <p:spPr>
          <a:xfrm>
            <a:off x="2411760" y="2048381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793814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 sz="3200">
                <a:solidFill>
                  <a:schemeClr val="accent3">
                    <a:lumMod val="50000"/>
                  </a:schemeClr>
                </a:solidFill>
              </a:rPr>
              <a:t>Some Research methods </a:t>
            </a:r>
            <a:endParaRPr lang="en-US" sz="320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457200" y="1143000"/>
            <a:ext cx="4040188" cy="639762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solidFill>
                  <a:schemeClr val="tx2"/>
                </a:solidFill>
              </a:rPr>
              <a:t>Qualitative</a:t>
            </a:r>
            <a:endParaRPr lang="en-US" sz="2800">
              <a:solidFill>
                <a:schemeClr val="tx2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7200" y="1752600"/>
            <a:ext cx="4040188" cy="3951288"/>
          </a:xfrm>
        </p:spPr>
        <p:txBody>
          <a:bodyPr>
            <a:normAutofit/>
          </a:bodyPr>
          <a:lstStyle/>
          <a:p>
            <a:r>
              <a:rPr lang="en-GB" sz="2800"/>
              <a:t>Interview</a:t>
            </a:r>
          </a:p>
          <a:p>
            <a:r>
              <a:rPr lang="en-GB" sz="2800"/>
              <a:t>Dialogue /Narrative</a:t>
            </a:r>
          </a:p>
          <a:p>
            <a:r>
              <a:rPr lang="en-GB" sz="2800"/>
              <a:t>Focus group</a:t>
            </a:r>
          </a:p>
          <a:p>
            <a:r>
              <a:rPr lang="en-GB" sz="2800"/>
              <a:t>Observation</a:t>
            </a:r>
          </a:p>
          <a:p>
            <a:r>
              <a:rPr lang="en-GB" sz="2800"/>
              <a:t>Case study</a:t>
            </a:r>
          </a:p>
          <a:p>
            <a:r>
              <a:rPr lang="en-GB" sz="2800"/>
              <a:t>Action research</a:t>
            </a:r>
          </a:p>
          <a:p>
            <a:r>
              <a:rPr lang="en-GB" sz="2800"/>
              <a:t>Diary/ log</a:t>
            </a:r>
          </a:p>
          <a:p>
            <a:endParaRPr lang="en-US" sz="280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4494212" y="1143000"/>
            <a:ext cx="4041775" cy="639762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solidFill>
                  <a:schemeClr val="tx2"/>
                </a:solidFill>
              </a:rPr>
              <a:t>Quantitative</a:t>
            </a:r>
            <a:endParaRPr lang="en-US" sz="2800">
              <a:solidFill>
                <a:schemeClr val="tx2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862739" y="1828800"/>
            <a:ext cx="4041775" cy="3951288"/>
          </a:xfrm>
        </p:spPr>
        <p:txBody>
          <a:bodyPr>
            <a:normAutofit/>
          </a:bodyPr>
          <a:lstStyle/>
          <a:p>
            <a:r>
              <a:rPr lang="en-GB" sz="2800"/>
              <a:t>survey</a:t>
            </a:r>
          </a:p>
          <a:p>
            <a:r>
              <a:rPr lang="en-GB" sz="2800"/>
              <a:t>Structured interview</a:t>
            </a:r>
          </a:p>
          <a:p>
            <a:r>
              <a:rPr lang="en-GB" sz="2800"/>
              <a:t>measuring</a:t>
            </a:r>
          </a:p>
          <a:p>
            <a:r>
              <a:rPr lang="en-GB" sz="2800"/>
              <a:t>Experiment</a:t>
            </a:r>
          </a:p>
          <a:p>
            <a:r>
              <a:rPr lang="en-GB" sz="2800"/>
              <a:t>Content analysis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16147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1676400"/>
            <a:ext cx="9144000" cy="11430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More on </a:t>
            </a:r>
            <a:r>
              <a:rPr lang="en-GB" b="1">
                <a:solidFill>
                  <a:srgbClr val="C00000"/>
                </a:solidFill>
              </a:rPr>
              <a:t>quantitative</a:t>
            </a:r>
            <a:r>
              <a:rPr lang="en-GB">
                <a:solidFill>
                  <a:schemeClr val="tx2"/>
                </a:solidFill>
              </a:rPr>
              <a:t> methods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45024"/>
            <a:ext cx="2542108" cy="1690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8728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Measuring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3047999"/>
          </a:xfrm>
        </p:spPr>
        <p:txBody>
          <a:bodyPr>
            <a:normAutofit lnSpcReduction="10000"/>
          </a:bodyPr>
          <a:lstStyle/>
          <a:p>
            <a:r>
              <a:rPr lang="en-GB" b="1">
                <a:solidFill>
                  <a:srgbClr val="C00000"/>
                </a:solidFill>
              </a:rPr>
              <a:t>Variable</a:t>
            </a:r>
            <a:r>
              <a:rPr lang="en-GB">
                <a:solidFill>
                  <a:srgbClr val="C00000"/>
                </a:solidFill>
              </a:rPr>
              <a:t>s</a:t>
            </a:r>
            <a:r>
              <a:rPr lang="en-GB"/>
              <a:t> such as height, weight, number, time are straightforward to measure</a:t>
            </a:r>
          </a:p>
          <a:p>
            <a:r>
              <a:rPr lang="en-GB"/>
              <a:t>Other variables might be </a:t>
            </a:r>
            <a:r>
              <a:rPr lang="en-GB" b="1">
                <a:solidFill>
                  <a:srgbClr val="C00000"/>
                </a:solidFill>
              </a:rPr>
              <a:t>concepts</a:t>
            </a:r>
            <a:r>
              <a:rPr lang="en-GB"/>
              <a:t> (</a:t>
            </a:r>
            <a:r>
              <a:rPr lang="en-GB" err="1"/>
              <a:t>eg</a:t>
            </a:r>
            <a:r>
              <a:rPr lang="en-GB"/>
              <a:t>. ‘self esteem’; ‘happiness’; ‘satisfaction’)- harder to measure</a:t>
            </a:r>
          </a:p>
          <a:p>
            <a:r>
              <a:rPr lang="en-GB"/>
              <a:t>Use ‘</a:t>
            </a:r>
            <a:r>
              <a:rPr lang="en-GB" b="1">
                <a:solidFill>
                  <a:srgbClr val="C00000"/>
                </a:solidFill>
              </a:rPr>
              <a:t>indicator</a:t>
            </a:r>
            <a:r>
              <a:rPr lang="en-GB"/>
              <a:t>’ such as </a:t>
            </a:r>
            <a:r>
              <a:rPr lang="en-GB" b="1">
                <a:solidFill>
                  <a:srgbClr val="C00000"/>
                </a:solidFill>
              </a:rPr>
              <a:t>Likert Scale</a:t>
            </a:r>
          </a:p>
        </p:txBody>
      </p:sp>
      <p:pic>
        <p:nvPicPr>
          <p:cNvPr id="5" name="Picture 4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62472D34-3EF7-0A7D-A635-6624C2A952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7445" y="4307561"/>
            <a:ext cx="4329112" cy="1750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262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0219" y="1196752"/>
            <a:ext cx="6668245" cy="4813797"/>
          </a:xfrm>
        </p:spPr>
        <p:txBody>
          <a:bodyPr>
            <a:normAutofit/>
          </a:bodyPr>
          <a:lstStyle/>
          <a:p>
            <a:r>
              <a:rPr lang="en-GB"/>
              <a:t>There is an </a:t>
            </a:r>
            <a:r>
              <a:rPr lang="en-GB" b="1">
                <a:solidFill>
                  <a:srgbClr val="FF0000"/>
                </a:solidFill>
              </a:rPr>
              <a:t>experimental group </a:t>
            </a:r>
            <a:r>
              <a:rPr lang="en-GB"/>
              <a:t>(randomly assigned) in which a variable (</a:t>
            </a:r>
            <a:r>
              <a:rPr lang="en-GB" b="1">
                <a:solidFill>
                  <a:srgbClr val="C00000"/>
                </a:solidFill>
              </a:rPr>
              <a:t>independent variable</a:t>
            </a:r>
            <a:r>
              <a:rPr lang="en-GB"/>
              <a:t>) is manipulated, and </a:t>
            </a:r>
            <a:r>
              <a:rPr lang="en-GB" b="1">
                <a:solidFill>
                  <a:srgbClr val="C00000"/>
                </a:solidFill>
              </a:rPr>
              <a:t>dependent variable(s</a:t>
            </a:r>
            <a:r>
              <a:rPr lang="en-GB"/>
              <a:t>) measured </a:t>
            </a:r>
          </a:p>
          <a:p>
            <a:r>
              <a:rPr lang="en-GB"/>
              <a:t>There is also a </a:t>
            </a:r>
            <a:r>
              <a:rPr lang="en-GB" b="1">
                <a:solidFill>
                  <a:srgbClr val="C00000"/>
                </a:solidFill>
              </a:rPr>
              <a:t>control</a:t>
            </a:r>
            <a:r>
              <a:rPr lang="en-GB"/>
              <a:t> group in which there is no manipulation</a:t>
            </a:r>
          </a:p>
          <a:p>
            <a:r>
              <a:rPr lang="en-GB"/>
              <a:t>Researchers need to be aware of </a:t>
            </a:r>
            <a:r>
              <a:rPr lang="en-GB" b="1">
                <a:solidFill>
                  <a:srgbClr val="C00000"/>
                </a:solidFill>
              </a:rPr>
              <a:t>confounding variables/ experimental artefact</a:t>
            </a:r>
          </a:p>
        </p:txBody>
      </p:sp>
      <p:pic>
        <p:nvPicPr>
          <p:cNvPr id="5" name="Picture 2" descr="C:\Users\christine.davies\AppData\Local\Microsoft\Windows\Temporary Internet Files\Content.IE5\X4VB4C9Y\MC9002875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70" y="2060848"/>
            <a:ext cx="1650749" cy="248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0" y="23540"/>
            <a:ext cx="9144000" cy="861225"/>
          </a:xfrm>
        </p:spPr>
        <p:txBody>
          <a:bodyPr>
            <a:no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Experiment</a:t>
            </a:r>
            <a:endParaRPr lang="en-GB" sz="3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9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709"/>
            <a:ext cx="9036496" cy="1143000"/>
          </a:xfrm>
        </p:spPr>
        <p:txBody>
          <a:bodyPr>
            <a:noAutofit/>
          </a:bodyPr>
          <a:lstStyle/>
          <a:p>
            <a:r>
              <a:rPr lang="en-GB" sz="4000"/>
              <a:t>Surveys</a:t>
            </a:r>
            <a:endParaRPr lang="en-US" sz="4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37073" cy="4392488"/>
          </a:xfrm>
        </p:spPr>
        <p:txBody>
          <a:bodyPr>
            <a:normAutofit fontScale="92500" lnSpcReduction="10000"/>
          </a:bodyPr>
          <a:lstStyle/>
          <a:p>
            <a:r>
              <a:rPr lang="en-GB">
                <a:solidFill>
                  <a:schemeClr val="tx2"/>
                </a:solidFill>
              </a:rPr>
              <a:t>Use of questionnaires/interviews in </a:t>
            </a:r>
            <a:r>
              <a:rPr lang="en-GB" b="1" i="1">
                <a:solidFill>
                  <a:schemeClr val="tx2"/>
                </a:solidFill>
              </a:rPr>
              <a:t>large</a:t>
            </a:r>
            <a:r>
              <a:rPr lang="en-GB">
                <a:solidFill>
                  <a:schemeClr val="tx2"/>
                </a:solidFill>
              </a:rPr>
              <a:t> groups</a:t>
            </a:r>
          </a:p>
          <a:p>
            <a:r>
              <a:rPr lang="en-GB">
                <a:solidFill>
                  <a:schemeClr val="tx2"/>
                </a:solidFill>
              </a:rPr>
              <a:t>Often generate large amounts of data, but relatively easy to analyse</a:t>
            </a:r>
          </a:p>
          <a:p>
            <a:r>
              <a:rPr lang="en-GB">
                <a:solidFill>
                  <a:schemeClr val="tx2"/>
                </a:solidFill>
              </a:rPr>
              <a:t>Could be administered online, by post</a:t>
            </a:r>
          </a:p>
          <a:p>
            <a:r>
              <a:rPr lang="en-GB">
                <a:solidFill>
                  <a:schemeClr val="tx2"/>
                </a:solidFill>
              </a:rPr>
              <a:t>Often involves a self-completion </a:t>
            </a:r>
            <a:r>
              <a:rPr lang="en-GB" b="1">
                <a:solidFill>
                  <a:srgbClr val="C00000"/>
                </a:solidFill>
              </a:rPr>
              <a:t>questionnaire</a:t>
            </a:r>
            <a:endParaRPr lang="en-GB"/>
          </a:p>
          <a:p>
            <a:r>
              <a:rPr lang="en-GB">
                <a:solidFill>
                  <a:schemeClr val="tx2"/>
                </a:solidFill>
              </a:rPr>
              <a:t>Questions often ‘</a:t>
            </a:r>
            <a:r>
              <a:rPr lang="en-GB" b="1">
                <a:solidFill>
                  <a:schemeClr val="tx2"/>
                </a:solidFill>
              </a:rPr>
              <a:t>closed</a:t>
            </a:r>
            <a:r>
              <a:rPr lang="en-GB">
                <a:solidFill>
                  <a:schemeClr val="tx2"/>
                </a:solidFill>
              </a:rPr>
              <a:t>’, involving specific options- </a:t>
            </a:r>
            <a:r>
              <a:rPr lang="en-GB" err="1">
                <a:solidFill>
                  <a:schemeClr val="tx2"/>
                </a:solidFill>
              </a:rPr>
              <a:t>eg.</a:t>
            </a:r>
            <a:r>
              <a:rPr lang="en-GB">
                <a:solidFill>
                  <a:schemeClr val="tx2"/>
                </a:solidFill>
              </a:rPr>
              <a:t> Likert Scale</a:t>
            </a:r>
          </a:p>
          <a:p>
            <a:r>
              <a:rPr lang="en-GB">
                <a:solidFill>
                  <a:schemeClr val="tx2"/>
                </a:solidFill>
              </a:rPr>
              <a:t>Surveys may be carried out via </a:t>
            </a:r>
            <a:r>
              <a:rPr lang="en-GB" b="1">
                <a:solidFill>
                  <a:srgbClr val="C00000"/>
                </a:solidFill>
              </a:rPr>
              <a:t>structured interview</a:t>
            </a:r>
            <a:endParaRPr lang="en-GB"/>
          </a:p>
          <a:p>
            <a:endParaRPr lang="en-GB">
              <a:solidFill>
                <a:schemeClr val="tx2"/>
              </a:solidFill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311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32657" y="129540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More on </a:t>
            </a:r>
            <a:r>
              <a:rPr lang="en-GB" b="1">
                <a:solidFill>
                  <a:srgbClr val="C00000"/>
                </a:solidFill>
              </a:rPr>
              <a:t>qualitative </a:t>
            </a:r>
            <a:r>
              <a:rPr lang="en-GB">
                <a:solidFill>
                  <a:schemeClr val="tx2"/>
                </a:solidFill>
              </a:rPr>
              <a:t>research methods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2050" name="Picture 2" descr="C:\Users\christine.davies\AppData\Local\Microsoft\Windows\Temporary Internet Files\Content.IE5\X4VB4C9Y\MC9000547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96952"/>
            <a:ext cx="2382378" cy="2361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06339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8400"/>
            <a:ext cx="8229600" cy="540280"/>
          </a:xfrm>
        </p:spPr>
        <p:txBody>
          <a:bodyPr>
            <a:normAutofit fontScale="90000"/>
          </a:bodyPr>
          <a:lstStyle/>
          <a:p>
            <a:r>
              <a:rPr lang="en-GB" sz="3600">
                <a:solidFill>
                  <a:schemeClr val="tx2"/>
                </a:solidFill>
              </a:rPr>
              <a:t>Interviews</a:t>
            </a:r>
            <a:endParaRPr lang="en-US" sz="3600">
              <a:solidFill>
                <a:schemeClr val="tx2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9351" y="620688"/>
            <a:ext cx="7560840" cy="5040148"/>
          </a:xfrm>
        </p:spPr>
      </p:pic>
      <p:sp>
        <p:nvSpPr>
          <p:cNvPr id="2" name="TextBox 1"/>
          <p:cNvSpPr txBox="1"/>
          <p:nvPr/>
        </p:nvSpPr>
        <p:spPr>
          <a:xfrm>
            <a:off x="13809" y="278540"/>
            <a:ext cx="2905438" cy="45243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75000"/>
                  </a:schemeClr>
                </a:solidFill>
              </a:rPr>
              <a:t>Interview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: researcher asks questions to individual: could be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closed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or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open</a:t>
            </a:r>
          </a:p>
          <a:p>
            <a:endParaRPr lang="en-GB" sz="240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Why might you choose to use 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open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 questions in an interview? </a:t>
            </a:r>
            <a:endParaRPr lang="en-GB" sz="240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283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116667"/>
            <a:ext cx="3888432" cy="35467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>
                <a:solidFill>
                  <a:schemeClr val="accent5">
                    <a:lumMod val="75000"/>
                  </a:schemeClr>
                </a:solidFill>
              </a:rPr>
              <a:t>focus groups: </a:t>
            </a:r>
            <a:r>
              <a:rPr lang="en-GB" sz="3200"/>
              <a:t>researcher provides discussion points for group to discuss. May be recorded</a:t>
            </a:r>
          </a:p>
          <a:p>
            <a:endParaRPr lang="en-GB" sz="3200"/>
          </a:p>
          <a:p>
            <a:endParaRPr lang="en-GB" sz="3200"/>
          </a:p>
          <a:p>
            <a:endParaRPr lang="en-US" sz="320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8" y="1412776"/>
            <a:ext cx="3078882" cy="283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38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095812"/>
            <a:ext cx="8352928" cy="2826739"/>
          </a:xfrm>
        </p:spPr>
        <p:txBody>
          <a:bodyPr>
            <a:noAutofit/>
          </a:bodyPr>
          <a:lstStyle/>
          <a:p>
            <a:r>
              <a:rPr lang="en-GB" sz="3200">
                <a:solidFill>
                  <a:schemeClr val="accent5">
                    <a:lumMod val="75000"/>
                  </a:schemeClr>
                </a:solidFill>
              </a:rPr>
              <a:t>Observation: </a:t>
            </a:r>
            <a:r>
              <a:rPr lang="en-GB" sz="3200"/>
              <a:t>what people do in their ‘natural’ environment – could be work, home etc (ethnography)</a:t>
            </a:r>
          </a:p>
          <a:p>
            <a:endParaRPr lang="en-GB" sz="3200"/>
          </a:p>
          <a:p>
            <a:r>
              <a:rPr lang="en-GB" sz="3200">
                <a:solidFill>
                  <a:schemeClr val="accent5">
                    <a:lumMod val="75000"/>
                  </a:schemeClr>
                </a:solidFill>
              </a:rPr>
              <a:t>Case Studies</a:t>
            </a:r>
            <a:r>
              <a:rPr lang="en-GB" sz="3200"/>
              <a:t>: all material relating to a specific case</a:t>
            </a:r>
          </a:p>
          <a:p>
            <a:endParaRPr lang="en-US" sz="320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7319" y="4149080"/>
            <a:ext cx="2901330" cy="1450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251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24338"/>
            <a:ext cx="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0" y="3254375"/>
            <a:ext cx="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2417763" y="1628775"/>
            <a:ext cx="4032250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13"/>
          <p:cNvSpPr>
            <a:spLocks noChangeArrowheads="1"/>
          </p:cNvSpPr>
          <p:nvPr/>
        </p:nvSpPr>
        <p:spPr bwMode="auto">
          <a:xfrm>
            <a:off x="4572000" y="0"/>
            <a:ext cx="45720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altLang="en-US" b="1"/>
          </a:p>
          <a:p>
            <a:endParaRPr lang="en-GB" altLang="en-US" b="1"/>
          </a:p>
        </p:txBody>
      </p:sp>
      <p:sp>
        <p:nvSpPr>
          <p:cNvPr id="8" name="Rectangle 15"/>
          <p:cNvSpPr>
            <a:spLocks noChangeArrowheads="1"/>
          </p:cNvSpPr>
          <p:nvPr/>
        </p:nvSpPr>
        <p:spPr bwMode="auto">
          <a:xfrm>
            <a:off x="3338513" y="1052513"/>
            <a:ext cx="210661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IDENTIFY</a:t>
            </a:r>
          </a:p>
          <a:p>
            <a:r>
              <a:rPr lang="en-GB" altLang="en-US" b="1"/>
              <a:t>THE PROBLEM</a:t>
            </a:r>
          </a:p>
        </p:txBody>
      </p:sp>
      <p:sp>
        <p:nvSpPr>
          <p:cNvPr id="9" name="Rectangle 17"/>
          <p:cNvSpPr>
            <a:spLocks noChangeArrowheads="1"/>
          </p:cNvSpPr>
          <p:nvPr/>
        </p:nvSpPr>
        <p:spPr bwMode="auto">
          <a:xfrm>
            <a:off x="6227763" y="2924175"/>
            <a:ext cx="151288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GATHER</a:t>
            </a:r>
          </a:p>
          <a:p>
            <a:r>
              <a:rPr lang="en-GB" altLang="en-US" b="1"/>
              <a:t>DATA</a:t>
            </a:r>
          </a:p>
        </p:txBody>
      </p:sp>
      <p:sp>
        <p:nvSpPr>
          <p:cNvPr id="10" name="Rectangle 18"/>
          <p:cNvSpPr>
            <a:spLocks noChangeArrowheads="1"/>
          </p:cNvSpPr>
          <p:nvPr/>
        </p:nvSpPr>
        <p:spPr bwMode="auto">
          <a:xfrm>
            <a:off x="5508625" y="4437063"/>
            <a:ext cx="1555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INTERPRET</a:t>
            </a:r>
          </a:p>
          <a:p>
            <a:r>
              <a:rPr lang="en-GB" altLang="en-US" b="1"/>
              <a:t>DATA</a:t>
            </a:r>
          </a:p>
        </p:txBody>
      </p:sp>
      <p:sp>
        <p:nvSpPr>
          <p:cNvPr id="11" name="Rectangle 19"/>
          <p:cNvSpPr>
            <a:spLocks noChangeArrowheads="1"/>
          </p:cNvSpPr>
          <p:nvPr/>
        </p:nvSpPr>
        <p:spPr bwMode="auto">
          <a:xfrm>
            <a:off x="1509713" y="4292600"/>
            <a:ext cx="108267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NEXT</a:t>
            </a:r>
          </a:p>
          <a:p>
            <a:r>
              <a:rPr lang="en-GB" altLang="en-US" b="1"/>
              <a:t>STEPS</a:t>
            </a:r>
          </a:p>
        </p:txBody>
      </p:sp>
      <p:sp>
        <p:nvSpPr>
          <p:cNvPr id="12" name="Rectangle 20"/>
          <p:cNvSpPr>
            <a:spLocks noChangeArrowheads="1"/>
          </p:cNvSpPr>
          <p:nvPr/>
        </p:nvSpPr>
        <p:spPr bwMode="auto">
          <a:xfrm>
            <a:off x="1331913" y="2146300"/>
            <a:ext cx="19431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altLang="en-US" b="1"/>
          </a:p>
          <a:p>
            <a:r>
              <a:rPr lang="en-GB" altLang="en-US" b="1"/>
              <a:t>EVALUATE</a:t>
            </a:r>
          </a:p>
          <a:p>
            <a:r>
              <a:rPr lang="en-GB" altLang="en-US" b="1"/>
              <a:t>RESULTS</a:t>
            </a: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3563938" y="5254625"/>
            <a:ext cx="165576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ACT ON</a:t>
            </a:r>
          </a:p>
          <a:p>
            <a:r>
              <a:rPr lang="en-GB" altLang="en-US" b="1"/>
              <a:t>EVIDENCE</a:t>
            </a:r>
          </a:p>
        </p:txBody>
      </p:sp>
      <p:sp>
        <p:nvSpPr>
          <p:cNvPr id="14" name="Text Box 23"/>
          <p:cNvSpPr txBox="1">
            <a:spLocks noChangeArrowheads="1"/>
          </p:cNvSpPr>
          <p:nvPr/>
        </p:nvSpPr>
        <p:spPr bwMode="auto">
          <a:xfrm>
            <a:off x="131453" y="-30163"/>
            <a:ext cx="63373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4000" b="1">
                <a:solidFill>
                  <a:schemeClr val="tx2"/>
                </a:solidFill>
              </a:rPr>
              <a:t>Action Research</a:t>
            </a:r>
            <a:endParaRPr lang="en-GB" altLang="en-US" sz="4000">
              <a:solidFill>
                <a:schemeClr val="tx2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450013" y="75119"/>
            <a:ext cx="269398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>
                <a:solidFill>
                  <a:schemeClr val="accent1">
                    <a:lumMod val="75000"/>
                  </a:schemeClr>
                </a:solidFill>
              </a:rPr>
              <a:t>Action Research</a:t>
            </a: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: ongoing cycle of planning, intervention, observing &amp; evaluating impact</a:t>
            </a:r>
          </a:p>
          <a:p>
            <a:endParaRPr lang="en-GB" sz="240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4076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D9413-C9A1-8808-163D-14B4012CB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38" y="2246313"/>
            <a:ext cx="8229600" cy="1143000"/>
          </a:xfrm>
        </p:spPr>
        <p:txBody>
          <a:bodyPr/>
          <a:lstStyle/>
          <a:p>
            <a:r>
              <a:rPr lang="en-GB" dirty="0"/>
              <a:t>Method Vs Methodology</a:t>
            </a:r>
          </a:p>
        </p:txBody>
      </p:sp>
    </p:spTree>
    <p:extLst>
      <p:ext uri="{BB962C8B-B14F-4D97-AF65-F5344CB8AC3E}">
        <p14:creationId xmlns:p14="http://schemas.microsoft.com/office/powerpoint/2010/main" val="1861482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0" y="15869"/>
            <a:ext cx="9144000" cy="1202481"/>
          </a:xfrm>
          <a:prstGeom prst="rect">
            <a:avLst/>
          </a:prstGeom>
        </p:spPr>
        <p:txBody>
          <a:bodyPr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Constantia"/>
              </a:defRPr>
            </a:lvl1pPr>
          </a:lstStyle>
          <a:p>
            <a:r>
              <a:rPr lang="en-US">
                <a:solidFill>
                  <a:schemeClr val="tx2"/>
                </a:solidFill>
              </a:rPr>
              <a:t>What is the difference between ‘method’ and ‘methodology’?  </a:t>
            </a:r>
          </a:p>
        </p:txBody>
      </p:sp>
      <p:sp>
        <p:nvSpPr>
          <p:cNvPr id="4" name="Content Placeholder 5"/>
          <p:cNvSpPr txBox="1">
            <a:spLocks/>
          </p:cNvSpPr>
          <p:nvPr/>
        </p:nvSpPr>
        <p:spPr>
          <a:xfrm>
            <a:off x="323528" y="1412776"/>
            <a:ext cx="8568951" cy="4248472"/>
          </a:xfrm>
          <a:prstGeom prst="rect">
            <a:avLst/>
          </a:prstGeom>
        </p:spPr>
        <p:txBody>
          <a:bodyPr/>
          <a:lstStyle>
            <a:lvl1pPr marL="274320" marR="0" lvl="0" indent="-274320" algn="l" defTabSz="914400" rtl="0" fontAlgn="auto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1pPr>
            <a:lvl2pPr marL="640080" marR="0" lvl="1" indent="-27432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2pPr>
            <a:lvl3pPr marL="914400" marR="0" lvl="2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3pPr>
            <a:lvl4pPr marL="1280160" marR="0" lvl="3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4pPr>
            <a:lvl5pPr marL="1645920" marR="0" lvl="4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5pPr>
          </a:lstStyle>
          <a:p>
            <a:pPr marL="0" indent="0" algn="ctr">
              <a:buNone/>
            </a:pPr>
            <a:r>
              <a:rPr lang="en-US" sz="2800" b="1"/>
              <a:t>Methodology </a:t>
            </a:r>
          </a:p>
          <a:p>
            <a:r>
              <a:rPr lang="en-US" sz="2800"/>
              <a:t>The ‘framework’ indicating the types of research. The two main types are </a:t>
            </a:r>
            <a:r>
              <a:rPr lang="en-US" sz="2800">
                <a:solidFill>
                  <a:srgbClr val="C00000"/>
                </a:solidFill>
              </a:rPr>
              <a:t>qualitative</a:t>
            </a:r>
            <a:r>
              <a:rPr lang="en-US" sz="2800"/>
              <a:t> and </a:t>
            </a:r>
            <a:r>
              <a:rPr lang="en-US" sz="2800">
                <a:solidFill>
                  <a:srgbClr val="C00000"/>
                </a:solidFill>
              </a:rPr>
              <a:t>quantitative</a:t>
            </a:r>
            <a:r>
              <a:rPr lang="en-US" sz="2800"/>
              <a:t>.</a:t>
            </a:r>
          </a:p>
          <a:p>
            <a:pPr marL="0" indent="0" algn="ctr">
              <a:buFont typeface="Brush Script MT" pitchFamily="66"/>
              <a:buNone/>
            </a:pPr>
            <a:endParaRPr lang="en-US" sz="2800" b="1"/>
          </a:p>
          <a:p>
            <a:pPr marL="0" indent="0" algn="ctr">
              <a:buFont typeface="Brush Script MT" pitchFamily="66"/>
              <a:buNone/>
            </a:pPr>
            <a:r>
              <a:rPr lang="en-US" sz="2800" b="1"/>
              <a:t>Method</a:t>
            </a:r>
            <a:endParaRPr lang="en-US" sz="2800"/>
          </a:p>
          <a:p>
            <a:r>
              <a:rPr lang="en-US" sz="2800"/>
              <a:t>The actual steps taken, and tools used, to conduct research</a:t>
            </a:r>
          </a:p>
        </p:txBody>
      </p:sp>
    </p:spTree>
    <p:extLst>
      <p:ext uri="{BB962C8B-B14F-4D97-AF65-F5344CB8AC3E}">
        <p14:creationId xmlns:p14="http://schemas.microsoft.com/office/powerpoint/2010/main" val="1484255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106045" y="1484784"/>
            <a:ext cx="4968552" cy="3638772"/>
            <a:chOff x="3361502" y="2744011"/>
            <a:chExt cx="2567504" cy="1475905"/>
          </a:xfrm>
        </p:grpSpPr>
        <p:sp>
          <p:nvSpPr>
            <p:cNvPr id="7" name="TextBox 6"/>
            <p:cNvSpPr txBox="1"/>
            <p:nvPr/>
          </p:nvSpPr>
          <p:spPr>
            <a:xfrm>
              <a:off x="3361502" y="2744011"/>
              <a:ext cx="2567504" cy="212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/>
                <a:t>      Methodology 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817162" y="3783240"/>
              <a:ext cx="1656184" cy="4366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/>
                <a:t>Methods</a:t>
              </a:r>
              <a:endParaRPr lang="en-US" sz="2800"/>
            </a:p>
          </p:txBody>
        </p:sp>
        <p:sp>
          <p:nvSpPr>
            <p:cNvPr id="11" name="Down Arrow 10"/>
            <p:cNvSpPr/>
            <p:nvPr/>
          </p:nvSpPr>
          <p:spPr>
            <a:xfrm>
              <a:off x="4090876" y="3026569"/>
              <a:ext cx="265834" cy="748517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754314" y="332656"/>
            <a:ext cx="7851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rgbClr val="C00000"/>
                </a:solidFill>
              </a:rPr>
              <a:t>Methodology influences the research methods selected</a:t>
            </a:r>
            <a:endParaRPr lang="en-US" sz="240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4866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23528" y="980728"/>
          <a:ext cx="8534400" cy="42630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26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67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41693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Quantitative</a:t>
                      </a:r>
                      <a:endParaRPr lang="en-US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Qualitative</a:t>
                      </a:r>
                      <a:endParaRPr lang="en-US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1622">
                <a:tc>
                  <a:txBody>
                    <a:bodyPr/>
                    <a:lstStyle/>
                    <a:p>
                      <a:r>
                        <a:rPr lang="en-GB" sz="2400"/>
                        <a:t>Data</a:t>
                      </a:r>
                      <a:r>
                        <a:rPr lang="en-GB" sz="2400" baseline="0"/>
                        <a:t> focuses on ‘quantities’ (numerical), </a:t>
                      </a:r>
                      <a:r>
                        <a:rPr lang="en-GB" sz="2400" baseline="0" err="1"/>
                        <a:t>eg</a:t>
                      </a:r>
                      <a:r>
                        <a:rPr lang="en-GB" sz="2400" baseline="0"/>
                        <a:t>. measurements of height, time; numbers of people, </a:t>
                      </a:r>
                      <a:r>
                        <a:rPr lang="en-GB" sz="2400" baseline="0" err="1"/>
                        <a:t>etc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Data collected have ‘qualities’ that are predominantly not numerical </a:t>
                      </a:r>
                      <a:r>
                        <a:rPr lang="en-GB" sz="2400" err="1"/>
                        <a:t>eg</a:t>
                      </a:r>
                      <a:r>
                        <a:rPr lang="en-GB" sz="2400"/>
                        <a:t>.  narrative, observation, video, case studies</a:t>
                      </a:r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01140"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Approach tends to look for cause and effect; testing theory (‘</a:t>
                      </a:r>
                      <a:r>
                        <a:rPr lang="en-US" sz="2400">
                          <a:solidFill>
                            <a:srgbClr val="C00000"/>
                          </a:solidFill>
                        </a:rPr>
                        <a:t>deductive</a:t>
                      </a:r>
                      <a:r>
                        <a:rPr lang="en-US" sz="2400"/>
                        <a:t>’)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Approach tends to look for meaning, experience; developing theory (‘</a:t>
                      </a:r>
                      <a:r>
                        <a:rPr lang="en-US" sz="2400">
                          <a:solidFill>
                            <a:srgbClr val="6BA42C"/>
                          </a:solidFill>
                        </a:rPr>
                        <a:t>inductive</a:t>
                      </a:r>
                      <a:r>
                        <a:rPr lang="en-US" sz="2400"/>
                        <a:t>’)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2736"/>
          </a:xfrm>
        </p:spPr>
        <p:txBody>
          <a:bodyPr/>
          <a:lstStyle/>
          <a:p>
            <a:r>
              <a:rPr lang="en-US" sz="3200">
                <a:solidFill>
                  <a:schemeClr val="tx2"/>
                </a:solidFill>
              </a:rPr>
              <a:t>Two main methodologies</a:t>
            </a:r>
          </a:p>
        </p:txBody>
      </p:sp>
    </p:spTree>
    <p:extLst>
      <p:ext uri="{BB962C8B-B14F-4D97-AF65-F5344CB8AC3E}">
        <p14:creationId xmlns:p14="http://schemas.microsoft.com/office/powerpoint/2010/main" val="285695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6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EC1135-E6B7-4D50-AB73-FE9D3779352F}"/>
              </a:ext>
            </a:extLst>
          </p:cNvPr>
          <p:cNvSpPr txBox="1"/>
          <p:nvPr/>
        </p:nvSpPr>
        <p:spPr>
          <a:xfrm>
            <a:off x="2411760" y="2048381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Research Design</a:t>
            </a:r>
          </a:p>
        </p:txBody>
      </p:sp>
    </p:spTree>
    <p:extLst>
      <p:ext uri="{BB962C8B-B14F-4D97-AF65-F5344CB8AC3E}">
        <p14:creationId xmlns:p14="http://schemas.microsoft.com/office/powerpoint/2010/main" val="34178520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952" y="188640"/>
            <a:ext cx="8229600" cy="914400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What is involved in a research design?</a:t>
            </a:r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374527608"/>
              </p:ext>
            </p:extLst>
          </p:nvPr>
        </p:nvGraphicFramePr>
        <p:xfrm>
          <a:off x="1523746" y="2388587"/>
          <a:ext cx="6096508" cy="3589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-28550" y="1268760"/>
            <a:ext cx="9036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/>
              <a:t>This incorporates methodology and methods, and gives the overall plan of the research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21666265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69E3C-77C1-4DD1-BA63-9774873EA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9330"/>
            <a:ext cx="8229600" cy="781805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Some key research designs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78532AB-B972-4CEE-A291-21EF5FDD26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263559"/>
              </p:ext>
            </p:extLst>
          </p:nvPr>
        </p:nvGraphicFramePr>
        <p:xfrm>
          <a:off x="53265" y="946629"/>
          <a:ext cx="9037469" cy="4642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0423">
                  <a:extLst>
                    <a:ext uri="{9D8B030D-6E8A-4147-A177-3AD203B41FA5}">
                      <a16:colId xmlns:a16="http://schemas.microsoft.com/office/drawing/2014/main" val="1453218008"/>
                    </a:ext>
                  </a:extLst>
                </a:gridCol>
                <a:gridCol w="5112568">
                  <a:extLst>
                    <a:ext uri="{9D8B030D-6E8A-4147-A177-3AD203B41FA5}">
                      <a16:colId xmlns:a16="http://schemas.microsoft.com/office/drawing/2014/main" val="685102640"/>
                    </a:ext>
                  </a:extLst>
                </a:gridCol>
                <a:gridCol w="2214478">
                  <a:extLst>
                    <a:ext uri="{9D8B030D-6E8A-4147-A177-3AD203B41FA5}">
                      <a16:colId xmlns:a16="http://schemas.microsoft.com/office/drawing/2014/main" val="1744463510"/>
                    </a:ext>
                  </a:extLst>
                </a:gridCol>
              </a:tblGrid>
              <a:tr h="703974">
                <a:tc>
                  <a:txBody>
                    <a:bodyPr/>
                    <a:lstStyle/>
                    <a:p>
                      <a:r>
                        <a:rPr lang="en-GB"/>
                        <a:t>Research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What’s involved?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Examples? </a:t>
                      </a:r>
                    </a:p>
                    <a:p>
                      <a:endParaRPr lang="en-GB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8838586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Case study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Focus on a specific ‘case’ (person, building, event etc). Several different methods could be involved, and different types of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9844547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Experiment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Experimental group(s) in which a variable is changed plus control group where it is not changed. All other variables kept constant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9891295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Action research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Cycle of plan, implement, obtain evidence, reflect/evaluate (could have qualitative &amp; quantitative elements)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8326162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Mixed methods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Combination of both qualitative and quantitative methods.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77285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65418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648"/>
            <a:ext cx="8229600" cy="114300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Mixed Methods design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r>
              <a:rPr lang="en-GB"/>
              <a:t>Some researchers will use </a:t>
            </a:r>
            <a:r>
              <a:rPr lang="en-GB" i="1"/>
              <a:t>either</a:t>
            </a:r>
            <a:r>
              <a:rPr lang="en-GB"/>
              <a:t> qualitative or quantitative methodology</a:t>
            </a:r>
          </a:p>
          <a:p>
            <a:r>
              <a:rPr lang="en-GB"/>
              <a:t>Many researchers in the social sciences use </a:t>
            </a:r>
            <a:r>
              <a:rPr lang="en-GB" b="1"/>
              <a:t>‘</a:t>
            </a:r>
            <a:r>
              <a:rPr lang="en-GB" b="1" i="1">
                <a:solidFill>
                  <a:srgbClr val="6BA42C"/>
                </a:solidFill>
              </a:rPr>
              <a:t>Mixed</a:t>
            </a:r>
            <a:r>
              <a:rPr lang="en-GB" b="1">
                <a:solidFill>
                  <a:srgbClr val="6BA42C"/>
                </a:solidFill>
              </a:rPr>
              <a:t> Methods’ </a:t>
            </a:r>
            <a:r>
              <a:rPr lang="en-GB"/>
              <a:t>(or ‘mixed methodologies’), </a:t>
            </a:r>
            <a:r>
              <a:rPr lang="en-GB" err="1"/>
              <a:t>ie</a:t>
            </a:r>
            <a:r>
              <a:rPr lang="en-GB"/>
              <a:t>. using methods of both types</a:t>
            </a:r>
          </a:p>
          <a:p>
            <a:r>
              <a:rPr lang="en-GB"/>
              <a:t>The selected approach needs to be carefully justified</a:t>
            </a:r>
            <a:endParaRPr lang="en-US"/>
          </a:p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3907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59"/>
            <a:ext cx="8229600" cy="1143000"/>
          </a:xfrm>
        </p:spPr>
        <p:txBody>
          <a:bodyPr/>
          <a:lstStyle/>
          <a:p>
            <a:r>
              <a:rPr lang="en-GB"/>
              <a:t>Triangulation </a:t>
            </a:r>
          </a:p>
        </p:txBody>
      </p:sp>
      <p:pic>
        <p:nvPicPr>
          <p:cNvPr id="4" name="Content Placeholder 3" descr="wpe5.jpg (27331 bytes)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24744"/>
            <a:ext cx="5976664" cy="439181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/>
        </p:nvSpPr>
        <p:spPr>
          <a:xfrm>
            <a:off x="1043608" y="4869160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259632" y="501317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Documents </a:t>
            </a:r>
          </a:p>
        </p:txBody>
      </p:sp>
      <p:sp>
        <p:nvSpPr>
          <p:cNvPr id="8" name="Rectangle 7"/>
          <p:cNvSpPr/>
          <p:nvPr/>
        </p:nvSpPr>
        <p:spPr>
          <a:xfrm>
            <a:off x="5148064" y="4869160"/>
            <a:ext cx="266429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436096" y="501317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Interviews </a:t>
            </a:r>
          </a:p>
        </p:txBody>
      </p:sp>
      <p:sp>
        <p:nvSpPr>
          <p:cNvPr id="10" name="Rectangle 9"/>
          <p:cNvSpPr/>
          <p:nvPr/>
        </p:nvSpPr>
        <p:spPr>
          <a:xfrm>
            <a:off x="3131840" y="1124744"/>
            <a:ext cx="25202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3275856" y="112474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Observations</a:t>
            </a:r>
          </a:p>
        </p:txBody>
      </p:sp>
    </p:spTree>
    <p:extLst>
      <p:ext uri="{BB962C8B-B14F-4D97-AF65-F5344CB8AC3E}">
        <p14:creationId xmlns:p14="http://schemas.microsoft.com/office/powerpoint/2010/main" val="1303849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riangulation: Combine Findings from Multiple User Research Methods">
            <a:hlinkClick r:id="" action="ppaction://media"/>
            <a:extLst>
              <a:ext uri="{FF2B5EF4-FFF2-40B4-BE49-F238E27FC236}">
                <a16:creationId xmlns:a16="http://schemas.microsoft.com/office/drawing/2014/main" id="{FDD0B431-9889-085D-2E4A-7B94210C0AA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0487" y="456679"/>
            <a:ext cx="8963025" cy="50641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12458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Philosophical Background to research</a:t>
            </a:r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3196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14"/>
          <p:cNvSpPr txBox="1"/>
          <p:nvPr/>
        </p:nvSpPr>
        <p:spPr>
          <a:xfrm>
            <a:off x="6620812" y="2455425"/>
            <a:ext cx="2209800" cy="400756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wrap="square" lIns="92070" tIns="46040" rIns="92070" bIns="46040" anchor="t" anchorCtr="0" compatLnSpc="1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19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0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rPr>
              <a:t> </a:t>
            </a: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rPr>
              <a:t>Methodology</a:t>
            </a:r>
          </a:p>
        </p:txBody>
      </p:sp>
      <p:grpSp>
        <p:nvGrpSpPr>
          <p:cNvPr id="7" name="Group 20"/>
          <p:cNvGrpSpPr/>
          <p:nvPr/>
        </p:nvGrpSpPr>
        <p:grpSpPr>
          <a:xfrm>
            <a:off x="602633" y="1279811"/>
            <a:ext cx="8136903" cy="3845345"/>
            <a:chOff x="673648" y="1975141"/>
            <a:chExt cx="6523007" cy="3845345"/>
          </a:xfrm>
        </p:grpSpPr>
        <p:sp>
          <p:nvSpPr>
            <p:cNvPr id="8" name="Text Box 15"/>
            <p:cNvSpPr txBox="1"/>
            <p:nvPr/>
          </p:nvSpPr>
          <p:spPr>
            <a:xfrm>
              <a:off x="673648" y="5419730"/>
              <a:ext cx="3809898" cy="400756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Researcher’s Philosophical background</a:t>
              </a:r>
              <a:endParaRPr lang="cy-GB" sz="2000" b="1" i="0" u="none" strike="noStrike" kern="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endParaRPr>
            </a:p>
          </p:txBody>
        </p:sp>
        <p:sp>
          <p:nvSpPr>
            <p:cNvPr id="9" name="Oval 6"/>
            <p:cNvSpPr/>
            <p:nvPr/>
          </p:nvSpPr>
          <p:spPr>
            <a:xfrm>
              <a:off x="2271915" y="3465583"/>
              <a:ext cx="3438925" cy="175260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ln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vert="horz" wrap="none" lIns="92070" tIns="46040" rIns="92070" bIns="46040" anchor="ctr" anchorCtr="0" compatLnSpc="1"/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8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Social Research</a:t>
              </a:r>
              <a:endParaRPr lang="cy-GB" sz="28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endParaRPr>
            </a:p>
          </p:txBody>
        </p:sp>
        <p:sp>
          <p:nvSpPr>
            <p:cNvPr id="10" name="Text Box 12"/>
            <p:cNvSpPr txBox="1"/>
            <p:nvPr/>
          </p:nvSpPr>
          <p:spPr>
            <a:xfrm>
              <a:off x="4667219" y="5405876"/>
              <a:ext cx="2529436" cy="400756"/>
            </a:xfrm>
            <a:prstGeom prst="rect">
              <a:avLst/>
            </a:prstGeom>
            <a:ln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Subject Theory</a:t>
              </a:r>
              <a:endParaRPr lang="cy-GB" sz="2000" b="1" i="0" u="none" strike="noStrike" kern="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"/>
                <a:cs typeface=""/>
              </a:endParaRPr>
            </a:p>
          </p:txBody>
        </p:sp>
        <p:sp>
          <p:nvSpPr>
            <p:cNvPr id="11" name="Text Box 13"/>
            <p:cNvSpPr txBox="1"/>
            <p:nvPr/>
          </p:nvSpPr>
          <p:spPr>
            <a:xfrm>
              <a:off x="2683612" y="1975141"/>
              <a:ext cx="2624857" cy="400756"/>
            </a:xfrm>
            <a:prstGeom prst="rect">
              <a:avLst/>
            </a:prstGeom>
            <a:ln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19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y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 </a:t>
              </a:r>
              <a:r>
                <a:rPr lang="en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Practical considerations</a:t>
              </a:r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445251" y="2644572"/>
            <a:ext cx="1506541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000" b="1" dirty="0">
                <a:latin typeface="Times New Roman"/>
                <a:cs typeface="Times New Roman"/>
              </a:rPr>
              <a:t>Ethics</a:t>
            </a:r>
            <a:r>
              <a:rPr lang="en-GB" sz="2000" dirty="0">
                <a:latin typeface="Times New Roman"/>
                <a:cs typeface="Times New Roman"/>
              </a:rPr>
              <a:t> 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3" name="Straight Connector 12"/>
          <p:cNvCxnSpPr>
            <a:stCxn id="11" idx="2"/>
          </p:cNvCxnSpPr>
          <p:nvPr/>
        </p:nvCxnSpPr>
        <p:spPr>
          <a:xfrm flipH="1">
            <a:off x="4574058" y="1680567"/>
            <a:ext cx="172980" cy="10758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9" idx="7"/>
            <a:endCxn id="6" idx="2"/>
          </p:cNvCxnSpPr>
          <p:nvPr/>
        </p:nvCxnSpPr>
        <p:spPr>
          <a:xfrm flipV="1">
            <a:off x="6257885" y="2856181"/>
            <a:ext cx="1467827" cy="1707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cxnSpLocks/>
            <a:stCxn id="9" idx="6"/>
            <a:endCxn id="10" idx="0"/>
          </p:cNvCxnSpPr>
          <p:nvPr/>
        </p:nvCxnSpPr>
        <p:spPr>
          <a:xfrm>
            <a:off x="6257885" y="4266193"/>
            <a:ext cx="904022" cy="4443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9" idx="4"/>
            <a:endCxn id="12" idx="2"/>
          </p:cNvCxnSpPr>
          <p:nvPr/>
        </p:nvCxnSpPr>
        <p:spPr>
          <a:xfrm flipH="1">
            <a:off x="1198522" y="3026916"/>
            <a:ext cx="2026037" cy="177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cxnSpLocks/>
            <a:stCxn id="8" idx="0"/>
            <a:endCxn id="9" idx="5"/>
          </p:cNvCxnSpPr>
          <p:nvPr/>
        </p:nvCxnSpPr>
        <p:spPr>
          <a:xfrm flipV="1">
            <a:off x="2978897" y="4266193"/>
            <a:ext cx="245662" cy="4582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itle 1"/>
          <p:cNvSpPr txBox="1">
            <a:spLocks/>
          </p:cNvSpPr>
          <p:nvPr/>
        </p:nvSpPr>
        <p:spPr>
          <a:xfrm>
            <a:off x="-42560" y="131042"/>
            <a:ext cx="885698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sz="3200">
                <a:solidFill>
                  <a:schemeClr val="tx2"/>
                </a:solidFill>
              </a:rPr>
              <a:t>Research design is influenced by several factors:</a:t>
            </a:r>
            <a:endParaRPr lang="en-US" sz="32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0120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8AA7AA-3286-4D5C-B959-8FC6AA2D9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634082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Philosophical Background to Research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20794-CEB1-4C50-8358-A65865F16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608512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Upbringing, experience etc may influence our approach to research. </a:t>
            </a:r>
          </a:p>
          <a:p>
            <a:r>
              <a:rPr lang="en-GB"/>
              <a:t>Researchers from different backgrounds may approach research very differently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tx2"/>
                </a:solidFill>
              </a:rPr>
              <a:t>Before embarking on research, we need to: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r>
              <a:rPr lang="en-GB"/>
              <a:t>acknowledge what we consider to be ‘real’ / important: This is: </a:t>
            </a:r>
            <a:r>
              <a:rPr lang="en-GB" u="sng">
                <a:solidFill>
                  <a:srgbClr val="C00000"/>
                </a:solidFill>
              </a:rPr>
              <a:t>ONTOLOGY</a:t>
            </a:r>
          </a:p>
          <a:p>
            <a:endParaRPr lang="en-GB"/>
          </a:p>
          <a:p>
            <a:r>
              <a:rPr lang="en-GB"/>
              <a:t>recognise what we consider to be ‘worthy’ knowledge, and how to obtain it: This is: </a:t>
            </a:r>
            <a:r>
              <a:rPr lang="en-GB" u="sng">
                <a:solidFill>
                  <a:schemeClr val="accent5">
                    <a:lumMod val="75000"/>
                  </a:schemeClr>
                </a:solidFill>
              </a:rPr>
              <a:t>EPISTEMOLOGY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2545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4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2736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More about ‘</a:t>
            </a:r>
            <a:r>
              <a:rPr lang="en-GB">
                <a:solidFill>
                  <a:srgbClr val="C00000"/>
                </a:solidFill>
              </a:rPr>
              <a:t>Ontology</a:t>
            </a:r>
            <a:r>
              <a:rPr lang="en-GB">
                <a:solidFill>
                  <a:schemeClr val="tx2"/>
                </a:solidFill>
              </a:rPr>
              <a:t>’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0" y="1232756"/>
            <a:ext cx="9144000" cy="4392488"/>
          </a:xfrm>
        </p:spPr>
        <p:txBody>
          <a:bodyPr>
            <a:normAutofit/>
          </a:bodyPr>
          <a:lstStyle/>
          <a:p>
            <a:r>
              <a:rPr lang="en-US"/>
              <a:t>The word ‘Ontology’ comes from the Greek (onto = being; logia = study)- i.e. it is the study of ‘being’ (branch of metaphysics)</a:t>
            </a:r>
          </a:p>
          <a:p>
            <a:r>
              <a:rPr lang="en-US"/>
              <a:t>A person’s 'ontology' is the answer to questions such as:</a:t>
            </a:r>
          </a:p>
          <a:p>
            <a:r>
              <a:rPr lang="en-US">
                <a:solidFill>
                  <a:schemeClr val="tx2"/>
                </a:solidFill>
              </a:rPr>
              <a:t>'What is reality?'</a:t>
            </a:r>
          </a:p>
          <a:p>
            <a:r>
              <a:rPr lang="en-US">
                <a:solidFill>
                  <a:schemeClr val="tx2"/>
                </a:solidFill>
              </a:rPr>
              <a:t>‘What are the important features of reality?’</a:t>
            </a:r>
          </a:p>
          <a:p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4055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79512" y="836712"/>
            <a:ext cx="8640960" cy="2139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solidFill>
                  <a:schemeClr val="tx2"/>
                </a:solidFill>
              </a:rPr>
              <a:t>Two important ontological positions are:</a:t>
            </a:r>
          </a:p>
          <a:p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659601"/>
              </p:ext>
            </p:extLst>
          </p:nvPr>
        </p:nvGraphicFramePr>
        <p:xfrm>
          <a:off x="251520" y="2060848"/>
          <a:ext cx="8763000" cy="309634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381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81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09813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Objectivism</a:t>
                      </a:r>
                      <a:endParaRPr lang="en-US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Subjectivism</a:t>
                      </a:r>
                      <a:endParaRPr lang="en-US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6531">
                <a:tc>
                  <a:txBody>
                    <a:bodyPr/>
                    <a:lstStyle/>
                    <a:p>
                      <a:r>
                        <a:rPr lang="en-GB" sz="2400"/>
                        <a:t>Reality is objective, and independent</a:t>
                      </a:r>
                      <a:r>
                        <a:rPr lang="en-GB" sz="2400" baseline="0"/>
                        <a:t> of other external /social factors</a:t>
                      </a:r>
                    </a:p>
                    <a:p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Reality is subjective,</a:t>
                      </a:r>
                      <a:r>
                        <a:rPr lang="en-GB" sz="2400" baseline="0"/>
                        <a:t> and </a:t>
                      </a:r>
                      <a:r>
                        <a:rPr lang="en-GB" sz="2400"/>
                        <a:t>cannot be considered independently of experience, viewpoints, social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2952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3928" y="1747498"/>
            <a:ext cx="5220072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/>
              <a:t>Example: How could we find out how happy someone is?</a:t>
            </a:r>
          </a:p>
          <a:p>
            <a:r>
              <a:rPr lang="en-GB" sz="2400">
                <a:solidFill>
                  <a:schemeClr val="tx2"/>
                </a:solidFill>
              </a:rPr>
              <a:t>Counting how often the person smiles?</a:t>
            </a:r>
          </a:p>
          <a:p>
            <a:r>
              <a:rPr lang="en-GB" sz="2400">
                <a:solidFill>
                  <a:schemeClr val="tx2"/>
                </a:solidFill>
              </a:rPr>
              <a:t>Interpreting what the person says?</a:t>
            </a:r>
          </a:p>
          <a:p>
            <a:r>
              <a:rPr lang="en-GB" sz="2400">
                <a:solidFill>
                  <a:schemeClr val="tx2"/>
                </a:solidFill>
              </a:rPr>
              <a:t>Working out the ratio of time in and out of work?</a:t>
            </a:r>
          </a:p>
          <a:p>
            <a:r>
              <a:rPr lang="en-GB" sz="2400">
                <a:solidFill>
                  <a:schemeClr val="tx2"/>
                </a:solidFill>
              </a:rPr>
              <a:t>Asking them to complete a questionnaire?</a:t>
            </a:r>
            <a:endParaRPr lang="en-US" sz="2400">
              <a:solidFill>
                <a:schemeClr val="tx2"/>
              </a:solidFill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67544" y="6648"/>
            <a:ext cx="8229600" cy="686048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More about ‘</a:t>
            </a:r>
            <a:r>
              <a:rPr lang="en-GB">
                <a:solidFill>
                  <a:srgbClr val="C00000"/>
                </a:solidFill>
              </a:rPr>
              <a:t>Epistemology</a:t>
            </a:r>
            <a:r>
              <a:rPr lang="en-GB">
                <a:solidFill>
                  <a:schemeClr val="tx2"/>
                </a:solidFill>
              </a:rPr>
              <a:t>’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61864" y="747861"/>
            <a:ext cx="86409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accent4">
                    <a:lumMod val="50000"/>
                  </a:schemeClr>
                </a:solidFill>
              </a:rPr>
              <a:t>This relates to ‘theory of knowledge’ and what is regarded as valid knowledge and how it is created</a:t>
            </a:r>
          </a:p>
          <a:p>
            <a:endParaRPr lang="en-US" sz="280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82" y="2636911"/>
            <a:ext cx="1560949" cy="245914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096226" y="1851211"/>
            <a:ext cx="60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921757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1828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tx2"/>
                </a:solidFill>
              </a:rPr>
              <a:t>Two important epistemological positions are:</a:t>
            </a:r>
            <a:endParaRPr lang="en-US">
              <a:solidFill>
                <a:schemeClr val="tx2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1319262"/>
              </p:ext>
            </p:extLst>
          </p:nvPr>
        </p:nvGraphicFramePr>
        <p:xfrm>
          <a:off x="179512" y="1628800"/>
          <a:ext cx="8884096" cy="324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420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420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49943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Positivism</a:t>
                      </a:r>
                      <a:endParaRPr lang="en-US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err="1"/>
                        <a:t>Interpretivism</a:t>
                      </a:r>
                      <a:endParaRPr lang="en-US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90417">
                <a:tc>
                  <a:txBody>
                    <a:bodyPr/>
                    <a:lstStyle/>
                    <a:p>
                      <a:r>
                        <a:rPr lang="en-GB" sz="2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there is a positive, objective reality that can be observed and measured using the senses following a s</a:t>
                      </a:r>
                      <a:r>
                        <a:rPr lang="en-GB" sz="2400"/>
                        <a:t>cientific approach </a:t>
                      </a:r>
                      <a:r>
                        <a:rPr lang="en-GB" sz="2400">
                          <a:solidFill>
                            <a:srgbClr val="C00000"/>
                          </a:solidFill>
                        </a:rPr>
                        <a:t>(‘the scientist’!)</a:t>
                      </a:r>
                      <a:endParaRPr lang="en-US" sz="24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people and their institutions are fundamentally different from the natural sciences,</a:t>
                      </a:r>
                      <a:r>
                        <a:rPr lang="en-GB" sz="2400" kern="1200" baseline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they need to be </a:t>
                      </a:r>
                      <a:r>
                        <a:rPr lang="en-GB" sz="2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understood</a:t>
                      </a:r>
                      <a:r>
                        <a:rPr lang="en-GB" sz="2400" kern="1200" baseline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interpreted (‘</a:t>
                      </a:r>
                      <a:r>
                        <a:rPr lang="en-GB" sz="2400" kern="1200" baseline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detective’!)</a:t>
                      </a:r>
                      <a:endParaRPr lang="en-US" sz="24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91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Ontology and epistemology explained, a simple guide for PhD and masters degree research students">
            <a:hlinkClick r:id="" action="ppaction://media"/>
            <a:extLst>
              <a:ext uri="{FF2B5EF4-FFF2-40B4-BE49-F238E27FC236}">
                <a16:creationId xmlns:a16="http://schemas.microsoft.com/office/drawing/2014/main" id="{D4695658-B0BF-4F45-A028-D49D22A66E7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80591" y="1263254"/>
            <a:ext cx="7141028" cy="4005432"/>
          </a:xfrm>
        </p:spPr>
      </p:pic>
    </p:spTree>
    <p:extLst>
      <p:ext uri="{BB962C8B-B14F-4D97-AF65-F5344CB8AC3E}">
        <p14:creationId xmlns:p14="http://schemas.microsoft.com/office/powerpoint/2010/main" val="168455021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891644" y="1501033"/>
            <a:ext cx="5472608" cy="3528525"/>
            <a:chOff x="3131840" y="565588"/>
            <a:chExt cx="5472608" cy="3528525"/>
          </a:xfrm>
        </p:grpSpPr>
        <p:sp>
          <p:nvSpPr>
            <p:cNvPr id="5" name="TextBox 4"/>
            <p:cNvSpPr txBox="1"/>
            <p:nvPr/>
          </p:nvSpPr>
          <p:spPr>
            <a:xfrm>
              <a:off x="3356248" y="56558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Ontology</a:t>
              </a:r>
              <a:endParaRPr lang="en-US" sz="240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131840" y="1551483"/>
              <a:ext cx="23678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Epistemology</a:t>
              </a:r>
              <a:endParaRPr lang="en-US" sz="240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240404" y="2564904"/>
              <a:ext cx="20523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methodology</a:t>
              </a:r>
              <a:endParaRPr lang="en-US" sz="240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487688" y="363244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Methods</a:t>
              </a:r>
              <a:endParaRPr lang="en-US" sz="2400"/>
            </a:p>
          </p:txBody>
        </p:sp>
        <p:sp>
          <p:nvSpPr>
            <p:cNvPr id="9" name="Down Arrow 8"/>
            <p:cNvSpPr/>
            <p:nvPr/>
          </p:nvSpPr>
          <p:spPr>
            <a:xfrm>
              <a:off x="4090138" y="1027253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Down Arrow 9"/>
            <p:cNvSpPr/>
            <p:nvPr/>
          </p:nvSpPr>
          <p:spPr>
            <a:xfrm>
              <a:off x="4078176" y="2055457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Down Arrow 10"/>
            <p:cNvSpPr/>
            <p:nvPr/>
          </p:nvSpPr>
          <p:spPr>
            <a:xfrm>
              <a:off x="4090876" y="3026569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ight Brace 11"/>
            <p:cNvSpPr/>
            <p:nvPr/>
          </p:nvSpPr>
          <p:spPr>
            <a:xfrm>
              <a:off x="5292756" y="565588"/>
              <a:ext cx="1151452" cy="2460981"/>
            </a:xfrm>
            <a:prstGeom prst="rightBrac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660232" y="1551483"/>
              <a:ext cx="19442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paradigm</a:t>
              </a:r>
              <a:endParaRPr lang="en-US"/>
            </a:p>
          </p:txBody>
        </p:sp>
      </p:grpSp>
      <p:sp>
        <p:nvSpPr>
          <p:cNvPr id="14" name="Rectangle 13"/>
          <p:cNvSpPr/>
          <p:nvPr/>
        </p:nvSpPr>
        <p:spPr>
          <a:xfrm>
            <a:off x="5052560" y="1371200"/>
            <a:ext cx="2663620" cy="32394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0" y="428616"/>
            <a:ext cx="89644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>
                <a:solidFill>
                  <a:srgbClr val="C00000"/>
                </a:solidFill>
              </a:rPr>
              <a:t>Ontology influences Epistemology, and both influence Methodology and Methods</a:t>
            </a:r>
            <a:endParaRPr lang="en-US" sz="220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05999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143000"/>
            <a:ext cx="4580789" cy="4014192"/>
          </a:xfrm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/>
              <a:t>What is a ‘research paradigm’?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12372" y="1380381"/>
            <a:ext cx="441081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A viewpoint, or way of approaching, 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A combination of </a:t>
            </a:r>
            <a:r>
              <a:rPr lang="en-GB" sz="2800" b="1">
                <a:solidFill>
                  <a:schemeClr val="tx2"/>
                </a:solidFill>
              </a:rPr>
              <a:t>ontology</a:t>
            </a:r>
            <a:r>
              <a:rPr lang="en-GB" sz="2800">
                <a:solidFill>
                  <a:schemeClr val="tx2"/>
                </a:solidFill>
              </a:rPr>
              <a:t>, </a:t>
            </a:r>
            <a:r>
              <a:rPr lang="en-GB" sz="2800" b="1">
                <a:solidFill>
                  <a:schemeClr val="tx2"/>
                </a:solidFill>
              </a:rPr>
              <a:t>epistemology</a:t>
            </a:r>
            <a:r>
              <a:rPr lang="en-GB" sz="2800">
                <a:solidFill>
                  <a:schemeClr val="tx2"/>
                </a:solidFill>
              </a:rPr>
              <a:t>, and </a:t>
            </a:r>
            <a:r>
              <a:rPr lang="en-GB" sz="2800" b="1">
                <a:solidFill>
                  <a:schemeClr val="tx2"/>
                </a:solidFill>
              </a:rPr>
              <a:t>methodology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A researcher’s paradigm influences the research methods selected</a:t>
            </a:r>
          </a:p>
        </p:txBody>
      </p:sp>
    </p:spTree>
    <p:extLst>
      <p:ext uri="{BB962C8B-B14F-4D97-AF65-F5344CB8AC3E}">
        <p14:creationId xmlns:p14="http://schemas.microsoft.com/office/powerpoint/2010/main" val="156494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979712" y="1524421"/>
            <a:ext cx="5472608" cy="3528525"/>
            <a:chOff x="3131840" y="565588"/>
            <a:chExt cx="5472608" cy="3528525"/>
          </a:xfrm>
        </p:grpSpPr>
        <p:sp>
          <p:nvSpPr>
            <p:cNvPr id="4" name="TextBox 3"/>
            <p:cNvSpPr txBox="1"/>
            <p:nvPr/>
          </p:nvSpPr>
          <p:spPr>
            <a:xfrm>
              <a:off x="3356248" y="56558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Ontology</a:t>
              </a:r>
              <a:endParaRPr lang="en-US" sz="2400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131840" y="1551483"/>
              <a:ext cx="23678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Epistemology</a:t>
              </a:r>
              <a:endParaRPr lang="en-US" sz="240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240404" y="2564904"/>
              <a:ext cx="20523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methodology</a:t>
              </a:r>
              <a:endParaRPr lang="en-US" sz="240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487688" y="363244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Methods</a:t>
              </a:r>
              <a:endParaRPr lang="en-US" sz="2400"/>
            </a:p>
          </p:txBody>
        </p:sp>
        <p:sp>
          <p:nvSpPr>
            <p:cNvPr id="8" name="Down Arrow 7"/>
            <p:cNvSpPr/>
            <p:nvPr/>
          </p:nvSpPr>
          <p:spPr>
            <a:xfrm>
              <a:off x="4090138" y="1027253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Down Arrow 8"/>
            <p:cNvSpPr/>
            <p:nvPr/>
          </p:nvSpPr>
          <p:spPr>
            <a:xfrm>
              <a:off x="4078176" y="2055457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Down Arrow 9"/>
            <p:cNvSpPr/>
            <p:nvPr/>
          </p:nvSpPr>
          <p:spPr>
            <a:xfrm>
              <a:off x="4090876" y="3026569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ight Brace 10"/>
            <p:cNvSpPr/>
            <p:nvPr/>
          </p:nvSpPr>
          <p:spPr>
            <a:xfrm>
              <a:off x="5292756" y="565588"/>
              <a:ext cx="1151452" cy="2460981"/>
            </a:xfrm>
            <a:prstGeom prst="rightBrac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660232" y="1551483"/>
              <a:ext cx="19442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paradigm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9468081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Key terms (and two parallel philosophical ‘strands’)</a:t>
            </a:r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1714161"/>
              </p:ext>
            </p:extLst>
          </p:nvPr>
        </p:nvGraphicFramePr>
        <p:xfrm>
          <a:off x="467544" y="1628800"/>
          <a:ext cx="8229600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61194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chemeClr val="tx1"/>
                          </a:solidFill>
                        </a:rPr>
                        <a:t>Ontology</a:t>
                      </a:r>
                      <a:endParaRPr lang="en-US" sz="2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chemeClr val="tx1"/>
                          </a:solidFill>
                        </a:rPr>
                        <a:t>objectivism</a:t>
                      </a:r>
                      <a:endParaRPr lang="en-US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>
                          <a:solidFill>
                            <a:schemeClr val="tx1"/>
                          </a:solidFill>
                        </a:rPr>
                        <a:t>subjectivism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1194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chemeClr val="tx1"/>
                          </a:solidFill>
                        </a:rPr>
                        <a:t>Epistemology</a:t>
                      </a:r>
                      <a:endParaRPr lang="en-US" sz="28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chemeClr val="tx1"/>
                          </a:solidFill>
                        </a:rPr>
                        <a:t>positivism</a:t>
                      </a:r>
                      <a:endParaRPr lang="en-US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err="1">
                          <a:solidFill>
                            <a:schemeClr val="tx1"/>
                          </a:solidFill>
                        </a:rPr>
                        <a:t>Interpretivism</a:t>
                      </a:r>
                      <a:endParaRPr lang="en-US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05706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chemeClr val="tx1"/>
                          </a:solidFill>
                        </a:rPr>
                        <a:t>Research methodology</a:t>
                      </a:r>
                      <a:endParaRPr lang="en-US" sz="28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quantitative</a:t>
                      </a:r>
                      <a:endParaRPr lang="en-US" sz="2400" b="1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qualitative</a:t>
                      </a:r>
                      <a:endParaRPr lang="en-US" sz="2400" b="1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05706">
                <a:tc>
                  <a:txBody>
                    <a:bodyPr/>
                    <a:lstStyle/>
                    <a:p>
                      <a:r>
                        <a:rPr lang="en-US" sz="2800" b="1">
                          <a:solidFill>
                            <a:schemeClr val="tx1"/>
                          </a:solidFill>
                        </a:rPr>
                        <a:t>Research 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</a:rPr>
                        <a:t>Eg</a:t>
                      </a:r>
                      <a:r>
                        <a:rPr lang="en-US" sz="2400" b="0">
                          <a:solidFill>
                            <a:schemeClr val="tx1"/>
                          </a:solidFill>
                        </a:rPr>
                        <a:t>. survey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</a:rPr>
                        <a:t>Eg</a:t>
                      </a:r>
                      <a:r>
                        <a:rPr lang="en-US" sz="2400" b="0">
                          <a:solidFill>
                            <a:schemeClr val="tx1"/>
                          </a:solidFill>
                        </a:rPr>
                        <a:t>. narrative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268357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8229600" cy="114300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Contact Details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20448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dirty="0"/>
              <a:t>Christian Felices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C.Felices@uwtsd.ac.uk</a:t>
            </a:r>
            <a:endParaRPr lang="en-GB" dirty="0">
              <a:hlinkClick r:id="rId3"/>
            </a:endParaRP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727862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e89cfda-a374-4413-9f0d-8b601eddeb70">
      <Terms xmlns="http://schemas.microsoft.com/office/infopath/2007/PartnerControls"/>
    </lcf76f155ced4ddcb4097134ff3c332f>
    <TaxCatchAll xmlns="1ecf5648-3750-43f5-867d-bfaa16e6e17e" xsi:nil="true"/>
    <_Flow_SignoffStatus xmlns="2e89cfda-a374-4413-9f0d-8b601eddeb7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8" ma:contentTypeDescription="Create a new document." ma:contentTypeScope="" ma:versionID="2a097b593856fe22790f69e224795fbf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f9d6270ef053b9abdce8864b885d2270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_Flow_SignoffStatu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_Flow_SignoffStatus" ma:index="23" nillable="true" ma:displayName="Sign-off status" ma:internalName="Sign_x002d_off_x0020_status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d402ff45-7898-42ce-a290-0a5e025ffdc1}" ma:internalName="TaxCatchAll" ma:showField="CatchAllData" ma:web="1ecf5648-3750-43f5-867d-bfaa16e6e17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D60D54C-F5F0-41E0-B464-E6D9F2AC23D7}">
  <ds:schemaRefs>
    <ds:schemaRef ds:uri="http://purl.org/dc/terms/"/>
    <ds:schemaRef ds:uri="http://www.w3.org/XML/1998/namespace"/>
    <ds:schemaRef ds:uri="http://schemas.microsoft.com/office/2006/metadata/properties"/>
    <ds:schemaRef ds:uri="1ecf5648-3750-43f5-867d-bfaa16e6e17e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2e89cfda-a374-4413-9f0d-8b601eddeb70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AB63BA9-DCFB-45BF-ADEC-40EDCB947F6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6FB1928-D96A-4289-ACAD-711D69230B92}">
  <ds:schemaRefs>
    <ds:schemaRef ds:uri="1ecf5648-3750-43f5-867d-bfaa16e6e17e"/>
    <ds:schemaRef ds:uri="2e89cfda-a374-4413-9f0d-8b601eddeb7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0</TotalTime>
  <Words>1490</Words>
  <Application>Microsoft Office PowerPoint</Application>
  <PresentationFormat>On-screen Show (4:3)</PresentationFormat>
  <Paragraphs>226</Paragraphs>
  <Slides>43</Slides>
  <Notes>10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Myriad Pro</vt:lpstr>
      <vt:lpstr>Arial</vt:lpstr>
      <vt:lpstr>Brush Script MT</vt:lpstr>
      <vt:lpstr>Calibri</vt:lpstr>
      <vt:lpstr>Times New Roman</vt:lpstr>
      <vt:lpstr>201500625PowerPointPresentationTemplate</vt:lpstr>
      <vt:lpstr>BMPF 7004/5/6: Work-based Research</vt:lpstr>
      <vt:lpstr>Aims for Session 1</vt:lpstr>
      <vt:lpstr>Introduction </vt:lpstr>
      <vt:lpstr>MODULE LEARNING OUTCOMES </vt:lpstr>
      <vt:lpstr>Weekly content and Activities</vt:lpstr>
      <vt:lpstr>PowerPoint Presentation</vt:lpstr>
      <vt:lpstr>Assessment Brief</vt:lpstr>
      <vt:lpstr>What do we mean by ‘Research’ in this module?</vt:lpstr>
      <vt:lpstr>What do we mean by ‘Data’?</vt:lpstr>
      <vt:lpstr>PowerPoint Presentation</vt:lpstr>
      <vt:lpstr>Some Research methods </vt:lpstr>
      <vt:lpstr>More on quantitative methods</vt:lpstr>
      <vt:lpstr>Measuring</vt:lpstr>
      <vt:lpstr>Experiment</vt:lpstr>
      <vt:lpstr>Surveys</vt:lpstr>
      <vt:lpstr>More on qualitative research methods</vt:lpstr>
      <vt:lpstr>Interviews</vt:lpstr>
      <vt:lpstr>PowerPoint Presentation</vt:lpstr>
      <vt:lpstr>PowerPoint Presentation</vt:lpstr>
      <vt:lpstr>PowerPoint Presentation</vt:lpstr>
      <vt:lpstr>Method Vs Methodology</vt:lpstr>
      <vt:lpstr>PowerPoint Presentation</vt:lpstr>
      <vt:lpstr>PowerPoint Presentation</vt:lpstr>
      <vt:lpstr>Two main methodologies</vt:lpstr>
      <vt:lpstr>PowerPoint Presentation</vt:lpstr>
      <vt:lpstr>What is involved in a research design?</vt:lpstr>
      <vt:lpstr>Some key research designs</vt:lpstr>
      <vt:lpstr>Mixed Methods design</vt:lpstr>
      <vt:lpstr>Triangulation </vt:lpstr>
      <vt:lpstr>PowerPoint Presentation</vt:lpstr>
      <vt:lpstr>Philosophical Background to research</vt:lpstr>
      <vt:lpstr>PowerPoint Presentation</vt:lpstr>
      <vt:lpstr>Philosophical Background to Research</vt:lpstr>
      <vt:lpstr>More about ‘Ontology’</vt:lpstr>
      <vt:lpstr>PowerPoint Presentation</vt:lpstr>
      <vt:lpstr>More about ‘Epistemology’</vt:lpstr>
      <vt:lpstr>PowerPoint Presentation</vt:lpstr>
      <vt:lpstr>PowerPoint Presentation</vt:lpstr>
      <vt:lpstr>PowerPoint Presentation</vt:lpstr>
      <vt:lpstr>What is a ‘research paradigm’?</vt:lpstr>
      <vt:lpstr>PowerPoint Presentation</vt:lpstr>
      <vt:lpstr>Key terms (and two parallel philosophical ‘strands’)</vt:lpstr>
      <vt:lpstr>Contact Details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Christian Felices</cp:lastModifiedBy>
  <cp:revision>109</cp:revision>
  <cp:lastPrinted>2015-06-30T20:57:23Z</cp:lastPrinted>
  <dcterms:created xsi:type="dcterms:W3CDTF">2015-04-14T15:21:28Z</dcterms:created>
  <dcterms:modified xsi:type="dcterms:W3CDTF">2026-04-24T08:47:15Z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  <property fmtid="{D5CDD505-2E9C-101B-9397-08002B2CF9AE}" pid="3" name="MediaServiceImageTags">
    <vt:lpwstr/>
  </property>
</Properties>
</file>