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70" r:id="rId3"/>
    <p:sldId id="257" r:id="rId4"/>
    <p:sldId id="258" r:id="rId5"/>
    <p:sldId id="266" r:id="rId6"/>
    <p:sldId id="259" r:id="rId7"/>
    <p:sldId id="267" r:id="rId8"/>
    <p:sldId id="268" r:id="rId9"/>
    <p:sldId id="260" r:id="rId10"/>
    <p:sldId id="261" r:id="rId11"/>
    <p:sldId id="262" r:id="rId12"/>
    <p:sldId id="263" r:id="rId13"/>
    <p:sldId id="264" r:id="rId14"/>
    <p:sldId id="265" r:id="rId15"/>
    <p:sldId id="269" r:id="rId16"/>
  </p:sldIdLst>
  <p:sldSz cx="18288000" cy="10287000"/>
  <p:notesSz cx="6858000" cy="9144000"/>
  <p:embeddedFontLst>
    <p:embeddedFont>
      <p:font typeface="Fredoka" panose="020B0604020202020204" charset="0"/>
      <p:regular r:id="rId18"/>
    </p:embeddedFont>
    <p:embeddedFont>
      <p:font typeface="Hero" panose="020B0604020202020204" charset="0"/>
      <p:regular r:id="rId19"/>
    </p:embeddedFont>
    <p:embeddedFont>
      <p:font typeface="Times" panose="02020603050405020304" pitchFamily="18"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C7EE6-307D-EA0E-A63D-80F4798B3932}" v="1" dt="2026-07-01T14:49:21.805"/>
    <p1510:client id="{F5860651-A036-DB42-0C14-AA268DD478D4}" v="37" dt="2026-07-01T14:56:04.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in Saleem (2220775)" userId="S::2220775@student.uwtsd.ac.uk::d81ea6da-b432-4374-b153-7ca230b627d6" providerId="AD" clId="Web-{F5860651-A036-DB42-0C14-AA268DD478D4}"/>
    <pc:docChg chg="modSld">
      <pc:chgData name="Yasmin Saleem (2220775)" userId="S::2220775@student.uwtsd.ac.uk::d81ea6da-b432-4374-b153-7ca230b627d6" providerId="AD" clId="Web-{F5860651-A036-DB42-0C14-AA268DD478D4}" dt="2026-07-01T14:55:58.239" v="17" actId="20577"/>
      <pc:docMkLst>
        <pc:docMk/>
      </pc:docMkLst>
      <pc:sldChg chg="modSp">
        <pc:chgData name="Yasmin Saleem (2220775)" userId="S::2220775@student.uwtsd.ac.uk::d81ea6da-b432-4374-b153-7ca230b627d6" providerId="AD" clId="Web-{F5860651-A036-DB42-0C14-AA268DD478D4}" dt="2026-07-01T14:55:58.239" v="17" actId="20577"/>
        <pc:sldMkLst>
          <pc:docMk/>
          <pc:sldMk cId="0" sldId="256"/>
        </pc:sldMkLst>
        <pc:spChg chg="mod">
          <ac:chgData name="Yasmin Saleem (2220775)" userId="S::2220775@student.uwtsd.ac.uk::d81ea6da-b432-4374-b153-7ca230b627d6" providerId="AD" clId="Web-{F5860651-A036-DB42-0C14-AA268DD478D4}" dt="2026-07-01T14:55:58.239" v="17" actId="20577"/>
          <ac:spMkLst>
            <pc:docMk/>
            <pc:sldMk cId="0" sldId="256"/>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2298FD-E3AD-4C85-A45A-5F97F2F5EDAF}" type="datetimeFigureOut">
              <a:rPr lang="en-US" smtClean="0"/>
              <a:t>7/1/2026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51D218-1610-42C5-82B8-294A17105BC1}" type="slidenum">
              <a:rPr lang="en-US" smtClean="0"/>
              <a:t>‹#›</a:t>
            </a:fld>
            <a:endParaRPr lang="en-US"/>
          </a:p>
        </p:txBody>
      </p:sp>
    </p:spTree>
    <p:extLst>
      <p:ext uri="{BB962C8B-B14F-4D97-AF65-F5344CB8AC3E}">
        <p14:creationId xmlns:p14="http://schemas.microsoft.com/office/powerpoint/2010/main" val="4111478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Birmingham Biotech is a healthcare company based in the UK and is currently aiming for a strategic partnership with a firm in China to expand its global operations (Birmingham Biotech, 2026). The presentation will define culture and the theoretical framework. Following this, the cultural gaps between the two countries and the negotiation strategy will be discussed.</a:t>
            </a:r>
          </a:p>
        </p:txBody>
      </p:sp>
      <p:sp>
        <p:nvSpPr>
          <p:cNvPr id="4" name="Slide Number Placeholder 3"/>
          <p:cNvSpPr>
            <a:spLocks noGrp="1"/>
          </p:cNvSpPr>
          <p:nvPr>
            <p:ph type="sldNum" sz="quarter" idx="5"/>
          </p:nvPr>
        </p:nvSpPr>
        <p:spPr/>
        <p:txBody>
          <a:bodyPr/>
          <a:lstStyle/>
          <a:p>
            <a:fld id="{0551D218-1610-42C5-82B8-294A17105BC1}" type="slidenum">
              <a:rPr lang="en-US" smtClean="0"/>
              <a:t>3</a:t>
            </a:fld>
            <a:endParaRPr lang="en-US"/>
          </a:p>
        </p:txBody>
      </p:sp>
    </p:spTree>
    <p:extLst>
      <p:ext uri="{BB962C8B-B14F-4D97-AF65-F5344CB8AC3E}">
        <p14:creationId xmlns:p14="http://schemas.microsoft.com/office/powerpoint/2010/main" val="1504992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Definition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It acts as a way to distinguish people and promote development while uniting them (</a:t>
            </a:r>
            <a:r>
              <a:rPr lang="en-GB" sz="1200" kern="1200" err="1">
                <a:solidFill>
                  <a:schemeClr val="tx1"/>
                </a:solidFill>
                <a:effectLst/>
                <a:latin typeface="+mn-lt"/>
                <a:ea typeface="+mn-ea"/>
                <a:cs typeface="+mn-cs"/>
              </a:rPr>
              <a:t>Aririguzoh</a:t>
            </a:r>
            <a:r>
              <a:rPr lang="en-GB" sz="1200" kern="1200">
                <a:solidFill>
                  <a:schemeClr val="tx1"/>
                </a:solidFill>
                <a:effectLst/>
                <a:latin typeface="+mn-lt"/>
                <a:ea typeface="+mn-ea"/>
                <a:cs typeface="+mn-cs"/>
              </a:rPr>
              <a:t>, 2022). There are several core elements that define culture and create it, which include areas like language, beliefs, symbols, organisations and many others. People from different countries can share the same culture due to the commonality in their core values and history. Culture also acts as a form of identity for people when they travel and meet people from other or the same culture.</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4</a:t>
            </a:fld>
            <a:endParaRPr lang="en-US"/>
          </a:p>
        </p:txBody>
      </p:sp>
    </p:spTree>
    <p:extLst>
      <p:ext uri="{BB962C8B-B14F-4D97-AF65-F5344CB8AC3E}">
        <p14:creationId xmlns:p14="http://schemas.microsoft.com/office/powerpoint/2010/main" val="3912563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1B36B-9876-052C-3FB8-64B60EFAF6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1176CA-A986-3E8E-FB92-F4473F6A5B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6436BB-AB6A-0EB8-ECA6-325E74BAF018}"/>
              </a:ext>
            </a:extLst>
          </p:cNvPr>
          <p:cNvSpPr>
            <a:spLocks noGrp="1"/>
          </p:cNvSpPr>
          <p:nvPr>
            <p:ph type="body" idx="1"/>
          </p:nvPr>
        </p:nvSpPr>
        <p:spPr/>
        <p:txBody>
          <a:bodyPr/>
          <a:lstStyle/>
          <a:p>
            <a:r>
              <a:rPr lang="en-GB" sz="1200" b="1" kern="1200">
                <a:solidFill>
                  <a:schemeClr val="tx1"/>
                </a:solidFill>
                <a:effectLst/>
                <a:latin typeface="+mn-lt"/>
                <a:ea typeface="+mn-ea"/>
                <a:cs typeface="+mn-cs"/>
              </a:rPr>
              <a:t>Core Elements</a:t>
            </a:r>
            <a:br>
              <a:rPr lang="en-GB" sz="1200" kern="1200">
                <a:solidFill>
                  <a:schemeClr val="tx1"/>
                </a:solidFill>
                <a:effectLst/>
                <a:latin typeface="+mn-lt"/>
                <a:ea typeface="+mn-ea"/>
                <a:cs typeface="+mn-cs"/>
              </a:rPr>
            </a:br>
            <a:r>
              <a:rPr lang="en-GB" sz="1200" kern="1200">
                <a:solidFill>
                  <a:schemeClr val="tx1"/>
                </a:solidFill>
                <a:effectLst/>
                <a:latin typeface="+mn-lt"/>
                <a:ea typeface="+mn-ea"/>
                <a:cs typeface="+mn-cs"/>
              </a:rPr>
              <a:t>With the transfer of knowledge taking place through language, people are able to pass their values across generations. The values are also essential elements that define culture and what it considers as right to follow. This consists of all the beliefs that a culture holds to guide it. Norms are important elements followed by people belonging to specific cultures, which deal with the everyday behaviours and rules followed by people (Rusticus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2023). In the context of norms, there can be a governing body that guides people to follow customs and allows them to meet the expectations of society.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Due to the presence of social elements, the society is able to structure itself and promote development while adhering to its values. Art is an important element in culture, where people follow certain passions and do creative activities like music, dance, drawings and many more (</a:t>
            </a:r>
            <a:r>
              <a:rPr lang="en-US" sz="1200" kern="1200">
                <a:solidFill>
                  <a:schemeClr val="tx1"/>
                </a:solidFill>
                <a:effectLst/>
                <a:latin typeface="+mn-lt"/>
                <a:ea typeface="+mn-ea"/>
                <a:cs typeface="+mn-cs"/>
              </a:rPr>
              <a:t>Borowiecki and Greenwald, 2024</a:t>
            </a:r>
            <a:r>
              <a:rPr lang="en-GB" sz="1200" kern="1200">
                <a:solidFill>
                  <a:schemeClr val="tx1"/>
                </a:solidFill>
                <a:effectLst/>
                <a:latin typeface="+mn-lt"/>
                <a:ea typeface="+mn-ea"/>
                <a:cs typeface="+mn-cs"/>
              </a:rPr>
              <a:t>). Materials like the clothing of people and the food they eat also define the culture that helps them to exist with unified values. </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CBFC2A2C-663A-0C03-69DC-4C8B7F6CB56A}"/>
              </a:ext>
            </a:extLst>
          </p:cNvPr>
          <p:cNvSpPr>
            <a:spLocks noGrp="1"/>
          </p:cNvSpPr>
          <p:nvPr>
            <p:ph type="sldNum" sz="quarter" idx="5"/>
          </p:nvPr>
        </p:nvSpPr>
        <p:spPr/>
        <p:txBody>
          <a:bodyPr/>
          <a:lstStyle/>
          <a:p>
            <a:fld id="{0551D218-1610-42C5-82B8-294A17105BC1}" type="slidenum">
              <a:rPr lang="en-US" smtClean="0"/>
              <a:t>5</a:t>
            </a:fld>
            <a:endParaRPr lang="en-US"/>
          </a:p>
        </p:txBody>
      </p:sp>
    </p:spTree>
    <p:extLst>
      <p:ext uri="{BB962C8B-B14F-4D97-AF65-F5344CB8AC3E}">
        <p14:creationId xmlns:p14="http://schemas.microsoft.com/office/powerpoint/2010/main" val="2335756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Framework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basis of this theory is defined by the fact that the national culture existing in a country impacts individuals and societies living inside that country. Behaviours among organisations are directly impacted by national culture, and it also defines the way people negotiate among themselves </a:t>
            </a:r>
            <a:r>
              <a:rPr lang="en-US" sz="1200" kern="1200">
                <a:solidFill>
                  <a:schemeClr val="tx1"/>
                </a:solidFill>
                <a:effectLst/>
                <a:latin typeface="+mn-lt"/>
                <a:ea typeface="+mn-ea"/>
                <a:cs typeface="+mn-cs"/>
              </a:rPr>
              <a:t>(The Culture Factor, 2026)</a:t>
            </a:r>
            <a:r>
              <a:rPr lang="en-GB" sz="1200" kern="1200">
                <a:solidFill>
                  <a:schemeClr val="tx1"/>
                </a:solidFill>
                <a:effectLst/>
                <a:latin typeface="+mn-lt"/>
                <a:ea typeface="+mn-ea"/>
                <a:cs typeface="+mn-cs"/>
              </a:rPr>
              <a:t>. Using the various elements under this cultural theory, businesses are able to create their work culture following the values of the local employees.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6</a:t>
            </a:fld>
            <a:endParaRPr lang="en-US"/>
          </a:p>
        </p:txBody>
      </p:sp>
    </p:spTree>
    <p:extLst>
      <p:ext uri="{BB962C8B-B14F-4D97-AF65-F5344CB8AC3E}">
        <p14:creationId xmlns:p14="http://schemas.microsoft.com/office/powerpoint/2010/main" val="2790290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A78C8-53CF-AB47-6D42-A4EA18EE45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B1040D-EAEC-7378-783A-FC787E901B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A00F92-FA63-A69D-0182-17DA10A31865}"/>
              </a:ext>
            </a:extLst>
          </p:cNvPr>
          <p:cNvSpPr>
            <a:spLocks noGrp="1"/>
          </p:cNvSpPr>
          <p:nvPr>
            <p:ph type="body" idx="1"/>
          </p:nvPr>
        </p:nvSpPr>
        <p:spPr/>
        <p:txBody>
          <a:bodyPr/>
          <a:lstStyle/>
          <a:p>
            <a:r>
              <a:rPr lang="en-GB" sz="1200" b="1" kern="1200">
                <a:solidFill>
                  <a:schemeClr val="tx1"/>
                </a:solidFill>
                <a:effectLst/>
                <a:latin typeface="+mn-lt"/>
                <a:ea typeface="+mn-ea"/>
                <a:cs typeface="+mn-cs"/>
              </a:rPr>
              <a:t>Power Distance Index</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use of this dimension is done to determine the way the less powerful members of a country or the institutions present in the country are accepting the differences among them </a:t>
            </a:r>
            <a:r>
              <a:rPr lang="en-US" sz="1200" kern="1200">
                <a:solidFill>
                  <a:schemeClr val="tx1"/>
                </a:solidFill>
                <a:effectLst/>
                <a:latin typeface="+mn-lt"/>
                <a:ea typeface="+mn-ea"/>
                <a:cs typeface="+mn-cs"/>
              </a:rPr>
              <a:t>(The Culture Factor, 2026)</a:t>
            </a:r>
            <a:r>
              <a:rPr lang="en-GB" sz="1200" kern="1200">
                <a:solidFill>
                  <a:schemeClr val="tx1"/>
                </a:solidFill>
                <a:effectLst/>
                <a:latin typeface="+mn-lt"/>
                <a:ea typeface="+mn-ea"/>
                <a:cs typeface="+mn-cs"/>
              </a:rPr>
              <a:t>. Besides this, the index also helps entities to understand the attitude of people toward this difference. </a:t>
            </a:r>
          </a:p>
          <a:p>
            <a:r>
              <a:rPr lang="en-GB" sz="1200" b="1" kern="1200">
                <a:solidFill>
                  <a:schemeClr val="tx1"/>
                </a:solidFill>
                <a:effectLst/>
                <a:latin typeface="+mn-lt"/>
                <a:ea typeface="+mn-ea"/>
                <a:cs typeface="+mn-cs"/>
              </a:rPr>
              <a:t>Individualism and Collectivism</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dimension is helpful to understand the extent to which people are dependent upon each other to make something happen. Collectivism, on the other hand, makes people consider the visions of their groups over their individual goals </a:t>
            </a:r>
            <a:r>
              <a:rPr lang="en-US" sz="1200" kern="1200">
                <a:solidFill>
                  <a:schemeClr val="tx1"/>
                </a:solidFill>
                <a:effectLst/>
                <a:latin typeface="+mn-lt"/>
                <a:ea typeface="+mn-ea"/>
                <a:cs typeface="+mn-cs"/>
              </a:rPr>
              <a:t>(The Culture Factor, 2026)</a:t>
            </a:r>
            <a:r>
              <a:rPr lang="en-GB" sz="1200"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EB1A62C9-B51F-F29B-E2C2-7C3819B60EE5}"/>
              </a:ext>
            </a:extLst>
          </p:cNvPr>
          <p:cNvSpPr>
            <a:spLocks noGrp="1"/>
          </p:cNvSpPr>
          <p:nvPr>
            <p:ph type="sldNum" sz="quarter" idx="5"/>
          </p:nvPr>
        </p:nvSpPr>
        <p:spPr/>
        <p:txBody>
          <a:bodyPr/>
          <a:lstStyle/>
          <a:p>
            <a:fld id="{0551D218-1610-42C5-82B8-294A17105BC1}" type="slidenum">
              <a:rPr lang="en-US" smtClean="0"/>
              <a:t>7</a:t>
            </a:fld>
            <a:endParaRPr lang="en-US"/>
          </a:p>
        </p:txBody>
      </p:sp>
    </p:spTree>
    <p:extLst>
      <p:ext uri="{BB962C8B-B14F-4D97-AF65-F5344CB8AC3E}">
        <p14:creationId xmlns:p14="http://schemas.microsoft.com/office/powerpoint/2010/main" val="1859169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77202-6FF8-3169-AA98-FE786742C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61CAEB-049B-313C-F622-8F0D9A3C4E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3D8884-9150-AC57-3064-A13AA5426746}"/>
              </a:ext>
            </a:extLst>
          </p:cNvPr>
          <p:cNvSpPr>
            <a:spLocks noGrp="1"/>
          </p:cNvSpPr>
          <p:nvPr>
            <p:ph type="body" idx="1"/>
          </p:nvPr>
        </p:nvSpPr>
        <p:spPr/>
        <p:txBody>
          <a:bodyPr/>
          <a:lstStyle/>
          <a:p>
            <a:r>
              <a:rPr lang="en-GB" sz="1200" b="1" kern="1200">
                <a:solidFill>
                  <a:schemeClr val="tx1"/>
                </a:solidFill>
                <a:effectLst/>
                <a:latin typeface="+mn-lt"/>
                <a:ea typeface="+mn-ea"/>
                <a:cs typeface="+mn-cs"/>
              </a:rPr>
              <a:t>Long-term Orientation</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makes people consider the challenges present in their current approaches and the ones that can arise in the future. </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Indulgence</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Actions of people are controlled by their desires to do something or achieve some goal, and it shapes the culture in several ways. </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Uncertainty avoidance</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One of the key things that determines the actions of people belonging to a specific culture is how they handle uncertainties. Besides, it also helps to understand the way people feel threatened by others and by unexpected situations </a:t>
            </a:r>
            <a:r>
              <a:rPr lang="en-US" sz="1200" kern="1200">
                <a:solidFill>
                  <a:schemeClr val="tx1"/>
                </a:solidFill>
                <a:effectLst/>
                <a:latin typeface="+mn-lt"/>
                <a:ea typeface="+mn-ea"/>
                <a:cs typeface="+mn-cs"/>
              </a:rPr>
              <a:t>(The Culture Factor, 2026)</a:t>
            </a:r>
            <a:r>
              <a:rPr lang="en-GB" sz="1200" kern="1200">
                <a:solidFill>
                  <a:schemeClr val="tx1"/>
                </a:solidFill>
                <a:effectLst/>
                <a:latin typeface="+mn-lt"/>
                <a:ea typeface="+mn-ea"/>
                <a:cs typeface="+mn-cs"/>
              </a:rPr>
              <a:t>. This impacts the creation of business strategies for companies by understanding the capabilities of the employees to handle risks.</a:t>
            </a:r>
            <a:endParaRPr lang="en-US" sz="1200"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F2DF3C67-5F90-7441-4C51-791BDEF64360}"/>
              </a:ext>
            </a:extLst>
          </p:cNvPr>
          <p:cNvSpPr>
            <a:spLocks noGrp="1"/>
          </p:cNvSpPr>
          <p:nvPr>
            <p:ph type="sldNum" sz="quarter" idx="5"/>
          </p:nvPr>
        </p:nvSpPr>
        <p:spPr/>
        <p:txBody>
          <a:bodyPr/>
          <a:lstStyle/>
          <a:p>
            <a:fld id="{0551D218-1610-42C5-82B8-294A17105BC1}" type="slidenum">
              <a:rPr lang="en-US" smtClean="0"/>
              <a:t>8</a:t>
            </a:fld>
            <a:endParaRPr lang="en-US"/>
          </a:p>
        </p:txBody>
      </p:sp>
    </p:spTree>
    <p:extLst>
      <p:ext uri="{BB962C8B-B14F-4D97-AF65-F5344CB8AC3E}">
        <p14:creationId xmlns:p14="http://schemas.microsoft.com/office/powerpoint/2010/main" val="1614442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High Power Distance Index</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clearly shows that people in China accept the difference in power and respect their seniors. The decisions taken by the top management of the companies are accepted by the subordinates without much questioning. This allows employees at Birmingham Biotech to follow the decisions taken by the seniors during the strategic partnership without casual questioning. Overcoming this challenge might involve the top management getting comfortable with authoritative leadership styles. </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Medium Individualism</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are multiple strategies that are adopted by leaders and management that allow companies to achieve their goals through teamwork and collectivism (Dias-Oliveira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2024). Due to the low individualism in China, employees from the UK need to understand the importance of teamwork and collective goals to increase organisational efficiency. The strategic partnership needs to avoid any transactional behaviours from the UK executives.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9</a:t>
            </a:fld>
            <a:endParaRPr lang="en-US"/>
          </a:p>
        </p:txBody>
      </p:sp>
    </p:spTree>
    <p:extLst>
      <p:ext uri="{BB962C8B-B14F-4D97-AF65-F5344CB8AC3E}">
        <p14:creationId xmlns:p14="http://schemas.microsoft.com/office/powerpoint/2010/main" val="265949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High Long-term Orientation</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clearly showcases the investment styles of Chinese organisations, where they firmly believe in generational investments to achieve long-term goals rather than focusing on the short-term ones. Birmingham Biotech needs to move away from excessive focusing on short-term returns and focus on the long-term ones.  </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Low Indulgence</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Business cultures at organisations determine the way they tackle their challenges and bring development while following some set rules (</a:t>
            </a:r>
            <a:r>
              <a:rPr lang="en-US" sz="1200" kern="1200">
                <a:solidFill>
                  <a:schemeClr val="tx1"/>
                </a:solidFill>
                <a:effectLst/>
                <a:latin typeface="+mn-lt"/>
                <a:ea typeface="+mn-ea"/>
                <a:cs typeface="+mn-cs"/>
              </a:rPr>
              <a:t>Agu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2024</a:t>
            </a:r>
            <a:r>
              <a:rPr lang="en-GB" sz="1200" kern="1200">
                <a:solidFill>
                  <a:schemeClr val="tx1"/>
                </a:solidFill>
                <a:effectLst/>
                <a:latin typeface="+mn-lt"/>
                <a:ea typeface="+mn-ea"/>
                <a:cs typeface="+mn-cs"/>
              </a:rPr>
              <a:t>). UK teams from the company need to handle unusual emotional complaints and focus more on practical implications. The result of the strategic partnership will depend on the formality of decision-making.</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10</a:t>
            </a:fld>
            <a:endParaRPr lang="en-US"/>
          </a:p>
        </p:txBody>
      </p:sp>
    </p:spTree>
    <p:extLst>
      <p:ext uri="{BB962C8B-B14F-4D97-AF65-F5344CB8AC3E}">
        <p14:creationId xmlns:p14="http://schemas.microsoft.com/office/powerpoint/2010/main" val="2458044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Building Relationships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Successful deals are dependent upon the relationship that gets built between the executives of both teams and respecting mutual goals (</a:t>
            </a:r>
            <a:r>
              <a:rPr lang="en-US" sz="1200" kern="1200">
                <a:solidFill>
                  <a:schemeClr val="tx1"/>
                </a:solidFill>
                <a:effectLst/>
                <a:latin typeface="+mn-lt"/>
                <a:ea typeface="+mn-ea"/>
                <a:cs typeface="+mn-cs"/>
              </a:rPr>
              <a:t>Jelonek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2022</a:t>
            </a:r>
            <a:r>
              <a:rPr lang="en-GB" sz="1200" kern="1200">
                <a:solidFill>
                  <a:schemeClr val="tx1"/>
                </a:solidFill>
                <a:effectLst/>
                <a:latin typeface="+mn-lt"/>
                <a:ea typeface="+mn-ea"/>
                <a:cs typeface="+mn-cs"/>
              </a:rPr>
              <a:t>). Following this, the leaders of the firm need to create goals that match the requirements of the Chinese firm and think about mutual benefits. Due to their focus on collectivism, the organisation needs to spend time on discussion and avoid any individual goals if present. The needs of the senior stakeholders are essential to consider to meet their collectivist needs to proceed with the deal.</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11</a:t>
            </a:fld>
            <a:endParaRPr lang="en-US"/>
          </a:p>
        </p:txBody>
      </p:sp>
    </p:spTree>
    <p:extLst>
      <p:ext uri="{BB962C8B-B14F-4D97-AF65-F5344CB8AC3E}">
        <p14:creationId xmlns:p14="http://schemas.microsoft.com/office/powerpoint/2010/main" val="3162496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Creating timeline</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In order to meet the objectives set by the organisation, it will be essential for the leadership to create a realistic timeline for the deal. Business timelines help companies to create strategies that allow them to meet both long-term and short-term goals (</a:t>
            </a:r>
            <a:r>
              <a:rPr lang="en-US" sz="1200" kern="1200">
                <a:solidFill>
                  <a:schemeClr val="tx1"/>
                </a:solidFill>
                <a:effectLst/>
                <a:latin typeface="+mn-lt"/>
                <a:ea typeface="+mn-ea"/>
                <a:cs typeface="+mn-cs"/>
              </a:rPr>
              <a:t>Josef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2022</a:t>
            </a:r>
            <a:r>
              <a:rPr lang="en-GB" sz="1200" kern="1200">
                <a:solidFill>
                  <a:schemeClr val="tx1"/>
                </a:solidFill>
                <a:effectLst/>
                <a:latin typeface="+mn-lt"/>
                <a:ea typeface="+mn-ea"/>
                <a:cs typeface="+mn-cs"/>
              </a:rPr>
              <a:t>). It will be essential to create rigid deadlines that effectively meet stakeholders' interests. Avoiding disagreements will be essential for the UK executives, and a dedicated channel can be created to tackle the disputes effectively.</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12</a:t>
            </a:fld>
            <a:endParaRPr lang="en-US"/>
          </a:p>
        </p:txBody>
      </p:sp>
    </p:spTree>
    <p:extLst>
      <p:ext uri="{BB962C8B-B14F-4D97-AF65-F5344CB8AC3E}">
        <p14:creationId xmlns:p14="http://schemas.microsoft.com/office/powerpoint/2010/main" val="203850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Framing the contract</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Strategic contracts are formed by organisations that allow them to understand the needs of the stakeholders and promote sustainability in operations (</a:t>
            </a:r>
            <a:r>
              <a:rPr lang="en-US" sz="1200" kern="1200" err="1">
                <a:solidFill>
                  <a:schemeClr val="tx1"/>
                </a:solidFill>
                <a:effectLst/>
                <a:latin typeface="+mn-lt"/>
                <a:ea typeface="+mn-ea"/>
                <a:cs typeface="+mn-cs"/>
              </a:rPr>
              <a:t>Onukwulu</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2024</a:t>
            </a:r>
            <a:r>
              <a:rPr lang="en-GB" sz="1200" kern="1200">
                <a:solidFill>
                  <a:schemeClr val="tx1"/>
                </a:solidFill>
                <a:effectLst/>
                <a:latin typeface="+mn-lt"/>
                <a:ea typeface="+mn-ea"/>
                <a:cs typeface="+mn-cs"/>
              </a:rPr>
              <a:t>). It will be better for the company to create a flexible contract that can be adjusted due to changing needs or demands that can arise from the Chinese executives. The contract also needs to cover all the legal obligations under the deal and make the partnership work accordingly. </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13</a:t>
            </a:fld>
            <a:endParaRPr lang="en-US"/>
          </a:p>
        </p:txBody>
      </p:sp>
    </p:spTree>
    <p:extLst>
      <p:ext uri="{BB962C8B-B14F-4D97-AF65-F5344CB8AC3E}">
        <p14:creationId xmlns:p14="http://schemas.microsoft.com/office/powerpoint/2010/main" val="4088528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firm needs to understand the cultural obligations in China and create strategies, such as building relationships and creating a timeline to tackle them. Understanding the business environment, the contract needs to be framed. </a:t>
            </a:r>
            <a:endParaRPr lang="en-US"/>
          </a:p>
        </p:txBody>
      </p:sp>
      <p:sp>
        <p:nvSpPr>
          <p:cNvPr id="4" name="Slide Number Placeholder 3"/>
          <p:cNvSpPr>
            <a:spLocks noGrp="1"/>
          </p:cNvSpPr>
          <p:nvPr>
            <p:ph type="sldNum" sz="quarter" idx="5"/>
          </p:nvPr>
        </p:nvSpPr>
        <p:spPr/>
        <p:txBody>
          <a:bodyPr/>
          <a:lstStyle/>
          <a:p>
            <a:fld id="{0551D218-1610-42C5-82B8-294A17105BC1}" type="slidenum">
              <a:rPr lang="en-US" smtClean="0"/>
              <a:t>14</a:t>
            </a:fld>
            <a:endParaRPr lang="en-US"/>
          </a:p>
        </p:txBody>
      </p:sp>
    </p:spTree>
    <p:extLst>
      <p:ext uri="{BB962C8B-B14F-4D97-AF65-F5344CB8AC3E}">
        <p14:creationId xmlns:p14="http://schemas.microsoft.com/office/powerpoint/2010/main" val="4184136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F3204-D2AD-CC6A-B97B-6692E861E5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D80A9-0567-A3F7-D1F2-AF85314C2A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CD44EA-CBC5-CF7C-E07D-8E0335DF233F}"/>
              </a:ext>
            </a:extLst>
          </p:cNvPr>
          <p:cNvSpPr>
            <a:spLocks noGrp="1"/>
          </p:cNvSpPr>
          <p:nvPr>
            <p:ph type="body" idx="1"/>
          </p:nvPr>
        </p:nvSpPr>
        <p:spPr/>
        <p:txBody>
          <a:bodyPr/>
          <a:lstStyle/>
          <a:p>
            <a:pPr algn="just">
              <a:lnSpc>
                <a:spcPct val="200000"/>
              </a:lnSpc>
            </a:pPr>
            <a:r>
              <a:rPr lang="en-IN" sz="1800">
                <a:effectLst/>
                <a:latin typeface="Times" panose="02020603050405020304" pitchFamily="18" charset="0"/>
                <a:ea typeface="Times" panose="02020603050405020304" pitchFamily="18" charset="0"/>
              </a:rPr>
              <a:t>Josef, A., Van </a:t>
            </a:r>
            <a:r>
              <a:rPr lang="en-IN" sz="1800" err="1">
                <a:effectLst/>
                <a:latin typeface="Times" panose="02020603050405020304" pitchFamily="18" charset="0"/>
                <a:ea typeface="Times" panose="02020603050405020304" pitchFamily="18" charset="0"/>
              </a:rPr>
              <a:t>Lepp</a:t>
            </a:r>
            <a:r>
              <a:rPr lang="en-IN" sz="1800">
                <a:effectLst/>
                <a:latin typeface="Times" panose="02020603050405020304" pitchFamily="18" charset="0"/>
                <a:ea typeface="Times" panose="02020603050405020304" pitchFamily="18" charset="0"/>
              </a:rPr>
              <a:t>, A. and </a:t>
            </a:r>
            <a:r>
              <a:rPr lang="en-IN" sz="1800" err="1">
                <a:effectLst/>
                <a:latin typeface="Times" panose="02020603050405020304" pitchFamily="18" charset="0"/>
                <a:ea typeface="Times" panose="02020603050405020304" pitchFamily="18" charset="0"/>
              </a:rPr>
              <a:t>Carper</a:t>
            </a:r>
            <a:r>
              <a:rPr lang="en-IN" sz="1800">
                <a:effectLst/>
                <a:latin typeface="Times" panose="02020603050405020304" pitchFamily="18" charset="0"/>
                <a:ea typeface="Times" panose="02020603050405020304" pitchFamily="18" charset="0"/>
              </a:rPr>
              <a:t>, M., (2022). Timelines, Budgets, and Project Management. In </a:t>
            </a:r>
            <a:r>
              <a:rPr lang="en-IN" sz="1800" i="1">
                <a:effectLst/>
                <a:latin typeface="Times" panose="02020603050405020304" pitchFamily="18" charset="0"/>
                <a:ea typeface="Times" panose="02020603050405020304" pitchFamily="18" charset="0"/>
              </a:rPr>
              <a:t>The Business of Indie Games</a:t>
            </a:r>
            <a:r>
              <a:rPr lang="en-IN" sz="1800">
                <a:effectLst/>
                <a:latin typeface="Times" panose="02020603050405020304" pitchFamily="18" charset="0"/>
                <a:ea typeface="Times" panose="02020603050405020304" pitchFamily="18" charset="0"/>
              </a:rPr>
              <a:t> (pp. 93-108). CRC Press.</a:t>
            </a:r>
          </a:p>
          <a:p>
            <a:pPr algn="just">
              <a:lnSpc>
                <a:spcPct val="200000"/>
              </a:lnSpc>
            </a:pPr>
            <a:r>
              <a:rPr lang="en-IN" sz="1800" err="1">
                <a:effectLst/>
                <a:latin typeface="Times" panose="02020603050405020304" pitchFamily="18" charset="0"/>
                <a:ea typeface="Times" panose="02020603050405020304" pitchFamily="18" charset="0"/>
              </a:rPr>
              <a:t>Onukwulu</a:t>
            </a:r>
            <a:r>
              <a:rPr lang="en-IN" sz="1800">
                <a:effectLst/>
                <a:latin typeface="Times" panose="02020603050405020304" pitchFamily="18" charset="0"/>
                <a:ea typeface="Times" panose="02020603050405020304" pitchFamily="18" charset="0"/>
              </a:rPr>
              <a:t>, E.C., </a:t>
            </a:r>
            <a:r>
              <a:rPr lang="en-IN" sz="1800" err="1">
                <a:effectLst/>
                <a:latin typeface="Times" panose="02020603050405020304" pitchFamily="18" charset="0"/>
                <a:ea typeface="Times" panose="02020603050405020304" pitchFamily="18" charset="0"/>
              </a:rPr>
              <a:t>Fiemotongha</a:t>
            </a:r>
            <a:r>
              <a:rPr lang="en-IN" sz="1800">
                <a:effectLst/>
                <a:latin typeface="Times" panose="02020603050405020304" pitchFamily="18" charset="0"/>
                <a:ea typeface="Times" panose="02020603050405020304" pitchFamily="18" charset="0"/>
              </a:rPr>
              <a:t>, J.E., </a:t>
            </a:r>
            <a:r>
              <a:rPr lang="en-IN" sz="1800" err="1">
                <a:effectLst/>
                <a:latin typeface="Times" panose="02020603050405020304" pitchFamily="18" charset="0"/>
                <a:ea typeface="Times" panose="02020603050405020304" pitchFamily="18" charset="0"/>
              </a:rPr>
              <a:t>Igwe</a:t>
            </a:r>
            <a:r>
              <a:rPr lang="en-IN" sz="1800">
                <a:effectLst/>
                <a:latin typeface="Times" panose="02020603050405020304" pitchFamily="18" charset="0"/>
                <a:ea typeface="Times" panose="02020603050405020304" pitchFamily="18" charset="0"/>
              </a:rPr>
              <a:t>, A.N. and Ewin, C.P.M., (2024). Strategic contract negotiation in the oil and gas sector: approaches to securing high-value deals and long-term partnerships. </a:t>
            </a:r>
            <a:r>
              <a:rPr lang="en-IN" sz="1800" i="1">
                <a:effectLst/>
                <a:latin typeface="Times" panose="02020603050405020304" pitchFamily="18" charset="0"/>
                <a:ea typeface="Times" panose="02020603050405020304" pitchFamily="18" charset="0"/>
              </a:rPr>
              <a:t>Journal of Advance Multidisciplinary Research</a:t>
            </a:r>
            <a:r>
              <a:rPr lang="en-IN" sz="1800">
                <a:effectLst/>
                <a:latin typeface="Times" panose="02020603050405020304" pitchFamily="18" charset="0"/>
                <a:ea typeface="Times" panose="02020603050405020304" pitchFamily="18" charset="0"/>
              </a:rPr>
              <a:t>, </a:t>
            </a:r>
            <a:r>
              <a:rPr lang="en-IN" sz="1800" i="1">
                <a:effectLst/>
                <a:latin typeface="Times" panose="02020603050405020304" pitchFamily="18" charset="0"/>
                <a:ea typeface="Times" panose="02020603050405020304" pitchFamily="18" charset="0"/>
              </a:rPr>
              <a:t>3</a:t>
            </a:r>
            <a:r>
              <a:rPr lang="en-IN" sz="1800">
                <a:effectLst/>
                <a:latin typeface="Times" panose="02020603050405020304" pitchFamily="18" charset="0"/>
                <a:ea typeface="Times" panose="02020603050405020304" pitchFamily="18" charset="0"/>
              </a:rPr>
              <a:t>(2), pp.44-61.</a:t>
            </a:r>
          </a:p>
          <a:p>
            <a:pPr algn="just">
              <a:lnSpc>
                <a:spcPct val="200000"/>
              </a:lnSpc>
            </a:pPr>
            <a:r>
              <a:rPr lang="en-GB" sz="1800" err="1">
                <a:effectLst/>
                <a:latin typeface="Times" panose="02020603050405020304" pitchFamily="18" charset="0"/>
                <a:ea typeface="Times" panose="02020603050405020304" pitchFamily="18" charset="0"/>
              </a:rPr>
              <a:t>Rusticus</a:t>
            </a:r>
            <a:r>
              <a:rPr lang="en-GB" sz="1800">
                <a:effectLst/>
                <a:latin typeface="Times" panose="02020603050405020304" pitchFamily="18" charset="0"/>
                <a:ea typeface="Times" panose="02020603050405020304" pitchFamily="18" charset="0"/>
              </a:rPr>
              <a:t>, S.A., </a:t>
            </a:r>
            <a:r>
              <a:rPr lang="en-GB" sz="1800" err="1">
                <a:effectLst/>
                <a:latin typeface="Times" panose="02020603050405020304" pitchFamily="18" charset="0"/>
                <a:ea typeface="Times" panose="02020603050405020304" pitchFamily="18" charset="0"/>
              </a:rPr>
              <a:t>Pashootan</a:t>
            </a:r>
            <a:r>
              <a:rPr lang="en-GB" sz="1800">
                <a:effectLst/>
                <a:latin typeface="Times" panose="02020603050405020304" pitchFamily="18" charset="0"/>
                <a:ea typeface="Times" panose="02020603050405020304" pitchFamily="18" charset="0"/>
              </a:rPr>
              <a:t>, T. and </a:t>
            </a:r>
            <a:r>
              <a:rPr lang="en-GB" sz="1800" err="1">
                <a:effectLst/>
                <a:latin typeface="Times" panose="02020603050405020304" pitchFamily="18" charset="0"/>
                <a:ea typeface="Times" panose="02020603050405020304" pitchFamily="18" charset="0"/>
              </a:rPr>
              <a:t>Mah</a:t>
            </a:r>
            <a:r>
              <a:rPr lang="en-GB" sz="1800">
                <a:effectLst/>
                <a:latin typeface="Times" panose="02020603050405020304" pitchFamily="18" charset="0"/>
                <a:ea typeface="Times" panose="02020603050405020304" pitchFamily="18" charset="0"/>
              </a:rPr>
              <a:t>, A., 2023. What are the key elements of a positive learning environment? Perspectives from students and faculty. </a:t>
            </a:r>
            <a:r>
              <a:rPr lang="en-GB" sz="1800" i="1">
                <a:effectLst/>
                <a:latin typeface="Times" panose="02020603050405020304" pitchFamily="18" charset="0"/>
                <a:ea typeface="Times" panose="02020603050405020304" pitchFamily="18" charset="0"/>
              </a:rPr>
              <a:t>Learning environments research</a:t>
            </a:r>
            <a:r>
              <a:rPr lang="en-GB" sz="1800">
                <a:effectLst/>
                <a:latin typeface="Times" panose="02020603050405020304" pitchFamily="18" charset="0"/>
                <a:ea typeface="Times" panose="02020603050405020304" pitchFamily="18" charset="0"/>
              </a:rPr>
              <a:t>, </a:t>
            </a:r>
            <a:r>
              <a:rPr lang="en-GB" sz="1800" i="1">
                <a:effectLst/>
                <a:latin typeface="Times" panose="02020603050405020304" pitchFamily="18" charset="0"/>
                <a:ea typeface="Times" panose="02020603050405020304" pitchFamily="18" charset="0"/>
              </a:rPr>
              <a:t>26</a:t>
            </a:r>
            <a:r>
              <a:rPr lang="en-GB" sz="1800">
                <a:effectLst/>
                <a:latin typeface="Times" panose="02020603050405020304" pitchFamily="18" charset="0"/>
                <a:ea typeface="Times" panose="02020603050405020304" pitchFamily="18" charset="0"/>
              </a:rPr>
              <a:t>(1), pp.161-175.</a:t>
            </a:r>
            <a:endParaRPr lang="en-IN" sz="1800">
              <a:effectLst/>
              <a:latin typeface="Times" panose="02020603050405020304" pitchFamily="18" charset="0"/>
              <a:ea typeface="Times" panose="02020603050405020304" pitchFamily="18" charset="0"/>
            </a:endParaRPr>
          </a:p>
          <a:p>
            <a:pPr algn="just">
              <a:lnSpc>
                <a:spcPct val="200000"/>
              </a:lnSpc>
            </a:pPr>
            <a:r>
              <a:rPr lang="en-IN" sz="1800">
                <a:effectLst/>
                <a:latin typeface="Times" panose="02020603050405020304" pitchFamily="18" charset="0"/>
                <a:ea typeface="Times" panose="02020603050405020304" pitchFamily="18" charset="0"/>
              </a:rPr>
              <a:t>The Culture Factor, (2026). </a:t>
            </a:r>
            <a:r>
              <a:rPr lang="en-IN" sz="1800" i="1">
                <a:effectLst/>
                <a:latin typeface="Times" panose="02020603050405020304" pitchFamily="18" charset="0"/>
                <a:ea typeface="Times" panose="02020603050405020304" pitchFamily="18" charset="0"/>
              </a:rPr>
              <a:t>Country Comparison tool. </a:t>
            </a:r>
            <a:r>
              <a:rPr lang="en-IN" sz="1800">
                <a:effectLst/>
                <a:latin typeface="Times" panose="02020603050405020304" pitchFamily="18" charset="0"/>
                <a:ea typeface="Times" panose="02020603050405020304" pitchFamily="18" charset="0"/>
              </a:rPr>
              <a:t>[Online] Available at: https://www.theculturefactor.com/country-comparison-tool?countries=china%2Cunited+kingdom [Accessed 10 May 2026].</a:t>
            </a:r>
          </a:p>
          <a:p>
            <a:endParaRPr lang="en-US"/>
          </a:p>
        </p:txBody>
      </p:sp>
      <p:sp>
        <p:nvSpPr>
          <p:cNvPr id="4" name="Slide Number Placeholder 3">
            <a:extLst>
              <a:ext uri="{FF2B5EF4-FFF2-40B4-BE49-F238E27FC236}">
                <a16:creationId xmlns:a16="http://schemas.microsoft.com/office/drawing/2014/main" id="{27278D5B-CDB6-E237-10F5-B730C7993B1B}"/>
              </a:ext>
            </a:extLst>
          </p:cNvPr>
          <p:cNvSpPr>
            <a:spLocks noGrp="1"/>
          </p:cNvSpPr>
          <p:nvPr>
            <p:ph type="sldNum" sz="quarter" idx="5"/>
          </p:nvPr>
        </p:nvSpPr>
        <p:spPr/>
        <p:txBody>
          <a:bodyPr/>
          <a:lstStyle/>
          <a:p>
            <a:fld id="{0551D218-1610-42C5-82B8-294A17105BC1}" type="slidenum">
              <a:rPr lang="en-US" smtClean="0"/>
              <a:t>15</a:t>
            </a:fld>
            <a:endParaRPr lang="en-US"/>
          </a:p>
        </p:txBody>
      </p:sp>
    </p:spTree>
    <p:extLst>
      <p:ext uri="{BB962C8B-B14F-4D97-AF65-F5344CB8AC3E}">
        <p14:creationId xmlns:p14="http://schemas.microsoft.com/office/powerpoint/2010/main" val="746380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9.sv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4.sv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4.sv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12.sv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12.sv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12.sv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13.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7.svg"/><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17.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6.sv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18.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20.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7.svg"/><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22.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6.sv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7.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9.sv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2"/>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2"/>
                </a:ext>
              </a:extLst>
            </a:blip>
            <a:stretch>
              <a:fillRect/>
            </a:stretch>
          </a:blipFill>
        </p:spPr>
      </p:sp>
      <p:grpSp>
        <p:nvGrpSpPr>
          <p:cNvPr id="4" name="Group 4"/>
          <p:cNvGrpSpPr/>
          <p:nvPr/>
        </p:nvGrpSpPr>
        <p:grpSpPr>
          <a:xfrm>
            <a:off x="2486961" y="2064219"/>
            <a:ext cx="13314078" cy="6465908"/>
            <a:chOff x="0" y="0"/>
            <a:chExt cx="3506589" cy="1702955"/>
          </a:xfrm>
        </p:grpSpPr>
        <p:sp>
          <p:nvSpPr>
            <p:cNvPr id="5" name="Freeform 5"/>
            <p:cNvSpPr/>
            <p:nvPr/>
          </p:nvSpPr>
          <p:spPr>
            <a:xfrm>
              <a:off x="0" y="0"/>
              <a:ext cx="3506589" cy="1702955"/>
            </a:xfrm>
            <a:custGeom>
              <a:avLst/>
              <a:gdLst/>
              <a:ahLst/>
              <a:cxnLst/>
              <a:rect l="l" t="t" r="r" b="b"/>
              <a:pathLst>
                <a:path w="3506589" h="1702955">
                  <a:moveTo>
                    <a:pt x="29656" y="0"/>
                  </a:moveTo>
                  <a:lnTo>
                    <a:pt x="3476933" y="0"/>
                  </a:lnTo>
                  <a:cubicBezTo>
                    <a:pt x="3493312" y="0"/>
                    <a:pt x="3506589" y="13277"/>
                    <a:pt x="3506589" y="29656"/>
                  </a:cubicBezTo>
                  <a:lnTo>
                    <a:pt x="3506589" y="1673299"/>
                  </a:lnTo>
                  <a:cubicBezTo>
                    <a:pt x="3506589" y="1681165"/>
                    <a:pt x="3503464" y="1688708"/>
                    <a:pt x="3497903" y="1694269"/>
                  </a:cubicBezTo>
                  <a:cubicBezTo>
                    <a:pt x="3492341" y="1699831"/>
                    <a:pt x="3484798" y="1702955"/>
                    <a:pt x="3476933" y="1702955"/>
                  </a:cubicBezTo>
                  <a:lnTo>
                    <a:pt x="29656" y="1702955"/>
                  </a:lnTo>
                  <a:cubicBezTo>
                    <a:pt x="21790" y="1702955"/>
                    <a:pt x="14247" y="1699831"/>
                    <a:pt x="8686" y="1694269"/>
                  </a:cubicBezTo>
                  <a:cubicBezTo>
                    <a:pt x="3124" y="1688708"/>
                    <a:pt x="0" y="1681165"/>
                    <a:pt x="0" y="1673299"/>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6" name="TextBox 6"/>
            <p:cNvSpPr txBox="1"/>
            <p:nvPr/>
          </p:nvSpPr>
          <p:spPr>
            <a:xfrm>
              <a:off x="0" y="-38100"/>
              <a:ext cx="3506589" cy="1741055"/>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51342">
            <a:off x="890203" y="4845956"/>
            <a:ext cx="2773732" cy="2830339"/>
          </a:xfrm>
          <a:custGeom>
            <a:avLst/>
            <a:gdLst/>
            <a:ahLst/>
            <a:cxnLst/>
            <a:rect l="l" t="t" r="r" b="b"/>
            <a:pathLst>
              <a:path w="2773732" h="2830339">
                <a:moveTo>
                  <a:pt x="0" y="0"/>
                </a:moveTo>
                <a:lnTo>
                  <a:pt x="2773732" y="0"/>
                </a:lnTo>
                <a:lnTo>
                  <a:pt x="2773732" y="2830339"/>
                </a:lnTo>
                <a:lnTo>
                  <a:pt x="0" y="2830339"/>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Freeform 8"/>
          <p:cNvSpPr/>
          <p:nvPr/>
        </p:nvSpPr>
        <p:spPr>
          <a:xfrm rot="835154">
            <a:off x="10402015" y="7291227"/>
            <a:ext cx="3251095" cy="2399899"/>
          </a:xfrm>
          <a:custGeom>
            <a:avLst/>
            <a:gdLst/>
            <a:ahLst/>
            <a:cxnLst/>
            <a:rect l="l" t="t" r="r" b="b"/>
            <a:pathLst>
              <a:path w="3251095" h="2399899">
                <a:moveTo>
                  <a:pt x="0" y="0"/>
                </a:moveTo>
                <a:lnTo>
                  <a:pt x="3251095" y="0"/>
                </a:lnTo>
                <a:lnTo>
                  <a:pt x="3251095" y="2399899"/>
                </a:lnTo>
                <a:lnTo>
                  <a:pt x="0" y="239989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rot="1546724">
            <a:off x="4415715" y="845672"/>
            <a:ext cx="1953251" cy="2959472"/>
          </a:xfrm>
          <a:custGeom>
            <a:avLst/>
            <a:gdLst/>
            <a:ahLst/>
            <a:cxnLst/>
            <a:rect l="l" t="t" r="r" b="b"/>
            <a:pathLst>
              <a:path w="1953251" h="2959472">
                <a:moveTo>
                  <a:pt x="0" y="0"/>
                </a:moveTo>
                <a:lnTo>
                  <a:pt x="1953252" y="0"/>
                </a:lnTo>
                <a:lnTo>
                  <a:pt x="1953252" y="2959472"/>
                </a:lnTo>
                <a:lnTo>
                  <a:pt x="0" y="29594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2802208">
            <a:off x="14503401" y="2816806"/>
            <a:ext cx="2266516" cy="3907786"/>
          </a:xfrm>
          <a:custGeom>
            <a:avLst/>
            <a:gdLst/>
            <a:ahLst/>
            <a:cxnLst/>
            <a:rect l="l" t="t" r="r" b="b"/>
            <a:pathLst>
              <a:path w="2266516" h="3907786">
                <a:moveTo>
                  <a:pt x="0" y="0"/>
                </a:moveTo>
                <a:lnTo>
                  <a:pt x="2266516" y="0"/>
                </a:lnTo>
                <a:lnTo>
                  <a:pt x="2266516" y="3907787"/>
                </a:lnTo>
                <a:lnTo>
                  <a:pt x="0" y="390778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Freeform 11"/>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2" name="Freeform 12"/>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3488673" y="3681062"/>
            <a:ext cx="11310654" cy="3431132"/>
          </a:xfrm>
          <a:prstGeom prst="rect">
            <a:avLst/>
          </a:prstGeom>
        </p:spPr>
        <p:txBody>
          <a:bodyPr lIns="0" tIns="0" rIns="0" bIns="0" rtlCol="0" anchor="t">
            <a:spAutoFit/>
          </a:bodyPr>
          <a:lstStyle/>
          <a:p>
            <a:pPr algn="ctr">
              <a:lnSpc>
                <a:spcPct val="150000"/>
              </a:lnSpc>
              <a:spcBef>
                <a:spcPct val="0"/>
              </a:spcBef>
            </a:pPr>
            <a:r>
              <a:rPr lang="en-US" sz="4800">
                <a:solidFill>
                  <a:srgbClr val="7F51DB"/>
                </a:solidFill>
                <a:latin typeface="Fredoka"/>
                <a:ea typeface="Fredoka"/>
                <a:cs typeface="Fredoka"/>
                <a:sym typeface="Fredoka"/>
              </a:rPr>
              <a:t>Assignment Title: Component 1: Practical: Individual Presentation</a:t>
            </a:r>
          </a:p>
          <a:p>
            <a:pPr algn="ctr">
              <a:lnSpc>
                <a:spcPct val="150000"/>
              </a:lnSpc>
              <a:spcBef>
                <a:spcPct val="0"/>
              </a:spcBef>
            </a:pPr>
            <a:r>
              <a:rPr lang="en-US" sz="2800">
                <a:solidFill>
                  <a:srgbClr val="7F51DB"/>
                </a:solidFill>
                <a:latin typeface="Fredoka"/>
                <a:ea typeface="Fredoka"/>
                <a:cs typeface="Fredoka"/>
                <a:sym typeface="Fredoka"/>
              </a:rPr>
              <a:t>Student Name: Yasmin Saleem</a:t>
            </a:r>
          </a:p>
          <a:p>
            <a:pPr algn="ctr">
              <a:lnSpc>
                <a:spcPct val="150000"/>
              </a:lnSpc>
              <a:spcBef>
                <a:spcPct val="0"/>
              </a:spcBef>
            </a:pPr>
            <a:r>
              <a:rPr lang="en-US" sz="2800">
                <a:solidFill>
                  <a:srgbClr val="7F51DB"/>
                </a:solidFill>
                <a:latin typeface="Fredoka"/>
                <a:ea typeface="Fredoka"/>
                <a:cs typeface="Fredoka"/>
                <a:sym typeface="Fredoka"/>
              </a:rPr>
              <a:t>Student Id: 2220775</a:t>
            </a:r>
          </a:p>
        </p:txBody>
      </p:sp>
      <p:sp>
        <p:nvSpPr>
          <p:cNvPr id="14" name="Freeform 14"/>
          <p:cNvSpPr/>
          <p:nvPr/>
        </p:nvSpPr>
        <p:spPr>
          <a:xfrm rot="-1180001">
            <a:off x="10519292" y="1255116"/>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5" name="Freeform 15"/>
          <p:cNvSpPr/>
          <p:nvPr/>
        </p:nvSpPr>
        <p:spPr>
          <a:xfrm rot="-1180001">
            <a:off x="5183589" y="771630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a:extLst>
            <a:ext uri="{FF2B5EF4-FFF2-40B4-BE49-F238E27FC236}">
              <a16:creationId xmlns:a16="http://schemas.microsoft.com/office/drawing/2014/main" id="{3C869C41-BE0A-0BA3-73F2-7D51E3930DF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F5715CC-D4EE-C8C5-9BDC-E2244199671B}"/>
              </a:ext>
            </a:extLst>
          </p:cNvPr>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2"/>
                </a:ext>
              </a:extLst>
            </a:blip>
            <a:stretch>
              <a:fillRect/>
            </a:stretch>
          </a:blipFill>
        </p:spPr>
      </p:sp>
      <p:sp>
        <p:nvSpPr>
          <p:cNvPr id="3" name="Freeform 3">
            <a:extLst>
              <a:ext uri="{FF2B5EF4-FFF2-40B4-BE49-F238E27FC236}">
                <a16:creationId xmlns:a16="http://schemas.microsoft.com/office/drawing/2014/main" id="{A99ADE80-84C1-7D62-F2C8-488E991D964A}"/>
              </a:ext>
            </a:extLst>
          </p:cNvPr>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2"/>
                </a:ext>
              </a:extLst>
            </a:blip>
            <a:stretch>
              <a:fillRect/>
            </a:stretch>
          </a:blipFill>
        </p:spPr>
      </p:sp>
      <p:grpSp>
        <p:nvGrpSpPr>
          <p:cNvPr id="4" name="Group 4">
            <a:extLst>
              <a:ext uri="{FF2B5EF4-FFF2-40B4-BE49-F238E27FC236}">
                <a16:creationId xmlns:a16="http://schemas.microsoft.com/office/drawing/2014/main" id="{08DA7713-39FB-75BF-8D43-759E8984F5AC}"/>
              </a:ext>
            </a:extLst>
          </p:cNvPr>
          <p:cNvGrpSpPr/>
          <p:nvPr/>
        </p:nvGrpSpPr>
        <p:grpSpPr>
          <a:xfrm>
            <a:off x="2486961" y="2064219"/>
            <a:ext cx="13314078" cy="6465908"/>
            <a:chOff x="0" y="0"/>
            <a:chExt cx="3506589" cy="1702955"/>
          </a:xfrm>
        </p:grpSpPr>
        <p:sp>
          <p:nvSpPr>
            <p:cNvPr id="5" name="Freeform 5">
              <a:extLst>
                <a:ext uri="{FF2B5EF4-FFF2-40B4-BE49-F238E27FC236}">
                  <a16:creationId xmlns:a16="http://schemas.microsoft.com/office/drawing/2014/main" id="{D7B4D1BD-CCD4-CA43-9984-E1B33139C8FE}"/>
                </a:ext>
              </a:extLst>
            </p:cNvPr>
            <p:cNvSpPr/>
            <p:nvPr/>
          </p:nvSpPr>
          <p:spPr>
            <a:xfrm>
              <a:off x="0" y="0"/>
              <a:ext cx="3506589" cy="1702955"/>
            </a:xfrm>
            <a:custGeom>
              <a:avLst/>
              <a:gdLst/>
              <a:ahLst/>
              <a:cxnLst/>
              <a:rect l="l" t="t" r="r" b="b"/>
              <a:pathLst>
                <a:path w="3506589" h="1702955">
                  <a:moveTo>
                    <a:pt x="29656" y="0"/>
                  </a:moveTo>
                  <a:lnTo>
                    <a:pt x="3476933" y="0"/>
                  </a:lnTo>
                  <a:cubicBezTo>
                    <a:pt x="3493312" y="0"/>
                    <a:pt x="3506589" y="13277"/>
                    <a:pt x="3506589" y="29656"/>
                  </a:cubicBezTo>
                  <a:lnTo>
                    <a:pt x="3506589" y="1673299"/>
                  </a:lnTo>
                  <a:cubicBezTo>
                    <a:pt x="3506589" y="1681165"/>
                    <a:pt x="3503464" y="1688708"/>
                    <a:pt x="3497903" y="1694269"/>
                  </a:cubicBezTo>
                  <a:cubicBezTo>
                    <a:pt x="3492341" y="1699831"/>
                    <a:pt x="3484798" y="1702955"/>
                    <a:pt x="3476933" y="1702955"/>
                  </a:cubicBezTo>
                  <a:lnTo>
                    <a:pt x="29656" y="1702955"/>
                  </a:lnTo>
                  <a:cubicBezTo>
                    <a:pt x="21790" y="1702955"/>
                    <a:pt x="14247" y="1699831"/>
                    <a:pt x="8686" y="1694269"/>
                  </a:cubicBezTo>
                  <a:cubicBezTo>
                    <a:pt x="3124" y="1688708"/>
                    <a:pt x="0" y="1681165"/>
                    <a:pt x="0" y="1673299"/>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6" name="TextBox 6">
              <a:extLst>
                <a:ext uri="{FF2B5EF4-FFF2-40B4-BE49-F238E27FC236}">
                  <a16:creationId xmlns:a16="http://schemas.microsoft.com/office/drawing/2014/main" id="{DE8C28BD-AFFC-3A8E-4811-B7E0A080BB11}"/>
                </a:ext>
              </a:extLst>
            </p:cNvPr>
            <p:cNvSpPr txBox="1"/>
            <p:nvPr/>
          </p:nvSpPr>
          <p:spPr>
            <a:xfrm>
              <a:off x="0" y="-38100"/>
              <a:ext cx="3506589" cy="1741055"/>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a:extLst>
              <a:ext uri="{FF2B5EF4-FFF2-40B4-BE49-F238E27FC236}">
                <a16:creationId xmlns:a16="http://schemas.microsoft.com/office/drawing/2014/main" id="{27028C96-9738-69C9-7303-B64B355152B7}"/>
              </a:ext>
            </a:extLst>
          </p:cNvPr>
          <p:cNvSpPr/>
          <p:nvPr/>
        </p:nvSpPr>
        <p:spPr>
          <a:xfrm rot="-1151342">
            <a:off x="-413412" y="7366603"/>
            <a:ext cx="2773732" cy="2830339"/>
          </a:xfrm>
          <a:custGeom>
            <a:avLst/>
            <a:gdLst/>
            <a:ahLst/>
            <a:cxnLst/>
            <a:rect l="l" t="t" r="r" b="b"/>
            <a:pathLst>
              <a:path w="2773732" h="2830339">
                <a:moveTo>
                  <a:pt x="0" y="0"/>
                </a:moveTo>
                <a:lnTo>
                  <a:pt x="2773732" y="0"/>
                </a:lnTo>
                <a:lnTo>
                  <a:pt x="2773732" y="2830339"/>
                </a:lnTo>
                <a:lnTo>
                  <a:pt x="0" y="2830339"/>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Freeform 8">
            <a:extLst>
              <a:ext uri="{FF2B5EF4-FFF2-40B4-BE49-F238E27FC236}">
                <a16:creationId xmlns:a16="http://schemas.microsoft.com/office/drawing/2014/main" id="{892CB1E2-D32E-BA72-09AE-FCF2F4D9F0DB}"/>
              </a:ext>
            </a:extLst>
          </p:cNvPr>
          <p:cNvSpPr/>
          <p:nvPr/>
        </p:nvSpPr>
        <p:spPr>
          <a:xfrm rot="835154">
            <a:off x="11429750" y="8681532"/>
            <a:ext cx="3251095" cy="2399899"/>
          </a:xfrm>
          <a:custGeom>
            <a:avLst/>
            <a:gdLst/>
            <a:ahLst/>
            <a:cxnLst/>
            <a:rect l="l" t="t" r="r" b="b"/>
            <a:pathLst>
              <a:path w="3251095" h="2399899">
                <a:moveTo>
                  <a:pt x="0" y="0"/>
                </a:moveTo>
                <a:lnTo>
                  <a:pt x="3251095" y="0"/>
                </a:lnTo>
                <a:lnTo>
                  <a:pt x="3251095" y="2399899"/>
                </a:lnTo>
                <a:lnTo>
                  <a:pt x="0" y="239989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a:extLst>
              <a:ext uri="{FF2B5EF4-FFF2-40B4-BE49-F238E27FC236}">
                <a16:creationId xmlns:a16="http://schemas.microsoft.com/office/drawing/2014/main" id="{2F5EA41A-1688-60C1-B5B6-2952C875EBCF}"/>
              </a:ext>
            </a:extLst>
          </p:cNvPr>
          <p:cNvSpPr/>
          <p:nvPr/>
        </p:nvSpPr>
        <p:spPr>
          <a:xfrm rot="1546724">
            <a:off x="902447" y="81902"/>
            <a:ext cx="1953251" cy="2959472"/>
          </a:xfrm>
          <a:custGeom>
            <a:avLst/>
            <a:gdLst/>
            <a:ahLst/>
            <a:cxnLst/>
            <a:rect l="l" t="t" r="r" b="b"/>
            <a:pathLst>
              <a:path w="1953251" h="2959472">
                <a:moveTo>
                  <a:pt x="0" y="0"/>
                </a:moveTo>
                <a:lnTo>
                  <a:pt x="1953252" y="0"/>
                </a:lnTo>
                <a:lnTo>
                  <a:pt x="1953252" y="2959472"/>
                </a:lnTo>
                <a:lnTo>
                  <a:pt x="0" y="29594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a:extLst>
              <a:ext uri="{FF2B5EF4-FFF2-40B4-BE49-F238E27FC236}">
                <a16:creationId xmlns:a16="http://schemas.microsoft.com/office/drawing/2014/main" id="{D6BC4EF9-5414-AD78-0EFE-B0C9C32EBF6E}"/>
              </a:ext>
            </a:extLst>
          </p:cNvPr>
          <p:cNvSpPr/>
          <p:nvPr/>
        </p:nvSpPr>
        <p:spPr>
          <a:xfrm rot="-2802208">
            <a:off x="16652629" y="2739059"/>
            <a:ext cx="2266516" cy="3907786"/>
          </a:xfrm>
          <a:custGeom>
            <a:avLst/>
            <a:gdLst/>
            <a:ahLst/>
            <a:cxnLst/>
            <a:rect l="l" t="t" r="r" b="b"/>
            <a:pathLst>
              <a:path w="2266516" h="3907786">
                <a:moveTo>
                  <a:pt x="0" y="0"/>
                </a:moveTo>
                <a:lnTo>
                  <a:pt x="2266516" y="0"/>
                </a:lnTo>
                <a:lnTo>
                  <a:pt x="2266516" y="3907787"/>
                </a:lnTo>
                <a:lnTo>
                  <a:pt x="0" y="390778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Freeform 11">
            <a:extLst>
              <a:ext uri="{FF2B5EF4-FFF2-40B4-BE49-F238E27FC236}">
                <a16:creationId xmlns:a16="http://schemas.microsoft.com/office/drawing/2014/main" id="{61052B41-2B7D-E2ED-43A7-33A013EDDB48}"/>
              </a:ext>
            </a:extLst>
          </p:cNvPr>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2" name="Freeform 12">
            <a:extLst>
              <a:ext uri="{FF2B5EF4-FFF2-40B4-BE49-F238E27FC236}">
                <a16:creationId xmlns:a16="http://schemas.microsoft.com/office/drawing/2014/main" id="{B880A6FE-6FE7-8C47-BD54-7B9255F2D598}"/>
              </a:ext>
            </a:extLst>
          </p:cNvPr>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Freeform 14">
            <a:extLst>
              <a:ext uri="{FF2B5EF4-FFF2-40B4-BE49-F238E27FC236}">
                <a16:creationId xmlns:a16="http://schemas.microsoft.com/office/drawing/2014/main" id="{2A2397C1-D537-B467-BF63-EF90EDEF96E3}"/>
              </a:ext>
            </a:extLst>
          </p:cNvPr>
          <p:cNvSpPr/>
          <p:nvPr/>
        </p:nvSpPr>
        <p:spPr>
          <a:xfrm rot="-1180001">
            <a:off x="10716297" y="254223"/>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5" name="Freeform 15">
            <a:extLst>
              <a:ext uri="{FF2B5EF4-FFF2-40B4-BE49-F238E27FC236}">
                <a16:creationId xmlns:a16="http://schemas.microsoft.com/office/drawing/2014/main" id="{5DF8B188-8F8F-D851-16F1-0952ECF89820}"/>
              </a:ext>
            </a:extLst>
          </p:cNvPr>
          <p:cNvSpPr/>
          <p:nvPr/>
        </p:nvSpPr>
        <p:spPr>
          <a:xfrm rot="-1180001">
            <a:off x="5073796" y="8720103"/>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9" name="TextBox 18">
            <a:extLst>
              <a:ext uri="{FF2B5EF4-FFF2-40B4-BE49-F238E27FC236}">
                <a16:creationId xmlns:a16="http://schemas.microsoft.com/office/drawing/2014/main" id="{2AD02C93-D829-39D9-7331-A1C0E35461AA}"/>
              </a:ext>
            </a:extLst>
          </p:cNvPr>
          <p:cNvSpPr txBox="1"/>
          <p:nvPr/>
        </p:nvSpPr>
        <p:spPr>
          <a:xfrm>
            <a:off x="4443208" y="2326722"/>
            <a:ext cx="11014656" cy="6370975"/>
          </a:xfrm>
          <a:prstGeom prst="rect">
            <a:avLst/>
          </a:prstGeom>
          <a:noFill/>
        </p:spPr>
        <p:txBody>
          <a:bodyPr wrap="square">
            <a:spAutoFit/>
          </a:bodyPr>
          <a:lstStyle/>
          <a:p>
            <a:pPr algn="ctr"/>
            <a:r>
              <a:rPr lang="en-US" sz="4400" b="1"/>
              <a:t>Table of Contents</a:t>
            </a:r>
          </a:p>
          <a:p>
            <a:endParaRPr lang="en-US" sz="4400" b="1"/>
          </a:p>
          <a:p>
            <a:r>
              <a:rPr lang="en-US" sz="4000" b="1"/>
              <a:t>Outline of the presentation…...	3</a:t>
            </a:r>
          </a:p>
          <a:p>
            <a:r>
              <a:rPr lang="en-US" sz="4000" b="1"/>
              <a:t>Defining Culture…………………….	4</a:t>
            </a:r>
          </a:p>
          <a:p>
            <a:r>
              <a:rPr lang="en-US" sz="4000" b="1"/>
              <a:t>Theoretical Framework………….	5</a:t>
            </a:r>
          </a:p>
          <a:p>
            <a:r>
              <a:rPr lang="en-US" sz="4000" b="1"/>
              <a:t>Cultural Gap…………………………..	7</a:t>
            </a:r>
          </a:p>
          <a:p>
            <a:r>
              <a:rPr lang="en-US" sz="4000" b="1"/>
              <a:t>Negotiation Strategy………………	8</a:t>
            </a:r>
          </a:p>
          <a:p>
            <a:r>
              <a:rPr lang="en-US" sz="4000" b="1"/>
              <a:t>Conclusion……………………………..	9</a:t>
            </a:r>
          </a:p>
          <a:p>
            <a:r>
              <a:rPr lang="en-US" sz="4000" b="1"/>
              <a:t>References……………………………..	10</a:t>
            </a:r>
          </a:p>
          <a:p>
            <a:endParaRPr lang="en-US" sz="4000" b="1"/>
          </a:p>
        </p:txBody>
      </p:sp>
    </p:spTree>
    <p:extLst>
      <p:ext uri="{BB962C8B-B14F-4D97-AF65-F5344CB8AC3E}">
        <p14:creationId xmlns:p14="http://schemas.microsoft.com/office/powerpoint/2010/main" val="4013751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6884516" y="-7399597"/>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7366320" y="-748530"/>
            <a:ext cx="11874843" cy="11784059"/>
            <a:chOff x="0" y="0"/>
            <a:chExt cx="3127531" cy="3103621"/>
          </a:xfrm>
        </p:grpSpPr>
        <p:sp>
          <p:nvSpPr>
            <p:cNvPr id="4" name="Freeform 4"/>
            <p:cNvSpPr/>
            <p:nvPr/>
          </p:nvSpPr>
          <p:spPr>
            <a:xfrm>
              <a:off x="0" y="0"/>
              <a:ext cx="3127531" cy="3103620"/>
            </a:xfrm>
            <a:custGeom>
              <a:avLst/>
              <a:gdLst/>
              <a:ahLst/>
              <a:cxnLst/>
              <a:rect l="l" t="t" r="r" b="b"/>
              <a:pathLst>
                <a:path w="3127531" h="3103620">
                  <a:moveTo>
                    <a:pt x="33250" y="0"/>
                  </a:moveTo>
                  <a:lnTo>
                    <a:pt x="3094281" y="0"/>
                  </a:lnTo>
                  <a:cubicBezTo>
                    <a:pt x="3112644" y="0"/>
                    <a:pt x="3127531" y="14887"/>
                    <a:pt x="3127531" y="33250"/>
                  </a:cubicBezTo>
                  <a:lnTo>
                    <a:pt x="3127531" y="3070371"/>
                  </a:lnTo>
                  <a:cubicBezTo>
                    <a:pt x="3127531" y="3088734"/>
                    <a:pt x="3112644" y="3103620"/>
                    <a:pt x="3094281" y="3103620"/>
                  </a:cubicBezTo>
                  <a:lnTo>
                    <a:pt x="33250" y="3103620"/>
                  </a:lnTo>
                  <a:cubicBezTo>
                    <a:pt x="14887" y="3103620"/>
                    <a:pt x="0" y="3088734"/>
                    <a:pt x="0" y="3070371"/>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5" name="TextBox 5"/>
            <p:cNvSpPr txBox="1"/>
            <p:nvPr/>
          </p:nvSpPr>
          <p:spPr>
            <a:xfrm>
              <a:off x="0" y="-38100"/>
              <a:ext cx="3127531" cy="3141721"/>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8999"/>
              <a:extLst>
                <a:ext uri="{96DAC541-7B7A-43D3-8B79-37D633B846F1}">
                  <asvg:svgBlip xmlns:asvg="http://schemas.microsoft.com/office/drawing/2016/SVG/main" r:embed="rId3"/>
                </a:ext>
              </a:extLst>
            </a:blip>
            <a:stretch>
              <a:fillRect/>
            </a:stretch>
          </a:blipFill>
        </p:spPr>
      </p:sp>
      <p:sp>
        <p:nvSpPr>
          <p:cNvPr id="7" name="Freeform 7"/>
          <p:cNvSpPr/>
          <p:nvPr/>
        </p:nvSpPr>
        <p:spPr>
          <a:xfrm>
            <a:off x="1273347" y="2444554"/>
            <a:ext cx="7060628" cy="6444428"/>
          </a:xfrm>
          <a:custGeom>
            <a:avLst/>
            <a:gdLst/>
            <a:ahLst/>
            <a:cxnLst/>
            <a:rect l="l" t="t" r="r" b="b"/>
            <a:pathLst>
              <a:path w="7060628" h="6444428">
                <a:moveTo>
                  <a:pt x="0" y="0"/>
                </a:moveTo>
                <a:lnTo>
                  <a:pt x="7060629" y="0"/>
                </a:lnTo>
                <a:lnTo>
                  <a:pt x="7060629" y="6444428"/>
                </a:lnTo>
                <a:lnTo>
                  <a:pt x="0" y="644442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9522580" y="4700052"/>
            <a:ext cx="6883410" cy="4085734"/>
          </a:xfrm>
          <a:prstGeom prst="rect">
            <a:avLst/>
          </a:prstGeom>
        </p:spPr>
        <p:txBody>
          <a:bodyPr lIns="0" tIns="0" rIns="0" bIns="0" rtlCol="0" anchor="t">
            <a:spAutoFit/>
          </a:bodyPr>
          <a:lstStyle/>
          <a:p>
            <a:pPr algn="l">
              <a:lnSpc>
                <a:spcPct val="150000"/>
              </a:lnSpc>
            </a:pPr>
            <a:r>
              <a:rPr lang="en-US" sz="3600">
                <a:solidFill>
                  <a:srgbClr val="000000"/>
                </a:solidFill>
                <a:latin typeface="Hero"/>
                <a:ea typeface="Hero"/>
                <a:cs typeface="Hero"/>
                <a:sym typeface="Hero"/>
              </a:rPr>
              <a:t>●	Defining Culture</a:t>
            </a:r>
          </a:p>
          <a:p>
            <a:pPr algn="l">
              <a:lnSpc>
                <a:spcPct val="150000"/>
              </a:lnSpc>
            </a:pPr>
            <a:r>
              <a:rPr lang="en-US" sz="3600">
                <a:solidFill>
                  <a:srgbClr val="000000"/>
                </a:solidFill>
                <a:latin typeface="Hero"/>
                <a:ea typeface="Hero"/>
                <a:cs typeface="Hero"/>
                <a:sym typeface="Hero"/>
              </a:rPr>
              <a:t>●	Theoretical Framework</a:t>
            </a:r>
          </a:p>
          <a:p>
            <a:pPr algn="l">
              <a:lnSpc>
                <a:spcPct val="150000"/>
              </a:lnSpc>
            </a:pPr>
            <a:r>
              <a:rPr lang="en-US" sz="3600">
                <a:solidFill>
                  <a:srgbClr val="000000"/>
                </a:solidFill>
                <a:latin typeface="Hero"/>
                <a:ea typeface="Hero"/>
                <a:cs typeface="Hero"/>
                <a:sym typeface="Hero"/>
              </a:rPr>
              <a:t>●	Cultural Gap</a:t>
            </a:r>
          </a:p>
          <a:p>
            <a:pPr algn="l">
              <a:lnSpc>
                <a:spcPct val="150000"/>
              </a:lnSpc>
            </a:pPr>
            <a:r>
              <a:rPr lang="en-US" sz="3600">
                <a:solidFill>
                  <a:srgbClr val="000000"/>
                </a:solidFill>
                <a:latin typeface="Hero"/>
                <a:ea typeface="Hero"/>
                <a:cs typeface="Hero"/>
                <a:sym typeface="Hero"/>
              </a:rPr>
              <a:t>●	Negotiation Strategy</a:t>
            </a:r>
          </a:p>
          <a:p>
            <a:pPr algn="l">
              <a:lnSpc>
                <a:spcPct val="150000"/>
              </a:lnSpc>
            </a:pPr>
            <a:r>
              <a:rPr lang="en-US" sz="3600">
                <a:solidFill>
                  <a:srgbClr val="000000"/>
                </a:solidFill>
                <a:latin typeface="Hero"/>
                <a:ea typeface="Hero"/>
                <a:cs typeface="Hero"/>
                <a:sym typeface="Hero"/>
              </a:rPr>
              <a:t>●	Conclusion</a:t>
            </a:r>
          </a:p>
        </p:txBody>
      </p:sp>
      <p:sp>
        <p:nvSpPr>
          <p:cNvPr id="9" name="TextBox 9"/>
          <p:cNvSpPr txBox="1"/>
          <p:nvPr/>
        </p:nvSpPr>
        <p:spPr>
          <a:xfrm>
            <a:off x="9522580" y="1373769"/>
            <a:ext cx="6873191" cy="1821011"/>
          </a:xfrm>
          <a:prstGeom prst="rect">
            <a:avLst/>
          </a:prstGeom>
        </p:spPr>
        <p:txBody>
          <a:bodyPr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Outline of the presentation</a:t>
            </a:r>
          </a:p>
        </p:txBody>
      </p:sp>
      <p:sp>
        <p:nvSpPr>
          <p:cNvPr id="10" name="Freeform 10"/>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rot="5400000">
            <a:off x="374531" y="9373356"/>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rot="-1180001">
            <a:off x="804750" y="782403"/>
            <a:ext cx="1182732" cy="1182732"/>
          </a:xfrm>
          <a:custGeom>
            <a:avLst/>
            <a:gdLst/>
            <a:ahLst/>
            <a:cxnLst/>
            <a:rect l="l" t="t" r="r" b="b"/>
            <a:pathLst>
              <a:path w="1182732" h="1182732">
                <a:moveTo>
                  <a:pt x="0" y="0"/>
                </a:moveTo>
                <a:lnTo>
                  <a:pt x="1182732" y="0"/>
                </a:lnTo>
                <a:lnTo>
                  <a:pt x="1182732" y="1182732"/>
                </a:lnTo>
                <a:lnTo>
                  <a:pt x="0" y="1182732"/>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Freeform 13"/>
          <p:cNvSpPr/>
          <p:nvPr/>
        </p:nvSpPr>
        <p:spPr>
          <a:xfrm rot="-1180001">
            <a:off x="6479920" y="8075162"/>
            <a:ext cx="1627639" cy="1627639"/>
          </a:xfrm>
          <a:custGeom>
            <a:avLst/>
            <a:gdLst/>
            <a:ahLst/>
            <a:cxnLst/>
            <a:rect l="l" t="t" r="r" b="b"/>
            <a:pathLst>
              <a:path w="1627639" h="1627639">
                <a:moveTo>
                  <a:pt x="0" y="0"/>
                </a:moveTo>
                <a:lnTo>
                  <a:pt x="1627640" y="0"/>
                </a:lnTo>
                <a:lnTo>
                  <a:pt x="1627640" y="1627639"/>
                </a:lnTo>
                <a:lnTo>
                  <a:pt x="0" y="1627639"/>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2486961" y="2011564"/>
            <a:ext cx="13314078" cy="6571218"/>
            <a:chOff x="0" y="0"/>
            <a:chExt cx="3506589" cy="1730691"/>
          </a:xfrm>
        </p:grpSpPr>
        <p:sp>
          <p:nvSpPr>
            <p:cNvPr id="7" name="Freeform 7"/>
            <p:cNvSpPr/>
            <p:nvPr/>
          </p:nvSpPr>
          <p:spPr>
            <a:xfrm>
              <a:off x="0" y="0"/>
              <a:ext cx="3506589" cy="1730691"/>
            </a:xfrm>
            <a:custGeom>
              <a:avLst/>
              <a:gdLst/>
              <a:ahLst/>
              <a:cxnLst/>
              <a:rect l="l" t="t" r="r" b="b"/>
              <a:pathLst>
                <a:path w="3506589" h="1730691">
                  <a:moveTo>
                    <a:pt x="29656" y="0"/>
                  </a:moveTo>
                  <a:lnTo>
                    <a:pt x="3476933" y="0"/>
                  </a:lnTo>
                  <a:cubicBezTo>
                    <a:pt x="3493312" y="0"/>
                    <a:pt x="3506589" y="13277"/>
                    <a:pt x="3506589" y="29656"/>
                  </a:cubicBezTo>
                  <a:lnTo>
                    <a:pt x="3506589" y="1701036"/>
                  </a:lnTo>
                  <a:cubicBezTo>
                    <a:pt x="3506589" y="1708901"/>
                    <a:pt x="3503464" y="1716444"/>
                    <a:pt x="3497903" y="1722005"/>
                  </a:cubicBezTo>
                  <a:cubicBezTo>
                    <a:pt x="3492341" y="1727567"/>
                    <a:pt x="3484798" y="1730691"/>
                    <a:pt x="3476933" y="1730691"/>
                  </a:cubicBezTo>
                  <a:lnTo>
                    <a:pt x="29656" y="1730691"/>
                  </a:lnTo>
                  <a:cubicBezTo>
                    <a:pt x="21790" y="1730691"/>
                    <a:pt x="14247" y="1727567"/>
                    <a:pt x="8686" y="1722005"/>
                  </a:cubicBezTo>
                  <a:cubicBezTo>
                    <a:pt x="3124" y="1716444"/>
                    <a:pt x="0" y="1708901"/>
                    <a:pt x="0" y="1701036"/>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8" name="TextBox 8"/>
            <p:cNvSpPr txBox="1"/>
            <p:nvPr/>
          </p:nvSpPr>
          <p:spPr>
            <a:xfrm>
              <a:off x="0" y="-38100"/>
              <a:ext cx="3506589" cy="1768791"/>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rot="1851921">
            <a:off x="3107784" y="572254"/>
            <a:ext cx="1953251" cy="2959472"/>
          </a:xfrm>
          <a:custGeom>
            <a:avLst/>
            <a:gdLst/>
            <a:ahLst/>
            <a:cxnLst/>
            <a:rect l="l" t="t" r="r" b="b"/>
            <a:pathLst>
              <a:path w="1953251" h="2959472">
                <a:moveTo>
                  <a:pt x="0" y="0"/>
                </a:moveTo>
                <a:lnTo>
                  <a:pt x="1953251" y="0"/>
                </a:lnTo>
                <a:lnTo>
                  <a:pt x="1953251" y="2959472"/>
                </a:lnTo>
                <a:lnTo>
                  <a:pt x="0" y="29594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1887352">
            <a:off x="13561477" y="6669322"/>
            <a:ext cx="2076408" cy="3319838"/>
          </a:xfrm>
          <a:custGeom>
            <a:avLst/>
            <a:gdLst/>
            <a:ahLst/>
            <a:cxnLst/>
            <a:rect l="l" t="t" r="r" b="b"/>
            <a:pathLst>
              <a:path w="2076408" h="3319838">
                <a:moveTo>
                  <a:pt x="0" y="0"/>
                </a:moveTo>
                <a:lnTo>
                  <a:pt x="2076408" y="0"/>
                </a:lnTo>
                <a:lnTo>
                  <a:pt x="2076408" y="3319838"/>
                </a:lnTo>
                <a:lnTo>
                  <a:pt x="0" y="3319838"/>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TextBox 11"/>
          <p:cNvSpPr txBox="1"/>
          <p:nvPr/>
        </p:nvSpPr>
        <p:spPr>
          <a:xfrm>
            <a:off x="4342042" y="3902213"/>
            <a:ext cx="9603916" cy="3447098"/>
          </a:xfrm>
          <a:prstGeom prst="rect">
            <a:avLst/>
          </a:prstGeom>
        </p:spPr>
        <p:txBody>
          <a:bodyPr lIns="0" tIns="0" rIns="0" bIns="0" rtlCol="0" anchor="t">
            <a:spAutoFit/>
          </a:bodyPr>
          <a:lstStyle/>
          <a:p>
            <a:pPr marL="457200" indent="-457200" algn="just">
              <a:buFont typeface="Arial" panose="020B0604020202020204" pitchFamily="34" charset="0"/>
              <a:buChar char="•"/>
            </a:pPr>
            <a:r>
              <a:rPr lang="en-US" sz="3200">
                <a:solidFill>
                  <a:srgbClr val="000000"/>
                </a:solidFill>
                <a:latin typeface="Hero"/>
                <a:ea typeface="Hero"/>
                <a:cs typeface="Hero"/>
                <a:sym typeface="Hero"/>
              </a:rPr>
              <a:t>Culture deals with shared knowledge and beliefs among humans, usually belonging to a specific region.</a:t>
            </a:r>
          </a:p>
          <a:p>
            <a:pPr algn="just"/>
            <a:endParaRPr lang="en-US" sz="3200">
              <a:solidFill>
                <a:srgbClr val="000000"/>
              </a:solidFill>
              <a:latin typeface="Hero"/>
              <a:ea typeface="Hero"/>
              <a:cs typeface="Hero"/>
              <a:sym typeface="Hero"/>
            </a:endParaRPr>
          </a:p>
          <a:p>
            <a:pPr marL="457200" indent="-457200" algn="just">
              <a:buFont typeface="Arial" panose="020B0604020202020204" pitchFamily="34" charset="0"/>
              <a:buChar char="•"/>
            </a:pPr>
            <a:r>
              <a:rPr lang="en-US" sz="3200">
                <a:solidFill>
                  <a:srgbClr val="000000"/>
                </a:solidFill>
                <a:latin typeface="Hero"/>
                <a:ea typeface="Hero"/>
                <a:cs typeface="Hero"/>
                <a:sym typeface="Hero"/>
              </a:rPr>
              <a:t>Due to the presence of a large number of humans worldwide, culture creates and separates groups from others.</a:t>
            </a:r>
          </a:p>
        </p:txBody>
      </p:sp>
      <p:sp>
        <p:nvSpPr>
          <p:cNvPr id="12" name="TextBox 12"/>
          <p:cNvSpPr txBox="1"/>
          <p:nvPr/>
        </p:nvSpPr>
        <p:spPr>
          <a:xfrm>
            <a:off x="4800600" y="2561027"/>
            <a:ext cx="8294875" cy="910506"/>
          </a:xfrm>
          <a:prstGeom prst="rect">
            <a:avLst/>
          </a:prstGeom>
        </p:spPr>
        <p:txBody>
          <a:bodyPr lIns="0" tIns="0" rIns="0" bIns="0" rtlCol="0" anchor="t">
            <a:spAutoFit/>
          </a:bodyPr>
          <a:lstStyle/>
          <a:p>
            <a:pPr algn="ctr">
              <a:lnSpc>
                <a:spcPts val="7144"/>
              </a:lnSpc>
              <a:spcBef>
                <a:spcPct val="0"/>
              </a:spcBef>
            </a:pPr>
            <a:r>
              <a:rPr lang="en-US" sz="5953">
                <a:solidFill>
                  <a:srgbClr val="7F51DB"/>
                </a:solidFill>
                <a:latin typeface="Fredoka"/>
                <a:ea typeface="Fredoka"/>
                <a:cs typeface="Fredoka"/>
                <a:sym typeface="Fredoka"/>
              </a:rPr>
              <a:t>Defining Culture</a:t>
            </a:r>
          </a:p>
        </p:txBody>
      </p:sp>
      <p:sp>
        <p:nvSpPr>
          <p:cNvPr id="13" name="Freeform 13"/>
          <p:cNvSpPr/>
          <p:nvPr/>
        </p:nvSpPr>
        <p:spPr>
          <a:xfrm rot="-1180001">
            <a:off x="12034014" y="1059902"/>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4" name="Freeform 14"/>
          <p:cNvSpPr/>
          <p:nvPr/>
        </p:nvSpPr>
        <p:spPr>
          <a:xfrm rot="-1180001">
            <a:off x="5183589" y="771630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a:extLst>
            <a:ext uri="{FF2B5EF4-FFF2-40B4-BE49-F238E27FC236}">
              <a16:creationId xmlns:a16="http://schemas.microsoft.com/office/drawing/2014/main" id="{9C3C395B-99B0-E555-1046-8D296FBAE82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65A31E6-30F6-2DF0-E2CB-4126FA8CE95C}"/>
              </a:ext>
            </a:extLst>
          </p:cNvPr>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a:extLst>
              <a:ext uri="{FF2B5EF4-FFF2-40B4-BE49-F238E27FC236}">
                <a16:creationId xmlns:a16="http://schemas.microsoft.com/office/drawing/2014/main" id="{5E48AC34-A976-B190-324F-0D82FE119D63}"/>
              </a:ext>
            </a:extLst>
          </p:cNvPr>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4" name="Freeform 4">
            <a:extLst>
              <a:ext uri="{FF2B5EF4-FFF2-40B4-BE49-F238E27FC236}">
                <a16:creationId xmlns:a16="http://schemas.microsoft.com/office/drawing/2014/main" id="{CA6C9884-436A-EFCB-2932-C000F6AD7B5F}"/>
              </a:ext>
            </a:extLst>
          </p:cNvPr>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a:extLst>
              <a:ext uri="{FF2B5EF4-FFF2-40B4-BE49-F238E27FC236}">
                <a16:creationId xmlns:a16="http://schemas.microsoft.com/office/drawing/2014/main" id="{7A8B40E7-1B4A-D005-3373-E4CE4C4CB5C0}"/>
              </a:ext>
            </a:extLst>
          </p:cNvPr>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6" name="Group 6">
            <a:extLst>
              <a:ext uri="{FF2B5EF4-FFF2-40B4-BE49-F238E27FC236}">
                <a16:creationId xmlns:a16="http://schemas.microsoft.com/office/drawing/2014/main" id="{56E515FE-5FFD-F931-C435-3964320C4D71}"/>
              </a:ext>
            </a:extLst>
          </p:cNvPr>
          <p:cNvGrpSpPr/>
          <p:nvPr/>
        </p:nvGrpSpPr>
        <p:grpSpPr>
          <a:xfrm>
            <a:off x="2486961" y="2011564"/>
            <a:ext cx="13314078" cy="6571218"/>
            <a:chOff x="0" y="0"/>
            <a:chExt cx="3506589" cy="1730691"/>
          </a:xfrm>
        </p:grpSpPr>
        <p:sp>
          <p:nvSpPr>
            <p:cNvPr id="7" name="Freeform 7">
              <a:extLst>
                <a:ext uri="{FF2B5EF4-FFF2-40B4-BE49-F238E27FC236}">
                  <a16:creationId xmlns:a16="http://schemas.microsoft.com/office/drawing/2014/main" id="{6F60F15A-CBED-4BF3-FEF9-6AEF1C1F83E7}"/>
                </a:ext>
              </a:extLst>
            </p:cNvPr>
            <p:cNvSpPr/>
            <p:nvPr/>
          </p:nvSpPr>
          <p:spPr>
            <a:xfrm>
              <a:off x="0" y="0"/>
              <a:ext cx="3506589" cy="1730691"/>
            </a:xfrm>
            <a:custGeom>
              <a:avLst/>
              <a:gdLst/>
              <a:ahLst/>
              <a:cxnLst/>
              <a:rect l="l" t="t" r="r" b="b"/>
              <a:pathLst>
                <a:path w="3506589" h="1730691">
                  <a:moveTo>
                    <a:pt x="29656" y="0"/>
                  </a:moveTo>
                  <a:lnTo>
                    <a:pt x="3476933" y="0"/>
                  </a:lnTo>
                  <a:cubicBezTo>
                    <a:pt x="3493312" y="0"/>
                    <a:pt x="3506589" y="13277"/>
                    <a:pt x="3506589" y="29656"/>
                  </a:cubicBezTo>
                  <a:lnTo>
                    <a:pt x="3506589" y="1701036"/>
                  </a:lnTo>
                  <a:cubicBezTo>
                    <a:pt x="3506589" y="1708901"/>
                    <a:pt x="3503464" y="1716444"/>
                    <a:pt x="3497903" y="1722005"/>
                  </a:cubicBezTo>
                  <a:cubicBezTo>
                    <a:pt x="3492341" y="1727567"/>
                    <a:pt x="3484798" y="1730691"/>
                    <a:pt x="3476933" y="1730691"/>
                  </a:cubicBezTo>
                  <a:lnTo>
                    <a:pt x="29656" y="1730691"/>
                  </a:lnTo>
                  <a:cubicBezTo>
                    <a:pt x="21790" y="1730691"/>
                    <a:pt x="14247" y="1727567"/>
                    <a:pt x="8686" y="1722005"/>
                  </a:cubicBezTo>
                  <a:cubicBezTo>
                    <a:pt x="3124" y="1716444"/>
                    <a:pt x="0" y="1708901"/>
                    <a:pt x="0" y="1701036"/>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8" name="TextBox 8">
              <a:extLst>
                <a:ext uri="{FF2B5EF4-FFF2-40B4-BE49-F238E27FC236}">
                  <a16:creationId xmlns:a16="http://schemas.microsoft.com/office/drawing/2014/main" id="{6E6E6257-BF5C-15E1-6617-673C54242B9E}"/>
                </a:ext>
              </a:extLst>
            </p:cNvPr>
            <p:cNvSpPr txBox="1"/>
            <p:nvPr/>
          </p:nvSpPr>
          <p:spPr>
            <a:xfrm>
              <a:off x="0" y="-38100"/>
              <a:ext cx="3506589" cy="1768791"/>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a:extLst>
              <a:ext uri="{FF2B5EF4-FFF2-40B4-BE49-F238E27FC236}">
                <a16:creationId xmlns:a16="http://schemas.microsoft.com/office/drawing/2014/main" id="{C56B3A26-633B-A366-F693-F24CC44CD068}"/>
              </a:ext>
            </a:extLst>
          </p:cNvPr>
          <p:cNvSpPr/>
          <p:nvPr/>
        </p:nvSpPr>
        <p:spPr>
          <a:xfrm rot="1851921">
            <a:off x="13211725" y="353584"/>
            <a:ext cx="1953251" cy="2959472"/>
          </a:xfrm>
          <a:custGeom>
            <a:avLst/>
            <a:gdLst/>
            <a:ahLst/>
            <a:cxnLst/>
            <a:rect l="l" t="t" r="r" b="b"/>
            <a:pathLst>
              <a:path w="1953251" h="2959472">
                <a:moveTo>
                  <a:pt x="0" y="0"/>
                </a:moveTo>
                <a:lnTo>
                  <a:pt x="1953251" y="0"/>
                </a:lnTo>
                <a:lnTo>
                  <a:pt x="1953251" y="2959472"/>
                </a:lnTo>
                <a:lnTo>
                  <a:pt x="0" y="29594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a:extLst>
              <a:ext uri="{FF2B5EF4-FFF2-40B4-BE49-F238E27FC236}">
                <a16:creationId xmlns:a16="http://schemas.microsoft.com/office/drawing/2014/main" id="{1273A37B-8EC5-54CC-06F1-E8260CFCF275}"/>
              </a:ext>
            </a:extLst>
          </p:cNvPr>
          <p:cNvSpPr/>
          <p:nvPr/>
        </p:nvSpPr>
        <p:spPr>
          <a:xfrm rot="1887352">
            <a:off x="13561477" y="6669322"/>
            <a:ext cx="2076408" cy="3319838"/>
          </a:xfrm>
          <a:custGeom>
            <a:avLst/>
            <a:gdLst/>
            <a:ahLst/>
            <a:cxnLst/>
            <a:rect l="l" t="t" r="r" b="b"/>
            <a:pathLst>
              <a:path w="2076408" h="3319838">
                <a:moveTo>
                  <a:pt x="0" y="0"/>
                </a:moveTo>
                <a:lnTo>
                  <a:pt x="2076408" y="0"/>
                </a:lnTo>
                <a:lnTo>
                  <a:pt x="2076408" y="3319838"/>
                </a:lnTo>
                <a:lnTo>
                  <a:pt x="0" y="3319838"/>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TextBox 11">
            <a:extLst>
              <a:ext uri="{FF2B5EF4-FFF2-40B4-BE49-F238E27FC236}">
                <a16:creationId xmlns:a16="http://schemas.microsoft.com/office/drawing/2014/main" id="{7F5B4534-2FB1-E44D-0F28-DA0A50156698}"/>
              </a:ext>
            </a:extLst>
          </p:cNvPr>
          <p:cNvSpPr txBox="1"/>
          <p:nvPr/>
        </p:nvSpPr>
        <p:spPr>
          <a:xfrm>
            <a:off x="2895600" y="3902213"/>
            <a:ext cx="11050358" cy="3877985"/>
          </a:xfrm>
          <a:prstGeom prst="rect">
            <a:avLst/>
          </a:prstGeom>
        </p:spPr>
        <p:txBody>
          <a:bodyPr wrap="square" lIns="0" tIns="0" rIns="0" bIns="0" rtlCol="0" anchor="t">
            <a:spAutoFit/>
          </a:bodyPr>
          <a:lstStyle/>
          <a:p>
            <a:pPr marL="457200" indent="-457200" algn="just">
              <a:buFont typeface="Arial" panose="020B0604020202020204" pitchFamily="34" charset="0"/>
              <a:buChar char="•"/>
            </a:pPr>
            <a:r>
              <a:rPr lang="en-US" sz="3600">
                <a:solidFill>
                  <a:srgbClr val="000000"/>
                </a:solidFill>
                <a:latin typeface="Hero"/>
                <a:ea typeface="Hero"/>
                <a:cs typeface="Hero"/>
                <a:sym typeface="Hero"/>
              </a:rPr>
              <a:t>Language is one of the most important elements of culture, and it allows people to communicate with each other. </a:t>
            </a:r>
          </a:p>
          <a:p>
            <a:pPr marL="457200" indent="-457200" algn="just">
              <a:buFont typeface="Arial" panose="020B0604020202020204" pitchFamily="34" charset="0"/>
              <a:buChar char="•"/>
            </a:pPr>
            <a:endParaRPr lang="en-US" sz="3600">
              <a:solidFill>
                <a:srgbClr val="000000"/>
              </a:solidFill>
              <a:latin typeface="Hero"/>
              <a:ea typeface="Hero"/>
              <a:cs typeface="Hero"/>
              <a:sym typeface="Hero"/>
            </a:endParaRPr>
          </a:p>
          <a:p>
            <a:pPr marL="457200" indent="-457200" algn="just">
              <a:buFont typeface="Arial" panose="020B0604020202020204" pitchFamily="34" charset="0"/>
              <a:buChar char="•"/>
            </a:pPr>
            <a:r>
              <a:rPr lang="en-US" sz="3600">
                <a:solidFill>
                  <a:srgbClr val="000000"/>
                </a:solidFill>
                <a:latin typeface="Hero"/>
                <a:ea typeface="Hero"/>
                <a:cs typeface="Hero"/>
                <a:sym typeface="Hero"/>
              </a:rPr>
              <a:t>Social </a:t>
            </a:r>
            <a:r>
              <a:rPr lang="en-US" sz="3600" err="1">
                <a:solidFill>
                  <a:srgbClr val="000000"/>
                </a:solidFill>
                <a:latin typeface="Hero"/>
                <a:ea typeface="Hero"/>
                <a:cs typeface="Hero"/>
                <a:sym typeface="Hero"/>
              </a:rPr>
              <a:t>organisation</a:t>
            </a:r>
            <a:r>
              <a:rPr lang="en-US" sz="3600">
                <a:solidFill>
                  <a:srgbClr val="000000"/>
                </a:solidFill>
                <a:latin typeface="Hero"/>
                <a:ea typeface="Hero"/>
                <a:cs typeface="Hero"/>
                <a:sym typeface="Hero"/>
              </a:rPr>
              <a:t> is an essential element of culture, where a culture defines the community roles and also classes in society. </a:t>
            </a:r>
          </a:p>
        </p:txBody>
      </p:sp>
      <p:sp>
        <p:nvSpPr>
          <p:cNvPr id="12" name="TextBox 12">
            <a:extLst>
              <a:ext uri="{FF2B5EF4-FFF2-40B4-BE49-F238E27FC236}">
                <a16:creationId xmlns:a16="http://schemas.microsoft.com/office/drawing/2014/main" id="{DDE2FB65-18DE-7CF2-429F-8658FC83DF3D}"/>
              </a:ext>
            </a:extLst>
          </p:cNvPr>
          <p:cNvSpPr txBox="1"/>
          <p:nvPr/>
        </p:nvSpPr>
        <p:spPr>
          <a:xfrm>
            <a:off x="609744" y="2207851"/>
            <a:ext cx="8294875" cy="910506"/>
          </a:xfrm>
          <a:prstGeom prst="rect">
            <a:avLst/>
          </a:prstGeom>
        </p:spPr>
        <p:txBody>
          <a:bodyPr lIns="0" tIns="0" rIns="0" bIns="0" rtlCol="0" anchor="t">
            <a:spAutoFit/>
          </a:bodyPr>
          <a:lstStyle/>
          <a:p>
            <a:pPr algn="ctr">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13" name="Freeform 13">
            <a:extLst>
              <a:ext uri="{FF2B5EF4-FFF2-40B4-BE49-F238E27FC236}">
                <a16:creationId xmlns:a16="http://schemas.microsoft.com/office/drawing/2014/main" id="{71A83588-503F-6358-AE13-11CF6CEA5144}"/>
              </a:ext>
            </a:extLst>
          </p:cNvPr>
          <p:cNvSpPr/>
          <p:nvPr/>
        </p:nvSpPr>
        <p:spPr>
          <a:xfrm rot="-1180001">
            <a:off x="10519292" y="1255116"/>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Freeform 14">
            <a:extLst>
              <a:ext uri="{FF2B5EF4-FFF2-40B4-BE49-F238E27FC236}">
                <a16:creationId xmlns:a16="http://schemas.microsoft.com/office/drawing/2014/main" id="{F7D0BFAE-F214-0891-BB38-207F0FFB7594}"/>
              </a:ext>
            </a:extLst>
          </p:cNvPr>
          <p:cNvSpPr/>
          <p:nvPr/>
        </p:nvSpPr>
        <p:spPr>
          <a:xfrm rot="-1180001">
            <a:off x="4894605" y="802822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Tree>
    <p:extLst>
      <p:ext uri="{BB962C8B-B14F-4D97-AF65-F5344CB8AC3E}">
        <p14:creationId xmlns:p14="http://schemas.microsoft.com/office/powerpoint/2010/main" val="3980179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1356851" y="872411"/>
            <a:ext cx="11874843" cy="8542178"/>
            <a:chOff x="0" y="0"/>
            <a:chExt cx="3127531" cy="2249792"/>
          </a:xfrm>
        </p:grpSpPr>
        <p:sp>
          <p:nvSpPr>
            <p:cNvPr id="5" name="Freeform 5"/>
            <p:cNvSpPr/>
            <p:nvPr/>
          </p:nvSpPr>
          <p:spPr>
            <a:xfrm>
              <a:off x="0" y="0"/>
              <a:ext cx="3127531" cy="2249792"/>
            </a:xfrm>
            <a:custGeom>
              <a:avLst/>
              <a:gdLst/>
              <a:ahLst/>
              <a:cxnLst/>
              <a:rect l="l" t="t" r="r" b="b"/>
              <a:pathLst>
                <a:path w="3127531" h="2249792">
                  <a:moveTo>
                    <a:pt x="33250" y="0"/>
                  </a:moveTo>
                  <a:lnTo>
                    <a:pt x="3094281" y="0"/>
                  </a:lnTo>
                  <a:cubicBezTo>
                    <a:pt x="3112644" y="0"/>
                    <a:pt x="3127531" y="14887"/>
                    <a:pt x="3127531" y="33250"/>
                  </a:cubicBezTo>
                  <a:lnTo>
                    <a:pt x="3127531" y="2216542"/>
                  </a:lnTo>
                  <a:cubicBezTo>
                    <a:pt x="3127531" y="2234905"/>
                    <a:pt x="3112644" y="2249792"/>
                    <a:pt x="3094281" y="2249792"/>
                  </a:cubicBezTo>
                  <a:lnTo>
                    <a:pt x="33250" y="2249792"/>
                  </a:lnTo>
                  <a:cubicBezTo>
                    <a:pt x="14887" y="2249792"/>
                    <a:pt x="0" y="2234905"/>
                    <a:pt x="0" y="2216542"/>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6" name="TextBox 6"/>
            <p:cNvSpPr txBox="1"/>
            <p:nvPr/>
          </p:nvSpPr>
          <p:spPr>
            <a:xfrm>
              <a:off x="0" y="-38100"/>
              <a:ext cx="3127531" cy="228789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057924">
            <a:off x="13058904" y="5360423"/>
            <a:ext cx="6114668" cy="5547672"/>
          </a:xfrm>
          <a:custGeom>
            <a:avLst/>
            <a:gdLst/>
            <a:ahLst/>
            <a:cxnLst/>
            <a:rect l="l" t="t" r="r" b="b"/>
            <a:pathLst>
              <a:path w="6114668" h="5547672">
                <a:moveTo>
                  <a:pt x="0" y="0"/>
                </a:moveTo>
                <a:lnTo>
                  <a:pt x="6114668" y="0"/>
                </a:lnTo>
                <a:lnTo>
                  <a:pt x="6114668" y="5547671"/>
                </a:lnTo>
                <a:lnTo>
                  <a:pt x="0" y="554767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rot="807396">
            <a:off x="9566395" y="1707250"/>
            <a:ext cx="4107319" cy="4114800"/>
          </a:xfrm>
          <a:custGeom>
            <a:avLst/>
            <a:gdLst/>
            <a:ahLst/>
            <a:cxnLst/>
            <a:rect l="l" t="t" r="r" b="b"/>
            <a:pathLst>
              <a:path w="4107319" h="4114800">
                <a:moveTo>
                  <a:pt x="0" y="0"/>
                </a:moveTo>
                <a:lnTo>
                  <a:pt x="4107319" y="0"/>
                </a:lnTo>
                <a:lnTo>
                  <a:pt x="4107319"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9" name="TextBox 9"/>
          <p:cNvSpPr txBox="1"/>
          <p:nvPr/>
        </p:nvSpPr>
        <p:spPr>
          <a:xfrm>
            <a:off x="-484071" y="4319299"/>
            <a:ext cx="8548529" cy="3323987"/>
          </a:xfrm>
          <a:prstGeom prst="rect">
            <a:avLst/>
          </a:prstGeom>
        </p:spPr>
        <p:txBody>
          <a:bodyPr wrap="square" lIns="0" tIns="0" rIns="0" bIns="0" rtlCol="0" anchor="t">
            <a:spAutoFit/>
          </a:bodyPr>
          <a:lstStyle/>
          <a:p>
            <a:pPr marL="571500" indent="-571500" algn="just">
              <a:buFont typeface="Arial" panose="020B0604020202020204" pitchFamily="34" charset="0"/>
              <a:buChar char="•"/>
            </a:pPr>
            <a:r>
              <a:rPr lang="en-US" sz="3600">
                <a:latin typeface="Hero" panose="020B0604020202020204" charset="0"/>
              </a:rPr>
              <a:t>Hofstede's Cultural Dimensions Theory is an approach undertaken by entities to understand the culture of a country based upon certain metrics, such as power index and collectivism. </a:t>
            </a:r>
            <a:endParaRPr lang="en-US" sz="3600">
              <a:solidFill>
                <a:srgbClr val="000000"/>
              </a:solidFill>
              <a:latin typeface="Hero" panose="020B0604020202020204" charset="0"/>
              <a:ea typeface="Hero"/>
              <a:cs typeface="Hero"/>
              <a:sym typeface="Hero"/>
            </a:endParaRPr>
          </a:p>
        </p:txBody>
      </p:sp>
      <p:sp>
        <p:nvSpPr>
          <p:cNvPr id="10" name="TextBox 10"/>
          <p:cNvSpPr txBox="1"/>
          <p:nvPr/>
        </p:nvSpPr>
        <p:spPr>
          <a:xfrm>
            <a:off x="-318518" y="2140602"/>
            <a:ext cx="9405497" cy="910506"/>
          </a:xfrm>
          <a:prstGeom prst="rect">
            <a:avLst/>
          </a:prstGeom>
        </p:spPr>
        <p:txBody>
          <a:bodyPr wrap="square"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Theoretical Framework</a:t>
            </a:r>
          </a:p>
        </p:txBody>
      </p:sp>
      <p:sp>
        <p:nvSpPr>
          <p:cNvPr id="11" name="Freeform 11"/>
          <p:cNvSpPr/>
          <p:nvPr/>
        </p:nvSpPr>
        <p:spPr>
          <a:xfrm rot="-1180001">
            <a:off x="14766792" y="169390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rot="-1180001">
            <a:off x="9765999" y="682946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rot="5400000">
            <a:off x="12651157" y="-768244"/>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Freeform 14"/>
          <p:cNvSpPr/>
          <p:nvPr/>
        </p:nvSpPr>
        <p:spPr>
          <a:xfrm rot="5400000">
            <a:off x="10364326"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a:extLst>
            <a:ext uri="{FF2B5EF4-FFF2-40B4-BE49-F238E27FC236}">
              <a16:creationId xmlns:a16="http://schemas.microsoft.com/office/drawing/2014/main" id="{101E1C16-0450-EEE0-59A1-33A9AE73C1D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A43D42-1CA2-7856-A200-D70896C7F646}"/>
              </a:ext>
            </a:extLst>
          </p:cNvPr>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a:extLst>
              <a:ext uri="{FF2B5EF4-FFF2-40B4-BE49-F238E27FC236}">
                <a16:creationId xmlns:a16="http://schemas.microsoft.com/office/drawing/2014/main" id="{B170628E-DB5B-59BB-76B9-5FCDBD37001D}"/>
              </a:ext>
            </a:extLst>
          </p:cNvPr>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4" name="Group 4">
            <a:extLst>
              <a:ext uri="{FF2B5EF4-FFF2-40B4-BE49-F238E27FC236}">
                <a16:creationId xmlns:a16="http://schemas.microsoft.com/office/drawing/2014/main" id="{E7B60FB0-729D-6283-99FE-D92EB72E2795}"/>
              </a:ext>
            </a:extLst>
          </p:cNvPr>
          <p:cNvGrpSpPr/>
          <p:nvPr/>
        </p:nvGrpSpPr>
        <p:grpSpPr>
          <a:xfrm>
            <a:off x="-1356851" y="872411"/>
            <a:ext cx="11874843" cy="8542178"/>
            <a:chOff x="0" y="0"/>
            <a:chExt cx="3127531" cy="2249792"/>
          </a:xfrm>
        </p:grpSpPr>
        <p:sp>
          <p:nvSpPr>
            <p:cNvPr id="5" name="Freeform 5">
              <a:extLst>
                <a:ext uri="{FF2B5EF4-FFF2-40B4-BE49-F238E27FC236}">
                  <a16:creationId xmlns:a16="http://schemas.microsoft.com/office/drawing/2014/main" id="{D1326E10-5BD7-AB8D-CE72-FDF266FDEA0E}"/>
                </a:ext>
              </a:extLst>
            </p:cNvPr>
            <p:cNvSpPr/>
            <p:nvPr/>
          </p:nvSpPr>
          <p:spPr>
            <a:xfrm>
              <a:off x="0" y="0"/>
              <a:ext cx="3127531" cy="2249792"/>
            </a:xfrm>
            <a:custGeom>
              <a:avLst/>
              <a:gdLst/>
              <a:ahLst/>
              <a:cxnLst/>
              <a:rect l="l" t="t" r="r" b="b"/>
              <a:pathLst>
                <a:path w="3127531" h="2249792">
                  <a:moveTo>
                    <a:pt x="33250" y="0"/>
                  </a:moveTo>
                  <a:lnTo>
                    <a:pt x="3094281" y="0"/>
                  </a:lnTo>
                  <a:cubicBezTo>
                    <a:pt x="3112644" y="0"/>
                    <a:pt x="3127531" y="14887"/>
                    <a:pt x="3127531" y="33250"/>
                  </a:cubicBezTo>
                  <a:lnTo>
                    <a:pt x="3127531" y="2216542"/>
                  </a:lnTo>
                  <a:cubicBezTo>
                    <a:pt x="3127531" y="2234905"/>
                    <a:pt x="3112644" y="2249792"/>
                    <a:pt x="3094281" y="2249792"/>
                  </a:cubicBezTo>
                  <a:lnTo>
                    <a:pt x="33250" y="2249792"/>
                  </a:lnTo>
                  <a:cubicBezTo>
                    <a:pt x="14887" y="2249792"/>
                    <a:pt x="0" y="2234905"/>
                    <a:pt x="0" y="2216542"/>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6" name="TextBox 6">
              <a:extLst>
                <a:ext uri="{FF2B5EF4-FFF2-40B4-BE49-F238E27FC236}">
                  <a16:creationId xmlns:a16="http://schemas.microsoft.com/office/drawing/2014/main" id="{5CE3FBBC-64CE-61D9-57C6-5E6A37A19562}"/>
                </a:ext>
              </a:extLst>
            </p:cNvPr>
            <p:cNvSpPr txBox="1"/>
            <p:nvPr/>
          </p:nvSpPr>
          <p:spPr>
            <a:xfrm>
              <a:off x="0" y="-38100"/>
              <a:ext cx="3127531" cy="228789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a:extLst>
              <a:ext uri="{FF2B5EF4-FFF2-40B4-BE49-F238E27FC236}">
                <a16:creationId xmlns:a16="http://schemas.microsoft.com/office/drawing/2014/main" id="{C662121B-5646-6699-171C-F71A82FCA298}"/>
              </a:ext>
            </a:extLst>
          </p:cNvPr>
          <p:cNvSpPr/>
          <p:nvPr/>
        </p:nvSpPr>
        <p:spPr>
          <a:xfrm rot="-1057924">
            <a:off x="13058904" y="5360423"/>
            <a:ext cx="6114668" cy="5547672"/>
          </a:xfrm>
          <a:custGeom>
            <a:avLst/>
            <a:gdLst/>
            <a:ahLst/>
            <a:cxnLst/>
            <a:rect l="l" t="t" r="r" b="b"/>
            <a:pathLst>
              <a:path w="6114668" h="5547672">
                <a:moveTo>
                  <a:pt x="0" y="0"/>
                </a:moveTo>
                <a:lnTo>
                  <a:pt x="6114668" y="0"/>
                </a:lnTo>
                <a:lnTo>
                  <a:pt x="6114668" y="5547671"/>
                </a:lnTo>
                <a:lnTo>
                  <a:pt x="0" y="554767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a:extLst>
              <a:ext uri="{FF2B5EF4-FFF2-40B4-BE49-F238E27FC236}">
                <a16:creationId xmlns:a16="http://schemas.microsoft.com/office/drawing/2014/main" id="{327AA2C4-266B-1B71-46CD-39D7D0FA7774}"/>
              </a:ext>
            </a:extLst>
          </p:cNvPr>
          <p:cNvSpPr/>
          <p:nvPr/>
        </p:nvSpPr>
        <p:spPr>
          <a:xfrm rot="807396">
            <a:off x="9566395" y="1707250"/>
            <a:ext cx="4107319" cy="4114800"/>
          </a:xfrm>
          <a:custGeom>
            <a:avLst/>
            <a:gdLst/>
            <a:ahLst/>
            <a:cxnLst/>
            <a:rect l="l" t="t" r="r" b="b"/>
            <a:pathLst>
              <a:path w="4107319" h="4114800">
                <a:moveTo>
                  <a:pt x="0" y="0"/>
                </a:moveTo>
                <a:lnTo>
                  <a:pt x="4107319" y="0"/>
                </a:lnTo>
                <a:lnTo>
                  <a:pt x="4107319"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9" name="TextBox 9">
            <a:extLst>
              <a:ext uri="{FF2B5EF4-FFF2-40B4-BE49-F238E27FC236}">
                <a16:creationId xmlns:a16="http://schemas.microsoft.com/office/drawing/2014/main" id="{EF0FE25C-777A-836D-094B-17183BFDDDBA}"/>
              </a:ext>
            </a:extLst>
          </p:cNvPr>
          <p:cNvSpPr txBox="1"/>
          <p:nvPr/>
        </p:nvSpPr>
        <p:spPr>
          <a:xfrm>
            <a:off x="-457200" y="2793301"/>
            <a:ext cx="8894719" cy="5416868"/>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3200">
                <a:latin typeface="Hero" panose="020B0604020202020204" charset="0"/>
              </a:rPr>
              <a:t>Power Distance Index is an important dimension under the theory that determines the extent to which people from the country accept the indifference of power among them. </a:t>
            </a:r>
          </a:p>
          <a:p>
            <a:pPr marL="342900" indent="-342900" algn="just">
              <a:buFont typeface="Arial" panose="020B0604020202020204" pitchFamily="34" charset="0"/>
              <a:buChar char="•"/>
            </a:pPr>
            <a:endParaRPr lang="en-US" sz="3200">
              <a:latin typeface="Hero" panose="020B0604020202020204" charset="0"/>
            </a:endParaRPr>
          </a:p>
          <a:p>
            <a:pPr marL="342900" indent="-342900" algn="just">
              <a:buFont typeface="Arial" panose="020B0604020202020204" pitchFamily="34" charset="0"/>
              <a:buChar char="•"/>
            </a:pPr>
            <a:endParaRPr lang="en-US" sz="3200">
              <a:latin typeface="Hero" panose="020B0604020202020204" charset="0"/>
            </a:endParaRPr>
          </a:p>
          <a:p>
            <a:pPr marL="342900" indent="-342900" algn="just">
              <a:buFont typeface="Arial" panose="020B0604020202020204" pitchFamily="34" charset="0"/>
              <a:buChar char="•"/>
            </a:pPr>
            <a:r>
              <a:rPr lang="en-US" sz="3200">
                <a:solidFill>
                  <a:srgbClr val="000000"/>
                </a:solidFill>
                <a:latin typeface="Hero" panose="020B0604020202020204" charset="0"/>
                <a:ea typeface="Hero"/>
                <a:cs typeface="Hero"/>
                <a:sym typeface="Hero"/>
              </a:rPr>
              <a:t>Individualism is the dimension that allows entities to understand the extent to which people in a society value personal goals over collective ones. </a:t>
            </a:r>
          </a:p>
        </p:txBody>
      </p:sp>
      <p:sp>
        <p:nvSpPr>
          <p:cNvPr id="10" name="TextBox 10">
            <a:extLst>
              <a:ext uri="{FF2B5EF4-FFF2-40B4-BE49-F238E27FC236}">
                <a16:creationId xmlns:a16="http://schemas.microsoft.com/office/drawing/2014/main" id="{4A024511-1D4A-B24C-8E6D-65246037D2F5}"/>
              </a:ext>
            </a:extLst>
          </p:cNvPr>
          <p:cNvSpPr txBox="1"/>
          <p:nvPr/>
        </p:nvSpPr>
        <p:spPr>
          <a:xfrm>
            <a:off x="-627523" y="1193677"/>
            <a:ext cx="5486610" cy="910506"/>
          </a:xfrm>
          <a:prstGeom prst="rect">
            <a:avLst/>
          </a:prstGeom>
        </p:spPr>
        <p:txBody>
          <a:bodyPr lIns="0" tIns="0" rIns="0" bIns="0" rtlCol="0" anchor="t">
            <a:spAutoFit/>
          </a:bodyPr>
          <a:lstStyle/>
          <a:p>
            <a:pPr algn="l">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11" name="Freeform 11">
            <a:extLst>
              <a:ext uri="{FF2B5EF4-FFF2-40B4-BE49-F238E27FC236}">
                <a16:creationId xmlns:a16="http://schemas.microsoft.com/office/drawing/2014/main" id="{DA3D2F53-6A07-599B-192E-F36A6FC00E56}"/>
              </a:ext>
            </a:extLst>
          </p:cNvPr>
          <p:cNvSpPr/>
          <p:nvPr/>
        </p:nvSpPr>
        <p:spPr>
          <a:xfrm rot="-1180001">
            <a:off x="14766792" y="169390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a:extLst>
              <a:ext uri="{FF2B5EF4-FFF2-40B4-BE49-F238E27FC236}">
                <a16:creationId xmlns:a16="http://schemas.microsoft.com/office/drawing/2014/main" id="{85A3B4B1-439A-B130-7459-E559F26406C8}"/>
              </a:ext>
            </a:extLst>
          </p:cNvPr>
          <p:cNvSpPr/>
          <p:nvPr/>
        </p:nvSpPr>
        <p:spPr>
          <a:xfrm rot="-1180001">
            <a:off x="9765999" y="682946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a:extLst>
              <a:ext uri="{FF2B5EF4-FFF2-40B4-BE49-F238E27FC236}">
                <a16:creationId xmlns:a16="http://schemas.microsoft.com/office/drawing/2014/main" id="{1A141C63-8C96-87D0-F0B9-BD85BB8BDC4C}"/>
              </a:ext>
            </a:extLst>
          </p:cNvPr>
          <p:cNvSpPr/>
          <p:nvPr/>
        </p:nvSpPr>
        <p:spPr>
          <a:xfrm rot="5400000">
            <a:off x="12651157" y="-768244"/>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Freeform 14">
            <a:extLst>
              <a:ext uri="{FF2B5EF4-FFF2-40B4-BE49-F238E27FC236}">
                <a16:creationId xmlns:a16="http://schemas.microsoft.com/office/drawing/2014/main" id="{67F413B6-BFB8-B17F-E81F-C02FE6131540}"/>
              </a:ext>
            </a:extLst>
          </p:cNvPr>
          <p:cNvSpPr/>
          <p:nvPr/>
        </p:nvSpPr>
        <p:spPr>
          <a:xfrm rot="5400000">
            <a:off x="10364326"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extLst>
      <p:ext uri="{BB962C8B-B14F-4D97-AF65-F5344CB8AC3E}">
        <p14:creationId xmlns:p14="http://schemas.microsoft.com/office/powerpoint/2010/main" val="486680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a:extLst>
            <a:ext uri="{FF2B5EF4-FFF2-40B4-BE49-F238E27FC236}">
              <a16:creationId xmlns:a16="http://schemas.microsoft.com/office/drawing/2014/main" id="{D8CD0AFD-FB9B-2831-C274-21DEC40019E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DA6867B-4FB7-9C0D-28BB-D1F96E5EF4D9}"/>
              </a:ext>
            </a:extLst>
          </p:cNvPr>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a:extLst>
              <a:ext uri="{FF2B5EF4-FFF2-40B4-BE49-F238E27FC236}">
                <a16:creationId xmlns:a16="http://schemas.microsoft.com/office/drawing/2014/main" id="{B8874679-F1B0-6B9D-060A-23F1A9CB8698}"/>
              </a:ext>
            </a:extLst>
          </p:cNvPr>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4" name="Group 4">
            <a:extLst>
              <a:ext uri="{FF2B5EF4-FFF2-40B4-BE49-F238E27FC236}">
                <a16:creationId xmlns:a16="http://schemas.microsoft.com/office/drawing/2014/main" id="{64250DA9-63DC-6EA5-C05C-FD829ACA8933}"/>
              </a:ext>
            </a:extLst>
          </p:cNvPr>
          <p:cNvGrpSpPr/>
          <p:nvPr/>
        </p:nvGrpSpPr>
        <p:grpSpPr>
          <a:xfrm>
            <a:off x="-1356851" y="872411"/>
            <a:ext cx="13683765" cy="8542178"/>
            <a:chOff x="0" y="0"/>
            <a:chExt cx="3127531" cy="2249792"/>
          </a:xfrm>
        </p:grpSpPr>
        <p:sp>
          <p:nvSpPr>
            <p:cNvPr id="5" name="Freeform 5">
              <a:extLst>
                <a:ext uri="{FF2B5EF4-FFF2-40B4-BE49-F238E27FC236}">
                  <a16:creationId xmlns:a16="http://schemas.microsoft.com/office/drawing/2014/main" id="{1EEDF7A4-A701-AFC6-81BF-1037677BC78D}"/>
                </a:ext>
              </a:extLst>
            </p:cNvPr>
            <p:cNvSpPr/>
            <p:nvPr/>
          </p:nvSpPr>
          <p:spPr>
            <a:xfrm>
              <a:off x="0" y="0"/>
              <a:ext cx="3127531" cy="2249792"/>
            </a:xfrm>
            <a:custGeom>
              <a:avLst/>
              <a:gdLst/>
              <a:ahLst/>
              <a:cxnLst/>
              <a:rect l="l" t="t" r="r" b="b"/>
              <a:pathLst>
                <a:path w="3127531" h="2249792">
                  <a:moveTo>
                    <a:pt x="33250" y="0"/>
                  </a:moveTo>
                  <a:lnTo>
                    <a:pt x="3094281" y="0"/>
                  </a:lnTo>
                  <a:cubicBezTo>
                    <a:pt x="3112644" y="0"/>
                    <a:pt x="3127531" y="14887"/>
                    <a:pt x="3127531" y="33250"/>
                  </a:cubicBezTo>
                  <a:lnTo>
                    <a:pt x="3127531" y="2216542"/>
                  </a:lnTo>
                  <a:cubicBezTo>
                    <a:pt x="3127531" y="2234905"/>
                    <a:pt x="3112644" y="2249792"/>
                    <a:pt x="3094281" y="2249792"/>
                  </a:cubicBezTo>
                  <a:lnTo>
                    <a:pt x="33250" y="2249792"/>
                  </a:lnTo>
                  <a:cubicBezTo>
                    <a:pt x="14887" y="2249792"/>
                    <a:pt x="0" y="2234905"/>
                    <a:pt x="0" y="2216542"/>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6" name="TextBox 6">
              <a:extLst>
                <a:ext uri="{FF2B5EF4-FFF2-40B4-BE49-F238E27FC236}">
                  <a16:creationId xmlns:a16="http://schemas.microsoft.com/office/drawing/2014/main" id="{D03DB35E-FA56-34A8-0DA8-F830BA57E925}"/>
                </a:ext>
              </a:extLst>
            </p:cNvPr>
            <p:cNvSpPr txBox="1"/>
            <p:nvPr/>
          </p:nvSpPr>
          <p:spPr>
            <a:xfrm>
              <a:off x="0" y="-38100"/>
              <a:ext cx="3127531" cy="228789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a:extLst>
              <a:ext uri="{FF2B5EF4-FFF2-40B4-BE49-F238E27FC236}">
                <a16:creationId xmlns:a16="http://schemas.microsoft.com/office/drawing/2014/main" id="{774328AE-1FF8-3DDD-4C36-68A87B2D0421}"/>
              </a:ext>
            </a:extLst>
          </p:cNvPr>
          <p:cNvSpPr/>
          <p:nvPr/>
        </p:nvSpPr>
        <p:spPr>
          <a:xfrm rot="-1057924">
            <a:off x="13245433" y="4405940"/>
            <a:ext cx="6114668" cy="5547672"/>
          </a:xfrm>
          <a:custGeom>
            <a:avLst/>
            <a:gdLst/>
            <a:ahLst/>
            <a:cxnLst/>
            <a:rect l="l" t="t" r="r" b="b"/>
            <a:pathLst>
              <a:path w="6114668" h="5547672">
                <a:moveTo>
                  <a:pt x="0" y="0"/>
                </a:moveTo>
                <a:lnTo>
                  <a:pt x="6114668" y="0"/>
                </a:lnTo>
                <a:lnTo>
                  <a:pt x="6114668" y="5547671"/>
                </a:lnTo>
                <a:lnTo>
                  <a:pt x="0" y="5547671"/>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a:extLst>
              <a:ext uri="{FF2B5EF4-FFF2-40B4-BE49-F238E27FC236}">
                <a16:creationId xmlns:a16="http://schemas.microsoft.com/office/drawing/2014/main" id="{32E25025-2902-43CE-41EA-67AE63274DFE}"/>
              </a:ext>
            </a:extLst>
          </p:cNvPr>
          <p:cNvSpPr/>
          <p:nvPr/>
        </p:nvSpPr>
        <p:spPr>
          <a:xfrm rot="807396">
            <a:off x="11869190" y="28435"/>
            <a:ext cx="4107319" cy="4114800"/>
          </a:xfrm>
          <a:custGeom>
            <a:avLst/>
            <a:gdLst/>
            <a:ahLst/>
            <a:cxnLst/>
            <a:rect l="l" t="t" r="r" b="b"/>
            <a:pathLst>
              <a:path w="4107319" h="4114800">
                <a:moveTo>
                  <a:pt x="0" y="0"/>
                </a:moveTo>
                <a:lnTo>
                  <a:pt x="4107319" y="0"/>
                </a:lnTo>
                <a:lnTo>
                  <a:pt x="4107319"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9" name="TextBox 9">
            <a:extLst>
              <a:ext uri="{FF2B5EF4-FFF2-40B4-BE49-F238E27FC236}">
                <a16:creationId xmlns:a16="http://schemas.microsoft.com/office/drawing/2014/main" id="{B24AA5C6-4166-0E19-4841-5AD7C8723966}"/>
              </a:ext>
            </a:extLst>
          </p:cNvPr>
          <p:cNvSpPr txBox="1"/>
          <p:nvPr/>
        </p:nvSpPr>
        <p:spPr>
          <a:xfrm>
            <a:off x="-1010167" y="2639556"/>
            <a:ext cx="12235017" cy="5909310"/>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3200">
                <a:latin typeface="Hero" panose="020B0604020202020204" charset="0"/>
              </a:rPr>
              <a:t>Considering the goals that people in a society generally keep, long-term orientation helps entities to understand the way people in a certain culture accept or value their long-term goals over the short-term ones (The Culture Factor, 2026). </a:t>
            </a:r>
          </a:p>
          <a:p>
            <a:pPr marL="342900" indent="-342900" algn="just">
              <a:buFont typeface="Arial" panose="020B0604020202020204" pitchFamily="34" charset="0"/>
              <a:buChar char="•"/>
            </a:pPr>
            <a:endParaRPr lang="en-US" sz="3200">
              <a:latin typeface="Hero" panose="020B0604020202020204" charset="0"/>
            </a:endParaRPr>
          </a:p>
          <a:p>
            <a:pPr marL="342900" indent="-342900" algn="just">
              <a:buFont typeface="Arial" panose="020B0604020202020204" pitchFamily="34" charset="0"/>
              <a:buChar char="•"/>
            </a:pPr>
            <a:r>
              <a:rPr lang="en-US" sz="3200">
                <a:solidFill>
                  <a:srgbClr val="000000"/>
                </a:solidFill>
                <a:latin typeface="Hero" panose="020B0604020202020204" charset="0"/>
                <a:ea typeface="Hero"/>
                <a:cs typeface="Hero"/>
                <a:sym typeface="Hero"/>
              </a:rPr>
              <a:t>Using the dimension of indulgence, the extent to which people in society are able to control their impulses and desires for doing something (The Culture Factor, 2026). </a:t>
            </a:r>
          </a:p>
          <a:p>
            <a:pPr marL="342900" indent="-342900" algn="just">
              <a:buFont typeface="Arial" panose="020B0604020202020204" pitchFamily="34" charset="0"/>
              <a:buChar char="•"/>
            </a:pPr>
            <a:endParaRPr lang="en-US" sz="3200">
              <a:solidFill>
                <a:srgbClr val="000000"/>
              </a:solidFill>
              <a:latin typeface="Hero" panose="020B0604020202020204" charset="0"/>
              <a:ea typeface="Hero"/>
              <a:cs typeface="Hero"/>
              <a:sym typeface="Hero"/>
            </a:endParaRPr>
          </a:p>
          <a:p>
            <a:pPr marL="342900" indent="-342900" algn="just">
              <a:buFont typeface="Arial" panose="020B0604020202020204" pitchFamily="34" charset="0"/>
              <a:buChar char="•"/>
            </a:pPr>
            <a:r>
              <a:rPr lang="en-US" sz="3200">
                <a:solidFill>
                  <a:srgbClr val="000000"/>
                </a:solidFill>
                <a:latin typeface="Hero" panose="020B0604020202020204" charset="0"/>
                <a:ea typeface="Hero"/>
                <a:cs typeface="Hero"/>
                <a:sym typeface="Hero"/>
              </a:rPr>
              <a:t>Using uncertainty avoidance, people can measure the way a certain culture is able to handle uncertain situations.</a:t>
            </a:r>
          </a:p>
        </p:txBody>
      </p:sp>
      <p:sp>
        <p:nvSpPr>
          <p:cNvPr id="10" name="TextBox 10">
            <a:extLst>
              <a:ext uri="{FF2B5EF4-FFF2-40B4-BE49-F238E27FC236}">
                <a16:creationId xmlns:a16="http://schemas.microsoft.com/office/drawing/2014/main" id="{C67FD30A-2F10-696C-4C2E-753249C26654}"/>
              </a:ext>
            </a:extLst>
          </p:cNvPr>
          <p:cNvSpPr txBox="1"/>
          <p:nvPr/>
        </p:nvSpPr>
        <p:spPr>
          <a:xfrm>
            <a:off x="-479582" y="1012238"/>
            <a:ext cx="5486610" cy="910506"/>
          </a:xfrm>
          <a:prstGeom prst="rect">
            <a:avLst/>
          </a:prstGeom>
        </p:spPr>
        <p:txBody>
          <a:bodyPr lIns="0" tIns="0" rIns="0" bIns="0" rtlCol="0" anchor="t">
            <a:spAutoFit/>
          </a:bodyPr>
          <a:lstStyle/>
          <a:p>
            <a:pPr algn="l">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11" name="Freeform 11">
            <a:extLst>
              <a:ext uri="{FF2B5EF4-FFF2-40B4-BE49-F238E27FC236}">
                <a16:creationId xmlns:a16="http://schemas.microsoft.com/office/drawing/2014/main" id="{0430E3D1-C28F-FFCD-A054-3438CA3AEB28}"/>
              </a:ext>
            </a:extLst>
          </p:cNvPr>
          <p:cNvSpPr/>
          <p:nvPr/>
        </p:nvSpPr>
        <p:spPr>
          <a:xfrm rot="-1180001">
            <a:off x="14766792" y="169390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a:extLst>
              <a:ext uri="{FF2B5EF4-FFF2-40B4-BE49-F238E27FC236}">
                <a16:creationId xmlns:a16="http://schemas.microsoft.com/office/drawing/2014/main" id="{8706EA50-B1BC-B659-49DD-C83B0897925A}"/>
              </a:ext>
            </a:extLst>
          </p:cNvPr>
          <p:cNvSpPr/>
          <p:nvPr/>
        </p:nvSpPr>
        <p:spPr>
          <a:xfrm rot="-1180001">
            <a:off x="10204675" y="827734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a:extLst>
              <a:ext uri="{FF2B5EF4-FFF2-40B4-BE49-F238E27FC236}">
                <a16:creationId xmlns:a16="http://schemas.microsoft.com/office/drawing/2014/main" id="{A7280741-B338-F4B4-63C0-D813452B4365}"/>
              </a:ext>
            </a:extLst>
          </p:cNvPr>
          <p:cNvSpPr/>
          <p:nvPr/>
        </p:nvSpPr>
        <p:spPr>
          <a:xfrm rot="5400000">
            <a:off x="12651157" y="-768244"/>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Freeform 14">
            <a:extLst>
              <a:ext uri="{FF2B5EF4-FFF2-40B4-BE49-F238E27FC236}">
                <a16:creationId xmlns:a16="http://schemas.microsoft.com/office/drawing/2014/main" id="{C51D2F12-192E-B233-0F94-2D97AED58796}"/>
              </a:ext>
            </a:extLst>
          </p:cNvPr>
          <p:cNvSpPr/>
          <p:nvPr/>
        </p:nvSpPr>
        <p:spPr>
          <a:xfrm rot="5400000">
            <a:off x="10364326"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extLst>
      <p:ext uri="{BB962C8B-B14F-4D97-AF65-F5344CB8AC3E}">
        <p14:creationId xmlns:p14="http://schemas.microsoft.com/office/powerpoint/2010/main" val="3942089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6884516" y="-7399597"/>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7366320" y="-748530"/>
            <a:ext cx="11874843" cy="11784059"/>
            <a:chOff x="0" y="0"/>
            <a:chExt cx="3127531" cy="3103621"/>
          </a:xfrm>
        </p:grpSpPr>
        <p:sp>
          <p:nvSpPr>
            <p:cNvPr id="4" name="Freeform 4"/>
            <p:cNvSpPr/>
            <p:nvPr/>
          </p:nvSpPr>
          <p:spPr>
            <a:xfrm>
              <a:off x="0" y="0"/>
              <a:ext cx="3127531" cy="3103620"/>
            </a:xfrm>
            <a:custGeom>
              <a:avLst/>
              <a:gdLst/>
              <a:ahLst/>
              <a:cxnLst/>
              <a:rect l="l" t="t" r="r" b="b"/>
              <a:pathLst>
                <a:path w="3127531" h="3103620">
                  <a:moveTo>
                    <a:pt x="33250" y="0"/>
                  </a:moveTo>
                  <a:lnTo>
                    <a:pt x="3094281" y="0"/>
                  </a:lnTo>
                  <a:cubicBezTo>
                    <a:pt x="3112644" y="0"/>
                    <a:pt x="3127531" y="14887"/>
                    <a:pt x="3127531" y="33250"/>
                  </a:cubicBezTo>
                  <a:lnTo>
                    <a:pt x="3127531" y="3070371"/>
                  </a:lnTo>
                  <a:cubicBezTo>
                    <a:pt x="3127531" y="3088734"/>
                    <a:pt x="3112644" y="3103620"/>
                    <a:pt x="3094281" y="3103620"/>
                  </a:cubicBezTo>
                  <a:lnTo>
                    <a:pt x="33250" y="3103620"/>
                  </a:lnTo>
                  <a:cubicBezTo>
                    <a:pt x="14887" y="3103620"/>
                    <a:pt x="0" y="3088734"/>
                    <a:pt x="0" y="3070371"/>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5" name="TextBox 5"/>
            <p:cNvSpPr txBox="1"/>
            <p:nvPr/>
          </p:nvSpPr>
          <p:spPr>
            <a:xfrm>
              <a:off x="0" y="-38100"/>
              <a:ext cx="3127531" cy="3141721"/>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8999"/>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9522580" y="1373769"/>
            <a:ext cx="6873191" cy="910506"/>
          </a:xfrm>
          <a:prstGeom prst="rect">
            <a:avLst/>
          </a:prstGeom>
        </p:spPr>
        <p:txBody>
          <a:bodyPr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Cultural Gap</a:t>
            </a:r>
          </a:p>
        </p:txBody>
      </p:sp>
      <p:sp>
        <p:nvSpPr>
          <p:cNvPr id="8" name="Freeform 8"/>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374531" y="9373356"/>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1180001">
            <a:off x="804750" y="782403"/>
            <a:ext cx="1182732" cy="1182732"/>
          </a:xfrm>
          <a:custGeom>
            <a:avLst/>
            <a:gdLst/>
            <a:ahLst/>
            <a:cxnLst/>
            <a:rect l="l" t="t" r="r" b="b"/>
            <a:pathLst>
              <a:path w="1182732" h="1182732">
                <a:moveTo>
                  <a:pt x="0" y="0"/>
                </a:moveTo>
                <a:lnTo>
                  <a:pt x="1182732" y="0"/>
                </a:lnTo>
                <a:lnTo>
                  <a:pt x="1182732" y="1182732"/>
                </a:lnTo>
                <a:lnTo>
                  <a:pt x="0" y="1182732"/>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Freeform 11"/>
          <p:cNvSpPr/>
          <p:nvPr/>
        </p:nvSpPr>
        <p:spPr>
          <a:xfrm rot="-1180001">
            <a:off x="6479920" y="8075162"/>
            <a:ext cx="1627639" cy="1627639"/>
          </a:xfrm>
          <a:custGeom>
            <a:avLst/>
            <a:gdLst/>
            <a:ahLst/>
            <a:cxnLst/>
            <a:rect l="l" t="t" r="r" b="b"/>
            <a:pathLst>
              <a:path w="1627639" h="1627639">
                <a:moveTo>
                  <a:pt x="0" y="0"/>
                </a:moveTo>
                <a:lnTo>
                  <a:pt x="1627640" y="0"/>
                </a:lnTo>
                <a:lnTo>
                  <a:pt x="1627640"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839452" y="2727241"/>
            <a:ext cx="5414052" cy="5394365"/>
          </a:xfrm>
          <a:custGeom>
            <a:avLst/>
            <a:gdLst/>
            <a:ahLst/>
            <a:cxnLst/>
            <a:rect l="l" t="t" r="r" b="b"/>
            <a:pathLst>
              <a:path w="5414052" h="5394365">
                <a:moveTo>
                  <a:pt x="0" y="0"/>
                </a:moveTo>
                <a:lnTo>
                  <a:pt x="5414052" y="0"/>
                </a:lnTo>
                <a:lnTo>
                  <a:pt x="5414052" y="5394365"/>
                </a:lnTo>
                <a:lnTo>
                  <a:pt x="0" y="539436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8163754" y="3247545"/>
            <a:ext cx="10124245" cy="3898503"/>
          </a:xfrm>
          <a:prstGeom prst="rect">
            <a:avLst/>
          </a:prstGeom>
        </p:spPr>
        <p:txBody>
          <a:bodyPr wrap="square" lIns="0" tIns="0" rIns="0" bIns="0" rtlCol="0" anchor="t">
            <a:spAutoFit/>
          </a:bodyPr>
          <a:lstStyle/>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China has a very high-power distance index of 80 compared to the low index of 35 in the UK (The Culture Factor, 2026). </a:t>
            </a:r>
          </a:p>
          <a:p>
            <a:pPr marL="457200" indent="-457200" algn="just">
              <a:lnSpc>
                <a:spcPts val="3795"/>
              </a:lnSpc>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lnSpc>
                <a:spcPts val="3795"/>
              </a:lnSpc>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There is a large difference between individualism in China and the UK, where their scores stand at 43 and 76, respectively (The Culture Factor,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2486961" y="2011564"/>
            <a:ext cx="13314078" cy="6571218"/>
            <a:chOff x="0" y="0"/>
            <a:chExt cx="3506589" cy="1730691"/>
          </a:xfrm>
        </p:grpSpPr>
        <p:sp>
          <p:nvSpPr>
            <p:cNvPr id="7" name="Freeform 7"/>
            <p:cNvSpPr/>
            <p:nvPr/>
          </p:nvSpPr>
          <p:spPr>
            <a:xfrm>
              <a:off x="0" y="0"/>
              <a:ext cx="3506589" cy="1730691"/>
            </a:xfrm>
            <a:custGeom>
              <a:avLst/>
              <a:gdLst/>
              <a:ahLst/>
              <a:cxnLst/>
              <a:rect l="l" t="t" r="r" b="b"/>
              <a:pathLst>
                <a:path w="3506589" h="1730691">
                  <a:moveTo>
                    <a:pt x="29656" y="0"/>
                  </a:moveTo>
                  <a:lnTo>
                    <a:pt x="3476933" y="0"/>
                  </a:lnTo>
                  <a:cubicBezTo>
                    <a:pt x="3493312" y="0"/>
                    <a:pt x="3506589" y="13277"/>
                    <a:pt x="3506589" y="29656"/>
                  </a:cubicBezTo>
                  <a:lnTo>
                    <a:pt x="3506589" y="1701036"/>
                  </a:lnTo>
                  <a:cubicBezTo>
                    <a:pt x="3506589" y="1708901"/>
                    <a:pt x="3503464" y="1716444"/>
                    <a:pt x="3497903" y="1722005"/>
                  </a:cubicBezTo>
                  <a:cubicBezTo>
                    <a:pt x="3492341" y="1727567"/>
                    <a:pt x="3484798" y="1730691"/>
                    <a:pt x="3476933" y="1730691"/>
                  </a:cubicBezTo>
                  <a:lnTo>
                    <a:pt x="29656" y="1730691"/>
                  </a:lnTo>
                  <a:cubicBezTo>
                    <a:pt x="21790" y="1730691"/>
                    <a:pt x="14247" y="1727567"/>
                    <a:pt x="8686" y="1722005"/>
                  </a:cubicBezTo>
                  <a:cubicBezTo>
                    <a:pt x="3124" y="1716444"/>
                    <a:pt x="0" y="1708901"/>
                    <a:pt x="0" y="1701036"/>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8" name="TextBox 8"/>
            <p:cNvSpPr txBox="1"/>
            <p:nvPr/>
          </p:nvSpPr>
          <p:spPr>
            <a:xfrm>
              <a:off x="0" y="-38100"/>
              <a:ext cx="3506589" cy="1768791"/>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932608" y="2219143"/>
            <a:ext cx="8949395" cy="910506"/>
          </a:xfrm>
          <a:prstGeom prst="rect">
            <a:avLst/>
          </a:prstGeom>
        </p:spPr>
        <p:txBody>
          <a:bodyPr lIns="0" tIns="0" rIns="0" bIns="0" rtlCol="0" anchor="t">
            <a:spAutoFit/>
          </a:bodyPr>
          <a:lstStyle/>
          <a:p>
            <a:pPr algn="ctr">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10" name="Freeform 10"/>
          <p:cNvSpPr/>
          <p:nvPr/>
        </p:nvSpPr>
        <p:spPr>
          <a:xfrm rot="-1180001">
            <a:off x="10519292" y="1255116"/>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rot="-1180001">
            <a:off x="5183589" y="771630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Freeform 12"/>
          <p:cNvSpPr/>
          <p:nvPr/>
        </p:nvSpPr>
        <p:spPr>
          <a:xfrm>
            <a:off x="13702175" y="6670113"/>
            <a:ext cx="4197729" cy="2900249"/>
          </a:xfrm>
          <a:custGeom>
            <a:avLst/>
            <a:gdLst/>
            <a:ahLst/>
            <a:cxnLst/>
            <a:rect l="l" t="t" r="r" b="b"/>
            <a:pathLst>
              <a:path w="4197729" h="2900249">
                <a:moveTo>
                  <a:pt x="0" y="0"/>
                </a:moveTo>
                <a:lnTo>
                  <a:pt x="4197729" y="0"/>
                </a:lnTo>
                <a:lnTo>
                  <a:pt x="4197729" y="2900250"/>
                </a:lnTo>
                <a:lnTo>
                  <a:pt x="0" y="290025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rot="-341748" flipH="1">
            <a:off x="1108130" y="459605"/>
            <a:ext cx="3561172" cy="4114800"/>
          </a:xfrm>
          <a:custGeom>
            <a:avLst/>
            <a:gdLst/>
            <a:ahLst/>
            <a:cxnLst/>
            <a:rect l="l" t="t" r="r" b="b"/>
            <a:pathLst>
              <a:path w="3561172" h="4114800">
                <a:moveTo>
                  <a:pt x="3561172" y="0"/>
                </a:moveTo>
                <a:lnTo>
                  <a:pt x="0" y="0"/>
                </a:lnTo>
                <a:lnTo>
                  <a:pt x="0" y="4114800"/>
                </a:lnTo>
                <a:lnTo>
                  <a:pt x="3561172" y="4114800"/>
                </a:lnTo>
                <a:lnTo>
                  <a:pt x="3561172"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TextBox 14"/>
          <p:cNvSpPr txBox="1"/>
          <p:nvPr/>
        </p:nvSpPr>
        <p:spPr>
          <a:xfrm>
            <a:off x="4342041" y="4117230"/>
            <a:ext cx="9603916" cy="3411190"/>
          </a:xfrm>
          <a:prstGeom prst="rect">
            <a:avLst/>
          </a:prstGeom>
        </p:spPr>
        <p:txBody>
          <a:bodyPr lIns="0" tIns="0" rIns="0" bIns="0" rtlCol="0" anchor="t">
            <a:spAutoFit/>
          </a:bodyPr>
          <a:lstStyle/>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China stands at 77 points in this index, while the UK stands at 60 points (The Culture Factor, 2026). </a:t>
            </a:r>
          </a:p>
          <a:p>
            <a:pPr marL="457200" indent="-457200" algn="just">
              <a:lnSpc>
                <a:spcPts val="3795"/>
              </a:lnSpc>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Indulgence in China is low, with a score of 24 as compared to 69 in the UK (The Culture Factor, 2026).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539582" y="4219367"/>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1067564" y="1825748"/>
            <a:ext cx="11279992" cy="7242889"/>
            <a:chOff x="0" y="0"/>
            <a:chExt cx="3127531" cy="2249792"/>
          </a:xfrm>
        </p:grpSpPr>
        <p:sp>
          <p:nvSpPr>
            <p:cNvPr id="5" name="Freeform 5"/>
            <p:cNvSpPr/>
            <p:nvPr/>
          </p:nvSpPr>
          <p:spPr>
            <a:xfrm>
              <a:off x="0" y="0"/>
              <a:ext cx="3127531" cy="2249792"/>
            </a:xfrm>
            <a:custGeom>
              <a:avLst/>
              <a:gdLst/>
              <a:ahLst/>
              <a:cxnLst/>
              <a:rect l="l" t="t" r="r" b="b"/>
              <a:pathLst>
                <a:path w="3127531" h="2249792">
                  <a:moveTo>
                    <a:pt x="33250" y="0"/>
                  </a:moveTo>
                  <a:lnTo>
                    <a:pt x="3094281" y="0"/>
                  </a:lnTo>
                  <a:cubicBezTo>
                    <a:pt x="3112644" y="0"/>
                    <a:pt x="3127531" y="14887"/>
                    <a:pt x="3127531" y="33250"/>
                  </a:cubicBezTo>
                  <a:lnTo>
                    <a:pt x="3127531" y="2216542"/>
                  </a:lnTo>
                  <a:cubicBezTo>
                    <a:pt x="3127531" y="2234905"/>
                    <a:pt x="3112644" y="2249792"/>
                    <a:pt x="3094281" y="2249792"/>
                  </a:cubicBezTo>
                  <a:lnTo>
                    <a:pt x="33250" y="2249792"/>
                  </a:lnTo>
                  <a:cubicBezTo>
                    <a:pt x="14887" y="2249792"/>
                    <a:pt x="0" y="2234905"/>
                    <a:pt x="0" y="2216542"/>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6" name="TextBox 6"/>
            <p:cNvSpPr txBox="1"/>
            <p:nvPr/>
          </p:nvSpPr>
          <p:spPr>
            <a:xfrm>
              <a:off x="0" y="-38100"/>
              <a:ext cx="3127531" cy="228789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80001">
            <a:off x="14766792" y="169390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rot="-1180001">
            <a:off x="9765999" y="682946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12651157" y="-768244"/>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5400000">
            <a:off x="10364326"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rot="259875">
            <a:off x="12600061" y="4761309"/>
            <a:ext cx="5064840" cy="4797784"/>
          </a:xfrm>
          <a:custGeom>
            <a:avLst/>
            <a:gdLst/>
            <a:ahLst/>
            <a:cxnLst/>
            <a:rect l="l" t="t" r="r" b="b"/>
            <a:pathLst>
              <a:path w="5064840" h="4797784">
                <a:moveTo>
                  <a:pt x="0" y="0"/>
                </a:moveTo>
                <a:lnTo>
                  <a:pt x="5064840" y="0"/>
                </a:lnTo>
                <a:lnTo>
                  <a:pt x="5064840" y="4797785"/>
                </a:lnTo>
                <a:lnTo>
                  <a:pt x="0" y="479778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9630648" y="1158923"/>
            <a:ext cx="3978813" cy="3132411"/>
          </a:xfrm>
          <a:custGeom>
            <a:avLst/>
            <a:gdLst/>
            <a:ahLst/>
            <a:cxnLst/>
            <a:rect l="l" t="t" r="r" b="b"/>
            <a:pathLst>
              <a:path w="3978813" h="3132411">
                <a:moveTo>
                  <a:pt x="0" y="0"/>
                </a:moveTo>
                <a:lnTo>
                  <a:pt x="3978813" y="0"/>
                </a:lnTo>
                <a:lnTo>
                  <a:pt x="3978813" y="3132411"/>
                </a:lnTo>
                <a:lnTo>
                  <a:pt x="0" y="3132411"/>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230359" y="2409952"/>
            <a:ext cx="8978777" cy="910506"/>
          </a:xfrm>
          <a:prstGeom prst="rect">
            <a:avLst/>
          </a:prstGeom>
        </p:spPr>
        <p:txBody>
          <a:bodyPr wrap="square"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Negotiation Strategy</a:t>
            </a:r>
          </a:p>
        </p:txBody>
      </p:sp>
      <p:sp>
        <p:nvSpPr>
          <p:cNvPr id="14" name="TextBox 14"/>
          <p:cNvSpPr txBox="1"/>
          <p:nvPr/>
        </p:nvSpPr>
        <p:spPr>
          <a:xfrm>
            <a:off x="0" y="5141971"/>
            <a:ext cx="9372600" cy="3077766"/>
          </a:xfrm>
          <a:prstGeom prst="rect">
            <a:avLst/>
          </a:prstGeom>
        </p:spPr>
        <p:txBody>
          <a:bodyPr wrap="square" lIns="0" tIns="0" rIns="0" bIns="0" rtlCol="0" anchor="t">
            <a:spAutoFit/>
          </a:bodyPr>
          <a:lstStyle/>
          <a:p>
            <a:pPr algn="just"/>
            <a:r>
              <a:rPr lang="en-US" sz="4000">
                <a:solidFill>
                  <a:srgbClr val="000000"/>
                </a:solidFill>
                <a:latin typeface="Hero"/>
                <a:ea typeface="Hero"/>
                <a:cs typeface="Hero"/>
                <a:sym typeface="Hero"/>
              </a:rPr>
              <a:t>Senior executives at Birmingham Biotech need to focus on the high-power index and respect the leaders of the Chinese company. </a:t>
            </a:r>
          </a:p>
          <a:p>
            <a:pPr algn="just"/>
            <a:endParaRPr lang="en-US" sz="4000">
              <a:solidFill>
                <a:srgbClr val="000000"/>
              </a:solidFill>
              <a:latin typeface="Hero"/>
              <a:ea typeface="Hero"/>
              <a:cs typeface="Hero"/>
              <a:sym typeface="He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6884516" y="-7399597"/>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5203612" y="-1028700"/>
            <a:ext cx="11874843" cy="11784059"/>
            <a:chOff x="0" y="0"/>
            <a:chExt cx="3127531" cy="3103621"/>
          </a:xfrm>
        </p:grpSpPr>
        <p:sp>
          <p:nvSpPr>
            <p:cNvPr id="4" name="Freeform 4"/>
            <p:cNvSpPr/>
            <p:nvPr/>
          </p:nvSpPr>
          <p:spPr>
            <a:xfrm>
              <a:off x="0" y="0"/>
              <a:ext cx="3127531" cy="3103620"/>
            </a:xfrm>
            <a:custGeom>
              <a:avLst/>
              <a:gdLst/>
              <a:ahLst/>
              <a:cxnLst/>
              <a:rect l="l" t="t" r="r" b="b"/>
              <a:pathLst>
                <a:path w="3127531" h="3103620">
                  <a:moveTo>
                    <a:pt x="33250" y="0"/>
                  </a:moveTo>
                  <a:lnTo>
                    <a:pt x="3094281" y="0"/>
                  </a:lnTo>
                  <a:cubicBezTo>
                    <a:pt x="3112644" y="0"/>
                    <a:pt x="3127531" y="14887"/>
                    <a:pt x="3127531" y="33250"/>
                  </a:cubicBezTo>
                  <a:lnTo>
                    <a:pt x="3127531" y="3070371"/>
                  </a:lnTo>
                  <a:cubicBezTo>
                    <a:pt x="3127531" y="3088734"/>
                    <a:pt x="3112644" y="3103620"/>
                    <a:pt x="3094281" y="3103620"/>
                  </a:cubicBezTo>
                  <a:lnTo>
                    <a:pt x="33250" y="3103620"/>
                  </a:lnTo>
                  <a:cubicBezTo>
                    <a:pt x="14887" y="3103620"/>
                    <a:pt x="0" y="3088734"/>
                    <a:pt x="0" y="3070371"/>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5" name="TextBox 5"/>
            <p:cNvSpPr txBox="1"/>
            <p:nvPr/>
          </p:nvSpPr>
          <p:spPr>
            <a:xfrm>
              <a:off x="0" y="-38100"/>
              <a:ext cx="3127531" cy="3141721"/>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8999"/>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5538156" y="608795"/>
            <a:ext cx="7551200" cy="910506"/>
          </a:xfrm>
          <a:prstGeom prst="rect">
            <a:avLst/>
          </a:prstGeom>
        </p:spPr>
        <p:txBody>
          <a:bodyPr lIns="0" tIns="0" rIns="0" bIns="0" rtlCol="0" anchor="t">
            <a:spAutoFit/>
          </a:bodyPr>
          <a:lstStyle/>
          <a:p>
            <a:pPr algn="l">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8" name="Freeform 8"/>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374531" y="9373356"/>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1180001">
            <a:off x="804750" y="782403"/>
            <a:ext cx="1182732" cy="1182732"/>
          </a:xfrm>
          <a:custGeom>
            <a:avLst/>
            <a:gdLst/>
            <a:ahLst/>
            <a:cxnLst/>
            <a:rect l="l" t="t" r="r" b="b"/>
            <a:pathLst>
              <a:path w="1182732" h="1182732">
                <a:moveTo>
                  <a:pt x="0" y="0"/>
                </a:moveTo>
                <a:lnTo>
                  <a:pt x="1182732" y="0"/>
                </a:lnTo>
                <a:lnTo>
                  <a:pt x="1182732" y="1182732"/>
                </a:lnTo>
                <a:lnTo>
                  <a:pt x="0" y="1182732"/>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Freeform 11"/>
          <p:cNvSpPr/>
          <p:nvPr/>
        </p:nvSpPr>
        <p:spPr>
          <a:xfrm rot="-1180001">
            <a:off x="6479920" y="8075162"/>
            <a:ext cx="1627639" cy="1627639"/>
          </a:xfrm>
          <a:custGeom>
            <a:avLst/>
            <a:gdLst/>
            <a:ahLst/>
            <a:cxnLst/>
            <a:rect l="l" t="t" r="r" b="b"/>
            <a:pathLst>
              <a:path w="1627639" h="1627639">
                <a:moveTo>
                  <a:pt x="0" y="0"/>
                </a:moveTo>
                <a:lnTo>
                  <a:pt x="1627640" y="0"/>
                </a:lnTo>
                <a:lnTo>
                  <a:pt x="1627640" y="1627639"/>
                </a:lnTo>
                <a:lnTo>
                  <a:pt x="0" y="16276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1528514" y="2615410"/>
            <a:ext cx="4943864" cy="5618027"/>
          </a:xfrm>
          <a:custGeom>
            <a:avLst/>
            <a:gdLst/>
            <a:ahLst/>
            <a:cxnLst/>
            <a:rect l="l" t="t" r="r" b="b"/>
            <a:pathLst>
              <a:path w="4943864" h="5618027">
                <a:moveTo>
                  <a:pt x="0" y="0"/>
                </a:moveTo>
                <a:lnTo>
                  <a:pt x="4943865" y="0"/>
                </a:lnTo>
                <a:lnTo>
                  <a:pt x="4943865" y="5618028"/>
                </a:lnTo>
                <a:lnTo>
                  <a:pt x="0" y="5618028"/>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7522269" y="3238235"/>
            <a:ext cx="8883721" cy="3693319"/>
          </a:xfrm>
          <a:prstGeom prst="rect">
            <a:avLst/>
          </a:prstGeom>
        </p:spPr>
        <p:txBody>
          <a:bodyPr wrap="square" lIns="0" tIns="0" rIns="0" bIns="0" rtlCol="0" anchor="t">
            <a:spAutoFit/>
          </a:bodyPr>
          <a:lstStyle/>
          <a:p>
            <a:pPr algn="just"/>
            <a:r>
              <a:rPr lang="en-US" sz="4800">
                <a:solidFill>
                  <a:srgbClr val="000000"/>
                </a:solidFill>
                <a:latin typeface="Hero"/>
                <a:ea typeface="Hero"/>
                <a:cs typeface="Hero"/>
                <a:sym typeface="Hero"/>
              </a:rPr>
              <a:t>The formation of timelines needs to focus a lot on the long-term goals of the partnership due to its high long-term orientation.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5400000">
            <a:off x="1957084"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2915333" y="2107374"/>
            <a:ext cx="13314078" cy="6571218"/>
            <a:chOff x="0" y="0"/>
            <a:chExt cx="3506589" cy="1730691"/>
          </a:xfrm>
        </p:grpSpPr>
        <p:sp>
          <p:nvSpPr>
            <p:cNvPr id="7" name="Freeform 7"/>
            <p:cNvSpPr/>
            <p:nvPr/>
          </p:nvSpPr>
          <p:spPr>
            <a:xfrm>
              <a:off x="0" y="0"/>
              <a:ext cx="3506589" cy="1730691"/>
            </a:xfrm>
            <a:custGeom>
              <a:avLst/>
              <a:gdLst/>
              <a:ahLst/>
              <a:cxnLst/>
              <a:rect l="l" t="t" r="r" b="b"/>
              <a:pathLst>
                <a:path w="3506589" h="1730691">
                  <a:moveTo>
                    <a:pt x="29656" y="0"/>
                  </a:moveTo>
                  <a:lnTo>
                    <a:pt x="3476933" y="0"/>
                  </a:lnTo>
                  <a:cubicBezTo>
                    <a:pt x="3493312" y="0"/>
                    <a:pt x="3506589" y="13277"/>
                    <a:pt x="3506589" y="29656"/>
                  </a:cubicBezTo>
                  <a:lnTo>
                    <a:pt x="3506589" y="1701036"/>
                  </a:lnTo>
                  <a:cubicBezTo>
                    <a:pt x="3506589" y="1708901"/>
                    <a:pt x="3503464" y="1716444"/>
                    <a:pt x="3497903" y="1722005"/>
                  </a:cubicBezTo>
                  <a:cubicBezTo>
                    <a:pt x="3492341" y="1727567"/>
                    <a:pt x="3484798" y="1730691"/>
                    <a:pt x="3476933" y="1730691"/>
                  </a:cubicBezTo>
                  <a:lnTo>
                    <a:pt x="29656" y="1730691"/>
                  </a:lnTo>
                  <a:cubicBezTo>
                    <a:pt x="21790" y="1730691"/>
                    <a:pt x="14247" y="1727567"/>
                    <a:pt x="8686" y="1722005"/>
                  </a:cubicBezTo>
                  <a:cubicBezTo>
                    <a:pt x="3124" y="1716444"/>
                    <a:pt x="0" y="1708901"/>
                    <a:pt x="0" y="1701036"/>
                  </a:cubicBezTo>
                  <a:lnTo>
                    <a:pt x="0" y="29656"/>
                  </a:lnTo>
                  <a:cubicBezTo>
                    <a:pt x="0" y="21790"/>
                    <a:pt x="3124" y="14247"/>
                    <a:pt x="8686" y="8686"/>
                  </a:cubicBezTo>
                  <a:cubicBezTo>
                    <a:pt x="14247" y="3124"/>
                    <a:pt x="21790" y="0"/>
                    <a:pt x="29656" y="0"/>
                  </a:cubicBezTo>
                  <a:close/>
                </a:path>
              </a:pathLst>
            </a:custGeom>
            <a:solidFill>
              <a:srgbClr val="FFFFFF"/>
            </a:solidFill>
            <a:ln w="38100" cap="rnd">
              <a:solidFill>
                <a:srgbClr val="000000"/>
              </a:solidFill>
              <a:prstDash val="solid"/>
              <a:round/>
            </a:ln>
          </p:spPr>
        </p:sp>
        <p:sp>
          <p:nvSpPr>
            <p:cNvPr id="8" name="TextBox 8"/>
            <p:cNvSpPr txBox="1"/>
            <p:nvPr/>
          </p:nvSpPr>
          <p:spPr>
            <a:xfrm>
              <a:off x="0" y="-38100"/>
              <a:ext cx="3506589" cy="1768791"/>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1296678" y="2401206"/>
            <a:ext cx="9136542" cy="910506"/>
          </a:xfrm>
          <a:prstGeom prst="rect">
            <a:avLst/>
          </a:prstGeom>
        </p:spPr>
        <p:txBody>
          <a:bodyPr lIns="0" tIns="0" rIns="0" bIns="0" rtlCol="0" anchor="t">
            <a:spAutoFit/>
          </a:bodyPr>
          <a:lstStyle/>
          <a:p>
            <a:pPr algn="ctr">
              <a:lnSpc>
                <a:spcPts val="7144"/>
              </a:lnSpc>
              <a:spcBef>
                <a:spcPct val="0"/>
              </a:spcBef>
            </a:pPr>
            <a:r>
              <a:rPr lang="en-US" sz="5953" err="1">
                <a:solidFill>
                  <a:srgbClr val="7F51DB"/>
                </a:solidFill>
                <a:latin typeface="Fredoka"/>
                <a:ea typeface="Fredoka"/>
                <a:cs typeface="Fredoka"/>
                <a:sym typeface="Fredoka"/>
              </a:rPr>
              <a:t>Contd</a:t>
            </a:r>
            <a:r>
              <a:rPr lang="en-US" sz="5953">
                <a:solidFill>
                  <a:srgbClr val="7F51DB"/>
                </a:solidFill>
                <a:latin typeface="Fredoka"/>
                <a:ea typeface="Fredoka"/>
                <a:cs typeface="Fredoka"/>
                <a:sym typeface="Fredoka"/>
              </a:rPr>
              <a:t>…</a:t>
            </a:r>
          </a:p>
        </p:txBody>
      </p:sp>
      <p:sp>
        <p:nvSpPr>
          <p:cNvPr id="10" name="Freeform 10"/>
          <p:cNvSpPr/>
          <p:nvPr/>
        </p:nvSpPr>
        <p:spPr>
          <a:xfrm rot="-1180001">
            <a:off x="10519292" y="1255116"/>
            <a:ext cx="1627639" cy="1627639"/>
          </a:xfrm>
          <a:custGeom>
            <a:avLst/>
            <a:gdLst/>
            <a:ahLst/>
            <a:cxnLst/>
            <a:rect l="l" t="t" r="r" b="b"/>
            <a:pathLst>
              <a:path w="1627639" h="1627639">
                <a:moveTo>
                  <a:pt x="0" y="0"/>
                </a:moveTo>
                <a:lnTo>
                  <a:pt x="1627639" y="0"/>
                </a:lnTo>
                <a:lnTo>
                  <a:pt x="1627639" y="1627640"/>
                </a:lnTo>
                <a:lnTo>
                  <a:pt x="0" y="162764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rot="-1180001">
            <a:off x="5183589" y="7716307"/>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Freeform 12"/>
          <p:cNvSpPr/>
          <p:nvPr/>
        </p:nvSpPr>
        <p:spPr>
          <a:xfrm rot="842796">
            <a:off x="14423497" y="6660896"/>
            <a:ext cx="2929306" cy="3315058"/>
          </a:xfrm>
          <a:custGeom>
            <a:avLst/>
            <a:gdLst/>
            <a:ahLst/>
            <a:cxnLst/>
            <a:rect l="l" t="t" r="r" b="b"/>
            <a:pathLst>
              <a:path w="2929306" h="3315058">
                <a:moveTo>
                  <a:pt x="0" y="0"/>
                </a:moveTo>
                <a:lnTo>
                  <a:pt x="2929306" y="0"/>
                </a:lnTo>
                <a:lnTo>
                  <a:pt x="2929306" y="3315058"/>
                </a:lnTo>
                <a:lnTo>
                  <a:pt x="0" y="3315058"/>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rot="1388451">
            <a:off x="1603830" y="328280"/>
            <a:ext cx="2738212" cy="4114800"/>
          </a:xfrm>
          <a:custGeom>
            <a:avLst/>
            <a:gdLst/>
            <a:ahLst/>
            <a:cxnLst/>
            <a:rect l="l" t="t" r="r" b="b"/>
            <a:pathLst>
              <a:path w="2738212" h="4114800">
                <a:moveTo>
                  <a:pt x="0" y="0"/>
                </a:moveTo>
                <a:lnTo>
                  <a:pt x="2738212" y="0"/>
                </a:lnTo>
                <a:lnTo>
                  <a:pt x="2738212" y="4114800"/>
                </a:lnTo>
                <a:lnTo>
                  <a:pt x="0" y="41148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4" name="TextBox 14"/>
          <p:cNvSpPr txBox="1"/>
          <p:nvPr/>
        </p:nvSpPr>
        <p:spPr>
          <a:xfrm>
            <a:off x="3547985" y="4344033"/>
            <a:ext cx="11605555" cy="1949252"/>
          </a:xfrm>
          <a:prstGeom prst="rect">
            <a:avLst/>
          </a:prstGeom>
        </p:spPr>
        <p:txBody>
          <a:bodyPr wrap="square" lIns="0" tIns="0" rIns="0" bIns="0" rtlCol="0" anchor="t">
            <a:spAutoFit/>
          </a:bodyPr>
          <a:lstStyle/>
          <a:p>
            <a:pPr algn="just">
              <a:lnSpc>
                <a:spcPts val="3795"/>
              </a:lnSpc>
            </a:pPr>
            <a:r>
              <a:rPr lang="en-US" sz="3600">
                <a:solidFill>
                  <a:srgbClr val="000000"/>
                </a:solidFill>
                <a:latin typeface="Hero"/>
                <a:ea typeface="Hero"/>
                <a:cs typeface="Hero"/>
                <a:sym typeface="Hero"/>
              </a:rPr>
              <a:t>It will be important for the company to frame the contract so that it effectively takes care of the interests of both parties, which can help Birmingham Biotech to grow in China.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p:cNvGrpSpPr/>
        <p:nvPr/>
      </p:nvGrpSpPr>
      <p:grpSpPr>
        <a:xfrm>
          <a:off x="0" y="0"/>
          <a:ext cx="0" cy="0"/>
          <a:chOff x="0" y="0"/>
          <a:chExt cx="0" cy="0"/>
        </a:xfrm>
      </p:grpSpPr>
      <p:sp>
        <p:nvSpPr>
          <p:cNvPr id="2" name="Freeform 2"/>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6375518" y="-7383393"/>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1356851" y="872411"/>
            <a:ext cx="11874843" cy="8542178"/>
            <a:chOff x="0" y="0"/>
            <a:chExt cx="3127531" cy="2249792"/>
          </a:xfrm>
        </p:grpSpPr>
        <p:sp>
          <p:nvSpPr>
            <p:cNvPr id="5" name="Freeform 5"/>
            <p:cNvSpPr/>
            <p:nvPr/>
          </p:nvSpPr>
          <p:spPr>
            <a:xfrm>
              <a:off x="0" y="0"/>
              <a:ext cx="3127531" cy="2249792"/>
            </a:xfrm>
            <a:custGeom>
              <a:avLst/>
              <a:gdLst/>
              <a:ahLst/>
              <a:cxnLst/>
              <a:rect l="l" t="t" r="r" b="b"/>
              <a:pathLst>
                <a:path w="3127531" h="2249792">
                  <a:moveTo>
                    <a:pt x="33250" y="0"/>
                  </a:moveTo>
                  <a:lnTo>
                    <a:pt x="3094281" y="0"/>
                  </a:lnTo>
                  <a:cubicBezTo>
                    <a:pt x="3112644" y="0"/>
                    <a:pt x="3127531" y="14887"/>
                    <a:pt x="3127531" y="33250"/>
                  </a:cubicBezTo>
                  <a:lnTo>
                    <a:pt x="3127531" y="2216542"/>
                  </a:lnTo>
                  <a:cubicBezTo>
                    <a:pt x="3127531" y="2234905"/>
                    <a:pt x="3112644" y="2249792"/>
                    <a:pt x="3094281" y="2249792"/>
                  </a:cubicBezTo>
                  <a:lnTo>
                    <a:pt x="33250" y="2249792"/>
                  </a:lnTo>
                  <a:cubicBezTo>
                    <a:pt x="14887" y="2249792"/>
                    <a:pt x="0" y="2234905"/>
                    <a:pt x="0" y="2216542"/>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6" name="TextBox 6"/>
            <p:cNvSpPr txBox="1"/>
            <p:nvPr/>
          </p:nvSpPr>
          <p:spPr>
            <a:xfrm>
              <a:off x="0" y="-38100"/>
              <a:ext cx="3127531" cy="228789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80001">
            <a:off x="14766792" y="1693908"/>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rot="-1180001">
            <a:off x="10134534" y="7731182"/>
            <a:ext cx="1627639" cy="1627639"/>
          </a:xfrm>
          <a:custGeom>
            <a:avLst/>
            <a:gdLst/>
            <a:ahLst/>
            <a:cxnLst/>
            <a:rect l="l" t="t" r="r" b="b"/>
            <a:pathLst>
              <a:path w="1627639" h="1627639">
                <a:moveTo>
                  <a:pt x="0" y="0"/>
                </a:moveTo>
                <a:lnTo>
                  <a:pt x="1627639" y="0"/>
                </a:lnTo>
                <a:lnTo>
                  <a:pt x="1627639" y="1627639"/>
                </a:lnTo>
                <a:lnTo>
                  <a:pt x="0" y="162763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12651157" y="-768244"/>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Freeform 10"/>
          <p:cNvSpPr/>
          <p:nvPr/>
        </p:nvSpPr>
        <p:spPr>
          <a:xfrm rot="5400000">
            <a:off x="10364326" y="9496217"/>
            <a:ext cx="2889904" cy="1581566"/>
          </a:xfrm>
          <a:custGeom>
            <a:avLst/>
            <a:gdLst/>
            <a:ahLst/>
            <a:cxnLst/>
            <a:rect l="l" t="t" r="r" b="b"/>
            <a:pathLst>
              <a:path w="2889904" h="1581566">
                <a:moveTo>
                  <a:pt x="0" y="0"/>
                </a:moveTo>
                <a:lnTo>
                  <a:pt x="2889904" y="0"/>
                </a:lnTo>
                <a:lnTo>
                  <a:pt x="2889904" y="1581566"/>
                </a:lnTo>
                <a:lnTo>
                  <a:pt x="0" y="158156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a:off x="13305326" y="4958297"/>
            <a:ext cx="5023130" cy="5023130"/>
          </a:xfrm>
          <a:custGeom>
            <a:avLst/>
            <a:gdLst/>
            <a:ahLst/>
            <a:cxnLst/>
            <a:rect l="l" t="t" r="r" b="b"/>
            <a:pathLst>
              <a:path w="5023130" h="5023130">
                <a:moveTo>
                  <a:pt x="0" y="0"/>
                </a:moveTo>
                <a:lnTo>
                  <a:pt x="5023129" y="0"/>
                </a:lnTo>
                <a:lnTo>
                  <a:pt x="5023129" y="5023129"/>
                </a:lnTo>
                <a:lnTo>
                  <a:pt x="0" y="502312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rot="-425317">
            <a:off x="8852445" y="99025"/>
            <a:ext cx="3074564" cy="3074564"/>
          </a:xfrm>
          <a:custGeom>
            <a:avLst/>
            <a:gdLst/>
            <a:ahLst/>
            <a:cxnLst/>
            <a:rect l="l" t="t" r="r" b="b"/>
            <a:pathLst>
              <a:path w="3074564" h="3074564">
                <a:moveTo>
                  <a:pt x="0" y="0"/>
                </a:moveTo>
                <a:lnTo>
                  <a:pt x="3074564" y="0"/>
                </a:lnTo>
                <a:lnTo>
                  <a:pt x="3074564" y="3074565"/>
                </a:lnTo>
                <a:lnTo>
                  <a:pt x="0" y="307456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3"/>
          <p:cNvSpPr txBox="1"/>
          <p:nvPr/>
        </p:nvSpPr>
        <p:spPr>
          <a:xfrm>
            <a:off x="2115782" y="1584389"/>
            <a:ext cx="5486610" cy="910506"/>
          </a:xfrm>
          <a:prstGeom prst="rect">
            <a:avLst/>
          </a:prstGeom>
        </p:spPr>
        <p:txBody>
          <a:bodyPr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Conclusion</a:t>
            </a:r>
          </a:p>
        </p:txBody>
      </p:sp>
      <p:sp>
        <p:nvSpPr>
          <p:cNvPr id="14" name="TextBox 14"/>
          <p:cNvSpPr txBox="1"/>
          <p:nvPr/>
        </p:nvSpPr>
        <p:spPr>
          <a:xfrm>
            <a:off x="-457200" y="3117709"/>
            <a:ext cx="9807963" cy="5360442"/>
          </a:xfrm>
          <a:prstGeom prst="rect">
            <a:avLst/>
          </a:prstGeom>
        </p:spPr>
        <p:txBody>
          <a:bodyPr wrap="square" lIns="0" tIns="0" rIns="0" bIns="0" rtlCol="0" anchor="t">
            <a:spAutoFit/>
          </a:bodyPr>
          <a:lstStyle/>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The Hofstede Cultural Dimensions Theory has been used to identify the cultural obligations in China. </a:t>
            </a:r>
          </a:p>
          <a:p>
            <a:pPr marL="457200" indent="-457200" algn="just">
              <a:lnSpc>
                <a:spcPts val="3795"/>
              </a:lnSpc>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UK executives at the company need to tackle issues of high-power index, low indulgence, long-term orientation and collectivism. </a:t>
            </a:r>
          </a:p>
          <a:p>
            <a:pPr marL="457200" indent="-457200" algn="just">
              <a:lnSpc>
                <a:spcPts val="3795"/>
              </a:lnSpc>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lnSpc>
                <a:spcPts val="3795"/>
              </a:lnSpc>
              <a:buFont typeface="Arial" panose="020B0604020202020204" pitchFamily="34" charset="0"/>
              <a:buChar char="•"/>
            </a:pPr>
            <a:r>
              <a:rPr lang="en-US" sz="3200">
                <a:solidFill>
                  <a:srgbClr val="000000"/>
                </a:solidFill>
                <a:latin typeface="Hero"/>
                <a:ea typeface="Hero"/>
                <a:cs typeface="Hero"/>
                <a:sym typeface="Hero"/>
              </a:rPr>
              <a:t>The negotiation strategy needs to proceed by building relationships, creating a timeline and framing the contract.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7F51DB"/>
        </a:solidFill>
        <a:effectLst/>
      </p:bgPr>
    </p:bg>
    <p:spTree>
      <p:nvGrpSpPr>
        <p:cNvPr id="1" name="">
          <a:extLst>
            <a:ext uri="{FF2B5EF4-FFF2-40B4-BE49-F238E27FC236}">
              <a16:creationId xmlns:a16="http://schemas.microsoft.com/office/drawing/2014/main" id="{BC0E7074-07B0-2250-C253-15DC761A171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87E86E2-184E-A3E4-4D58-F7B5E30A1B52}"/>
              </a:ext>
            </a:extLst>
          </p:cNvPr>
          <p:cNvSpPr/>
          <p:nvPr/>
        </p:nvSpPr>
        <p:spPr>
          <a:xfrm>
            <a:off x="-6884516" y="-7399597"/>
            <a:ext cx="14031484" cy="14031484"/>
          </a:xfrm>
          <a:custGeom>
            <a:avLst/>
            <a:gdLst/>
            <a:ahLst/>
            <a:cxnLst/>
            <a:rect l="l" t="t" r="r" b="b"/>
            <a:pathLst>
              <a:path w="14031484" h="14031484">
                <a:moveTo>
                  <a:pt x="0" y="0"/>
                </a:moveTo>
                <a:lnTo>
                  <a:pt x="14031484" y="0"/>
                </a:lnTo>
                <a:lnTo>
                  <a:pt x="14031484" y="14031484"/>
                </a:lnTo>
                <a:lnTo>
                  <a:pt x="0" y="14031484"/>
                </a:lnTo>
                <a:lnTo>
                  <a:pt x="0" y="0"/>
                </a:lnTo>
                <a:close/>
              </a:path>
            </a:pathLst>
          </a:custGeom>
          <a:blipFill>
            <a:blip>
              <a:alphaModFix amt="39000"/>
              <a:extLst>
                <a:ext uri="{96DAC541-7B7A-43D3-8B79-37D633B846F1}">
                  <asvg:svgBlip xmlns:asvg="http://schemas.microsoft.com/office/drawing/2016/SVG/main" r:embed="rId3"/>
                </a:ext>
              </a:extLst>
            </a:blip>
            <a:stretch>
              <a:fillRect/>
            </a:stretch>
          </a:blipFill>
        </p:spPr>
      </p:sp>
      <p:grpSp>
        <p:nvGrpSpPr>
          <p:cNvPr id="3" name="Group 3">
            <a:extLst>
              <a:ext uri="{FF2B5EF4-FFF2-40B4-BE49-F238E27FC236}">
                <a16:creationId xmlns:a16="http://schemas.microsoft.com/office/drawing/2014/main" id="{E00C4FA6-BC48-34DB-03B1-F2B7E642F91D}"/>
              </a:ext>
            </a:extLst>
          </p:cNvPr>
          <p:cNvGrpSpPr/>
          <p:nvPr/>
        </p:nvGrpSpPr>
        <p:grpSpPr>
          <a:xfrm>
            <a:off x="6003092" y="-748530"/>
            <a:ext cx="13238071" cy="11784059"/>
            <a:chOff x="0" y="0"/>
            <a:chExt cx="3127531" cy="3103621"/>
          </a:xfrm>
        </p:grpSpPr>
        <p:sp>
          <p:nvSpPr>
            <p:cNvPr id="4" name="Freeform 4">
              <a:extLst>
                <a:ext uri="{FF2B5EF4-FFF2-40B4-BE49-F238E27FC236}">
                  <a16:creationId xmlns:a16="http://schemas.microsoft.com/office/drawing/2014/main" id="{D0EE6C1B-7FD4-FBEC-C8A3-D1C706A65DB9}"/>
                </a:ext>
              </a:extLst>
            </p:cNvPr>
            <p:cNvSpPr/>
            <p:nvPr/>
          </p:nvSpPr>
          <p:spPr>
            <a:xfrm>
              <a:off x="0" y="0"/>
              <a:ext cx="3127531" cy="3103620"/>
            </a:xfrm>
            <a:custGeom>
              <a:avLst/>
              <a:gdLst/>
              <a:ahLst/>
              <a:cxnLst/>
              <a:rect l="l" t="t" r="r" b="b"/>
              <a:pathLst>
                <a:path w="3127531" h="3103620">
                  <a:moveTo>
                    <a:pt x="33250" y="0"/>
                  </a:moveTo>
                  <a:lnTo>
                    <a:pt x="3094281" y="0"/>
                  </a:lnTo>
                  <a:cubicBezTo>
                    <a:pt x="3112644" y="0"/>
                    <a:pt x="3127531" y="14887"/>
                    <a:pt x="3127531" y="33250"/>
                  </a:cubicBezTo>
                  <a:lnTo>
                    <a:pt x="3127531" y="3070371"/>
                  </a:lnTo>
                  <a:cubicBezTo>
                    <a:pt x="3127531" y="3088734"/>
                    <a:pt x="3112644" y="3103620"/>
                    <a:pt x="3094281" y="3103620"/>
                  </a:cubicBezTo>
                  <a:lnTo>
                    <a:pt x="33250" y="3103620"/>
                  </a:lnTo>
                  <a:cubicBezTo>
                    <a:pt x="14887" y="3103620"/>
                    <a:pt x="0" y="3088734"/>
                    <a:pt x="0" y="3070371"/>
                  </a:cubicBezTo>
                  <a:lnTo>
                    <a:pt x="0" y="33250"/>
                  </a:lnTo>
                  <a:cubicBezTo>
                    <a:pt x="0" y="14887"/>
                    <a:pt x="14887" y="0"/>
                    <a:pt x="33250" y="0"/>
                  </a:cubicBezTo>
                  <a:close/>
                </a:path>
              </a:pathLst>
            </a:custGeom>
            <a:solidFill>
              <a:srgbClr val="FFFFFF"/>
            </a:solidFill>
            <a:ln w="38100" cap="rnd">
              <a:solidFill>
                <a:srgbClr val="000000"/>
              </a:solidFill>
              <a:prstDash val="solid"/>
              <a:round/>
            </a:ln>
          </p:spPr>
        </p:sp>
        <p:sp>
          <p:nvSpPr>
            <p:cNvPr id="5" name="TextBox 5">
              <a:extLst>
                <a:ext uri="{FF2B5EF4-FFF2-40B4-BE49-F238E27FC236}">
                  <a16:creationId xmlns:a16="http://schemas.microsoft.com/office/drawing/2014/main" id="{589D1433-CB74-DE26-C56C-A0B94D656DC9}"/>
                </a:ext>
              </a:extLst>
            </p:cNvPr>
            <p:cNvSpPr txBox="1"/>
            <p:nvPr/>
          </p:nvSpPr>
          <p:spPr>
            <a:xfrm>
              <a:off x="0" y="-38100"/>
              <a:ext cx="3127531" cy="3141721"/>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a:extLst>
              <a:ext uri="{FF2B5EF4-FFF2-40B4-BE49-F238E27FC236}">
                <a16:creationId xmlns:a16="http://schemas.microsoft.com/office/drawing/2014/main" id="{33B6A315-03A9-0270-8C56-6F1402F2B186}"/>
              </a:ext>
            </a:extLst>
          </p:cNvPr>
          <p:cNvSpPr/>
          <p:nvPr/>
        </p:nvSpPr>
        <p:spPr>
          <a:xfrm>
            <a:off x="9350763" y="4082612"/>
            <a:ext cx="14031484" cy="14031484"/>
          </a:xfrm>
          <a:custGeom>
            <a:avLst/>
            <a:gdLst/>
            <a:ahLst/>
            <a:cxnLst/>
            <a:rect l="l" t="t" r="r" b="b"/>
            <a:pathLst>
              <a:path w="14031484" h="14031484">
                <a:moveTo>
                  <a:pt x="0" y="0"/>
                </a:moveTo>
                <a:lnTo>
                  <a:pt x="14031484" y="0"/>
                </a:lnTo>
                <a:lnTo>
                  <a:pt x="14031484" y="14031485"/>
                </a:lnTo>
                <a:lnTo>
                  <a:pt x="0" y="14031485"/>
                </a:lnTo>
                <a:lnTo>
                  <a:pt x="0" y="0"/>
                </a:lnTo>
                <a:close/>
              </a:path>
            </a:pathLst>
          </a:custGeom>
          <a:blipFill>
            <a:blip>
              <a:alphaModFix amt="8999"/>
              <a:extLst>
                <a:ext uri="{96DAC541-7B7A-43D3-8B79-37D633B846F1}">
                  <asvg:svgBlip xmlns:asvg="http://schemas.microsoft.com/office/drawing/2016/SVG/main" r:embed="rId3"/>
                </a:ext>
              </a:extLst>
            </a:blip>
            <a:stretch>
              <a:fillRect/>
            </a:stretch>
          </a:blipFill>
        </p:spPr>
      </p:sp>
      <p:sp>
        <p:nvSpPr>
          <p:cNvPr id="7" name="Freeform 7">
            <a:extLst>
              <a:ext uri="{FF2B5EF4-FFF2-40B4-BE49-F238E27FC236}">
                <a16:creationId xmlns:a16="http://schemas.microsoft.com/office/drawing/2014/main" id="{473B7838-5732-65FA-21A9-E1404AA9A1C8}"/>
              </a:ext>
            </a:extLst>
          </p:cNvPr>
          <p:cNvSpPr/>
          <p:nvPr/>
        </p:nvSpPr>
        <p:spPr>
          <a:xfrm>
            <a:off x="1273347" y="2444554"/>
            <a:ext cx="3957604" cy="3613346"/>
          </a:xfrm>
          <a:custGeom>
            <a:avLst/>
            <a:gdLst/>
            <a:ahLst/>
            <a:cxnLst/>
            <a:rect l="l" t="t" r="r" b="b"/>
            <a:pathLst>
              <a:path w="7060628" h="6444428">
                <a:moveTo>
                  <a:pt x="0" y="0"/>
                </a:moveTo>
                <a:lnTo>
                  <a:pt x="7060629" y="0"/>
                </a:lnTo>
                <a:lnTo>
                  <a:pt x="7060629" y="6444428"/>
                </a:lnTo>
                <a:lnTo>
                  <a:pt x="0" y="644442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TextBox 8">
            <a:extLst>
              <a:ext uri="{FF2B5EF4-FFF2-40B4-BE49-F238E27FC236}">
                <a16:creationId xmlns:a16="http://schemas.microsoft.com/office/drawing/2014/main" id="{2707C611-74D0-5BE6-CCCF-430E1207C556}"/>
              </a:ext>
            </a:extLst>
          </p:cNvPr>
          <p:cNvSpPr txBox="1"/>
          <p:nvPr/>
        </p:nvSpPr>
        <p:spPr>
          <a:xfrm>
            <a:off x="6543303" y="1514213"/>
            <a:ext cx="12201897" cy="8371523"/>
          </a:xfrm>
          <a:prstGeom prst="rect">
            <a:avLst/>
          </a:prstGeom>
        </p:spPr>
        <p:txBody>
          <a:bodyPr wrap="square" lIns="0" tIns="0" rIns="0" bIns="0" rtlCol="0" anchor="t">
            <a:spAutoFit/>
          </a:bodyPr>
          <a:lstStyle/>
          <a:p>
            <a:pPr marL="457200" indent="-457200" algn="just">
              <a:buFont typeface="Arial" panose="020B0604020202020204" pitchFamily="34" charset="0"/>
              <a:buChar char="•"/>
            </a:pPr>
            <a:r>
              <a:rPr lang="en-US" sz="3200">
                <a:solidFill>
                  <a:srgbClr val="000000"/>
                </a:solidFill>
                <a:latin typeface="Hero"/>
                <a:ea typeface="Hero"/>
                <a:cs typeface="Hero"/>
                <a:sym typeface="Hero"/>
              </a:rPr>
              <a:t>Agu, E.E., </a:t>
            </a:r>
            <a:r>
              <a:rPr lang="en-US" sz="3200" err="1">
                <a:solidFill>
                  <a:srgbClr val="000000"/>
                </a:solidFill>
                <a:latin typeface="Hero"/>
                <a:ea typeface="Hero"/>
                <a:cs typeface="Hero"/>
                <a:sym typeface="Hero"/>
              </a:rPr>
              <a:t>Iyelolu</a:t>
            </a:r>
            <a:r>
              <a:rPr lang="en-US" sz="3200">
                <a:solidFill>
                  <a:srgbClr val="000000"/>
                </a:solidFill>
                <a:latin typeface="Hero"/>
                <a:ea typeface="Hero"/>
                <a:cs typeface="Hero"/>
                <a:sym typeface="Hero"/>
              </a:rPr>
              <a:t>, T.V., Idemudia, C. and </a:t>
            </a:r>
            <a:r>
              <a:rPr lang="en-US" sz="3200" err="1">
                <a:solidFill>
                  <a:srgbClr val="000000"/>
                </a:solidFill>
                <a:latin typeface="Hero"/>
                <a:ea typeface="Hero"/>
                <a:cs typeface="Hero"/>
                <a:sym typeface="Hero"/>
              </a:rPr>
              <a:t>Ijomah</a:t>
            </a:r>
            <a:r>
              <a:rPr lang="en-US" sz="3200">
                <a:solidFill>
                  <a:srgbClr val="000000"/>
                </a:solidFill>
                <a:latin typeface="Hero"/>
                <a:ea typeface="Hero"/>
                <a:cs typeface="Hero"/>
                <a:sym typeface="Hero"/>
              </a:rPr>
              <a:t>, T.I., (2024). Exploring the relationship between sustainable business practices and increased brand loyalty. International Journal of Management &amp; Entrepreneurship Research, 6(8), pp.2463-2475.</a:t>
            </a:r>
          </a:p>
          <a:p>
            <a:pPr marL="457200" indent="-457200" algn="just">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buFont typeface="Arial" panose="020B0604020202020204" pitchFamily="34" charset="0"/>
              <a:buChar char="•"/>
            </a:pPr>
            <a:r>
              <a:rPr lang="en-US" sz="3200" err="1">
                <a:solidFill>
                  <a:srgbClr val="000000"/>
                </a:solidFill>
                <a:latin typeface="Hero"/>
                <a:ea typeface="Hero"/>
                <a:cs typeface="Hero"/>
                <a:sym typeface="Hero"/>
              </a:rPr>
              <a:t>Aririguzoh</a:t>
            </a:r>
            <a:r>
              <a:rPr lang="en-US" sz="3200">
                <a:solidFill>
                  <a:srgbClr val="000000"/>
                </a:solidFill>
                <a:latin typeface="Hero"/>
                <a:ea typeface="Hero"/>
                <a:cs typeface="Hero"/>
                <a:sym typeface="Hero"/>
              </a:rPr>
              <a:t>, S., (2022). Communication competencies, culture and SDGs: effective processes to cross-cultural communication. Humanities and Social Sciences Communications, 9(1), pp.1-11.</a:t>
            </a:r>
          </a:p>
          <a:p>
            <a:pPr marL="457200" indent="-457200" algn="just">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buFont typeface="Arial" panose="020B0604020202020204" pitchFamily="34" charset="0"/>
              <a:buChar char="•"/>
            </a:pPr>
            <a:r>
              <a:rPr lang="en-US" sz="3200">
                <a:solidFill>
                  <a:srgbClr val="000000"/>
                </a:solidFill>
                <a:latin typeface="Hero"/>
                <a:ea typeface="Hero"/>
                <a:cs typeface="Hero"/>
                <a:sym typeface="Hero"/>
              </a:rPr>
              <a:t>Birmingham Biotech, (2026). About Us. [Online] Available at: https://birminghambiotech.co.uk/about-bbio [Accessed 10 May 2026].</a:t>
            </a:r>
          </a:p>
          <a:p>
            <a:pPr marL="457200" indent="-457200" algn="just">
              <a:buFont typeface="Arial" panose="020B0604020202020204" pitchFamily="34" charset="0"/>
              <a:buChar char="•"/>
            </a:pPr>
            <a:endParaRPr lang="en-US" sz="3200">
              <a:solidFill>
                <a:srgbClr val="000000"/>
              </a:solidFill>
              <a:latin typeface="Hero"/>
              <a:ea typeface="Hero"/>
              <a:cs typeface="Hero"/>
              <a:sym typeface="Hero"/>
            </a:endParaRPr>
          </a:p>
          <a:p>
            <a:pPr marL="457200" indent="-457200" algn="just">
              <a:buFont typeface="Arial" panose="020B0604020202020204" pitchFamily="34" charset="0"/>
              <a:buChar char="•"/>
            </a:pPr>
            <a:r>
              <a:rPr lang="en-US" sz="3200">
                <a:solidFill>
                  <a:srgbClr val="000000"/>
                </a:solidFill>
                <a:latin typeface="Hero"/>
                <a:ea typeface="Hero"/>
                <a:cs typeface="Hero"/>
                <a:sym typeface="Hero"/>
              </a:rPr>
              <a:t>Borowiecki, K.J. and Greenwald, D.S., (2024). Arts and culture. Handbook of cliometrics, pp.2247-2271.</a:t>
            </a:r>
          </a:p>
        </p:txBody>
      </p:sp>
      <p:sp>
        <p:nvSpPr>
          <p:cNvPr id="9" name="TextBox 9">
            <a:extLst>
              <a:ext uri="{FF2B5EF4-FFF2-40B4-BE49-F238E27FC236}">
                <a16:creationId xmlns:a16="http://schemas.microsoft.com/office/drawing/2014/main" id="{FC3ED3B3-82C1-E647-568C-27617BABBE7D}"/>
              </a:ext>
            </a:extLst>
          </p:cNvPr>
          <p:cNvSpPr txBox="1"/>
          <p:nvPr/>
        </p:nvSpPr>
        <p:spPr>
          <a:xfrm>
            <a:off x="10210800" y="0"/>
            <a:ext cx="6873191" cy="910506"/>
          </a:xfrm>
          <a:prstGeom prst="rect">
            <a:avLst/>
          </a:prstGeom>
        </p:spPr>
        <p:txBody>
          <a:bodyPr lIns="0" tIns="0" rIns="0" bIns="0" rtlCol="0" anchor="t">
            <a:spAutoFit/>
          </a:bodyPr>
          <a:lstStyle/>
          <a:p>
            <a:pPr algn="l">
              <a:lnSpc>
                <a:spcPts val="7144"/>
              </a:lnSpc>
              <a:spcBef>
                <a:spcPct val="0"/>
              </a:spcBef>
            </a:pPr>
            <a:r>
              <a:rPr lang="en-US" sz="5953">
                <a:solidFill>
                  <a:srgbClr val="7F51DB"/>
                </a:solidFill>
                <a:latin typeface="Fredoka"/>
                <a:ea typeface="Fredoka"/>
                <a:cs typeface="Fredoka"/>
                <a:sym typeface="Fredoka"/>
              </a:rPr>
              <a:t>References</a:t>
            </a:r>
          </a:p>
        </p:txBody>
      </p:sp>
      <p:sp>
        <p:nvSpPr>
          <p:cNvPr id="10" name="Freeform 10">
            <a:extLst>
              <a:ext uri="{FF2B5EF4-FFF2-40B4-BE49-F238E27FC236}">
                <a16:creationId xmlns:a16="http://schemas.microsoft.com/office/drawing/2014/main" id="{5FA1C5D6-7FAE-9686-782F-DFE374BA6EBE}"/>
              </a:ext>
            </a:extLst>
          </p:cNvPr>
          <p:cNvSpPr/>
          <p:nvPr/>
        </p:nvSpPr>
        <p:spPr>
          <a:xfrm rot="5400000">
            <a:off x="14356087" y="-680485"/>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a:extLst>
              <a:ext uri="{FF2B5EF4-FFF2-40B4-BE49-F238E27FC236}">
                <a16:creationId xmlns:a16="http://schemas.microsoft.com/office/drawing/2014/main" id="{D7DD1731-DD0C-9C22-AD01-2DF47401DB9B}"/>
              </a:ext>
            </a:extLst>
          </p:cNvPr>
          <p:cNvSpPr/>
          <p:nvPr/>
        </p:nvSpPr>
        <p:spPr>
          <a:xfrm rot="5400000">
            <a:off x="374531" y="9373356"/>
            <a:ext cx="2889904" cy="1581566"/>
          </a:xfrm>
          <a:custGeom>
            <a:avLst/>
            <a:gdLst/>
            <a:ahLst/>
            <a:cxnLst/>
            <a:rect l="l" t="t" r="r" b="b"/>
            <a:pathLst>
              <a:path w="2889904" h="1581566">
                <a:moveTo>
                  <a:pt x="0" y="0"/>
                </a:moveTo>
                <a:lnTo>
                  <a:pt x="2889904" y="0"/>
                </a:lnTo>
                <a:lnTo>
                  <a:pt x="2889904" y="1581565"/>
                </a:lnTo>
                <a:lnTo>
                  <a:pt x="0" y="158156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a:extLst>
              <a:ext uri="{FF2B5EF4-FFF2-40B4-BE49-F238E27FC236}">
                <a16:creationId xmlns:a16="http://schemas.microsoft.com/office/drawing/2014/main" id="{1C0B4369-3414-D93E-BA6A-B7AC1B75D26A}"/>
              </a:ext>
            </a:extLst>
          </p:cNvPr>
          <p:cNvSpPr/>
          <p:nvPr/>
        </p:nvSpPr>
        <p:spPr>
          <a:xfrm rot="-1180001">
            <a:off x="804750" y="782403"/>
            <a:ext cx="1182732" cy="1182732"/>
          </a:xfrm>
          <a:custGeom>
            <a:avLst/>
            <a:gdLst/>
            <a:ahLst/>
            <a:cxnLst/>
            <a:rect l="l" t="t" r="r" b="b"/>
            <a:pathLst>
              <a:path w="1182732" h="1182732">
                <a:moveTo>
                  <a:pt x="0" y="0"/>
                </a:moveTo>
                <a:lnTo>
                  <a:pt x="1182732" y="0"/>
                </a:lnTo>
                <a:lnTo>
                  <a:pt x="1182732" y="1182732"/>
                </a:lnTo>
                <a:lnTo>
                  <a:pt x="0" y="1182732"/>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Freeform 13">
            <a:extLst>
              <a:ext uri="{FF2B5EF4-FFF2-40B4-BE49-F238E27FC236}">
                <a16:creationId xmlns:a16="http://schemas.microsoft.com/office/drawing/2014/main" id="{5C68BDF0-BB56-D9ED-41CC-D8D750E1E2E6}"/>
              </a:ext>
            </a:extLst>
          </p:cNvPr>
          <p:cNvSpPr/>
          <p:nvPr/>
        </p:nvSpPr>
        <p:spPr>
          <a:xfrm rot="-1180001">
            <a:off x="3762965" y="8019887"/>
            <a:ext cx="1627639" cy="1627639"/>
          </a:xfrm>
          <a:custGeom>
            <a:avLst/>
            <a:gdLst/>
            <a:ahLst/>
            <a:cxnLst/>
            <a:rect l="l" t="t" r="r" b="b"/>
            <a:pathLst>
              <a:path w="1627639" h="1627639">
                <a:moveTo>
                  <a:pt x="0" y="0"/>
                </a:moveTo>
                <a:lnTo>
                  <a:pt x="1627640" y="0"/>
                </a:lnTo>
                <a:lnTo>
                  <a:pt x="1627640" y="1627639"/>
                </a:lnTo>
                <a:lnTo>
                  <a:pt x="0" y="1627639"/>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extLst>
      <p:ext uri="{BB962C8B-B14F-4D97-AF65-F5344CB8AC3E}">
        <p14:creationId xmlns:p14="http://schemas.microsoft.com/office/powerpoint/2010/main" val="93437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7</cp:revision>
  <dcterms:created xsi:type="dcterms:W3CDTF">2026-05-20T16:32:14Z</dcterms:created>
  <dcterms:modified xsi:type="dcterms:W3CDTF">2026-07-01T14:56:11Z</dcterms:modified>
  <dc:identifier/>
</cp:coreProperties>
</file>