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2" r:id="rId4"/>
  </p:sldMasterIdLst>
  <p:notesMasterIdLst>
    <p:notesMasterId r:id="rId44"/>
  </p:notesMasterIdLst>
  <p:handoutMasterIdLst>
    <p:handoutMasterId r:id="rId45"/>
  </p:handoutMasterIdLst>
  <p:sldIdLst>
    <p:sldId id="274" r:id="rId5"/>
    <p:sldId id="275" r:id="rId6"/>
    <p:sldId id="277" r:id="rId7"/>
    <p:sldId id="278" r:id="rId8"/>
    <p:sldId id="279" r:id="rId9"/>
    <p:sldId id="280" r:id="rId10"/>
    <p:sldId id="281" r:id="rId11"/>
    <p:sldId id="311" r:id="rId12"/>
    <p:sldId id="283" r:id="rId13"/>
    <p:sldId id="282" r:id="rId14"/>
    <p:sldId id="284" r:id="rId15"/>
    <p:sldId id="285" r:id="rId16"/>
    <p:sldId id="286" r:id="rId17"/>
    <p:sldId id="287" r:id="rId18"/>
    <p:sldId id="288" r:id="rId19"/>
    <p:sldId id="291" r:id="rId20"/>
    <p:sldId id="312" r:id="rId21"/>
    <p:sldId id="292" r:id="rId22"/>
    <p:sldId id="289" r:id="rId23"/>
    <p:sldId id="290" r:id="rId24"/>
    <p:sldId id="293" r:id="rId25"/>
    <p:sldId id="294" r:id="rId26"/>
    <p:sldId id="295" r:id="rId27"/>
    <p:sldId id="296" r:id="rId28"/>
    <p:sldId id="297" r:id="rId29"/>
    <p:sldId id="407" r:id="rId30"/>
    <p:sldId id="410" r:id="rId31"/>
    <p:sldId id="298" r:id="rId32"/>
    <p:sldId id="299" r:id="rId33"/>
    <p:sldId id="300" r:id="rId34"/>
    <p:sldId id="301" r:id="rId35"/>
    <p:sldId id="302" r:id="rId36"/>
    <p:sldId id="411" r:id="rId37"/>
    <p:sldId id="303" r:id="rId38"/>
    <p:sldId id="304" r:id="rId39"/>
    <p:sldId id="305" r:id="rId40"/>
    <p:sldId id="306" r:id="rId41"/>
    <p:sldId id="307" r:id="rId42"/>
    <p:sldId id="409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FFCC99"/>
    <a:srgbClr val="C3E4AC"/>
    <a:srgbClr val="CCFF33"/>
    <a:srgbClr val="ADE3C9"/>
    <a:srgbClr val="CEB3DD"/>
    <a:srgbClr val="0099FF"/>
    <a:srgbClr val="FFFFFF"/>
    <a:srgbClr val="FAB9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0F9C69-8AEA-4E4F-BB7E-AD25A6AFB87E}" v="47" dt="2022-09-12T12:00:17.750"/>
    <p1510:client id="{A680952E-7201-4028-BC20-D7E4E094CDB3}" v="2" dt="2022-09-12T12:08:12.173"/>
  </p1510:revLst>
</p1510:revInfo>
</file>

<file path=ppt/tableStyles.xml><?xml version="1.0" encoding="utf-8"?>
<a:tblStyleLst xmlns:a="http://schemas.openxmlformats.org/drawingml/2006/main" def="{37CE84F3-28C3-443E-9E96-99CF82512B7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0" autoAdjust="0"/>
    <p:restoredTop sz="81969" autoAdjust="0"/>
  </p:normalViewPr>
  <p:slideViewPr>
    <p:cSldViewPr snapToGrid="0">
      <p:cViewPr varScale="1">
        <p:scale>
          <a:sx n="76" d="100"/>
          <a:sy n="76" d="100"/>
        </p:scale>
        <p:origin x="450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6E33EC2-9EC5-4E10-9144-86E86613D31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F9F941-E752-4BD2-BA91-874CE8E1C01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3DD978-A294-4268-829C-55C7EB5D9910}" type="datetimeFigureOut">
              <a:rPr lang="en-US" smtClean="0"/>
              <a:t>9/12/2022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7F5445-1C7B-4CE5-97AA-11FE3B0D1DF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39B5BE-3C96-4779-BAFC-FA6CC51DA2A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6CA8D4-27C8-4D41-90BD-AED8D47A3C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0471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E9404-0252-4823-AD24-A092A5EE9433}" type="datetimeFigureOut">
              <a:rPr lang="en-US" smtClean="0"/>
              <a:t>9/12/2022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972E0-5198-46C6-8EFE-44A646AD96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691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3456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8914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51334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76931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8754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2429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39312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82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60107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5635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510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72530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1857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1812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0474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9064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6652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50105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0446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9958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160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9/12/2022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941F392-55E3-4875-A0A8-7C2B611343C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165359" y="599983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>
                <a:solidFill>
                  <a:schemeClr val="bg1"/>
                </a:solidFill>
              </a:defRPr>
            </a:lvl2pPr>
            <a:lvl3pPr marL="457200" indent="0" algn="ctr">
              <a:buNone/>
              <a:defRPr sz="2800">
                <a:solidFill>
                  <a:schemeClr val="bg1"/>
                </a:solidFill>
              </a:defRPr>
            </a:lvl3pPr>
            <a:lvl4pPr marL="685800" indent="0" algn="ctr">
              <a:buNone/>
              <a:defRPr sz="2800">
                <a:solidFill>
                  <a:schemeClr val="bg1"/>
                </a:solidFill>
              </a:defRPr>
            </a:lvl4pPr>
            <a:lvl5pPr marL="914400" indent="0" algn="ctr"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792D370F-01D2-4F21-BE9F-9951674A658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05594" y="1242501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>
                <a:solidFill>
                  <a:schemeClr val="bg1"/>
                </a:solidFill>
              </a:defRPr>
            </a:lvl2pPr>
            <a:lvl3pPr marL="457200" indent="0" algn="ctr">
              <a:buNone/>
              <a:defRPr sz="2800">
                <a:solidFill>
                  <a:schemeClr val="bg1"/>
                </a:solidFill>
              </a:defRPr>
            </a:lvl3pPr>
            <a:lvl4pPr marL="685800" indent="0" algn="ctr">
              <a:buNone/>
              <a:defRPr sz="2800">
                <a:solidFill>
                  <a:schemeClr val="bg1"/>
                </a:solidFill>
              </a:defRPr>
            </a:lvl4pPr>
            <a:lvl5pPr marL="914400" indent="0" algn="ctr"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9" name="Text Placeholder 16">
            <a:extLst>
              <a:ext uri="{FF2B5EF4-FFF2-40B4-BE49-F238E27FC236}">
                <a16:creationId xmlns:a16="http://schemas.microsoft.com/office/drawing/2014/main" id="{F0D26AC6-BA38-4193-A559-92272875835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165359" y="1885019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/>
            </a:lvl2pPr>
            <a:lvl3pPr marL="457200" indent="0" algn="ctr">
              <a:buNone/>
              <a:defRPr sz="2800"/>
            </a:lvl3pPr>
            <a:lvl4pPr marL="685800" indent="0" algn="ctr">
              <a:buNone/>
              <a:defRPr sz="2800"/>
            </a:lvl4pPr>
            <a:lvl5pPr marL="914400" indent="0" algn="ctr">
              <a:buNone/>
              <a:defRPr sz="2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E8BC1B5E-B477-4CD0-996D-5614FE4B3FE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27184" y="1238157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/>
            </a:lvl2pPr>
            <a:lvl3pPr marL="457200" indent="0" algn="ctr">
              <a:buNone/>
              <a:defRPr sz="2800"/>
            </a:lvl3pPr>
            <a:lvl4pPr marL="685800" indent="0" algn="ctr">
              <a:buNone/>
              <a:defRPr sz="2800"/>
            </a:lvl4pPr>
            <a:lvl5pPr marL="914400" indent="0" algn="ctr">
              <a:buNone/>
              <a:defRPr sz="2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4311650" y="1512376"/>
            <a:ext cx="3568700" cy="1809943"/>
          </a:xfrm>
          <a:noFill/>
          <a:ln w="38100">
            <a:noFill/>
          </a:ln>
        </p:spPr>
        <p:txBody>
          <a:bodyPr lIns="274320" rIns="274320" anchor="ctr" anchorCtr="0">
            <a:normAutofit/>
          </a:bodyPr>
          <a:lstStyle>
            <a:lvl1pPr algn="ctr">
              <a:defRPr sz="3800" cap="none" baseline="0">
                <a:solidFill>
                  <a:schemeClr val="tx1"/>
                </a:solidFill>
                <a:latin typeface="+mj-lt"/>
                <a:ea typeface="Verdana" panose="020B0604030504040204" pitchFamily="34" charset="0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11650" y="3322319"/>
            <a:ext cx="3568700" cy="2023304"/>
          </a:xfrm>
          <a:noFill/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15302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">
          <a:xfrm>
            <a:off x="688624" y="594360"/>
            <a:ext cx="10893775" cy="1962150"/>
          </a:xfrm>
          <a:noFill/>
          <a:ln w="38100">
            <a:solidFill>
              <a:schemeClr val="bg1"/>
            </a:solidFill>
          </a:ln>
        </p:spPr>
        <p:txBody>
          <a:bodyPr lIns="72000" tIns="72000" rIns="72000" bIns="72000" anchor="t" anchorCtr="0">
            <a:normAutofit/>
          </a:bodyPr>
          <a:lstStyle>
            <a:lvl1pPr algn="l">
              <a:defRPr sz="4000" cap="none" spc="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99108" y="2084071"/>
            <a:ext cx="10883292" cy="3501154"/>
          </a:xfrm>
        </p:spPr>
        <p:txBody>
          <a:bodyPr numCol="2" spcCol="108000">
            <a:normAutofit/>
          </a:bodyPr>
          <a:lstStyle>
            <a:lvl1pPr marL="2286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2pPr>
            <a:lvl3pPr marL="6858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3pPr>
            <a:lvl4pPr marL="9144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4pPr>
            <a:lvl5pPr marL="11430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256090" y="6234888"/>
            <a:ext cx="2025832" cy="323968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9/12/2022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895599" y="6238816"/>
            <a:ext cx="4229101" cy="32004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916161" y="5804577"/>
            <a:ext cx="365760" cy="36576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5B8FA8-6A22-40E7-B3E9-A963C93B51FA}"/>
              </a:ext>
            </a:extLst>
          </p:cNvPr>
          <p:cNvSpPr/>
          <p:nvPr userDrawn="1"/>
        </p:nvSpPr>
        <p:spPr>
          <a:xfrm>
            <a:off x="-15240" y="2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8204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p Slide">
    <p:bg bwMode="lt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B1E50CE-2A10-414D-A44D-9CE008E33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 bwMode="white">
          <a:xfrm>
            <a:off x="0" y="0"/>
            <a:ext cx="12192000" cy="6858000"/>
          </a:xfrm>
          <a:solidFill>
            <a:schemeClr val="tx1"/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FBB01-2158-40AB-B652-ED00805909B1}"/>
              </a:ext>
            </a:extLst>
          </p:cNvPr>
          <p:cNvSpPr/>
          <p:nvPr userDrawn="1"/>
        </p:nvSpPr>
        <p:spPr>
          <a:xfrm rot="5400000">
            <a:off x="5657999" y="340659"/>
            <a:ext cx="864000" cy="1220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9/12/2022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251855" y="6236208"/>
            <a:ext cx="5901189" cy="320040"/>
          </a:xfrm>
        </p:spPr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9A01CDD-F399-4646-90ED-E57A0E6099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black">
          <a:xfrm>
            <a:off x="7748789" y="246231"/>
            <a:ext cx="3787891" cy="957729"/>
          </a:xfrm>
          <a:noFill/>
          <a:ln>
            <a:noFill/>
          </a:ln>
        </p:spPr>
        <p:txBody>
          <a:bodyPr anchor="b" anchorCtr="0">
            <a:normAutofit/>
          </a:bodyPr>
          <a:lstStyle>
            <a:lvl1pPr algn="r">
              <a:defRPr sz="4000" b="0" cap="none" baseline="0">
                <a:solidFill>
                  <a:schemeClr val="accent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452D643-DA50-4240-9810-A9BBB972882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092439" y="1343510"/>
            <a:ext cx="3383905" cy="4472513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228600" indent="0" algn="r">
              <a:buNone/>
              <a:defRPr sz="2000">
                <a:solidFill>
                  <a:schemeClr val="bg1"/>
                </a:solidFill>
              </a:defRPr>
            </a:lvl2pPr>
            <a:lvl3pPr marL="457200" indent="0" algn="r">
              <a:buNone/>
              <a:defRPr sz="2000">
                <a:solidFill>
                  <a:schemeClr val="bg1"/>
                </a:solidFill>
              </a:defRPr>
            </a:lvl3pPr>
            <a:lvl4pPr marL="685800" indent="0" algn="r">
              <a:buNone/>
              <a:defRPr sz="2000">
                <a:solidFill>
                  <a:schemeClr val="bg1"/>
                </a:solidFill>
              </a:defRPr>
            </a:lvl4pPr>
            <a:lvl5pPr marL="914400" indent="0" algn="r">
              <a:buNone/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591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White">
          <a:xfrm>
            <a:off x="883920" y="592183"/>
            <a:ext cx="5750440" cy="1810379"/>
          </a:xfrm>
          <a:noFill/>
          <a:ln>
            <a:noFill/>
          </a:ln>
        </p:spPr>
        <p:txBody>
          <a:bodyPr lIns="0" anchor="t" anchorCtr="0">
            <a:noAutofit/>
          </a:bodyPr>
          <a:lstStyle>
            <a:lvl1pPr marL="0" indent="0" algn="l" defTabSz="0">
              <a:buFont typeface="Arial" panose="020B0604020202020204" pitchFamily="34" charset="0"/>
              <a:buNone/>
              <a:defRPr sz="4000" cap="none" spc="0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7200" y="0"/>
            <a:ext cx="5700896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 bwMode="white">
          <a:xfrm>
            <a:off x="632071" y="2417802"/>
            <a:ext cx="5297398" cy="3710855"/>
          </a:xfrm>
        </p:spPr>
        <p:txBody>
          <a:bodyPr anchor="t" anchorCtr="1">
            <a:normAutofit/>
          </a:bodyPr>
          <a:lstStyle>
            <a:lvl1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8386F08-408F-4BD2-A5F9-1FF72E18D3C3}" type="datetimeFigureOut">
              <a:rPr lang="en-US" noProof="0" smtClean="0"/>
              <a:t>9/12/2022</a:t>
            </a:fld>
            <a:endParaRPr lang="en-US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91309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C226BE6-63BD-4193-A5B9-87DBDF176AB9}"/>
              </a:ext>
            </a:extLst>
          </p:cNvPr>
          <p:cNvSpPr/>
          <p:nvPr userDrawn="1"/>
        </p:nvSpPr>
        <p:spPr>
          <a:xfrm rot="5400000">
            <a:off x="5712000" y="-5718344"/>
            <a:ext cx="756000" cy="1220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175220" y="3508040"/>
            <a:ext cx="3841560" cy="3420000"/>
          </a:xfrm>
          <a:noFill/>
          <a:ln>
            <a:noFill/>
          </a:ln>
        </p:spPr>
        <p:txBody>
          <a:bodyPr anchor="ctr" anchorCtr="1">
            <a:noAutofit/>
          </a:bodyPr>
          <a:lstStyle>
            <a:lvl1pPr algn="l">
              <a:defRPr sz="2400" cap="none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404860" y="1005840"/>
            <a:ext cx="3497580" cy="5593080"/>
          </a:xfrm>
        </p:spPr>
        <p:txBody>
          <a:bodyPr anchor="t" anchorCtr="0">
            <a:normAutofit/>
          </a:bodyPr>
          <a:lstStyle>
            <a:lvl1pPr marL="285750" indent="-285750" algn="l"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8629149" y="6254056"/>
            <a:ext cx="2753746" cy="323968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8386F08-408F-4BD2-A5F9-1FF72E18D3C3}" type="datetimeFigureOut">
              <a:rPr lang="en-US" noProof="0" smtClean="0"/>
              <a:t>9/12/2022</a:t>
            </a:fld>
            <a:endParaRPr lang="en-US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0175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>
          <a:xfrm>
            <a:off x="11566642" y="6233160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A010B646-69BD-42FF-80B8-7A065EA6A284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293917" y="996684"/>
            <a:ext cx="3497580" cy="5593080"/>
          </a:xfrm>
        </p:spPr>
        <p:txBody>
          <a:bodyPr anchor="t" anchorCtr="0">
            <a:normAutofit/>
          </a:bodyPr>
          <a:lstStyle>
            <a:lvl1pPr marL="285750" indent="-285750" algn="l"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10544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59962" y="632491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2B21E085-4E62-4EC9-A5F1-16523F1959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black">
          <a:xfrm>
            <a:off x="6942215" y="426720"/>
            <a:ext cx="4699941" cy="1188720"/>
          </a:xfrm>
          <a:noFill/>
          <a:ln>
            <a:noFill/>
          </a:ln>
        </p:spPr>
        <p:txBody>
          <a:bodyPr/>
          <a:lstStyle>
            <a:lvl1pPr algn="l">
              <a:defRPr cap="none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FCDFB3A-4CE3-463F-8C40-B15E3F5CFCA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048876" y="1818152"/>
            <a:ext cx="4045844" cy="4277848"/>
          </a:xfrm>
          <a:noFill/>
        </p:spPr>
        <p:txBody>
          <a:bodyPr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228600" indent="0" algn="l">
              <a:buNone/>
              <a:defRPr>
                <a:solidFill>
                  <a:schemeClr val="tx1"/>
                </a:solidFill>
              </a:defRPr>
            </a:lvl2pPr>
            <a:lvl3pPr marL="457200" indent="0" algn="l">
              <a:buNone/>
              <a:defRPr>
                <a:solidFill>
                  <a:schemeClr val="tx1"/>
                </a:solidFill>
              </a:defRPr>
            </a:lvl3pPr>
            <a:lvl4pPr marL="685800" indent="0" algn="l">
              <a:buNone/>
              <a:defRPr>
                <a:solidFill>
                  <a:schemeClr val="tx1"/>
                </a:solidFill>
              </a:defRPr>
            </a:lvl4pPr>
            <a:lvl5pPr marL="914400" indent="0" algn="l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644389" y="634581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9/12/2022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7200" y="6403848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D356109-298D-4C51-9DC7-DC74594DC22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2155" y="396240"/>
            <a:ext cx="5927725" cy="5989638"/>
          </a:xfrm>
          <a:ln w="38100">
            <a:solidFill>
              <a:schemeClr val="accent2"/>
            </a:solidFill>
          </a:ln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070FEF-D9D1-45DF-A806-9CA5B8270E72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9" name="Straight Connector 8" descr="decorative element">
            <a:extLst>
              <a:ext uri="{FF2B5EF4-FFF2-40B4-BE49-F238E27FC236}">
                <a16:creationId xmlns:a16="http://schemas.microsoft.com/office/drawing/2014/main" id="{167C85F9-C124-4D12-B4AC-317A35D71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141749" y="1720670"/>
            <a:ext cx="3780000" cy="0"/>
          </a:xfrm>
          <a:prstGeom prst="line">
            <a:avLst/>
          </a:prstGeom>
          <a:ln w="31750">
            <a:solidFill>
              <a:schemeClr val="accent2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2941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DE53EE8-1567-4A1C-B5FB-9243D17B161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096000" y="0"/>
            <a:ext cx="6096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145CB378-10E3-4D4E-82B7-47858EDEE57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62827" y="543339"/>
            <a:ext cx="5040000" cy="5765661"/>
          </a:xfrm>
          <a:ln w="38100">
            <a:solidFill>
              <a:schemeClr val="bg1"/>
            </a:solidFill>
          </a:ln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537045" y="635808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9/12/2022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4361" y="6382908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74538" y="633718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A2BF3C7-5EFF-4508-B560-D9A68D3F722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704361" y="164690"/>
            <a:ext cx="4593772" cy="2624056"/>
          </a:xfrm>
          <a:noFill/>
          <a:ln>
            <a:noFill/>
          </a:ln>
        </p:spPr>
        <p:txBody>
          <a:bodyPr anchor="t" anchorCtr="0">
            <a:noAutofit/>
          </a:bodyPr>
          <a:lstStyle>
            <a:lvl1pPr>
              <a:defRPr sz="400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7D64B51-A9B6-4A76-949F-5769931247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04361" y="3233530"/>
            <a:ext cx="4593771" cy="2902590"/>
          </a:xfrm>
        </p:spPr>
        <p:txBody>
          <a:bodyPr>
            <a:normAutofit/>
          </a:bodyPr>
          <a:lstStyle>
            <a:lvl1pPr marL="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1pPr>
            <a:lvl2pPr marL="2286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2pPr>
            <a:lvl3pPr marL="4572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3pPr>
            <a:lvl4pPr marL="6858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4pPr>
            <a:lvl5pPr marL="9144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00114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White">
          <a:xfrm>
            <a:off x="6712900" y="407684"/>
            <a:ext cx="4910096" cy="2257167"/>
          </a:xfrm>
          <a:noFill/>
          <a:ln>
            <a:noFill/>
          </a:ln>
        </p:spPr>
        <p:txBody>
          <a:bodyPr anchor="ctr" anchorCtr="0">
            <a:normAutofit/>
          </a:bodyPr>
          <a:lstStyle>
            <a:lvl1pPr algn="l">
              <a:defRPr sz="4000">
                <a:solidFill>
                  <a:srgbClr val="262626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 bwMode="white">
          <a:xfrm>
            <a:off x="6780414" y="3019130"/>
            <a:ext cx="4584265" cy="3159033"/>
          </a:xfrm>
        </p:spPr>
        <p:txBody>
          <a:bodyPr anchor="t" anchorCtr="1">
            <a:normAutofit/>
          </a:bodyPr>
          <a:lstStyle>
            <a:lvl1pPr marL="0" indent="0" algn="l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9/12/2022</a:t>
            </a:fld>
            <a:endParaRPr lang="en-US" noProof="0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FEC71D9-8368-4022-BA35-B43400F9250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27320" y="407684"/>
            <a:ext cx="5625849" cy="577047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891621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9/12/2022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BE4AA6-ED36-4D3B-ABD8-3BA6059C30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3744516" y="1127369"/>
            <a:ext cx="4703084" cy="1188720"/>
          </a:xfrm>
          <a:noFill/>
          <a:ln>
            <a:noFill/>
          </a:ln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94707B9-0409-43FA-B052-6AE401D767C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44516" y="2263081"/>
            <a:ext cx="4702968" cy="3909119"/>
          </a:xfrm>
          <a:noFill/>
          <a:ln>
            <a:noFill/>
          </a:ln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28600" indent="0" algn="ctr">
              <a:buNone/>
              <a:defRPr>
                <a:solidFill>
                  <a:schemeClr val="bg1"/>
                </a:solidFill>
              </a:defRPr>
            </a:lvl2pPr>
            <a:lvl3pPr marL="457200" indent="0" algn="ctr">
              <a:buNone/>
              <a:defRPr>
                <a:solidFill>
                  <a:schemeClr val="bg1"/>
                </a:solidFill>
              </a:defRPr>
            </a:lvl3pPr>
            <a:lvl4pPr marL="685800" indent="0" algn="ctr">
              <a:buNone/>
              <a:defRPr>
                <a:solidFill>
                  <a:schemeClr val="bg1"/>
                </a:solidFill>
              </a:defRPr>
            </a:lvl4pPr>
            <a:lvl5pPr marL="91440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52560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1600200" y="2386744"/>
            <a:ext cx="8991600" cy="1645920"/>
          </a:xfrm>
          <a:noFill/>
          <a:ln w="38100">
            <a:solidFill>
              <a:srgbClr val="FFFFFF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2400">
                <a:solidFill>
                  <a:srgbClr val="262626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9/12/2022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87374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268440A-E3ED-426B-A1F8-1D7557F9584D}"/>
              </a:ext>
            </a:extLst>
          </p:cNvPr>
          <p:cNvSpPr/>
          <p:nvPr userDrawn="1"/>
        </p:nvSpPr>
        <p:spPr>
          <a:xfrm>
            <a:off x="0" y="3648173"/>
            <a:ext cx="12192000" cy="320982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1600200" y="1887121"/>
            <a:ext cx="8991600" cy="1645920"/>
          </a:xfrm>
          <a:noFill/>
          <a:ln w="38100">
            <a:solidFill>
              <a:srgbClr val="FFFFFF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9/12/2022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49634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solidFill>
              <a:schemeClr val="accent2"/>
            </a:solidFill>
          </a:ln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9/12/2022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B668FB-6A04-4C02-A197-0044D616A95A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386430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noFill/>
          </a:ln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9/12/2022</a:t>
            </a:fld>
            <a:endParaRPr lang="en-US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72FC25-236C-4A4E-83A6-4EBE36B8339C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9552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583436" y="2313433"/>
            <a:ext cx="4270248" cy="70408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400" b="1" dirty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583436" y="3143250"/>
            <a:ext cx="4270248" cy="259677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9/12/2022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solidFill>
              <a:schemeClr val="bg1"/>
            </a:solidFill>
          </a:ln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7CC6D812-2BC4-484A-A3B0-D751943CAC28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04927" y="2313433"/>
            <a:ext cx="4270248" cy="704088"/>
          </a:xfrm>
        </p:spPr>
        <p:txBody>
          <a:bodyPr anchor="b"/>
          <a:lstStyle>
            <a:lvl1pPr marL="0" indent="0">
              <a:buFont typeface="Arial" panose="020B0604020202020204" pitchFamily="34" charset="0"/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744509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59962" y="632491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644389" y="634581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9/12/2022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7200" y="6403848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070FEF-D9D1-45DF-A806-9CA5B8270E72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8A7AD-2B2B-4A1B-8A04-1B8223844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463130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9/12/2022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30181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t>9/12/2022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53149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79" r:id="rId3"/>
    <p:sldLayoutId id="2147483681" r:id="rId4"/>
    <p:sldLayoutId id="2147483690" r:id="rId5"/>
    <p:sldLayoutId id="2147483666" r:id="rId6"/>
    <p:sldLayoutId id="2147483687" r:id="rId7"/>
    <p:sldLayoutId id="2147483680" r:id="rId8"/>
    <p:sldLayoutId id="2147483688" r:id="rId9"/>
    <p:sldLayoutId id="2147483673" r:id="rId10"/>
    <p:sldLayoutId id="2147483692" r:id="rId11"/>
    <p:sldLayoutId id="2147483674" r:id="rId12"/>
    <p:sldLayoutId id="2147483676" r:id="rId13"/>
    <p:sldLayoutId id="2147483677" r:id="rId14"/>
    <p:sldLayoutId id="2147483691" r:id="rId15"/>
    <p:sldLayoutId id="2147483689" r:id="rId16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kern="1200" cap="none" spc="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BB7AIrt06ck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5duLMjaTL0U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IJ0gbkzmB-4" TargetMode="External"/><Relationship Id="rId4" Type="http://schemas.openxmlformats.org/officeDocument/2006/relationships/hyperlink" Target="https://youtu.be/RuQvCxsa5Ns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4DB4774-6C88-4182-9622-B0F68F5AC5B3}"/>
              </a:ext>
            </a:extLst>
          </p:cNvPr>
          <p:cNvPicPr>
            <a:picLocks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905104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73785415-E552-4742-B0A5-FC1ECF293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283065" y="1470282"/>
            <a:ext cx="5717309" cy="3917436"/>
          </a:xfrm>
          <a:prstGeom prst="rect">
            <a:avLst/>
          </a:prstGeom>
          <a:solidFill>
            <a:schemeClr val="accent2">
              <a:alpha val="80000"/>
            </a:schemeClr>
          </a:solidFill>
          <a:ln>
            <a:noFill/>
          </a:ln>
          <a:effec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itle 36">
            <a:extLst>
              <a:ext uri="{FF2B5EF4-FFF2-40B4-BE49-F238E27FC236}">
                <a16:creationId xmlns:a16="http://schemas.microsoft.com/office/drawing/2014/main" id="{1C44CABD-3945-420B-A1E8-0D3E5F523E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59760" y="1512376"/>
            <a:ext cx="5963920" cy="1809943"/>
          </a:xfrm>
        </p:spPr>
        <p:txBody>
          <a:bodyPr>
            <a:noAutofit/>
          </a:bodyPr>
          <a:lstStyle/>
          <a:p>
            <a:br>
              <a:rPr 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3600" b="1" dirty="0">
                <a:latin typeface="Tahoma"/>
                <a:ea typeface="Tahoma"/>
                <a:cs typeface="Tahoma"/>
              </a:rPr>
              <a:t>ECAD6007/C</a:t>
            </a:r>
            <a:br>
              <a:rPr 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400" b="1" dirty="0" err="1">
                <a:latin typeface="Tahoma"/>
                <a:ea typeface="Tahoma"/>
                <a:cs typeface="Tahoma"/>
              </a:rPr>
              <a:t>Pwy</a:t>
            </a:r>
            <a:r>
              <a:rPr lang="en-US" sz="2400" b="1" dirty="0">
                <a:latin typeface="Tahoma"/>
                <a:ea typeface="Tahoma"/>
                <a:cs typeface="Tahoma"/>
              </a:rPr>
              <a:t> </a:t>
            </a:r>
            <a:r>
              <a:rPr lang="en-US" sz="2400" b="1" dirty="0" err="1">
                <a:latin typeface="Tahoma"/>
                <a:ea typeface="Tahoma"/>
                <a:cs typeface="Tahoma"/>
              </a:rPr>
              <a:t>ydw</a:t>
            </a:r>
            <a:r>
              <a:rPr lang="en-US" sz="2400" b="1" dirty="0">
                <a:latin typeface="Tahoma"/>
                <a:ea typeface="Tahoma"/>
                <a:cs typeface="Tahoma"/>
              </a:rPr>
              <a:t> </a:t>
            </a:r>
            <a:r>
              <a:rPr lang="en-US" sz="2400" b="1" dirty="0" err="1">
                <a:latin typeface="Tahoma"/>
                <a:ea typeface="Tahoma"/>
                <a:cs typeface="Tahoma"/>
              </a:rPr>
              <a:t>i'n</a:t>
            </a:r>
            <a:r>
              <a:rPr lang="en-US" sz="2400" b="1" dirty="0">
                <a:latin typeface="Tahoma"/>
                <a:ea typeface="Tahoma"/>
                <a:cs typeface="Tahoma"/>
              </a:rPr>
              <a:t> </a:t>
            </a:r>
            <a:r>
              <a:rPr lang="en-US" sz="2400" b="1" dirty="0" err="1">
                <a:latin typeface="Tahoma"/>
                <a:ea typeface="Tahoma"/>
                <a:cs typeface="Tahoma"/>
              </a:rPr>
              <a:t>dysgu</a:t>
            </a:r>
            <a:r>
              <a:rPr lang="en-US" sz="2400" b="1" dirty="0">
                <a:latin typeface="Tahoma"/>
                <a:ea typeface="Tahoma"/>
                <a:cs typeface="Tahoma"/>
              </a:rPr>
              <a:t>?</a:t>
            </a:r>
            <a:br>
              <a:rPr lang="en-US" sz="2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400" b="1" dirty="0">
                <a:latin typeface="Tahoma"/>
                <a:ea typeface="Tahoma"/>
                <a:cs typeface="Tahoma"/>
              </a:rPr>
              <a:t>Who am I teaching?</a:t>
            </a:r>
            <a:endParaRPr lang="en-US" sz="2400" dirty="0">
              <a:latin typeface="Tahoma"/>
              <a:ea typeface="Tahoma"/>
              <a:cs typeface="Tahoma"/>
            </a:endParaRPr>
          </a:p>
        </p:txBody>
      </p:sp>
      <p:sp>
        <p:nvSpPr>
          <p:cNvPr id="38" name="Subtitle 37">
            <a:extLst>
              <a:ext uri="{FF2B5EF4-FFF2-40B4-BE49-F238E27FC236}">
                <a16:creationId xmlns:a16="http://schemas.microsoft.com/office/drawing/2014/main" id="{6ED6B106-CA53-428B-8BF0-1BC5768C05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9760" y="3364415"/>
            <a:ext cx="5764877" cy="2023304"/>
          </a:xfrm>
        </p:spPr>
        <p:txBody>
          <a:bodyPr>
            <a:normAutofit/>
          </a:bodyPr>
          <a:lstStyle/>
          <a:p>
            <a:r>
              <a:rPr lang="en-US" sz="2800" b="1" dirty="0" err="1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Pwy</a:t>
            </a:r>
            <a:r>
              <a:rPr lang="en-US" sz="28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yw</a:t>
            </a:r>
            <a:r>
              <a:rPr lang="en-US" sz="28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pwy</a:t>
            </a:r>
            <a:r>
              <a:rPr lang="en-US" sz="2800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2? Who’s who 2?</a:t>
            </a:r>
          </a:p>
          <a:p>
            <a:r>
              <a:rPr 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Intro into learning theory (Part 2)</a:t>
            </a:r>
            <a:endParaRPr lang="en-US" sz="28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7897E6-775C-4603-8153-D078160E1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4514706" y="3542834"/>
            <a:ext cx="2952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Rectangle 67">
            <a:extLst>
              <a:ext uri="{FF2B5EF4-FFF2-40B4-BE49-F238E27FC236}">
                <a16:creationId xmlns:a16="http://schemas.microsoft.com/office/drawing/2014/main" id="{7EF755C8-D22F-4585-A846-467B938E1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242000" y="1437564"/>
            <a:ext cx="3708000" cy="3982873"/>
          </a:xfrm>
          <a:prstGeom prst="rect">
            <a:avLst/>
          </a:prstGeom>
          <a:noFill/>
          <a:ln w="31750"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345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4633" y="300809"/>
            <a:ext cx="9814560" cy="5996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139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59774" y="404157"/>
            <a:ext cx="9184640" cy="5909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077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4164" y="138545"/>
            <a:ext cx="8686800" cy="63817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0F4D1F4-192E-4B19-8F52-06D7DEFB2D2A}"/>
              </a:ext>
            </a:extLst>
          </p:cNvPr>
          <p:cNvSpPr txBox="1"/>
          <p:nvPr/>
        </p:nvSpPr>
        <p:spPr>
          <a:xfrm>
            <a:off x="3640975" y="5818909"/>
            <a:ext cx="499317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400" b="1" dirty="0"/>
              <a:t>Ar </a:t>
            </a:r>
            <a:r>
              <a:rPr lang="cy-GB" sz="2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ôl faint o amser fynd heibio?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251622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4012" y="695325"/>
            <a:ext cx="8943975" cy="546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590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128" t="1281" b="3884"/>
          <a:stretch/>
        </p:blipFill>
        <p:spPr>
          <a:xfrm>
            <a:off x="1967345" y="145472"/>
            <a:ext cx="8544271" cy="656705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8F66352-F614-4730-A301-6A6438C54C04}"/>
              </a:ext>
            </a:extLst>
          </p:cNvPr>
          <p:cNvSpPr txBox="1"/>
          <p:nvPr/>
        </p:nvSpPr>
        <p:spPr>
          <a:xfrm>
            <a:off x="9094124" y="293716"/>
            <a:ext cx="1618211" cy="246056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9C1F81-F273-4944-8FA7-78112FD067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43832" y="2696265"/>
            <a:ext cx="846583" cy="3521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702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7373" r="2275" b="5253"/>
          <a:stretch/>
        </p:blipFill>
        <p:spPr>
          <a:xfrm>
            <a:off x="1510578" y="610985"/>
            <a:ext cx="8569989" cy="5636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9792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2">
            <a:extLst>
              <a:ext uri="{FF2B5EF4-FFF2-40B4-BE49-F238E27FC236}">
                <a16:creationId xmlns:a16="http://schemas.microsoft.com/office/drawing/2014/main" id="{D0537208-BABA-4252-9B3E-7F8CFD776A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708575" y="712120"/>
            <a:ext cx="7618633" cy="543376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B8D427-F583-423D-96E5-1E031C41B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005" y="782782"/>
            <a:ext cx="10893775" cy="1312025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cy-GB" sz="4400" b="1" dirty="0">
                <a:solidFill>
                  <a:srgbClr val="FF0000"/>
                </a:solidFill>
              </a:rPr>
              <a:t>Sut rydym yn dysgu?</a:t>
            </a:r>
            <a:endParaRPr lang="en-GB" sz="4400" b="1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4A4ADC-68EB-4399-95EE-7A66E8471FF2}"/>
              </a:ext>
            </a:extLst>
          </p:cNvPr>
          <p:cNvSpPr txBox="1"/>
          <p:nvPr/>
        </p:nvSpPr>
        <p:spPr>
          <a:xfrm>
            <a:off x="3044851" y="2443941"/>
            <a:ext cx="2174854" cy="523220"/>
          </a:xfrm>
          <a:prstGeom prst="rect">
            <a:avLst/>
          </a:prstGeom>
          <a:solidFill>
            <a:srgbClr val="FFCC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dirty="0"/>
              <a:t>GWELEDOL</a:t>
            </a:r>
            <a:endParaRPr lang="en-GB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F28D5F-D5D5-4424-B24F-79BD4CD15332}"/>
              </a:ext>
            </a:extLst>
          </p:cNvPr>
          <p:cNvSpPr txBox="1"/>
          <p:nvPr/>
        </p:nvSpPr>
        <p:spPr>
          <a:xfrm>
            <a:off x="7730835" y="2534394"/>
            <a:ext cx="2549237" cy="523220"/>
          </a:xfrm>
          <a:prstGeom prst="rect">
            <a:avLst/>
          </a:prstGeom>
          <a:solidFill>
            <a:srgbClr val="FFCC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dirty="0"/>
              <a:t>CINESTHETIG</a:t>
            </a: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423D8E-7B06-4456-941A-A1D60E4999FF}"/>
              </a:ext>
            </a:extLst>
          </p:cNvPr>
          <p:cNvSpPr txBox="1"/>
          <p:nvPr/>
        </p:nvSpPr>
        <p:spPr>
          <a:xfrm>
            <a:off x="5488860" y="5289665"/>
            <a:ext cx="2058069" cy="523220"/>
          </a:xfrm>
          <a:prstGeom prst="rect">
            <a:avLst/>
          </a:prstGeom>
          <a:solidFill>
            <a:srgbClr val="FFCC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dirty="0"/>
              <a:t>CLYWEDOL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64803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85" y="1310640"/>
            <a:ext cx="11494909" cy="499491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807768" y="3169920"/>
            <a:ext cx="406400" cy="12496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B6FC574-7229-4B46-BBC4-55C42BEAAEC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975" t="14288" r="10979" b="25731"/>
          <a:stretch/>
        </p:blipFill>
        <p:spPr>
          <a:xfrm>
            <a:off x="566285" y="1310640"/>
            <a:ext cx="7009380" cy="5062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279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947" t="6592" b="2383"/>
          <a:stretch/>
        </p:blipFill>
        <p:spPr>
          <a:xfrm>
            <a:off x="2056015" y="543097"/>
            <a:ext cx="8426247" cy="605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979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3280" y="211137"/>
            <a:ext cx="5181600" cy="6711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9623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925" y="195262"/>
            <a:ext cx="10344150" cy="64674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10B9FDD-AC9F-4239-A121-DA15CB1F1FDA}"/>
              </a:ext>
            </a:extLst>
          </p:cNvPr>
          <p:cNvSpPr txBox="1"/>
          <p:nvPr/>
        </p:nvSpPr>
        <p:spPr>
          <a:xfrm>
            <a:off x="8318269" y="4084320"/>
            <a:ext cx="3253047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damcaniaethwyr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106218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-1372" t="-83" r="3996" b="83"/>
          <a:stretch/>
        </p:blipFill>
        <p:spPr>
          <a:xfrm>
            <a:off x="2678546" y="42142"/>
            <a:ext cx="5900189" cy="668227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856480" y="2032000"/>
            <a:ext cx="1656080" cy="13512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947920" y="2182951"/>
            <a:ext cx="147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Ysgolion o feddwl</a:t>
            </a:r>
          </a:p>
          <a:p>
            <a:pPr algn="ctr"/>
            <a:r>
              <a:rPr lang="cy-GB" dirty="0" err="1"/>
              <a:t>Schools</a:t>
            </a:r>
            <a:r>
              <a:rPr lang="cy-GB" dirty="0"/>
              <a:t> of </a:t>
            </a:r>
            <a:r>
              <a:rPr lang="cy-GB" dirty="0" err="1"/>
              <a:t>thought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1820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9337" y="100012"/>
            <a:ext cx="7553325" cy="665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1716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4960" y="342899"/>
            <a:ext cx="8749665" cy="63705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755200-0433-4DF7-9A5E-5F05A13CCB3A}"/>
              </a:ext>
            </a:extLst>
          </p:cNvPr>
          <p:cNvSpPr txBox="1"/>
          <p:nvPr/>
        </p:nvSpPr>
        <p:spPr>
          <a:xfrm>
            <a:off x="731520" y="515389"/>
            <a:ext cx="3241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https://youtu.be/BB7AIrt06ck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3509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0812" y="-14287"/>
            <a:ext cx="5670917" cy="573436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51996" y="6106160"/>
            <a:ext cx="1948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Watson &amp; </a:t>
            </a:r>
            <a:r>
              <a:rPr lang="cy-GB" dirty="0" err="1"/>
              <a:t>Rayner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3974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F109597-2381-49B9-BE70-7B94A88ACD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4238" y="331017"/>
            <a:ext cx="6463517" cy="639376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5AFCEC-6BDC-4008-B66A-1928B67A77BC}"/>
              </a:ext>
            </a:extLst>
          </p:cNvPr>
          <p:cNvSpPr txBox="1"/>
          <p:nvPr/>
        </p:nvSpPr>
        <p:spPr>
          <a:xfrm>
            <a:off x="493222" y="581891"/>
            <a:ext cx="3352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https://youtu.be/5duLMjaTL0U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86871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48281"/>
          <a:stretch/>
        </p:blipFill>
        <p:spPr>
          <a:xfrm>
            <a:off x="5908431" y="385994"/>
            <a:ext cx="5643334" cy="6086012"/>
          </a:xfrm>
          <a:prstGeom prst="rect">
            <a:avLst/>
          </a:prstGeom>
        </p:spPr>
      </p:pic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304AED0E-1370-4336-92B2-50DC3D3FEC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929" y="590843"/>
            <a:ext cx="5738071" cy="5676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7281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4617"/>
          <a:stretch/>
        </p:blipFill>
        <p:spPr>
          <a:xfrm>
            <a:off x="1525848" y="188421"/>
            <a:ext cx="8719820" cy="42963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0206" y="4038791"/>
            <a:ext cx="9351587" cy="2630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5244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5613" b="4325"/>
          <a:stretch/>
        </p:blipFill>
        <p:spPr>
          <a:xfrm>
            <a:off x="4526242" y="178723"/>
            <a:ext cx="6140833" cy="650055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23E6836-368E-44E8-97FE-6BAB7181C646}"/>
              </a:ext>
            </a:extLst>
          </p:cNvPr>
          <p:cNvSpPr txBox="1"/>
          <p:nvPr/>
        </p:nvSpPr>
        <p:spPr>
          <a:xfrm>
            <a:off x="842355" y="4716086"/>
            <a:ext cx="3557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https://youtu.be/RuQvCxsa5Ns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4292F3-B58C-42BD-B847-FB87BC51091D}"/>
              </a:ext>
            </a:extLst>
          </p:cNvPr>
          <p:cNvSpPr txBox="1"/>
          <p:nvPr/>
        </p:nvSpPr>
        <p:spPr>
          <a:xfrm>
            <a:off x="842355" y="5902838"/>
            <a:ext cx="3247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https://youtu.be/IJ0gbkzmB-4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E45BAD26-61FD-0B96-4436-5F3379E4E06F}"/>
              </a:ext>
            </a:extLst>
          </p:cNvPr>
          <p:cNvSpPr txBox="1"/>
          <p:nvPr/>
        </p:nvSpPr>
        <p:spPr>
          <a:xfrm>
            <a:off x="681070" y="3429000"/>
            <a:ext cx="32475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 err="1"/>
              <a:t>Cyflyrru</a:t>
            </a:r>
            <a:r>
              <a:rPr lang="cy-GB" sz="2800" b="1" dirty="0"/>
              <a:t> gweithredol</a:t>
            </a:r>
          </a:p>
        </p:txBody>
      </p:sp>
    </p:spTree>
    <p:extLst>
      <p:ext uri="{BB962C8B-B14F-4D97-AF65-F5344CB8AC3E}">
        <p14:creationId xmlns:p14="http://schemas.microsoft.com/office/powerpoint/2010/main" val="20017243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819" b="4059"/>
          <a:stretch/>
        </p:blipFill>
        <p:spPr>
          <a:xfrm>
            <a:off x="2357437" y="99753"/>
            <a:ext cx="7477125" cy="6439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3081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5600" y="174063"/>
            <a:ext cx="8097519" cy="6565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1292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4320" y="132080"/>
            <a:ext cx="8820150" cy="651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5399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r="8590" b="1978"/>
          <a:stretch/>
        </p:blipFill>
        <p:spPr>
          <a:xfrm>
            <a:off x="1833563" y="381000"/>
            <a:ext cx="7792576" cy="5975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3497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7375" y="13075"/>
            <a:ext cx="8477250" cy="654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3484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F4D195D-C4CC-C74B-ADEC-AC247D7496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1384" y="1721610"/>
            <a:ext cx="3341666" cy="41084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5FAF9CA-3462-480C-87AA-CD2F9C98916A}"/>
              </a:ext>
            </a:extLst>
          </p:cNvPr>
          <p:cNvSpPr txBox="1"/>
          <p:nvPr/>
        </p:nvSpPr>
        <p:spPr>
          <a:xfrm>
            <a:off x="1091738" y="227215"/>
            <a:ext cx="1071233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b="1" dirty="0"/>
              <a:t>Felly, beth petai ni’n dilyn trywydd cyflyru gweithredol </a:t>
            </a:r>
            <a:r>
              <a:rPr lang="cy-GB" sz="4000" b="1" dirty="0" err="1"/>
              <a:t>AyM</a:t>
            </a:r>
            <a:r>
              <a:rPr lang="cy-GB" sz="4000" b="1" dirty="0"/>
              <a:t>...</a:t>
            </a:r>
            <a:endParaRPr lang="en-GB" sz="40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35B733-4B73-4E4E-9E9F-4316D3578383}"/>
              </a:ext>
            </a:extLst>
          </p:cNvPr>
          <p:cNvSpPr txBox="1"/>
          <p:nvPr/>
        </p:nvSpPr>
        <p:spPr>
          <a:xfrm>
            <a:off x="5774575" y="2128058"/>
            <a:ext cx="545869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dirty="0">
                <a:solidFill>
                  <a:srgbClr val="0099FF"/>
                </a:solidFill>
              </a:rPr>
              <a:t>Pa ffactorau </a:t>
            </a:r>
            <a:r>
              <a:rPr lang="cy-GB" sz="3600" b="1" dirty="0">
                <a:solidFill>
                  <a:schemeClr val="accent3"/>
                </a:solidFill>
              </a:rPr>
              <a:t>allai</a:t>
            </a:r>
            <a:r>
              <a:rPr lang="cy-GB" sz="3600" b="1" dirty="0">
                <a:solidFill>
                  <a:srgbClr val="0099FF"/>
                </a:solidFill>
              </a:rPr>
              <a:t> ddylanwadu ar pa mor gyflym mae ymateb yn cael ei ddysgu a chryfder yr ymateb?</a:t>
            </a:r>
            <a:endParaRPr lang="en-GB" sz="3600" b="1" dirty="0">
              <a:solidFill>
                <a:srgbClr val="0099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3055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F4D195D-C4CC-C74B-ADEC-AC247D7496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9543" y="2991373"/>
            <a:ext cx="3341666" cy="363941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5FAF9CA-3462-480C-87AA-CD2F9C98916A}"/>
              </a:ext>
            </a:extLst>
          </p:cNvPr>
          <p:cNvSpPr txBox="1"/>
          <p:nvPr/>
        </p:nvSpPr>
        <p:spPr>
          <a:xfrm>
            <a:off x="1091738" y="227215"/>
            <a:ext cx="107123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Felly, beth petai ni’n dilyn trywydd cyflyru gweithredol </a:t>
            </a:r>
            <a:r>
              <a:rPr lang="cy-GB" sz="2400" b="1" dirty="0" err="1"/>
              <a:t>AyM</a:t>
            </a:r>
            <a:r>
              <a:rPr lang="cy-GB" sz="2400" b="1" dirty="0"/>
              <a:t>...</a:t>
            </a:r>
            <a:endParaRPr lang="en-GB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35B733-4B73-4E4E-9E9F-4316D3578383}"/>
              </a:ext>
            </a:extLst>
          </p:cNvPr>
          <p:cNvSpPr txBox="1"/>
          <p:nvPr/>
        </p:nvSpPr>
        <p:spPr>
          <a:xfrm>
            <a:off x="6345383" y="4987637"/>
            <a:ext cx="54586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0099FF"/>
                </a:solidFill>
              </a:rPr>
              <a:t>Pa ffactorau </a:t>
            </a:r>
            <a:r>
              <a:rPr lang="cy-GB" sz="2400" b="1" dirty="0">
                <a:solidFill>
                  <a:schemeClr val="accent3"/>
                </a:solidFill>
              </a:rPr>
              <a:t>allai</a:t>
            </a:r>
            <a:r>
              <a:rPr lang="cy-GB" sz="2400" b="1" dirty="0">
                <a:solidFill>
                  <a:srgbClr val="0099FF"/>
                </a:solidFill>
              </a:rPr>
              <a:t> ddylanwadu ar pa mor gyflym mae ymateb yn cael ei ddysgu a chryfder yr ymateb?</a:t>
            </a:r>
            <a:endParaRPr lang="en-GB" sz="2400" b="1" dirty="0">
              <a:solidFill>
                <a:srgbClr val="0099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7F29E5-AF52-46F5-8A9F-465D7A0AAAE8}"/>
              </a:ext>
            </a:extLst>
          </p:cNvPr>
          <p:cNvSpPr txBox="1"/>
          <p:nvPr/>
        </p:nvSpPr>
        <p:spPr>
          <a:xfrm>
            <a:off x="6345383" y="1163782"/>
            <a:ext cx="448333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Wedi 30 munud rhoddir adborth / gwobr. Cynnydd araf, cyson.</a:t>
            </a:r>
          </a:p>
          <a:p>
            <a:r>
              <a:rPr lang="cy-GB" sz="1400" b="1" dirty="0"/>
              <a:t>           (Rhaglen ysbeidiol-newidiol)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Wedi arddangosiad o’r ymddygiad dymunol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Wedi nifer o ymatebion annaroganadwy (</a:t>
            </a:r>
            <a:r>
              <a:rPr lang="cy-GB" dirty="0" err="1"/>
              <a:t>unpredicateble</a:t>
            </a:r>
            <a:r>
              <a:rPr lang="cy-GB" dirty="0"/>
              <a:t>)</a:t>
            </a:r>
          </a:p>
          <a:p>
            <a:r>
              <a:rPr lang="cy-GB" sz="1400" b="1" dirty="0"/>
              <a:t>            (Rhaglen cymhareb – newidiol)</a:t>
            </a:r>
          </a:p>
          <a:p>
            <a:endParaRPr lang="cy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66D033-1A50-4FE2-9A75-545A3DA721B3}"/>
              </a:ext>
            </a:extLst>
          </p:cNvPr>
          <p:cNvSpPr txBox="1"/>
          <p:nvPr/>
        </p:nvSpPr>
        <p:spPr>
          <a:xfrm>
            <a:off x="1910793" y="1719952"/>
            <a:ext cx="41852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solidFill>
                  <a:srgbClr val="FF9900"/>
                </a:solidFill>
              </a:rPr>
              <a:t>Rhaglen Atgyfnerthu</a:t>
            </a:r>
          </a:p>
          <a:p>
            <a:endParaRPr lang="cy-GB" sz="2400" b="1" dirty="0">
              <a:solidFill>
                <a:srgbClr val="FF9900"/>
              </a:solidFill>
            </a:endParaRPr>
          </a:p>
          <a:p>
            <a:r>
              <a:rPr lang="cy-GB" sz="1600" b="1" dirty="0">
                <a:solidFill>
                  <a:srgbClr val="FF9900"/>
                </a:solidFill>
              </a:rPr>
              <a:t>(Pryd a pha mor aml?)</a:t>
            </a:r>
            <a:endParaRPr lang="en-GB" sz="1600" b="1" dirty="0">
              <a:solidFill>
                <a:srgbClr val="FF9900"/>
              </a:solidFill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7F0D337-9E35-4E62-94FC-DCDD94E78C26}"/>
              </a:ext>
            </a:extLst>
          </p:cNvPr>
          <p:cNvCxnSpPr/>
          <p:nvPr/>
        </p:nvCxnSpPr>
        <p:spPr>
          <a:xfrm flipH="1">
            <a:off x="2798618" y="2841164"/>
            <a:ext cx="13599" cy="128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AF055938-3C8D-41A6-90D2-0640360C4DE3}"/>
              </a:ext>
            </a:extLst>
          </p:cNvPr>
          <p:cNvCxnSpPr>
            <a:cxnSpLocks/>
          </p:cNvCxnSpPr>
          <p:nvPr/>
        </p:nvCxnSpPr>
        <p:spPr>
          <a:xfrm flipV="1">
            <a:off x="5487156" y="1380932"/>
            <a:ext cx="864000" cy="612000"/>
          </a:xfrm>
          <a:prstGeom prst="straightConnector1">
            <a:avLst/>
          </a:prstGeom>
          <a:ln>
            <a:solidFill>
              <a:srgbClr val="FF99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0703D246-B125-466F-B4F0-8A2DCBF19E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409892">
            <a:off x="5518023" y="2058926"/>
            <a:ext cx="853806" cy="54805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7762BCD-F4BC-477C-AC83-107CC23746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051486">
            <a:off x="5453560" y="2641113"/>
            <a:ext cx="984853" cy="632169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3DD4D985-D875-46A9-9ECE-2EC121F4ED2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9623" t="32808" r="45636" b="56862"/>
          <a:stretch/>
        </p:blipFill>
        <p:spPr>
          <a:xfrm>
            <a:off x="4095404" y="2765368"/>
            <a:ext cx="487679" cy="708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6133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2838" y="474186"/>
            <a:ext cx="8372475" cy="59482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7B03B9F-00E6-4038-9BB7-773724EFEDB7}"/>
              </a:ext>
            </a:extLst>
          </p:cNvPr>
          <p:cNvSpPr txBox="1"/>
          <p:nvPr/>
        </p:nvSpPr>
        <p:spPr>
          <a:xfrm>
            <a:off x="1891862" y="3081646"/>
            <a:ext cx="8040027" cy="1815882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ea typeface="Tahoma"/>
                <a:cs typeface="Tahoma"/>
              </a:rPr>
              <a:t>"Y </a:t>
            </a:r>
            <a:r>
              <a:rPr lang="en-GB" sz="2800" err="1">
                <a:ea typeface="Tahoma"/>
                <a:cs typeface="Tahoma"/>
              </a:rPr>
              <a:t>drafferth</a:t>
            </a:r>
            <a:r>
              <a:rPr lang="en-GB" sz="2800">
                <a:ea typeface="Tahoma"/>
                <a:cs typeface="Tahoma"/>
              </a:rPr>
              <a:t> </a:t>
            </a:r>
            <a:r>
              <a:rPr lang="en-GB" sz="2800" dirty="0" err="1">
                <a:ea typeface="Tahoma"/>
                <a:cs typeface="Tahoma"/>
              </a:rPr>
              <a:t>gyda'r</a:t>
            </a:r>
            <a:r>
              <a:rPr lang="en-GB" sz="2800">
                <a:ea typeface="Tahoma"/>
                <a:cs typeface="Tahoma"/>
              </a:rPr>
              <a:t> </a:t>
            </a:r>
            <a:r>
              <a:rPr lang="en-GB" sz="2800" dirty="0" err="1">
                <a:ea typeface="Tahoma"/>
                <a:cs typeface="Tahoma"/>
              </a:rPr>
              <a:t>feddylfryd</a:t>
            </a:r>
            <a:r>
              <a:rPr lang="en-GB" sz="2800" dirty="0">
                <a:ea typeface="Tahoma"/>
                <a:cs typeface="Tahoma"/>
              </a:rPr>
              <a:t> </a:t>
            </a:r>
            <a:r>
              <a:rPr lang="en-GB" sz="2800" dirty="0" err="1">
                <a:ea typeface="Tahoma"/>
                <a:cs typeface="Tahoma"/>
              </a:rPr>
              <a:t>yw</a:t>
            </a:r>
            <a:r>
              <a:rPr lang="en-GB" sz="2800" dirty="0">
                <a:ea typeface="Tahoma"/>
                <a:cs typeface="Tahoma"/>
              </a:rPr>
              <a:t> </a:t>
            </a:r>
            <a:r>
              <a:rPr lang="en-GB" sz="2800" dirty="0" err="1">
                <a:ea typeface="Tahoma"/>
                <a:cs typeface="Tahoma"/>
              </a:rPr>
              <a:t>ei</a:t>
            </a:r>
            <a:r>
              <a:rPr lang="en-GB" sz="2800" dirty="0">
                <a:ea typeface="Tahoma"/>
                <a:cs typeface="Tahoma"/>
              </a:rPr>
              <a:t> </a:t>
            </a:r>
            <a:r>
              <a:rPr lang="en-GB" sz="2800" dirty="0" err="1">
                <a:ea typeface="Tahoma"/>
                <a:cs typeface="Tahoma"/>
              </a:rPr>
              <a:t>fod</a:t>
            </a:r>
            <a:r>
              <a:rPr lang="en-GB" sz="2800" dirty="0">
                <a:ea typeface="Tahoma"/>
                <a:cs typeface="Tahoma"/>
              </a:rPr>
              <a:t> </a:t>
            </a:r>
            <a:r>
              <a:rPr lang="en-GB" sz="2800" dirty="0" err="1">
                <a:ea typeface="Tahoma"/>
                <a:cs typeface="Tahoma"/>
              </a:rPr>
              <a:t>yn</a:t>
            </a:r>
            <a:r>
              <a:rPr lang="en-GB" sz="2800" dirty="0">
                <a:ea typeface="Tahoma"/>
                <a:cs typeface="Tahoma"/>
              </a:rPr>
              <a:t> </a:t>
            </a:r>
            <a:r>
              <a:rPr lang="en-GB" sz="2800" dirty="0" err="1">
                <a:ea typeface="Tahoma"/>
                <a:cs typeface="Tahoma"/>
              </a:rPr>
              <a:t>awgrymu</a:t>
            </a:r>
            <a:r>
              <a:rPr lang="en-GB" sz="2800" dirty="0">
                <a:ea typeface="Tahoma"/>
                <a:cs typeface="Tahoma"/>
              </a:rPr>
              <a:t> bod </a:t>
            </a:r>
            <a:r>
              <a:rPr lang="en-GB" sz="2800" dirty="0" err="1">
                <a:ea typeface="Tahoma"/>
                <a:cs typeface="Tahoma"/>
              </a:rPr>
              <a:t>dysgu'n</a:t>
            </a:r>
            <a:r>
              <a:rPr lang="en-GB" sz="2800" dirty="0">
                <a:ea typeface="Tahoma"/>
                <a:cs typeface="Tahoma"/>
              </a:rPr>
              <a:t> </a:t>
            </a:r>
            <a:r>
              <a:rPr lang="en-GB" sz="2800" dirty="0" err="1">
                <a:ea typeface="Tahoma"/>
                <a:cs typeface="Tahoma"/>
              </a:rPr>
              <a:t>digwydd</a:t>
            </a:r>
            <a:r>
              <a:rPr lang="en-GB" sz="2800" dirty="0">
                <a:ea typeface="Tahoma"/>
                <a:cs typeface="Tahoma"/>
              </a:rPr>
              <a:t> o </a:t>
            </a:r>
            <a:r>
              <a:rPr lang="en-GB" sz="2800" dirty="0" err="1">
                <a:ea typeface="Tahoma"/>
                <a:cs typeface="Tahoma"/>
              </a:rPr>
              <a:t>ganlyniad</a:t>
            </a:r>
            <a:r>
              <a:rPr lang="en-GB" sz="2800">
                <a:ea typeface="Tahoma"/>
                <a:cs typeface="Tahoma"/>
              </a:rPr>
              <a:t> </a:t>
            </a:r>
            <a:r>
              <a:rPr lang="en-GB" sz="2800" dirty="0" err="1">
                <a:ea typeface="Tahoma"/>
                <a:cs typeface="Tahoma"/>
              </a:rPr>
              <a:t>i</a:t>
            </a:r>
            <a:r>
              <a:rPr lang="en-GB" sz="2800">
                <a:ea typeface="Tahoma"/>
                <a:cs typeface="Tahoma"/>
              </a:rPr>
              <a:t> </a:t>
            </a:r>
            <a:r>
              <a:rPr lang="en-GB" sz="2800" dirty="0" err="1">
                <a:ea typeface="Tahoma"/>
                <a:cs typeface="Tahoma"/>
              </a:rPr>
              <a:t>ymatebion</a:t>
            </a:r>
            <a:r>
              <a:rPr lang="en-GB" sz="2800" dirty="0">
                <a:ea typeface="Tahoma"/>
                <a:cs typeface="Tahoma"/>
              </a:rPr>
              <a:t> </a:t>
            </a:r>
            <a:r>
              <a:rPr lang="en-GB" sz="2800" dirty="0" err="1">
                <a:ea typeface="Tahoma"/>
                <a:cs typeface="Tahoma"/>
              </a:rPr>
              <a:t>yn</a:t>
            </a:r>
            <a:r>
              <a:rPr lang="en-GB" sz="2800" dirty="0">
                <a:ea typeface="Tahoma"/>
                <a:cs typeface="Tahoma"/>
              </a:rPr>
              <a:t> </a:t>
            </a:r>
            <a:r>
              <a:rPr lang="en-GB" sz="2800" dirty="0" err="1">
                <a:ea typeface="Tahoma"/>
                <a:cs typeface="Tahoma"/>
              </a:rPr>
              <a:t>hytrach</a:t>
            </a:r>
            <a:r>
              <a:rPr lang="en-GB" sz="2800" dirty="0">
                <a:ea typeface="Tahoma"/>
                <a:cs typeface="Tahoma"/>
              </a:rPr>
              <a:t> nag o </a:t>
            </a:r>
            <a:r>
              <a:rPr lang="en-GB" sz="2800" dirty="0" err="1">
                <a:ea typeface="Tahoma"/>
                <a:cs typeface="Tahoma"/>
              </a:rPr>
              <a:t>ganlyniad</a:t>
            </a:r>
            <a:r>
              <a:rPr lang="en-GB" sz="2800" dirty="0">
                <a:ea typeface="Tahoma"/>
                <a:cs typeface="Tahoma"/>
              </a:rPr>
              <a:t> </a:t>
            </a:r>
            <a:r>
              <a:rPr lang="en-GB" sz="2800" dirty="0" err="1">
                <a:ea typeface="Tahoma"/>
                <a:cs typeface="Tahoma"/>
              </a:rPr>
              <a:t>i</a:t>
            </a:r>
            <a:r>
              <a:rPr lang="en-GB" sz="2800" dirty="0">
                <a:ea typeface="Tahoma"/>
                <a:cs typeface="Tahoma"/>
              </a:rPr>
              <a:t> </a:t>
            </a:r>
            <a:r>
              <a:rPr lang="en-GB" sz="2800" dirty="0" err="1">
                <a:ea typeface="Tahoma"/>
                <a:cs typeface="Tahoma"/>
              </a:rPr>
              <a:t>awydd</a:t>
            </a:r>
            <a:r>
              <a:rPr lang="en-GB" sz="2800" dirty="0">
                <a:ea typeface="Tahoma"/>
                <a:cs typeface="Tahoma"/>
              </a:rPr>
              <a:t> </a:t>
            </a:r>
            <a:r>
              <a:rPr lang="en-GB" sz="2800" dirty="0" err="1">
                <a:ea typeface="Tahoma"/>
                <a:cs typeface="Tahoma"/>
              </a:rPr>
              <a:t>i</a:t>
            </a:r>
            <a:r>
              <a:rPr lang="en-GB" sz="2800">
                <a:ea typeface="Tahoma"/>
                <a:cs typeface="Tahoma"/>
              </a:rPr>
              <a:t> </a:t>
            </a:r>
            <a:r>
              <a:rPr lang="en-GB" sz="2800" dirty="0" err="1">
                <a:ea typeface="Tahoma"/>
                <a:cs typeface="Tahoma"/>
              </a:rPr>
              <a:t>ddysgu</a:t>
            </a:r>
            <a:r>
              <a:rPr lang="en-GB" sz="2800">
                <a:ea typeface="Tahoma"/>
                <a:cs typeface="Tahoma"/>
              </a:rPr>
              <a:t>. </a:t>
            </a:r>
            <a:endParaRPr lang="en-GB" sz="4400" dirty="0">
              <a:ea typeface="Tahoma"/>
              <a:cs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28929346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4675" y="71437"/>
            <a:ext cx="5962650" cy="6715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9900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968" y="48577"/>
            <a:ext cx="9801225" cy="66389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7184415-8603-46E3-89E0-F5EF4FC0A971}"/>
              </a:ext>
            </a:extLst>
          </p:cNvPr>
          <p:cNvSpPr txBox="1"/>
          <p:nvPr/>
        </p:nvSpPr>
        <p:spPr>
          <a:xfrm>
            <a:off x="1422603" y="509848"/>
            <a:ext cx="7948612" cy="224676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800" b="1" dirty="0"/>
              <a:t>Mae’r farn ‘adeileddol’ o ddysgu yn canolbwyntio ar y cysyniad o ddysgu’n wybyddol, neu’n ymenyddol yn bennaf, lle ychwanegir at wybodaeth sydd </a:t>
            </a:r>
            <a:r>
              <a:rPr lang="cy-GB" sz="2800" b="1" dirty="0" err="1"/>
              <a:t>yno’n</a:t>
            </a:r>
            <a:r>
              <a:rPr lang="cy-GB" sz="2800" b="1" dirty="0"/>
              <a:t> barod.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2631598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4975" y="38100"/>
            <a:ext cx="8782050" cy="678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0246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35512" y="0"/>
            <a:ext cx="9276080" cy="67178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2832219-7C36-4CAC-AA6E-E55D4F9D3714}"/>
              </a:ext>
            </a:extLst>
          </p:cNvPr>
          <p:cNvSpPr txBox="1"/>
          <p:nvPr/>
        </p:nvSpPr>
        <p:spPr>
          <a:xfrm>
            <a:off x="4651497" y="1607509"/>
            <a:ext cx="380168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Seicolegydd o’r </a:t>
            </a:r>
            <a:r>
              <a:rPr lang="cy-GB" dirty="0" err="1"/>
              <a:t>Swisdir</a:t>
            </a:r>
            <a:r>
              <a:rPr lang="cy-GB" dirty="0"/>
              <a:t> oedd </a:t>
            </a:r>
            <a:r>
              <a:rPr lang="cy-GB" dirty="0" err="1"/>
              <a:t>Piaget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81344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Llun 6">
            <a:extLst>
              <a:ext uri="{FF2B5EF4-FFF2-40B4-BE49-F238E27FC236}">
                <a16:creationId xmlns:a16="http://schemas.microsoft.com/office/drawing/2014/main" id="{B3E316F4-BAC8-7D40-5B36-949AE5E800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64" t="17839" r="13750" b="7678"/>
          <a:stretch/>
        </p:blipFill>
        <p:spPr>
          <a:xfrm>
            <a:off x="992784" y="208105"/>
            <a:ext cx="9771912" cy="6262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439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4975" y="166687"/>
            <a:ext cx="8782050" cy="6524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47621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4025" y="419100"/>
            <a:ext cx="8743950" cy="60198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35760" y="345440"/>
            <a:ext cx="629920" cy="29565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93366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3512" y="157162"/>
            <a:ext cx="9324975" cy="654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2232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6900" y="60527"/>
            <a:ext cx="8458200" cy="65817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F13B2D8-781F-43D8-A2BB-D54406421BC5}"/>
              </a:ext>
            </a:extLst>
          </p:cNvPr>
          <p:cNvSpPr txBox="1"/>
          <p:nvPr/>
        </p:nvSpPr>
        <p:spPr>
          <a:xfrm>
            <a:off x="3485804" y="858982"/>
            <a:ext cx="273211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Yr hyn rydw i’n methu cyflawni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852EF0-2C51-4D85-94FA-7EB8F22E0CE1}"/>
              </a:ext>
            </a:extLst>
          </p:cNvPr>
          <p:cNvSpPr txBox="1"/>
          <p:nvPr/>
        </p:nvSpPr>
        <p:spPr>
          <a:xfrm>
            <a:off x="3967943" y="1975659"/>
            <a:ext cx="1923012" cy="646331"/>
          </a:xfrm>
          <a:prstGeom prst="rect">
            <a:avLst/>
          </a:prstGeom>
          <a:solidFill>
            <a:srgbClr val="CEB3DD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200" dirty="0"/>
              <a:t>Yr hyn rydw i’n </a:t>
            </a:r>
          </a:p>
          <a:p>
            <a:pPr algn="ctr"/>
            <a:r>
              <a:rPr lang="cy-GB" sz="1200" dirty="0"/>
              <a:t>gallu </a:t>
            </a:r>
          </a:p>
          <a:p>
            <a:pPr algn="ctr"/>
            <a:r>
              <a:rPr lang="cy-GB" sz="1200" dirty="0"/>
              <a:t>cyflawni gyda chymorth</a:t>
            </a:r>
            <a:endParaRPr lang="en-GB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50321A-6E87-42E9-81B9-2AC647FC8F20}"/>
              </a:ext>
            </a:extLst>
          </p:cNvPr>
          <p:cNvSpPr txBox="1"/>
          <p:nvPr/>
        </p:nvSpPr>
        <p:spPr>
          <a:xfrm>
            <a:off x="4369725" y="2921168"/>
            <a:ext cx="1194260" cy="1015663"/>
          </a:xfrm>
          <a:prstGeom prst="rect">
            <a:avLst/>
          </a:prstGeom>
          <a:solidFill>
            <a:srgbClr val="C3E4AC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500" dirty="0"/>
              <a:t>Yr hyn rydw i’n </a:t>
            </a:r>
          </a:p>
          <a:p>
            <a:pPr algn="ctr"/>
            <a:r>
              <a:rPr lang="cy-GB" sz="1500" dirty="0"/>
              <a:t>medru cyflawni</a:t>
            </a:r>
            <a:endParaRPr lang="en-GB" sz="15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52833D-AF04-4514-9C94-126FD550C1AD}"/>
              </a:ext>
            </a:extLst>
          </p:cNvPr>
          <p:cNvSpPr txBox="1"/>
          <p:nvPr/>
        </p:nvSpPr>
        <p:spPr>
          <a:xfrm>
            <a:off x="8068888" y="1244138"/>
            <a:ext cx="1983971" cy="1015663"/>
          </a:xfrm>
          <a:prstGeom prst="rect">
            <a:avLst/>
          </a:prstGeom>
          <a:solidFill>
            <a:srgbClr val="FFCC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b="1" dirty="0">
                <a:solidFill>
                  <a:srgbClr val="FF0000"/>
                </a:solidFill>
              </a:rPr>
              <a:t>Parth </a:t>
            </a:r>
          </a:p>
          <a:p>
            <a:pPr algn="ctr"/>
            <a:r>
              <a:rPr lang="cy-GB" sz="2000" b="1" dirty="0">
                <a:solidFill>
                  <a:srgbClr val="FF0000"/>
                </a:solidFill>
              </a:rPr>
              <a:t>Datblygiadol</a:t>
            </a:r>
          </a:p>
          <a:p>
            <a:pPr algn="ctr"/>
            <a:r>
              <a:rPr lang="cy-GB" sz="2000" b="1" dirty="0">
                <a:solidFill>
                  <a:srgbClr val="FF0000"/>
                </a:solidFill>
              </a:rPr>
              <a:t>Procsimol</a:t>
            </a:r>
            <a:endParaRPr lang="en-GB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8672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8792" y="325784"/>
            <a:ext cx="4578547" cy="170699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CCFFA0B-8322-4640-BE4B-F7B5837793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920" t="20205" r="21875" b="53436"/>
          <a:stretch/>
        </p:blipFill>
        <p:spPr>
          <a:xfrm>
            <a:off x="6165727" y="275434"/>
            <a:ext cx="4135901" cy="18076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03FD66C-80C5-4747-B8B4-647A03BA92D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869" t="17334" r="22422" b="50000"/>
          <a:stretch/>
        </p:blipFill>
        <p:spPr>
          <a:xfrm>
            <a:off x="815927" y="2133482"/>
            <a:ext cx="4290647" cy="224028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74682D-384A-4590-A5F3-A8344DA7778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365" t="13026" r="17293" b="45948"/>
          <a:stretch/>
        </p:blipFill>
        <p:spPr>
          <a:xfrm>
            <a:off x="4302370" y="3253622"/>
            <a:ext cx="4002258" cy="2264362"/>
          </a:xfrm>
          <a:prstGeom prst="rect">
            <a:avLst/>
          </a:prstGeom>
        </p:spPr>
      </p:pic>
      <p:pic>
        <p:nvPicPr>
          <p:cNvPr id="9" name="Content Placeholder 2">
            <a:extLst>
              <a:ext uri="{FF2B5EF4-FFF2-40B4-BE49-F238E27FC236}">
                <a16:creationId xmlns:a16="http://schemas.microsoft.com/office/drawing/2014/main" id="{4A8F1883-EEE4-4AC2-873C-9F5484FF73C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30942" b="341"/>
          <a:stretch/>
        </p:blipFill>
        <p:spPr>
          <a:xfrm>
            <a:off x="8593017" y="3943851"/>
            <a:ext cx="3043925" cy="2738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647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1D4B1-3B6F-46C4-822A-6A894CF74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Darllen pellach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EA9E52-2C65-4D39-8C22-C1D32CA3CE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843" t="28415" r="15105" b="42974"/>
          <a:stretch/>
        </p:blipFill>
        <p:spPr>
          <a:xfrm>
            <a:off x="1174652" y="1948667"/>
            <a:ext cx="9320096" cy="3551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63459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10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89732948_Virtual field trip_RVA_v4.potx" id="{D5327314-4ABE-4FA3-A970-063A298A971D}" vid="{3433CD16-A6C1-4434-8A42-CCC2BC6B04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92c24619-d6d5-42cf-b618-23d930ad9f20" xsi:nil="true"/>
  </documentManagement>
</p:properties>
</file>

<file path=customXml/itemProps1.xml><?xml version="1.0" encoding="utf-8"?>
<ds:datastoreItem xmlns:ds="http://schemas.openxmlformats.org/officeDocument/2006/customXml" ds:itemID="{2877869B-628F-405B-B7D5-C001607F17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0BCAE0-0F0E-4D40-98F9-5333DE74302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B0764C4-A3D3-4D44-A5D4-7F16AA0BDF2F}">
  <ds:schemaRefs>
    <ds:schemaRef ds:uri="8ee9550b-f5f4-4dde-bce5-39f4ba45c2f1"/>
    <ds:schemaRef ds:uri="http://purl.org/dc/dcmitype/"/>
    <ds:schemaRef ds:uri="http://purl.org/dc/terms/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92c24619-d6d5-42cf-b618-23d930ad9f2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Virtual field trip</Template>
  <TotalTime>0</TotalTime>
  <Words>303</Words>
  <Application>Microsoft Office PowerPoint</Application>
  <PresentationFormat>Sgrin Lydan</PresentationFormat>
  <Paragraphs>65</Paragraphs>
  <Slides>39</Slides>
  <Notes>21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39</vt:i4>
      </vt:variant>
    </vt:vector>
  </HeadingPairs>
  <TitlesOfParts>
    <vt:vector size="44" baseType="lpstr">
      <vt:lpstr>Arial</vt:lpstr>
      <vt:lpstr>Calibri</vt:lpstr>
      <vt:lpstr>Tahoma</vt:lpstr>
      <vt:lpstr>Wingdings</vt:lpstr>
      <vt:lpstr>Parcel</vt:lpstr>
      <vt:lpstr> ECAD6007/C Pwy ydw i'n dysgu? Who am I teaching?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Sut rydym yn dysgu?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Darllen pellach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ECAD6007/C Pwy wyf y dysgu? Who am I teaching?</dc:title>
  <dc:creator/>
  <cp:lastModifiedBy/>
  <cp:revision>1</cp:revision>
  <dcterms:created xsi:type="dcterms:W3CDTF">2019-07-18T14:57:39Z</dcterms:created>
  <dcterms:modified xsi:type="dcterms:W3CDTF">2022-09-12T12:10:22Z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