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6" r:id="rId2"/>
    <p:sldMasterId id="2147483678" r:id="rId3"/>
    <p:sldMasterId id="2147483690" r:id="rId4"/>
  </p:sldMasterIdLst>
  <p:notesMasterIdLst>
    <p:notesMasterId r:id="rId58"/>
  </p:notesMasterIdLst>
  <p:sldIdLst>
    <p:sldId id="257" r:id="rId5"/>
    <p:sldId id="268" r:id="rId6"/>
    <p:sldId id="452" r:id="rId7"/>
    <p:sldId id="258" r:id="rId8"/>
    <p:sldId id="454" r:id="rId9"/>
    <p:sldId id="440" r:id="rId10"/>
    <p:sldId id="303" r:id="rId11"/>
    <p:sldId id="599" r:id="rId12"/>
    <p:sldId id="457" r:id="rId13"/>
    <p:sldId id="464" r:id="rId14"/>
    <p:sldId id="567" r:id="rId15"/>
    <p:sldId id="292" r:id="rId16"/>
    <p:sldId id="588" r:id="rId17"/>
    <p:sldId id="591" r:id="rId18"/>
    <p:sldId id="598" r:id="rId19"/>
    <p:sldId id="571" r:id="rId20"/>
    <p:sldId id="572" r:id="rId21"/>
    <p:sldId id="584" r:id="rId22"/>
    <p:sldId id="589" r:id="rId23"/>
    <p:sldId id="388" r:id="rId24"/>
    <p:sldId id="601" r:id="rId25"/>
    <p:sldId id="399" r:id="rId26"/>
    <p:sldId id="592" r:id="rId27"/>
    <p:sldId id="593" r:id="rId28"/>
    <p:sldId id="573" r:id="rId29"/>
    <p:sldId id="574" r:id="rId30"/>
    <p:sldId id="301" r:id="rId31"/>
    <p:sldId id="600" r:id="rId32"/>
    <p:sldId id="594" r:id="rId33"/>
    <p:sldId id="587" r:id="rId34"/>
    <p:sldId id="373" r:id="rId35"/>
    <p:sldId id="377" r:id="rId36"/>
    <p:sldId id="285" r:id="rId37"/>
    <p:sldId id="414" r:id="rId38"/>
    <p:sldId id="537" r:id="rId39"/>
    <p:sldId id="602" r:id="rId40"/>
    <p:sldId id="595" r:id="rId41"/>
    <p:sldId id="597" r:id="rId42"/>
    <p:sldId id="561" r:id="rId43"/>
    <p:sldId id="461" r:id="rId44"/>
    <p:sldId id="603" r:id="rId45"/>
    <p:sldId id="544" r:id="rId46"/>
    <p:sldId id="549" r:id="rId47"/>
    <p:sldId id="381" r:id="rId48"/>
    <p:sldId id="405" r:id="rId49"/>
    <p:sldId id="545" r:id="rId50"/>
    <p:sldId id="548" r:id="rId51"/>
    <p:sldId id="435" r:id="rId52"/>
    <p:sldId id="442" r:id="rId53"/>
    <p:sldId id="444" r:id="rId54"/>
    <p:sldId id="451" r:id="rId55"/>
    <p:sldId id="446" r:id="rId56"/>
    <p:sldId id="304"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9155" autoAdjust="0"/>
  </p:normalViewPr>
  <p:slideViewPr>
    <p:cSldViewPr snapToGrid="0">
      <p:cViewPr>
        <p:scale>
          <a:sx n="74" d="100"/>
          <a:sy n="74" d="100"/>
        </p:scale>
        <p:origin x="468"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Emanuel" userId="500375fa-2f0f-4385-97a1-bd3e0a106415" providerId="ADAL" clId="{D5A104C7-6B36-4A0A-A23D-CB4A07431AC4}"/>
    <pc:docChg chg="modSld">
      <pc:chgData name="Laura Emanuel" userId="500375fa-2f0f-4385-97a1-bd3e0a106415" providerId="ADAL" clId="{D5A104C7-6B36-4A0A-A23D-CB4A07431AC4}" dt="2023-03-02T08:33:42.688" v="3" actId="20577"/>
      <pc:docMkLst>
        <pc:docMk/>
      </pc:docMkLst>
      <pc:sldChg chg="modSp mod">
        <pc:chgData name="Laura Emanuel" userId="500375fa-2f0f-4385-97a1-bd3e0a106415" providerId="ADAL" clId="{D5A104C7-6B36-4A0A-A23D-CB4A07431AC4}" dt="2023-03-02T08:33:39.690" v="2" actId="20577"/>
        <pc:sldMkLst>
          <pc:docMk/>
          <pc:sldMk cId="3656813704" sldId="457"/>
        </pc:sldMkLst>
        <pc:spChg chg="mod">
          <ac:chgData name="Laura Emanuel" userId="500375fa-2f0f-4385-97a1-bd3e0a106415" providerId="ADAL" clId="{D5A104C7-6B36-4A0A-A23D-CB4A07431AC4}" dt="2023-03-02T08:33:39.690" v="2" actId="20577"/>
          <ac:spMkLst>
            <pc:docMk/>
            <pc:sldMk cId="3656813704" sldId="457"/>
            <ac:spMk id="4" creationId="{4BB8AB05-368D-4518-BDDE-A477100C940A}"/>
          </ac:spMkLst>
        </pc:spChg>
      </pc:sldChg>
      <pc:sldChg chg="modSp mod">
        <pc:chgData name="Laura Emanuel" userId="500375fa-2f0f-4385-97a1-bd3e0a106415" providerId="ADAL" clId="{D5A104C7-6B36-4A0A-A23D-CB4A07431AC4}" dt="2023-03-02T08:33:42.688" v="3" actId="20577"/>
        <pc:sldMkLst>
          <pc:docMk/>
          <pc:sldMk cId="1085147543" sldId="464"/>
        </pc:sldMkLst>
        <pc:spChg chg="mod">
          <ac:chgData name="Laura Emanuel" userId="500375fa-2f0f-4385-97a1-bd3e0a106415" providerId="ADAL" clId="{D5A104C7-6B36-4A0A-A23D-CB4A07431AC4}" dt="2023-03-02T08:33:42.688" v="3" actId="20577"/>
          <ac:spMkLst>
            <pc:docMk/>
            <pc:sldMk cId="1085147543" sldId="464"/>
            <ac:spMk id="4" creationId="{4BB8AB05-368D-4518-BDDE-A477100C940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27838F-A9A6-4E9C-82BC-69FE0B28E89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D0FE2DE-2E6F-4A85-A488-85923DC96678}">
      <dgm:prSet/>
      <dgm:spPr/>
      <dgm:t>
        <a:bodyPr/>
        <a:lstStyle/>
        <a:p>
          <a:r>
            <a:rPr lang="en-GB" dirty="0"/>
            <a:t>(A) Pellter </a:t>
          </a:r>
          <a:r>
            <a:rPr lang="en-GB" dirty="0" err="1"/>
            <a:t>o’r</a:t>
          </a:r>
          <a:r>
            <a:rPr lang="en-GB" dirty="0"/>
            <a:t> </a:t>
          </a:r>
          <a:r>
            <a:rPr lang="en-GB" dirty="0" err="1"/>
            <a:t>lleoliad</a:t>
          </a:r>
          <a:r>
            <a:rPr lang="en-GB" dirty="0"/>
            <a:t> </a:t>
          </a:r>
          <a:r>
            <a:rPr lang="en-GB" dirty="0" err="1"/>
            <a:t>presennol</a:t>
          </a:r>
          <a:r>
            <a:rPr lang="en-GB" dirty="0"/>
            <a:t>?</a:t>
          </a:r>
          <a:endParaRPr lang="en-US" dirty="0"/>
        </a:p>
      </dgm:t>
    </dgm:pt>
    <dgm:pt modelId="{E658CF7F-72FE-408F-B583-73951500335E}" type="parTrans" cxnId="{9780B32A-EEA6-426C-ACB9-94D96DF70F66}">
      <dgm:prSet/>
      <dgm:spPr/>
      <dgm:t>
        <a:bodyPr/>
        <a:lstStyle/>
        <a:p>
          <a:endParaRPr lang="en-US"/>
        </a:p>
      </dgm:t>
    </dgm:pt>
    <dgm:pt modelId="{6EEFB002-70CE-45D4-884C-E8F9FFFDD01D}" type="sibTrans" cxnId="{9780B32A-EEA6-426C-ACB9-94D96DF70F66}">
      <dgm:prSet/>
      <dgm:spPr/>
      <dgm:t>
        <a:bodyPr/>
        <a:lstStyle/>
        <a:p>
          <a:endParaRPr lang="en-US"/>
        </a:p>
      </dgm:t>
    </dgm:pt>
    <dgm:pt modelId="{B22A33B0-5137-45B9-A6F9-89989C0A4D43}">
      <dgm:prSet/>
      <dgm:spPr/>
      <dgm:t>
        <a:bodyPr/>
        <a:lstStyle/>
        <a:p>
          <a:r>
            <a:rPr lang="en-GB" dirty="0"/>
            <a:t>(B) Amser </a:t>
          </a:r>
          <a:r>
            <a:rPr lang="en-GB" dirty="0" err="1"/>
            <a:t>bydd</a:t>
          </a:r>
          <a:r>
            <a:rPr lang="en-GB" dirty="0"/>
            <a:t> </a:t>
          </a:r>
          <a:r>
            <a:rPr lang="en-GB" dirty="0" err="1"/>
            <a:t>yn</a:t>
          </a:r>
          <a:r>
            <a:rPr lang="en-GB" dirty="0"/>
            <a:t> </a:t>
          </a:r>
          <a:r>
            <a:rPr lang="en-GB" dirty="0" err="1"/>
            <a:t>ei</a:t>
          </a:r>
          <a:r>
            <a:rPr lang="en-GB" dirty="0"/>
            <a:t> </a:t>
          </a:r>
          <a:r>
            <a:rPr lang="en-GB" dirty="0" err="1"/>
            <a:t>gymryd</a:t>
          </a:r>
          <a:r>
            <a:rPr lang="en-GB" dirty="0"/>
            <a:t>?</a:t>
          </a:r>
          <a:endParaRPr lang="en-US" dirty="0"/>
        </a:p>
      </dgm:t>
    </dgm:pt>
    <dgm:pt modelId="{7D0711F2-DE51-4666-A5DF-0C9596CA25EC}" type="parTrans" cxnId="{A6C214AF-8949-4122-8401-4557E68017D9}">
      <dgm:prSet/>
      <dgm:spPr/>
      <dgm:t>
        <a:bodyPr/>
        <a:lstStyle/>
        <a:p>
          <a:endParaRPr lang="en-US"/>
        </a:p>
      </dgm:t>
    </dgm:pt>
    <dgm:pt modelId="{31CE0847-1190-4F6C-BEAC-7D4149524857}" type="sibTrans" cxnId="{A6C214AF-8949-4122-8401-4557E68017D9}">
      <dgm:prSet/>
      <dgm:spPr/>
      <dgm:t>
        <a:bodyPr/>
        <a:lstStyle/>
        <a:p>
          <a:endParaRPr lang="en-US"/>
        </a:p>
      </dgm:t>
    </dgm:pt>
    <dgm:pt modelId="{B6A3A034-3AFF-4AC7-9315-B84207F8684A}">
      <dgm:prSet/>
      <dgm:spPr/>
      <dgm:t>
        <a:bodyPr/>
        <a:lstStyle/>
        <a:p>
          <a:r>
            <a:rPr lang="en-GB" dirty="0"/>
            <a:t>(C) </a:t>
          </a:r>
          <a:r>
            <a:rPr lang="en-GB" dirty="0" err="1"/>
            <a:t>Ffordd</a:t>
          </a:r>
          <a:r>
            <a:rPr lang="en-GB" dirty="0"/>
            <a:t> o </a:t>
          </a:r>
          <a:r>
            <a:rPr lang="en-GB" dirty="0" err="1"/>
            <a:t>deithio</a:t>
          </a:r>
          <a:r>
            <a:rPr lang="en-GB" dirty="0"/>
            <a:t>?</a:t>
          </a:r>
          <a:endParaRPr lang="en-US" dirty="0"/>
        </a:p>
      </dgm:t>
    </dgm:pt>
    <dgm:pt modelId="{89DEF384-F76B-4E8E-B4C1-2ADD6BD8930B}" type="parTrans" cxnId="{52CB413B-2D20-4AC6-BA4E-7545095E49E8}">
      <dgm:prSet/>
      <dgm:spPr/>
      <dgm:t>
        <a:bodyPr/>
        <a:lstStyle/>
        <a:p>
          <a:endParaRPr lang="en-US"/>
        </a:p>
      </dgm:t>
    </dgm:pt>
    <dgm:pt modelId="{196655BA-B21A-4547-8478-776AEDA2267D}" type="sibTrans" cxnId="{52CB413B-2D20-4AC6-BA4E-7545095E49E8}">
      <dgm:prSet/>
      <dgm:spPr/>
      <dgm:t>
        <a:bodyPr/>
        <a:lstStyle/>
        <a:p>
          <a:endParaRPr lang="en-US"/>
        </a:p>
      </dgm:t>
    </dgm:pt>
    <dgm:pt modelId="{9EDE0125-5F9D-49FD-8025-913A509718DF}">
      <dgm:prSet/>
      <dgm:spPr/>
      <dgm:t>
        <a:bodyPr/>
        <a:lstStyle/>
        <a:p>
          <a:r>
            <a:rPr lang="en-GB"/>
            <a:t>(Ch) Stopio ar hyd y ffordd?</a:t>
          </a:r>
          <a:endParaRPr lang="en-US"/>
        </a:p>
      </dgm:t>
    </dgm:pt>
    <dgm:pt modelId="{B1CB144C-9E63-461C-8865-E2F6C86F1D59}" type="parTrans" cxnId="{EE8D2AE0-CA63-45B3-B719-C2BBD72E7EB3}">
      <dgm:prSet/>
      <dgm:spPr/>
      <dgm:t>
        <a:bodyPr/>
        <a:lstStyle/>
        <a:p>
          <a:endParaRPr lang="en-US"/>
        </a:p>
      </dgm:t>
    </dgm:pt>
    <dgm:pt modelId="{AD48E4BF-077D-40FA-BEAC-96441A7C8A55}" type="sibTrans" cxnId="{EE8D2AE0-CA63-45B3-B719-C2BBD72E7EB3}">
      <dgm:prSet/>
      <dgm:spPr/>
      <dgm:t>
        <a:bodyPr/>
        <a:lstStyle/>
        <a:p>
          <a:endParaRPr lang="en-US"/>
        </a:p>
      </dgm:t>
    </dgm:pt>
    <dgm:pt modelId="{F7422D08-D382-41DC-951A-1AC91D7A073A}">
      <dgm:prSet/>
      <dgm:spPr/>
      <dgm:t>
        <a:bodyPr/>
        <a:lstStyle/>
        <a:p>
          <a:r>
            <a:rPr lang="en-GB"/>
            <a:t>(D) Defnyddio dyfais neu fap i’ch helpu?</a:t>
          </a:r>
          <a:endParaRPr lang="en-US"/>
        </a:p>
      </dgm:t>
    </dgm:pt>
    <dgm:pt modelId="{45A0F113-705E-4EAB-9352-6337B6BA0DDC}" type="parTrans" cxnId="{6F94FC84-C792-4A04-8804-FB4168FDAD2C}">
      <dgm:prSet/>
      <dgm:spPr/>
      <dgm:t>
        <a:bodyPr/>
        <a:lstStyle/>
        <a:p>
          <a:endParaRPr lang="en-US"/>
        </a:p>
      </dgm:t>
    </dgm:pt>
    <dgm:pt modelId="{1BA876B3-BD16-441D-B221-62142BBF45F9}" type="sibTrans" cxnId="{6F94FC84-C792-4A04-8804-FB4168FDAD2C}">
      <dgm:prSet/>
      <dgm:spPr/>
      <dgm:t>
        <a:bodyPr/>
        <a:lstStyle/>
        <a:p>
          <a:endParaRPr lang="en-US"/>
        </a:p>
      </dgm:t>
    </dgm:pt>
    <dgm:pt modelId="{A87BF57E-5C5C-47C9-84D1-11EB247AB177}">
      <dgm:prSet/>
      <dgm:spPr/>
      <dgm:t>
        <a:bodyPr/>
        <a:lstStyle/>
        <a:p>
          <a:r>
            <a:rPr lang="en-GB"/>
            <a:t>(Dd) Teithio fel grŵp neu unigolion?</a:t>
          </a:r>
          <a:endParaRPr lang="en-US"/>
        </a:p>
      </dgm:t>
    </dgm:pt>
    <dgm:pt modelId="{6AAF311E-CBD1-4CA1-B2D4-245B817EB43B}" type="parTrans" cxnId="{3C0C6D9C-0B5B-4DDB-93E7-45FB5897AE9A}">
      <dgm:prSet/>
      <dgm:spPr/>
      <dgm:t>
        <a:bodyPr/>
        <a:lstStyle/>
        <a:p>
          <a:endParaRPr lang="en-US"/>
        </a:p>
      </dgm:t>
    </dgm:pt>
    <dgm:pt modelId="{CCD75C08-BB94-4610-85B8-C58E2894B023}" type="sibTrans" cxnId="{3C0C6D9C-0B5B-4DDB-93E7-45FB5897AE9A}">
      <dgm:prSet/>
      <dgm:spPr/>
      <dgm:t>
        <a:bodyPr/>
        <a:lstStyle/>
        <a:p>
          <a:endParaRPr lang="en-US"/>
        </a:p>
      </dgm:t>
    </dgm:pt>
    <dgm:pt modelId="{37A5E8EF-E989-40D3-BE5A-8A61A014BDB6}">
      <dgm:prSet/>
      <dgm:spPr/>
      <dgm:t>
        <a:bodyPr/>
        <a:lstStyle/>
        <a:p>
          <a:r>
            <a:rPr lang="en-GB"/>
            <a:t>(E) Rolau penodol i unigolion wrth drefnu’r daith?</a:t>
          </a:r>
          <a:endParaRPr lang="en-US"/>
        </a:p>
      </dgm:t>
    </dgm:pt>
    <dgm:pt modelId="{28AB4A81-93F5-4B0C-A7B7-7ACD467C5FED}" type="parTrans" cxnId="{BC1DE2D2-D4AD-4DED-9649-73735BE5F989}">
      <dgm:prSet/>
      <dgm:spPr/>
      <dgm:t>
        <a:bodyPr/>
        <a:lstStyle/>
        <a:p>
          <a:endParaRPr lang="en-US"/>
        </a:p>
      </dgm:t>
    </dgm:pt>
    <dgm:pt modelId="{02CEB872-A434-4708-9828-7D36E8534E52}" type="sibTrans" cxnId="{BC1DE2D2-D4AD-4DED-9649-73735BE5F989}">
      <dgm:prSet/>
      <dgm:spPr/>
      <dgm:t>
        <a:bodyPr/>
        <a:lstStyle/>
        <a:p>
          <a:endParaRPr lang="en-US"/>
        </a:p>
      </dgm:t>
    </dgm:pt>
    <dgm:pt modelId="{1FA98302-411A-44C9-A960-D5CDEF32C262}">
      <dgm:prSet/>
      <dgm:spPr/>
      <dgm:t>
        <a:bodyPr/>
        <a:lstStyle/>
        <a:p>
          <a:r>
            <a:rPr lang="en-GB"/>
            <a:t>(F) Cost?</a:t>
          </a:r>
          <a:endParaRPr lang="en-US"/>
        </a:p>
      </dgm:t>
    </dgm:pt>
    <dgm:pt modelId="{CB610128-5BDA-48B1-8124-642DAC3D79E9}" type="parTrans" cxnId="{CA155139-7F6E-4266-9E41-F6E5AC059F32}">
      <dgm:prSet/>
      <dgm:spPr/>
      <dgm:t>
        <a:bodyPr/>
        <a:lstStyle/>
        <a:p>
          <a:endParaRPr lang="en-US"/>
        </a:p>
      </dgm:t>
    </dgm:pt>
    <dgm:pt modelId="{FCD39F54-0ACC-4CC7-A0A7-C8AEA1D80D0D}" type="sibTrans" cxnId="{CA155139-7F6E-4266-9E41-F6E5AC059F32}">
      <dgm:prSet/>
      <dgm:spPr/>
      <dgm:t>
        <a:bodyPr/>
        <a:lstStyle/>
        <a:p>
          <a:endParaRPr lang="en-US"/>
        </a:p>
      </dgm:t>
    </dgm:pt>
    <dgm:pt modelId="{6A73B89E-81A4-44F5-967C-19371A46DFF1}" type="pres">
      <dgm:prSet presAssocID="{5027838F-A9A6-4E9C-82BC-69FE0B28E893}" presName="diagram" presStyleCnt="0">
        <dgm:presLayoutVars>
          <dgm:dir/>
          <dgm:resizeHandles val="exact"/>
        </dgm:presLayoutVars>
      </dgm:prSet>
      <dgm:spPr/>
    </dgm:pt>
    <dgm:pt modelId="{63B16E7B-D973-4767-9F75-2EE0EE1AEE64}" type="pres">
      <dgm:prSet presAssocID="{5D0FE2DE-2E6F-4A85-A488-85923DC96678}" presName="node" presStyleLbl="node1" presStyleIdx="0" presStyleCnt="8">
        <dgm:presLayoutVars>
          <dgm:bulletEnabled val="1"/>
        </dgm:presLayoutVars>
      </dgm:prSet>
      <dgm:spPr/>
    </dgm:pt>
    <dgm:pt modelId="{606998B7-1E0E-45AD-8189-A88265FE6A22}" type="pres">
      <dgm:prSet presAssocID="{6EEFB002-70CE-45D4-884C-E8F9FFFDD01D}" presName="sibTrans" presStyleCnt="0"/>
      <dgm:spPr/>
    </dgm:pt>
    <dgm:pt modelId="{7A357214-F760-43C0-A014-C4787AB8318C}" type="pres">
      <dgm:prSet presAssocID="{B22A33B0-5137-45B9-A6F9-89989C0A4D43}" presName="node" presStyleLbl="node1" presStyleIdx="1" presStyleCnt="8">
        <dgm:presLayoutVars>
          <dgm:bulletEnabled val="1"/>
        </dgm:presLayoutVars>
      </dgm:prSet>
      <dgm:spPr/>
    </dgm:pt>
    <dgm:pt modelId="{DF1DB7CE-E5C4-4219-B3E9-8B4D6DFFD1BA}" type="pres">
      <dgm:prSet presAssocID="{31CE0847-1190-4F6C-BEAC-7D4149524857}" presName="sibTrans" presStyleCnt="0"/>
      <dgm:spPr/>
    </dgm:pt>
    <dgm:pt modelId="{1F2E9D0B-D8B4-4217-B756-773241EAA555}" type="pres">
      <dgm:prSet presAssocID="{B6A3A034-3AFF-4AC7-9315-B84207F8684A}" presName="node" presStyleLbl="node1" presStyleIdx="2" presStyleCnt="8">
        <dgm:presLayoutVars>
          <dgm:bulletEnabled val="1"/>
        </dgm:presLayoutVars>
      </dgm:prSet>
      <dgm:spPr/>
    </dgm:pt>
    <dgm:pt modelId="{1B71B482-637D-40F7-B04E-7AF13C4A6E8C}" type="pres">
      <dgm:prSet presAssocID="{196655BA-B21A-4547-8478-776AEDA2267D}" presName="sibTrans" presStyleCnt="0"/>
      <dgm:spPr/>
    </dgm:pt>
    <dgm:pt modelId="{BA5D97EF-B465-4BF2-8C0A-5BF4C36B1D00}" type="pres">
      <dgm:prSet presAssocID="{9EDE0125-5F9D-49FD-8025-913A509718DF}" presName="node" presStyleLbl="node1" presStyleIdx="3" presStyleCnt="8">
        <dgm:presLayoutVars>
          <dgm:bulletEnabled val="1"/>
        </dgm:presLayoutVars>
      </dgm:prSet>
      <dgm:spPr/>
    </dgm:pt>
    <dgm:pt modelId="{A329C339-E9C3-4ABA-9FD7-F54211D07FB7}" type="pres">
      <dgm:prSet presAssocID="{AD48E4BF-077D-40FA-BEAC-96441A7C8A55}" presName="sibTrans" presStyleCnt="0"/>
      <dgm:spPr/>
    </dgm:pt>
    <dgm:pt modelId="{FB8FE231-8024-423A-AEB3-14CC7A5A7D70}" type="pres">
      <dgm:prSet presAssocID="{F7422D08-D382-41DC-951A-1AC91D7A073A}" presName="node" presStyleLbl="node1" presStyleIdx="4" presStyleCnt="8">
        <dgm:presLayoutVars>
          <dgm:bulletEnabled val="1"/>
        </dgm:presLayoutVars>
      </dgm:prSet>
      <dgm:spPr/>
    </dgm:pt>
    <dgm:pt modelId="{11C84847-19FC-4DC9-A768-A3F163BC7F46}" type="pres">
      <dgm:prSet presAssocID="{1BA876B3-BD16-441D-B221-62142BBF45F9}" presName="sibTrans" presStyleCnt="0"/>
      <dgm:spPr/>
    </dgm:pt>
    <dgm:pt modelId="{3FC3497D-DE8B-472C-9723-8D6C8B008910}" type="pres">
      <dgm:prSet presAssocID="{A87BF57E-5C5C-47C9-84D1-11EB247AB177}" presName="node" presStyleLbl="node1" presStyleIdx="5" presStyleCnt="8">
        <dgm:presLayoutVars>
          <dgm:bulletEnabled val="1"/>
        </dgm:presLayoutVars>
      </dgm:prSet>
      <dgm:spPr/>
    </dgm:pt>
    <dgm:pt modelId="{6D443D66-B08E-4865-9442-F44A68357838}" type="pres">
      <dgm:prSet presAssocID="{CCD75C08-BB94-4610-85B8-C58E2894B023}" presName="sibTrans" presStyleCnt="0"/>
      <dgm:spPr/>
    </dgm:pt>
    <dgm:pt modelId="{F710B1BD-3FE7-480F-A2D9-31960306C4D8}" type="pres">
      <dgm:prSet presAssocID="{37A5E8EF-E989-40D3-BE5A-8A61A014BDB6}" presName="node" presStyleLbl="node1" presStyleIdx="6" presStyleCnt="8">
        <dgm:presLayoutVars>
          <dgm:bulletEnabled val="1"/>
        </dgm:presLayoutVars>
      </dgm:prSet>
      <dgm:spPr/>
    </dgm:pt>
    <dgm:pt modelId="{EA49DABE-99F8-4F08-844B-3DC32FEDDC1E}" type="pres">
      <dgm:prSet presAssocID="{02CEB872-A434-4708-9828-7D36E8534E52}" presName="sibTrans" presStyleCnt="0"/>
      <dgm:spPr/>
    </dgm:pt>
    <dgm:pt modelId="{7061E649-D51F-4D84-BA69-BD17BA6F4DB6}" type="pres">
      <dgm:prSet presAssocID="{1FA98302-411A-44C9-A960-D5CDEF32C262}" presName="node" presStyleLbl="node1" presStyleIdx="7" presStyleCnt="8">
        <dgm:presLayoutVars>
          <dgm:bulletEnabled val="1"/>
        </dgm:presLayoutVars>
      </dgm:prSet>
      <dgm:spPr/>
    </dgm:pt>
  </dgm:ptLst>
  <dgm:cxnLst>
    <dgm:cxn modelId="{9A388413-D49B-4D75-8022-E4A38855787A}" type="presOf" srcId="{B22A33B0-5137-45B9-A6F9-89989C0A4D43}" destId="{7A357214-F760-43C0-A014-C4787AB8318C}" srcOrd="0" destOrd="0" presId="urn:microsoft.com/office/officeart/2005/8/layout/default"/>
    <dgm:cxn modelId="{9F3C341F-17C9-4F9D-980C-0D192F949787}" type="presOf" srcId="{1FA98302-411A-44C9-A960-D5CDEF32C262}" destId="{7061E649-D51F-4D84-BA69-BD17BA6F4DB6}" srcOrd="0" destOrd="0" presId="urn:microsoft.com/office/officeart/2005/8/layout/default"/>
    <dgm:cxn modelId="{9780B32A-EEA6-426C-ACB9-94D96DF70F66}" srcId="{5027838F-A9A6-4E9C-82BC-69FE0B28E893}" destId="{5D0FE2DE-2E6F-4A85-A488-85923DC96678}" srcOrd="0" destOrd="0" parTransId="{E658CF7F-72FE-408F-B583-73951500335E}" sibTransId="{6EEFB002-70CE-45D4-884C-E8F9FFFDD01D}"/>
    <dgm:cxn modelId="{B73A3B34-B6EC-4858-80C2-EE84CFD6355E}" type="presOf" srcId="{B6A3A034-3AFF-4AC7-9315-B84207F8684A}" destId="{1F2E9D0B-D8B4-4217-B756-773241EAA555}" srcOrd="0" destOrd="0" presId="urn:microsoft.com/office/officeart/2005/8/layout/default"/>
    <dgm:cxn modelId="{CA155139-7F6E-4266-9E41-F6E5AC059F32}" srcId="{5027838F-A9A6-4E9C-82BC-69FE0B28E893}" destId="{1FA98302-411A-44C9-A960-D5CDEF32C262}" srcOrd="7" destOrd="0" parTransId="{CB610128-5BDA-48B1-8124-642DAC3D79E9}" sibTransId="{FCD39F54-0ACC-4CC7-A0A7-C8AEA1D80D0D}"/>
    <dgm:cxn modelId="{52CB413B-2D20-4AC6-BA4E-7545095E49E8}" srcId="{5027838F-A9A6-4E9C-82BC-69FE0B28E893}" destId="{B6A3A034-3AFF-4AC7-9315-B84207F8684A}" srcOrd="2" destOrd="0" parTransId="{89DEF384-F76B-4E8E-B4C1-2ADD6BD8930B}" sibTransId="{196655BA-B21A-4547-8478-776AEDA2267D}"/>
    <dgm:cxn modelId="{F29A5B53-21A8-441B-8B49-B1A3DCEE637F}" type="presOf" srcId="{5027838F-A9A6-4E9C-82BC-69FE0B28E893}" destId="{6A73B89E-81A4-44F5-967C-19371A46DFF1}" srcOrd="0" destOrd="0" presId="urn:microsoft.com/office/officeart/2005/8/layout/default"/>
    <dgm:cxn modelId="{6F94FC84-C792-4A04-8804-FB4168FDAD2C}" srcId="{5027838F-A9A6-4E9C-82BC-69FE0B28E893}" destId="{F7422D08-D382-41DC-951A-1AC91D7A073A}" srcOrd="4" destOrd="0" parTransId="{45A0F113-705E-4EAB-9352-6337B6BA0DDC}" sibTransId="{1BA876B3-BD16-441D-B221-62142BBF45F9}"/>
    <dgm:cxn modelId="{E0350A8E-4F09-4555-93CF-D935C9061706}" type="presOf" srcId="{F7422D08-D382-41DC-951A-1AC91D7A073A}" destId="{FB8FE231-8024-423A-AEB3-14CC7A5A7D70}" srcOrd="0" destOrd="0" presId="urn:microsoft.com/office/officeart/2005/8/layout/default"/>
    <dgm:cxn modelId="{3C0C6D9C-0B5B-4DDB-93E7-45FB5897AE9A}" srcId="{5027838F-A9A6-4E9C-82BC-69FE0B28E893}" destId="{A87BF57E-5C5C-47C9-84D1-11EB247AB177}" srcOrd="5" destOrd="0" parTransId="{6AAF311E-CBD1-4CA1-B2D4-245B817EB43B}" sibTransId="{CCD75C08-BB94-4610-85B8-C58E2894B023}"/>
    <dgm:cxn modelId="{77D4019D-6FBA-4871-BAA0-BE8D416C6903}" type="presOf" srcId="{A87BF57E-5C5C-47C9-84D1-11EB247AB177}" destId="{3FC3497D-DE8B-472C-9723-8D6C8B008910}" srcOrd="0" destOrd="0" presId="urn:microsoft.com/office/officeart/2005/8/layout/default"/>
    <dgm:cxn modelId="{A6C214AF-8949-4122-8401-4557E68017D9}" srcId="{5027838F-A9A6-4E9C-82BC-69FE0B28E893}" destId="{B22A33B0-5137-45B9-A6F9-89989C0A4D43}" srcOrd="1" destOrd="0" parTransId="{7D0711F2-DE51-4666-A5DF-0C9596CA25EC}" sibTransId="{31CE0847-1190-4F6C-BEAC-7D4149524857}"/>
    <dgm:cxn modelId="{A29998B0-ADAE-46E9-9E66-662F0452278F}" type="presOf" srcId="{5D0FE2DE-2E6F-4A85-A488-85923DC96678}" destId="{63B16E7B-D973-4767-9F75-2EE0EE1AEE64}" srcOrd="0" destOrd="0" presId="urn:microsoft.com/office/officeart/2005/8/layout/default"/>
    <dgm:cxn modelId="{BC1DE2D2-D4AD-4DED-9649-73735BE5F989}" srcId="{5027838F-A9A6-4E9C-82BC-69FE0B28E893}" destId="{37A5E8EF-E989-40D3-BE5A-8A61A014BDB6}" srcOrd="6" destOrd="0" parTransId="{28AB4A81-93F5-4B0C-A7B7-7ACD467C5FED}" sibTransId="{02CEB872-A434-4708-9828-7D36E8534E52}"/>
    <dgm:cxn modelId="{3ABDF6D6-6367-4CA4-ACE1-0C756CAE46D3}" type="presOf" srcId="{37A5E8EF-E989-40D3-BE5A-8A61A014BDB6}" destId="{F710B1BD-3FE7-480F-A2D9-31960306C4D8}" srcOrd="0" destOrd="0" presId="urn:microsoft.com/office/officeart/2005/8/layout/default"/>
    <dgm:cxn modelId="{E4599AD9-7B7D-4A0E-A132-2C0115F4153D}" type="presOf" srcId="{9EDE0125-5F9D-49FD-8025-913A509718DF}" destId="{BA5D97EF-B465-4BF2-8C0A-5BF4C36B1D00}" srcOrd="0" destOrd="0" presId="urn:microsoft.com/office/officeart/2005/8/layout/default"/>
    <dgm:cxn modelId="{EE8D2AE0-CA63-45B3-B719-C2BBD72E7EB3}" srcId="{5027838F-A9A6-4E9C-82BC-69FE0B28E893}" destId="{9EDE0125-5F9D-49FD-8025-913A509718DF}" srcOrd="3" destOrd="0" parTransId="{B1CB144C-9E63-461C-8865-E2F6C86F1D59}" sibTransId="{AD48E4BF-077D-40FA-BEAC-96441A7C8A55}"/>
    <dgm:cxn modelId="{AB87E908-9CFA-432F-A418-86968B5A0F44}" type="presParOf" srcId="{6A73B89E-81A4-44F5-967C-19371A46DFF1}" destId="{63B16E7B-D973-4767-9F75-2EE0EE1AEE64}" srcOrd="0" destOrd="0" presId="urn:microsoft.com/office/officeart/2005/8/layout/default"/>
    <dgm:cxn modelId="{05DCD964-CEDE-4315-A227-1A7D0948FC45}" type="presParOf" srcId="{6A73B89E-81A4-44F5-967C-19371A46DFF1}" destId="{606998B7-1E0E-45AD-8189-A88265FE6A22}" srcOrd="1" destOrd="0" presId="urn:microsoft.com/office/officeart/2005/8/layout/default"/>
    <dgm:cxn modelId="{B7E9857B-134F-44FF-989E-EBC658CA7507}" type="presParOf" srcId="{6A73B89E-81A4-44F5-967C-19371A46DFF1}" destId="{7A357214-F760-43C0-A014-C4787AB8318C}" srcOrd="2" destOrd="0" presId="urn:microsoft.com/office/officeart/2005/8/layout/default"/>
    <dgm:cxn modelId="{5461A01F-66BA-4BBF-AB73-F529A50467B4}" type="presParOf" srcId="{6A73B89E-81A4-44F5-967C-19371A46DFF1}" destId="{DF1DB7CE-E5C4-4219-B3E9-8B4D6DFFD1BA}" srcOrd="3" destOrd="0" presId="urn:microsoft.com/office/officeart/2005/8/layout/default"/>
    <dgm:cxn modelId="{04199537-3227-4A6B-A293-70A9BCFBC277}" type="presParOf" srcId="{6A73B89E-81A4-44F5-967C-19371A46DFF1}" destId="{1F2E9D0B-D8B4-4217-B756-773241EAA555}" srcOrd="4" destOrd="0" presId="urn:microsoft.com/office/officeart/2005/8/layout/default"/>
    <dgm:cxn modelId="{52D3C917-D39C-4566-B233-0A702FE2EAAD}" type="presParOf" srcId="{6A73B89E-81A4-44F5-967C-19371A46DFF1}" destId="{1B71B482-637D-40F7-B04E-7AF13C4A6E8C}" srcOrd="5" destOrd="0" presId="urn:microsoft.com/office/officeart/2005/8/layout/default"/>
    <dgm:cxn modelId="{1900F60F-3ADB-447F-86A0-7BF18E1D339E}" type="presParOf" srcId="{6A73B89E-81A4-44F5-967C-19371A46DFF1}" destId="{BA5D97EF-B465-4BF2-8C0A-5BF4C36B1D00}" srcOrd="6" destOrd="0" presId="urn:microsoft.com/office/officeart/2005/8/layout/default"/>
    <dgm:cxn modelId="{F6432012-7F5A-4578-91F4-E09C38215D20}" type="presParOf" srcId="{6A73B89E-81A4-44F5-967C-19371A46DFF1}" destId="{A329C339-E9C3-4ABA-9FD7-F54211D07FB7}" srcOrd="7" destOrd="0" presId="urn:microsoft.com/office/officeart/2005/8/layout/default"/>
    <dgm:cxn modelId="{6D50FA01-7D4A-46C2-9F44-CDDD88C937C9}" type="presParOf" srcId="{6A73B89E-81A4-44F5-967C-19371A46DFF1}" destId="{FB8FE231-8024-423A-AEB3-14CC7A5A7D70}" srcOrd="8" destOrd="0" presId="urn:microsoft.com/office/officeart/2005/8/layout/default"/>
    <dgm:cxn modelId="{3C9661E2-717A-4804-A6BA-0A319C6FCE73}" type="presParOf" srcId="{6A73B89E-81A4-44F5-967C-19371A46DFF1}" destId="{11C84847-19FC-4DC9-A768-A3F163BC7F46}" srcOrd="9" destOrd="0" presId="urn:microsoft.com/office/officeart/2005/8/layout/default"/>
    <dgm:cxn modelId="{9E91EC40-B19E-4E7F-AB97-CF897AAAE4AB}" type="presParOf" srcId="{6A73B89E-81A4-44F5-967C-19371A46DFF1}" destId="{3FC3497D-DE8B-472C-9723-8D6C8B008910}" srcOrd="10" destOrd="0" presId="urn:microsoft.com/office/officeart/2005/8/layout/default"/>
    <dgm:cxn modelId="{E4F2BB50-46D6-42EF-BF5D-E05D85719865}" type="presParOf" srcId="{6A73B89E-81A4-44F5-967C-19371A46DFF1}" destId="{6D443D66-B08E-4865-9442-F44A68357838}" srcOrd="11" destOrd="0" presId="urn:microsoft.com/office/officeart/2005/8/layout/default"/>
    <dgm:cxn modelId="{E894B17F-0E13-4B8E-83BF-5221FF4D0E9A}" type="presParOf" srcId="{6A73B89E-81A4-44F5-967C-19371A46DFF1}" destId="{F710B1BD-3FE7-480F-A2D9-31960306C4D8}" srcOrd="12" destOrd="0" presId="urn:microsoft.com/office/officeart/2005/8/layout/default"/>
    <dgm:cxn modelId="{62F2CC23-13AC-45AD-89AB-AFE589C127F3}" type="presParOf" srcId="{6A73B89E-81A4-44F5-967C-19371A46DFF1}" destId="{EA49DABE-99F8-4F08-844B-3DC32FEDDC1E}" srcOrd="13" destOrd="0" presId="urn:microsoft.com/office/officeart/2005/8/layout/default"/>
    <dgm:cxn modelId="{D91F1E90-C13C-44D6-A5EE-23E8283C77D4}" type="presParOf" srcId="{6A73B89E-81A4-44F5-967C-19371A46DFF1}" destId="{7061E649-D51F-4D84-BA69-BD17BA6F4DB6}"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27838F-A9A6-4E9C-82BC-69FE0B28E89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D0FE2DE-2E6F-4A85-A488-85923DC96678}">
      <dgm:prSet custT="1"/>
      <dgm:spPr/>
      <dgm:t>
        <a:bodyPr/>
        <a:lstStyle/>
        <a:p>
          <a:r>
            <a:rPr lang="en-GB" sz="1600" dirty="0">
              <a:solidFill>
                <a:schemeClr val="bg1"/>
              </a:solidFill>
            </a:rPr>
            <a:t>(A) Distance from the current location?</a:t>
          </a:r>
          <a:endParaRPr lang="en-US" sz="1600" dirty="0">
            <a:solidFill>
              <a:schemeClr val="bg1"/>
            </a:solidFill>
          </a:endParaRPr>
        </a:p>
      </dgm:t>
    </dgm:pt>
    <dgm:pt modelId="{E658CF7F-72FE-408F-B583-73951500335E}" type="parTrans" cxnId="{9780B32A-EEA6-426C-ACB9-94D96DF70F66}">
      <dgm:prSet/>
      <dgm:spPr/>
      <dgm:t>
        <a:bodyPr/>
        <a:lstStyle/>
        <a:p>
          <a:endParaRPr lang="en-US"/>
        </a:p>
      </dgm:t>
    </dgm:pt>
    <dgm:pt modelId="{6EEFB002-70CE-45D4-884C-E8F9FFFDD01D}" type="sibTrans" cxnId="{9780B32A-EEA6-426C-ACB9-94D96DF70F66}">
      <dgm:prSet/>
      <dgm:spPr/>
      <dgm:t>
        <a:bodyPr/>
        <a:lstStyle/>
        <a:p>
          <a:endParaRPr lang="en-US"/>
        </a:p>
      </dgm:t>
    </dgm:pt>
    <dgm:pt modelId="{B6A3A034-3AFF-4AC7-9315-B84207F8684A}">
      <dgm:prSet custT="1"/>
      <dgm:spPr/>
      <dgm:t>
        <a:bodyPr/>
        <a:lstStyle/>
        <a:p>
          <a:r>
            <a:rPr lang="en-GB" sz="1600" dirty="0">
              <a:solidFill>
                <a:schemeClr val="bg1"/>
              </a:solidFill>
            </a:rPr>
            <a:t>(C) Mode of transport?</a:t>
          </a:r>
          <a:endParaRPr lang="en-US" sz="1600" dirty="0">
            <a:solidFill>
              <a:schemeClr val="bg1"/>
            </a:solidFill>
          </a:endParaRPr>
        </a:p>
      </dgm:t>
    </dgm:pt>
    <dgm:pt modelId="{89DEF384-F76B-4E8E-B4C1-2ADD6BD8930B}" type="parTrans" cxnId="{52CB413B-2D20-4AC6-BA4E-7545095E49E8}">
      <dgm:prSet/>
      <dgm:spPr/>
      <dgm:t>
        <a:bodyPr/>
        <a:lstStyle/>
        <a:p>
          <a:endParaRPr lang="en-US"/>
        </a:p>
      </dgm:t>
    </dgm:pt>
    <dgm:pt modelId="{196655BA-B21A-4547-8478-776AEDA2267D}" type="sibTrans" cxnId="{52CB413B-2D20-4AC6-BA4E-7545095E49E8}">
      <dgm:prSet/>
      <dgm:spPr/>
      <dgm:t>
        <a:bodyPr/>
        <a:lstStyle/>
        <a:p>
          <a:endParaRPr lang="en-US"/>
        </a:p>
      </dgm:t>
    </dgm:pt>
    <dgm:pt modelId="{9EDE0125-5F9D-49FD-8025-913A509718DF}">
      <dgm:prSet custT="1"/>
      <dgm:spPr/>
      <dgm:t>
        <a:bodyPr/>
        <a:lstStyle/>
        <a:p>
          <a:r>
            <a:rPr lang="en-GB" sz="1600" dirty="0">
              <a:solidFill>
                <a:schemeClr val="bg1"/>
              </a:solidFill>
            </a:rPr>
            <a:t>(D)Stops along the way?</a:t>
          </a:r>
          <a:endParaRPr lang="en-US" sz="1600" dirty="0">
            <a:solidFill>
              <a:schemeClr val="bg1"/>
            </a:solidFill>
          </a:endParaRPr>
        </a:p>
      </dgm:t>
    </dgm:pt>
    <dgm:pt modelId="{B1CB144C-9E63-461C-8865-E2F6C86F1D59}" type="parTrans" cxnId="{EE8D2AE0-CA63-45B3-B719-C2BBD72E7EB3}">
      <dgm:prSet/>
      <dgm:spPr/>
      <dgm:t>
        <a:bodyPr/>
        <a:lstStyle/>
        <a:p>
          <a:endParaRPr lang="en-US"/>
        </a:p>
      </dgm:t>
    </dgm:pt>
    <dgm:pt modelId="{AD48E4BF-077D-40FA-BEAC-96441A7C8A55}" type="sibTrans" cxnId="{EE8D2AE0-CA63-45B3-B719-C2BBD72E7EB3}">
      <dgm:prSet/>
      <dgm:spPr/>
      <dgm:t>
        <a:bodyPr/>
        <a:lstStyle/>
        <a:p>
          <a:endParaRPr lang="en-US"/>
        </a:p>
      </dgm:t>
    </dgm:pt>
    <dgm:pt modelId="{F7422D08-D382-41DC-951A-1AC91D7A073A}">
      <dgm:prSet custT="1"/>
      <dgm:spPr/>
      <dgm:t>
        <a:bodyPr/>
        <a:lstStyle/>
        <a:p>
          <a:r>
            <a:rPr lang="en-GB" sz="1600" dirty="0">
              <a:solidFill>
                <a:schemeClr val="bg1"/>
              </a:solidFill>
            </a:rPr>
            <a:t>(E) Use of a device or a map to help you?</a:t>
          </a:r>
          <a:endParaRPr lang="en-US" sz="1600" dirty="0">
            <a:solidFill>
              <a:schemeClr val="bg1"/>
            </a:solidFill>
          </a:endParaRPr>
        </a:p>
      </dgm:t>
    </dgm:pt>
    <dgm:pt modelId="{45A0F113-705E-4EAB-9352-6337B6BA0DDC}" type="parTrans" cxnId="{6F94FC84-C792-4A04-8804-FB4168FDAD2C}">
      <dgm:prSet/>
      <dgm:spPr/>
      <dgm:t>
        <a:bodyPr/>
        <a:lstStyle/>
        <a:p>
          <a:endParaRPr lang="en-US"/>
        </a:p>
      </dgm:t>
    </dgm:pt>
    <dgm:pt modelId="{1BA876B3-BD16-441D-B221-62142BBF45F9}" type="sibTrans" cxnId="{6F94FC84-C792-4A04-8804-FB4168FDAD2C}">
      <dgm:prSet/>
      <dgm:spPr/>
      <dgm:t>
        <a:bodyPr/>
        <a:lstStyle/>
        <a:p>
          <a:endParaRPr lang="en-US"/>
        </a:p>
      </dgm:t>
    </dgm:pt>
    <dgm:pt modelId="{A87BF57E-5C5C-47C9-84D1-11EB247AB177}">
      <dgm:prSet custT="1"/>
      <dgm:spPr/>
      <dgm:t>
        <a:bodyPr/>
        <a:lstStyle/>
        <a:p>
          <a:r>
            <a:rPr lang="en-GB" sz="1600" dirty="0">
              <a:solidFill>
                <a:schemeClr val="bg1"/>
              </a:solidFill>
            </a:rPr>
            <a:t>(F) Travelling as a group or individuals?</a:t>
          </a:r>
          <a:endParaRPr lang="en-US" sz="1600" dirty="0"/>
        </a:p>
      </dgm:t>
    </dgm:pt>
    <dgm:pt modelId="{6AAF311E-CBD1-4CA1-B2D4-245B817EB43B}" type="parTrans" cxnId="{3C0C6D9C-0B5B-4DDB-93E7-45FB5897AE9A}">
      <dgm:prSet/>
      <dgm:spPr/>
      <dgm:t>
        <a:bodyPr/>
        <a:lstStyle/>
        <a:p>
          <a:endParaRPr lang="en-US"/>
        </a:p>
      </dgm:t>
    </dgm:pt>
    <dgm:pt modelId="{CCD75C08-BB94-4610-85B8-C58E2894B023}" type="sibTrans" cxnId="{3C0C6D9C-0B5B-4DDB-93E7-45FB5897AE9A}">
      <dgm:prSet/>
      <dgm:spPr/>
      <dgm:t>
        <a:bodyPr/>
        <a:lstStyle/>
        <a:p>
          <a:endParaRPr lang="en-US"/>
        </a:p>
      </dgm:t>
    </dgm:pt>
    <dgm:pt modelId="{37A5E8EF-E989-40D3-BE5A-8A61A014BDB6}">
      <dgm:prSet custT="1"/>
      <dgm:spPr/>
      <dgm:t>
        <a:bodyPr/>
        <a:lstStyle/>
        <a:p>
          <a:r>
            <a:rPr lang="en-GB" sz="1600" dirty="0">
              <a:solidFill>
                <a:schemeClr val="bg1"/>
              </a:solidFill>
            </a:rPr>
            <a:t>(G) Specific roles for individuals in organising the journey?</a:t>
          </a:r>
          <a:endParaRPr lang="en-US" sz="1600" dirty="0"/>
        </a:p>
      </dgm:t>
    </dgm:pt>
    <dgm:pt modelId="{28AB4A81-93F5-4B0C-A7B7-7ACD467C5FED}" type="parTrans" cxnId="{BC1DE2D2-D4AD-4DED-9649-73735BE5F989}">
      <dgm:prSet/>
      <dgm:spPr/>
      <dgm:t>
        <a:bodyPr/>
        <a:lstStyle/>
        <a:p>
          <a:endParaRPr lang="en-US"/>
        </a:p>
      </dgm:t>
    </dgm:pt>
    <dgm:pt modelId="{02CEB872-A434-4708-9828-7D36E8534E52}" type="sibTrans" cxnId="{BC1DE2D2-D4AD-4DED-9649-73735BE5F989}">
      <dgm:prSet/>
      <dgm:spPr/>
      <dgm:t>
        <a:bodyPr/>
        <a:lstStyle/>
        <a:p>
          <a:endParaRPr lang="en-US"/>
        </a:p>
      </dgm:t>
    </dgm:pt>
    <dgm:pt modelId="{17369EE5-BA95-4598-ADC5-7BA225F5CF49}">
      <dgm:prSet custT="1"/>
      <dgm:spPr/>
      <dgm:t>
        <a:bodyPr/>
        <a:lstStyle/>
        <a:p>
          <a:r>
            <a:rPr lang="en-GB" sz="1600" dirty="0">
              <a:solidFill>
                <a:schemeClr val="bg1"/>
              </a:solidFill>
            </a:rPr>
            <a:t>(B) Time it will take?</a:t>
          </a:r>
        </a:p>
      </dgm:t>
    </dgm:pt>
    <dgm:pt modelId="{22BEF1C2-1692-4E37-9357-22EEEF6C53DF}" type="parTrans" cxnId="{A0CE84C7-8369-4E4D-8E2C-5814B7060224}">
      <dgm:prSet/>
      <dgm:spPr/>
      <dgm:t>
        <a:bodyPr/>
        <a:lstStyle/>
        <a:p>
          <a:endParaRPr lang="en-GB"/>
        </a:p>
      </dgm:t>
    </dgm:pt>
    <dgm:pt modelId="{D6C900B3-CA91-4AEF-B5CE-E5B4BF7F1131}" type="sibTrans" cxnId="{A0CE84C7-8369-4E4D-8E2C-5814B7060224}">
      <dgm:prSet/>
      <dgm:spPr/>
      <dgm:t>
        <a:bodyPr/>
        <a:lstStyle/>
        <a:p>
          <a:endParaRPr lang="en-GB"/>
        </a:p>
      </dgm:t>
    </dgm:pt>
    <dgm:pt modelId="{CCFFB556-3C81-4C0B-A17F-47B7BE673E90}">
      <dgm:prSet custT="1"/>
      <dgm:spPr/>
      <dgm:t>
        <a:bodyPr/>
        <a:lstStyle/>
        <a:p>
          <a:r>
            <a:rPr lang="en-GB" sz="1800" dirty="0">
              <a:solidFill>
                <a:schemeClr val="bg1"/>
              </a:solidFill>
            </a:rPr>
            <a:t>(H) Cost?</a:t>
          </a:r>
        </a:p>
      </dgm:t>
    </dgm:pt>
    <dgm:pt modelId="{E4B198EA-7FB8-40AE-933E-E12E397B67B8}" type="parTrans" cxnId="{5A2862CB-727C-4283-B26E-0AE9F4C36BBE}">
      <dgm:prSet/>
      <dgm:spPr/>
      <dgm:t>
        <a:bodyPr/>
        <a:lstStyle/>
        <a:p>
          <a:endParaRPr lang="en-GB"/>
        </a:p>
      </dgm:t>
    </dgm:pt>
    <dgm:pt modelId="{55F7371D-052C-4EF5-9417-19F8980FB07D}" type="sibTrans" cxnId="{5A2862CB-727C-4283-B26E-0AE9F4C36BBE}">
      <dgm:prSet/>
      <dgm:spPr/>
      <dgm:t>
        <a:bodyPr/>
        <a:lstStyle/>
        <a:p>
          <a:endParaRPr lang="en-GB"/>
        </a:p>
      </dgm:t>
    </dgm:pt>
    <dgm:pt modelId="{6A73B89E-81A4-44F5-967C-19371A46DFF1}" type="pres">
      <dgm:prSet presAssocID="{5027838F-A9A6-4E9C-82BC-69FE0B28E893}" presName="diagram" presStyleCnt="0">
        <dgm:presLayoutVars>
          <dgm:dir/>
          <dgm:resizeHandles val="exact"/>
        </dgm:presLayoutVars>
      </dgm:prSet>
      <dgm:spPr/>
    </dgm:pt>
    <dgm:pt modelId="{63B16E7B-D973-4767-9F75-2EE0EE1AEE64}" type="pres">
      <dgm:prSet presAssocID="{5D0FE2DE-2E6F-4A85-A488-85923DC96678}" presName="node" presStyleLbl="node1" presStyleIdx="0" presStyleCnt="8">
        <dgm:presLayoutVars>
          <dgm:bulletEnabled val="1"/>
        </dgm:presLayoutVars>
      </dgm:prSet>
      <dgm:spPr/>
    </dgm:pt>
    <dgm:pt modelId="{606998B7-1E0E-45AD-8189-A88265FE6A22}" type="pres">
      <dgm:prSet presAssocID="{6EEFB002-70CE-45D4-884C-E8F9FFFDD01D}" presName="sibTrans" presStyleCnt="0"/>
      <dgm:spPr/>
    </dgm:pt>
    <dgm:pt modelId="{CA601E7E-4070-49BA-8C2D-55260D46B170}" type="pres">
      <dgm:prSet presAssocID="{17369EE5-BA95-4598-ADC5-7BA225F5CF49}" presName="node" presStyleLbl="node1" presStyleIdx="1" presStyleCnt="8" custLinFactNeighborX="-458">
        <dgm:presLayoutVars>
          <dgm:bulletEnabled val="1"/>
        </dgm:presLayoutVars>
      </dgm:prSet>
      <dgm:spPr/>
    </dgm:pt>
    <dgm:pt modelId="{71035506-0700-4B38-B53D-1FEDF4CAF50B}" type="pres">
      <dgm:prSet presAssocID="{D6C900B3-CA91-4AEF-B5CE-E5B4BF7F1131}" presName="sibTrans" presStyleCnt="0"/>
      <dgm:spPr/>
    </dgm:pt>
    <dgm:pt modelId="{1F2E9D0B-D8B4-4217-B756-773241EAA555}" type="pres">
      <dgm:prSet presAssocID="{B6A3A034-3AFF-4AC7-9315-B84207F8684A}" presName="node" presStyleLbl="node1" presStyleIdx="2" presStyleCnt="8">
        <dgm:presLayoutVars>
          <dgm:bulletEnabled val="1"/>
        </dgm:presLayoutVars>
      </dgm:prSet>
      <dgm:spPr/>
    </dgm:pt>
    <dgm:pt modelId="{1B71B482-637D-40F7-B04E-7AF13C4A6E8C}" type="pres">
      <dgm:prSet presAssocID="{196655BA-B21A-4547-8478-776AEDA2267D}" presName="sibTrans" presStyleCnt="0"/>
      <dgm:spPr/>
    </dgm:pt>
    <dgm:pt modelId="{BA5D97EF-B465-4BF2-8C0A-5BF4C36B1D00}" type="pres">
      <dgm:prSet presAssocID="{9EDE0125-5F9D-49FD-8025-913A509718DF}" presName="node" presStyleLbl="node1" presStyleIdx="3" presStyleCnt="8">
        <dgm:presLayoutVars>
          <dgm:bulletEnabled val="1"/>
        </dgm:presLayoutVars>
      </dgm:prSet>
      <dgm:spPr/>
    </dgm:pt>
    <dgm:pt modelId="{A329C339-E9C3-4ABA-9FD7-F54211D07FB7}" type="pres">
      <dgm:prSet presAssocID="{AD48E4BF-077D-40FA-BEAC-96441A7C8A55}" presName="sibTrans" presStyleCnt="0"/>
      <dgm:spPr/>
    </dgm:pt>
    <dgm:pt modelId="{FB8FE231-8024-423A-AEB3-14CC7A5A7D70}" type="pres">
      <dgm:prSet presAssocID="{F7422D08-D382-41DC-951A-1AC91D7A073A}" presName="node" presStyleLbl="node1" presStyleIdx="4" presStyleCnt="8">
        <dgm:presLayoutVars>
          <dgm:bulletEnabled val="1"/>
        </dgm:presLayoutVars>
      </dgm:prSet>
      <dgm:spPr/>
    </dgm:pt>
    <dgm:pt modelId="{11C84847-19FC-4DC9-A768-A3F163BC7F46}" type="pres">
      <dgm:prSet presAssocID="{1BA876B3-BD16-441D-B221-62142BBF45F9}" presName="sibTrans" presStyleCnt="0"/>
      <dgm:spPr/>
    </dgm:pt>
    <dgm:pt modelId="{3FC3497D-DE8B-472C-9723-8D6C8B008910}" type="pres">
      <dgm:prSet presAssocID="{A87BF57E-5C5C-47C9-84D1-11EB247AB177}" presName="node" presStyleLbl="node1" presStyleIdx="5" presStyleCnt="8">
        <dgm:presLayoutVars>
          <dgm:bulletEnabled val="1"/>
        </dgm:presLayoutVars>
      </dgm:prSet>
      <dgm:spPr/>
    </dgm:pt>
    <dgm:pt modelId="{6D443D66-B08E-4865-9442-F44A68357838}" type="pres">
      <dgm:prSet presAssocID="{CCD75C08-BB94-4610-85B8-C58E2894B023}" presName="sibTrans" presStyleCnt="0"/>
      <dgm:spPr/>
    </dgm:pt>
    <dgm:pt modelId="{F710B1BD-3FE7-480F-A2D9-31960306C4D8}" type="pres">
      <dgm:prSet presAssocID="{37A5E8EF-E989-40D3-BE5A-8A61A014BDB6}" presName="node" presStyleLbl="node1" presStyleIdx="6" presStyleCnt="8" custScaleX="111412" custScaleY="120941">
        <dgm:presLayoutVars>
          <dgm:bulletEnabled val="1"/>
        </dgm:presLayoutVars>
      </dgm:prSet>
      <dgm:spPr/>
    </dgm:pt>
    <dgm:pt modelId="{EA49DABE-99F8-4F08-844B-3DC32FEDDC1E}" type="pres">
      <dgm:prSet presAssocID="{02CEB872-A434-4708-9828-7D36E8534E52}" presName="sibTrans" presStyleCnt="0"/>
      <dgm:spPr/>
    </dgm:pt>
    <dgm:pt modelId="{CAA2DB0D-ABDD-432F-9D25-5727F40840CE}" type="pres">
      <dgm:prSet presAssocID="{CCFFB556-3C81-4C0B-A17F-47B7BE673E90}" presName="node" presStyleLbl="node1" presStyleIdx="7" presStyleCnt="8" custScaleY="120649" custLinFactNeighborX="-1603" custLinFactNeighborY="668">
        <dgm:presLayoutVars>
          <dgm:bulletEnabled val="1"/>
        </dgm:presLayoutVars>
      </dgm:prSet>
      <dgm:spPr/>
    </dgm:pt>
  </dgm:ptLst>
  <dgm:cxnLst>
    <dgm:cxn modelId="{9780B32A-EEA6-426C-ACB9-94D96DF70F66}" srcId="{5027838F-A9A6-4E9C-82BC-69FE0B28E893}" destId="{5D0FE2DE-2E6F-4A85-A488-85923DC96678}" srcOrd="0" destOrd="0" parTransId="{E658CF7F-72FE-408F-B583-73951500335E}" sibTransId="{6EEFB002-70CE-45D4-884C-E8F9FFFDD01D}"/>
    <dgm:cxn modelId="{B73A3B34-B6EC-4858-80C2-EE84CFD6355E}" type="presOf" srcId="{B6A3A034-3AFF-4AC7-9315-B84207F8684A}" destId="{1F2E9D0B-D8B4-4217-B756-773241EAA555}" srcOrd="0" destOrd="0" presId="urn:microsoft.com/office/officeart/2005/8/layout/default"/>
    <dgm:cxn modelId="{52CB413B-2D20-4AC6-BA4E-7545095E49E8}" srcId="{5027838F-A9A6-4E9C-82BC-69FE0B28E893}" destId="{B6A3A034-3AFF-4AC7-9315-B84207F8684A}" srcOrd="2" destOrd="0" parTransId="{89DEF384-F76B-4E8E-B4C1-2ADD6BD8930B}" sibTransId="{196655BA-B21A-4547-8478-776AEDA2267D}"/>
    <dgm:cxn modelId="{F29A5B53-21A8-441B-8B49-B1A3DCEE637F}" type="presOf" srcId="{5027838F-A9A6-4E9C-82BC-69FE0B28E893}" destId="{6A73B89E-81A4-44F5-967C-19371A46DFF1}" srcOrd="0" destOrd="0" presId="urn:microsoft.com/office/officeart/2005/8/layout/default"/>
    <dgm:cxn modelId="{B131A878-B168-4726-828D-3631399E0C36}" type="presOf" srcId="{CCFFB556-3C81-4C0B-A17F-47B7BE673E90}" destId="{CAA2DB0D-ABDD-432F-9D25-5727F40840CE}" srcOrd="0" destOrd="0" presId="urn:microsoft.com/office/officeart/2005/8/layout/default"/>
    <dgm:cxn modelId="{6F94FC84-C792-4A04-8804-FB4168FDAD2C}" srcId="{5027838F-A9A6-4E9C-82BC-69FE0B28E893}" destId="{F7422D08-D382-41DC-951A-1AC91D7A073A}" srcOrd="4" destOrd="0" parTransId="{45A0F113-705E-4EAB-9352-6337B6BA0DDC}" sibTransId="{1BA876B3-BD16-441D-B221-62142BBF45F9}"/>
    <dgm:cxn modelId="{E0350A8E-4F09-4555-93CF-D935C9061706}" type="presOf" srcId="{F7422D08-D382-41DC-951A-1AC91D7A073A}" destId="{FB8FE231-8024-423A-AEB3-14CC7A5A7D70}" srcOrd="0" destOrd="0" presId="urn:microsoft.com/office/officeart/2005/8/layout/default"/>
    <dgm:cxn modelId="{3C0C6D9C-0B5B-4DDB-93E7-45FB5897AE9A}" srcId="{5027838F-A9A6-4E9C-82BC-69FE0B28E893}" destId="{A87BF57E-5C5C-47C9-84D1-11EB247AB177}" srcOrd="5" destOrd="0" parTransId="{6AAF311E-CBD1-4CA1-B2D4-245B817EB43B}" sibTransId="{CCD75C08-BB94-4610-85B8-C58E2894B023}"/>
    <dgm:cxn modelId="{77D4019D-6FBA-4871-BAA0-BE8D416C6903}" type="presOf" srcId="{A87BF57E-5C5C-47C9-84D1-11EB247AB177}" destId="{3FC3497D-DE8B-472C-9723-8D6C8B008910}" srcOrd="0" destOrd="0" presId="urn:microsoft.com/office/officeart/2005/8/layout/default"/>
    <dgm:cxn modelId="{A29998B0-ADAE-46E9-9E66-662F0452278F}" type="presOf" srcId="{5D0FE2DE-2E6F-4A85-A488-85923DC96678}" destId="{63B16E7B-D973-4767-9F75-2EE0EE1AEE64}" srcOrd="0" destOrd="0" presId="urn:microsoft.com/office/officeart/2005/8/layout/default"/>
    <dgm:cxn modelId="{A0CE84C7-8369-4E4D-8E2C-5814B7060224}" srcId="{5027838F-A9A6-4E9C-82BC-69FE0B28E893}" destId="{17369EE5-BA95-4598-ADC5-7BA225F5CF49}" srcOrd="1" destOrd="0" parTransId="{22BEF1C2-1692-4E37-9357-22EEEF6C53DF}" sibTransId="{D6C900B3-CA91-4AEF-B5CE-E5B4BF7F1131}"/>
    <dgm:cxn modelId="{5A2862CB-727C-4283-B26E-0AE9F4C36BBE}" srcId="{5027838F-A9A6-4E9C-82BC-69FE0B28E893}" destId="{CCFFB556-3C81-4C0B-A17F-47B7BE673E90}" srcOrd="7" destOrd="0" parTransId="{E4B198EA-7FB8-40AE-933E-E12E397B67B8}" sibTransId="{55F7371D-052C-4EF5-9417-19F8980FB07D}"/>
    <dgm:cxn modelId="{BC1DE2D2-D4AD-4DED-9649-73735BE5F989}" srcId="{5027838F-A9A6-4E9C-82BC-69FE0B28E893}" destId="{37A5E8EF-E989-40D3-BE5A-8A61A014BDB6}" srcOrd="6" destOrd="0" parTransId="{28AB4A81-93F5-4B0C-A7B7-7ACD467C5FED}" sibTransId="{02CEB872-A434-4708-9828-7D36E8534E52}"/>
    <dgm:cxn modelId="{3ABDF6D6-6367-4CA4-ACE1-0C756CAE46D3}" type="presOf" srcId="{37A5E8EF-E989-40D3-BE5A-8A61A014BDB6}" destId="{F710B1BD-3FE7-480F-A2D9-31960306C4D8}" srcOrd="0" destOrd="0" presId="urn:microsoft.com/office/officeart/2005/8/layout/default"/>
    <dgm:cxn modelId="{2ABEE9D7-5F43-462A-9D27-5F568112A1EF}" type="presOf" srcId="{17369EE5-BA95-4598-ADC5-7BA225F5CF49}" destId="{CA601E7E-4070-49BA-8C2D-55260D46B170}" srcOrd="0" destOrd="0" presId="urn:microsoft.com/office/officeart/2005/8/layout/default"/>
    <dgm:cxn modelId="{E4599AD9-7B7D-4A0E-A132-2C0115F4153D}" type="presOf" srcId="{9EDE0125-5F9D-49FD-8025-913A509718DF}" destId="{BA5D97EF-B465-4BF2-8C0A-5BF4C36B1D00}" srcOrd="0" destOrd="0" presId="urn:microsoft.com/office/officeart/2005/8/layout/default"/>
    <dgm:cxn modelId="{EE8D2AE0-CA63-45B3-B719-C2BBD72E7EB3}" srcId="{5027838F-A9A6-4E9C-82BC-69FE0B28E893}" destId="{9EDE0125-5F9D-49FD-8025-913A509718DF}" srcOrd="3" destOrd="0" parTransId="{B1CB144C-9E63-461C-8865-E2F6C86F1D59}" sibTransId="{AD48E4BF-077D-40FA-BEAC-96441A7C8A55}"/>
    <dgm:cxn modelId="{AB87E908-9CFA-432F-A418-86968B5A0F44}" type="presParOf" srcId="{6A73B89E-81A4-44F5-967C-19371A46DFF1}" destId="{63B16E7B-D973-4767-9F75-2EE0EE1AEE64}" srcOrd="0" destOrd="0" presId="urn:microsoft.com/office/officeart/2005/8/layout/default"/>
    <dgm:cxn modelId="{05DCD964-CEDE-4315-A227-1A7D0948FC45}" type="presParOf" srcId="{6A73B89E-81A4-44F5-967C-19371A46DFF1}" destId="{606998B7-1E0E-45AD-8189-A88265FE6A22}" srcOrd="1" destOrd="0" presId="urn:microsoft.com/office/officeart/2005/8/layout/default"/>
    <dgm:cxn modelId="{A8AC4A39-2F1A-4C92-94ED-DA0BF553099C}" type="presParOf" srcId="{6A73B89E-81A4-44F5-967C-19371A46DFF1}" destId="{CA601E7E-4070-49BA-8C2D-55260D46B170}" srcOrd="2" destOrd="0" presId="urn:microsoft.com/office/officeart/2005/8/layout/default"/>
    <dgm:cxn modelId="{B1D2F528-3245-4D75-B2E7-9DDE702F89CF}" type="presParOf" srcId="{6A73B89E-81A4-44F5-967C-19371A46DFF1}" destId="{71035506-0700-4B38-B53D-1FEDF4CAF50B}" srcOrd="3" destOrd="0" presId="urn:microsoft.com/office/officeart/2005/8/layout/default"/>
    <dgm:cxn modelId="{04199537-3227-4A6B-A293-70A9BCFBC277}" type="presParOf" srcId="{6A73B89E-81A4-44F5-967C-19371A46DFF1}" destId="{1F2E9D0B-D8B4-4217-B756-773241EAA555}" srcOrd="4" destOrd="0" presId="urn:microsoft.com/office/officeart/2005/8/layout/default"/>
    <dgm:cxn modelId="{52D3C917-D39C-4566-B233-0A702FE2EAAD}" type="presParOf" srcId="{6A73B89E-81A4-44F5-967C-19371A46DFF1}" destId="{1B71B482-637D-40F7-B04E-7AF13C4A6E8C}" srcOrd="5" destOrd="0" presId="urn:microsoft.com/office/officeart/2005/8/layout/default"/>
    <dgm:cxn modelId="{1900F60F-3ADB-447F-86A0-7BF18E1D339E}" type="presParOf" srcId="{6A73B89E-81A4-44F5-967C-19371A46DFF1}" destId="{BA5D97EF-B465-4BF2-8C0A-5BF4C36B1D00}" srcOrd="6" destOrd="0" presId="urn:microsoft.com/office/officeart/2005/8/layout/default"/>
    <dgm:cxn modelId="{F6432012-7F5A-4578-91F4-E09C38215D20}" type="presParOf" srcId="{6A73B89E-81A4-44F5-967C-19371A46DFF1}" destId="{A329C339-E9C3-4ABA-9FD7-F54211D07FB7}" srcOrd="7" destOrd="0" presId="urn:microsoft.com/office/officeart/2005/8/layout/default"/>
    <dgm:cxn modelId="{6D50FA01-7D4A-46C2-9F44-CDDD88C937C9}" type="presParOf" srcId="{6A73B89E-81A4-44F5-967C-19371A46DFF1}" destId="{FB8FE231-8024-423A-AEB3-14CC7A5A7D70}" srcOrd="8" destOrd="0" presId="urn:microsoft.com/office/officeart/2005/8/layout/default"/>
    <dgm:cxn modelId="{3C9661E2-717A-4804-A6BA-0A319C6FCE73}" type="presParOf" srcId="{6A73B89E-81A4-44F5-967C-19371A46DFF1}" destId="{11C84847-19FC-4DC9-A768-A3F163BC7F46}" srcOrd="9" destOrd="0" presId="urn:microsoft.com/office/officeart/2005/8/layout/default"/>
    <dgm:cxn modelId="{9E91EC40-B19E-4E7F-AB97-CF897AAAE4AB}" type="presParOf" srcId="{6A73B89E-81A4-44F5-967C-19371A46DFF1}" destId="{3FC3497D-DE8B-472C-9723-8D6C8B008910}" srcOrd="10" destOrd="0" presId="urn:microsoft.com/office/officeart/2005/8/layout/default"/>
    <dgm:cxn modelId="{E4F2BB50-46D6-42EF-BF5D-E05D85719865}" type="presParOf" srcId="{6A73B89E-81A4-44F5-967C-19371A46DFF1}" destId="{6D443D66-B08E-4865-9442-F44A68357838}" srcOrd="11" destOrd="0" presId="urn:microsoft.com/office/officeart/2005/8/layout/default"/>
    <dgm:cxn modelId="{E894B17F-0E13-4B8E-83BF-5221FF4D0E9A}" type="presParOf" srcId="{6A73B89E-81A4-44F5-967C-19371A46DFF1}" destId="{F710B1BD-3FE7-480F-A2D9-31960306C4D8}" srcOrd="12" destOrd="0" presId="urn:microsoft.com/office/officeart/2005/8/layout/default"/>
    <dgm:cxn modelId="{62F2CC23-13AC-45AD-89AB-AFE589C127F3}" type="presParOf" srcId="{6A73B89E-81A4-44F5-967C-19371A46DFF1}" destId="{EA49DABE-99F8-4F08-844B-3DC32FEDDC1E}" srcOrd="13" destOrd="0" presId="urn:microsoft.com/office/officeart/2005/8/layout/default"/>
    <dgm:cxn modelId="{9DFC50DB-0324-4D69-B81D-B1498325342D}" type="presParOf" srcId="{6A73B89E-81A4-44F5-967C-19371A46DFF1}" destId="{CAA2DB0D-ABDD-432F-9D25-5727F40840CE}"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16E7B-D973-4767-9F75-2EE0EE1AEE64}">
      <dsp:nvSpPr>
        <dsp:cNvPr id="0" name=""/>
        <dsp:cNvSpPr/>
      </dsp:nvSpPr>
      <dsp:spPr>
        <a:xfrm>
          <a:off x="0" y="200471"/>
          <a:ext cx="1671277" cy="10027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Pellter </a:t>
          </a:r>
          <a:r>
            <a:rPr lang="en-GB" sz="1600" kern="1200" dirty="0" err="1"/>
            <a:t>o’r</a:t>
          </a:r>
          <a:r>
            <a:rPr lang="en-GB" sz="1600" kern="1200" dirty="0"/>
            <a:t> </a:t>
          </a:r>
          <a:r>
            <a:rPr lang="en-GB" sz="1600" kern="1200" dirty="0" err="1"/>
            <a:t>lleoliad</a:t>
          </a:r>
          <a:r>
            <a:rPr lang="en-GB" sz="1600" kern="1200" dirty="0"/>
            <a:t> </a:t>
          </a:r>
          <a:r>
            <a:rPr lang="en-GB" sz="1600" kern="1200" dirty="0" err="1"/>
            <a:t>presennol</a:t>
          </a:r>
          <a:r>
            <a:rPr lang="en-GB" sz="1600" kern="1200" dirty="0"/>
            <a:t>?</a:t>
          </a:r>
          <a:endParaRPr lang="en-US" sz="1600" kern="1200" dirty="0"/>
        </a:p>
      </dsp:txBody>
      <dsp:txXfrm>
        <a:off x="0" y="200471"/>
        <a:ext cx="1671277" cy="1002766"/>
      </dsp:txXfrm>
    </dsp:sp>
    <dsp:sp modelId="{7A357214-F760-43C0-A014-C4787AB8318C}">
      <dsp:nvSpPr>
        <dsp:cNvPr id="0" name=""/>
        <dsp:cNvSpPr/>
      </dsp:nvSpPr>
      <dsp:spPr>
        <a:xfrm>
          <a:off x="1838405" y="200471"/>
          <a:ext cx="1671277" cy="10027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 Amser </a:t>
          </a:r>
          <a:r>
            <a:rPr lang="en-GB" sz="1600" kern="1200" dirty="0" err="1"/>
            <a:t>bydd</a:t>
          </a:r>
          <a:r>
            <a:rPr lang="en-GB" sz="1600" kern="1200" dirty="0"/>
            <a:t> </a:t>
          </a:r>
          <a:r>
            <a:rPr lang="en-GB" sz="1600" kern="1200" dirty="0" err="1"/>
            <a:t>yn</a:t>
          </a:r>
          <a:r>
            <a:rPr lang="en-GB" sz="1600" kern="1200" dirty="0"/>
            <a:t> </a:t>
          </a:r>
          <a:r>
            <a:rPr lang="en-GB" sz="1600" kern="1200" dirty="0" err="1"/>
            <a:t>ei</a:t>
          </a:r>
          <a:r>
            <a:rPr lang="en-GB" sz="1600" kern="1200" dirty="0"/>
            <a:t> </a:t>
          </a:r>
          <a:r>
            <a:rPr lang="en-GB" sz="1600" kern="1200" dirty="0" err="1"/>
            <a:t>gymryd</a:t>
          </a:r>
          <a:r>
            <a:rPr lang="en-GB" sz="1600" kern="1200" dirty="0"/>
            <a:t>?</a:t>
          </a:r>
          <a:endParaRPr lang="en-US" sz="1600" kern="1200" dirty="0"/>
        </a:p>
      </dsp:txBody>
      <dsp:txXfrm>
        <a:off x="1838405" y="200471"/>
        <a:ext cx="1671277" cy="1002766"/>
      </dsp:txXfrm>
    </dsp:sp>
    <dsp:sp modelId="{1F2E9D0B-D8B4-4217-B756-773241EAA555}">
      <dsp:nvSpPr>
        <dsp:cNvPr id="0" name=""/>
        <dsp:cNvSpPr/>
      </dsp:nvSpPr>
      <dsp:spPr>
        <a:xfrm>
          <a:off x="3676810" y="200471"/>
          <a:ext cx="1671277" cy="10027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 </a:t>
          </a:r>
          <a:r>
            <a:rPr lang="en-GB" sz="1600" kern="1200" dirty="0" err="1"/>
            <a:t>Ffordd</a:t>
          </a:r>
          <a:r>
            <a:rPr lang="en-GB" sz="1600" kern="1200" dirty="0"/>
            <a:t> o </a:t>
          </a:r>
          <a:r>
            <a:rPr lang="en-GB" sz="1600" kern="1200" dirty="0" err="1"/>
            <a:t>deithio</a:t>
          </a:r>
          <a:r>
            <a:rPr lang="en-GB" sz="1600" kern="1200" dirty="0"/>
            <a:t>?</a:t>
          </a:r>
          <a:endParaRPr lang="en-US" sz="1600" kern="1200" dirty="0"/>
        </a:p>
      </dsp:txBody>
      <dsp:txXfrm>
        <a:off x="3676810" y="200471"/>
        <a:ext cx="1671277" cy="1002766"/>
      </dsp:txXfrm>
    </dsp:sp>
    <dsp:sp modelId="{BA5D97EF-B465-4BF2-8C0A-5BF4C36B1D00}">
      <dsp:nvSpPr>
        <dsp:cNvPr id="0" name=""/>
        <dsp:cNvSpPr/>
      </dsp:nvSpPr>
      <dsp:spPr>
        <a:xfrm>
          <a:off x="0" y="1370365"/>
          <a:ext cx="1671277" cy="10027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(Ch) Stopio ar hyd y ffordd?</a:t>
          </a:r>
          <a:endParaRPr lang="en-US" sz="1600" kern="1200"/>
        </a:p>
      </dsp:txBody>
      <dsp:txXfrm>
        <a:off x="0" y="1370365"/>
        <a:ext cx="1671277" cy="1002766"/>
      </dsp:txXfrm>
    </dsp:sp>
    <dsp:sp modelId="{FB8FE231-8024-423A-AEB3-14CC7A5A7D70}">
      <dsp:nvSpPr>
        <dsp:cNvPr id="0" name=""/>
        <dsp:cNvSpPr/>
      </dsp:nvSpPr>
      <dsp:spPr>
        <a:xfrm>
          <a:off x="1838405" y="1370365"/>
          <a:ext cx="1671277" cy="10027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 Defnyddio dyfais neu fap i’ch helpu?</a:t>
          </a:r>
          <a:endParaRPr lang="en-US" sz="1600" kern="1200"/>
        </a:p>
      </dsp:txBody>
      <dsp:txXfrm>
        <a:off x="1838405" y="1370365"/>
        <a:ext cx="1671277" cy="1002766"/>
      </dsp:txXfrm>
    </dsp:sp>
    <dsp:sp modelId="{3FC3497D-DE8B-472C-9723-8D6C8B008910}">
      <dsp:nvSpPr>
        <dsp:cNvPr id="0" name=""/>
        <dsp:cNvSpPr/>
      </dsp:nvSpPr>
      <dsp:spPr>
        <a:xfrm>
          <a:off x="3676810" y="1370365"/>
          <a:ext cx="1671277" cy="10027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(Dd) Teithio fel grŵp neu unigolion?</a:t>
          </a:r>
          <a:endParaRPr lang="en-US" sz="1600" kern="1200"/>
        </a:p>
      </dsp:txBody>
      <dsp:txXfrm>
        <a:off x="3676810" y="1370365"/>
        <a:ext cx="1671277" cy="1002766"/>
      </dsp:txXfrm>
    </dsp:sp>
    <dsp:sp modelId="{F710B1BD-3FE7-480F-A2D9-31960306C4D8}">
      <dsp:nvSpPr>
        <dsp:cNvPr id="0" name=""/>
        <dsp:cNvSpPr/>
      </dsp:nvSpPr>
      <dsp:spPr>
        <a:xfrm>
          <a:off x="919202" y="2540259"/>
          <a:ext cx="1671277" cy="10027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 Rolau penodol i unigolion wrth drefnu’r daith?</a:t>
          </a:r>
          <a:endParaRPr lang="en-US" sz="1600" kern="1200"/>
        </a:p>
      </dsp:txBody>
      <dsp:txXfrm>
        <a:off x="919202" y="2540259"/>
        <a:ext cx="1671277" cy="1002766"/>
      </dsp:txXfrm>
    </dsp:sp>
    <dsp:sp modelId="{7061E649-D51F-4D84-BA69-BD17BA6F4DB6}">
      <dsp:nvSpPr>
        <dsp:cNvPr id="0" name=""/>
        <dsp:cNvSpPr/>
      </dsp:nvSpPr>
      <dsp:spPr>
        <a:xfrm>
          <a:off x="2757607" y="2540259"/>
          <a:ext cx="1671277" cy="10027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 Cost?</a:t>
          </a:r>
          <a:endParaRPr lang="en-US" sz="1600" kern="1200"/>
        </a:p>
      </dsp:txBody>
      <dsp:txXfrm>
        <a:off x="2757607" y="2540259"/>
        <a:ext cx="1671277" cy="1002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16E7B-D973-4767-9F75-2EE0EE1AEE64}">
      <dsp:nvSpPr>
        <dsp:cNvPr id="0" name=""/>
        <dsp:cNvSpPr/>
      </dsp:nvSpPr>
      <dsp:spPr>
        <a:xfrm>
          <a:off x="0" y="159904"/>
          <a:ext cx="1606355" cy="963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(A) Distance from the current location?</a:t>
          </a:r>
          <a:endParaRPr lang="en-US" sz="1600" kern="1200" dirty="0">
            <a:solidFill>
              <a:schemeClr val="bg1"/>
            </a:solidFill>
          </a:endParaRPr>
        </a:p>
      </dsp:txBody>
      <dsp:txXfrm>
        <a:off x="0" y="159904"/>
        <a:ext cx="1606355" cy="963813"/>
      </dsp:txXfrm>
    </dsp:sp>
    <dsp:sp modelId="{CA601E7E-4070-49BA-8C2D-55260D46B170}">
      <dsp:nvSpPr>
        <dsp:cNvPr id="0" name=""/>
        <dsp:cNvSpPr/>
      </dsp:nvSpPr>
      <dsp:spPr>
        <a:xfrm>
          <a:off x="1759634" y="159904"/>
          <a:ext cx="1606355" cy="963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(B) Time it will take?</a:t>
          </a:r>
        </a:p>
      </dsp:txBody>
      <dsp:txXfrm>
        <a:off x="1759634" y="159904"/>
        <a:ext cx="1606355" cy="963813"/>
      </dsp:txXfrm>
    </dsp:sp>
    <dsp:sp modelId="{1F2E9D0B-D8B4-4217-B756-773241EAA555}">
      <dsp:nvSpPr>
        <dsp:cNvPr id="0" name=""/>
        <dsp:cNvSpPr/>
      </dsp:nvSpPr>
      <dsp:spPr>
        <a:xfrm>
          <a:off x="3533983" y="159904"/>
          <a:ext cx="1606355" cy="963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(C) Mode of transport?</a:t>
          </a:r>
          <a:endParaRPr lang="en-US" sz="1600" kern="1200" dirty="0">
            <a:solidFill>
              <a:schemeClr val="bg1"/>
            </a:solidFill>
          </a:endParaRPr>
        </a:p>
      </dsp:txBody>
      <dsp:txXfrm>
        <a:off x="3533983" y="159904"/>
        <a:ext cx="1606355" cy="963813"/>
      </dsp:txXfrm>
    </dsp:sp>
    <dsp:sp modelId="{BA5D97EF-B465-4BF2-8C0A-5BF4C36B1D00}">
      <dsp:nvSpPr>
        <dsp:cNvPr id="0" name=""/>
        <dsp:cNvSpPr/>
      </dsp:nvSpPr>
      <dsp:spPr>
        <a:xfrm>
          <a:off x="0" y="1284354"/>
          <a:ext cx="1606355" cy="963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(D)Stops along the way?</a:t>
          </a:r>
          <a:endParaRPr lang="en-US" sz="1600" kern="1200" dirty="0">
            <a:solidFill>
              <a:schemeClr val="bg1"/>
            </a:solidFill>
          </a:endParaRPr>
        </a:p>
      </dsp:txBody>
      <dsp:txXfrm>
        <a:off x="0" y="1284354"/>
        <a:ext cx="1606355" cy="963813"/>
      </dsp:txXfrm>
    </dsp:sp>
    <dsp:sp modelId="{FB8FE231-8024-423A-AEB3-14CC7A5A7D70}">
      <dsp:nvSpPr>
        <dsp:cNvPr id="0" name=""/>
        <dsp:cNvSpPr/>
      </dsp:nvSpPr>
      <dsp:spPr>
        <a:xfrm>
          <a:off x="1766991" y="1284354"/>
          <a:ext cx="1606355" cy="963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(E) Use of a device or a map to help you?</a:t>
          </a:r>
          <a:endParaRPr lang="en-US" sz="1600" kern="1200" dirty="0">
            <a:solidFill>
              <a:schemeClr val="bg1"/>
            </a:solidFill>
          </a:endParaRPr>
        </a:p>
      </dsp:txBody>
      <dsp:txXfrm>
        <a:off x="1766991" y="1284354"/>
        <a:ext cx="1606355" cy="963813"/>
      </dsp:txXfrm>
    </dsp:sp>
    <dsp:sp modelId="{3FC3497D-DE8B-472C-9723-8D6C8B008910}">
      <dsp:nvSpPr>
        <dsp:cNvPr id="0" name=""/>
        <dsp:cNvSpPr/>
      </dsp:nvSpPr>
      <dsp:spPr>
        <a:xfrm>
          <a:off x="3533983" y="1284354"/>
          <a:ext cx="1606355" cy="9638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(F) Travelling as a group or individuals?</a:t>
          </a:r>
          <a:endParaRPr lang="en-US" sz="1600" kern="1200" dirty="0"/>
        </a:p>
      </dsp:txBody>
      <dsp:txXfrm>
        <a:off x="3533983" y="1284354"/>
        <a:ext cx="1606355" cy="963813"/>
      </dsp:txXfrm>
    </dsp:sp>
    <dsp:sp modelId="{F710B1BD-3FE7-480F-A2D9-31960306C4D8}">
      <dsp:nvSpPr>
        <dsp:cNvPr id="0" name=""/>
        <dsp:cNvSpPr/>
      </dsp:nvSpPr>
      <dsp:spPr>
        <a:xfrm>
          <a:off x="791837" y="2408803"/>
          <a:ext cx="1789673" cy="11656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(G) Specific roles for individuals in organising the journey?</a:t>
          </a:r>
          <a:endParaRPr lang="en-US" sz="1600" kern="1200" dirty="0"/>
        </a:p>
      </dsp:txBody>
      <dsp:txXfrm>
        <a:off x="791837" y="2408803"/>
        <a:ext cx="1789673" cy="1165645"/>
      </dsp:txXfrm>
    </dsp:sp>
    <dsp:sp modelId="{CAA2DB0D-ABDD-432F-9D25-5727F40840CE}">
      <dsp:nvSpPr>
        <dsp:cNvPr id="0" name=""/>
        <dsp:cNvSpPr/>
      </dsp:nvSpPr>
      <dsp:spPr>
        <a:xfrm>
          <a:off x="2716396" y="2416648"/>
          <a:ext cx="1606355" cy="1162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(H) Cost?</a:t>
          </a:r>
        </a:p>
      </dsp:txBody>
      <dsp:txXfrm>
        <a:off x="2716396" y="2416648"/>
        <a:ext cx="1606355" cy="116283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256433-1811-40F1-8160-C8D55F9E65B3}"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F44453-5311-48A5-B6B8-D329105D21FB}" type="slidenum">
              <a:rPr lang="en-GB" smtClean="0"/>
              <a:t>‹#›</a:t>
            </a:fld>
            <a:endParaRPr lang="en-GB"/>
          </a:p>
        </p:txBody>
      </p:sp>
    </p:spTree>
    <p:extLst>
      <p:ext uri="{BB962C8B-B14F-4D97-AF65-F5344CB8AC3E}">
        <p14:creationId xmlns:p14="http://schemas.microsoft.com/office/powerpoint/2010/main" val="1623852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padlet.com/jessicaroberts4/school-improvement-e04tfqe8jmln73vb"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akelet.com/wake/ok1OfMDUrJ55G-VbPQBnY"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akelet.com/wake/0O-AFwkQgjaRNlm_Fp13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emeraldopenresearch.com/articles/3-26"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Network leads and Curriculum tutors: PLEASE ADAPT THIS PAGE TO SUIT YOUR PLANS!</a:t>
            </a:r>
          </a:p>
          <a:p>
            <a:endParaRPr lang="en-GB" dirty="0"/>
          </a:p>
          <a:p>
            <a:r>
              <a:rPr lang="en-GB" dirty="0"/>
              <a:t>Wednesday 22</a:t>
            </a:r>
            <a:r>
              <a:rPr lang="en-GB" baseline="30000" dirty="0"/>
              <a:t>nd</a:t>
            </a:r>
            <a:r>
              <a:rPr lang="en-GB" dirty="0"/>
              <a:t> March Meet</a:t>
            </a:r>
          </a:p>
          <a:p>
            <a:r>
              <a:rPr lang="en-GB" dirty="0"/>
              <a:t>Wednesday 29</a:t>
            </a:r>
            <a:r>
              <a:rPr lang="en-GB" baseline="30000" dirty="0"/>
              <a:t>th</a:t>
            </a:r>
            <a:r>
              <a:rPr lang="en-GB" dirty="0"/>
              <a:t> Share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5176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Network leads and Curriculum tutors: PLEASE ADAPT THIS PAGE TO SUIT YOUR PLANS!</a:t>
            </a:r>
          </a:p>
          <a:p>
            <a:endParaRPr lang="en-GB" dirty="0"/>
          </a:p>
          <a:p>
            <a:r>
              <a:rPr lang="en-GB" dirty="0"/>
              <a:t>Wednesday 22</a:t>
            </a:r>
            <a:r>
              <a:rPr lang="en-GB" baseline="30000" dirty="0"/>
              <a:t>nd</a:t>
            </a:r>
            <a:r>
              <a:rPr lang="en-GB" dirty="0"/>
              <a:t> March Meet</a:t>
            </a:r>
          </a:p>
          <a:p>
            <a:r>
              <a:rPr lang="en-GB" dirty="0"/>
              <a:t>Wednesday 29</a:t>
            </a:r>
            <a:r>
              <a:rPr lang="en-GB" baseline="30000" dirty="0"/>
              <a:t>th</a:t>
            </a:r>
            <a:r>
              <a:rPr lang="en-GB" dirty="0"/>
              <a:t> Share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7963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8435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1225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BA students have already been carrying out the TEST period during their PTE3, they were given this information in their taught module sessions (December 13</a:t>
            </a:r>
            <a:r>
              <a:rPr lang="en-GB" baseline="30000" dirty="0"/>
              <a:t>th</a:t>
            </a:r>
            <a:r>
              <a:rPr lang="en-GB" dirty="0"/>
              <a:t> 2022)</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7321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BA students have already been carrying out the TEST period during their PTE3, they were given this information in their taught module sessions (December 13</a:t>
            </a:r>
            <a:r>
              <a:rPr lang="en-GB" baseline="30000" dirty="0"/>
              <a:t>th</a:t>
            </a:r>
            <a:r>
              <a:rPr lang="en-GB" dirty="0"/>
              <a:t> 2022)</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5326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booklet (word document) on Moodle Entitled </a:t>
            </a:r>
            <a:r>
              <a:rPr lang="en-GB" i="1" dirty="0"/>
              <a:t>What to look for on placement part 2: SDP/ Beth I </a:t>
            </a:r>
            <a:r>
              <a:rPr lang="en-GB" i="1" dirty="0" err="1"/>
              <a:t>chwilio</a:t>
            </a:r>
            <a:r>
              <a:rPr lang="en-GB" i="1" dirty="0"/>
              <a:t> </a:t>
            </a:r>
            <a:r>
              <a:rPr lang="en-GB" i="1" dirty="0" err="1"/>
              <a:t>amdano</a:t>
            </a:r>
            <a:r>
              <a:rPr lang="en-GB" i="1" dirty="0"/>
              <a:t> </a:t>
            </a:r>
            <a:r>
              <a:rPr lang="en-GB" i="1" dirty="0" err="1"/>
              <a:t>ar</a:t>
            </a:r>
            <a:r>
              <a:rPr lang="en-GB" i="1" dirty="0"/>
              <a:t> </a:t>
            </a:r>
            <a:r>
              <a:rPr lang="en-GB" i="1" dirty="0" err="1"/>
              <a:t>leoliad</a:t>
            </a:r>
            <a:r>
              <a:rPr lang="en-GB" i="1" dirty="0"/>
              <a:t> </a:t>
            </a:r>
            <a:r>
              <a:rPr lang="en-GB" i="1" dirty="0" err="1"/>
              <a:t>rhan</a:t>
            </a:r>
            <a:r>
              <a:rPr lang="en-GB" i="1" dirty="0"/>
              <a:t> 2 : GDY </a:t>
            </a:r>
          </a:p>
          <a:p>
            <a:r>
              <a:rPr lang="en-GB" i="1" dirty="0"/>
              <a:t>Note BA 3 students were given this information last December and a reminder announcement in February, so should have already collected this information during PTE3. PGCE students will engage with the task whilst on PTE2.</a:t>
            </a:r>
          </a:p>
        </p:txBody>
      </p:sp>
      <p:sp>
        <p:nvSpPr>
          <p:cNvPr id="4" name="Slide Number Placeholder 3"/>
          <p:cNvSpPr>
            <a:spLocks noGrp="1"/>
          </p:cNvSpPr>
          <p:nvPr>
            <p:ph type="sldNum" sz="quarter" idx="5"/>
          </p:nvPr>
        </p:nvSpPr>
        <p:spPr/>
        <p:txBody>
          <a:bodyPr/>
          <a:lstStyle/>
          <a:p>
            <a:fld id="{1EF44453-5311-48A5-B6B8-D329105D21FB}" type="slidenum">
              <a:rPr lang="en-GB" smtClean="0"/>
              <a:t>8</a:t>
            </a:fld>
            <a:endParaRPr lang="en-GB"/>
          </a:p>
        </p:txBody>
      </p:sp>
    </p:spTree>
    <p:extLst>
      <p:ext uri="{BB962C8B-B14F-4D97-AF65-F5344CB8AC3E}">
        <p14:creationId xmlns:p14="http://schemas.microsoft.com/office/powerpoint/2010/main" val="2621976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7882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8623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11</a:t>
            </a:fld>
            <a:endParaRPr lang="en-GB"/>
          </a:p>
        </p:txBody>
      </p:sp>
    </p:spTree>
    <p:extLst>
      <p:ext uri="{BB962C8B-B14F-4D97-AF65-F5344CB8AC3E}">
        <p14:creationId xmlns:p14="http://schemas.microsoft.com/office/powerpoint/2010/main" val="4148178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Calibri" panose="020F0502020204030204" pitchFamily="34" charset="0"/>
                <a:cs typeface="Calibri" panose="020F0502020204030204" pitchFamily="34" charset="0"/>
              </a:rPr>
              <a:t>Mae </a:t>
            </a:r>
            <a:r>
              <a:rPr lang="en-GB" sz="1200" dirty="0" err="1">
                <a:solidFill>
                  <a:prstClr val="black"/>
                </a:solidFill>
                <a:latin typeface="Calibri" panose="020F0502020204030204" pitchFamily="34" charset="0"/>
                <a:cs typeface="Calibri" panose="020F0502020204030204" pitchFamily="34" charset="0"/>
              </a:rPr>
              <a:t>pontio’n</a:t>
            </a:r>
            <a:r>
              <a:rPr lang="en-GB" sz="1200" dirty="0">
                <a:solidFill>
                  <a:prstClr val="black"/>
                </a:solidFill>
                <a:latin typeface="Calibri" panose="020F0502020204030204" pitchFamily="34" charset="0"/>
                <a:cs typeface="Calibri" panose="020F0502020204030204" pitchFamily="34" charset="0"/>
              </a:rPr>
              <a:t> un </a:t>
            </a:r>
            <a:r>
              <a:rPr lang="en-GB" sz="1200" dirty="0" err="1">
                <a:solidFill>
                  <a:prstClr val="black"/>
                </a:solidFill>
                <a:latin typeface="Calibri" panose="020F0502020204030204" pitchFamily="34" charset="0"/>
                <a:cs typeface="Calibri" panose="020F0502020204030204" pitchFamily="34" charset="0"/>
              </a:rPr>
              <a:t>ffordd</a:t>
            </a:r>
            <a:r>
              <a:rPr lang="en-GB" sz="1200" dirty="0">
                <a:solidFill>
                  <a:prstClr val="black"/>
                </a:solidFill>
                <a:latin typeface="Calibri" panose="020F0502020204030204" pitchFamily="34" charset="0"/>
                <a:cs typeface="Calibri" panose="020F0502020204030204" pitchFamily="34" charset="0"/>
              </a:rPr>
              <a:t> o </a:t>
            </a:r>
            <a:r>
              <a:rPr lang="en-GB" sz="1200" dirty="0" err="1">
                <a:solidFill>
                  <a:prstClr val="black"/>
                </a:solidFill>
                <a:latin typeface="Calibri" panose="020F0502020204030204" pitchFamily="34" charset="0"/>
                <a:cs typeface="Calibri" panose="020F0502020204030204" pitchFamily="34" charset="0"/>
              </a:rPr>
              <a:t>gysylltu</a:t>
            </a:r>
            <a:r>
              <a:rPr lang="en-GB" sz="1200" dirty="0">
                <a:solidFill>
                  <a:prstClr val="black"/>
                </a:solidFill>
                <a:latin typeface="Calibri" panose="020F0502020204030204" pitchFamily="34" charset="0"/>
                <a:cs typeface="Calibri" panose="020F0502020204030204" pitchFamily="34" charset="0"/>
              </a:rPr>
              <a:t> </a:t>
            </a:r>
            <a:r>
              <a:rPr lang="en-GB" sz="1200" b="1" dirty="0">
                <a:solidFill>
                  <a:schemeClr val="accent1"/>
                </a:solidFill>
                <a:latin typeface="Calibri" panose="020F0502020204030204" pitchFamily="34" charset="0"/>
                <a:cs typeface="Calibri" panose="020F0502020204030204" pitchFamily="34" charset="0"/>
              </a:rPr>
              <a:t>theory</a:t>
            </a:r>
            <a:r>
              <a:rPr lang="en-GB" sz="1200" b="1" dirty="0">
                <a:solidFill>
                  <a:prstClr val="black"/>
                </a:solidFill>
                <a:latin typeface="Calibri" panose="020F0502020204030204" pitchFamily="34" charset="0"/>
                <a:cs typeface="Calibri" panose="020F0502020204030204" pitchFamily="34" charset="0"/>
              </a:rPr>
              <a:t> </a:t>
            </a:r>
            <a:r>
              <a:rPr lang="en-GB" sz="1200" dirty="0">
                <a:solidFill>
                  <a:prstClr val="black"/>
                </a:solidFill>
                <a:latin typeface="Calibri" panose="020F0502020204030204" pitchFamily="34" charset="0"/>
                <a:cs typeface="Calibri" panose="020F0502020204030204" pitchFamily="34" charset="0"/>
              </a:rPr>
              <a:t>ac </a:t>
            </a:r>
            <a:r>
              <a:rPr lang="en-GB" sz="1200" b="1" dirty="0" err="1">
                <a:solidFill>
                  <a:schemeClr val="accent1"/>
                </a:solidFill>
                <a:latin typeface="Calibri" panose="020F0502020204030204" pitchFamily="34" charset="0"/>
                <a:cs typeface="Calibri" panose="020F0502020204030204" pitchFamily="34" charset="0"/>
              </a:rPr>
              <a:t>ymarfer</a:t>
            </a:r>
            <a:r>
              <a:rPr lang="en-GB" sz="1200" b="1" dirty="0">
                <a:solidFill>
                  <a:schemeClr val="accent1"/>
                </a:solidFill>
                <a:latin typeface="Calibri" panose="020F0502020204030204" pitchFamily="34" charset="0"/>
                <a:cs typeface="Calibri" panose="020F0502020204030204" pitchFamily="34" charset="0"/>
              </a:rPr>
              <a:t> </a:t>
            </a:r>
            <a:r>
              <a:rPr lang="en-GB" sz="1200" dirty="0">
                <a:solidFill>
                  <a:prstClr val="black"/>
                </a:solidFill>
                <a:latin typeface="Calibri" panose="020F0502020204030204" pitchFamily="34" charset="0"/>
                <a:cs typeface="Calibri" panose="020F0502020204030204" pitchFamily="34" charset="0"/>
              </a:rPr>
              <a:t>ac </a:t>
            </a:r>
            <a:r>
              <a:rPr lang="en-GB" sz="1200" dirty="0" err="1">
                <a:solidFill>
                  <a:prstClr val="black"/>
                </a:solidFill>
                <a:latin typeface="Calibri" panose="020F0502020204030204" pitchFamily="34" charset="0"/>
                <a:cs typeface="Calibri" panose="020F0502020204030204" pitchFamily="34" charset="0"/>
              </a:rPr>
              <a:t>mae’n</a:t>
            </a:r>
            <a:r>
              <a:rPr lang="en-GB" sz="1200" dirty="0">
                <a:solidFill>
                  <a:prstClr val="black"/>
                </a:solidFill>
                <a:latin typeface="Calibri" panose="020F0502020204030204" pitchFamily="34" charset="0"/>
                <a:cs typeface="Calibri" panose="020F0502020204030204" pitchFamily="34" charset="0"/>
              </a:rPr>
              <a:t> ran </a:t>
            </a:r>
            <a:r>
              <a:rPr lang="en-GB" sz="1200" dirty="0" err="1">
                <a:solidFill>
                  <a:prstClr val="black"/>
                </a:solidFill>
                <a:latin typeface="Calibri" panose="020F0502020204030204" pitchFamily="34" charset="0"/>
                <a:cs typeface="Calibri" panose="020F0502020204030204" pitchFamily="34" charset="0"/>
              </a:rPr>
              <a:t>allweddol</a:t>
            </a:r>
            <a:r>
              <a:rPr lang="en-GB" sz="1200" dirty="0">
                <a:solidFill>
                  <a:prstClr val="black"/>
                </a:solidFill>
                <a:latin typeface="Calibri" panose="020F0502020204030204" pitchFamily="34" charset="0"/>
                <a:cs typeface="Calibri" panose="020F0502020204030204" pitchFamily="34" charset="0"/>
              </a:rPr>
              <a:t> </a:t>
            </a:r>
            <a:r>
              <a:rPr lang="en-GB" sz="1200" dirty="0" err="1">
                <a:solidFill>
                  <a:prstClr val="black"/>
                </a:solidFill>
                <a:latin typeface="Calibri" panose="020F0502020204030204" pitchFamily="34" charset="0"/>
                <a:cs typeface="Calibri" panose="020F0502020204030204" pitchFamily="34" charset="0"/>
              </a:rPr>
              <a:t>o’r</a:t>
            </a:r>
            <a:r>
              <a:rPr lang="en-GB" sz="1200" dirty="0">
                <a:solidFill>
                  <a:prstClr val="black"/>
                </a:solidFill>
                <a:latin typeface="Calibri" panose="020F0502020204030204" pitchFamily="34" charset="0"/>
                <a:cs typeface="Calibri" panose="020F0502020204030204" pitchFamily="34" charset="0"/>
              </a:rPr>
              <a:t> model PDPA </a:t>
            </a:r>
            <a:r>
              <a:rPr lang="en-GB" sz="1200" dirty="0" err="1">
                <a:solidFill>
                  <a:prstClr val="black"/>
                </a:solidFill>
                <a:latin typeface="Calibri" panose="020F0502020204030204" pitchFamily="34" charset="0"/>
                <a:cs typeface="Calibri" panose="020F0502020204030204" pitchFamily="34" charset="0"/>
              </a:rPr>
              <a:t>ar</a:t>
            </a:r>
            <a:r>
              <a:rPr lang="en-GB" sz="1200" dirty="0">
                <a:solidFill>
                  <a:prstClr val="black"/>
                </a:solidFill>
                <a:latin typeface="Calibri" panose="020F0502020204030204" pitchFamily="34" charset="0"/>
                <a:cs typeface="Calibri" panose="020F0502020204030204" pitchFamily="34" charset="0"/>
              </a:rPr>
              <a:t> </a:t>
            </a:r>
            <a:r>
              <a:rPr lang="en-GB" sz="1200" dirty="0" err="1">
                <a:solidFill>
                  <a:prstClr val="black"/>
                </a:solidFill>
                <a:latin typeface="Calibri" panose="020F0502020204030204" pitchFamily="34" charset="0"/>
                <a:cs typeface="Calibri" panose="020F0502020204030204" pitchFamily="34" charset="0"/>
              </a:rPr>
              <a:t>gyfer</a:t>
            </a:r>
            <a:r>
              <a:rPr lang="en-GB" sz="1200" dirty="0">
                <a:solidFill>
                  <a:prstClr val="black"/>
                </a:solidFill>
                <a:latin typeface="Calibri" panose="020F0502020204030204" pitchFamily="34" charset="0"/>
                <a:cs typeface="Calibri" panose="020F0502020204030204" pitchFamily="34" charset="0"/>
              </a:rPr>
              <a:t> </a:t>
            </a:r>
            <a:r>
              <a:rPr lang="en-GB" sz="1200" dirty="0" err="1">
                <a:solidFill>
                  <a:prstClr val="black"/>
                </a:solidFill>
                <a:latin typeface="Calibri" panose="020F0502020204030204" pitchFamily="34" charset="0"/>
                <a:cs typeface="Calibri" panose="020F0502020204030204" pitchFamily="34" charset="0"/>
              </a:rPr>
              <a:t>trawsnewid</a:t>
            </a:r>
            <a:r>
              <a:rPr lang="en-GB" sz="1200" dirty="0">
                <a:solidFill>
                  <a:prstClr val="black"/>
                </a:solidFill>
                <a:latin typeface="Calibri" panose="020F0502020204030204" pitchFamily="34" charset="0"/>
                <a:cs typeface="Calibri" panose="020F0502020204030204" pitchFamily="34" charset="0"/>
              </a:rPr>
              <a:t> </a:t>
            </a:r>
            <a:r>
              <a:rPr lang="en-GB" sz="1200" dirty="0" err="1">
                <a:solidFill>
                  <a:prstClr val="black"/>
                </a:solidFill>
                <a:latin typeface="Calibri" panose="020F0502020204030204" pitchFamily="34" charset="0"/>
                <a:cs typeface="Calibri" panose="020F0502020204030204" pitchFamily="34" charset="0"/>
              </a:rPr>
              <a:t>ymarfer</a:t>
            </a:r>
            <a:r>
              <a:rPr lang="en-GB" sz="1200" dirty="0">
                <a:solidFill>
                  <a:prstClr val="black"/>
                </a:solidFill>
                <a:latin typeface="Calibri" panose="020F0502020204030204" pitchFamily="34" charset="0"/>
                <a:cs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Calibri" panose="020F0502020204030204" pitchFamily="34" charset="0"/>
                <a:cs typeface="Calibri" panose="020F0502020204030204" pitchFamily="34" charset="0"/>
              </a:rPr>
              <a:t>Bridging is one way of linking </a:t>
            </a:r>
            <a:r>
              <a:rPr lang="en-GB" sz="1200" b="1" dirty="0">
                <a:solidFill>
                  <a:schemeClr val="accent1"/>
                </a:solidFill>
                <a:latin typeface="Calibri" panose="020F0502020204030204" pitchFamily="34" charset="0"/>
                <a:cs typeface="Calibri" panose="020F0502020204030204" pitchFamily="34" charset="0"/>
              </a:rPr>
              <a:t>theory</a:t>
            </a:r>
            <a:r>
              <a:rPr lang="en-GB" sz="1200" dirty="0">
                <a:solidFill>
                  <a:prstClr val="black"/>
                </a:solidFill>
                <a:latin typeface="Calibri" panose="020F0502020204030204" pitchFamily="34" charset="0"/>
                <a:cs typeface="Calibri" panose="020F0502020204030204" pitchFamily="34" charset="0"/>
              </a:rPr>
              <a:t> and </a:t>
            </a:r>
            <a:r>
              <a:rPr lang="en-GB" sz="1200" b="1" dirty="0">
                <a:solidFill>
                  <a:schemeClr val="accent1"/>
                </a:solidFill>
                <a:latin typeface="Calibri" panose="020F0502020204030204" pitchFamily="34" charset="0"/>
                <a:cs typeface="Calibri" panose="020F0502020204030204" pitchFamily="34" charset="0"/>
              </a:rPr>
              <a:t>practice</a:t>
            </a:r>
            <a:r>
              <a:rPr lang="en-GB" sz="1200" dirty="0">
                <a:solidFill>
                  <a:prstClr val="black"/>
                </a:solidFill>
                <a:latin typeface="Calibri" panose="020F0502020204030204" pitchFamily="34" charset="0"/>
                <a:cs typeface="Calibri" panose="020F0502020204030204" pitchFamily="34" charset="0"/>
              </a:rPr>
              <a:t> and is a key part of the APLP model for </a:t>
            </a:r>
            <a:r>
              <a:rPr lang="en-GB" sz="1200" dirty="0">
                <a:solidFill>
                  <a:schemeClr val="accent1"/>
                </a:solidFill>
                <a:latin typeface="Calibri" panose="020F0502020204030204" pitchFamily="34" charset="0"/>
                <a:cs typeface="Calibri" panose="020F0502020204030204" pitchFamily="34" charset="0"/>
              </a:rPr>
              <a:t>transforming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44C7BE5-998A-4321-BFFC-338FB75FE76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661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remind students they have access to relevant School Improvement literature (already met on this module) via this </a:t>
            </a:r>
            <a:r>
              <a:rPr lang="en-GB" dirty="0" err="1"/>
              <a:t>padlet</a:t>
            </a:r>
            <a:r>
              <a:rPr lang="en-GB" dirty="0"/>
              <a:t> </a:t>
            </a:r>
            <a:r>
              <a:rPr lang="en-GB" dirty="0">
                <a:hlinkClick r:id="rId3"/>
              </a:rPr>
              <a:t>School Improvement (padlet.com)</a:t>
            </a:r>
            <a:endParaRPr lang="en-GB" dirty="0"/>
          </a:p>
          <a:p>
            <a:endParaRPr lang="en-GB" dirty="0"/>
          </a:p>
          <a:p>
            <a:r>
              <a:rPr lang="en-GB" dirty="0"/>
              <a:t>Links have been provided on Moodle in 6009 for BA and 7003 for PGCE</a:t>
            </a:r>
          </a:p>
        </p:txBody>
      </p:sp>
      <p:sp>
        <p:nvSpPr>
          <p:cNvPr id="4" name="Slide Number Placeholder 3"/>
          <p:cNvSpPr>
            <a:spLocks noGrp="1"/>
          </p:cNvSpPr>
          <p:nvPr>
            <p:ph type="sldNum" sz="quarter" idx="5"/>
          </p:nvPr>
        </p:nvSpPr>
        <p:spPr/>
        <p:txBody>
          <a:bodyPr/>
          <a:lstStyle/>
          <a:p>
            <a:fld id="{1EF44453-5311-48A5-B6B8-D329105D21FB}" type="slidenum">
              <a:rPr lang="en-GB" smtClean="0"/>
              <a:t>13</a:t>
            </a:fld>
            <a:endParaRPr lang="en-GB"/>
          </a:p>
        </p:txBody>
      </p:sp>
    </p:spTree>
    <p:extLst>
      <p:ext uri="{BB962C8B-B14F-4D97-AF65-F5344CB8AC3E}">
        <p14:creationId xmlns:p14="http://schemas.microsoft.com/office/powerpoint/2010/main" val="3511682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note changes to WG guidance on School Development Plans/School Improvement.</a:t>
            </a:r>
          </a:p>
          <a:p>
            <a:endParaRPr lang="en-GB" dirty="0"/>
          </a:p>
          <a:p>
            <a:r>
              <a:rPr lang="en-GB" dirty="0"/>
              <a:t>The highlighted documents WG (2014) have been replaced with new WG guidance – all of which are seen on the screen and have been uploaded to the </a:t>
            </a:r>
            <a:r>
              <a:rPr lang="en-GB" dirty="0" err="1"/>
              <a:t>padlet</a:t>
            </a:r>
            <a:r>
              <a:rPr lang="en-GB" dirty="0"/>
              <a:t>. </a:t>
            </a:r>
          </a:p>
        </p:txBody>
      </p:sp>
      <p:sp>
        <p:nvSpPr>
          <p:cNvPr id="4" name="Slide Number Placeholder 3"/>
          <p:cNvSpPr>
            <a:spLocks noGrp="1"/>
          </p:cNvSpPr>
          <p:nvPr>
            <p:ph type="sldNum" sz="quarter" idx="5"/>
          </p:nvPr>
        </p:nvSpPr>
        <p:spPr/>
        <p:txBody>
          <a:bodyPr/>
          <a:lstStyle/>
          <a:p>
            <a:fld id="{1EF44453-5311-48A5-B6B8-D329105D21FB}" type="slidenum">
              <a:rPr lang="en-GB" smtClean="0"/>
              <a:t>14</a:t>
            </a:fld>
            <a:endParaRPr lang="en-GB"/>
          </a:p>
        </p:txBody>
      </p:sp>
    </p:spTree>
    <p:extLst>
      <p:ext uri="{BB962C8B-B14F-4D97-AF65-F5344CB8AC3E}">
        <p14:creationId xmlns:p14="http://schemas.microsoft.com/office/powerpoint/2010/main" val="19900807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 – What other policies/initiatives are driving school improvement?</a:t>
            </a:r>
          </a:p>
          <a:p>
            <a:r>
              <a:rPr lang="en-GB" dirty="0" err="1"/>
              <a:t>CfW</a:t>
            </a:r>
            <a:r>
              <a:rPr lang="en-GB" dirty="0"/>
              <a:t>, ALN Act, Covid recovery plan…</a:t>
            </a:r>
          </a:p>
          <a:p>
            <a:endParaRPr lang="en-GB" dirty="0"/>
          </a:p>
          <a:p>
            <a:r>
              <a:rPr lang="en-GB" dirty="0"/>
              <a:t>PGCE – Have met this WG guidance during the teaching of this module in February.</a:t>
            </a:r>
          </a:p>
          <a:p>
            <a:r>
              <a:rPr lang="en-GB" dirty="0"/>
              <a:t>BA – will have an opportunity to explore this and others in their teaching block in April</a:t>
            </a:r>
          </a:p>
          <a:p>
            <a:r>
              <a:rPr lang="en-GB" dirty="0"/>
              <a:t>Links for further literature have been provided on Moodle in 6009 for BA and 7003 for PGCE and are also available via these 2 </a:t>
            </a:r>
            <a:r>
              <a:rPr lang="en-GB" dirty="0" err="1"/>
              <a:t>Wakelets</a:t>
            </a:r>
            <a:r>
              <a:rPr lang="en-GB" dirty="0"/>
              <a:t> </a:t>
            </a:r>
            <a:r>
              <a:rPr lang="en-GB" dirty="0">
                <a:hlinkClick r:id="rId3"/>
              </a:rPr>
              <a:t>Ble </a:t>
            </a:r>
            <a:r>
              <a:rPr lang="en-GB" dirty="0" err="1">
                <a:hlinkClick r:id="rId3"/>
              </a:rPr>
              <a:t>ydw</a:t>
            </a:r>
            <a:r>
              <a:rPr lang="en-GB" dirty="0">
                <a:hlinkClick r:id="rId3"/>
              </a:rPr>
              <a:t> </a:t>
            </a:r>
            <a:r>
              <a:rPr lang="en-GB" dirty="0" err="1">
                <a:hlinkClick r:id="rId3"/>
              </a:rPr>
              <a:t>i'n</a:t>
            </a:r>
            <a:r>
              <a:rPr lang="en-GB" dirty="0">
                <a:hlinkClick r:id="rId3"/>
              </a:rPr>
              <a:t> </a:t>
            </a:r>
            <a:r>
              <a:rPr lang="en-GB" dirty="0" err="1">
                <a:hlinkClick r:id="rId3"/>
              </a:rPr>
              <a:t>addysgu</a:t>
            </a:r>
            <a:r>
              <a:rPr lang="en-GB" dirty="0">
                <a:hlinkClick r:id="rId3"/>
              </a:rPr>
              <a:t>/Where am I teaching? – </a:t>
            </a:r>
            <a:r>
              <a:rPr lang="en-GB" dirty="0" err="1">
                <a:hlinkClick r:id="rId3"/>
              </a:rPr>
              <a:t>Wakelet</a:t>
            </a:r>
            <a:endParaRPr lang="en-GB" dirty="0"/>
          </a:p>
          <a:p>
            <a:r>
              <a:rPr lang="en-GB" dirty="0">
                <a:hlinkClick r:id="rId4"/>
              </a:rPr>
              <a:t>Ble </a:t>
            </a:r>
            <a:r>
              <a:rPr lang="en-GB" dirty="0" err="1">
                <a:hlinkClick r:id="rId4"/>
              </a:rPr>
              <a:t>ydw</a:t>
            </a:r>
            <a:r>
              <a:rPr lang="en-GB" dirty="0">
                <a:hlinkClick r:id="rId4"/>
              </a:rPr>
              <a:t> </a:t>
            </a:r>
            <a:r>
              <a:rPr lang="en-GB" dirty="0" err="1">
                <a:hlinkClick r:id="rId4"/>
              </a:rPr>
              <a:t>i'n</a:t>
            </a:r>
            <a:r>
              <a:rPr lang="en-GB" dirty="0">
                <a:hlinkClick r:id="rId4"/>
              </a:rPr>
              <a:t> </a:t>
            </a:r>
            <a:r>
              <a:rPr lang="en-GB" dirty="0" err="1">
                <a:hlinkClick r:id="rId4"/>
              </a:rPr>
              <a:t>addysgu</a:t>
            </a:r>
            <a:r>
              <a:rPr lang="en-GB" dirty="0">
                <a:hlinkClick r:id="rId4"/>
              </a:rPr>
              <a:t>?/Where am I teaching? - </a:t>
            </a:r>
            <a:r>
              <a:rPr lang="en-GB" dirty="0" err="1">
                <a:hlinkClick r:id="rId4"/>
              </a:rPr>
              <a:t>Wakelet</a:t>
            </a:r>
            <a:endParaRPr lang="en-GB" dirty="0"/>
          </a:p>
          <a:p>
            <a:endParaRPr lang="en-GB" dirty="0"/>
          </a:p>
        </p:txBody>
      </p:sp>
      <p:sp>
        <p:nvSpPr>
          <p:cNvPr id="4" name="Slide Number Placeholder 3"/>
          <p:cNvSpPr>
            <a:spLocks noGrp="1"/>
          </p:cNvSpPr>
          <p:nvPr>
            <p:ph type="sldNum" sz="quarter" idx="5"/>
          </p:nvPr>
        </p:nvSpPr>
        <p:spPr/>
        <p:txBody>
          <a:bodyPr/>
          <a:lstStyle/>
          <a:p>
            <a:fld id="{1EF44453-5311-48A5-B6B8-D329105D21FB}" type="slidenum">
              <a:rPr lang="en-GB" smtClean="0"/>
              <a:t>15</a:t>
            </a:fld>
            <a:endParaRPr lang="en-GB"/>
          </a:p>
        </p:txBody>
      </p:sp>
    </p:spTree>
    <p:extLst>
      <p:ext uri="{BB962C8B-B14F-4D97-AF65-F5344CB8AC3E}">
        <p14:creationId xmlns:p14="http://schemas.microsoft.com/office/powerpoint/2010/main" val="26118497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bigger picture.</a:t>
            </a:r>
          </a:p>
          <a:p>
            <a:endParaRPr lang="en-GB" b="0" dirty="0"/>
          </a:p>
          <a:p>
            <a:r>
              <a:rPr lang="en-GB" b="0" dirty="0"/>
              <a:t>You are likely to see links made to national priorities in the SDP’s you read when you go on PTE3</a:t>
            </a:r>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789985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bigger picture.</a:t>
            </a:r>
          </a:p>
          <a:p>
            <a:endParaRPr lang="en-GB" b="0" dirty="0"/>
          </a:p>
          <a:p>
            <a:r>
              <a:rPr lang="en-GB" b="0" dirty="0"/>
              <a:t>Make links to how school’s may identify these as priorities in the SDP/SIP</a:t>
            </a:r>
          </a:p>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918119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Questions:</a:t>
            </a:r>
          </a:p>
          <a:p>
            <a:r>
              <a:rPr lang="en-GB" b="1" dirty="0"/>
              <a:t>School Improvement – what is it?</a:t>
            </a:r>
          </a:p>
          <a:p>
            <a:r>
              <a:rPr lang="en-GB" b="1" dirty="0"/>
              <a:t>What is the purpose? </a:t>
            </a:r>
          </a:p>
          <a:p>
            <a:r>
              <a:rPr lang="en-GB" b="1" dirty="0"/>
              <a:t>Process or product?</a:t>
            </a:r>
          </a:p>
          <a:p>
            <a:endParaRPr lang="en-GB" dirty="0"/>
          </a:p>
          <a:p>
            <a:r>
              <a:rPr lang="en-GB" i="1" dirty="0"/>
              <a:t>When (such) improvement occurs in disadvantaged areas, it can also lead to reductions in the gap in education outcomes between students from the most and least affluent families (Brown, 2020; Butler &amp; Schneller, 2012)’, from </a:t>
            </a:r>
            <a:r>
              <a:rPr lang="en-GB" sz="1200" i="1" dirty="0"/>
              <a:t>Brown C., White R., Kelly A (2021) Teachers as educational change agents: what do we currently know? Findings from a systematic review. Emerald Open Research 3(26):26 Accessible</a:t>
            </a:r>
            <a:r>
              <a:rPr lang="en-GB" sz="1200" i="1" u="sng" dirty="0">
                <a:solidFill>
                  <a:srgbClr val="111111"/>
                </a:solidFill>
                <a:latin typeface="inherit"/>
              </a:rPr>
              <a:t> </a:t>
            </a:r>
            <a:r>
              <a:rPr lang="en-GB" sz="1200" dirty="0">
                <a:hlinkClick r:id="rId3"/>
              </a:rPr>
              <a:t>Teachers as educational change agents: what... | Emerald Open Research</a:t>
            </a:r>
            <a:endParaRPr lang="en-GB" sz="1200" b="0" i="0" dirty="0">
              <a:solidFill>
                <a:srgbClr val="111111"/>
              </a:solidFill>
              <a:effectLst/>
              <a:latin typeface="var(--nova-font-family-sans-serif)"/>
            </a:endParaRPr>
          </a:p>
          <a:p>
            <a:endParaRPr lang="en-GB"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18</a:t>
            </a:fld>
            <a:endParaRPr lang="en-GB"/>
          </a:p>
        </p:txBody>
      </p:sp>
    </p:spTree>
    <p:extLst>
      <p:ext uri="{BB962C8B-B14F-4D97-AF65-F5344CB8AC3E}">
        <p14:creationId xmlns:p14="http://schemas.microsoft.com/office/powerpoint/2010/main" val="22279600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is taken from the 2014 WG guidance yet is still relevant in terms of understanding the cyclical nature of school development. By the end of the Bridging session, students should have a secure understanding of each of these elements, and the new WG School Improvement Guidance Framework for evaluation, Improvement, can support this.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Question – What do you think happens at the Self-evaluation Stage? </a:t>
            </a:r>
            <a:r>
              <a:rPr lang="en-GB" dirty="0"/>
              <a:t>– collect some ideas from the group and compare with the next few slides. Students have met these ideas in the teaching module and should therefore use this opportunity to build upon existing knowledge and secure their understanding by listening to others.</a:t>
            </a:r>
          </a:p>
          <a:p>
            <a:endParaRPr lang="en-GB" dirty="0"/>
          </a:p>
        </p:txBody>
      </p:sp>
      <p:sp>
        <p:nvSpPr>
          <p:cNvPr id="4" name="Slide Number Placeholder 3"/>
          <p:cNvSpPr>
            <a:spLocks noGrp="1"/>
          </p:cNvSpPr>
          <p:nvPr>
            <p:ph type="sldNum" sz="quarter" idx="5"/>
          </p:nvPr>
        </p:nvSpPr>
        <p:spPr/>
        <p:txBody>
          <a:bodyPr/>
          <a:lstStyle/>
          <a:p>
            <a:fld id="{1EF44453-5311-48A5-B6B8-D329105D21FB}" type="slidenum">
              <a:rPr lang="en-GB" smtClean="0"/>
              <a:t>19</a:t>
            </a:fld>
            <a:endParaRPr lang="en-GB"/>
          </a:p>
        </p:txBody>
      </p:sp>
    </p:spTree>
    <p:extLst>
      <p:ext uri="{BB962C8B-B14F-4D97-AF65-F5344CB8AC3E}">
        <p14:creationId xmlns:p14="http://schemas.microsoft.com/office/powerpoint/2010/main" val="40738054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20</a:t>
            </a:fld>
            <a:endParaRPr lang="en-GB"/>
          </a:p>
        </p:txBody>
      </p:sp>
    </p:spTree>
    <p:extLst>
      <p:ext uri="{BB962C8B-B14F-4D97-AF65-F5344CB8AC3E}">
        <p14:creationId xmlns:p14="http://schemas.microsoft.com/office/powerpoint/2010/main" val="740910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21</a:t>
            </a:fld>
            <a:endParaRPr lang="en-GB"/>
          </a:p>
        </p:txBody>
      </p:sp>
    </p:spTree>
    <p:extLst>
      <p:ext uri="{BB962C8B-B14F-4D97-AF65-F5344CB8AC3E}">
        <p14:creationId xmlns:p14="http://schemas.microsoft.com/office/powerpoint/2010/main" val="42228481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18B43C-EC24-4C7D-AE0E-A9E7596D6A00}" type="slidenum">
              <a:rPr lang="en-GB" smtClean="0"/>
              <a:t>22</a:t>
            </a:fld>
            <a:endParaRPr lang="en-GB"/>
          </a:p>
        </p:txBody>
      </p:sp>
    </p:spTree>
    <p:extLst>
      <p:ext uri="{BB962C8B-B14F-4D97-AF65-F5344CB8AC3E}">
        <p14:creationId xmlns:p14="http://schemas.microsoft.com/office/powerpoint/2010/main" val="22082151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Highlight some key phrases such as priorities, actions, milestones and planned support – these they will recognise as areas of discussion in part 2 of their assignment.</a:t>
            </a:r>
          </a:p>
          <a:p>
            <a:endParaRPr lang="en-GB" dirty="0"/>
          </a:p>
        </p:txBody>
      </p:sp>
      <p:sp>
        <p:nvSpPr>
          <p:cNvPr id="4" name="Slide Number Placeholder 3"/>
          <p:cNvSpPr>
            <a:spLocks noGrp="1"/>
          </p:cNvSpPr>
          <p:nvPr>
            <p:ph type="sldNum" sz="quarter" idx="5"/>
          </p:nvPr>
        </p:nvSpPr>
        <p:spPr/>
        <p:txBody>
          <a:bodyPr/>
          <a:lstStyle/>
          <a:p>
            <a:fld id="{1EF44453-5311-48A5-B6B8-D329105D21FB}" type="slidenum">
              <a:rPr lang="en-GB" smtClean="0"/>
              <a:t>23</a:t>
            </a:fld>
            <a:endParaRPr lang="en-GB"/>
          </a:p>
        </p:txBody>
      </p:sp>
    </p:spTree>
    <p:extLst>
      <p:ext uri="{BB962C8B-B14F-4D97-AF65-F5344CB8AC3E}">
        <p14:creationId xmlns:p14="http://schemas.microsoft.com/office/powerpoint/2010/main" val="26077107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some key phrases such as priorities, actions, milestones and planned support – these they will recognise as areas of discussion in part 2 of their assignment.</a:t>
            </a:r>
          </a:p>
        </p:txBody>
      </p:sp>
      <p:sp>
        <p:nvSpPr>
          <p:cNvPr id="4" name="Slide Number Placeholder 3"/>
          <p:cNvSpPr>
            <a:spLocks noGrp="1"/>
          </p:cNvSpPr>
          <p:nvPr>
            <p:ph type="sldNum" sz="quarter" idx="5"/>
          </p:nvPr>
        </p:nvSpPr>
        <p:spPr/>
        <p:txBody>
          <a:bodyPr/>
          <a:lstStyle/>
          <a:p>
            <a:fld id="{1EF44453-5311-48A5-B6B8-D329105D21FB}" type="slidenum">
              <a:rPr lang="en-GB" smtClean="0"/>
              <a:t>24</a:t>
            </a:fld>
            <a:endParaRPr lang="en-GB"/>
          </a:p>
        </p:txBody>
      </p:sp>
    </p:spTree>
    <p:extLst>
      <p:ext uri="{BB962C8B-B14F-4D97-AF65-F5344CB8AC3E}">
        <p14:creationId xmlns:p14="http://schemas.microsoft.com/office/powerpoint/2010/main" val="13747788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1F1F"/>
                </a:solidFill>
                <a:effectLst/>
                <a:latin typeface="Arial" panose="020B0604020202020204" pitchFamily="34" charset="0"/>
              </a:rPr>
              <a:t>The ending of the national categorisation system will also be positive, as it removes the incentive for schools to not be open about their support needs when working with regions and local authorities. Feedback from regional consortia noted that categorisation held back the extent of collaboration between schools, driving instead a culture of competition in some cases. Regional consortia and local authorities will continue to work closely with schools, as a professional partner in their improvement. The outcome of a school’s self-evaluation will also provide more meaningful transparency about its areas of strength and priorities for improvement than a colour category.</a:t>
            </a:r>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25</a:t>
            </a:fld>
            <a:endParaRPr lang="en-GB"/>
          </a:p>
        </p:txBody>
      </p:sp>
    </p:spTree>
    <p:extLst>
      <p:ext uri="{BB962C8B-B14F-4D97-AF65-F5344CB8AC3E}">
        <p14:creationId xmlns:p14="http://schemas.microsoft.com/office/powerpoint/2010/main" val="2827217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1F1F1F"/>
                </a:solidFill>
                <a:effectLst/>
                <a:latin typeface="Arial" panose="020B0604020202020204" pitchFamily="34" charset="0"/>
              </a:rPr>
              <a:t>Bydd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dod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â'r</a:t>
            </a:r>
            <a:r>
              <a:rPr lang="en-GB" b="0" i="0">
                <a:solidFill>
                  <a:srgbClr val="1F1F1F"/>
                </a:solidFill>
                <a:effectLst/>
                <a:latin typeface="Arial" panose="020B0604020202020204" pitchFamily="34" charset="0"/>
              </a:rPr>
              <a:t> system </a:t>
            </a:r>
            <a:r>
              <a:rPr lang="en-GB" b="0" i="0" err="1">
                <a:solidFill>
                  <a:srgbClr val="1F1F1F"/>
                </a:solidFill>
                <a:effectLst/>
                <a:latin typeface="Arial" panose="020B0604020202020204" pitchFamily="34" charset="0"/>
              </a:rPr>
              <a:t>gategoreiddio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genedlaethol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ben </a:t>
            </a:r>
            <a:r>
              <a:rPr lang="en-GB" b="0" i="0" err="1">
                <a:solidFill>
                  <a:srgbClr val="1F1F1F"/>
                </a:solidFill>
                <a:effectLst/>
                <a:latin typeface="Arial" panose="020B0604020202020204" pitchFamily="34" charset="0"/>
              </a:rPr>
              <a:t>hefyd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gadarnhaol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gan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fod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hynny’n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dileu'r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cymhelliant</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ysgolion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beidio</a:t>
            </a:r>
            <a:r>
              <a:rPr lang="en-GB" b="0" i="0">
                <a:solidFill>
                  <a:srgbClr val="1F1F1F"/>
                </a:solidFill>
                <a:effectLst/>
                <a:latin typeface="Arial" panose="020B0604020202020204" pitchFamily="34" charset="0"/>
              </a:rPr>
              <a:t> â bod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agored</a:t>
            </a:r>
            <a:r>
              <a:rPr lang="en-GB" b="0" i="0">
                <a:solidFill>
                  <a:srgbClr val="1F1F1F"/>
                </a:solidFill>
                <a:effectLst/>
                <a:latin typeface="Arial" panose="020B0604020202020204" pitchFamily="34" charset="0"/>
              </a:rPr>
              <a:t> am </a:t>
            </a:r>
            <a:r>
              <a:rPr lang="en-GB" b="0" i="0" err="1">
                <a:solidFill>
                  <a:srgbClr val="1F1F1F"/>
                </a:solidFill>
                <a:effectLst/>
                <a:latin typeface="Arial" panose="020B0604020202020204" pitchFamily="34" charset="0"/>
              </a:rPr>
              <a:t>eu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hanghenion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cymorth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wrth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weithio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gyda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rhanbarthau</a:t>
            </a:r>
            <a:r>
              <a:rPr lang="en-GB" b="0" i="0">
                <a:solidFill>
                  <a:srgbClr val="1F1F1F"/>
                </a:solidFill>
                <a:effectLst/>
                <a:latin typeface="Arial" panose="020B0604020202020204" pitchFamily="34" charset="0"/>
              </a:rPr>
              <a:t> ac </a:t>
            </a:r>
            <a:r>
              <a:rPr lang="en-GB" b="0" i="0" err="1">
                <a:solidFill>
                  <a:srgbClr val="1F1F1F"/>
                </a:solidFill>
                <a:effectLst/>
                <a:latin typeface="Arial" panose="020B0604020202020204" pitchFamily="34" charset="0"/>
              </a:rPr>
              <a:t>awdurdodau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lleol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Nododd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adborth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gan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gonsortia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rhanbarthol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fod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categoreiddio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llesteirio’r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cydweithio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rhwng</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ysgolion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gan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ysgogi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diwylliant</a:t>
            </a:r>
            <a:r>
              <a:rPr lang="en-GB" b="0" i="0">
                <a:solidFill>
                  <a:srgbClr val="1F1F1F"/>
                </a:solidFill>
                <a:effectLst/>
                <a:latin typeface="Arial" panose="020B0604020202020204" pitchFamily="34" charset="0"/>
              </a:rPr>
              <a:t> o </a:t>
            </a:r>
            <a:r>
              <a:rPr lang="en-GB" b="0" i="0" err="1">
                <a:solidFill>
                  <a:srgbClr val="1F1F1F"/>
                </a:solidFill>
                <a:effectLst/>
                <a:latin typeface="Arial" panose="020B0604020202020204" pitchFamily="34" charset="0"/>
              </a:rPr>
              <a:t>gystadleuaeth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mewn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rhai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achosion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lle</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hynny</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Bydd</a:t>
            </a:r>
            <a:r>
              <a:rPr lang="en-GB" b="0" i="0">
                <a:solidFill>
                  <a:srgbClr val="1F1F1F"/>
                </a:solidFill>
                <a:effectLst/>
                <a:latin typeface="Arial" panose="020B0604020202020204" pitchFamily="34" charset="0"/>
              </a:rPr>
              <a:t> consortia </a:t>
            </a:r>
            <a:r>
              <a:rPr lang="en-GB" b="0" i="0" err="1">
                <a:solidFill>
                  <a:srgbClr val="1F1F1F"/>
                </a:solidFill>
                <a:effectLst/>
                <a:latin typeface="Arial" panose="020B0604020202020204" pitchFamily="34" charset="0"/>
              </a:rPr>
              <a:t>rhanbarthol</a:t>
            </a:r>
            <a:r>
              <a:rPr lang="en-GB" b="0" i="0">
                <a:solidFill>
                  <a:srgbClr val="1F1F1F"/>
                </a:solidFill>
                <a:effectLst/>
                <a:latin typeface="Arial" panose="020B0604020202020204" pitchFamily="34" charset="0"/>
              </a:rPr>
              <a:t> ac </a:t>
            </a:r>
            <a:r>
              <a:rPr lang="en-GB" b="0" i="0" err="1">
                <a:solidFill>
                  <a:srgbClr val="1F1F1F"/>
                </a:solidFill>
                <a:effectLst/>
                <a:latin typeface="Arial" panose="020B0604020202020204" pitchFamily="34" charset="0"/>
              </a:rPr>
              <a:t>awdurdodau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lleol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parhau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weithio'n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agos</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gydag</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ysgolion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fel</a:t>
            </a:r>
            <a:r>
              <a:rPr lang="en-GB" b="0" i="0">
                <a:solidFill>
                  <a:srgbClr val="1F1F1F"/>
                </a:solidFill>
                <a:effectLst/>
                <a:latin typeface="Arial" panose="020B0604020202020204" pitchFamily="34" charset="0"/>
              </a:rPr>
              <a:t> partner </a:t>
            </a:r>
            <a:r>
              <a:rPr lang="en-GB" b="0" i="0" err="1">
                <a:solidFill>
                  <a:srgbClr val="1F1F1F"/>
                </a:solidFill>
                <a:effectLst/>
                <a:latin typeface="Arial" panose="020B0604020202020204" pitchFamily="34" charset="0"/>
              </a:rPr>
              <a:t>proffesiynol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eu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gwelliant</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canlyniad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hunanarfarnu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ysgol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hefyd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darparu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tryloywder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mwy</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ystyrlon</a:t>
            </a:r>
            <a:r>
              <a:rPr lang="en-GB" b="0" i="0">
                <a:solidFill>
                  <a:srgbClr val="1F1F1F"/>
                </a:solidFill>
                <a:effectLst/>
                <a:latin typeface="Arial" panose="020B0604020202020204" pitchFamily="34" charset="0"/>
              </a:rPr>
              <a:t> am </a:t>
            </a:r>
            <a:r>
              <a:rPr lang="en-GB" b="0" i="0" err="1">
                <a:solidFill>
                  <a:srgbClr val="1F1F1F"/>
                </a:solidFill>
                <a:effectLst/>
                <a:latin typeface="Arial" panose="020B0604020202020204" pitchFamily="34" charset="0"/>
              </a:rPr>
              <a:t>ei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chryfderau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blaenoriaethau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gyfer</a:t>
            </a:r>
            <a:r>
              <a:rPr lang="en-GB" b="0" i="0">
                <a:solidFill>
                  <a:srgbClr val="1F1F1F"/>
                </a:solidFill>
                <a:effectLst/>
                <a:latin typeface="Arial" panose="020B0604020202020204" pitchFamily="34" charset="0"/>
              </a:rPr>
              <a:t> gwella </a:t>
            </a:r>
            <a:r>
              <a:rPr lang="en-GB" b="0" i="0" err="1">
                <a:solidFill>
                  <a:srgbClr val="1F1F1F"/>
                </a:solidFill>
                <a:effectLst/>
                <a:latin typeface="Arial" panose="020B0604020202020204" pitchFamily="34" charset="0"/>
              </a:rPr>
              <a:t>na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chategori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lliw</a:t>
            </a:r>
            <a:r>
              <a:rPr lang="en-GB" b="0" i="0">
                <a:solidFill>
                  <a:srgbClr val="1F1F1F"/>
                </a:solidFill>
                <a:effectLst/>
                <a:latin typeface="Arial" panose="020B0604020202020204" pitchFamily="34" charset="0"/>
              </a:rPr>
              <a:t>.</a:t>
            </a:r>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26</a:t>
            </a:fld>
            <a:endParaRPr lang="en-GB"/>
          </a:p>
        </p:txBody>
      </p:sp>
    </p:spTree>
    <p:extLst>
      <p:ext uri="{BB962C8B-B14F-4D97-AF65-F5344CB8AC3E}">
        <p14:creationId xmlns:p14="http://schemas.microsoft.com/office/powerpoint/2010/main" val="33517379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https://llyw.cymru/sites/default/files/publications/2018-03/cynlluniau-datblygu-ysgolion.pdf</a:t>
            </a:r>
          </a:p>
          <a:p>
            <a:endParaRPr lang="en-GB" dirty="0"/>
          </a:p>
          <a:p>
            <a:r>
              <a:rPr lang="en-GB" dirty="0"/>
              <a:t>Indicate to the students that part of the self-evaluation process will involve some data analysis – </a:t>
            </a:r>
            <a:r>
              <a:rPr lang="en-GB" b="1" dirty="0"/>
              <a:t>QUESTION: what type of data/evidence could be gathered? </a:t>
            </a:r>
            <a:r>
              <a:rPr lang="en-GB" b="0" dirty="0"/>
              <a:t>Collect some responses from the group and compare with the ideas below, support the students to create a list.</a:t>
            </a:r>
          </a:p>
          <a:p>
            <a:r>
              <a:rPr lang="en-GB" dirty="0"/>
              <a:t>Many schools draw their conclusions from a wide range of evidence, including:-</a:t>
            </a:r>
          </a:p>
          <a:p>
            <a:r>
              <a:rPr lang="en-GB" dirty="0"/>
              <a:t>Listening to learners (pupil voice). Listening to parents/guardians. Listening to wider community (employers, further education,..)</a:t>
            </a:r>
          </a:p>
          <a:p>
            <a:r>
              <a:rPr lang="en-GB" dirty="0"/>
              <a:t>Pupils’ work (written, oral, practical…)</a:t>
            </a:r>
          </a:p>
          <a:p>
            <a:r>
              <a:rPr lang="en-GB" dirty="0"/>
              <a:t>Formative and summative data</a:t>
            </a:r>
          </a:p>
          <a:p>
            <a:r>
              <a:rPr lang="en-GB" dirty="0"/>
              <a:t>Teaching &amp; learning observations</a:t>
            </a:r>
          </a:p>
          <a:p>
            <a:r>
              <a:rPr lang="en-GB" dirty="0"/>
              <a:t>Observations of pupils at non-learning periods (playground, canteen, corridors)</a:t>
            </a:r>
          </a:p>
          <a:p>
            <a:r>
              <a:rPr lang="en-GB" dirty="0"/>
              <a:t>Engagement with wider curricular activities</a:t>
            </a:r>
          </a:p>
        </p:txBody>
      </p:sp>
      <p:sp>
        <p:nvSpPr>
          <p:cNvPr id="4" name="Slide Number Placeholder 3"/>
          <p:cNvSpPr>
            <a:spLocks noGrp="1"/>
          </p:cNvSpPr>
          <p:nvPr>
            <p:ph type="sldNum" sz="quarter" idx="5"/>
          </p:nvPr>
        </p:nvSpPr>
        <p:spPr/>
        <p:txBody>
          <a:bodyPr/>
          <a:lstStyle/>
          <a:p>
            <a:fld id="{1EF44453-5311-48A5-B6B8-D329105D21FB}" type="slidenum">
              <a:rPr lang="en-GB" smtClean="0"/>
              <a:t>27</a:t>
            </a:fld>
            <a:endParaRPr lang="en-GB"/>
          </a:p>
        </p:txBody>
      </p:sp>
    </p:spTree>
    <p:extLst>
      <p:ext uri="{BB962C8B-B14F-4D97-AF65-F5344CB8AC3E}">
        <p14:creationId xmlns:p14="http://schemas.microsoft.com/office/powerpoint/2010/main" val="33219477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https://llyw.cymru/sites/default/files/publications/2018-03/cynlluniau-datblygu-ysgolion.pdf</a:t>
            </a:r>
          </a:p>
          <a:p>
            <a:endParaRPr lang="en-GB" dirty="0"/>
          </a:p>
          <a:p>
            <a:r>
              <a:rPr lang="en-GB" dirty="0"/>
              <a:t>Indicate to the students that it is likely that more data analysis will be carried out at another stage in this cycle. </a:t>
            </a:r>
          </a:p>
          <a:p>
            <a:endParaRPr lang="en-GB" dirty="0"/>
          </a:p>
          <a:p>
            <a:r>
              <a:rPr lang="en-GB" dirty="0"/>
              <a:t>Move the focus onto the engagement of stakeholders. Like data analysis, stakeholders may be involved in different stages of the process and may not be limited to one element of the cycle. The next slide explores students ideas around engaging with stakeholders.</a:t>
            </a:r>
          </a:p>
        </p:txBody>
      </p:sp>
      <p:sp>
        <p:nvSpPr>
          <p:cNvPr id="4" name="Slide Number Placeholder 3"/>
          <p:cNvSpPr>
            <a:spLocks noGrp="1"/>
          </p:cNvSpPr>
          <p:nvPr>
            <p:ph type="sldNum" sz="quarter" idx="5"/>
          </p:nvPr>
        </p:nvSpPr>
        <p:spPr/>
        <p:txBody>
          <a:bodyPr/>
          <a:lstStyle/>
          <a:p>
            <a:fld id="{1EF44453-5311-48A5-B6B8-D329105D21FB}" type="slidenum">
              <a:rPr lang="en-GB" smtClean="0"/>
              <a:t>28</a:t>
            </a:fld>
            <a:endParaRPr lang="en-GB"/>
          </a:p>
        </p:txBody>
      </p:sp>
    </p:spTree>
    <p:extLst>
      <p:ext uri="{BB962C8B-B14F-4D97-AF65-F5344CB8AC3E}">
        <p14:creationId xmlns:p14="http://schemas.microsoft.com/office/powerpoint/2010/main" val="621474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minute task</a:t>
            </a:r>
          </a:p>
          <a:p>
            <a:r>
              <a:rPr lang="en-GB" dirty="0"/>
              <a:t>Offer the students </a:t>
            </a:r>
            <a:r>
              <a:rPr lang="en-GB" b="1" dirty="0"/>
              <a:t>some questions</a:t>
            </a:r>
          </a:p>
          <a:p>
            <a:r>
              <a:rPr lang="en-GB" b="1" dirty="0"/>
              <a:t>Who are the stakeholders involved in school improvement?</a:t>
            </a:r>
          </a:p>
          <a:p>
            <a:r>
              <a:rPr lang="en-GB" b="0" dirty="0"/>
              <a:t>(Can split the group into 3 to consider three different questions)</a:t>
            </a:r>
          </a:p>
          <a:p>
            <a:r>
              <a:rPr lang="en-GB" b="1" dirty="0"/>
              <a:t>How might the engaging with learners support school improvement – through what means might this be done? Are there any barriers or limitations?</a:t>
            </a:r>
          </a:p>
          <a:p>
            <a:r>
              <a:rPr lang="en-GB" b="1" dirty="0"/>
              <a:t>How might engaging with staff support school improvement?</a:t>
            </a:r>
          </a:p>
          <a:p>
            <a:r>
              <a:rPr lang="en-GB" b="1" dirty="0"/>
              <a:t>How might engaging with the wider school community support school improvement?</a:t>
            </a:r>
          </a:p>
          <a:p>
            <a:r>
              <a:rPr lang="en-GB" dirty="0"/>
              <a:t>Allow time for students to discuss ideas in small groups and feedback. Use the links on the slide to discuss the ideas being presented.</a:t>
            </a:r>
          </a:p>
        </p:txBody>
      </p:sp>
      <p:sp>
        <p:nvSpPr>
          <p:cNvPr id="4" name="Slide Number Placeholder 3"/>
          <p:cNvSpPr>
            <a:spLocks noGrp="1"/>
          </p:cNvSpPr>
          <p:nvPr>
            <p:ph type="sldNum" sz="quarter" idx="5"/>
          </p:nvPr>
        </p:nvSpPr>
        <p:spPr/>
        <p:txBody>
          <a:bodyPr/>
          <a:lstStyle/>
          <a:p>
            <a:fld id="{1EF44453-5311-48A5-B6B8-D329105D21FB}" type="slidenum">
              <a:rPr lang="en-GB" smtClean="0"/>
              <a:t>29</a:t>
            </a:fld>
            <a:endParaRPr lang="en-GB"/>
          </a:p>
        </p:txBody>
      </p:sp>
    </p:spTree>
    <p:extLst>
      <p:ext uri="{BB962C8B-B14F-4D97-AF65-F5344CB8AC3E}">
        <p14:creationId xmlns:p14="http://schemas.microsoft.com/office/powerpoint/2010/main" val="5580710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have seen this slide in the teaching of the module and had an opportunity to engage with the either one or two of the links ‘Looking at learning and teaching’ and ‘ Evaluating learner progress’. These can both relate to the points on the previous slide as to what goes on doing the self-evaluation process. Advise students to revisit in their own time, as the methods discussed may be featuring in their schools approaches to self evaluation. In this Bridge we invite students to think about the other two links ‘engaging with stakeholders’ and ‘Planning and implementing improvement’. This is done through a think, pair share activity outlined on next slide.</a:t>
            </a:r>
            <a:endParaRPr lang="en-GB" b="1" dirty="0"/>
          </a:p>
        </p:txBody>
      </p:sp>
      <p:sp>
        <p:nvSpPr>
          <p:cNvPr id="4" name="Slide Number Placeholder 3"/>
          <p:cNvSpPr>
            <a:spLocks noGrp="1"/>
          </p:cNvSpPr>
          <p:nvPr>
            <p:ph type="sldNum" sz="quarter" idx="5"/>
          </p:nvPr>
        </p:nvSpPr>
        <p:spPr/>
        <p:txBody>
          <a:bodyPr/>
          <a:lstStyle/>
          <a:p>
            <a:fld id="{6A18B43C-EC24-4C7D-AE0E-A9E7596D6A00}" type="slidenum">
              <a:rPr lang="en-GB" smtClean="0"/>
              <a:t>30</a:t>
            </a:fld>
            <a:endParaRPr lang="en-GB"/>
          </a:p>
        </p:txBody>
      </p:sp>
    </p:spTree>
    <p:extLst>
      <p:ext uri="{BB962C8B-B14F-4D97-AF65-F5344CB8AC3E}">
        <p14:creationId xmlns:p14="http://schemas.microsoft.com/office/powerpoint/2010/main" val="8219575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dirty="0"/>
          </a:p>
          <a:p>
            <a:pPr>
              <a:defRPr/>
            </a:pPr>
            <a:r>
              <a:rPr lang="en-GB" dirty="0"/>
              <a:t>Think</a:t>
            </a:r>
            <a:r>
              <a:rPr lang="en-GB" sz="1200" kern="1200" dirty="0">
                <a:solidFill>
                  <a:schemeClr val="tx1"/>
                </a:solidFill>
                <a:effectLst/>
                <a:latin typeface="+mn-lt"/>
                <a:ea typeface="+mn-ea"/>
                <a:cs typeface="+mn-cs"/>
              </a:rPr>
              <a:t> about the considerations needed when planning</a:t>
            </a:r>
            <a:r>
              <a:rPr lang="en-GB" dirty="0"/>
              <a:t> </a:t>
            </a:r>
            <a:endParaRPr lang="en-GB" sz="1200" kern="1200" dirty="0">
              <a:solidFill>
                <a:schemeClr val="tx1"/>
              </a:solidFill>
              <a:effectLst/>
              <a:latin typeface="+mn-lt"/>
              <a:ea typeface="+mn-ea"/>
              <a:cs typeface="+mn-cs"/>
            </a:endParaRPr>
          </a:p>
          <a:p>
            <a:endParaRPr lang="en-GB" dirty="0"/>
          </a:p>
          <a:p>
            <a:r>
              <a:rPr lang="en-GB" dirty="0">
                <a:cs typeface="Calibri" panose="020F0502020204030204"/>
              </a:rPr>
              <a:t>Write a list of things you need to consider if you were to plan this journey.</a:t>
            </a:r>
          </a:p>
          <a:p>
            <a:endParaRPr lang="en-GB" dirty="0">
              <a:cs typeface="Calibri" panose="020F0502020204030204"/>
            </a:endParaRPr>
          </a:p>
          <a:p>
            <a:r>
              <a:rPr lang="en-GB" dirty="0">
                <a:cs typeface="Calibri" panose="020F0502020204030204"/>
              </a:rPr>
              <a:t>Once you have established your list, compare the list with what is on the next slide.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7E637CE-5F7B-455C-8D20-34DE84C98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85953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77005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Caiff</a:t>
            </a:r>
            <a:r>
              <a:rPr lang="en-GB" dirty="0"/>
              <a:t> </a:t>
            </a:r>
            <a:r>
              <a:rPr lang="en-GB" dirty="0" err="1"/>
              <a:t>cynllunio</a:t>
            </a:r>
            <a:r>
              <a:rPr lang="en-GB" dirty="0"/>
              <a:t> </a:t>
            </a:r>
            <a:r>
              <a:rPr lang="en-GB" dirty="0" err="1"/>
              <a:t>strategol</a:t>
            </a:r>
            <a:r>
              <a:rPr lang="en-GB" dirty="0"/>
              <a:t> </a:t>
            </a:r>
            <a:r>
              <a:rPr lang="en-GB" dirty="0" err="1"/>
              <a:t>ei</a:t>
            </a:r>
            <a:r>
              <a:rPr lang="en-GB" dirty="0"/>
              <a:t> </a:t>
            </a:r>
            <a:r>
              <a:rPr lang="en-GB" dirty="0" err="1"/>
              <a:t>gymharu’n</a:t>
            </a:r>
            <a:r>
              <a:rPr lang="en-GB" dirty="0"/>
              <a:t> </a:t>
            </a:r>
            <a:r>
              <a:rPr lang="en-GB" dirty="0" err="1"/>
              <a:t>aml</a:t>
            </a:r>
            <a:r>
              <a:rPr lang="en-GB" dirty="0"/>
              <a:t> </a:t>
            </a:r>
            <a:r>
              <a:rPr lang="en-GB" dirty="0" err="1"/>
              <a:t>gyda</a:t>
            </a:r>
            <a:r>
              <a:rPr lang="en-GB" dirty="0"/>
              <a:t> </a:t>
            </a:r>
            <a:r>
              <a:rPr lang="en-GB" dirty="0" err="1"/>
              <a:t>thaith</a:t>
            </a:r>
            <a:r>
              <a:rPr lang="en-GB" dirty="0"/>
              <a:t> neu </a:t>
            </a:r>
            <a:r>
              <a:rPr lang="en-GB" dirty="0" err="1"/>
              <a:t>siwrnai</a:t>
            </a:r>
            <a:r>
              <a:rPr lang="en-GB" dirty="0"/>
              <a:t>.</a:t>
            </a:r>
          </a:p>
          <a:p>
            <a:r>
              <a:rPr lang="en-GB" dirty="0"/>
              <a:t>Strategic planning is often compared to a journey.</a:t>
            </a:r>
          </a:p>
          <a:p>
            <a:endParaRPr lang="en-GB" dirty="0"/>
          </a:p>
          <a:p>
            <a:pPr marL="0" lvl="0" indent="0">
              <a:lnSpc>
                <a:spcPct val="107000"/>
              </a:lnSpc>
              <a:spcAft>
                <a:spcPts val="800"/>
              </a:spcAft>
              <a:buFont typeface="Wingdings" panose="05000000000000000000" pitchFamily="2" charset="2"/>
              <a:buNone/>
            </a:pPr>
            <a:r>
              <a:rPr lang="en-GB" sz="1200" dirty="0">
                <a:effectLst/>
                <a:latin typeface="Calibri" panose="020F0502020204030204" pitchFamily="34" charset="0"/>
                <a:cs typeface="Calibri" panose="020F0502020204030204" pitchFamily="34" charset="0"/>
              </a:rPr>
              <a:t>A</a:t>
            </a:r>
            <a:r>
              <a:rPr lang="en-GB" sz="1200" dirty="0">
                <a:effectLst/>
                <a:latin typeface="Calibri" panose="020F0502020204030204" pitchFamily="34" charset="0"/>
                <a:ea typeface="Calibri" panose="020F0502020204030204" pitchFamily="34" charset="0"/>
                <a:cs typeface="Calibri" panose="020F0502020204030204" pitchFamily="34" charset="0"/>
              </a:rPr>
              <a:t>sk students to think about </a:t>
            </a:r>
            <a:r>
              <a:rPr lang="en-GB" sz="1200" i="1" dirty="0">
                <a:effectLst/>
                <a:latin typeface="Calibri" panose="020F0502020204030204" pitchFamily="34" charset="0"/>
                <a:ea typeface="Calibri" panose="020F0502020204030204" pitchFamily="34" charset="0"/>
                <a:cs typeface="Calibri" panose="020F0502020204030204" pitchFamily="34" charset="0"/>
              </a:rPr>
              <a:t>each stage </a:t>
            </a:r>
            <a:r>
              <a:rPr lang="en-GB" sz="1200" dirty="0">
                <a:effectLst/>
                <a:latin typeface="Calibri" panose="020F0502020204030204" pitchFamily="34" charset="0"/>
                <a:ea typeface="Calibri" panose="020F0502020204030204" pitchFamily="34" charset="0"/>
                <a:cs typeface="Calibri" panose="020F0502020204030204" pitchFamily="34" charset="0"/>
              </a:rPr>
              <a:t>of the planning a journey considerations in turn, ask them to tell you what this means in the context of school strategic planning. </a:t>
            </a:r>
            <a:r>
              <a:rPr lang="en-GB" sz="1200" dirty="0"/>
              <a:t>Take time to get ideas so that they are comfortable with the analogy and can see how this might help them understand how a school engages with strategic planning, this will help them prepare for the next small group task.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43386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r>
              <a:rPr lang="en-GB" baseline="0" dirty="0"/>
              <a:t> to think about </a:t>
            </a:r>
            <a:r>
              <a:rPr lang="en-GB" dirty="0"/>
              <a:t>the planning a journey</a:t>
            </a:r>
            <a:r>
              <a:rPr lang="en-GB" baseline="0" dirty="0"/>
              <a:t> considerations</a:t>
            </a:r>
            <a:r>
              <a:rPr lang="en-GB" dirty="0"/>
              <a:t> in turn (A to H),</a:t>
            </a:r>
            <a:r>
              <a:rPr lang="en-GB" baseline="0" dirty="0"/>
              <a:t> get them to think about how this translates to </a:t>
            </a:r>
            <a:r>
              <a:rPr lang="en-GB" b="0" baseline="0" dirty="0"/>
              <a:t>planning for this particular school improvement aspect/target area shown on screen (the example is taken from an actual school’s SDP). You can present this as a small group task. </a:t>
            </a:r>
          </a:p>
          <a:p>
            <a:r>
              <a:rPr lang="en-GB" dirty="0"/>
              <a:t>Task:</a:t>
            </a:r>
          </a:p>
          <a:p>
            <a:r>
              <a:rPr lang="en-GB" dirty="0"/>
              <a:t>Scenario, you are a group of teachers in a school and this is an example of one target area from your school development plan. Consider points A to H in turn and think of the questions you need to consider to see this target put into action.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04935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r>
              <a:rPr lang="en-GB" baseline="0" dirty="0"/>
              <a:t> to think about </a:t>
            </a:r>
            <a:r>
              <a:rPr lang="en-GB" dirty="0"/>
              <a:t>the planning a journey</a:t>
            </a:r>
            <a:r>
              <a:rPr lang="en-GB" baseline="0" dirty="0"/>
              <a:t> considerations</a:t>
            </a:r>
            <a:r>
              <a:rPr lang="en-GB" dirty="0"/>
              <a:t> in turn,</a:t>
            </a:r>
            <a:r>
              <a:rPr lang="en-GB" baseline="0" dirty="0"/>
              <a:t> get them to think about how this translates to </a:t>
            </a:r>
            <a:r>
              <a:rPr lang="en-GB" b="0" baseline="0" dirty="0"/>
              <a:t>planning for this particular school improvement aspect/target area shown on screen (the example is taken from an actual school’s SDP). You can present this as a small group task. </a:t>
            </a:r>
          </a:p>
          <a:p>
            <a:r>
              <a:rPr lang="en-GB" dirty="0"/>
              <a:t>Task:</a:t>
            </a:r>
          </a:p>
          <a:p>
            <a:r>
              <a:rPr lang="en-GB" dirty="0"/>
              <a:t>Scenario, you are a group of teachers in a school and this is an example of one target area from your school development plan. Consider points A to H in turn and think of the questions you need to consider to see this target put into action. Note: the task here is to change the ideas in the blue boxes into language relevant to school improvement (not to provided answers as this is unknown), please see the provided word document for clarification.</a:t>
            </a:r>
            <a:endParaRPr lang="en-GB" b="1" dirty="0"/>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46152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Listen to ideas from students and please see provided word document of answers/possible ideas/questions that could have been posed in the previous group engagement task.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28013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F44453-5311-48A5-B6B8-D329105D21FB}" type="slidenum">
              <a:rPr lang="en-GB" smtClean="0"/>
              <a:t>37</a:t>
            </a:fld>
            <a:endParaRPr lang="en-GB"/>
          </a:p>
        </p:txBody>
      </p:sp>
    </p:spTree>
    <p:extLst>
      <p:ext uri="{BB962C8B-B14F-4D97-AF65-F5344CB8AC3E}">
        <p14:creationId xmlns:p14="http://schemas.microsoft.com/office/powerpoint/2010/main" val="39923595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 the last link ‘Planning and implementing improvement’ and discuss the brief content with the students. Ask students to draw out the similarities between this information shown on this link (NEW WG Guidance on School Improvement) and the diagram seen previously on slide 27/28. </a:t>
            </a:r>
            <a:endParaRPr lang="en-GB" b="1" dirty="0"/>
          </a:p>
        </p:txBody>
      </p:sp>
      <p:sp>
        <p:nvSpPr>
          <p:cNvPr id="4" name="Slide Number Placeholder 3"/>
          <p:cNvSpPr>
            <a:spLocks noGrp="1"/>
          </p:cNvSpPr>
          <p:nvPr>
            <p:ph type="sldNum" sz="quarter" idx="5"/>
          </p:nvPr>
        </p:nvSpPr>
        <p:spPr/>
        <p:txBody>
          <a:bodyPr/>
          <a:lstStyle/>
          <a:p>
            <a:fld id="{6A18B43C-EC24-4C7D-AE0E-A9E7596D6A00}" type="slidenum">
              <a:rPr lang="en-GB" smtClean="0"/>
              <a:t>38</a:t>
            </a:fld>
            <a:endParaRPr lang="en-GB"/>
          </a:p>
        </p:txBody>
      </p:sp>
    </p:spTree>
    <p:extLst>
      <p:ext uri="{BB962C8B-B14F-4D97-AF65-F5344CB8AC3E}">
        <p14:creationId xmlns:p14="http://schemas.microsoft.com/office/powerpoint/2010/main" val="4560577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18B43C-EC24-4C7D-AE0E-A9E7596D6A00}" type="slidenum">
              <a:rPr lang="en-GB" smtClean="0"/>
              <a:t>39</a:t>
            </a:fld>
            <a:endParaRPr lang="en-GB"/>
          </a:p>
        </p:txBody>
      </p:sp>
    </p:spTree>
    <p:extLst>
      <p:ext uri="{BB962C8B-B14F-4D97-AF65-F5344CB8AC3E}">
        <p14:creationId xmlns:p14="http://schemas.microsoft.com/office/powerpoint/2010/main" val="22086700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schools may choose to have different staff speak to the students when addressing the 3 bullet points. Please could lead schools share the example of one chosen action point in considerable detail or offer more than 1 action point if this is relevant, it is important that students become aware of the ways of working for a school’s development planning process. The action point maybe shared by using headings such as self-evaluation, data analysis, stakeholders, strategic planning and measurement of impact if appropriate. Secondary networks may also like to provide an example of departmental development planning.</a:t>
            </a:r>
          </a:p>
        </p:txBody>
      </p:sp>
      <p:sp>
        <p:nvSpPr>
          <p:cNvPr id="4" name="Slide Number Placeholder 3"/>
          <p:cNvSpPr>
            <a:spLocks noGrp="1"/>
          </p:cNvSpPr>
          <p:nvPr>
            <p:ph type="sldNum" sz="quarter" idx="5"/>
          </p:nvPr>
        </p:nvSpPr>
        <p:spPr/>
        <p:txBody>
          <a:bodyPr/>
          <a:lstStyle/>
          <a:p>
            <a:fld id="{1EF44453-5311-48A5-B6B8-D329105D21FB}" type="slidenum">
              <a:rPr lang="en-GB" smtClean="0"/>
              <a:t>40</a:t>
            </a:fld>
            <a:endParaRPr lang="en-GB"/>
          </a:p>
        </p:txBody>
      </p:sp>
    </p:spTree>
    <p:extLst>
      <p:ext uri="{BB962C8B-B14F-4D97-AF65-F5344CB8AC3E}">
        <p14:creationId xmlns:p14="http://schemas.microsoft.com/office/powerpoint/2010/main" val="3502867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schools may choose to have different staff speak to the students when addressing the 3 bullet points. Please could lead schools share the example of one chosen action point in considerable detail or offer more than 1 action point if this is relevant, it is important that students become aware of the ways of working for a school’s development planning process. The action point maybe shared by using headings such as self-evaluation, data analysis, stakeholders, strategic planning and measurement of impact if appropriate. Secondary networks may also like to provide an example of departmental development planning.</a:t>
            </a:r>
          </a:p>
        </p:txBody>
      </p:sp>
      <p:sp>
        <p:nvSpPr>
          <p:cNvPr id="4" name="Slide Number Placeholder 3"/>
          <p:cNvSpPr>
            <a:spLocks noGrp="1"/>
          </p:cNvSpPr>
          <p:nvPr>
            <p:ph type="sldNum" sz="quarter" idx="5"/>
          </p:nvPr>
        </p:nvSpPr>
        <p:spPr/>
        <p:txBody>
          <a:bodyPr/>
          <a:lstStyle/>
          <a:p>
            <a:fld id="{1EF44453-5311-48A5-B6B8-D329105D21FB}" type="slidenum">
              <a:rPr lang="en-GB" smtClean="0"/>
              <a:t>41</a:t>
            </a:fld>
            <a:endParaRPr lang="en-GB"/>
          </a:p>
        </p:txBody>
      </p:sp>
    </p:spTree>
    <p:extLst>
      <p:ext uri="{BB962C8B-B14F-4D97-AF65-F5344CB8AC3E}">
        <p14:creationId xmlns:p14="http://schemas.microsoft.com/office/powerpoint/2010/main" val="21997603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links with the assignment title and what has been covered in Bridging so far today.</a:t>
            </a:r>
          </a:p>
          <a:p>
            <a:endParaRPr lang="en-GB" dirty="0"/>
          </a:p>
          <a:p>
            <a:r>
              <a:rPr lang="en-GB" dirty="0"/>
              <a:t>Whilst the assignment task is to prepare a written report on an action point, it should not solely talk about the action point – encourage students to engage with the suggested essay structure, especially when it comes to the word count of each part</a:t>
            </a:r>
          </a:p>
        </p:txBody>
      </p:sp>
      <p:sp>
        <p:nvSpPr>
          <p:cNvPr id="4" name="Slide Number Placeholder 3"/>
          <p:cNvSpPr>
            <a:spLocks noGrp="1"/>
          </p:cNvSpPr>
          <p:nvPr>
            <p:ph type="sldNum" sz="quarter" idx="5"/>
          </p:nvPr>
        </p:nvSpPr>
        <p:spPr/>
        <p:txBody>
          <a:bodyPr/>
          <a:lstStyle/>
          <a:p>
            <a:fld id="{6A18B43C-EC24-4C7D-AE0E-A9E7596D6A00}" type="slidenum">
              <a:rPr lang="en-GB" smtClean="0"/>
              <a:t>42</a:t>
            </a:fld>
            <a:endParaRPr lang="en-GB"/>
          </a:p>
        </p:txBody>
      </p:sp>
    </p:spTree>
    <p:extLst>
      <p:ext uri="{BB962C8B-B14F-4D97-AF65-F5344CB8AC3E}">
        <p14:creationId xmlns:p14="http://schemas.microsoft.com/office/powerpoint/2010/main" val="5110703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Make links with the assignment title and what has been covered in Bridging so far today</a:t>
            </a:r>
          </a:p>
          <a:p>
            <a:endParaRPr lang="en-GB" dirty="0"/>
          </a:p>
          <a:p>
            <a:r>
              <a:rPr lang="en-GB" dirty="0"/>
              <a:t>Whilst the assignment task is to prepare a written report on an action point, it should not solely talk about the action point – encourage students to engage with the suggested essay structure, especially when it comes to the word count of each part.</a:t>
            </a:r>
          </a:p>
        </p:txBody>
      </p:sp>
      <p:sp>
        <p:nvSpPr>
          <p:cNvPr id="4" name="Slide Number Placeholder 3"/>
          <p:cNvSpPr>
            <a:spLocks noGrp="1"/>
          </p:cNvSpPr>
          <p:nvPr>
            <p:ph type="sldNum" sz="quarter" idx="5"/>
          </p:nvPr>
        </p:nvSpPr>
        <p:spPr/>
        <p:txBody>
          <a:bodyPr/>
          <a:lstStyle/>
          <a:p>
            <a:fld id="{6A18B43C-EC24-4C7D-AE0E-A9E7596D6A00}" type="slidenum">
              <a:rPr lang="en-GB" smtClean="0"/>
              <a:t>43</a:t>
            </a:fld>
            <a:endParaRPr lang="en-GB"/>
          </a:p>
        </p:txBody>
      </p:sp>
    </p:spTree>
    <p:extLst>
      <p:ext uri="{BB962C8B-B14F-4D97-AF65-F5344CB8AC3E}">
        <p14:creationId xmlns:p14="http://schemas.microsoft.com/office/powerpoint/2010/main" val="16843275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Share day is for students to ‘rehearse’ their ideas in small groups to support their critical thinking for this particular assignment.</a:t>
            </a:r>
          </a:p>
          <a:p>
            <a:endParaRPr lang="en-GB" dirty="0"/>
          </a:p>
          <a:p>
            <a:r>
              <a:rPr lang="en-GB" dirty="0"/>
              <a:t>The 10-minute presentation is NOT MEANT to summarise a 2500-word assignment, however </a:t>
            </a:r>
            <a:r>
              <a:rPr lang="en-GB" b="1" dirty="0"/>
              <a:t>the elements which should be focussed upon in this Share day is </a:t>
            </a:r>
            <a:r>
              <a:rPr lang="en-GB" b="1" i="1" dirty="0"/>
              <a:t>literature engagement</a:t>
            </a:r>
            <a:r>
              <a:rPr lang="en-GB" b="1" dirty="0"/>
              <a:t> (How has what you’ve read supported/questioned your thinking</a:t>
            </a:r>
            <a:r>
              <a:rPr lang="en-GB" b="1" i="1" dirty="0"/>
              <a:t>), the chosen action point </a:t>
            </a:r>
            <a:r>
              <a:rPr lang="en-GB" b="1" dirty="0"/>
              <a:t>(what has been the process that the school/dept has taken in developing this particular target in their SDP/DDP and WHY?) </a:t>
            </a:r>
            <a:r>
              <a:rPr lang="en-GB" b="1" i="1" dirty="0"/>
              <a:t>and reflection.</a:t>
            </a:r>
          </a:p>
          <a:p>
            <a:endParaRPr lang="en-GB" dirty="0"/>
          </a:p>
          <a:p>
            <a:endParaRPr lang="en-GB" dirty="0"/>
          </a:p>
          <a:p>
            <a:r>
              <a:rPr lang="en-GB" dirty="0"/>
              <a:t>This is the suggested structured of the written assignment which will align with the work being presented on the Share day.</a:t>
            </a:r>
          </a:p>
          <a:p>
            <a:pPr marL="285750" indent="-228600">
              <a:lnSpc>
                <a:spcPct val="90000"/>
              </a:lnSpc>
              <a:buFont typeface="Arial" panose="020B0604020202020204" pitchFamily="34" charset="0"/>
              <a:buChar char="•"/>
            </a:pPr>
            <a:r>
              <a:rPr lang="en-US" b="1" dirty="0"/>
              <a:t>What have you learned?</a:t>
            </a:r>
          </a:p>
          <a:p>
            <a:pPr marL="285750" indent="-285750">
              <a:lnSpc>
                <a:spcPct val="90000"/>
              </a:lnSpc>
              <a:buFont typeface="Wingdings" panose="05000000000000000000" pitchFamily="2" charset="2"/>
              <a:buChar char="Ø"/>
            </a:pPr>
            <a:r>
              <a:rPr lang="en-US" dirty="0"/>
              <a:t>           </a:t>
            </a:r>
            <a:r>
              <a:rPr kumimoji="0" lang="en-US" i="0" u="none" strike="noStrike" cap="none" spc="10" normalizeH="0" baseline="0" noProof="0" dirty="0">
                <a:ln>
                  <a:noFill/>
                </a:ln>
                <a:effectLst/>
                <a:uLnTx/>
                <a:uFillTx/>
              </a:rPr>
              <a:t>This will </a:t>
            </a:r>
            <a:r>
              <a:rPr kumimoji="0" lang="en-US" i="0" u="none" strike="noStrike" cap="none" spc="15" normalizeH="0" baseline="0" noProof="0" dirty="0">
                <a:ln>
                  <a:noFill/>
                </a:ln>
                <a:effectLst/>
                <a:uLnTx/>
                <a:uFillTx/>
              </a:rPr>
              <a:t>be</a:t>
            </a:r>
            <a:r>
              <a:rPr kumimoji="0" lang="en-US" i="0" u="none" strike="noStrike" cap="none" spc="10" normalizeH="0" baseline="0" noProof="0" dirty="0">
                <a:ln>
                  <a:noFill/>
                </a:ln>
                <a:effectLst/>
                <a:uLnTx/>
                <a:uFillTx/>
              </a:rPr>
              <a:t> </a:t>
            </a:r>
            <a:r>
              <a:rPr kumimoji="0" lang="en-US" i="0" u="none" strike="noStrike" cap="none" spc="15" normalizeH="0" baseline="0" noProof="0" dirty="0">
                <a:ln>
                  <a:noFill/>
                </a:ln>
                <a:effectLst/>
                <a:uLnTx/>
                <a:uFillTx/>
              </a:rPr>
              <a:t>the main</a:t>
            </a:r>
            <a:r>
              <a:rPr kumimoji="0" lang="en-US" i="0" u="none" strike="noStrike" cap="none" spc="10" normalizeH="0" baseline="0" noProof="0" dirty="0">
                <a:ln>
                  <a:noFill/>
                </a:ln>
                <a:effectLst/>
                <a:uLnTx/>
                <a:uFillTx/>
              </a:rPr>
              <a:t> part of your</a:t>
            </a:r>
            <a:r>
              <a:rPr kumimoji="0" lang="en-US" i="0" u="none" strike="noStrike" cap="none" spc="15" normalizeH="0" baseline="0" noProof="0" dirty="0">
                <a:ln>
                  <a:noFill/>
                </a:ln>
                <a:effectLst/>
                <a:uLnTx/>
                <a:uFillTx/>
              </a:rPr>
              <a:t> </a:t>
            </a:r>
            <a:r>
              <a:rPr kumimoji="0" lang="en-US" i="0" u="none" strike="noStrike" cap="none" spc="5" normalizeH="0" baseline="0" noProof="0" dirty="0">
                <a:ln>
                  <a:noFill/>
                </a:ln>
                <a:effectLst/>
                <a:uLnTx/>
                <a:uFillTx/>
              </a:rPr>
              <a:t>presentation</a:t>
            </a:r>
            <a:r>
              <a:rPr kumimoji="0" lang="en-US" i="0" u="none" strike="noStrike" cap="none" spc="10" normalizeH="0" baseline="0" noProof="0" dirty="0">
                <a:ln>
                  <a:noFill/>
                </a:ln>
                <a:effectLst/>
                <a:uLnTx/>
                <a:uFillTx/>
              </a:rPr>
              <a:t> </a:t>
            </a:r>
            <a:r>
              <a:rPr kumimoji="0" lang="en-US" i="0" u="none" strike="noStrike" cap="none" spc="15" normalizeH="0" baseline="0" noProof="0" dirty="0">
                <a:ln>
                  <a:noFill/>
                </a:ln>
                <a:effectLst/>
                <a:uLnTx/>
                <a:uFillTx/>
              </a:rPr>
              <a:t>during</a:t>
            </a:r>
            <a:r>
              <a:rPr kumimoji="0" lang="en-US" i="0" u="none" strike="noStrike" cap="none" spc="10" normalizeH="0" baseline="0" noProof="0" dirty="0">
                <a:ln>
                  <a:noFill/>
                </a:ln>
                <a:effectLst/>
                <a:uLnTx/>
                <a:uFillTx/>
              </a:rPr>
              <a:t> </a:t>
            </a:r>
            <a:r>
              <a:rPr kumimoji="0" lang="en-US" i="0" u="none" strike="noStrike" cap="none" spc="15" normalizeH="0" baseline="0" noProof="0" dirty="0">
                <a:ln>
                  <a:noFill/>
                </a:ln>
                <a:effectLst/>
                <a:uLnTx/>
                <a:uFillTx/>
              </a:rPr>
              <a:t>SHARE,</a:t>
            </a:r>
            <a:r>
              <a:rPr kumimoji="0" lang="en-US" i="0" u="none" strike="noStrike" cap="none" spc="10" normalizeH="0" baseline="0" noProof="0" dirty="0">
                <a:ln>
                  <a:noFill/>
                </a:ln>
                <a:effectLst/>
                <a:uLnTx/>
                <a:uFillTx/>
              </a:rPr>
              <a:t> </a:t>
            </a:r>
            <a:r>
              <a:rPr kumimoji="0" lang="en-US" i="0" u="none" strike="noStrike" cap="none" spc="15" normalizeH="0" baseline="0" noProof="0" dirty="0">
                <a:ln>
                  <a:noFill/>
                </a:ln>
                <a:effectLst/>
                <a:uLnTx/>
                <a:uFillTx/>
              </a:rPr>
              <a:t>try </a:t>
            </a:r>
            <a:r>
              <a:rPr kumimoji="0" lang="en-US" i="0" u="none" strike="noStrike" cap="none" spc="5" normalizeH="0" baseline="0" noProof="0" dirty="0">
                <a:ln>
                  <a:noFill/>
                </a:ln>
                <a:effectLst/>
                <a:uLnTx/>
                <a:uFillTx/>
              </a:rPr>
              <a:t>to</a:t>
            </a:r>
            <a:r>
              <a:rPr kumimoji="0" lang="en-US" i="0" u="none" strike="noStrike" cap="none" spc="10" normalizeH="0" baseline="0" noProof="0" dirty="0">
                <a:ln>
                  <a:noFill/>
                </a:ln>
                <a:effectLst/>
                <a:uLnTx/>
                <a:uFillTx/>
              </a:rPr>
              <a:t> ensure you </a:t>
            </a:r>
            <a:r>
              <a:rPr kumimoji="0" lang="en-US" i="0" u="none" strike="noStrike" cap="none" spc="5" normalizeH="0" baseline="0" noProof="0" dirty="0">
                <a:ln>
                  <a:noFill/>
                </a:ln>
                <a:effectLst/>
                <a:uLnTx/>
                <a:uFillTx/>
              </a:rPr>
              <a:t>have</a:t>
            </a:r>
            <a:r>
              <a:rPr kumimoji="0" lang="en-US" i="0" u="none" strike="noStrike" cap="none" spc="15" normalizeH="0" baseline="0" noProof="0" dirty="0">
                <a:ln>
                  <a:noFill/>
                </a:ln>
                <a:effectLst/>
                <a:uLnTx/>
                <a:uFillTx/>
              </a:rPr>
              <a:t> been</a:t>
            </a:r>
            <a:r>
              <a:rPr kumimoji="0" lang="en-US" i="0" u="none" strike="noStrike" cap="none" spc="10" normalizeH="0" baseline="0" noProof="0" dirty="0">
                <a:ln>
                  <a:noFill/>
                </a:ln>
                <a:effectLst/>
                <a:uLnTx/>
                <a:uFillTx/>
              </a:rPr>
              <a:t> critical in your reflections</a:t>
            </a:r>
          </a:p>
          <a:p>
            <a:pPr marL="285750" indent="-285750">
              <a:lnSpc>
                <a:spcPct val="90000"/>
              </a:lnSpc>
              <a:buFont typeface="Wingdings" panose="05000000000000000000" pitchFamily="2" charset="2"/>
              <a:buChar char="Ø"/>
            </a:pPr>
            <a:r>
              <a:rPr lang="en-US" spc="5" dirty="0"/>
              <a:t>           </a:t>
            </a:r>
            <a:r>
              <a:rPr kumimoji="0" lang="en-US" b="0" i="0" u="none" strike="noStrike" cap="none" spc="-10" normalizeH="0" baseline="0" noProof="0" dirty="0">
                <a:ln>
                  <a:noFill/>
                </a:ln>
                <a:effectLst/>
                <a:uLnTx/>
                <a:uFillTx/>
              </a:rPr>
              <a:t>Compare</a:t>
            </a:r>
            <a:r>
              <a:rPr kumimoji="0" lang="en-US" b="0" i="0" u="none" strike="noStrike" cap="none" spc="5" normalizeH="0" baseline="0" noProof="0" dirty="0">
                <a:ln>
                  <a:noFill/>
                </a:ln>
                <a:effectLst/>
                <a:uLnTx/>
                <a:uFillTx/>
              </a:rPr>
              <a:t> </a:t>
            </a:r>
            <a:r>
              <a:rPr kumimoji="0" lang="en-US" b="0" i="0" u="none" strike="noStrike" cap="none" spc="0" normalizeH="0" baseline="0" noProof="0" dirty="0">
                <a:ln>
                  <a:noFill/>
                </a:ln>
                <a:effectLst/>
                <a:uLnTx/>
                <a:uFillTx/>
              </a:rPr>
              <a:t>the</a:t>
            </a:r>
            <a:r>
              <a:rPr kumimoji="0" lang="en-US" b="0" i="0" u="none" strike="noStrike" cap="none" spc="5" normalizeH="0" baseline="0" noProof="0" dirty="0">
                <a:ln>
                  <a:noFill/>
                </a:ln>
                <a:effectLst/>
                <a:uLnTx/>
                <a:uFillTx/>
              </a:rPr>
              <a:t> </a:t>
            </a:r>
            <a:r>
              <a:rPr kumimoji="0" lang="en-US" b="0" i="0" u="none" strike="noStrike" cap="none" spc="0" normalizeH="0" baseline="0" noProof="0" dirty="0">
                <a:ln>
                  <a:noFill/>
                </a:ln>
                <a:effectLst/>
                <a:uLnTx/>
                <a:uFillTx/>
              </a:rPr>
              <a:t>theory</a:t>
            </a:r>
            <a:r>
              <a:rPr kumimoji="0" lang="en-US" b="0" i="0" u="none" strike="noStrike" cap="none" spc="5" normalizeH="0" baseline="0" noProof="0" dirty="0">
                <a:ln>
                  <a:noFill/>
                </a:ln>
                <a:effectLst/>
                <a:uLnTx/>
                <a:uFillTx/>
              </a:rPr>
              <a:t> </a:t>
            </a:r>
            <a:r>
              <a:rPr kumimoji="0" lang="en-US" b="0" i="0" u="none" strike="noStrike" cap="none" spc="-5" normalizeH="0" baseline="0" noProof="0" dirty="0">
                <a:ln>
                  <a:noFill/>
                </a:ln>
                <a:effectLst/>
                <a:uLnTx/>
                <a:uFillTx/>
              </a:rPr>
              <a:t>with</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practice</a:t>
            </a:r>
            <a:r>
              <a:rPr kumimoji="0" lang="en-US" b="0" i="0" u="none" strike="noStrike" cap="none" spc="10" normalizeH="0" baseline="0" noProof="0" dirty="0">
                <a:ln>
                  <a:noFill/>
                </a:ln>
                <a:effectLst/>
                <a:uLnTx/>
                <a:uFillTx/>
              </a:rPr>
              <a:t> </a:t>
            </a:r>
            <a:r>
              <a:rPr kumimoji="0" lang="en-US" b="0" i="0" u="none" strike="noStrike" cap="none" spc="0" normalizeH="0" baseline="0" noProof="0" dirty="0">
                <a:ln>
                  <a:noFill/>
                </a:ln>
                <a:effectLst/>
                <a:uLnTx/>
                <a:uFillTx/>
              </a:rPr>
              <a:t>(link</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what</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you</a:t>
            </a:r>
            <a:r>
              <a:rPr kumimoji="0" lang="en-US" b="0" i="0" u="none" strike="noStrike" cap="none" spc="5" normalizeH="0" baseline="0" noProof="0" dirty="0">
                <a:ln>
                  <a:noFill/>
                </a:ln>
                <a:effectLst/>
                <a:uLnTx/>
                <a:uFillTx/>
              </a:rPr>
              <a:t> </a:t>
            </a:r>
            <a:r>
              <a:rPr kumimoji="0" lang="en-US" b="0" i="0" u="none" strike="noStrike" cap="none" spc="-15" normalizeH="0" baseline="0" noProof="0" dirty="0">
                <a:ln>
                  <a:noFill/>
                </a:ln>
                <a:effectLst/>
                <a:uLnTx/>
                <a:uFillTx/>
              </a:rPr>
              <a:t>have</a:t>
            </a:r>
            <a:r>
              <a:rPr kumimoji="0" lang="en-US" b="0" i="0" u="none" strike="noStrike" cap="none" spc="10" normalizeH="0" baseline="0" noProof="0" dirty="0">
                <a:ln>
                  <a:noFill/>
                </a:ln>
                <a:effectLst/>
                <a:uLnTx/>
                <a:uFillTx/>
              </a:rPr>
              <a:t> </a:t>
            </a:r>
            <a:r>
              <a:rPr kumimoji="0" lang="en-US" b="0" i="0" u="none" strike="noStrike" cap="none" spc="-15" normalizeH="0" baseline="0" noProof="0" dirty="0">
                <a:ln>
                  <a:noFill/>
                </a:ln>
                <a:effectLst/>
                <a:uLnTx/>
                <a:uFillTx/>
              </a:rPr>
              <a:t>tested*</a:t>
            </a:r>
            <a:r>
              <a:rPr kumimoji="0" lang="en-US" b="0" i="0" u="none" strike="noStrike" cap="none" spc="5" normalizeH="0" baseline="0" noProof="0" dirty="0">
                <a:ln>
                  <a:noFill/>
                </a:ln>
                <a:effectLst/>
                <a:uLnTx/>
                <a:uFillTx/>
              </a:rPr>
              <a:t> </a:t>
            </a:r>
            <a:r>
              <a:rPr kumimoji="0" lang="en-US" b="0" i="0" u="none" strike="noStrike" cap="none" spc="-5" normalizeH="0" baseline="0" noProof="0" dirty="0">
                <a:ln>
                  <a:noFill/>
                </a:ln>
                <a:effectLst/>
                <a:uLnTx/>
                <a:uFillTx/>
              </a:rPr>
              <a:t>with</a:t>
            </a:r>
            <a:r>
              <a:rPr kumimoji="0" lang="en-US" b="0" i="0" u="none" strike="noStrike" cap="none" spc="5" normalizeH="0" baseline="0" noProof="0" dirty="0">
                <a:ln>
                  <a:noFill/>
                </a:ln>
                <a:effectLst/>
                <a:uLnTx/>
                <a:uFillTx/>
              </a:rPr>
              <a:t> </a:t>
            </a:r>
            <a:r>
              <a:rPr kumimoji="0" lang="en-US" b="0" i="0" u="none" strike="noStrike" cap="none" spc="-15" normalizeH="0" baseline="0" noProof="0" dirty="0">
                <a:ln>
                  <a:noFill/>
                </a:ln>
                <a:effectLst/>
                <a:uLnTx/>
                <a:uFillTx/>
              </a:rPr>
              <a:t>literature </a:t>
            </a:r>
            <a:r>
              <a:rPr kumimoji="0" lang="en-US" b="0" i="0" u="none" strike="noStrike" cap="none" spc="-10" normalizeH="0" baseline="0" noProof="0" dirty="0">
                <a:ln>
                  <a:noFill/>
                </a:ln>
                <a:effectLst/>
                <a:uLnTx/>
                <a:uFillTx/>
              </a:rPr>
              <a:t>you</a:t>
            </a:r>
            <a:r>
              <a:rPr kumimoji="0" lang="en-US" b="0" i="0" u="none" strike="noStrike" cap="none" spc="10" normalizeH="0" baseline="0" noProof="0" dirty="0">
                <a:ln>
                  <a:noFill/>
                </a:ln>
                <a:effectLst/>
                <a:uLnTx/>
                <a:uFillTx/>
              </a:rPr>
              <a:t> </a:t>
            </a:r>
            <a:r>
              <a:rPr kumimoji="0" lang="en-US" b="0" i="0" u="none" strike="noStrike" cap="none" spc="-15" normalizeH="0" baseline="0" noProof="0" dirty="0">
                <a:ln>
                  <a:noFill/>
                </a:ln>
                <a:effectLst/>
                <a:uLnTx/>
                <a:uFillTx/>
              </a:rPr>
              <a:t>have</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engaged</a:t>
            </a:r>
            <a:r>
              <a:rPr kumimoji="0" lang="en-US" b="0" i="0" u="none" strike="noStrike" cap="none" spc="5" normalizeH="0" baseline="0" noProof="0" dirty="0">
                <a:ln>
                  <a:noFill/>
                </a:ln>
                <a:effectLst/>
                <a:uLnTx/>
                <a:uFillTx/>
              </a:rPr>
              <a:t> </a:t>
            </a:r>
            <a:r>
              <a:rPr kumimoji="0" lang="en-US" b="0" i="0" u="none" strike="noStrike" cap="none" spc="-5" normalizeH="0" baseline="0" noProof="0" dirty="0">
                <a:ln>
                  <a:noFill/>
                </a:ln>
                <a:effectLst/>
                <a:uLnTx/>
                <a:uFillTx/>
              </a:rPr>
              <a:t>with).</a:t>
            </a:r>
            <a:endParaRPr lang="en-US" spc="5" dirty="0"/>
          </a:p>
          <a:p>
            <a:pPr marL="285750" indent="-285750">
              <a:lnSpc>
                <a:spcPct val="90000"/>
              </a:lnSpc>
              <a:buFont typeface="Wingdings" panose="05000000000000000000" pitchFamily="2" charset="2"/>
              <a:buChar char="Ø"/>
            </a:pPr>
            <a:r>
              <a:rPr lang="en-US" spc="5" dirty="0"/>
              <a:t>           How will this experience impact on your future practice? Be prepared to justify your choices.</a:t>
            </a:r>
          </a:p>
          <a:p>
            <a:pPr marL="355600" marR="17145" lvl="0" indent="-285750" fontAlgn="auto">
              <a:lnSpc>
                <a:spcPct val="90000"/>
              </a:lnSpc>
              <a:spcBef>
                <a:spcPts val="0"/>
              </a:spcBef>
              <a:spcAft>
                <a:spcPts val="0"/>
              </a:spcAft>
              <a:buClrTx/>
              <a:buSzTx/>
              <a:buFont typeface="Wingdings" panose="05000000000000000000" pitchFamily="2" charset="2"/>
              <a:buChar char="Ø"/>
              <a:tabLst/>
              <a:defRPr/>
            </a:pPr>
            <a:r>
              <a:rPr kumimoji="0" lang="en-US" b="0" i="0" u="none" strike="noStrike" cap="none" spc="-5" normalizeH="0" baseline="0" noProof="0" dirty="0">
                <a:ln>
                  <a:noFill/>
                </a:ln>
                <a:effectLst/>
                <a:uLnTx/>
                <a:uFillTx/>
              </a:rPr>
              <a:t>Consider</a:t>
            </a:r>
            <a:r>
              <a:rPr kumimoji="0" lang="en-US" b="0" i="0" u="none" strike="noStrike" cap="none" spc="5" normalizeH="0" baseline="0" noProof="0" dirty="0">
                <a:ln>
                  <a:noFill/>
                </a:ln>
                <a:effectLst/>
                <a:uLnTx/>
                <a:uFillTx/>
              </a:rPr>
              <a:t> </a:t>
            </a:r>
            <a:r>
              <a:rPr kumimoji="0" lang="en-US" b="0" i="0" u="none" strike="noStrike" cap="none" spc="0" normalizeH="0" baseline="0" noProof="0" dirty="0">
                <a:ln>
                  <a:noFill/>
                </a:ln>
                <a:effectLst/>
                <a:uLnTx/>
                <a:uFillTx/>
              </a:rPr>
              <a:t>the</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development</a:t>
            </a:r>
            <a:r>
              <a:rPr kumimoji="0" lang="en-US" b="0" i="0" u="none" strike="noStrike" cap="none" spc="10" normalizeH="0" baseline="0" noProof="0" dirty="0">
                <a:ln>
                  <a:noFill/>
                </a:ln>
                <a:effectLst/>
                <a:uLnTx/>
                <a:uFillTx/>
              </a:rPr>
              <a:t> </a:t>
            </a:r>
            <a:r>
              <a:rPr kumimoji="0" lang="en-US" b="0" i="0" u="none" strike="noStrike" cap="none" spc="-5" normalizeH="0" baseline="0" noProof="0" dirty="0">
                <a:ln>
                  <a:noFill/>
                </a:ln>
                <a:effectLst/>
                <a:uLnTx/>
                <a:uFillTx/>
              </a:rPr>
              <a:t>of</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your</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understanding</a:t>
            </a:r>
            <a:r>
              <a:rPr kumimoji="0" lang="en-US" b="0" i="0" u="none" strike="noStrike" cap="none" spc="10" normalizeH="0" baseline="0" noProof="0" dirty="0">
                <a:ln>
                  <a:noFill/>
                </a:ln>
                <a:effectLst/>
                <a:uLnTx/>
                <a:uFillTx/>
              </a:rPr>
              <a:t> </a:t>
            </a:r>
            <a:r>
              <a:rPr kumimoji="0" lang="en-US" b="0" i="0" u="none" strike="noStrike" cap="none" spc="-5" normalizeH="0" baseline="0" noProof="0" dirty="0">
                <a:ln>
                  <a:noFill/>
                </a:ln>
                <a:effectLst/>
                <a:uLnTx/>
                <a:uFillTx/>
              </a:rPr>
              <a:t>of</a:t>
            </a:r>
            <a:r>
              <a:rPr kumimoji="0" lang="en-US" b="0" i="0" u="none" strike="noStrike" cap="none" spc="5" normalizeH="0" baseline="0" noProof="0" dirty="0">
                <a:ln>
                  <a:noFill/>
                </a:ln>
                <a:effectLst/>
                <a:uLnTx/>
                <a:uFillTx/>
              </a:rPr>
              <a:t> </a:t>
            </a:r>
            <a:r>
              <a:rPr lang="en-US" dirty="0"/>
              <a:t>strategic planning and SDPs from ECAD7003/ECAD6009 module teaching, the MEET day and your TEST phase.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76962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Share day is for students to ‘rehearse’ their ideas in small groups to support their critical thinking for this particular assignment.</a:t>
            </a:r>
          </a:p>
          <a:p>
            <a:endParaRPr lang="en-GB" dirty="0"/>
          </a:p>
          <a:p>
            <a:r>
              <a:rPr lang="en-GB" dirty="0"/>
              <a:t>The 10-minute presentation is NOT MEANT to summarise a 2500-word assignment</a:t>
            </a:r>
            <a:r>
              <a:rPr lang="en-GB" b="1" dirty="0"/>
              <a:t>, however the elements which should be focussed upon in this Share day is </a:t>
            </a:r>
            <a:r>
              <a:rPr lang="en-GB" b="1" i="1" dirty="0"/>
              <a:t>literature engagement</a:t>
            </a:r>
            <a:r>
              <a:rPr lang="en-GB" b="1" dirty="0"/>
              <a:t> (How has what you’ve read supported/questioned your thinking</a:t>
            </a:r>
            <a:r>
              <a:rPr lang="en-GB" b="1" i="1" dirty="0"/>
              <a:t>), the chosen action point </a:t>
            </a:r>
            <a:r>
              <a:rPr lang="en-GB" b="1" dirty="0"/>
              <a:t>(what has been the process that the school/dept has taken in developing this particular target in their SDP/DDP and WHY?) </a:t>
            </a:r>
            <a:r>
              <a:rPr lang="en-GB" b="1" i="1" dirty="0"/>
              <a:t>and reflection.</a:t>
            </a:r>
          </a:p>
          <a:p>
            <a:endParaRPr lang="en-GB" dirty="0"/>
          </a:p>
          <a:p>
            <a:r>
              <a:rPr lang="en-GB" dirty="0"/>
              <a:t>This is the suggested structured of the written assignment which will align with the work being presented on the Share day.</a:t>
            </a:r>
          </a:p>
          <a:p>
            <a:pPr marL="285750" indent="-228600">
              <a:lnSpc>
                <a:spcPct val="90000"/>
              </a:lnSpc>
              <a:buFont typeface="Arial" panose="020B0604020202020204" pitchFamily="34" charset="0"/>
              <a:buChar char="•"/>
            </a:pPr>
            <a:r>
              <a:rPr lang="en-US" b="1" dirty="0"/>
              <a:t>What have you learned?</a:t>
            </a:r>
          </a:p>
          <a:p>
            <a:pPr marL="285750" indent="-285750">
              <a:lnSpc>
                <a:spcPct val="90000"/>
              </a:lnSpc>
              <a:buFont typeface="Wingdings" panose="05000000000000000000" pitchFamily="2" charset="2"/>
              <a:buChar char="Ø"/>
            </a:pPr>
            <a:r>
              <a:rPr lang="en-US" dirty="0"/>
              <a:t>           </a:t>
            </a:r>
            <a:r>
              <a:rPr kumimoji="0" lang="en-US" i="0" u="none" strike="noStrike" cap="none" spc="10" normalizeH="0" baseline="0" noProof="0" dirty="0">
                <a:ln>
                  <a:noFill/>
                </a:ln>
                <a:effectLst/>
                <a:uLnTx/>
                <a:uFillTx/>
              </a:rPr>
              <a:t>This will </a:t>
            </a:r>
            <a:r>
              <a:rPr kumimoji="0" lang="en-US" i="0" u="none" strike="noStrike" cap="none" spc="15" normalizeH="0" baseline="0" noProof="0" dirty="0">
                <a:ln>
                  <a:noFill/>
                </a:ln>
                <a:effectLst/>
                <a:uLnTx/>
                <a:uFillTx/>
              </a:rPr>
              <a:t>be</a:t>
            </a:r>
            <a:r>
              <a:rPr kumimoji="0" lang="en-US" i="0" u="none" strike="noStrike" cap="none" spc="10" normalizeH="0" baseline="0" noProof="0" dirty="0">
                <a:ln>
                  <a:noFill/>
                </a:ln>
                <a:effectLst/>
                <a:uLnTx/>
                <a:uFillTx/>
              </a:rPr>
              <a:t> </a:t>
            </a:r>
            <a:r>
              <a:rPr kumimoji="0" lang="en-US" i="0" u="none" strike="noStrike" cap="none" spc="15" normalizeH="0" baseline="0" noProof="0" dirty="0">
                <a:ln>
                  <a:noFill/>
                </a:ln>
                <a:effectLst/>
                <a:uLnTx/>
                <a:uFillTx/>
              </a:rPr>
              <a:t>the main</a:t>
            </a:r>
            <a:r>
              <a:rPr kumimoji="0" lang="en-US" i="0" u="none" strike="noStrike" cap="none" spc="10" normalizeH="0" baseline="0" noProof="0" dirty="0">
                <a:ln>
                  <a:noFill/>
                </a:ln>
                <a:effectLst/>
                <a:uLnTx/>
                <a:uFillTx/>
              </a:rPr>
              <a:t> part of your</a:t>
            </a:r>
            <a:r>
              <a:rPr kumimoji="0" lang="en-US" i="0" u="none" strike="noStrike" cap="none" spc="15" normalizeH="0" baseline="0" noProof="0" dirty="0">
                <a:ln>
                  <a:noFill/>
                </a:ln>
                <a:effectLst/>
                <a:uLnTx/>
                <a:uFillTx/>
              </a:rPr>
              <a:t> </a:t>
            </a:r>
            <a:r>
              <a:rPr kumimoji="0" lang="en-US" i="0" u="none" strike="noStrike" cap="none" spc="5" normalizeH="0" baseline="0" noProof="0" dirty="0">
                <a:ln>
                  <a:noFill/>
                </a:ln>
                <a:effectLst/>
                <a:uLnTx/>
                <a:uFillTx/>
              </a:rPr>
              <a:t>presentation</a:t>
            </a:r>
            <a:r>
              <a:rPr kumimoji="0" lang="en-US" i="0" u="none" strike="noStrike" cap="none" spc="10" normalizeH="0" baseline="0" noProof="0" dirty="0">
                <a:ln>
                  <a:noFill/>
                </a:ln>
                <a:effectLst/>
                <a:uLnTx/>
                <a:uFillTx/>
              </a:rPr>
              <a:t> </a:t>
            </a:r>
            <a:r>
              <a:rPr kumimoji="0" lang="en-US" i="0" u="none" strike="noStrike" cap="none" spc="15" normalizeH="0" baseline="0" noProof="0" dirty="0">
                <a:ln>
                  <a:noFill/>
                </a:ln>
                <a:effectLst/>
                <a:uLnTx/>
                <a:uFillTx/>
              </a:rPr>
              <a:t>during</a:t>
            </a:r>
            <a:r>
              <a:rPr kumimoji="0" lang="en-US" i="0" u="none" strike="noStrike" cap="none" spc="10" normalizeH="0" baseline="0" noProof="0" dirty="0">
                <a:ln>
                  <a:noFill/>
                </a:ln>
                <a:effectLst/>
                <a:uLnTx/>
                <a:uFillTx/>
              </a:rPr>
              <a:t> </a:t>
            </a:r>
            <a:r>
              <a:rPr kumimoji="0" lang="en-US" i="0" u="none" strike="noStrike" cap="none" spc="15" normalizeH="0" baseline="0" noProof="0" dirty="0">
                <a:ln>
                  <a:noFill/>
                </a:ln>
                <a:effectLst/>
                <a:uLnTx/>
                <a:uFillTx/>
              </a:rPr>
              <a:t>SHARE,</a:t>
            </a:r>
            <a:r>
              <a:rPr kumimoji="0" lang="en-US" i="0" u="none" strike="noStrike" cap="none" spc="10" normalizeH="0" baseline="0" noProof="0" dirty="0">
                <a:ln>
                  <a:noFill/>
                </a:ln>
                <a:effectLst/>
                <a:uLnTx/>
                <a:uFillTx/>
              </a:rPr>
              <a:t> </a:t>
            </a:r>
            <a:r>
              <a:rPr kumimoji="0" lang="en-US" i="0" u="none" strike="noStrike" cap="none" spc="15" normalizeH="0" baseline="0" noProof="0" dirty="0">
                <a:ln>
                  <a:noFill/>
                </a:ln>
                <a:effectLst/>
                <a:uLnTx/>
                <a:uFillTx/>
              </a:rPr>
              <a:t>try </a:t>
            </a:r>
            <a:r>
              <a:rPr kumimoji="0" lang="en-US" i="0" u="none" strike="noStrike" cap="none" spc="5" normalizeH="0" baseline="0" noProof="0" dirty="0">
                <a:ln>
                  <a:noFill/>
                </a:ln>
                <a:effectLst/>
                <a:uLnTx/>
                <a:uFillTx/>
              </a:rPr>
              <a:t>to</a:t>
            </a:r>
            <a:r>
              <a:rPr kumimoji="0" lang="en-US" i="0" u="none" strike="noStrike" cap="none" spc="10" normalizeH="0" baseline="0" noProof="0" dirty="0">
                <a:ln>
                  <a:noFill/>
                </a:ln>
                <a:effectLst/>
                <a:uLnTx/>
                <a:uFillTx/>
              </a:rPr>
              <a:t> ensure you </a:t>
            </a:r>
            <a:r>
              <a:rPr kumimoji="0" lang="en-US" i="0" u="none" strike="noStrike" cap="none" spc="5" normalizeH="0" baseline="0" noProof="0" dirty="0">
                <a:ln>
                  <a:noFill/>
                </a:ln>
                <a:effectLst/>
                <a:uLnTx/>
                <a:uFillTx/>
              </a:rPr>
              <a:t>have</a:t>
            </a:r>
            <a:r>
              <a:rPr kumimoji="0" lang="en-US" i="0" u="none" strike="noStrike" cap="none" spc="15" normalizeH="0" baseline="0" noProof="0" dirty="0">
                <a:ln>
                  <a:noFill/>
                </a:ln>
                <a:effectLst/>
                <a:uLnTx/>
                <a:uFillTx/>
              </a:rPr>
              <a:t> been</a:t>
            </a:r>
            <a:r>
              <a:rPr kumimoji="0" lang="en-US" i="0" u="none" strike="noStrike" cap="none" spc="10" normalizeH="0" baseline="0" noProof="0" dirty="0">
                <a:ln>
                  <a:noFill/>
                </a:ln>
                <a:effectLst/>
                <a:uLnTx/>
                <a:uFillTx/>
              </a:rPr>
              <a:t> critical in your reflections</a:t>
            </a:r>
          </a:p>
          <a:p>
            <a:pPr marL="285750" indent="-285750">
              <a:lnSpc>
                <a:spcPct val="90000"/>
              </a:lnSpc>
              <a:buFont typeface="Wingdings" panose="05000000000000000000" pitchFamily="2" charset="2"/>
              <a:buChar char="Ø"/>
            </a:pPr>
            <a:r>
              <a:rPr lang="en-US" spc="5" dirty="0"/>
              <a:t>           </a:t>
            </a:r>
            <a:r>
              <a:rPr kumimoji="0" lang="en-US" b="0" i="0" u="none" strike="noStrike" cap="none" spc="-10" normalizeH="0" baseline="0" noProof="0" dirty="0">
                <a:ln>
                  <a:noFill/>
                </a:ln>
                <a:effectLst/>
                <a:uLnTx/>
                <a:uFillTx/>
              </a:rPr>
              <a:t>Compare</a:t>
            </a:r>
            <a:r>
              <a:rPr kumimoji="0" lang="en-US" b="0" i="0" u="none" strike="noStrike" cap="none" spc="5" normalizeH="0" baseline="0" noProof="0" dirty="0">
                <a:ln>
                  <a:noFill/>
                </a:ln>
                <a:effectLst/>
                <a:uLnTx/>
                <a:uFillTx/>
              </a:rPr>
              <a:t> </a:t>
            </a:r>
            <a:r>
              <a:rPr kumimoji="0" lang="en-US" b="0" i="0" u="none" strike="noStrike" cap="none" spc="0" normalizeH="0" baseline="0" noProof="0" dirty="0">
                <a:ln>
                  <a:noFill/>
                </a:ln>
                <a:effectLst/>
                <a:uLnTx/>
                <a:uFillTx/>
              </a:rPr>
              <a:t>the</a:t>
            </a:r>
            <a:r>
              <a:rPr kumimoji="0" lang="en-US" b="0" i="0" u="none" strike="noStrike" cap="none" spc="5" normalizeH="0" baseline="0" noProof="0" dirty="0">
                <a:ln>
                  <a:noFill/>
                </a:ln>
                <a:effectLst/>
                <a:uLnTx/>
                <a:uFillTx/>
              </a:rPr>
              <a:t> </a:t>
            </a:r>
            <a:r>
              <a:rPr kumimoji="0" lang="en-US" b="0" i="0" u="none" strike="noStrike" cap="none" spc="0" normalizeH="0" baseline="0" noProof="0" dirty="0">
                <a:ln>
                  <a:noFill/>
                </a:ln>
                <a:effectLst/>
                <a:uLnTx/>
                <a:uFillTx/>
              </a:rPr>
              <a:t>theory</a:t>
            </a:r>
            <a:r>
              <a:rPr kumimoji="0" lang="en-US" b="0" i="0" u="none" strike="noStrike" cap="none" spc="5" normalizeH="0" baseline="0" noProof="0" dirty="0">
                <a:ln>
                  <a:noFill/>
                </a:ln>
                <a:effectLst/>
                <a:uLnTx/>
                <a:uFillTx/>
              </a:rPr>
              <a:t> </a:t>
            </a:r>
            <a:r>
              <a:rPr kumimoji="0" lang="en-US" b="0" i="0" u="none" strike="noStrike" cap="none" spc="-5" normalizeH="0" baseline="0" noProof="0" dirty="0">
                <a:ln>
                  <a:noFill/>
                </a:ln>
                <a:effectLst/>
                <a:uLnTx/>
                <a:uFillTx/>
              </a:rPr>
              <a:t>with</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practice</a:t>
            </a:r>
            <a:r>
              <a:rPr kumimoji="0" lang="en-US" b="0" i="0" u="none" strike="noStrike" cap="none" spc="10" normalizeH="0" baseline="0" noProof="0" dirty="0">
                <a:ln>
                  <a:noFill/>
                </a:ln>
                <a:effectLst/>
                <a:uLnTx/>
                <a:uFillTx/>
              </a:rPr>
              <a:t> </a:t>
            </a:r>
            <a:r>
              <a:rPr kumimoji="0" lang="en-US" b="0" i="0" u="none" strike="noStrike" cap="none" spc="0" normalizeH="0" baseline="0" noProof="0" dirty="0">
                <a:ln>
                  <a:noFill/>
                </a:ln>
                <a:effectLst/>
                <a:uLnTx/>
                <a:uFillTx/>
              </a:rPr>
              <a:t>(link</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what</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you</a:t>
            </a:r>
            <a:r>
              <a:rPr kumimoji="0" lang="en-US" b="0" i="0" u="none" strike="noStrike" cap="none" spc="5" normalizeH="0" baseline="0" noProof="0" dirty="0">
                <a:ln>
                  <a:noFill/>
                </a:ln>
                <a:effectLst/>
                <a:uLnTx/>
                <a:uFillTx/>
              </a:rPr>
              <a:t> </a:t>
            </a:r>
            <a:r>
              <a:rPr kumimoji="0" lang="en-US" b="0" i="0" u="none" strike="noStrike" cap="none" spc="-15" normalizeH="0" baseline="0" noProof="0" dirty="0">
                <a:ln>
                  <a:noFill/>
                </a:ln>
                <a:effectLst/>
                <a:uLnTx/>
                <a:uFillTx/>
              </a:rPr>
              <a:t>have</a:t>
            </a:r>
            <a:r>
              <a:rPr kumimoji="0" lang="en-US" b="0" i="0" u="none" strike="noStrike" cap="none" spc="10" normalizeH="0" baseline="0" noProof="0" dirty="0">
                <a:ln>
                  <a:noFill/>
                </a:ln>
                <a:effectLst/>
                <a:uLnTx/>
                <a:uFillTx/>
              </a:rPr>
              <a:t> </a:t>
            </a:r>
            <a:r>
              <a:rPr kumimoji="0" lang="en-US" b="0" i="0" u="none" strike="noStrike" cap="none" spc="-15" normalizeH="0" baseline="0" noProof="0" dirty="0">
                <a:ln>
                  <a:noFill/>
                </a:ln>
                <a:effectLst/>
                <a:uLnTx/>
                <a:uFillTx/>
              </a:rPr>
              <a:t>tested*</a:t>
            </a:r>
            <a:r>
              <a:rPr kumimoji="0" lang="en-US" b="0" i="0" u="none" strike="noStrike" cap="none" spc="5" normalizeH="0" baseline="0" noProof="0" dirty="0">
                <a:ln>
                  <a:noFill/>
                </a:ln>
                <a:effectLst/>
                <a:uLnTx/>
                <a:uFillTx/>
              </a:rPr>
              <a:t> </a:t>
            </a:r>
            <a:r>
              <a:rPr kumimoji="0" lang="en-US" b="0" i="0" u="none" strike="noStrike" cap="none" spc="-5" normalizeH="0" baseline="0" noProof="0" dirty="0">
                <a:ln>
                  <a:noFill/>
                </a:ln>
                <a:effectLst/>
                <a:uLnTx/>
                <a:uFillTx/>
              </a:rPr>
              <a:t>with</a:t>
            </a:r>
            <a:r>
              <a:rPr kumimoji="0" lang="en-US" b="0" i="0" u="none" strike="noStrike" cap="none" spc="5" normalizeH="0" baseline="0" noProof="0" dirty="0">
                <a:ln>
                  <a:noFill/>
                </a:ln>
                <a:effectLst/>
                <a:uLnTx/>
                <a:uFillTx/>
              </a:rPr>
              <a:t> </a:t>
            </a:r>
            <a:r>
              <a:rPr kumimoji="0" lang="en-US" b="0" i="0" u="none" strike="noStrike" cap="none" spc="-15" normalizeH="0" baseline="0" noProof="0" dirty="0">
                <a:ln>
                  <a:noFill/>
                </a:ln>
                <a:effectLst/>
                <a:uLnTx/>
                <a:uFillTx/>
              </a:rPr>
              <a:t>literature </a:t>
            </a:r>
            <a:r>
              <a:rPr kumimoji="0" lang="en-US" b="0" i="0" u="none" strike="noStrike" cap="none" spc="-10" normalizeH="0" baseline="0" noProof="0" dirty="0">
                <a:ln>
                  <a:noFill/>
                </a:ln>
                <a:effectLst/>
                <a:uLnTx/>
                <a:uFillTx/>
              </a:rPr>
              <a:t>you</a:t>
            </a:r>
            <a:r>
              <a:rPr kumimoji="0" lang="en-US" b="0" i="0" u="none" strike="noStrike" cap="none" spc="10" normalizeH="0" baseline="0" noProof="0" dirty="0">
                <a:ln>
                  <a:noFill/>
                </a:ln>
                <a:effectLst/>
                <a:uLnTx/>
                <a:uFillTx/>
              </a:rPr>
              <a:t> </a:t>
            </a:r>
            <a:r>
              <a:rPr kumimoji="0" lang="en-US" b="0" i="0" u="none" strike="noStrike" cap="none" spc="-15" normalizeH="0" baseline="0" noProof="0" dirty="0">
                <a:ln>
                  <a:noFill/>
                </a:ln>
                <a:effectLst/>
                <a:uLnTx/>
                <a:uFillTx/>
              </a:rPr>
              <a:t>have</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engaged</a:t>
            </a:r>
            <a:r>
              <a:rPr kumimoji="0" lang="en-US" b="0" i="0" u="none" strike="noStrike" cap="none" spc="5" normalizeH="0" baseline="0" noProof="0" dirty="0">
                <a:ln>
                  <a:noFill/>
                </a:ln>
                <a:effectLst/>
                <a:uLnTx/>
                <a:uFillTx/>
              </a:rPr>
              <a:t> </a:t>
            </a:r>
            <a:r>
              <a:rPr kumimoji="0" lang="en-US" b="0" i="0" u="none" strike="noStrike" cap="none" spc="-5" normalizeH="0" baseline="0" noProof="0" dirty="0">
                <a:ln>
                  <a:noFill/>
                </a:ln>
                <a:effectLst/>
                <a:uLnTx/>
                <a:uFillTx/>
              </a:rPr>
              <a:t>with).</a:t>
            </a:r>
            <a:endParaRPr lang="en-US" spc="5" dirty="0"/>
          </a:p>
          <a:p>
            <a:pPr marL="285750" indent="-285750">
              <a:lnSpc>
                <a:spcPct val="90000"/>
              </a:lnSpc>
              <a:buFont typeface="Wingdings" panose="05000000000000000000" pitchFamily="2" charset="2"/>
              <a:buChar char="Ø"/>
            </a:pPr>
            <a:r>
              <a:rPr lang="en-US" spc="5" dirty="0"/>
              <a:t>           How will this experience impact on your future practice? Be prepared to justify your choices.</a:t>
            </a:r>
          </a:p>
          <a:p>
            <a:pPr marL="355600" marR="17145" lvl="0" indent="-285750" fontAlgn="auto">
              <a:lnSpc>
                <a:spcPct val="90000"/>
              </a:lnSpc>
              <a:spcBef>
                <a:spcPts val="0"/>
              </a:spcBef>
              <a:spcAft>
                <a:spcPts val="0"/>
              </a:spcAft>
              <a:buClrTx/>
              <a:buSzTx/>
              <a:buFont typeface="Wingdings" panose="05000000000000000000" pitchFamily="2" charset="2"/>
              <a:buChar char="Ø"/>
              <a:tabLst/>
              <a:defRPr/>
            </a:pPr>
            <a:r>
              <a:rPr kumimoji="0" lang="en-US" b="0" i="0" u="none" strike="noStrike" cap="none" spc="-5" normalizeH="0" baseline="0" noProof="0" dirty="0">
                <a:ln>
                  <a:noFill/>
                </a:ln>
                <a:effectLst/>
                <a:uLnTx/>
                <a:uFillTx/>
              </a:rPr>
              <a:t>Consider</a:t>
            </a:r>
            <a:r>
              <a:rPr kumimoji="0" lang="en-US" b="0" i="0" u="none" strike="noStrike" cap="none" spc="5" normalizeH="0" baseline="0" noProof="0" dirty="0">
                <a:ln>
                  <a:noFill/>
                </a:ln>
                <a:effectLst/>
                <a:uLnTx/>
                <a:uFillTx/>
              </a:rPr>
              <a:t> </a:t>
            </a:r>
            <a:r>
              <a:rPr kumimoji="0" lang="en-US" b="0" i="0" u="none" strike="noStrike" cap="none" spc="0" normalizeH="0" baseline="0" noProof="0" dirty="0">
                <a:ln>
                  <a:noFill/>
                </a:ln>
                <a:effectLst/>
                <a:uLnTx/>
                <a:uFillTx/>
              </a:rPr>
              <a:t>the</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development</a:t>
            </a:r>
            <a:r>
              <a:rPr kumimoji="0" lang="en-US" b="0" i="0" u="none" strike="noStrike" cap="none" spc="10" normalizeH="0" baseline="0" noProof="0" dirty="0">
                <a:ln>
                  <a:noFill/>
                </a:ln>
                <a:effectLst/>
                <a:uLnTx/>
                <a:uFillTx/>
              </a:rPr>
              <a:t> </a:t>
            </a:r>
            <a:r>
              <a:rPr kumimoji="0" lang="en-US" b="0" i="0" u="none" strike="noStrike" cap="none" spc="-5" normalizeH="0" baseline="0" noProof="0" dirty="0">
                <a:ln>
                  <a:noFill/>
                </a:ln>
                <a:effectLst/>
                <a:uLnTx/>
                <a:uFillTx/>
              </a:rPr>
              <a:t>of</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your</a:t>
            </a:r>
            <a:r>
              <a:rPr kumimoji="0" lang="en-US" b="0" i="0" u="none" strike="noStrike" cap="none" spc="5" normalizeH="0" baseline="0" noProof="0" dirty="0">
                <a:ln>
                  <a:noFill/>
                </a:ln>
                <a:effectLst/>
                <a:uLnTx/>
                <a:uFillTx/>
              </a:rPr>
              <a:t> </a:t>
            </a:r>
            <a:r>
              <a:rPr kumimoji="0" lang="en-US" b="0" i="0" u="none" strike="noStrike" cap="none" spc="-10" normalizeH="0" baseline="0" noProof="0" dirty="0">
                <a:ln>
                  <a:noFill/>
                </a:ln>
                <a:effectLst/>
                <a:uLnTx/>
                <a:uFillTx/>
              </a:rPr>
              <a:t>understanding</a:t>
            </a:r>
            <a:r>
              <a:rPr kumimoji="0" lang="en-US" b="0" i="0" u="none" strike="noStrike" cap="none" spc="10" normalizeH="0" baseline="0" noProof="0" dirty="0">
                <a:ln>
                  <a:noFill/>
                </a:ln>
                <a:effectLst/>
                <a:uLnTx/>
                <a:uFillTx/>
              </a:rPr>
              <a:t> </a:t>
            </a:r>
            <a:r>
              <a:rPr kumimoji="0" lang="en-US" b="0" i="0" u="none" strike="noStrike" cap="none" spc="-5" normalizeH="0" baseline="0" noProof="0" dirty="0">
                <a:ln>
                  <a:noFill/>
                </a:ln>
                <a:effectLst/>
                <a:uLnTx/>
                <a:uFillTx/>
              </a:rPr>
              <a:t>of</a:t>
            </a:r>
            <a:r>
              <a:rPr kumimoji="0" lang="en-US" b="0" i="0" u="none" strike="noStrike" cap="none" spc="5" normalizeH="0" baseline="0" noProof="0" dirty="0">
                <a:ln>
                  <a:noFill/>
                </a:ln>
                <a:effectLst/>
                <a:uLnTx/>
                <a:uFillTx/>
              </a:rPr>
              <a:t> </a:t>
            </a:r>
            <a:r>
              <a:rPr lang="en-US" dirty="0"/>
              <a:t>strategic planning and SDPs from ECAD7003/ECAD6009 module teaching, the MEET day and your TEST phase.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63879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Notes to staff </a:t>
            </a:r>
            <a:r>
              <a:rPr lang="en-GB" b="0" u="none" dirty="0"/>
              <a:t>This assignment will be bespoke to the student and depend on what has interested them in the school development plan/departmental plan they are engaging with, please g</a:t>
            </a:r>
            <a:r>
              <a:rPr lang="en-GB" dirty="0"/>
              <a:t>ive</a:t>
            </a:r>
            <a:r>
              <a:rPr lang="en-GB" baseline="0" dirty="0"/>
              <a:t> more examples of an ‘aspect’ or ‘target’ they could potentially choose from </a:t>
            </a:r>
            <a:r>
              <a:rPr lang="en-GB" baseline="0" dirty="0" err="1"/>
              <a:t>theirSDP</a:t>
            </a:r>
            <a:r>
              <a:rPr lang="en-GB" baseline="0" dirty="0"/>
              <a:t>/DDP, </a:t>
            </a:r>
            <a:r>
              <a:rPr lang="en-GB" baseline="0" dirty="0" err="1"/>
              <a:t>eg</a:t>
            </a:r>
            <a:endParaRPr lang="en-GB" baseline="0" dirty="0"/>
          </a:p>
          <a:p>
            <a:r>
              <a:rPr lang="en-US" sz="1200" b="1" i="1" dirty="0">
                <a:solidFill>
                  <a:srgbClr val="FFFFFF"/>
                </a:solidFill>
              </a:rPr>
              <a:t>‘Further develop provision for EAL learners’,</a:t>
            </a:r>
            <a:r>
              <a:rPr lang="en-US" sz="1200" b="1" i="1" baseline="0" dirty="0">
                <a:solidFill>
                  <a:srgbClr val="FFFFFF"/>
                </a:solidFill>
              </a:rPr>
              <a:t> </a:t>
            </a:r>
          </a:p>
          <a:p>
            <a:r>
              <a:rPr lang="en-US" sz="1200" b="1" i="1" baseline="0" dirty="0">
                <a:solidFill>
                  <a:srgbClr val="FFFFFF"/>
                </a:solidFill>
              </a:rPr>
              <a:t>‘increase use of incidental Welsh’, </a:t>
            </a:r>
          </a:p>
          <a:p>
            <a:r>
              <a:rPr lang="en-US" sz="1200" b="1" i="1" baseline="0" dirty="0">
                <a:solidFill>
                  <a:srgbClr val="FFFFFF"/>
                </a:solidFill>
              </a:rPr>
              <a:t>‘address ways in which learners receive feedback through self/peer assessment’, </a:t>
            </a:r>
          </a:p>
          <a:p>
            <a:r>
              <a:rPr lang="en-US" sz="1200" b="1" i="1" baseline="0" dirty="0">
                <a:solidFill>
                  <a:srgbClr val="FFFFFF"/>
                </a:solidFill>
              </a:rPr>
              <a:t>‘development of learners’ independence’, ‘improvement of extended writing in KS2’,</a:t>
            </a:r>
          </a:p>
          <a:p>
            <a:r>
              <a:rPr lang="en-US" sz="1200" b="1" i="1" baseline="0" dirty="0">
                <a:solidFill>
                  <a:srgbClr val="FFFFFF"/>
                </a:solidFill>
              </a:rPr>
              <a:t> ‘provision of STEM activities to develop thinking skills’, ‘development of problem-solving skills in KSX’, </a:t>
            </a:r>
          </a:p>
          <a:p>
            <a:r>
              <a:rPr lang="en-US" sz="1200" b="1" i="1" baseline="0" dirty="0">
                <a:solidFill>
                  <a:srgbClr val="FFFFFF"/>
                </a:solidFill>
              </a:rPr>
              <a:t>‘further develop the provision of digital competency’,</a:t>
            </a:r>
          </a:p>
          <a:p>
            <a:r>
              <a:rPr lang="en-US" sz="1200" b="1" i="1" baseline="0" dirty="0">
                <a:solidFill>
                  <a:srgbClr val="FFFFFF"/>
                </a:solidFill>
              </a:rPr>
              <a:t> ‘develop computational thinking skills’,</a:t>
            </a:r>
          </a:p>
          <a:p>
            <a:r>
              <a:rPr lang="en-US" sz="1200" b="1" i="1" baseline="0" dirty="0">
                <a:solidFill>
                  <a:srgbClr val="FFFFFF"/>
                </a:solidFill>
              </a:rPr>
              <a:t> </a:t>
            </a:r>
            <a:r>
              <a:rPr lang="en-US" sz="1200" b="1" baseline="0" dirty="0">
                <a:solidFill>
                  <a:srgbClr val="FFFFFF"/>
                </a:solidFill>
              </a:rPr>
              <a:t>‘</a:t>
            </a:r>
            <a:r>
              <a:rPr lang="en-US" sz="1200" b="1" i="1" baseline="0" dirty="0">
                <a:solidFill>
                  <a:srgbClr val="FFFFFF"/>
                </a:solidFill>
              </a:rPr>
              <a:t>improve the diversity of the curriculum being offered at School X to ensure that learning reflects </a:t>
            </a:r>
            <a:r>
              <a:rPr lang="en-GB" b="1" i="1" dirty="0">
                <a:solidFill>
                  <a:srgbClr val="D35400"/>
                </a:solidFill>
                <a:effectLst/>
                <a:latin typeface="Arial" panose="020B0604020202020204" pitchFamily="34" charset="0"/>
              </a:rPr>
              <a:t>Black, Asian and Minority Ethnic perspectives’,</a:t>
            </a:r>
            <a:r>
              <a:rPr lang="en-US" sz="1200" b="1" baseline="0" dirty="0">
                <a:solidFill>
                  <a:srgbClr val="FFFFFF"/>
                </a:solidFill>
              </a:rPr>
              <a:t>…the list is endless …. </a:t>
            </a:r>
            <a:r>
              <a:rPr lang="en-US" sz="1200" b="0" baseline="0" dirty="0">
                <a:solidFill>
                  <a:srgbClr val="FFFFFF"/>
                </a:solidFill>
              </a:rPr>
              <a:t>BA students should have already thought about their chosen aspect through their engagement so far with their school’s SDP. </a:t>
            </a:r>
          </a:p>
          <a:p>
            <a:endParaRPr lang="en-US" sz="1200" b="1" baseline="0" dirty="0">
              <a:solidFill>
                <a:srgbClr val="FFFFFF"/>
              </a:solidFill>
            </a:endParaRPr>
          </a:p>
          <a:p>
            <a:r>
              <a:rPr lang="en-US" sz="1200" b="1" baseline="0" dirty="0">
                <a:solidFill>
                  <a:srgbClr val="FFFFFF"/>
                </a:solidFill>
              </a:rPr>
              <a:t>Wider reaching action points may include examples such as; ‘</a:t>
            </a:r>
            <a:r>
              <a:rPr lang="en-US" sz="1200" b="1" i="1" baseline="0" dirty="0">
                <a:solidFill>
                  <a:srgbClr val="FFFFFF"/>
                </a:solidFill>
              </a:rPr>
              <a:t>further develop an understanding of progression across </a:t>
            </a:r>
            <a:r>
              <a:rPr lang="en-US" sz="1200" b="1" i="1" baseline="0" dirty="0" err="1">
                <a:solidFill>
                  <a:srgbClr val="FFFFFF"/>
                </a:solidFill>
              </a:rPr>
              <a:t>AoLEs</a:t>
            </a:r>
            <a:r>
              <a:rPr lang="en-US" sz="1200" b="1" i="1" baseline="0" dirty="0">
                <a:solidFill>
                  <a:srgbClr val="FFFFFF"/>
                </a:solidFill>
              </a:rPr>
              <a:t>’</a:t>
            </a:r>
            <a:r>
              <a:rPr lang="en-US" sz="1200" b="1" baseline="0" dirty="0">
                <a:solidFill>
                  <a:srgbClr val="FFFFFF"/>
                </a:solidFill>
              </a:rPr>
              <a:t>, </a:t>
            </a:r>
            <a:r>
              <a:rPr lang="en-GB" b="1" i="1" dirty="0">
                <a:solidFill>
                  <a:srgbClr val="D35400"/>
                </a:solidFill>
                <a:effectLst/>
                <a:latin typeface="Arial" panose="020B0604020202020204" pitchFamily="34" charset="0"/>
              </a:rPr>
              <a:t>‘ Implement the ALN reform’, these are both interesting areas and if applicable students should be mindful to not explore too broad an action point that could potentially lead to a lack of depth in knowledge and understanding, in this case they should consider maybe one or two </a:t>
            </a:r>
            <a:r>
              <a:rPr lang="en-GB" b="1" i="1" dirty="0" err="1">
                <a:solidFill>
                  <a:srgbClr val="D35400"/>
                </a:solidFill>
                <a:effectLst/>
                <a:latin typeface="Arial" panose="020B0604020202020204" pitchFamily="34" charset="0"/>
              </a:rPr>
              <a:t>AoLEs</a:t>
            </a:r>
            <a:r>
              <a:rPr lang="en-GB" b="1" i="1" dirty="0">
                <a:solidFill>
                  <a:srgbClr val="D35400"/>
                </a:solidFill>
                <a:effectLst/>
                <a:latin typeface="Arial" panose="020B0604020202020204" pitchFamily="34" charset="0"/>
              </a:rPr>
              <a:t> for example, or one or two aspects of the ALN changes </a:t>
            </a:r>
            <a:endParaRPr lang="en-US" sz="1200" b="1" i="1" baseline="0" dirty="0">
              <a:solidFill>
                <a:srgbClr val="FFFFFF"/>
              </a:solidFill>
            </a:endParaRPr>
          </a:p>
          <a:p>
            <a:endParaRPr lang="en-US" sz="1200" b="1" baseline="0" dirty="0">
              <a:solidFill>
                <a:srgbClr val="FFFFFF"/>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baseline="0" dirty="0">
                <a:solidFill>
                  <a:srgbClr val="FFFFFF"/>
                </a:solidFill>
              </a:rPr>
              <a:t>In the assessment guidance on Moodle there are suggested ways in which they can break down the literature review. There is also a </a:t>
            </a:r>
            <a:r>
              <a:rPr lang="en-US" sz="1200" b="0" baseline="0" dirty="0" err="1">
                <a:solidFill>
                  <a:srgbClr val="FFFFFF"/>
                </a:solidFill>
              </a:rPr>
              <a:t>padlet</a:t>
            </a:r>
            <a:r>
              <a:rPr lang="en-US" sz="1200" b="0" baseline="0" dirty="0">
                <a:solidFill>
                  <a:srgbClr val="FFFFFF"/>
                </a:solidFill>
              </a:rPr>
              <a:t> entitled School Improvement created and available to them to support this </a:t>
            </a:r>
            <a:r>
              <a:rPr lang="en-US" sz="1200" b="1" baseline="0" dirty="0">
                <a:solidFill>
                  <a:srgbClr val="FFFFFF"/>
                </a:solidFill>
              </a:rPr>
              <a:t>theoretical understanding of </a:t>
            </a:r>
            <a:r>
              <a:rPr lang="en-US" sz="1200" b="0" baseline="0" dirty="0">
                <a:solidFill>
                  <a:srgbClr val="FFFFFF"/>
                </a:solidFill>
              </a:rPr>
              <a:t>School Development Planning. Help the students to understand that the phrases school development and school improvement are interchangeable and therefore literature on either can be obtained. Encourage them to distinguish between the two distinct parts of the literature review, as a guide, they can split the word count in half – 400 on theory and 400 on literature relating to their chosen aspect, they may find they wish to talk in more detail about the literature relating to their chosen aspect, encourage them not to go lower than 300 words on the theory relating to school improvement. </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46</a:t>
            </a:fld>
            <a:endParaRPr lang="en-GB"/>
          </a:p>
        </p:txBody>
      </p:sp>
    </p:spTree>
    <p:extLst>
      <p:ext uri="{BB962C8B-B14F-4D97-AF65-F5344CB8AC3E}">
        <p14:creationId xmlns:p14="http://schemas.microsoft.com/office/powerpoint/2010/main" val="21347144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47</a:t>
            </a:fld>
            <a:endParaRPr lang="en-GB"/>
          </a:p>
        </p:txBody>
      </p:sp>
    </p:spTree>
    <p:extLst>
      <p:ext uri="{BB962C8B-B14F-4D97-AF65-F5344CB8AC3E}">
        <p14:creationId xmlns:p14="http://schemas.microsoft.com/office/powerpoint/2010/main" val="221183466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word documents. A) </a:t>
            </a:r>
            <a:r>
              <a:rPr lang="en-GB" dirty="0" err="1"/>
              <a:t>Acronymns</a:t>
            </a:r>
            <a:r>
              <a:rPr lang="en-GB" dirty="0"/>
              <a:t> only – students have 10 minutes in small groups to see how many they know.</a:t>
            </a:r>
          </a:p>
          <a:p>
            <a:r>
              <a:rPr lang="en-GB" dirty="0"/>
              <a:t>b) Acronyms, answers and definitions.</a:t>
            </a:r>
          </a:p>
          <a:p>
            <a:endParaRPr lang="en-GB" dirty="0"/>
          </a:p>
          <a:p>
            <a:r>
              <a:rPr lang="en-GB" dirty="0"/>
              <a:t>In your assignment, is it important that you DON’T assume the reader is familiar with the acronyms you are using? Full definition with acronym is required at first citation followed by acronym thereafter.</a:t>
            </a:r>
          </a:p>
        </p:txBody>
      </p:sp>
      <p:sp>
        <p:nvSpPr>
          <p:cNvPr id="4" name="Slide Number Placeholder 3"/>
          <p:cNvSpPr>
            <a:spLocks noGrp="1"/>
          </p:cNvSpPr>
          <p:nvPr>
            <p:ph type="sldNum" sz="quarter" idx="5"/>
          </p:nvPr>
        </p:nvSpPr>
        <p:spPr/>
        <p:txBody>
          <a:bodyPr/>
          <a:lstStyle/>
          <a:p>
            <a:fld id="{1EF44453-5311-48A5-B6B8-D329105D21FB}" type="slidenum">
              <a:rPr lang="en-GB" smtClean="0"/>
              <a:t>48</a:t>
            </a:fld>
            <a:endParaRPr lang="en-GB"/>
          </a:p>
        </p:txBody>
      </p:sp>
    </p:spTree>
    <p:extLst>
      <p:ext uri="{BB962C8B-B14F-4D97-AF65-F5344CB8AC3E}">
        <p14:creationId xmlns:p14="http://schemas.microsoft.com/office/powerpoint/2010/main" val="283575058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BA students have already been carrying out the TEST period during their PTE3, they were given this information in their taught module sessions (December 13</a:t>
            </a:r>
            <a:r>
              <a:rPr lang="en-GB" baseline="30000" dirty="0"/>
              <a:t>th</a:t>
            </a:r>
            <a:r>
              <a:rPr lang="en-GB" dirty="0"/>
              <a:t> 2022)</a:t>
            </a:r>
          </a:p>
        </p:txBody>
      </p:sp>
      <p:sp>
        <p:nvSpPr>
          <p:cNvPr id="4" name="Slide Number Placeholder 3"/>
          <p:cNvSpPr>
            <a:spLocks noGrp="1"/>
          </p:cNvSpPr>
          <p:nvPr>
            <p:ph type="sldNum" sz="quarter" idx="5"/>
          </p:nvPr>
        </p:nvSpPr>
        <p:spPr/>
        <p:txBody>
          <a:bodyPr/>
          <a:lstStyle/>
          <a:p>
            <a:fld id="{1EF44453-5311-48A5-B6B8-D329105D21FB}" type="slidenum">
              <a:rPr lang="en-GB" smtClean="0"/>
              <a:t>49</a:t>
            </a:fld>
            <a:endParaRPr lang="en-GB"/>
          </a:p>
        </p:txBody>
      </p:sp>
    </p:spTree>
    <p:extLst>
      <p:ext uri="{BB962C8B-B14F-4D97-AF65-F5344CB8AC3E}">
        <p14:creationId xmlns:p14="http://schemas.microsoft.com/office/powerpoint/2010/main" val="143139489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a:ea typeface="+mn-ea"/>
                <a:cs typeface="Calibri"/>
              </a:rPr>
              <a:t>An </a:t>
            </a:r>
            <a:r>
              <a:rPr kumimoji="0" lang="en-GB" sz="1200" b="0" i="0" u="none" strike="noStrike" kern="1200" cap="none" spc="-10" normalizeH="0" baseline="0" noProof="0" dirty="0">
                <a:ln>
                  <a:noFill/>
                </a:ln>
                <a:solidFill>
                  <a:prstClr val="black"/>
                </a:solidFill>
                <a:effectLst/>
                <a:uLnTx/>
                <a:uFillTx/>
                <a:latin typeface="Calibri"/>
                <a:ea typeface="+mn-ea"/>
                <a:cs typeface="Calibri"/>
              </a:rPr>
              <a:t>important</a:t>
            </a:r>
            <a:r>
              <a:rPr kumimoji="0" lang="en-GB" sz="1200" b="0" i="0" u="none" strike="noStrike" kern="1200" cap="none" spc="0" normalizeH="0" baseline="0" noProof="0" dirty="0">
                <a:ln>
                  <a:noFill/>
                </a:ln>
                <a:solidFill>
                  <a:prstClr val="black"/>
                </a:solidFill>
                <a:effectLst/>
                <a:uLnTx/>
                <a:uFillTx/>
                <a:latin typeface="Calibri"/>
                <a:ea typeface="+mn-ea"/>
                <a:cs typeface="Calibri"/>
              </a:rPr>
              <a:t> aspect </a:t>
            </a:r>
            <a:r>
              <a:rPr kumimoji="0" lang="en-GB" sz="1200" b="0" i="0" u="none" strike="noStrike" kern="1200" cap="none" spc="-5" normalizeH="0" baseline="0" noProof="0" dirty="0">
                <a:ln>
                  <a:noFill/>
                </a:ln>
                <a:solidFill>
                  <a:prstClr val="black"/>
                </a:solidFill>
                <a:effectLst/>
                <a:uLnTx/>
                <a:uFillTx/>
                <a:latin typeface="Calibri"/>
                <a:ea typeface="+mn-ea"/>
                <a:cs typeface="Calibri"/>
              </a:rPr>
              <a:t>of</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bridging</a:t>
            </a:r>
            <a:r>
              <a:rPr kumimoji="0" lang="en-GB" sz="1200" b="0" i="0" u="none" strike="noStrike" kern="1200" cap="none" spc="0" normalizeH="0" baseline="0" noProof="0" dirty="0">
                <a:ln>
                  <a:noFill/>
                </a:ln>
                <a:solidFill>
                  <a:prstClr val="black"/>
                </a:solidFill>
                <a:effectLst/>
                <a:uLnTx/>
                <a:uFillTx/>
                <a:latin typeface="Calibri"/>
                <a:ea typeface="+mn-ea"/>
                <a:cs typeface="Calibri"/>
              </a:rPr>
              <a:t> and </a:t>
            </a:r>
            <a:r>
              <a:rPr kumimoji="0" lang="en-GB" sz="1200" b="0" i="0" u="none" strike="noStrike" kern="1200" cap="none" spc="-5" normalizeH="0" baseline="0" noProof="0" dirty="0">
                <a:ln>
                  <a:noFill/>
                </a:ln>
                <a:solidFill>
                  <a:prstClr val="black"/>
                </a:solidFill>
                <a:effectLst/>
                <a:uLnTx/>
                <a:uFillTx/>
                <a:latin typeface="Calibri"/>
                <a:ea typeface="+mn-ea"/>
                <a:cs typeface="Calibri"/>
              </a:rPr>
              <a:t>other</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10" normalizeH="0" baseline="0" noProof="0" dirty="0">
                <a:ln>
                  <a:noFill/>
                </a:ln>
                <a:solidFill>
                  <a:prstClr val="black"/>
                </a:solidFill>
                <a:effectLst/>
                <a:uLnTx/>
                <a:uFillTx/>
                <a:latin typeface="Calibri"/>
                <a:ea typeface="+mn-ea"/>
                <a:cs typeface="Calibri"/>
              </a:rPr>
              <a:t>areas</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of</a:t>
            </a:r>
            <a:r>
              <a:rPr kumimoji="0" lang="en-GB" sz="1200" b="0" i="0" u="none" strike="noStrike" kern="1200" cap="none" spc="0" normalizeH="0" baseline="0" noProof="0" dirty="0">
                <a:ln>
                  <a:noFill/>
                </a:ln>
                <a:solidFill>
                  <a:prstClr val="black"/>
                </a:solidFill>
                <a:effectLst/>
                <a:uLnTx/>
                <a:uFillTx/>
                <a:latin typeface="Calibri"/>
                <a:ea typeface="+mn-ea"/>
                <a:cs typeface="Calibri"/>
              </a:rPr>
              <a:t> the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course,</a:t>
            </a:r>
            <a:r>
              <a:rPr kumimoji="0" lang="en-GB" sz="1200" b="0" i="0" u="none" strike="noStrike" kern="1200" cap="none" spc="5" normalizeH="0" baseline="0" noProof="0" dirty="0">
                <a:ln>
                  <a:noFill/>
                </a:ln>
                <a:solidFill>
                  <a:prstClr val="black"/>
                </a:solidFill>
                <a:effectLst/>
                <a:uLnTx/>
                <a:uFillTx/>
                <a:latin typeface="Calibri"/>
                <a:ea typeface="+mn-ea"/>
                <a:cs typeface="Calibri"/>
              </a:rPr>
              <a:t> </a:t>
            </a:r>
            <a:r>
              <a:rPr kumimoji="0" lang="en-GB" sz="1200" b="0" i="0" u="none" strike="noStrike" kern="1200" cap="none" spc="0" normalizeH="0" baseline="0" noProof="0" dirty="0">
                <a:ln>
                  <a:noFill/>
                </a:ln>
                <a:solidFill>
                  <a:prstClr val="black"/>
                </a:solidFill>
                <a:effectLst/>
                <a:uLnTx/>
                <a:uFillTx/>
                <a:latin typeface="Calibri"/>
                <a:ea typeface="+mn-ea"/>
                <a:cs typeface="Calibri"/>
              </a:rPr>
              <a:t>is </a:t>
            </a:r>
            <a:r>
              <a:rPr kumimoji="0" lang="en-GB" sz="1200" b="0" i="0" u="none" strike="noStrike" kern="1200" cap="none" spc="-645" normalizeH="0" baseline="0" noProof="0" dirty="0">
                <a:ln>
                  <a:noFill/>
                </a:ln>
                <a:solidFill>
                  <a:prstClr val="black"/>
                </a:solidFill>
                <a:effectLst/>
                <a:uLnTx/>
                <a:uFillTx/>
                <a:latin typeface="Calibri"/>
                <a:ea typeface="+mn-ea"/>
                <a:cs typeface="Calibri"/>
              </a:rPr>
              <a:t> </a:t>
            </a:r>
            <a:r>
              <a:rPr kumimoji="0" lang="en-GB" sz="1200" b="0" i="0" u="none" strike="noStrike" kern="1200" cap="none" spc="0" normalizeH="0" baseline="0" noProof="0" dirty="0">
                <a:ln>
                  <a:noFill/>
                </a:ln>
                <a:solidFill>
                  <a:prstClr val="black"/>
                </a:solidFill>
                <a:effectLst/>
                <a:uLnTx/>
                <a:uFillTx/>
                <a:latin typeface="Calibri"/>
                <a:ea typeface="+mn-ea"/>
                <a:cs typeface="Calibri"/>
              </a:rPr>
              <a:t>being able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to</a:t>
            </a:r>
            <a:r>
              <a:rPr kumimoji="0" lang="en-GB" sz="1200" b="0" i="0" u="none" strike="noStrike" kern="1200" cap="none" spc="0" normalizeH="0" baseline="0" noProof="0" dirty="0">
                <a:ln>
                  <a:noFill/>
                </a:ln>
                <a:solidFill>
                  <a:prstClr val="black"/>
                </a:solidFill>
                <a:effectLst/>
                <a:uLnTx/>
                <a:uFillTx/>
                <a:latin typeface="Calibri"/>
                <a:ea typeface="+mn-ea"/>
                <a:cs typeface="Calibri"/>
              </a:rPr>
              <a:t> link </a:t>
            </a:r>
            <a:r>
              <a:rPr kumimoji="0" lang="en-GB" sz="1200" b="0" i="0" u="none" strike="noStrike" kern="1200" cap="none" spc="-10" normalizeH="0" baseline="0" noProof="0" dirty="0">
                <a:ln>
                  <a:noFill/>
                </a:ln>
                <a:solidFill>
                  <a:prstClr val="black"/>
                </a:solidFill>
                <a:effectLst/>
                <a:uLnTx/>
                <a:uFillTx/>
                <a:latin typeface="Calibri"/>
                <a:ea typeface="+mn-ea"/>
                <a:cs typeface="Calibri"/>
              </a:rPr>
              <a:t>your</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activities</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15" normalizeH="0" baseline="0" noProof="0" dirty="0">
                <a:ln>
                  <a:noFill/>
                </a:ln>
                <a:solidFill>
                  <a:prstClr val="black"/>
                </a:solidFill>
                <a:effectLst/>
                <a:uLnTx/>
                <a:uFillTx/>
                <a:latin typeface="Calibri"/>
                <a:ea typeface="+mn-ea"/>
                <a:cs typeface="Calibri"/>
              </a:rPr>
              <a:t>to</a:t>
            </a:r>
            <a:r>
              <a:rPr kumimoji="0" lang="en-GB" sz="1200" b="0" i="0" u="none" strike="noStrike" kern="1200" cap="none" spc="0" normalizeH="0" baseline="0" noProof="0" dirty="0">
                <a:ln>
                  <a:noFill/>
                </a:ln>
                <a:solidFill>
                  <a:prstClr val="black"/>
                </a:solidFill>
                <a:effectLst/>
                <a:uLnTx/>
                <a:uFillTx/>
                <a:latin typeface="Calibri"/>
                <a:ea typeface="+mn-ea"/>
                <a:cs typeface="Calibri"/>
              </a:rPr>
              <a:t> the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Professional</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35" normalizeH="0" baseline="0" noProof="0" dirty="0">
                <a:ln>
                  <a:noFill/>
                </a:ln>
                <a:solidFill>
                  <a:prstClr val="black"/>
                </a:solidFill>
                <a:effectLst/>
                <a:uLnTx/>
                <a:uFillTx/>
                <a:latin typeface="Calibri"/>
                <a:ea typeface="+mn-ea"/>
                <a:cs typeface="Calibri"/>
              </a:rPr>
              <a:t>Teaching </a:t>
            </a:r>
            <a:r>
              <a:rPr kumimoji="0" lang="en-GB" sz="1200" b="0" i="0" u="none" strike="noStrike" kern="1200" cap="none" spc="-30" normalizeH="0" baseline="0" noProof="0" dirty="0">
                <a:ln>
                  <a:noFill/>
                </a:ln>
                <a:solidFill>
                  <a:prstClr val="black"/>
                </a:solidFill>
                <a:effectLst/>
                <a:uLnTx/>
                <a:uFillTx/>
                <a:latin typeface="Calibri"/>
                <a:ea typeface="+mn-ea"/>
                <a:cs typeface="Calibri"/>
              </a:rPr>
              <a:t> </a:t>
            </a:r>
            <a:r>
              <a:rPr kumimoji="0" lang="en-GB" sz="1200" b="0" i="0" u="none" strike="noStrike" kern="1200" cap="none" spc="-10" normalizeH="0" baseline="0" noProof="0" dirty="0">
                <a:ln>
                  <a:noFill/>
                </a:ln>
                <a:solidFill>
                  <a:prstClr val="black"/>
                </a:solidFill>
                <a:effectLst/>
                <a:uLnTx/>
                <a:uFillTx/>
                <a:latin typeface="Calibri"/>
                <a:ea typeface="+mn-ea"/>
                <a:cs typeface="Calibri"/>
              </a:rPr>
              <a:t>Standards.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10" normalizeH="0" baseline="0" noProof="0" dirty="0">
                <a:ln>
                  <a:noFill/>
                </a:ln>
                <a:solidFill>
                  <a:prstClr val="black"/>
                </a:solidFill>
                <a:effectLst/>
                <a:uLnTx/>
                <a:uFillTx/>
                <a:latin typeface="Calibri"/>
                <a:ea typeface="+mn-ea"/>
                <a:cs typeface="Calibri"/>
              </a:rPr>
              <a:t>Please inform students that if they wish to write a PET template for the work covered in this Bridge and the module, then the following standards are suggested links made to this. </a:t>
            </a:r>
            <a:endParaRPr kumimoji="0" lang="en-GB" sz="1200" b="0" i="0" u="none" strike="noStrike" kern="1200" cap="none" spc="0" normalizeH="0" baseline="0" noProof="0" dirty="0">
              <a:ln>
                <a:noFill/>
              </a:ln>
              <a:solidFill>
                <a:prstClr val="black"/>
              </a:solidFill>
              <a:effectLst/>
              <a:uLnTx/>
              <a:uFillTx/>
              <a:latin typeface="Calibri"/>
              <a:ea typeface="+mn-ea"/>
              <a:cs typeface="Calibri"/>
            </a:endParaRPr>
          </a:p>
          <a:p>
            <a:endParaRPr lang="en-GB" dirty="0"/>
          </a:p>
        </p:txBody>
      </p:sp>
      <p:sp>
        <p:nvSpPr>
          <p:cNvPr id="4" name="Slide Number Placeholder 3"/>
          <p:cNvSpPr>
            <a:spLocks noGrp="1"/>
          </p:cNvSpPr>
          <p:nvPr>
            <p:ph type="sldNum" sz="quarter" idx="5"/>
          </p:nvPr>
        </p:nvSpPr>
        <p:spPr/>
        <p:txBody>
          <a:bodyPr/>
          <a:lstStyle/>
          <a:p>
            <a:fld id="{1EF44453-5311-48A5-B6B8-D329105D21FB}" type="slidenum">
              <a:rPr lang="en-GB" smtClean="0"/>
              <a:t>50</a:t>
            </a:fld>
            <a:endParaRPr lang="en-GB"/>
          </a:p>
        </p:txBody>
      </p:sp>
    </p:spTree>
    <p:extLst>
      <p:ext uri="{BB962C8B-B14F-4D97-AF65-F5344CB8AC3E}">
        <p14:creationId xmlns:p14="http://schemas.microsoft.com/office/powerpoint/2010/main" val="5826907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a:ea typeface="+mn-ea"/>
                <a:cs typeface="Calibri"/>
              </a:rPr>
              <a:t>An </a:t>
            </a:r>
            <a:r>
              <a:rPr kumimoji="0" lang="en-GB" sz="1200" b="0" i="0" u="none" strike="noStrike" kern="1200" cap="none" spc="-10" normalizeH="0" baseline="0" noProof="0" dirty="0">
                <a:ln>
                  <a:noFill/>
                </a:ln>
                <a:solidFill>
                  <a:prstClr val="black"/>
                </a:solidFill>
                <a:effectLst/>
                <a:uLnTx/>
                <a:uFillTx/>
                <a:latin typeface="Calibri"/>
                <a:ea typeface="+mn-ea"/>
                <a:cs typeface="Calibri"/>
              </a:rPr>
              <a:t>important</a:t>
            </a:r>
            <a:r>
              <a:rPr kumimoji="0" lang="en-GB" sz="1200" b="0" i="0" u="none" strike="noStrike" kern="1200" cap="none" spc="0" normalizeH="0" baseline="0" noProof="0" dirty="0">
                <a:ln>
                  <a:noFill/>
                </a:ln>
                <a:solidFill>
                  <a:prstClr val="black"/>
                </a:solidFill>
                <a:effectLst/>
                <a:uLnTx/>
                <a:uFillTx/>
                <a:latin typeface="Calibri"/>
                <a:ea typeface="+mn-ea"/>
                <a:cs typeface="Calibri"/>
              </a:rPr>
              <a:t> aspect </a:t>
            </a:r>
            <a:r>
              <a:rPr kumimoji="0" lang="en-GB" sz="1200" b="0" i="0" u="none" strike="noStrike" kern="1200" cap="none" spc="-5" normalizeH="0" baseline="0" noProof="0" dirty="0">
                <a:ln>
                  <a:noFill/>
                </a:ln>
                <a:solidFill>
                  <a:prstClr val="black"/>
                </a:solidFill>
                <a:effectLst/>
                <a:uLnTx/>
                <a:uFillTx/>
                <a:latin typeface="Calibri"/>
                <a:ea typeface="+mn-ea"/>
                <a:cs typeface="Calibri"/>
              </a:rPr>
              <a:t>of</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bridging</a:t>
            </a:r>
            <a:r>
              <a:rPr kumimoji="0" lang="en-GB" sz="1200" b="0" i="0" u="none" strike="noStrike" kern="1200" cap="none" spc="0" normalizeH="0" baseline="0" noProof="0" dirty="0">
                <a:ln>
                  <a:noFill/>
                </a:ln>
                <a:solidFill>
                  <a:prstClr val="black"/>
                </a:solidFill>
                <a:effectLst/>
                <a:uLnTx/>
                <a:uFillTx/>
                <a:latin typeface="Calibri"/>
                <a:ea typeface="+mn-ea"/>
                <a:cs typeface="Calibri"/>
              </a:rPr>
              <a:t> and </a:t>
            </a:r>
            <a:r>
              <a:rPr kumimoji="0" lang="en-GB" sz="1200" b="0" i="0" u="none" strike="noStrike" kern="1200" cap="none" spc="-5" normalizeH="0" baseline="0" noProof="0" dirty="0">
                <a:ln>
                  <a:noFill/>
                </a:ln>
                <a:solidFill>
                  <a:prstClr val="black"/>
                </a:solidFill>
                <a:effectLst/>
                <a:uLnTx/>
                <a:uFillTx/>
                <a:latin typeface="Calibri"/>
                <a:ea typeface="+mn-ea"/>
                <a:cs typeface="Calibri"/>
              </a:rPr>
              <a:t>other</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10" normalizeH="0" baseline="0" noProof="0" dirty="0">
                <a:ln>
                  <a:noFill/>
                </a:ln>
                <a:solidFill>
                  <a:prstClr val="black"/>
                </a:solidFill>
                <a:effectLst/>
                <a:uLnTx/>
                <a:uFillTx/>
                <a:latin typeface="Calibri"/>
                <a:ea typeface="+mn-ea"/>
                <a:cs typeface="Calibri"/>
              </a:rPr>
              <a:t>areas</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of</a:t>
            </a:r>
            <a:r>
              <a:rPr kumimoji="0" lang="en-GB" sz="1200" b="0" i="0" u="none" strike="noStrike" kern="1200" cap="none" spc="0" normalizeH="0" baseline="0" noProof="0" dirty="0">
                <a:ln>
                  <a:noFill/>
                </a:ln>
                <a:solidFill>
                  <a:prstClr val="black"/>
                </a:solidFill>
                <a:effectLst/>
                <a:uLnTx/>
                <a:uFillTx/>
                <a:latin typeface="Calibri"/>
                <a:ea typeface="+mn-ea"/>
                <a:cs typeface="Calibri"/>
              </a:rPr>
              <a:t> the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course,</a:t>
            </a:r>
            <a:r>
              <a:rPr kumimoji="0" lang="en-GB" sz="1200" b="0" i="0" u="none" strike="noStrike" kern="1200" cap="none" spc="5" normalizeH="0" baseline="0" noProof="0" dirty="0">
                <a:ln>
                  <a:noFill/>
                </a:ln>
                <a:solidFill>
                  <a:prstClr val="black"/>
                </a:solidFill>
                <a:effectLst/>
                <a:uLnTx/>
                <a:uFillTx/>
                <a:latin typeface="Calibri"/>
                <a:ea typeface="+mn-ea"/>
                <a:cs typeface="Calibri"/>
              </a:rPr>
              <a:t> </a:t>
            </a:r>
            <a:r>
              <a:rPr kumimoji="0" lang="en-GB" sz="1200" b="0" i="0" u="none" strike="noStrike" kern="1200" cap="none" spc="0" normalizeH="0" baseline="0" noProof="0" dirty="0">
                <a:ln>
                  <a:noFill/>
                </a:ln>
                <a:solidFill>
                  <a:prstClr val="black"/>
                </a:solidFill>
                <a:effectLst/>
                <a:uLnTx/>
                <a:uFillTx/>
                <a:latin typeface="Calibri"/>
                <a:ea typeface="+mn-ea"/>
                <a:cs typeface="Calibri"/>
              </a:rPr>
              <a:t>is </a:t>
            </a:r>
            <a:r>
              <a:rPr kumimoji="0" lang="en-GB" sz="1200" b="0" i="0" u="none" strike="noStrike" kern="1200" cap="none" spc="-645" normalizeH="0" baseline="0" noProof="0" dirty="0">
                <a:ln>
                  <a:noFill/>
                </a:ln>
                <a:solidFill>
                  <a:prstClr val="black"/>
                </a:solidFill>
                <a:effectLst/>
                <a:uLnTx/>
                <a:uFillTx/>
                <a:latin typeface="Calibri"/>
                <a:ea typeface="+mn-ea"/>
                <a:cs typeface="Calibri"/>
              </a:rPr>
              <a:t> </a:t>
            </a:r>
            <a:r>
              <a:rPr kumimoji="0" lang="en-GB" sz="1200" b="0" i="0" u="none" strike="noStrike" kern="1200" cap="none" spc="0" normalizeH="0" baseline="0" noProof="0" dirty="0">
                <a:ln>
                  <a:noFill/>
                </a:ln>
                <a:solidFill>
                  <a:prstClr val="black"/>
                </a:solidFill>
                <a:effectLst/>
                <a:uLnTx/>
                <a:uFillTx/>
                <a:latin typeface="Calibri"/>
                <a:ea typeface="+mn-ea"/>
                <a:cs typeface="Calibri"/>
              </a:rPr>
              <a:t>being able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to</a:t>
            </a:r>
            <a:r>
              <a:rPr kumimoji="0" lang="en-GB" sz="1200" b="0" i="0" u="none" strike="noStrike" kern="1200" cap="none" spc="0" normalizeH="0" baseline="0" noProof="0" dirty="0">
                <a:ln>
                  <a:noFill/>
                </a:ln>
                <a:solidFill>
                  <a:prstClr val="black"/>
                </a:solidFill>
                <a:effectLst/>
                <a:uLnTx/>
                <a:uFillTx/>
                <a:latin typeface="Calibri"/>
                <a:ea typeface="+mn-ea"/>
                <a:cs typeface="Calibri"/>
              </a:rPr>
              <a:t> link </a:t>
            </a:r>
            <a:r>
              <a:rPr kumimoji="0" lang="en-GB" sz="1200" b="0" i="0" u="none" strike="noStrike" kern="1200" cap="none" spc="-10" normalizeH="0" baseline="0" noProof="0" dirty="0">
                <a:ln>
                  <a:noFill/>
                </a:ln>
                <a:solidFill>
                  <a:prstClr val="black"/>
                </a:solidFill>
                <a:effectLst/>
                <a:uLnTx/>
                <a:uFillTx/>
                <a:latin typeface="Calibri"/>
                <a:ea typeface="+mn-ea"/>
                <a:cs typeface="Calibri"/>
              </a:rPr>
              <a:t>your</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activities</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15" normalizeH="0" baseline="0" noProof="0" dirty="0">
                <a:ln>
                  <a:noFill/>
                </a:ln>
                <a:solidFill>
                  <a:prstClr val="black"/>
                </a:solidFill>
                <a:effectLst/>
                <a:uLnTx/>
                <a:uFillTx/>
                <a:latin typeface="Calibri"/>
                <a:ea typeface="+mn-ea"/>
                <a:cs typeface="Calibri"/>
              </a:rPr>
              <a:t>to</a:t>
            </a:r>
            <a:r>
              <a:rPr kumimoji="0" lang="en-GB" sz="1200" b="0" i="0" u="none" strike="noStrike" kern="1200" cap="none" spc="0" normalizeH="0" baseline="0" noProof="0" dirty="0">
                <a:ln>
                  <a:noFill/>
                </a:ln>
                <a:solidFill>
                  <a:prstClr val="black"/>
                </a:solidFill>
                <a:effectLst/>
                <a:uLnTx/>
                <a:uFillTx/>
                <a:latin typeface="Calibri"/>
                <a:ea typeface="+mn-ea"/>
                <a:cs typeface="Calibri"/>
              </a:rPr>
              <a:t> the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Professional</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35" normalizeH="0" baseline="0" noProof="0" dirty="0">
                <a:ln>
                  <a:noFill/>
                </a:ln>
                <a:solidFill>
                  <a:prstClr val="black"/>
                </a:solidFill>
                <a:effectLst/>
                <a:uLnTx/>
                <a:uFillTx/>
                <a:latin typeface="Calibri"/>
                <a:ea typeface="+mn-ea"/>
                <a:cs typeface="Calibri"/>
              </a:rPr>
              <a:t>Teaching </a:t>
            </a:r>
            <a:r>
              <a:rPr kumimoji="0" lang="en-GB" sz="1200" b="0" i="0" u="none" strike="noStrike" kern="1200" cap="none" spc="-30" normalizeH="0" baseline="0" noProof="0" dirty="0">
                <a:ln>
                  <a:noFill/>
                </a:ln>
                <a:solidFill>
                  <a:prstClr val="black"/>
                </a:solidFill>
                <a:effectLst/>
                <a:uLnTx/>
                <a:uFillTx/>
                <a:latin typeface="Calibri"/>
                <a:ea typeface="+mn-ea"/>
                <a:cs typeface="Calibri"/>
              </a:rPr>
              <a:t> </a:t>
            </a:r>
            <a:r>
              <a:rPr kumimoji="0" lang="en-GB" sz="1200" b="0" i="0" u="none" strike="noStrike" kern="1200" cap="none" spc="-10" normalizeH="0" baseline="0" noProof="0" dirty="0">
                <a:ln>
                  <a:noFill/>
                </a:ln>
                <a:solidFill>
                  <a:prstClr val="black"/>
                </a:solidFill>
                <a:effectLst/>
                <a:uLnTx/>
                <a:uFillTx/>
                <a:latin typeface="Calibri"/>
                <a:ea typeface="+mn-ea"/>
                <a:cs typeface="Calibri"/>
              </a:rPr>
              <a:t>Standards.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10" normalizeH="0" baseline="0" noProof="0" dirty="0">
                <a:ln>
                  <a:noFill/>
                </a:ln>
                <a:solidFill>
                  <a:prstClr val="black"/>
                </a:solidFill>
                <a:effectLst/>
                <a:uLnTx/>
                <a:uFillTx/>
                <a:latin typeface="Calibri"/>
                <a:ea typeface="+mn-ea"/>
                <a:cs typeface="Calibri"/>
              </a:rPr>
              <a:t>Please inform students that if they wish to write a PET template for the work covered in this Bridge and the module, then the above standards are suggested links made to this. </a:t>
            </a:r>
            <a:endParaRPr kumimoji="0" lang="en-GB" sz="1200" b="0" i="0" u="none" strike="noStrike" kern="1200" cap="none" spc="0" normalizeH="0" baseline="0" noProof="0" dirty="0">
              <a:ln>
                <a:noFill/>
              </a:ln>
              <a:solidFill>
                <a:prstClr val="black"/>
              </a:solidFill>
              <a:effectLst/>
              <a:uLnTx/>
              <a:uFillTx/>
              <a:latin typeface="Calibri"/>
              <a:ea typeface="+mn-ea"/>
              <a:cs typeface="Calibri"/>
            </a:endParaRPr>
          </a:p>
          <a:p>
            <a:endParaRPr lang="en-GB" dirty="0"/>
          </a:p>
        </p:txBody>
      </p:sp>
      <p:sp>
        <p:nvSpPr>
          <p:cNvPr id="4" name="Slide Number Placeholder 3"/>
          <p:cNvSpPr>
            <a:spLocks noGrp="1"/>
          </p:cNvSpPr>
          <p:nvPr>
            <p:ph type="sldNum" sz="quarter" idx="5"/>
          </p:nvPr>
        </p:nvSpPr>
        <p:spPr/>
        <p:txBody>
          <a:bodyPr/>
          <a:lstStyle/>
          <a:p>
            <a:fld id="{1EF44453-5311-48A5-B6B8-D329105D21FB}" type="slidenum">
              <a:rPr lang="en-GB" smtClean="0"/>
              <a:t>51</a:t>
            </a:fld>
            <a:endParaRPr lang="en-GB"/>
          </a:p>
        </p:txBody>
      </p:sp>
    </p:spTree>
    <p:extLst>
      <p:ext uri="{BB962C8B-B14F-4D97-AF65-F5344CB8AC3E}">
        <p14:creationId xmlns:p14="http://schemas.microsoft.com/office/powerpoint/2010/main" val="96379245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a:ea typeface="+mn-ea"/>
                <a:cs typeface="Calibri"/>
              </a:rPr>
              <a:t>An </a:t>
            </a:r>
            <a:r>
              <a:rPr kumimoji="0" lang="en-GB" sz="1200" b="0" i="0" u="none" strike="noStrike" kern="1200" cap="none" spc="-10" normalizeH="0" baseline="0" noProof="0" dirty="0">
                <a:ln>
                  <a:noFill/>
                </a:ln>
                <a:solidFill>
                  <a:prstClr val="black"/>
                </a:solidFill>
                <a:effectLst/>
                <a:uLnTx/>
                <a:uFillTx/>
                <a:latin typeface="Calibri"/>
                <a:ea typeface="+mn-ea"/>
                <a:cs typeface="Calibri"/>
              </a:rPr>
              <a:t>important</a:t>
            </a:r>
            <a:r>
              <a:rPr kumimoji="0" lang="en-GB" sz="1200" b="0" i="0" u="none" strike="noStrike" kern="1200" cap="none" spc="0" normalizeH="0" baseline="0" noProof="0" dirty="0">
                <a:ln>
                  <a:noFill/>
                </a:ln>
                <a:solidFill>
                  <a:prstClr val="black"/>
                </a:solidFill>
                <a:effectLst/>
                <a:uLnTx/>
                <a:uFillTx/>
                <a:latin typeface="Calibri"/>
                <a:ea typeface="+mn-ea"/>
                <a:cs typeface="Calibri"/>
              </a:rPr>
              <a:t> aspect </a:t>
            </a:r>
            <a:r>
              <a:rPr kumimoji="0" lang="en-GB" sz="1200" b="0" i="0" u="none" strike="noStrike" kern="1200" cap="none" spc="-5" normalizeH="0" baseline="0" noProof="0" dirty="0">
                <a:ln>
                  <a:noFill/>
                </a:ln>
                <a:solidFill>
                  <a:prstClr val="black"/>
                </a:solidFill>
                <a:effectLst/>
                <a:uLnTx/>
                <a:uFillTx/>
                <a:latin typeface="Calibri"/>
                <a:ea typeface="+mn-ea"/>
                <a:cs typeface="Calibri"/>
              </a:rPr>
              <a:t>of</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bridging</a:t>
            </a:r>
            <a:r>
              <a:rPr kumimoji="0" lang="en-GB" sz="1200" b="0" i="0" u="none" strike="noStrike" kern="1200" cap="none" spc="0" normalizeH="0" baseline="0" noProof="0" dirty="0">
                <a:ln>
                  <a:noFill/>
                </a:ln>
                <a:solidFill>
                  <a:prstClr val="black"/>
                </a:solidFill>
                <a:effectLst/>
                <a:uLnTx/>
                <a:uFillTx/>
                <a:latin typeface="Calibri"/>
                <a:ea typeface="+mn-ea"/>
                <a:cs typeface="Calibri"/>
              </a:rPr>
              <a:t> and </a:t>
            </a:r>
            <a:r>
              <a:rPr kumimoji="0" lang="en-GB" sz="1200" b="0" i="0" u="none" strike="noStrike" kern="1200" cap="none" spc="-5" normalizeH="0" baseline="0" noProof="0" dirty="0">
                <a:ln>
                  <a:noFill/>
                </a:ln>
                <a:solidFill>
                  <a:prstClr val="black"/>
                </a:solidFill>
                <a:effectLst/>
                <a:uLnTx/>
                <a:uFillTx/>
                <a:latin typeface="Calibri"/>
                <a:ea typeface="+mn-ea"/>
                <a:cs typeface="Calibri"/>
              </a:rPr>
              <a:t>other</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10" normalizeH="0" baseline="0" noProof="0" dirty="0">
                <a:ln>
                  <a:noFill/>
                </a:ln>
                <a:solidFill>
                  <a:prstClr val="black"/>
                </a:solidFill>
                <a:effectLst/>
                <a:uLnTx/>
                <a:uFillTx/>
                <a:latin typeface="Calibri"/>
                <a:ea typeface="+mn-ea"/>
                <a:cs typeface="Calibri"/>
              </a:rPr>
              <a:t>areas</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of</a:t>
            </a:r>
            <a:r>
              <a:rPr kumimoji="0" lang="en-GB" sz="1200" b="0" i="0" u="none" strike="noStrike" kern="1200" cap="none" spc="0" normalizeH="0" baseline="0" noProof="0" dirty="0">
                <a:ln>
                  <a:noFill/>
                </a:ln>
                <a:solidFill>
                  <a:prstClr val="black"/>
                </a:solidFill>
                <a:effectLst/>
                <a:uLnTx/>
                <a:uFillTx/>
                <a:latin typeface="Calibri"/>
                <a:ea typeface="+mn-ea"/>
                <a:cs typeface="Calibri"/>
              </a:rPr>
              <a:t> the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course,</a:t>
            </a:r>
            <a:r>
              <a:rPr kumimoji="0" lang="en-GB" sz="1200" b="0" i="0" u="none" strike="noStrike" kern="1200" cap="none" spc="5" normalizeH="0" baseline="0" noProof="0" dirty="0">
                <a:ln>
                  <a:noFill/>
                </a:ln>
                <a:solidFill>
                  <a:prstClr val="black"/>
                </a:solidFill>
                <a:effectLst/>
                <a:uLnTx/>
                <a:uFillTx/>
                <a:latin typeface="Calibri"/>
                <a:ea typeface="+mn-ea"/>
                <a:cs typeface="Calibri"/>
              </a:rPr>
              <a:t> </a:t>
            </a:r>
            <a:r>
              <a:rPr kumimoji="0" lang="en-GB" sz="1200" b="0" i="0" u="none" strike="noStrike" kern="1200" cap="none" spc="0" normalizeH="0" baseline="0" noProof="0" dirty="0">
                <a:ln>
                  <a:noFill/>
                </a:ln>
                <a:solidFill>
                  <a:prstClr val="black"/>
                </a:solidFill>
                <a:effectLst/>
                <a:uLnTx/>
                <a:uFillTx/>
                <a:latin typeface="Calibri"/>
                <a:ea typeface="+mn-ea"/>
                <a:cs typeface="Calibri"/>
              </a:rPr>
              <a:t>is </a:t>
            </a:r>
            <a:r>
              <a:rPr kumimoji="0" lang="en-GB" sz="1200" b="0" i="0" u="none" strike="noStrike" kern="1200" cap="none" spc="-645" normalizeH="0" baseline="0" noProof="0" dirty="0">
                <a:ln>
                  <a:noFill/>
                </a:ln>
                <a:solidFill>
                  <a:prstClr val="black"/>
                </a:solidFill>
                <a:effectLst/>
                <a:uLnTx/>
                <a:uFillTx/>
                <a:latin typeface="Calibri"/>
                <a:ea typeface="+mn-ea"/>
                <a:cs typeface="Calibri"/>
              </a:rPr>
              <a:t> </a:t>
            </a:r>
            <a:r>
              <a:rPr kumimoji="0" lang="en-GB" sz="1200" b="0" i="0" u="none" strike="noStrike" kern="1200" cap="none" spc="0" normalizeH="0" baseline="0" noProof="0" dirty="0">
                <a:ln>
                  <a:noFill/>
                </a:ln>
                <a:solidFill>
                  <a:prstClr val="black"/>
                </a:solidFill>
                <a:effectLst/>
                <a:uLnTx/>
                <a:uFillTx/>
                <a:latin typeface="Calibri"/>
                <a:ea typeface="+mn-ea"/>
                <a:cs typeface="Calibri"/>
              </a:rPr>
              <a:t>being able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to</a:t>
            </a:r>
            <a:r>
              <a:rPr kumimoji="0" lang="en-GB" sz="1200" b="0" i="0" u="none" strike="noStrike" kern="1200" cap="none" spc="0" normalizeH="0" baseline="0" noProof="0" dirty="0">
                <a:ln>
                  <a:noFill/>
                </a:ln>
                <a:solidFill>
                  <a:prstClr val="black"/>
                </a:solidFill>
                <a:effectLst/>
                <a:uLnTx/>
                <a:uFillTx/>
                <a:latin typeface="Calibri"/>
                <a:ea typeface="+mn-ea"/>
                <a:cs typeface="Calibri"/>
              </a:rPr>
              <a:t> link </a:t>
            </a:r>
            <a:r>
              <a:rPr kumimoji="0" lang="en-GB" sz="1200" b="0" i="0" u="none" strike="noStrike" kern="1200" cap="none" spc="-10" normalizeH="0" baseline="0" noProof="0" dirty="0">
                <a:ln>
                  <a:noFill/>
                </a:ln>
                <a:solidFill>
                  <a:prstClr val="black"/>
                </a:solidFill>
                <a:effectLst/>
                <a:uLnTx/>
                <a:uFillTx/>
                <a:latin typeface="Calibri"/>
                <a:ea typeface="+mn-ea"/>
                <a:cs typeface="Calibri"/>
              </a:rPr>
              <a:t>your</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5" normalizeH="0" baseline="0" noProof="0" dirty="0">
                <a:ln>
                  <a:noFill/>
                </a:ln>
                <a:solidFill>
                  <a:prstClr val="black"/>
                </a:solidFill>
                <a:effectLst/>
                <a:uLnTx/>
                <a:uFillTx/>
                <a:latin typeface="Calibri"/>
                <a:ea typeface="+mn-ea"/>
                <a:cs typeface="Calibri"/>
              </a:rPr>
              <a:t>activities</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15" normalizeH="0" baseline="0" noProof="0" dirty="0">
                <a:ln>
                  <a:noFill/>
                </a:ln>
                <a:solidFill>
                  <a:prstClr val="black"/>
                </a:solidFill>
                <a:effectLst/>
                <a:uLnTx/>
                <a:uFillTx/>
                <a:latin typeface="Calibri"/>
                <a:ea typeface="+mn-ea"/>
                <a:cs typeface="Calibri"/>
              </a:rPr>
              <a:t>to</a:t>
            </a:r>
            <a:r>
              <a:rPr kumimoji="0" lang="en-GB" sz="1200" b="0" i="0" u="none" strike="noStrike" kern="1200" cap="none" spc="0" normalizeH="0" baseline="0" noProof="0" dirty="0">
                <a:ln>
                  <a:noFill/>
                </a:ln>
                <a:solidFill>
                  <a:prstClr val="black"/>
                </a:solidFill>
                <a:effectLst/>
                <a:uLnTx/>
                <a:uFillTx/>
                <a:latin typeface="Calibri"/>
                <a:ea typeface="+mn-ea"/>
                <a:cs typeface="Calibri"/>
              </a:rPr>
              <a:t> the </a:t>
            </a:r>
            <a:r>
              <a:rPr kumimoji="0" lang="en-GB" sz="1200" b="0" i="0" u="none" strike="noStrike" kern="1200" cap="none" spc="-15" normalizeH="0" baseline="0" noProof="0" dirty="0">
                <a:ln>
                  <a:noFill/>
                </a:ln>
                <a:solidFill>
                  <a:prstClr val="black"/>
                </a:solidFill>
                <a:effectLst/>
                <a:uLnTx/>
                <a:uFillTx/>
                <a:latin typeface="Calibri"/>
                <a:ea typeface="+mn-ea"/>
                <a:cs typeface="Calibri"/>
              </a:rPr>
              <a:t>Professional</a:t>
            </a:r>
            <a:r>
              <a:rPr kumimoji="0" lang="en-GB" sz="1200" b="0" i="0" u="none" strike="noStrike" kern="1200" cap="none" spc="0" normalizeH="0" baseline="0" noProof="0" dirty="0">
                <a:ln>
                  <a:noFill/>
                </a:ln>
                <a:solidFill>
                  <a:prstClr val="black"/>
                </a:solidFill>
                <a:effectLst/>
                <a:uLnTx/>
                <a:uFillTx/>
                <a:latin typeface="Calibri"/>
                <a:ea typeface="+mn-ea"/>
                <a:cs typeface="Calibri"/>
              </a:rPr>
              <a:t> </a:t>
            </a:r>
            <a:r>
              <a:rPr kumimoji="0" lang="en-GB" sz="1200" b="0" i="0" u="none" strike="noStrike" kern="1200" cap="none" spc="-35" normalizeH="0" baseline="0" noProof="0" dirty="0">
                <a:ln>
                  <a:noFill/>
                </a:ln>
                <a:solidFill>
                  <a:prstClr val="black"/>
                </a:solidFill>
                <a:effectLst/>
                <a:uLnTx/>
                <a:uFillTx/>
                <a:latin typeface="Calibri"/>
                <a:ea typeface="+mn-ea"/>
                <a:cs typeface="Calibri"/>
              </a:rPr>
              <a:t>Teaching </a:t>
            </a:r>
            <a:r>
              <a:rPr kumimoji="0" lang="en-GB" sz="1200" b="0" i="0" u="none" strike="noStrike" kern="1200" cap="none" spc="-30" normalizeH="0" baseline="0" noProof="0" dirty="0">
                <a:ln>
                  <a:noFill/>
                </a:ln>
                <a:solidFill>
                  <a:prstClr val="black"/>
                </a:solidFill>
                <a:effectLst/>
                <a:uLnTx/>
                <a:uFillTx/>
                <a:latin typeface="Calibri"/>
                <a:ea typeface="+mn-ea"/>
                <a:cs typeface="Calibri"/>
              </a:rPr>
              <a:t> </a:t>
            </a:r>
            <a:r>
              <a:rPr kumimoji="0" lang="en-GB" sz="1200" b="0" i="0" u="none" strike="noStrike" kern="1200" cap="none" spc="-10" normalizeH="0" baseline="0" noProof="0" dirty="0">
                <a:ln>
                  <a:noFill/>
                </a:ln>
                <a:solidFill>
                  <a:prstClr val="black"/>
                </a:solidFill>
                <a:effectLst/>
                <a:uLnTx/>
                <a:uFillTx/>
                <a:latin typeface="Calibri"/>
                <a:ea typeface="+mn-ea"/>
                <a:cs typeface="Calibri"/>
              </a:rPr>
              <a:t>Standards.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10" normalizeH="0" baseline="0" noProof="0" dirty="0">
                <a:ln>
                  <a:noFill/>
                </a:ln>
                <a:solidFill>
                  <a:prstClr val="black"/>
                </a:solidFill>
                <a:effectLst/>
                <a:uLnTx/>
                <a:uFillTx/>
                <a:latin typeface="Calibri"/>
                <a:ea typeface="+mn-ea"/>
                <a:cs typeface="Calibri"/>
              </a:rPr>
              <a:t>Please inform students that if they wish to write a PET template for the work covered in this Bridge and the module, then the above standards are suggested links made to this. </a:t>
            </a:r>
            <a:endParaRPr kumimoji="0" lang="en-GB" sz="1200" b="0" i="0" u="none" strike="noStrike" kern="1200" cap="none" spc="0" normalizeH="0" baseline="0" noProof="0" dirty="0">
              <a:ln>
                <a:noFill/>
              </a:ln>
              <a:solidFill>
                <a:prstClr val="black"/>
              </a:solidFill>
              <a:effectLst/>
              <a:uLnTx/>
              <a:uFillTx/>
              <a:latin typeface="Calibri"/>
              <a:ea typeface="+mn-ea"/>
              <a:cs typeface="Calibri"/>
            </a:endParaRPr>
          </a:p>
          <a:p>
            <a:endParaRPr lang="en-GB" dirty="0"/>
          </a:p>
        </p:txBody>
      </p:sp>
      <p:sp>
        <p:nvSpPr>
          <p:cNvPr id="4" name="Slide Number Placeholder 3"/>
          <p:cNvSpPr>
            <a:spLocks noGrp="1"/>
          </p:cNvSpPr>
          <p:nvPr>
            <p:ph type="sldNum" sz="quarter" idx="5"/>
          </p:nvPr>
        </p:nvSpPr>
        <p:spPr/>
        <p:txBody>
          <a:bodyPr/>
          <a:lstStyle/>
          <a:p>
            <a:fld id="{1EF44453-5311-48A5-B6B8-D329105D21FB}" type="slidenum">
              <a:rPr lang="en-GB" smtClean="0"/>
              <a:t>52</a:t>
            </a:fld>
            <a:endParaRPr lang="en-GB"/>
          </a:p>
        </p:txBody>
      </p:sp>
    </p:spTree>
    <p:extLst>
      <p:ext uri="{BB962C8B-B14F-4D97-AF65-F5344CB8AC3E}">
        <p14:creationId xmlns:p14="http://schemas.microsoft.com/office/powerpoint/2010/main" val="295995138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remind students that any assignment related questions can be made to David Stacey or Jessica Roberts, but in the first instance, they should VIEW THE COMPILED FAQs (with answers) on MOODLE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44C7BE5-998A-4321-BFFC-338FB75FE76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1291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32015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20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16908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tx1"/>
                </a:solidFill>
                <a:latin typeface="Calibri"/>
                <a:cs typeface="Calibri"/>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147785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53231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07645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pPr algn="r"/>
            <a:fld id="{A37D6D71-8B28-4ED6-B932-04B197003D23}" type="datetimeFigureOut">
              <a:rPr lang="en-US" smtClean="0"/>
              <a:pPr algn="r"/>
              <a:t>3/2/2023</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solidFill>
                <a:schemeClr val="bg1"/>
              </a:solidFill>
            </a:endParaRPr>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lgn="l"/>
            <a:fld id="{F97E8200-1950-409B-82E7-99938E7AE355}" type="slidenum">
              <a:rPr lang="en-US" smtClean="0"/>
              <a:pPr algn="l"/>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860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41237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7649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6" name="Footer Placeholder 5"/>
          <p:cNvSpPr>
            <a:spLocks noGrp="1"/>
          </p:cNvSpPr>
          <p:nvPr>
            <p:ph type="ftr" sz="quarter" idx="11"/>
          </p:nvPr>
        </p:nvSpPr>
        <p:spPr/>
        <p:txBody>
          <a:bodyPr/>
          <a:lstStyle/>
          <a:p>
            <a:endParaRPr lang="en-US" dirty="0">
              <a:solidFill>
                <a:schemeClr val="tx1"/>
              </a:solidFill>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08033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8" name="Footer Placeholder 7"/>
          <p:cNvSpPr>
            <a:spLocks noGrp="1"/>
          </p:cNvSpPr>
          <p:nvPr>
            <p:ph type="ftr" sz="quarter" idx="11"/>
          </p:nvPr>
        </p:nvSpPr>
        <p:spPr/>
        <p:txBody>
          <a:bodyPr/>
          <a:lstStyle/>
          <a:p>
            <a:endParaRPr lang="en-US" dirty="0">
              <a:solidFill>
                <a:schemeClr val="tx1"/>
              </a:solidFill>
            </a:endParaRPr>
          </a:p>
        </p:txBody>
      </p:sp>
      <p:sp>
        <p:nvSpPr>
          <p:cNvPr id="9" name="Slide Number Placeholder 8"/>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05164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4" name="Footer Placeholder 3"/>
          <p:cNvSpPr>
            <a:spLocks noGrp="1"/>
          </p:cNvSpPr>
          <p:nvPr>
            <p:ph type="ftr" sz="quarter" idx="11"/>
          </p:nvPr>
        </p:nvSpPr>
        <p:spPr/>
        <p:txBody>
          <a:bodyPr/>
          <a:lstStyle/>
          <a:p>
            <a:endParaRPr lang="en-US" dirty="0">
              <a:solidFill>
                <a:schemeClr val="tx1"/>
              </a:solidFill>
            </a:endParaRPr>
          </a:p>
        </p:txBody>
      </p:sp>
      <p:sp>
        <p:nvSpPr>
          <p:cNvPr id="5" name="Slide Number Placeholder 4"/>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922719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3" name="Footer Placeholder 2"/>
          <p:cNvSpPr>
            <a:spLocks noGrp="1"/>
          </p:cNvSpPr>
          <p:nvPr>
            <p:ph type="ftr" sz="quarter" idx="11"/>
          </p:nvPr>
        </p:nvSpPr>
        <p:spPr/>
        <p:txBody>
          <a:bodyPr/>
          <a:lstStyle/>
          <a:p>
            <a:endParaRPr lang="en-US" dirty="0">
              <a:solidFill>
                <a:schemeClr val="tx1"/>
              </a:solidFill>
            </a:endParaRPr>
          </a:p>
        </p:txBody>
      </p:sp>
      <p:sp>
        <p:nvSpPr>
          <p:cNvPr id="4" name="Slide Number Placeholder 3"/>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2953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6" name="Footer Placeholder 5"/>
          <p:cNvSpPr>
            <a:spLocks noGrp="1"/>
          </p:cNvSpPr>
          <p:nvPr>
            <p:ph type="ftr" sz="quarter" idx="11"/>
          </p:nvPr>
        </p:nvSpPr>
        <p:spPr/>
        <p:txBody>
          <a:bodyPr/>
          <a:lstStyle/>
          <a:p>
            <a:endParaRPr lang="en-US" dirty="0">
              <a:solidFill>
                <a:schemeClr val="tx1"/>
              </a:solidFill>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14786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6" name="Footer Placeholder 5"/>
          <p:cNvSpPr>
            <a:spLocks noGrp="1"/>
          </p:cNvSpPr>
          <p:nvPr>
            <p:ph type="ftr" sz="quarter" idx="11"/>
          </p:nvPr>
        </p:nvSpPr>
        <p:spPr/>
        <p:txBody>
          <a:bodyPr/>
          <a:lstStyle/>
          <a:p>
            <a:endParaRPr lang="en-US" dirty="0">
              <a:effectLst>
                <a:outerShdw blurRad="50800" dist="38100" dir="2700000" algn="tl" rotWithShape="0">
                  <a:prstClr val="black">
                    <a:alpha val="43000"/>
                  </a:prstClr>
                </a:outerShdw>
              </a:effectLst>
            </a:endParaRPr>
          </a:p>
        </p:txBody>
      </p:sp>
      <p:sp>
        <p:nvSpPr>
          <p:cNvPr id="7" name="Slide Number Placeholder 6"/>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7557347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166717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A37D6D71-8B28-4ED6-B932-04B197003D23}" type="datetimeFigureOut">
              <a:rPr lang="en-US" smtClean="0"/>
              <a:pPr algn="r"/>
              <a:t>3/2/2023</a:t>
            </a:fld>
            <a:endParaRPr lang="en-US" dirty="0"/>
          </a:p>
        </p:txBody>
      </p:sp>
      <p:sp>
        <p:nvSpPr>
          <p:cNvPr id="5" name="Footer Placeholder 4"/>
          <p:cNvSpPr>
            <a:spLocks noGrp="1"/>
          </p:cNvSpPr>
          <p:nvPr>
            <p:ph type="ftr" sz="quarter" idx="11"/>
          </p:nvPr>
        </p:nvSpPr>
        <p:spPr/>
        <p:txBody>
          <a:bodyPr/>
          <a:lstStyle/>
          <a:p>
            <a:endParaRPr lang="en-US" dirty="0">
              <a:solidFill>
                <a:schemeClr val="tx1"/>
              </a:solidFill>
            </a:endParaRPr>
          </a:p>
        </p:txBody>
      </p:sp>
      <p:sp>
        <p:nvSpPr>
          <p:cNvPr id="6" name="Slide Number Placeholder 5"/>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7193644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551205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3/2/2023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76400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175591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438315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3/2/2023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663733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3/2/2023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246089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382679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620044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888231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396154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672281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2947215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7430147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37526741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E21B7B-FD13-42D4-BFE6-C84E5F8E1F1B}"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028323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E21B7B-FD13-42D4-BFE6-C84E5F8E1F1B}" type="datetimeFigureOut">
              <a:rPr lang="en-GB" smtClean="0"/>
              <a:t>02/03/2023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1490588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E21B7B-FD13-42D4-BFE6-C84E5F8E1F1B}" type="datetimeFigureOut">
              <a:rPr lang="en-GB" smtClean="0"/>
              <a:t>02/03/2023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4209753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E21B7B-FD13-42D4-BFE6-C84E5F8E1F1B}" type="datetimeFigureOut">
              <a:rPr lang="en-GB" smtClean="0"/>
              <a:t>02/03/2023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2513863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116458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7304461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0127636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1081818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0365257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jpe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4.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983541" y="533248"/>
            <a:ext cx="8224916" cy="574040"/>
          </a:xfrm>
          <a:prstGeom prst="rect">
            <a:avLst/>
          </a:prstGeom>
        </p:spPr>
        <p:txBody>
          <a:bodyPr wrap="square" lIns="0" tIns="0" rIns="0" bIns="0">
            <a:spAutoFit/>
          </a:bodyPr>
          <a:lstStyle>
            <a:lvl1pPr>
              <a:defRPr sz="3600" b="0" i="0">
                <a:solidFill>
                  <a:schemeClr val="tx1"/>
                </a:solidFill>
                <a:latin typeface="Calibri"/>
                <a:cs typeface="Calibri"/>
              </a:defRPr>
            </a:lvl1pPr>
          </a:lstStyle>
          <a:p>
            <a:endParaRPr/>
          </a:p>
        </p:txBody>
      </p:sp>
      <p:sp>
        <p:nvSpPr>
          <p:cNvPr id="3" name="Holder 3"/>
          <p:cNvSpPr>
            <a:spLocks noGrp="1"/>
          </p:cNvSpPr>
          <p:nvPr>
            <p:ph type="body" idx="1"/>
          </p:nvPr>
        </p:nvSpPr>
        <p:spPr>
          <a:xfrm>
            <a:off x="1419437" y="2722602"/>
            <a:ext cx="9611995" cy="2159000"/>
          </a:xfrm>
          <a:prstGeom prst="rect">
            <a:avLst/>
          </a:prstGeom>
        </p:spPr>
        <p:txBody>
          <a:bodyPr wrap="square" lIns="0" tIns="0" rIns="0" bIns="0">
            <a:spAutoFit/>
          </a:bodyPr>
          <a:lstStyle>
            <a:lvl1pPr>
              <a:defRPr sz="20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3/2/2023</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608723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pPr algn="r"/>
            <a:fld id="{A37D6D71-8B28-4ED6-B932-04B197003D23}" type="datetimeFigureOut">
              <a:rPr lang="en-US" smtClean="0"/>
              <a:pPr algn="r"/>
              <a:t>3/2/2023</a:t>
            </a:fld>
            <a:endParaRPr lang="en-US" spc="5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spc="50"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965330153"/>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3/2/2023</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251142156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E21B7B-FD13-42D4-BFE6-C84E5F8E1F1B}" type="datetimeFigureOut">
              <a:rPr lang="en-GB" smtClean="0"/>
              <a:t>02/03/2023</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680E61-5194-4CF5-8F15-F3A5B3E19C7B}" type="slidenum">
              <a:rPr lang="en-GB" smtClean="0"/>
              <a:t>‹#›</a:t>
            </a:fld>
            <a:endParaRPr lang="en-GB"/>
          </a:p>
        </p:txBody>
      </p:sp>
    </p:spTree>
    <p:extLst>
      <p:ext uri="{BB962C8B-B14F-4D97-AF65-F5344CB8AC3E}">
        <p14:creationId xmlns:p14="http://schemas.microsoft.com/office/powerpoint/2010/main" val="260225528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hyperlink" Target="https://hwb.gov.wales/gwerthuso-gwella-ac-atebolrwydd/yr-adnodd-cenedlaethol-gwerthuso-a-gwella/egwyddorion-gwerthuso-a-gwella/ymgysylltu-a-rhanddeiliaid/" TargetMode="External"/><Relationship Id="rId2" Type="http://schemas.openxmlformats.org/officeDocument/2006/relationships/notesSlide" Target="../notesSlides/notesSlide1.xml"/><Relationship Id="rId1" Type="http://schemas.openxmlformats.org/officeDocument/2006/relationships/slideLayout" Target="../slideLayouts/slideLayout23.xml"/><Relationship Id="rId4" Type="http://schemas.openxmlformats.org/officeDocument/2006/relationships/hyperlink" Target="https://hwb.gov.wales/gwerthuso-gwella-ac-atebolrwydd/yr-adnodd-cenedlaethol-gwerthuso-a-gwella/egwyddorion-gwerthuso-a-gwella/cynllunio-gwelliant-ai-roi-ar-waith/"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hwb.gov.wales/evaluation-improvement-and-accountability/the-national-resource-evaluation-and-improvement/evaluation-and-improvement-principles/engaging-with-stakeholders/" TargetMode="External"/><Relationship Id="rId2" Type="http://schemas.openxmlformats.org/officeDocument/2006/relationships/notesSlide" Target="../notesSlides/notesSlide2.xml"/><Relationship Id="rId1" Type="http://schemas.openxmlformats.org/officeDocument/2006/relationships/slideLayout" Target="../slideLayouts/slideLayout23.xml"/><Relationship Id="rId4" Type="http://schemas.openxmlformats.org/officeDocument/2006/relationships/hyperlink" Target="https://hwb.gov.wales/evaluation-improvement-and-accountability/the-national-resource-evaluation-and-improvement/evaluation-and-improvement-principles/planning-and-implementing-improvement/" TargetMode="Externa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ags" Target="../tags/tag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9.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39.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14.sv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17.png"/><Relationship Id="rId4" Type="http://schemas.openxmlformats.org/officeDocument/2006/relationships/image" Target="../media/image16.emf"/></Relationships>
</file>

<file path=ppt/slides/_rels/slide13.xml.rels><?xml version="1.0" encoding="UTF-8" standalone="yes"?>
<Relationships xmlns="http://schemas.openxmlformats.org/package/2006/relationships"><Relationship Id="rId3" Type="http://schemas.openxmlformats.org/officeDocument/2006/relationships/hyperlink" Target="https://padlet.com/jessicaroberts4/school-improvement-e04tfqe8jmln73vb"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15.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image" Target="../media/image21.png"/><Relationship Id="rId5" Type="http://schemas.openxmlformats.org/officeDocument/2006/relationships/image" Target="../media/image20.png"/><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hyperlink" Target="https://gov.wales/well-being-future-generations-act-essentials-html"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23.png"/><Relationship Id="rId5" Type="http://schemas.openxmlformats.org/officeDocument/2006/relationships/hyperlink" Target="https://gov.wales/additional-learning-needs-and-education-tribunal-wales-act" TargetMode="External"/><Relationship Id="rId4" Type="http://schemas.openxmlformats.org/officeDocument/2006/relationships/hyperlink" Target="https://gov.wales/cymraeg-2050-welsh-language-strategy"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lyw.cymru/deddf-llesiant-cenedlaethaur-dyfodol-cymru-2015-yr-hanfodion-html" TargetMode="Externa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23.png"/><Relationship Id="rId5" Type="http://schemas.openxmlformats.org/officeDocument/2006/relationships/hyperlink" Target="https://llyw.cymru/deddf-anghenion-dysgu-ychwanegol-ar-tribiwnlys-addysg-cymru" TargetMode="External"/><Relationship Id="rId4" Type="http://schemas.openxmlformats.org/officeDocument/2006/relationships/hyperlink" Target="https://llyw.cymru/cymraeg-2050-strategaeth-y-gymrae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39.xml"/><Relationship Id="rId5" Type="http://schemas.openxmlformats.org/officeDocument/2006/relationships/image" Target="../media/image27.jpe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image" Target="../media/image30.svg"/></Relationships>
</file>

<file path=ppt/slides/_rels/slide26.xml.rels><?xml version="1.0" encoding="UTF-8" standalone="yes"?>
<Relationships xmlns="http://schemas.openxmlformats.org/package/2006/relationships"><Relationship Id="rId3" Type="http://schemas.openxmlformats.org/officeDocument/2006/relationships/hyperlink" Target="https://gov.wales/school-improvement-guidance-impact-assessment-html" TargetMode="External"/><Relationship Id="rId2" Type="http://schemas.openxmlformats.org/officeDocument/2006/relationships/notesSlide" Target="../notesSlides/notesSlide25.xml"/><Relationship Id="rId1" Type="http://schemas.openxmlformats.org/officeDocument/2006/relationships/slideLayout" Target="../slideLayouts/slideLayout12.xml"/><Relationship Id="rId5" Type="http://schemas.openxmlformats.org/officeDocument/2006/relationships/image" Target="../media/image30.svg"/><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39.xml"/><Relationship Id="rId6" Type="http://schemas.openxmlformats.org/officeDocument/2006/relationships/image" Target="../media/image31.jpeg"/><Relationship Id="rId5" Type="http://schemas.openxmlformats.org/officeDocument/2006/relationships/image" Target="../media/image27.jpeg"/><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39.xml"/><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8.xml"/><Relationship Id="rId1" Type="http://schemas.openxmlformats.org/officeDocument/2006/relationships/slideLayout" Target="../slideLayouts/slideLayout12.xml"/><Relationship Id="rId6" Type="http://schemas.openxmlformats.org/officeDocument/2006/relationships/image" Target="../media/image33.jpeg"/><Relationship Id="rId5" Type="http://schemas.openxmlformats.org/officeDocument/2006/relationships/hyperlink" Target="https://hwb.gov.wales/evaluation-improvement-and-accountability/the-national-resource-evaluation-and-improvement/evaluation-and-improvement-principles/engaging-with-stakeholders/" TargetMode="External"/><Relationship Id="rId4" Type="http://schemas.openxmlformats.org/officeDocument/2006/relationships/hyperlink" Target="https://hwb.gov.wales/gwerthuso-gwella-ac-atebolrwydd/yr-adnodd-cenedlaethol-gwerthuso-a-gwella/egwyddorion-gwerthuso-a-gwella/ymgysylltu-a-rhanddeiliaid/"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hwb.gov.wales/gwerthuso-gwella-ac-atebolrwydd/yr-adnodd-cenedlaethol-gwerthuso-a-gwella/egwyddorion-gwerthuso-a-gwella/gwerthuso-cynnydd-dysgwyr/" TargetMode="External"/><Relationship Id="rId3" Type="http://schemas.openxmlformats.org/officeDocument/2006/relationships/hyperlink" Target="https://hwb.gov.wales/evaluation-improvement-and-accountability/the-national-resource-evaluation-and-improvement/evaluation-and-improvement-principles/looking-at-learning-and-teaching/" TargetMode="External"/><Relationship Id="rId7" Type="http://schemas.openxmlformats.org/officeDocument/2006/relationships/hyperlink" Target="https://hwb.gov.wales/gwerthuso-gwella-ac-atebolrwydd/yr-adnodd-cenedlaethol-gwerthuso-a-gwella/egwyddorion-gwerthuso-a-gwella/edrych-ar-ddysgu-ac-addysgu/" TargetMode="External"/><Relationship Id="rId2" Type="http://schemas.openxmlformats.org/officeDocument/2006/relationships/notesSlide" Target="../notesSlides/notesSlide29.xml"/><Relationship Id="rId1" Type="http://schemas.openxmlformats.org/officeDocument/2006/relationships/slideLayout" Target="../slideLayouts/slideLayout12.xml"/><Relationship Id="rId6" Type="http://schemas.openxmlformats.org/officeDocument/2006/relationships/hyperlink" Target="https://hwb.gov.wales/evaluation-improvement-and-accountability/the-national-resource-evaluation-and-improvement/evaluation-and-improvement-principles/planning-and-implementing-improvement/" TargetMode="External"/><Relationship Id="rId5" Type="http://schemas.openxmlformats.org/officeDocument/2006/relationships/hyperlink" Target="https://hwb.gov.wales/evaluation-improvement-and-accountability/the-national-resource-evaluation-and-improvement/evaluation-and-improvement-principles/engaging-with-stakeholders/" TargetMode="External"/><Relationship Id="rId10" Type="http://schemas.openxmlformats.org/officeDocument/2006/relationships/hyperlink" Target="https://hwb.gov.wales/gwerthuso-gwella-ac-atebolrwydd/yr-adnodd-cenedlaethol-gwerthuso-a-gwella/egwyddorion-gwerthuso-a-gwella/cynllunio-gwelliant-ai-roi-ar-waith/" TargetMode="External"/><Relationship Id="rId4" Type="http://schemas.openxmlformats.org/officeDocument/2006/relationships/hyperlink" Target="https://hwb.gov.wales/evaluation-improvement-and-accountability/the-national-resource-evaluation-and-improvement/evaluation-and-improvement-principles/evaluating-learner-progress/" TargetMode="External"/><Relationship Id="rId9" Type="http://schemas.openxmlformats.org/officeDocument/2006/relationships/hyperlink" Target="https://hwb.gov.wales/gwerthuso-gwella-ac-atebolrwydd/yr-adnodd-cenedlaethol-gwerthuso-a-gwella/egwyddorion-gwerthuso-a-gwella/ymgysylltu-a-rhanddeiliai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3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1.xml"/></Relationships>
</file>

<file path=ppt/slides/_rels/slide3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5.jpeg"/><Relationship Id="rId7" Type="http://schemas.openxmlformats.org/officeDocument/2006/relationships/diagramColors" Target="../diagrams/colors1.xml"/><Relationship Id="rId2" Type="http://schemas.openxmlformats.org/officeDocument/2006/relationships/notesSlide" Target="../notesSlides/notesSlide33.xml"/><Relationship Id="rId1" Type="http://schemas.openxmlformats.org/officeDocument/2006/relationships/slideLayout" Target="../slideLayouts/slideLayout3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3.jpeg"/></Relationships>
</file>

<file path=ppt/slides/_rels/slide3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5.jpeg"/><Relationship Id="rId7" Type="http://schemas.openxmlformats.org/officeDocument/2006/relationships/diagramColors" Target="../diagrams/colors2.xml"/><Relationship Id="rId2" Type="http://schemas.openxmlformats.org/officeDocument/2006/relationships/notesSlide" Target="../notesSlides/notesSlide34.xml"/><Relationship Id="rId1" Type="http://schemas.openxmlformats.org/officeDocument/2006/relationships/slideLayout" Target="../slideLayouts/slideLayout3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3.jpeg"/></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31.xml"/><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6.xml"/><Relationship Id="rId1" Type="http://schemas.openxmlformats.org/officeDocument/2006/relationships/slideLayout" Target="../slideLayouts/slideLayout39.xml"/><Relationship Id="rId6" Type="http://schemas.openxmlformats.org/officeDocument/2006/relationships/hyperlink" Target="https://hwb.gov.wales/evaluation-improvement-and-accountability/the-national-resource-evaluation-and-improvement/evaluation-and-improvement-principles/planning-and-implementing-improvement/" TargetMode="External"/><Relationship Id="rId5" Type="http://schemas.openxmlformats.org/officeDocument/2006/relationships/hyperlink" Target="https://hwb.gov.wales/gwerthuso-gwella-ac-atebolrwydd/yr-adnodd-cenedlaethol-gwerthuso-a-gwella/egwyddorion-gwerthuso-a-gwella/cynllunio-gwelliant-ai-roi-ar-waith/" TargetMode="External"/><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8" Type="http://schemas.openxmlformats.org/officeDocument/2006/relationships/hyperlink" Target="https://hwb.gov.wales/gwerthuso-gwella-ac-atebolrwydd/yr-adnodd-cenedlaethol-gwerthuso-a-gwella/egwyddorion-gwerthuso-a-gwella/gwerthuso-cynnydd-dysgwyr/" TargetMode="External"/><Relationship Id="rId3" Type="http://schemas.openxmlformats.org/officeDocument/2006/relationships/hyperlink" Target="https://hwb.gov.wales/evaluation-improvement-and-accountability/the-national-resource-evaluation-and-improvement/evaluation-and-improvement-principles/looking-at-learning-and-teaching/" TargetMode="External"/><Relationship Id="rId7" Type="http://schemas.openxmlformats.org/officeDocument/2006/relationships/hyperlink" Target="https://hwb.gov.wales/gwerthuso-gwella-ac-atebolrwydd/yr-adnodd-cenedlaethol-gwerthuso-a-gwella/egwyddorion-gwerthuso-a-gwella/edrych-ar-ddysgu-ac-addysgu/" TargetMode="External"/><Relationship Id="rId2" Type="http://schemas.openxmlformats.org/officeDocument/2006/relationships/notesSlide" Target="../notesSlides/notesSlide37.xml"/><Relationship Id="rId1" Type="http://schemas.openxmlformats.org/officeDocument/2006/relationships/slideLayout" Target="../slideLayouts/slideLayout12.xml"/><Relationship Id="rId6" Type="http://schemas.openxmlformats.org/officeDocument/2006/relationships/hyperlink" Target="https://hwb.gov.wales/evaluation-improvement-and-accountability/the-national-resource-evaluation-and-improvement/evaluation-and-improvement-principles/planning-and-implementing-improvement/" TargetMode="External"/><Relationship Id="rId5" Type="http://schemas.openxmlformats.org/officeDocument/2006/relationships/hyperlink" Target="https://hwb.gov.wales/evaluation-improvement-and-accountability/the-national-resource-evaluation-and-improvement/evaluation-and-improvement-principles/engaging-with-stakeholders/" TargetMode="External"/><Relationship Id="rId10" Type="http://schemas.openxmlformats.org/officeDocument/2006/relationships/hyperlink" Target="https://hwb.gov.wales/gwerthuso-gwella-ac-atebolrwydd/yr-adnodd-cenedlaethol-gwerthuso-a-gwella/egwyddorion-gwerthuso-a-gwella/cynllunio-gwelliant-ai-roi-ar-waith/" TargetMode="External"/><Relationship Id="rId4" Type="http://schemas.openxmlformats.org/officeDocument/2006/relationships/hyperlink" Target="https://hwb.gov.wales/evaluation-improvement-and-accountability/the-national-resource-evaluation-and-improvement/evaluation-and-improvement-principles/evaluating-learner-progress/" TargetMode="External"/><Relationship Id="rId9" Type="http://schemas.openxmlformats.org/officeDocument/2006/relationships/hyperlink" Target="https://hwb.gov.wales/gwerthuso-gwella-ac-atebolrwydd/yr-adnodd-cenedlaethol-gwerthuso-a-gwella/egwyddorion-gwerthuso-a-gwella/ymgysylltu-a-rhanddeiliaid/"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8.xml"/><Relationship Id="rId1" Type="http://schemas.openxmlformats.org/officeDocument/2006/relationships/slideLayout" Target="../slideLayouts/slideLayout12.xml"/><Relationship Id="rId4" Type="http://schemas.openxmlformats.org/officeDocument/2006/relationships/image" Target="../media/image40.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3.xml"/><Relationship Id="rId1" Type="http://schemas.openxmlformats.org/officeDocument/2006/relationships/slideLayout" Target="../slideLayouts/slideLayout33.xml"/></Relationships>
</file>

<file path=ppt/slides/_rels/slide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4.xml"/><Relationship Id="rId1" Type="http://schemas.openxmlformats.org/officeDocument/2006/relationships/slideLayout" Target="../slideLayouts/slideLayout33.xml"/></Relationships>
</file>

<file path=ppt/slides/_rels/slide4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7.xml"/><Relationship Id="rId1" Type="http://schemas.openxmlformats.org/officeDocument/2006/relationships/slideLayout" Target="../slideLayouts/slideLayout34.xml"/></Relationships>
</file>

<file path=ppt/slides/_rels/slide49.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48.xml"/><Relationship Id="rId1" Type="http://schemas.openxmlformats.org/officeDocument/2006/relationships/slideLayout" Target="../slideLayouts/slideLayout34.xml"/><Relationship Id="rId4" Type="http://schemas.openxmlformats.org/officeDocument/2006/relationships/image" Target="../media/image42.png"/></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9.xml"/><Relationship Id="rId1" Type="http://schemas.openxmlformats.org/officeDocument/2006/relationships/slideLayout" Target="../slideLayouts/slideLayout34.xml"/><Relationship Id="rId4" Type="http://schemas.openxmlformats.org/officeDocument/2006/relationships/image" Target="../media/image44.png"/></Relationships>
</file>

<file path=ppt/slides/_rels/slide5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0.xml"/><Relationship Id="rId1" Type="http://schemas.openxmlformats.org/officeDocument/2006/relationships/slideLayout" Target="../slideLayouts/slideLayout34.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5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1.xml"/><Relationship Id="rId1" Type="http://schemas.openxmlformats.org/officeDocument/2006/relationships/slideLayout" Target="../slideLayouts/slideLayout34.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5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
        <p:nvSpPr>
          <p:cNvPr id="3" name="object 3"/>
          <p:cNvSpPr txBox="1">
            <a:spLocks noGrp="1"/>
          </p:cNvSpPr>
          <p:nvPr>
            <p:ph type="title"/>
          </p:nvPr>
        </p:nvSpPr>
        <p:spPr>
          <a:xfrm>
            <a:off x="2348974" y="1038066"/>
            <a:ext cx="2266315" cy="1257300"/>
          </a:xfrm>
          <a:prstGeom prst="rect">
            <a:avLst/>
          </a:prstGeom>
        </p:spPr>
        <p:txBody>
          <a:bodyPr vert="horz" wrap="square" lIns="0" tIns="12700" rIns="0" bIns="0" rtlCol="0">
            <a:spAutoFit/>
          </a:bodyPr>
          <a:lstStyle/>
          <a:p>
            <a:pPr marL="12700">
              <a:lnSpc>
                <a:spcPct val="100000"/>
              </a:lnSpc>
              <a:spcBef>
                <a:spcPts val="100"/>
              </a:spcBef>
              <a:tabLst>
                <a:tab pos="1995805" algn="l"/>
              </a:tabLst>
            </a:pPr>
            <a:r>
              <a:rPr sz="4000" dirty="0">
                <a:solidFill>
                  <a:srgbClr val="FFFFFF"/>
                </a:solidFill>
              </a:rPr>
              <a:t>PONTIO	</a:t>
            </a:r>
            <a:r>
              <a:rPr lang="en-GB" sz="4000" dirty="0">
                <a:solidFill>
                  <a:srgbClr val="FFFFFF"/>
                </a:solidFill>
              </a:rPr>
              <a:t>4</a:t>
            </a:r>
            <a:endParaRPr sz="4000" dirty="0"/>
          </a:p>
          <a:p>
            <a:pPr marL="12700">
              <a:lnSpc>
                <a:spcPct val="100000"/>
              </a:lnSpc>
              <a:spcBef>
                <a:spcPts val="100"/>
              </a:spcBef>
            </a:pPr>
            <a:r>
              <a:rPr sz="4000" spc="-15" dirty="0">
                <a:solidFill>
                  <a:srgbClr val="FFFFFF"/>
                </a:solidFill>
              </a:rPr>
              <a:t>Cwrdd</a:t>
            </a:r>
            <a:endParaRPr sz="4000" dirty="0"/>
          </a:p>
        </p:txBody>
      </p:sp>
      <p:sp>
        <p:nvSpPr>
          <p:cNvPr id="4" name="object 4"/>
          <p:cNvSpPr txBox="1"/>
          <p:nvPr/>
        </p:nvSpPr>
        <p:spPr>
          <a:xfrm>
            <a:off x="7346300" y="1038066"/>
            <a:ext cx="2602230" cy="125730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tab pos="2331720" algn="l"/>
              </a:tabLst>
              <a:defRPr/>
            </a:pPr>
            <a:r>
              <a:rPr kumimoji="0" sz="4000" b="0" i="0" u="none" strike="noStrike" kern="1200" cap="none" spc="-5" normalizeH="0" baseline="0" noProof="0" dirty="0">
                <a:ln>
                  <a:noFill/>
                </a:ln>
                <a:solidFill>
                  <a:srgbClr val="FFFFFF"/>
                </a:solidFill>
                <a:effectLst/>
                <a:uLnTx/>
                <a:uFillTx/>
                <a:latin typeface="Calibri"/>
                <a:ea typeface="+mn-ea"/>
                <a:cs typeface="Calibri"/>
              </a:rPr>
              <a:t>B</a:t>
            </a:r>
            <a:r>
              <a:rPr kumimoji="0" sz="4000" b="0" i="0" u="none" strike="noStrike" kern="1200" cap="none" spc="0" normalizeH="0" baseline="0" noProof="0" dirty="0">
                <a:ln>
                  <a:noFill/>
                </a:ln>
                <a:solidFill>
                  <a:srgbClr val="FFFFFF"/>
                </a:solidFill>
                <a:effectLst/>
                <a:uLnTx/>
                <a:uFillTx/>
                <a:latin typeface="Calibri"/>
                <a:ea typeface="+mn-ea"/>
                <a:cs typeface="Calibri"/>
              </a:rPr>
              <a:t>RIDGI</a:t>
            </a:r>
            <a:r>
              <a:rPr kumimoji="0" sz="4000" b="0" i="0" u="none" strike="noStrike" kern="1200" cap="none" spc="-5" normalizeH="0" baseline="0" noProof="0" dirty="0">
                <a:ln>
                  <a:noFill/>
                </a:ln>
                <a:solidFill>
                  <a:srgbClr val="FFFFFF"/>
                </a:solidFill>
                <a:effectLst/>
                <a:uLnTx/>
                <a:uFillTx/>
                <a:latin typeface="Calibri"/>
                <a:ea typeface="+mn-ea"/>
                <a:cs typeface="Calibri"/>
              </a:rPr>
              <a:t>N</a:t>
            </a:r>
            <a:r>
              <a:rPr kumimoji="0" sz="4000" b="0" i="0" u="none" strike="noStrike" kern="1200" cap="none" spc="0" normalizeH="0" baseline="0" noProof="0" dirty="0">
                <a:ln>
                  <a:noFill/>
                </a:ln>
                <a:solidFill>
                  <a:srgbClr val="FFFFFF"/>
                </a:solidFill>
                <a:effectLst/>
                <a:uLnTx/>
                <a:uFillTx/>
                <a:latin typeface="Calibri"/>
                <a:ea typeface="+mn-ea"/>
                <a:cs typeface="Calibri"/>
              </a:rPr>
              <a:t>G	</a:t>
            </a:r>
            <a:r>
              <a:rPr kumimoji="0" lang="en-GB" sz="4000" b="0" i="0" u="none" strike="noStrike" kern="1200" cap="none" spc="0" normalizeH="0" baseline="0" noProof="0" dirty="0">
                <a:ln>
                  <a:noFill/>
                </a:ln>
                <a:solidFill>
                  <a:srgbClr val="FFFFFF"/>
                </a:solidFill>
                <a:effectLst/>
                <a:uLnTx/>
                <a:uFillTx/>
                <a:latin typeface="Calibri"/>
                <a:ea typeface="+mn-ea"/>
                <a:cs typeface="Calibri"/>
              </a:rPr>
              <a:t>4</a:t>
            </a:r>
            <a:endParaRPr kumimoji="0" sz="4000" b="0" i="0" u="none" strike="noStrike" kern="1200" cap="none" spc="0" normalizeH="0" baseline="0" noProof="0" dirty="0">
              <a:ln>
                <a:noFill/>
              </a:ln>
              <a:solidFill>
                <a:prstClr val="black"/>
              </a:solidFill>
              <a:effectLst/>
              <a:uLnTx/>
              <a:uFillTx/>
              <a:latin typeface="Calibri"/>
              <a:ea typeface="+mn-ea"/>
              <a:cs typeface="Calibri"/>
            </a:endParaRPr>
          </a:p>
          <a:p>
            <a:pPr marL="28575" marR="0" lvl="0" indent="0" algn="l" defTabSz="914400" rtl="0" eaLnBrk="1" fontAlgn="auto" latinLnBrk="0" hangingPunct="1">
              <a:lnSpc>
                <a:spcPct val="100000"/>
              </a:lnSpc>
              <a:spcBef>
                <a:spcPts val="100"/>
              </a:spcBef>
              <a:spcAft>
                <a:spcPts val="0"/>
              </a:spcAft>
              <a:buClrTx/>
              <a:buSzTx/>
              <a:buFontTx/>
              <a:buNone/>
              <a:tabLst/>
              <a:defRPr/>
            </a:pPr>
            <a:r>
              <a:rPr kumimoji="0" sz="4000" b="0" i="0" u="none" strike="noStrike" kern="1200" cap="none" spc="-10" normalizeH="0" baseline="0" noProof="0" dirty="0">
                <a:ln>
                  <a:noFill/>
                </a:ln>
                <a:solidFill>
                  <a:srgbClr val="FFFFFF"/>
                </a:solidFill>
                <a:effectLst/>
                <a:uLnTx/>
                <a:uFillTx/>
                <a:latin typeface="Calibri"/>
                <a:ea typeface="+mn-ea"/>
                <a:cs typeface="Calibri"/>
              </a:rPr>
              <a:t>Meet</a:t>
            </a:r>
            <a:endParaRPr kumimoji="0" sz="400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5" name="object 5"/>
          <p:cNvSpPr txBox="1"/>
          <p:nvPr/>
        </p:nvSpPr>
        <p:spPr>
          <a:xfrm>
            <a:off x="5239318" y="2049550"/>
            <a:ext cx="1769110" cy="57404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lang="en-GB" sz="3600" spc="-5" dirty="0">
                <a:solidFill>
                  <a:srgbClr val="FFFFFF"/>
                </a:solidFill>
                <a:latin typeface="Calibri"/>
                <a:cs typeface="Calibri"/>
              </a:rPr>
              <a:t>22</a:t>
            </a:r>
            <a:r>
              <a:rPr kumimoji="0" sz="3600" b="0" i="0" u="none" strike="noStrike" kern="1200" cap="none" spc="-5" normalizeH="0" baseline="0" noProof="0" dirty="0">
                <a:ln>
                  <a:noFill/>
                </a:ln>
                <a:solidFill>
                  <a:srgbClr val="FFFFFF"/>
                </a:solidFill>
                <a:effectLst/>
                <a:uLnTx/>
                <a:uFillTx/>
                <a:latin typeface="Calibri"/>
                <a:ea typeface="+mn-ea"/>
                <a:cs typeface="Calibri"/>
              </a:rPr>
              <a:t>/</a:t>
            </a:r>
            <a:r>
              <a:rPr kumimoji="0" lang="en-GB" sz="3600" b="0" i="0" u="none" strike="noStrike" kern="1200" cap="none" spc="-5" normalizeH="0" baseline="0" noProof="0" dirty="0">
                <a:ln>
                  <a:noFill/>
                </a:ln>
                <a:solidFill>
                  <a:srgbClr val="FFFFFF"/>
                </a:solidFill>
                <a:effectLst/>
                <a:uLnTx/>
                <a:uFillTx/>
                <a:latin typeface="Calibri"/>
                <a:ea typeface="+mn-ea"/>
                <a:cs typeface="Calibri"/>
              </a:rPr>
              <a:t>03</a:t>
            </a:r>
            <a:r>
              <a:rPr kumimoji="0" sz="3600" b="0" i="0" u="none" strike="noStrike" kern="1200" cap="none" spc="-5" normalizeH="0" baseline="0" noProof="0" dirty="0">
                <a:ln>
                  <a:noFill/>
                </a:ln>
                <a:solidFill>
                  <a:srgbClr val="FFFFFF"/>
                </a:solidFill>
                <a:effectLst/>
                <a:uLnTx/>
                <a:uFillTx/>
                <a:latin typeface="Calibri"/>
                <a:ea typeface="+mn-ea"/>
                <a:cs typeface="Calibri"/>
              </a:rPr>
              <a:t>/2</a:t>
            </a:r>
            <a:r>
              <a:rPr lang="en-GB" sz="3600" spc="-5" dirty="0">
                <a:solidFill>
                  <a:srgbClr val="FFFFFF"/>
                </a:solidFill>
                <a:latin typeface="Calibri"/>
                <a:cs typeface="Calibri"/>
              </a:rPr>
              <a:t>3</a:t>
            </a:r>
            <a:endParaRPr kumimoji="0" sz="3600" b="0" i="0" u="none" strike="noStrike" kern="1200" cap="none" spc="0" normalizeH="0" baseline="0" noProof="0" dirty="0">
              <a:ln>
                <a:noFill/>
              </a:ln>
              <a:solidFill>
                <a:prstClr val="black"/>
              </a:solidFill>
              <a:effectLst/>
              <a:uLnTx/>
              <a:uFillTx/>
              <a:latin typeface="Calibri"/>
              <a:ea typeface="+mn-ea"/>
              <a:cs typeface="Calibri"/>
            </a:endParaRPr>
          </a:p>
        </p:txBody>
      </p:sp>
      <p:grpSp>
        <p:nvGrpSpPr>
          <p:cNvPr id="6" name="object 6"/>
          <p:cNvGrpSpPr/>
          <p:nvPr/>
        </p:nvGrpSpPr>
        <p:grpSpPr>
          <a:xfrm>
            <a:off x="2201805" y="4252972"/>
            <a:ext cx="7988300" cy="2110105"/>
            <a:chOff x="2201805" y="4252972"/>
            <a:chExt cx="7988300" cy="2110105"/>
          </a:xfrm>
        </p:grpSpPr>
        <p:pic>
          <p:nvPicPr>
            <p:cNvPr id="7" name="object 7"/>
            <p:cNvPicPr/>
            <p:nvPr/>
          </p:nvPicPr>
          <p:blipFill>
            <a:blip r:embed="rId3" cstate="print"/>
            <a:stretch>
              <a:fillRect/>
            </a:stretch>
          </p:blipFill>
          <p:spPr>
            <a:xfrm>
              <a:off x="7727609" y="4290209"/>
              <a:ext cx="2462170" cy="2035205"/>
            </a:xfrm>
            <a:prstGeom prst="rect">
              <a:avLst/>
            </a:prstGeom>
          </p:spPr>
        </p:pic>
        <p:pic>
          <p:nvPicPr>
            <p:cNvPr id="8" name="object 8"/>
            <p:cNvPicPr/>
            <p:nvPr/>
          </p:nvPicPr>
          <p:blipFill>
            <a:blip r:embed="rId4" cstate="print"/>
            <a:stretch>
              <a:fillRect/>
            </a:stretch>
          </p:blipFill>
          <p:spPr>
            <a:xfrm>
              <a:off x="2201805" y="4252972"/>
              <a:ext cx="2495760" cy="2109677"/>
            </a:xfrm>
            <a:prstGeom prst="rect">
              <a:avLst/>
            </a:prstGeom>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5BD7EDF6-8AF5-4DF9-83DD-5241CA023C25}"/>
              </a:ext>
            </a:extLst>
          </p:cNvPr>
          <p:cNvGraphicFramePr/>
          <p:nvPr>
            <p:extLst>
              <p:ext uri="{D42A27DB-BD31-4B8C-83A1-F6EECF244321}">
                <p14:modId xmlns:p14="http://schemas.microsoft.com/office/powerpoint/2010/main" val="3392850552"/>
              </p:ext>
            </p:extLst>
          </p:nvPr>
        </p:nvGraphicFramePr>
        <p:xfrm>
          <a:off x="308287" y="51515"/>
          <a:ext cx="11694823" cy="6969430"/>
        </p:xfrm>
        <a:graphic>
          <a:graphicData uri="http://schemas.openxmlformats.org/drawingml/2006/table">
            <a:tbl>
              <a:tblPr firstRow="1" firstCol="1" bandRow="1">
                <a:tableStyleId>{5C22544A-7EE6-4342-B048-85BDC9FD1C3A}</a:tableStyleId>
              </a:tblPr>
              <a:tblGrid>
                <a:gridCol w="1376653">
                  <a:extLst>
                    <a:ext uri="{9D8B030D-6E8A-4147-A177-3AD203B41FA5}">
                      <a16:colId xmlns:a16="http://schemas.microsoft.com/office/drawing/2014/main" val="1574615643"/>
                    </a:ext>
                  </a:extLst>
                </a:gridCol>
                <a:gridCol w="7967775">
                  <a:extLst>
                    <a:ext uri="{9D8B030D-6E8A-4147-A177-3AD203B41FA5}">
                      <a16:colId xmlns:a16="http://schemas.microsoft.com/office/drawing/2014/main" val="3589484628"/>
                    </a:ext>
                  </a:extLst>
                </a:gridCol>
                <a:gridCol w="2350395">
                  <a:extLst>
                    <a:ext uri="{9D8B030D-6E8A-4147-A177-3AD203B41FA5}">
                      <a16:colId xmlns:a16="http://schemas.microsoft.com/office/drawing/2014/main" val="1879514212"/>
                    </a:ext>
                  </a:extLst>
                </a:gridCol>
              </a:tblGrid>
              <a:tr h="434565">
                <a:tc>
                  <a:txBody>
                    <a:bodyPr/>
                    <a:lstStyle/>
                    <a:p>
                      <a:pPr algn="ctr" fontAlgn="t">
                        <a:spcBef>
                          <a:spcPts val="0"/>
                        </a:spcBef>
                        <a:spcAft>
                          <a:spcPts val="0"/>
                        </a:spcAft>
                      </a:pPr>
                      <a:r>
                        <a:rPr lang="cy-GB" sz="1400" u="none" strike="noStrike" noProof="0" dirty="0">
                          <a:effectLst/>
                        </a:rPr>
                        <a:t>Amser</a:t>
                      </a:r>
                      <a:endParaRPr lang="cy-GB" sz="2800" b="0" i="0" u="none" strike="noStrike" noProof="0" dirty="0">
                        <a:effectLst/>
                        <a:latin typeface="Arial" panose="020B0604020202020204" pitchFamily="34" charset="0"/>
                      </a:endParaRPr>
                    </a:p>
                  </a:txBody>
                  <a:tcPr marL="53221" marR="53221" marT="7392" marB="0"/>
                </a:tc>
                <a:tc>
                  <a:txBody>
                    <a:bodyPr/>
                    <a:lstStyle/>
                    <a:p>
                      <a:pPr algn="ctr" fontAlgn="t">
                        <a:spcBef>
                          <a:spcPts val="0"/>
                        </a:spcBef>
                        <a:spcAft>
                          <a:spcPts val="0"/>
                        </a:spcAft>
                      </a:pPr>
                      <a:r>
                        <a:rPr lang="cy-GB" sz="1400" u="none" strike="noStrike" dirty="0">
                          <a:effectLst/>
                        </a:rPr>
                        <a:t>Gweithgaredd
</a:t>
                      </a:r>
                      <a:endParaRPr lang="cy-GB" sz="2800" b="0" i="0" u="none" strike="noStrike" dirty="0">
                        <a:effectLst/>
                        <a:latin typeface="Arial" panose="020B0604020202020204" pitchFamily="34" charset="0"/>
                      </a:endParaRPr>
                    </a:p>
                  </a:txBody>
                  <a:tcPr marL="53221" marR="53221" marT="7392" marB="0"/>
                </a:tc>
                <a:tc>
                  <a:txBody>
                    <a:bodyPr/>
                    <a:lstStyle/>
                    <a:p>
                      <a:pPr algn="ctr" fontAlgn="t">
                        <a:spcBef>
                          <a:spcPts val="0"/>
                        </a:spcBef>
                        <a:spcAft>
                          <a:spcPts val="0"/>
                        </a:spcAft>
                      </a:pPr>
                      <a:r>
                        <a:rPr lang="cy-GB" sz="1400" u="none" strike="noStrike" dirty="0">
                          <a:effectLst/>
                        </a:rPr>
                        <a:t>Staff</a:t>
                      </a:r>
                      <a:endParaRPr lang="cy-GB" sz="2800" b="0" i="0" u="none" strike="noStrike" dirty="0">
                        <a:effectLst/>
                        <a:latin typeface="Arial" panose="020B0604020202020204" pitchFamily="34" charset="0"/>
                      </a:endParaRPr>
                    </a:p>
                  </a:txBody>
                  <a:tcPr marL="53221" marR="53221" marT="7392" marB="0"/>
                </a:tc>
                <a:extLst>
                  <a:ext uri="{0D108BD9-81ED-4DB2-BD59-A6C34878D82A}">
                    <a16:rowId xmlns:a16="http://schemas.microsoft.com/office/drawing/2014/main" val="1291202294"/>
                  </a:ext>
                </a:extLst>
              </a:tr>
              <a:tr h="434565">
                <a:tc>
                  <a:txBody>
                    <a:bodyPr/>
                    <a:lstStyle/>
                    <a:p>
                      <a:pPr algn="just" fontAlgn="t">
                        <a:spcBef>
                          <a:spcPts val="0"/>
                        </a:spcBef>
                        <a:spcAft>
                          <a:spcPts val="0"/>
                        </a:spcAft>
                      </a:pPr>
                      <a:r>
                        <a:rPr lang="cy-GB" sz="1400" u="none" strike="noStrike" dirty="0">
                          <a:effectLst/>
                        </a:rPr>
                        <a:t>8.30a.m.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cy-GB" sz="1400" u="none" strike="noStrike" dirty="0">
                          <a:effectLst/>
                          <a:latin typeface="+mn-lt"/>
                        </a:rPr>
                        <a:t>Cyrraedd, cofrestru, cyflwyniadau
</a:t>
                      </a:r>
                      <a:endParaRPr lang="cy-GB" sz="1400" b="0" i="0" u="none" strike="noStrike" dirty="0">
                        <a:effectLst/>
                        <a:latin typeface="+mn-lt"/>
                      </a:endParaRPr>
                    </a:p>
                  </a:txBody>
                  <a:tcPr marL="53221" marR="53221" marT="7392" marB="0"/>
                </a:tc>
                <a:tc>
                  <a:txBody>
                    <a:bodyPr/>
                    <a:lstStyle/>
                    <a:p>
                      <a:pPr algn="l" fontAlgn="t">
                        <a:spcBef>
                          <a:spcPts val="0"/>
                        </a:spcBef>
                        <a:spcAft>
                          <a:spcPts val="0"/>
                        </a:spcAft>
                      </a:pPr>
                      <a:r>
                        <a:rPr lang="cy-GB" sz="1400" u="none" strike="noStrike" dirty="0">
                          <a:effectLst/>
                          <a:latin typeface="+mn-lt"/>
                        </a:rPr>
                        <a:t>Arweinydd Rhwydwaith
</a:t>
                      </a:r>
                      <a:endParaRPr lang="cy-GB" sz="2800" b="0" i="0" u="none" strike="noStrike" dirty="0">
                        <a:effectLst/>
                        <a:latin typeface="+mn-lt"/>
                      </a:endParaRPr>
                    </a:p>
                  </a:txBody>
                  <a:tcPr marL="53221" marR="53221" marT="7392" marB="0"/>
                </a:tc>
                <a:extLst>
                  <a:ext uri="{0D108BD9-81ED-4DB2-BD59-A6C34878D82A}">
                    <a16:rowId xmlns:a16="http://schemas.microsoft.com/office/drawing/2014/main" val="2252750071"/>
                  </a:ext>
                </a:extLst>
              </a:tr>
              <a:tr h="434565">
                <a:tc>
                  <a:txBody>
                    <a:bodyPr/>
                    <a:lstStyle/>
                    <a:p>
                      <a:pPr algn="just" fontAlgn="t">
                        <a:spcBef>
                          <a:spcPts val="0"/>
                        </a:spcBef>
                        <a:spcAft>
                          <a:spcPts val="0"/>
                        </a:spcAft>
                      </a:pPr>
                      <a:r>
                        <a:rPr lang="cy-GB" sz="1400" u="none" strike="noStrike" dirty="0">
                          <a:effectLst/>
                        </a:rPr>
                        <a:t>9.00a.m. </a:t>
                      </a:r>
                      <a:endParaRPr lang="cy-GB" sz="2800" b="0" i="0" u="none" strike="noStrike" dirty="0">
                        <a:effectLst/>
                        <a:latin typeface="Arial" panose="020B0604020202020204" pitchFamily="34" charset="0"/>
                      </a:endParaRP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1400" u="none" strike="noStrike" noProof="0" dirty="0">
                          <a:effectLst/>
                          <a:latin typeface="+mn-lt"/>
                        </a:rPr>
                        <a:t>
</a:t>
                      </a:r>
                      <a:r>
                        <a:rPr lang="en-GB" sz="1400" b="0" i="0" kern="1200" dirty="0" err="1">
                          <a:solidFill>
                            <a:schemeClr val="dk1"/>
                          </a:solidFill>
                          <a:effectLst/>
                          <a:latin typeface="+mn-lt"/>
                          <a:ea typeface="+mn-ea"/>
                          <a:cs typeface="+mn-cs"/>
                        </a:rPr>
                        <a:t>Amlinellu’r</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diwrnodau</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Cwrdd</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Profi</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Rhannu</a:t>
                      </a:r>
                      <a:endParaRPr lang="en-GB" sz="1400" b="0" i="0" u="none" strike="noStrike" dirty="0">
                        <a:effectLst/>
                        <a:highlight>
                          <a:srgbClr val="FFFF00"/>
                        </a:highlight>
                        <a:latin typeface="+mn-lt"/>
                      </a:endParaRPr>
                    </a:p>
                  </a:txBody>
                  <a:tcPr marL="53221" marR="53221" marT="7392" marB="0"/>
                </a:tc>
                <a:tc>
                  <a:txBody>
                    <a:bodyPr/>
                    <a:lstStyle/>
                    <a:p>
                      <a:pPr algn="l" fontAlgn="t">
                        <a:spcBef>
                          <a:spcPts val="0"/>
                        </a:spcBef>
                        <a:spcAft>
                          <a:spcPts val="0"/>
                        </a:spcAft>
                      </a:pPr>
                      <a:r>
                        <a:rPr lang="cy-GB" sz="1400" u="none" strike="noStrike" noProof="0" dirty="0">
                          <a:effectLst/>
                          <a:latin typeface="+mn-lt"/>
                        </a:rPr>
                        <a:t>Arweinydd Rhwydwaith a Thiwtor Cwricwlwm 
</a:t>
                      </a:r>
                    </a:p>
                  </a:txBody>
                  <a:tcPr marL="53221" marR="53221" marT="7392" marB="0"/>
                </a:tc>
                <a:extLst>
                  <a:ext uri="{0D108BD9-81ED-4DB2-BD59-A6C34878D82A}">
                    <a16:rowId xmlns:a16="http://schemas.microsoft.com/office/drawing/2014/main" val="2665806000"/>
                  </a:ext>
                </a:extLst>
              </a:tr>
              <a:tr h="1075313">
                <a:tc>
                  <a:txBody>
                    <a:bodyPr/>
                    <a:lstStyle/>
                    <a:p>
                      <a:pPr algn="just" fontAlgn="t">
                        <a:spcBef>
                          <a:spcPts val="0"/>
                        </a:spcBef>
                        <a:spcAft>
                          <a:spcPts val="0"/>
                        </a:spcAft>
                      </a:pPr>
                      <a:r>
                        <a:rPr lang="cy-GB" sz="1400" b="0" i="0" u="none" strike="noStrike" dirty="0">
                          <a:effectLst/>
                          <a:latin typeface="+mn-lt"/>
                        </a:rPr>
                        <a:t>9:20am</a:t>
                      </a: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b="0" i="0" kern="1200" dirty="0" err="1">
                          <a:solidFill>
                            <a:schemeClr val="dk1"/>
                          </a:solidFill>
                          <a:effectLst/>
                          <a:latin typeface="+mn-lt"/>
                          <a:ea typeface="+mn-ea"/>
                          <a:cs typeface="+mn-cs"/>
                        </a:rPr>
                        <a:t>Damcaniaeth</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hunanwerthuso</a:t>
                      </a:r>
                      <a:r>
                        <a:rPr lang="en-GB" sz="1400" b="0" i="0" kern="1200" dirty="0">
                          <a:solidFill>
                            <a:schemeClr val="dk1"/>
                          </a:solidFill>
                          <a:effectLst/>
                          <a:latin typeface="+mn-lt"/>
                          <a:ea typeface="+mn-ea"/>
                          <a:cs typeface="+mn-cs"/>
                        </a:rPr>
                        <a:t> ac </a:t>
                      </a:r>
                      <a:r>
                        <a:rPr lang="en-GB" sz="1400" b="1" dirty="0" err="1">
                          <a:solidFill>
                            <a:srgbClr val="0360A6"/>
                          </a:solidFill>
                          <a:latin typeface="+mn-lt"/>
                          <a:hlinkClick r:id="rId3"/>
                        </a:rPr>
                        <a:t>Ymgysylltu</a:t>
                      </a:r>
                      <a:r>
                        <a:rPr lang="en-GB" sz="1400" b="1" dirty="0">
                          <a:solidFill>
                            <a:srgbClr val="0360A6"/>
                          </a:solidFill>
                          <a:latin typeface="+mn-lt"/>
                          <a:hlinkClick r:id="rId3"/>
                        </a:rPr>
                        <a:t> â </a:t>
                      </a:r>
                      <a:r>
                        <a:rPr lang="en-GB" sz="1400" b="1" dirty="0" err="1">
                          <a:solidFill>
                            <a:srgbClr val="0360A6"/>
                          </a:solidFill>
                          <a:latin typeface="+mn-lt"/>
                          <a:hlinkClick r:id="rId3"/>
                        </a:rPr>
                        <a:t>rhanddeiliaid</a:t>
                      </a:r>
                      <a:r>
                        <a:rPr lang="en-GB" sz="1400" b="1" dirty="0">
                          <a:solidFill>
                            <a:srgbClr val="0360A6"/>
                          </a:solidFill>
                          <a:latin typeface="+mn-lt"/>
                        </a:rPr>
                        <a:t> </a:t>
                      </a:r>
                      <a:r>
                        <a:rPr lang="en-GB" sz="1400" dirty="0">
                          <a:solidFill>
                            <a:srgbClr val="666666"/>
                          </a:solidFill>
                          <a:latin typeface="+mn-lt"/>
                        </a:rPr>
                        <a:t>Mae </a:t>
                      </a:r>
                      <a:r>
                        <a:rPr lang="en-GB" sz="1400" dirty="0" err="1">
                          <a:solidFill>
                            <a:srgbClr val="666666"/>
                          </a:solidFill>
                          <a:latin typeface="+mn-lt"/>
                        </a:rPr>
                        <a:t>gwybodaeth</a:t>
                      </a:r>
                      <a:r>
                        <a:rPr lang="en-GB" sz="1400" dirty="0">
                          <a:solidFill>
                            <a:srgbClr val="666666"/>
                          </a:solidFill>
                          <a:latin typeface="+mn-lt"/>
                        </a:rPr>
                        <a:t> am </a:t>
                      </a:r>
                      <a:r>
                        <a:rPr lang="en-GB" sz="1400" dirty="0" err="1">
                          <a:solidFill>
                            <a:srgbClr val="666666"/>
                          </a:solidFill>
                          <a:latin typeface="+mn-lt"/>
                        </a:rPr>
                        <a:t>sut</a:t>
                      </a:r>
                      <a:r>
                        <a:rPr lang="en-GB" sz="1400" dirty="0">
                          <a:solidFill>
                            <a:srgbClr val="666666"/>
                          </a:solidFill>
                          <a:latin typeface="+mn-lt"/>
                        </a:rPr>
                        <a:t> </a:t>
                      </a:r>
                      <a:r>
                        <a:rPr lang="en-GB" sz="1400" dirty="0" err="1">
                          <a:solidFill>
                            <a:srgbClr val="666666"/>
                          </a:solidFill>
                          <a:latin typeface="+mn-lt"/>
                        </a:rPr>
                        <a:t>mae</a:t>
                      </a:r>
                      <a:r>
                        <a:rPr lang="en-GB" sz="1400" dirty="0">
                          <a:solidFill>
                            <a:srgbClr val="666666"/>
                          </a:solidFill>
                          <a:latin typeface="+mn-lt"/>
                        </a:rPr>
                        <a:t> </a:t>
                      </a:r>
                      <a:r>
                        <a:rPr lang="en-GB" sz="1400" dirty="0" err="1">
                          <a:solidFill>
                            <a:srgbClr val="666666"/>
                          </a:solidFill>
                          <a:latin typeface="+mn-lt"/>
                        </a:rPr>
                        <a:t>ymgysylltu</a:t>
                      </a:r>
                      <a:r>
                        <a:rPr lang="en-GB" sz="1400" dirty="0">
                          <a:solidFill>
                            <a:srgbClr val="666666"/>
                          </a:solidFill>
                          <a:latin typeface="+mn-lt"/>
                        </a:rPr>
                        <a:t> â </a:t>
                      </a:r>
                      <a:r>
                        <a:rPr lang="en-GB" sz="1400" dirty="0" err="1">
                          <a:solidFill>
                            <a:srgbClr val="666666"/>
                          </a:solidFill>
                          <a:latin typeface="+mn-lt"/>
                        </a:rPr>
                        <a:t>dysgwyr</a:t>
                      </a:r>
                      <a:r>
                        <a:rPr lang="en-GB" sz="1400" dirty="0">
                          <a:solidFill>
                            <a:srgbClr val="666666"/>
                          </a:solidFill>
                          <a:latin typeface="+mn-lt"/>
                        </a:rPr>
                        <a:t>, staff </a:t>
                      </a:r>
                      <a:r>
                        <a:rPr lang="en-GB" sz="1400" dirty="0" err="1">
                          <a:solidFill>
                            <a:srgbClr val="666666"/>
                          </a:solidFill>
                          <a:latin typeface="+mn-lt"/>
                        </a:rPr>
                        <a:t>ysgolion</a:t>
                      </a:r>
                      <a:r>
                        <a:rPr lang="en-GB" sz="1400" dirty="0">
                          <a:solidFill>
                            <a:srgbClr val="666666"/>
                          </a:solidFill>
                          <a:latin typeface="+mn-lt"/>
                        </a:rPr>
                        <a:t> a </a:t>
                      </a:r>
                      <a:r>
                        <a:rPr lang="en-GB" sz="1400" dirty="0" err="1">
                          <a:solidFill>
                            <a:srgbClr val="666666"/>
                          </a:solidFill>
                          <a:latin typeface="+mn-lt"/>
                        </a:rPr>
                        <a:t>chymuned</a:t>
                      </a:r>
                      <a:r>
                        <a:rPr lang="en-GB" sz="1400" dirty="0">
                          <a:solidFill>
                            <a:srgbClr val="666666"/>
                          </a:solidFill>
                          <a:latin typeface="+mn-lt"/>
                        </a:rPr>
                        <a:t> </a:t>
                      </a:r>
                      <a:r>
                        <a:rPr lang="en-GB" sz="1400" dirty="0" err="1">
                          <a:solidFill>
                            <a:srgbClr val="666666"/>
                          </a:solidFill>
                          <a:latin typeface="+mn-lt"/>
                        </a:rPr>
                        <a:t>ehangach</a:t>
                      </a:r>
                      <a:r>
                        <a:rPr lang="en-GB" sz="1400" dirty="0">
                          <a:solidFill>
                            <a:srgbClr val="666666"/>
                          </a:solidFill>
                          <a:latin typeface="+mn-lt"/>
                        </a:rPr>
                        <a:t> </a:t>
                      </a:r>
                      <a:r>
                        <a:rPr lang="en-GB" sz="1400" dirty="0" err="1">
                          <a:solidFill>
                            <a:srgbClr val="666666"/>
                          </a:solidFill>
                          <a:latin typeface="+mn-lt"/>
                        </a:rPr>
                        <a:t>yr</a:t>
                      </a:r>
                      <a:r>
                        <a:rPr lang="en-GB" sz="1400" dirty="0">
                          <a:solidFill>
                            <a:srgbClr val="666666"/>
                          </a:solidFill>
                          <a:latin typeface="+mn-lt"/>
                        </a:rPr>
                        <a:t> </a:t>
                      </a:r>
                      <a:r>
                        <a:rPr lang="en-GB" sz="1400" dirty="0" err="1">
                          <a:solidFill>
                            <a:srgbClr val="666666"/>
                          </a:solidFill>
                          <a:latin typeface="+mn-lt"/>
                        </a:rPr>
                        <a:t>ysgol</a:t>
                      </a:r>
                      <a:r>
                        <a:rPr lang="en-GB" sz="1400" dirty="0">
                          <a:solidFill>
                            <a:srgbClr val="666666"/>
                          </a:solidFill>
                          <a:latin typeface="+mn-lt"/>
                        </a:rPr>
                        <a:t> </a:t>
                      </a:r>
                      <a:r>
                        <a:rPr lang="en-GB" sz="1400" dirty="0" err="1">
                          <a:solidFill>
                            <a:srgbClr val="666666"/>
                          </a:solidFill>
                          <a:latin typeface="+mn-lt"/>
                        </a:rPr>
                        <a:t>yn</a:t>
                      </a:r>
                      <a:r>
                        <a:rPr lang="en-GB" sz="1400" dirty="0">
                          <a:solidFill>
                            <a:srgbClr val="666666"/>
                          </a:solidFill>
                          <a:latin typeface="+mn-lt"/>
                        </a:rPr>
                        <a:t> </a:t>
                      </a:r>
                      <a:r>
                        <a:rPr lang="en-GB" sz="1400" dirty="0" err="1">
                          <a:solidFill>
                            <a:srgbClr val="666666"/>
                          </a:solidFill>
                          <a:latin typeface="+mn-lt"/>
                        </a:rPr>
                        <a:t>cefnogi</a:t>
                      </a:r>
                      <a:r>
                        <a:rPr lang="en-GB" sz="1400" dirty="0">
                          <a:solidFill>
                            <a:srgbClr val="666666"/>
                          </a:solidFill>
                          <a:latin typeface="+mn-lt"/>
                        </a:rPr>
                        <a:t> </a:t>
                      </a:r>
                      <a:r>
                        <a:rPr lang="en-GB" sz="1400" dirty="0" err="1">
                          <a:solidFill>
                            <a:srgbClr val="666666"/>
                          </a:solidFill>
                          <a:latin typeface="+mn-lt"/>
                        </a:rPr>
                        <a:t>gwelliant</a:t>
                      </a:r>
                      <a:r>
                        <a:rPr lang="en-GB" sz="1400" dirty="0">
                          <a:solidFill>
                            <a:srgbClr val="666666"/>
                          </a:solidFill>
                          <a:latin typeface="+mn-lt"/>
                        </a:rPr>
                        <a:t>.</a:t>
                      </a:r>
                    </a:p>
                    <a:p>
                      <a:pPr algn="l" fontAlgn="t">
                        <a:spcBef>
                          <a:spcPts val="0"/>
                        </a:spcBef>
                        <a:spcAft>
                          <a:spcPts val="0"/>
                        </a:spcAft>
                      </a:pPr>
                      <a:endParaRPr lang="cy-GB" sz="1400" b="0" i="0" u="none" strike="noStrike" noProof="0" dirty="0">
                        <a:effectLst/>
                        <a:latin typeface="+mn-lt"/>
                      </a:endParaRPr>
                    </a:p>
                  </a:txBody>
                  <a:tcPr marL="53221" marR="53221" marT="7392" marB="0"/>
                </a:tc>
                <a:tc>
                  <a:txBody>
                    <a:bodyPr/>
                    <a:lstStyle/>
                    <a:p>
                      <a:pPr algn="l" fontAlgn="t">
                        <a:spcBef>
                          <a:spcPts val="0"/>
                        </a:spcBef>
                        <a:spcAft>
                          <a:spcPts val="0"/>
                        </a:spcAft>
                      </a:pPr>
                      <a:endParaRPr lang="cy-GB" sz="1400" u="none" strike="noStrike" noProof="0" dirty="0">
                        <a:effectLst/>
                        <a:latin typeface="+mn-lt"/>
                      </a:endParaRPr>
                    </a:p>
                  </a:txBody>
                  <a:tcPr marL="53221" marR="53221" marT="7392" marB="0"/>
                </a:tc>
                <a:extLst>
                  <a:ext uri="{0D108BD9-81ED-4DB2-BD59-A6C34878D82A}">
                    <a16:rowId xmlns:a16="http://schemas.microsoft.com/office/drawing/2014/main" val="2526732601"/>
                  </a:ext>
                </a:extLst>
              </a:tr>
              <a:tr h="491101">
                <a:tc>
                  <a:txBody>
                    <a:bodyPr/>
                    <a:lstStyle/>
                    <a:p>
                      <a:pPr algn="just" fontAlgn="t">
                        <a:spcBef>
                          <a:spcPts val="0"/>
                        </a:spcBef>
                        <a:spcAft>
                          <a:spcPts val="0"/>
                        </a:spcAft>
                      </a:pPr>
                      <a:r>
                        <a:rPr lang="cy-GB" sz="1400" u="none" strike="noStrike" dirty="0">
                          <a:effectLst/>
                        </a:rPr>
                        <a:t>9.50a.m.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cy-GB" sz="1400" u="none" strike="noStrike" noProof="0" dirty="0">
                          <a:effectLst/>
                          <a:latin typeface="+mn-lt"/>
                        </a:rPr>
                        <a:t>Tasg Taith + </a:t>
                      </a:r>
                      <a:r>
                        <a:rPr lang="en-GB" sz="1400" b="0" i="0" kern="1200" dirty="0" err="1">
                          <a:solidFill>
                            <a:schemeClr val="dk1"/>
                          </a:solidFill>
                          <a:effectLst/>
                          <a:latin typeface="+mn-lt"/>
                          <a:ea typeface="+mn-ea"/>
                          <a:cs typeface="+mn-cs"/>
                        </a:rPr>
                        <a:t>tasg</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senario</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targed</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Cynllun</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Datblygu</a:t>
                      </a:r>
                      <a:r>
                        <a:rPr lang="en-GB" sz="1400" b="0" i="0" kern="1200" dirty="0">
                          <a:solidFill>
                            <a:schemeClr val="dk1"/>
                          </a:solidFill>
                          <a:effectLst/>
                          <a:latin typeface="+mn-lt"/>
                          <a:ea typeface="+mn-ea"/>
                          <a:cs typeface="+mn-cs"/>
                        </a:rPr>
                        <a:t> Ysgol</a:t>
                      </a:r>
                      <a:r>
                        <a:rPr lang="cy-GB" sz="1400" u="none" strike="noStrike" noProof="0" dirty="0">
                          <a:effectLst/>
                          <a:latin typeface="+mn-lt"/>
                        </a:rPr>
                        <a:t>
</a:t>
                      </a:r>
                    </a:p>
                  </a:txBody>
                  <a:tcPr marL="53221" marR="53221" marT="7392" marB="0"/>
                </a:tc>
                <a:tc>
                  <a:txBody>
                    <a:bodyPr/>
                    <a:lstStyle/>
                    <a:p>
                      <a:pPr algn="l" fontAlgn="t">
                        <a:spcBef>
                          <a:spcPts val="0"/>
                        </a:spcBef>
                        <a:spcAft>
                          <a:spcPts val="0"/>
                        </a:spcAft>
                      </a:pPr>
                      <a:r>
                        <a:rPr lang="cy-GB" sz="1400" u="none" strike="noStrike" noProof="0" dirty="0">
                          <a:effectLst/>
                          <a:latin typeface="+mn-lt"/>
                        </a:rPr>
                        <a:t>Arweinydd Rhwydwaith a Thiwtor Cwricwlwm 
</a:t>
                      </a:r>
                      <a:endParaRPr lang="cy-GB" sz="1400" b="0" i="0" u="none" strike="noStrike" noProof="0" dirty="0">
                        <a:effectLst/>
                        <a:latin typeface="+mn-lt"/>
                      </a:endParaRPr>
                    </a:p>
                  </a:txBody>
                  <a:tcPr marL="53221" marR="53221" marT="7392" marB="0"/>
                </a:tc>
                <a:extLst>
                  <a:ext uri="{0D108BD9-81ED-4DB2-BD59-A6C34878D82A}">
                    <a16:rowId xmlns:a16="http://schemas.microsoft.com/office/drawing/2014/main" val="1471389281"/>
                  </a:ext>
                </a:extLst>
              </a:tr>
              <a:tr h="648148">
                <a:tc>
                  <a:txBody>
                    <a:bodyPr/>
                    <a:lstStyle/>
                    <a:p>
                      <a:pPr algn="just" fontAlgn="t">
                        <a:spcBef>
                          <a:spcPts val="0"/>
                        </a:spcBef>
                        <a:spcAft>
                          <a:spcPts val="0"/>
                        </a:spcAft>
                      </a:pPr>
                      <a:r>
                        <a:rPr lang="cy-GB" sz="1400" b="1" i="0" u="none" strike="noStrike" dirty="0">
                          <a:effectLst/>
                          <a:latin typeface="+mn-lt"/>
                        </a:rPr>
                        <a:t>10:20am</a:t>
                      </a:r>
                    </a:p>
                  </a:txBody>
                  <a:tcPr marL="53221" marR="53221" marT="7392" marB="0"/>
                </a:tc>
                <a:tc>
                  <a:txBody>
                    <a:bodyPr/>
                    <a:lstStyle/>
                    <a:p>
                      <a:pPr algn="l" fontAlgn="t">
                        <a:spcBef>
                          <a:spcPts val="0"/>
                        </a:spcBef>
                        <a:spcAft>
                          <a:spcPts val="0"/>
                        </a:spcAft>
                      </a:pPr>
                      <a:r>
                        <a:rPr lang="en-GB" sz="1400" b="1" dirty="0">
                          <a:solidFill>
                            <a:srgbClr val="0360A6"/>
                          </a:solidFill>
                          <a:latin typeface="+mn-lt"/>
                          <a:hlinkClick r:id="rId4"/>
                        </a:rPr>
                        <a:t>Cynllunio </a:t>
                      </a:r>
                      <a:r>
                        <a:rPr lang="en-GB" sz="1400" b="1" dirty="0" err="1">
                          <a:solidFill>
                            <a:srgbClr val="0360A6"/>
                          </a:solidFill>
                          <a:latin typeface="+mn-lt"/>
                          <a:hlinkClick r:id="rId4"/>
                        </a:rPr>
                        <a:t>gwelliant</a:t>
                      </a:r>
                      <a:r>
                        <a:rPr lang="en-GB" sz="1400" b="1" dirty="0">
                          <a:solidFill>
                            <a:srgbClr val="0360A6"/>
                          </a:solidFill>
                          <a:latin typeface="+mn-lt"/>
                          <a:hlinkClick r:id="rId4"/>
                        </a:rPr>
                        <a:t> </a:t>
                      </a:r>
                      <a:r>
                        <a:rPr lang="en-GB" sz="1400" b="1" dirty="0" err="1">
                          <a:solidFill>
                            <a:srgbClr val="0360A6"/>
                          </a:solidFill>
                          <a:latin typeface="+mn-lt"/>
                          <a:hlinkClick r:id="rId4"/>
                        </a:rPr>
                        <a:t>a'i</a:t>
                      </a:r>
                      <a:r>
                        <a:rPr lang="en-GB" sz="1400" b="1" dirty="0">
                          <a:solidFill>
                            <a:srgbClr val="0360A6"/>
                          </a:solidFill>
                          <a:latin typeface="+mn-lt"/>
                          <a:hlinkClick r:id="rId4"/>
                        </a:rPr>
                        <a:t> </a:t>
                      </a:r>
                      <a:r>
                        <a:rPr lang="en-GB" sz="1400" b="1" dirty="0" err="1">
                          <a:solidFill>
                            <a:srgbClr val="0360A6"/>
                          </a:solidFill>
                          <a:latin typeface="+mn-lt"/>
                          <a:hlinkClick r:id="rId4"/>
                        </a:rPr>
                        <a:t>roi</a:t>
                      </a:r>
                      <a:r>
                        <a:rPr lang="en-GB" sz="1400" b="1" dirty="0">
                          <a:solidFill>
                            <a:srgbClr val="0360A6"/>
                          </a:solidFill>
                          <a:latin typeface="+mn-lt"/>
                          <a:hlinkClick r:id="rId4"/>
                        </a:rPr>
                        <a:t> </a:t>
                      </a:r>
                      <a:r>
                        <a:rPr lang="en-GB" sz="1400" b="1" dirty="0" err="1">
                          <a:solidFill>
                            <a:srgbClr val="0360A6"/>
                          </a:solidFill>
                          <a:latin typeface="+mn-lt"/>
                          <a:hlinkClick r:id="rId4"/>
                        </a:rPr>
                        <a:t>ar</a:t>
                      </a:r>
                      <a:r>
                        <a:rPr lang="en-GB" sz="1400" b="1" dirty="0">
                          <a:solidFill>
                            <a:srgbClr val="0360A6"/>
                          </a:solidFill>
                          <a:latin typeface="+mn-lt"/>
                          <a:hlinkClick r:id="rId4"/>
                        </a:rPr>
                        <a:t> </a:t>
                      </a:r>
                      <a:r>
                        <a:rPr lang="en-GB" sz="1400" b="1" dirty="0" err="1">
                          <a:solidFill>
                            <a:srgbClr val="0360A6"/>
                          </a:solidFill>
                          <a:latin typeface="+mn-lt"/>
                          <a:hlinkClick r:id="rId4"/>
                        </a:rPr>
                        <a:t>waith</a:t>
                      </a:r>
                      <a:r>
                        <a:rPr lang="en-GB" sz="1400" dirty="0" err="1">
                          <a:solidFill>
                            <a:srgbClr val="666666"/>
                          </a:solidFill>
                          <a:latin typeface="+mn-lt"/>
                        </a:rPr>
                        <a:t>Canllawiau</a:t>
                      </a:r>
                      <a:r>
                        <a:rPr lang="en-GB" sz="1400" dirty="0">
                          <a:solidFill>
                            <a:srgbClr val="666666"/>
                          </a:solidFill>
                          <a:latin typeface="+mn-lt"/>
                        </a:rPr>
                        <a:t> </a:t>
                      </a:r>
                      <a:r>
                        <a:rPr lang="en-GB" sz="1400" dirty="0" err="1">
                          <a:solidFill>
                            <a:srgbClr val="666666"/>
                          </a:solidFill>
                          <a:latin typeface="+mn-lt"/>
                        </a:rPr>
                        <a:t>ar</a:t>
                      </a:r>
                      <a:r>
                        <a:rPr lang="en-GB" sz="1400" dirty="0">
                          <a:solidFill>
                            <a:srgbClr val="666666"/>
                          </a:solidFill>
                          <a:latin typeface="+mn-lt"/>
                        </a:rPr>
                        <a:t> </a:t>
                      </a:r>
                      <a:r>
                        <a:rPr lang="en-GB" sz="1400" dirty="0" err="1">
                          <a:solidFill>
                            <a:srgbClr val="666666"/>
                          </a:solidFill>
                          <a:latin typeface="+mn-lt"/>
                        </a:rPr>
                        <a:t>gynllunio</a:t>
                      </a:r>
                      <a:r>
                        <a:rPr lang="en-GB" sz="1400" dirty="0">
                          <a:solidFill>
                            <a:srgbClr val="666666"/>
                          </a:solidFill>
                          <a:latin typeface="+mn-lt"/>
                        </a:rPr>
                        <a:t> a </a:t>
                      </a:r>
                      <a:r>
                        <a:rPr lang="en-GB" sz="1400" dirty="0" err="1">
                          <a:solidFill>
                            <a:srgbClr val="666666"/>
                          </a:solidFill>
                          <a:latin typeface="+mn-lt"/>
                        </a:rPr>
                        <a:t>gwella</a:t>
                      </a:r>
                      <a:r>
                        <a:rPr lang="en-GB" sz="1400" dirty="0">
                          <a:solidFill>
                            <a:srgbClr val="666666"/>
                          </a:solidFill>
                          <a:latin typeface="+mn-lt"/>
                        </a:rPr>
                        <a:t>, </a:t>
                      </a:r>
                      <a:r>
                        <a:rPr lang="en-GB" sz="1400" dirty="0" err="1">
                          <a:solidFill>
                            <a:srgbClr val="666666"/>
                          </a:solidFill>
                          <a:latin typeface="+mn-lt"/>
                        </a:rPr>
                        <a:t>sy'n</a:t>
                      </a:r>
                      <a:r>
                        <a:rPr lang="en-GB" sz="1400" dirty="0">
                          <a:solidFill>
                            <a:srgbClr val="666666"/>
                          </a:solidFill>
                          <a:latin typeface="+mn-lt"/>
                        </a:rPr>
                        <a:t> </a:t>
                      </a:r>
                      <a:r>
                        <a:rPr lang="en-GB" sz="1400" dirty="0" err="1">
                          <a:solidFill>
                            <a:srgbClr val="666666"/>
                          </a:solidFill>
                          <a:latin typeface="+mn-lt"/>
                        </a:rPr>
                        <a:t>cyd-fynd</a:t>
                      </a:r>
                      <a:r>
                        <a:rPr lang="en-GB" sz="1400" dirty="0">
                          <a:solidFill>
                            <a:srgbClr val="666666"/>
                          </a:solidFill>
                          <a:latin typeface="+mn-lt"/>
                        </a:rPr>
                        <a:t> </a:t>
                      </a:r>
                      <a:r>
                        <a:rPr lang="en-GB" sz="1400" dirty="0" err="1">
                          <a:solidFill>
                            <a:srgbClr val="666666"/>
                          </a:solidFill>
                          <a:latin typeface="+mn-lt"/>
                        </a:rPr>
                        <a:t>â'r</a:t>
                      </a:r>
                      <a:r>
                        <a:rPr lang="en-GB" sz="1400" dirty="0">
                          <a:solidFill>
                            <a:srgbClr val="666666"/>
                          </a:solidFill>
                          <a:latin typeface="+mn-lt"/>
                        </a:rPr>
                        <a:t> </a:t>
                      </a:r>
                      <a:r>
                        <a:rPr lang="en-GB" sz="1400" dirty="0" err="1">
                          <a:solidFill>
                            <a:srgbClr val="666666"/>
                          </a:solidFill>
                          <a:latin typeface="+mn-lt"/>
                        </a:rPr>
                        <a:t>canllawiau</a:t>
                      </a:r>
                      <a:r>
                        <a:rPr lang="en-GB" sz="1400" dirty="0">
                          <a:solidFill>
                            <a:srgbClr val="666666"/>
                          </a:solidFill>
                          <a:latin typeface="+mn-lt"/>
                        </a:rPr>
                        <a:t> </a:t>
                      </a:r>
                      <a:r>
                        <a:rPr lang="en-GB" sz="1400" dirty="0" err="1">
                          <a:solidFill>
                            <a:srgbClr val="666666"/>
                          </a:solidFill>
                          <a:latin typeface="+mn-lt"/>
                        </a:rPr>
                        <a:t>anstatudol</a:t>
                      </a:r>
                      <a:r>
                        <a:rPr lang="en-GB" sz="1400" dirty="0">
                          <a:solidFill>
                            <a:srgbClr val="666666"/>
                          </a:solidFill>
                          <a:latin typeface="+mn-lt"/>
                        </a:rPr>
                        <a:t> </a:t>
                      </a:r>
                      <a:r>
                        <a:rPr lang="en-GB" sz="1400" dirty="0" err="1">
                          <a:solidFill>
                            <a:srgbClr val="666666"/>
                          </a:solidFill>
                          <a:latin typeface="+mn-lt"/>
                        </a:rPr>
                        <a:t>newydd</a:t>
                      </a:r>
                      <a:r>
                        <a:rPr lang="en-GB" sz="1400" dirty="0">
                          <a:solidFill>
                            <a:srgbClr val="666666"/>
                          </a:solidFill>
                          <a:latin typeface="+mn-lt"/>
                        </a:rPr>
                        <a:t> </a:t>
                      </a:r>
                      <a:r>
                        <a:rPr lang="en-GB" sz="1400" dirty="0" err="1">
                          <a:solidFill>
                            <a:srgbClr val="666666"/>
                          </a:solidFill>
                          <a:latin typeface="+mn-lt"/>
                        </a:rPr>
                        <a:t>ar</a:t>
                      </a:r>
                      <a:r>
                        <a:rPr lang="en-GB" sz="1400" dirty="0">
                          <a:solidFill>
                            <a:srgbClr val="666666"/>
                          </a:solidFill>
                          <a:latin typeface="+mn-lt"/>
                        </a:rPr>
                        <a:t> </a:t>
                      </a:r>
                      <a:r>
                        <a:rPr lang="en-GB" sz="1400" dirty="0" err="1">
                          <a:solidFill>
                            <a:srgbClr val="666666"/>
                          </a:solidFill>
                          <a:latin typeface="+mn-lt"/>
                        </a:rPr>
                        <a:t>wella</a:t>
                      </a:r>
                      <a:r>
                        <a:rPr lang="en-GB" sz="1400" dirty="0">
                          <a:solidFill>
                            <a:srgbClr val="666666"/>
                          </a:solidFill>
                          <a:latin typeface="+mn-lt"/>
                        </a:rPr>
                        <a:t> </a:t>
                      </a:r>
                      <a:r>
                        <a:rPr lang="en-GB" sz="1400" dirty="0" err="1">
                          <a:solidFill>
                            <a:srgbClr val="666666"/>
                          </a:solidFill>
                          <a:latin typeface="+mn-lt"/>
                        </a:rPr>
                        <a:t>ysgolion</a:t>
                      </a:r>
                      <a:endParaRPr lang="cy-GB" sz="1400" u="none" strike="noStrike" noProof="0" dirty="0">
                        <a:effectLst/>
                        <a:latin typeface="+mn-lt"/>
                      </a:endParaRPr>
                    </a:p>
                  </a:txBody>
                  <a:tcPr marL="53221" marR="53221" marT="7392" marB="0"/>
                </a:tc>
                <a:tc>
                  <a:txBody>
                    <a:bodyPr/>
                    <a:lstStyle/>
                    <a:p>
                      <a:pPr algn="l" fontAlgn="t">
                        <a:spcBef>
                          <a:spcPts val="0"/>
                        </a:spcBef>
                        <a:spcAft>
                          <a:spcPts val="0"/>
                        </a:spcAft>
                      </a:pPr>
                      <a:endParaRPr lang="cy-GB" sz="1400" b="0" i="0" u="none" strike="noStrike" noProof="0" dirty="0">
                        <a:effectLst/>
                        <a:latin typeface="+mn-lt"/>
                      </a:endParaRPr>
                    </a:p>
                  </a:txBody>
                  <a:tcPr marL="53221" marR="53221" marT="7392" marB="0"/>
                </a:tc>
                <a:extLst>
                  <a:ext uri="{0D108BD9-81ED-4DB2-BD59-A6C34878D82A}">
                    <a16:rowId xmlns:a16="http://schemas.microsoft.com/office/drawing/2014/main" val="3526463724"/>
                  </a:ext>
                </a:extLst>
              </a:tr>
              <a:tr h="491101">
                <a:tc>
                  <a:txBody>
                    <a:bodyPr/>
                    <a:lstStyle/>
                    <a:p>
                      <a:pPr algn="just" fontAlgn="t">
                        <a:spcBef>
                          <a:spcPts val="0"/>
                        </a:spcBef>
                        <a:spcAft>
                          <a:spcPts val="0"/>
                        </a:spcAft>
                      </a:pPr>
                      <a:r>
                        <a:rPr lang="cy-GB" sz="1400" b="1" i="0" u="none" strike="noStrike" dirty="0">
                          <a:effectLst/>
                          <a:latin typeface="+mn-lt"/>
                        </a:rPr>
                        <a:t>10:30am</a:t>
                      </a:r>
                    </a:p>
                  </a:txBody>
                  <a:tcPr marL="53221" marR="53221" marT="7392" marB="0"/>
                </a:tc>
                <a:tc>
                  <a:txBody>
                    <a:bodyPr/>
                    <a:lstStyle/>
                    <a:p>
                      <a:pPr algn="l" fontAlgn="t">
                        <a:spcBef>
                          <a:spcPts val="0"/>
                        </a:spcBef>
                        <a:spcAft>
                          <a:spcPts val="0"/>
                        </a:spcAft>
                      </a:pPr>
                      <a:r>
                        <a:rPr lang="cy-GB" sz="1400" u="none" strike="noStrike" noProof="0" dirty="0">
                          <a:effectLst/>
                          <a:latin typeface="+mn-lt"/>
                        </a:rPr>
                        <a:t>Egwyl</a:t>
                      </a:r>
                    </a:p>
                  </a:txBody>
                  <a:tcPr marL="53221" marR="53221" marT="7392" marB="0"/>
                </a:tc>
                <a:tc>
                  <a:txBody>
                    <a:bodyPr/>
                    <a:lstStyle/>
                    <a:p>
                      <a:pPr algn="l" fontAlgn="t">
                        <a:spcBef>
                          <a:spcPts val="0"/>
                        </a:spcBef>
                        <a:spcAft>
                          <a:spcPts val="0"/>
                        </a:spcAft>
                      </a:pPr>
                      <a:endParaRPr lang="cy-GB" sz="1400" b="0" i="0" u="none" strike="noStrike" noProof="0" dirty="0">
                        <a:effectLst/>
                        <a:latin typeface="+mn-lt"/>
                      </a:endParaRPr>
                    </a:p>
                  </a:txBody>
                  <a:tcPr marL="53221" marR="53221" marT="7392" marB="0"/>
                </a:tc>
                <a:extLst>
                  <a:ext uri="{0D108BD9-81ED-4DB2-BD59-A6C34878D82A}">
                    <a16:rowId xmlns:a16="http://schemas.microsoft.com/office/drawing/2014/main" val="3661858723"/>
                  </a:ext>
                </a:extLst>
              </a:tr>
              <a:tr h="861731">
                <a:tc>
                  <a:txBody>
                    <a:bodyPr/>
                    <a:lstStyle/>
                    <a:p>
                      <a:pPr algn="just" fontAlgn="t">
                        <a:spcBef>
                          <a:spcPts val="0"/>
                        </a:spcBef>
                        <a:spcAft>
                          <a:spcPts val="0"/>
                        </a:spcAft>
                      </a:pPr>
                      <a:r>
                        <a:rPr lang="cy-GB" sz="1400" u="none" strike="noStrike" dirty="0">
                          <a:effectLst/>
                        </a:rPr>
                        <a:t>10.45a.m. (1hr to 1.5 </a:t>
                      </a:r>
                      <a:r>
                        <a:rPr lang="cy-GB" sz="1400" u="none" strike="noStrike" dirty="0" err="1">
                          <a:effectLst/>
                        </a:rPr>
                        <a:t>hrs</a:t>
                      </a:r>
                      <a:r>
                        <a:rPr lang="cy-GB" sz="1400" u="none" strike="noStrike" dirty="0">
                          <a:effectLst/>
                        </a:rPr>
                        <a:t>)</a:t>
                      </a:r>
                      <a:endParaRPr lang="cy-GB" sz="2800" b="0" i="0" u="none" strike="noStrike" dirty="0">
                        <a:effectLst/>
                        <a:latin typeface="Arial" panose="020B0604020202020204" pitchFamily="34" charset="0"/>
                      </a:endParaRP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b="0" i="0" kern="1200" dirty="0">
                          <a:solidFill>
                            <a:schemeClr val="dk1"/>
                          </a:solidFill>
                          <a:effectLst/>
                          <a:latin typeface="+mn-lt"/>
                          <a:ea typeface="+mn-ea"/>
                          <a:cs typeface="+mn-cs"/>
                        </a:rPr>
                        <a:t>Enghraifft o broses </a:t>
                      </a:r>
                      <a:r>
                        <a:rPr lang="en-GB" sz="1400" b="0" i="0" kern="1200" dirty="0" err="1">
                          <a:solidFill>
                            <a:schemeClr val="dk1"/>
                          </a:solidFill>
                          <a:effectLst/>
                          <a:latin typeface="+mn-lt"/>
                          <a:ea typeface="+mn-ea"/>
                          <a:cs typeface="+mn-cs"/>
                        </a:rPr>
                        <a:t>Hunanwerthuso</a:t>
                      </a:r>
                      <a:r>
                        <a:rPr lang="en-GB" sz="1400" b="0" i="0" kern="1200" dirty="0">
                          <a:solidFill>
                            <a:schemeClr val="dk1"/>
                          </a:solidFill>
                          <a:effectLst/>
                          <a:latin typeface="+mn-lt"/>
                          <a:ea typeface="+mn-ea"/>
                          <a:cs typeface="+mn-cs"/>
                        </a:rPr>
                        <a:t> Ysgol </a:t>
                      </a:r>
                      <a:r>
                        <a:rPr lang="en-GB" sz="1400" b="0" i="0" kern="1200" dirty="0" err="1">
                          <a:solidFill>
                            <a:schemeClr val="dk1"/>
                          </a:solidFill>
                          <a:effectLst/>
                          <a:latin typeface="+mn-lt"/>
                          <a:ea typeface="+mn-ea"/>
                          <a:cs typeface="+mn-cs"/>
                        </a:rPr>
                        <a:t>Arweiniol</a:t>
                      </a:r>
                      <a:r>
                        <a:rPr lang="en-GB" sz="1400" b="0" i="0" kern="1200" dirty="0">
                          <a:solidFill>
                            <a:schemeClr val="dk1"/>
                          </a:solidFill>
                          <a:effectLst/>
                          <a:latin typeface="+mn-lt"/>
                          <a:ea typeface="+mn-ea"/>
                          <a:cs typeface="+mn-cs"/>
                        </a:rPr>
                        <a:t> a </a:t>
                      </a:r>
                      <a:r>
                        <a:rPr lang="en-GB" sz="1400" b="0" i="0" kern="1200" dirty="0" err="1">
                          <a:solidFill>
                            <a:schemeClr val="dk1"/>
                          </a:solidFill>
                          <a:effectLst/>
                          <a:latin typeface="+mn-lt"/>
                          <a:ea typeface="+mn-ea"/>
                          <a:cs typeface="+mn-cs"/>
                        </a:rPr>
                        <a:t>datblygu</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pwynt</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gweithredu</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dewisol</a:t>
                      </a:r>
                      <a:r>
                        <a:rPr lang="en-GB" sz="1400" b="0" i="0" kern="1200" dirty="0">
                          <a:solidFill>
                            <a:schemeClr val="dk1"/>
                          </a:solidFill>
                          <a:effectLst/>
                          <a:latin typeface="+mn-lt"/>
                          <a:ea typeface="+mn-ea"/>
                          <a:cs typeface="+mn-cs"/>
                        </a:rPr>
                        <a:t> o </a:t>
                      </a:r>
                      <a:r>
                        <a:rPr lang="en-GB" sz="1400" b="0" i="0" kern="1200" dirty="0" err="1">
                          <a:solidFill>
                            <a:schemeClr val="dk1"/>
                          </a:solidFill>
                          <a:effectLst/>
                          <a:latin typeface="+mn-lt"/>
                          <a:ea typeface="+mn-ea"/>
                          <a:cs typeface="+mn-cs"/>
                        </a:rPr>
                        <a:t>Gynllun</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Datblygu</a:t>
                      </a:r>
                      <a:r>
                        <a:rPr lang="en-GB" sz="1400" b="0" i="0" kern="1200" dirty="0">
                          <a:solidFill>
                            <a:schemeClr val="dk1"/>
                          </a:solidFill>
                          <a:effectLst/>
                          <a:latin typeface="+mn-lt"/>
                          <a:ea typeface="+mn-ea"/>
                          <a:cs typeface="+mn-cs"/>
                        </a:rPr>
                        <a:t> Ysgol/</a:t>
                      </a:r>
                      <a:r>
                        <a:rPr lang="en-GB" sz="1400" b="0" i="0" kern="1200" dirty="0" err="1">
                          <a:solidFill>
                            <a:schemeClr val="dk1"/>
                          </a:solidFill>
                          <a:effectLst/>
                          <a:latin typeface="+mn-lt"/>
                          <a:ea typeface="+mn-ea"/>
                          <a:cs typeface="+mn-cs"/>
                        </a:rPr>
                        <a:t>Cynllun</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Datblygu</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Adran</a:t>
                      </a:r>
                      <a:r>
                        <a:rPr lang="en-GB" sz="1400" b="0" i="0" kern="1200" dirty="0">
                          <a:solidFill>
                            <a:schemeClr val="dk1"/>
                          </a:solidFill>
                          <a:effectLst/>
                          <a:latin typeface="+mn-lt"/>
                          <a:ea typeface="+mn-ea"/>
                          <a:cs typeface="+mn-cs"/>
                        </a:rPr>
                        <a:t> · Ysgol </a:t>
                      </a:r>
                      <a:r>
                        <a:rPr lang="en-GB" sz="1400" b="0" i="0" kern="1200" dirty="0" err="1">
                          <a:solidFill>
                            <a:schemeClr val="dk1"/>
                          </a:solidFill>
                          <a:effectLst/>
                          <a:latin typeface="+mn-lt"/>
                          <a:ea typeface="+mn-ea"/>
                          <a:cs typeface="+mn-cs"/>
                        </a:rPr>
                        <a:t>Arweiniol</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yn</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amlinellu’r</a:t>
                      </a:r>
                      <a:r>
                        <a:rPr lang="en-GB" sz="1400" b="0" i="0" kern="1200" dirty="0">
                          <a:solidFill>
                            <a:schemeClr val="dk1"/>
                          </a:solidFill>
                          <a:effectLst/>
                          <a:latin typeface="+mn-lt"/>
                          <a:ea typeface="+mn-ea"/>
                          <a:cs typeface="+mn-cs"/>
                        </a:rPr>
                        <a:t> broses </a:t>
                      </a:r>
                      <a:r>
                        <a:rPr lang="en-GB" sz="1400" b="0" i="0" kern="1200" dirty="0" err="1">
                          <a:solidFill>
                            <a:schemeClr val="dk1"/>
                          </a:solidFill>
                          <a:effectLst/>
                          <a:latin typeface="+mn-lt"/>
                          <a:ea typeface="+mn-ea"/>
                          <a:cs typeface="+mn-cs"/>
                        </a:rPr>
                        <a:t>hunanwerthuso</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yn</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eu</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cyd-destun</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nhw</a:t>
                      </a:r>
                      <a:r>
                        <a:rPr lang="en-GB" sz="1400" b="0" i="0" kern="1200" dirty="0">
                          <a:solidFill>
                            <a:schemeClr val="dk1"/>
                          </a:solidFill>
                          <a:effectLst/>
                          <a:latin typeface="+mn-lt"/>
                          <a:ea typeface="+mn-ea"/>
                          <a:cs typeface="+mn-cs"/>
                        </a:rPr>
                        <a:t>. · </a:t>
                      </a:r>
                      <a:r>
                        <a:rPr lang="en-GB" sz="1400" b="0" i="0" kern="1200" dirty="0" err="1">
                          <a:solidFill>
                            <a:schemeClr val="dk1"/>
                          </a:solidFill>
                          <a:effectLst/>
                          <a:latin typeface="+mn-lt"/>
                          <a:ea typeface="+mn-ea"/>
                          <a:cs typeface="+mn-cs"/>
                        </a:rPr>
                        <a:t>Rhannu</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blaenoriaethau’r</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ysgol</a:t>
                      </a:r>
                      <a:r>
                        <a:rPr lang="en-GB" sz="1400" b="0" i="0" kern="1200" dirty="0">
                          <a:solidFill>
                            <a:schemeClr val="dk1"/>
                          </a:solidFill>
                          <a:effectLst/>
                          <a:latin typeface="+mn-lt"/>
                          <a:ea typeface="+mn-ea"/>
                          <a:cs typeface="+mn-cs"/>
                        </a:rPr>
                        <a:t> · </a:t>
                      </a:r>
                      <a:r>
                        <a:rPr lang="en-GB" sz="1400" b="0" i="0" kern="1200" dirty="0" err="1">
                          <a:solidFill>
                            <a:schemeClr val="dk1"/>
                          </a:solidFill>
                          <a:effectLst/>
                          <a:latin typeface="+mn-lt"/>
                          <a:ea typeface="+mn-ea"/>
                          <a:cs typeface="+mn-cs"/>
                        </a:rPr>
                        <a:t>Canolbwyntio</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ar</a:t>
                      </a:r>
                      <a:r>
                        <a:rPr lang="en-GB" sz="1400" b="0" i="0" kern="1200" dirty="0">
                          <a:solidFill>
                            <a:schemeClr val="dk1"/>
                          </a:solidFill>
                          <a:effectLst/>
                          <a:latin typeface="+mn-lt"/>
                          <a:ea typeface="+mn-ea"/>
                          <a:cs typeface="+mn-cs"/>
                        </a:rPr>
                        <a:t> un </a:t>
                      </a:r>
                      <a:r>
                        <a:rPr lang="en-GB" sz="1400" b="0" i="0" kern="1200" dirty="0" err="1">
                          <a:solidFill>
                            <a:schemeClr val="dk1"/>
                          </a:solidFill>
                          <a:effectLst/>
                          <a:latin typeface="+mn-lt"/>
                          <a:ea typeface="+mn-ea"/>
                          <a:cs typeface="+mn-cs"/>
                        </a:rPr>
                        <a:t>enghraifft</a:t>
                      </a:r>
                      <a:r>
                        <a:rPr lang="en-GB" sz="1400" b="0" i="0" kern="1200" dirty="0">
                          <a:solidFill>
                            <a:schemeClr val="dk1"/>
                          </a:solidFill>
                          <a:effectLst/>
                          <a:latin typeface="+mn-lt"/>
                          <a:ea typeface="+mn-ea"/>
                          <a:cs typeface="+mn-cs"/>
                        </a:rPr>
                        <a:t> o un </a:t>
                      </a:r>
                      <a:r>
                        <a:rPr lang="en-GB" sz="1400" b="0" i="0" kern="1200" dirty="0" err="1">
                          <a:solidFill>
                            <a:schemeClr val="dk1"/>
                          </a:solidFill>
                          <a:effectLst/>
                          <a:latin typeface="+mn-lt"/>
                          <a:ea typeface="+mn-ea"/>
                          <a:cs typeface="+mn-cs"/>
                        </a:rPr>
                        <a:t>pwynt</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gweithredu</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ar</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eu</a:t>
                      </a:r>
                      <a:r>
                        <a:rPr lang="en-GB" sz="1400" b="0" i="0" kern="1200" dirty="0">
                          <a:solidFill>
                            <a:schemeClr val="dk1"/>
                          </a:solidFill>
                          <a:effectLst/>
                          <a:latin typeface="+mn-lt"/>
                          <a:ea typeface="+mn-ea"/>
                          <a:cs typeface="+mn-cs"/>
                        </a:rPr>
                        <a:t> CDY (</a:t>
                      </a:r>
                      <a:r>
                        <a:rPr lang="en-GB" sz="1400" b="0" i="0" kern="1200" dirty="0" err="1">
                          <a:solidFill>
                            <a:schemeClr val="dk1"/>
                          </a:solidFill>
                          <a:effectLst/>
                          <a:latin typeface="+mn-lt"/>
                          <a:ea typeface="+mn-ea"/>
                          <a:cs typeface="+mn-cs"/>
                        </a:rPr>
                        <a:t>gan</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ddilyn</a:t>
                      </a:r>
                      <a:r>
                        <a:rPr lang="en-GB" sz="1400" b="0" i="0" kern="1200" dirty="0">
                          <a:solidFill>
                            <a:schemeClr val="dk1"/>
                          </a:solidFill>
                          <a:effectLst/>
                          <a:latin typeface="+mn-lt"/>
                          <a:ea typeface="+mn-ea"/>
                          <a:cs typeface="+mn-cs"/>
                        </a:rPr>
                        <a:t> y </a:t>
                      </a:r>
                      <a:r>
                        <a:rPr lang="en-GB" sz="1400" b="0" i="0" kern="1200" dirty="0" err="1">
                          <a:solidFill>
                            <a:schemeClr val="dk1"/>
                          </a:solidFill>
                          <a:effectLst/>
                          <a:latin typeface="+mn-lt"/>
                          <a:ea typeface="+mn-ea"/>
                          <a:cs typeface="+mn-cs"/>
                        </a:rPr>
                        <a:t>penawdau</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uchod</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fel</a:t>
                      </a:r>
                      <a:r>
                        <a:rPr lang="en-GB" sz="1400" b="0" i="0" kern="1200" dirty="0">
                          <a:solidFill>
                            <a:schemeClr val="dk1"/>
                          </a:solidFill>
                          <a:effectLst/>
                          <a:latin typeface="+mn-lt"/>
                          <a:ea typeface="+mn-ea"/>
                          <a:cs typeface="+mn-cs"/>
                        </a:rPr>
                        <a:t> </a:t>
                      </a:r>
                      <a:r>
                        <a:rPr lang="en-GB" sz="1400" b="0" i="0" kern="1200" dirty="0" err="1">
                          <a:solidFill>
                            <a:schemeClr val="dk1"/>
                          </a:solidFill>
                          <a:effectLst/>
                          <a:latin typeface="+mn-lt"/>
                          <a:ea typeface="+mn-ea"/>
                          <a:cs typeface="+mn-cs"/>
                        </a:rPr>
                        <a:t>canllaw</a:t>
                      </a:r>
                      <a:r>
                        <a:rPr lang="en-GB" sz="1400" b="0" i="0" kern="1200" dirty="0">
                          <a:solidFill>
                            <a:schemeClr val="dk1"/>
                          </a:solidFill>
                          <a:effectLst/>
                          <a:latin typeface="+mn-lt"/>
                          <a:ea typeface="+mn-ea"/>
                          <a:cs typeface="+mn-cs"/>
                        </a:rPr>
                        <a:t>).</a:t>
                      </a:r>
                      <a:endParaRPr lang="en-GB" sz="1400" b="0" i="0" u="none" strike="noStrike" dirty="0">
                        <a:effectLst/>
                        <a:latin typeface="+mn-lt"/>
                        <a:cs typeface="Calibri" panose="020F0502020204030204" pitchFamily="34" charset="0"/>
                      </a:endParaRPr>
                    </a:p>
                    <a:p>
                      <a:pPr algn="l" fontAlgn="t">
                        <a:spcBef>
                          <a:spcPts val="0"/>
                        </a:spcBef>
                        <a:spcAft>
                          <a:spcPts val="0"/>
                        </a:spcAft>
                      </a:pPr>
                      <a:endParaRPr lang="cy-GB" sz="1400" u="none" strike="noStrike" noProof="0" dirty="0">
                        <a:effectLst/>
                        <a:latin typeface="+mn-lt"/>
                      </a:endParaRPr>
                    </a:p>
                  </a:txBody>
                  <a:tcPr marL="53221" marR="53221" marT="7392" marB="0"/>
                </a:tc>
                <a:tc>
                  <a:txBody>
                    <a:bodyPr/>
                    <a:lstStyle/>
                    <a:p>
                      <a:pPr algn="l" fontAlgn="t">
                        <a:spcBef>
                          <a:spcPts val="0"/>
                        </a:spcBef>
                        <a:spcAft>
                          <a:spcPts val="0"/>
                        </a:spcAft>
                      </a:pPr>
                      <a:r>
                        <a:rPr lang="cy-GB" sz="1400" b="0" i="0" u="none" strike="noStrike" noProof="0" dirty="0">
                          <a:effectLst/>
                          <a:latin typeface="+mn-lt"/>
                          <a:cs typeface="Calibri" panose="020F0502020204030204" pitchFamily="34" charset="0"/>
                        </a:rPr>
                        <a:t>Arweinydd Rhwydwaith
</a:t>
                      </a:r>
                      <a:endParaRPr lang="cy-GB" sz="2800" b="0" i="0" u="none" strike="noStrike" noProof="0" dirty="0">
                        <a:effectLst/>
                        <a:latin typeface="+mn-lt"/>
                        <a:cs typeface="Calibri" panose="020F0502020204030204" pitchFamily="34" charset="0"/>
                      </a:endParaRPr>
                    </a:p>
                  </a:txBody>
                  <a:tcPr marL="53221" marR="53221" marT="7392" marB="0"/>
                </a:tc>
                <a:extLst>
                  <a:ext uri="{0D108BD9-81ED-4DB2-BD59-A6C34878D82A}">
                    <a16:rowId xmlns:a16="http://schemas.microsoft.com/office/drawing/2014/main" val="1609244920"/>
                  </a:ext>
                </a:extLst>
              </a:tr>
              <a:tr h="434565">
                <a:tc>
                  <a:txBody>
                    <a:bodyPr/>
                    <a:lstStyle/>
                    <a:p>
                      <a:pPr algn="just" fontAlgn="t">
                        <a:spcBef>
                          <a:spcPts val="0"/>
                        </a:spcBef>
                        <a:spcAft>
                          <a:spcPts val="0"/>
                        </a:spcAft>
                      </a:pPr>
                      <a:r>
                        <a:rPr lang="cy-GB" sz="1400" u="none" strike="noStrike" dirty="0">
                          <a:effectLst/>
                        </a:rPr>
                        <a:t>11.45a.m.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cy-GB" sz="1400" b="0" i="0" u="none" strike="noStrike" noProof="0" dirty="0">
                          <a:effectLst/>
                          <a:latin typeface="+mn-lt"/>
                          <a:cs typeface="Calibri" panose="020F0502020204030204" pitchFamily="34" charset="0"/>
                        </a:rPr>
                        <a:t>Disgwyliadau RHANNU dydd</a:t>
                      </a:r>
                      <a:endParaRPr lang="cy-GB" sz="1400" b="0" i="0" u="none" strike="noStrike" noProof="0" dirty="0">
                        <a:effectLst/>
                        <a:latin typeface="+mn-lt"/>
                      </a:endParaRP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1400" b="0" i="0" u="none" strike="noStrike" noProof="0" dirty="0">
                          <a:effectLst/>
                          <a:latin typeface="+mn-lt"/>
                          <a:cs typeface="Calibri" panose="020F0502020204030204" pitchFamily="34" charset="0"/>
                        </a:rPr>
                        <a:t>Tiwtor Cwricwlwm
</a:t>
                      </a:r>
                      <a:endParaRPr lang="cy-GB" sz="2800" b="0" i="0" u="none" strike="noStrike" noProof="0" dirty="0">
                        <a:effectLst/>
                        <a:latin typeface="+mn-lt"/>
                      </a:endParaRPr>
                    </a:p>
                  </a:txBody>
                  <a:tcPr marL="53221" marR="53221" marT="7392" marB="0"/>
                </a:tc>
                <a:extLst>
                  <a:ext uri="{0D108BD9-81ED-4DB2-BD59-A6C34878D82A}">
                    <a16:rowId xmlns:a16="http://schemas.microsoft.com/office/drawing/2014/main" val="414969557"/>
                  </a:ext>
                </a:extLst>
              </a:tr>
              <a:tr h="434565">
                <a:tc>
                  <a:txBody>
                    <a:bodyPr/>
                    <a:lstStyle/>
                    <a:p>
                      <a:pPr algn="just" fontAlgn="t">
                        <a:spcBef>
                          <a:spcPts val="0"/>
                        </a:spcBef>
                        <a:spcAft>
                          <a:spcPts val="0"/>
                        </a:spcAft>
                      </a:pPr>
                      <a:r>
                        <a:rPr lang="cy-GB" sz="1400" u="none" strike="noStrike" dirty="0">
                          <a:effectLst/>
                        </a:rPr>
                        <a:t>12.00p.m.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cy-GB" sz="1400" b="0" i="0" u="none" strike="noStrike" noProof="0" dirty="0">
                          <a:effectLst/>
                          <a:latin typeface="+mn-lt"/>
                          <a:cs typeface="Calibri" panose="020F0502020204030204" pitchFamily="34" charset="0"/>
                        </a:rPr>
                        <a:t>Aseiniad – pwyntiau allweddol. </a:t>
                      </a:r>
                      <a:r>
                        <a:rPr lang="cy-GB" sz="1400" b="0" i="0" u="none" strike="noStrike" noProof="0" dirty="0" err="1">
                          <a:effectLst/>
                          <a:latin typeface="+mn-lt"/>
                          <a:cs typeface="Calibri" panose="020F0502020204030204" pitchFamily="34" charset="0"/>
                        </a:rPr>
                        <a:t>Making</a:t>
                      </a:r>
                      <a:r>
                        <a:rPr lang="cy-GB" sz="1400" b="0" i="0" u="none" strike="noStrike" noProof="0" dirty="0">
                          <a:effectLst/>
                          <a:latin typeface="+mn-lt"/>
                          <a:cs typeface="Calibri" panose="020F0502020204030204" pitchFamily="34" charset="0"/>
                        </a:rPr>
                        <a:t> </a:t>
                      </a:r>
                      <a:r>
                        <a:rPr lang="cy-GB" sz="1400" b="0" i="0" u="none" strike="noStrike" noProof="0" dirty="0" err="1">
                          <a:effectLst/>
                          <a:latin typeface="+mn-lt"/>
                          <a:cs typeface="Calibri" panose="020F0502020204030204" pitchFamily="34" charset="0"/>
                        </a:rPr>
                        <a:t>links</a:t>
                      </a:r>
                      <a:endParaRPr lang="cy-GB" sz="1400" b="0" i="0" u="none" strike="noStrike" noProof="0" dirty="0">
                        <a:effectLst/>
                        <a:latin typeface="+mn-lt"/>
                        <a:cs typeface="Calibri" panose="020F0502020204030204" pitchFamily="34" charset="0"/>
                      </a:endParaRPr>
                    </a:p>
                  </a:txBody>
                  <a:tcPr marL="53221" marR="53221" marT="7392" marB="0"/>
                </a:tc>
                <a:tc>
                  <a:txBody>
                    <a:bodyPr/>
                    <a:lstStyle/>
                    <a:p>
                      <a:pPr algn="l" fontAlgn="t">
                        <a:spcBef>
                          <a:spcPts val="0"/>
                        </a:spcBef>
                        <a:spcAft>
                          <a:spcPts val="0"/>
                        </a:spcAft>
                      </a:pPr>
                      <a:r>
                        <a:rPr lang="cy-GB" sz="1400" b="0" i="0" u="none" strike="noStrike" noProof="0" dirty="0">
                          <a:effectLst/>
                          <a:latin typeface="+mn-lt"/>
                          <a:cs typeface="Calibri" panose="020F0502020204030204" pitchFamily="34" charset="0"/>
                        </a:rPr>
                        <a:t>Tiwtor Cwricwlwm
</a:t>
                      </a:r>
                    </a:p>
                  </a:txBody>
                  <a:tcPr marL="53221" marR="53221" marT="7392" marB="0"/>
                </a:tc>
                <a:extLst>
                  <a:ext uri="{0D108BD9-81ED-4DB2-BD59-A6C34878D82A}">
                    <a16:rowId xmlns:a16="http://schemas.microsoft.com/office/drawing/2014/main" val="1747595282"/>
                  </a:ext>
                </a:extLst>
              </a:tr>
              <a:tr h="434565">
                <a:tc>
                  <a:txBody>
                    <a:bodyPr/>
                    <a:lstStyle/>
                    <a:p>
                      <a:pPr algn="just" fontAlgn="t">
                        <a:spcBef>
                          <a:spcPts val="0"/>
                        </a:spcBef>
                        <a:spcAft>
                          <a:spcPts val="0"/>
                        </a:spcAft>
                      </a:pPr>
                      <a:r>
                        <a:rPr lang="cy-GB" sz="1400" u="none" strike="noStrike" dirty="0">
                          <a:effectLst/>
                        </a:rPr>
                        <a:t>12:15p.m. - 12:35p.m.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cy-GB" sz="1400" b="0" i="0" u="none" strike="noStrike" noProof="0" dirty="0">
                          <a:effectLst/>
                          <a:latin typeface="+mn-lt"/>
                          <a:cs typeface="Calibri" panose="020F0502020204030204" pitchFamily="34" charset="0"/>
                        </a:rPr>
                        <a:t>Tasg Chwalu Acronymau
</a:t>
                      </a: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1400" u="none" strike="noStrike" noProof="0" dirty="0">
                          <a:effectLst/>
                          <a:latin typeface="+mn-lt"/>
                        </a:rPr>
                        <a:t>Arweinydd Rhwydwaith a Thiwtor Cwricwlwm
</a:t>
                      </a:r>
                      <a:endParaRPr lang="cy-GB" sz="2800" b="0" i="0" u="none" strike="noStrike" noProof="0" dirty="0">
                        <a:effectLst/>
                        <a:latin typeface="+mn-lt"/>
                      </a:endParaRPr>
                    </a:p>
                  </a:txBody>
                  <a:tcPr marL="53221" marR="53221" marT="7392" marB="0"/>
                </a:tc>
                <a:extLst>
                  <a:ext uri="{0D108BD9-81ED-4DB2-BD59-A6C34878D82A}">
                    <a16:rowId xmlns:a16="http://schemas.microsoft.com/office/drawing/2014/main" val="934738491"/>
                  </a:ext>
                </a:extLst>
              </a:tr>
            </a:tbl>
          </a:graphicData>
        </a:graphic>
      </p:graphicFrame>
    </p:spTree>
    <p:extLst>
      <p:ext uri="{BB962C8B-B14F-4D97-AF65-F5344CB8AC3E}">
        <p14:creationId xmlns:p14="http://schemas.microsoft.com/office/powerpoint/2010/main" val="89514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5BD7EDF6-8AF5-4DF9-83DD-5241CA023C25}"/>
              </a:ext>
            </a:extLst>
          </p:cNvPr>
          <p:cNvGraphicFramePr/>
          <p:nvPr>
            <p:extLst>
              <p:ext uri="{D42A27DB-BD31-4B8C-83A1-F6EECF244321}">
                <p14:modId xmlns:p14="http://schemas.microsoft.com/office/powerpoint/2010/main" val="932638805"/>
              </p:ext>
            </p:extLst>
          </p:nvPr>
        </p:nvGraphicFramePr>
        <p:xfrm>
          <a:off x="476518" y="151230"/>
          <a:ext cx="11410682" cy="6331900"/>
        </p:xfrm>
        <a:graphic>
          <a:graphicData uri="http://schemas.openxmlformats.org/drawingml/2006/table">
            <a:tbl>
              <a:tblPr firstRow="1" firstCol="1" bandRow="1">
                <a:tableStyleId>{5C22544A-7EE6-4342-B048-85BDC9FD1C3A}</a:tableStyleId>
              </a:tblPr>
              <a:tblGrid>
                <a:gridCol w="1759181">
                  <a:extLst>
                    <a:ext uri="{9D8B030D-6E8A-4147-A177-3AD203B41FA5}">
                      <a16:colId xmlns:a16="http://schemas.microsoft.com/office/drawing/2014/main" val="1574615643"/>
                    </a:ext>
                  </a:extLst>
                </a:gridCol>
                <a:gridCol w="7585662">
                  <a:extLst>
                    <a:ext uri="{9D8B030D-6E8A-4147-A177-3AD203B41FA5}">
                      <a16:colId xmlns:a16="http://schemas.microsoft.com/office/drawing/2014/main" val="3589484628"/>
                    </a:ext>
                  </a:extLst>
                </a:gridCol>
                <a:gridCol w="2065839">
                  <a:extLst>
                    <a:ext uri="{9D8B030D-6E8A-4147-A177-3AD203B41FA5}">
                      <a16:colId xmlns:a16="http://schemas.microsoft.com/office/drawing/2014/main" val="2864565594"/>
                    </a:ext>
                  </a:extLst>
                </a:gridCol>
              </a:tblGrid>
              <a:tr h="233107">
                <a:tc>
                  <a:txBody>
                    <a:bodyPr/>
                    <a:lstStyle/>
                    <a:p>
                      <a:pPr algn="ctr" fontAlgn="t">
                        <a:spcBef>
                          <a:spcPts val="0"/>
                        </a:spcBef>
                        <a:spcAft>
                          <a:spcPts val="0"/>
                        </a:spcAft>
                      </a:pPr>
                      <a:r>
                        <a:rPr lang="cy-GB" sz="1400" u="none" strike="noStrike" dirty="0" err="1">
                          <a:effectLst/>
                        </a:rPr>
                        <a:t>Time</a:t>
                      </a:r>
                      <a:endParaRPr lang="cy-GB" sz="2800" b="0" i="0" u="none" strike="noStrike" dirty="0">
                        <a:effectLst/>
                        <a:latin typeface="Arial" panose="020B0604020202020204" pitchFamily="34" charset="0"/>
                      </a:endParaRPr>
                    </a:p>
                  </a:txBody>
                  <a:tcPr marL="53221" marR="53221" marT="7392" marB="0"/>
                </a:tc>
                <a:tc>
                  <a:txBody>
                    <a:bodyPr/>
                    <a:lstStyle/>
                    <a:p>
                      <a:pPr algn="ctr" fontAlgn="t">
                        <a:spcBef>
                          <a:spcPts val="0"/>
                        </a:spcBef>
                        <a:spcAft>
                          <a:spcPts val="0"/>
                        </a:spcAft>
                      </a:pPr>
                      <a:r>
                        <a:rPr lang="cy-GB" sz="1400" u="none" strike="noStrike" dirty="0" err="1">
                          <a:effectLst/>
                        </a:rPr>
                        <a:t>Activity</a:t>
                      </a:r>
                      <a:endParaRPr lang="cy-GB" sz="2800" b="0" i="0" u="none" strike="noStrike" dirty="0">
                        <a:effectLst/>
                        <a:latin typeface="Arial" panose="020B0604020202020204" pitchFamily="34" charset="0"/>
                      </a:endParaRPr>
                    </a:p>
                  </a:txBody>
                  <a:tcPr marL="53221" marR="53221" marT="7392" marB="0"/>
                </a:tc>
                <a:tc>
                  <a:txBody>
                    <a:bodyPr/>
                    <a:lstStyle/>
                    <a:p>
                      <a:pPr algn="ctr" fontAlgn="t">
                        <a:spcBef>
                          <a:spcPts val="0"/>
                        </a:spcBef>
                        <a:spcAft>
                          <a:spcPts val="0"/>
                        </a:spcAft>
                      </a:pPr>
                      <a:r>
                        <a:rPr lang="cy-GB" sz="1400" u="none" strike="noStrike">
                          <a:effectLst/>
                        </a:rPr>
                        <a:t>Staff</a:t>
                      </a:r>
                      <a:endParaRPr lang="cy-GB" sz="2800" b="0" i="0" u="none" strike="noStrike">
                        <a:effectLst/>
                        <a:latin typeface="Arial" panose="020B0604020202020204" pitchFamily="34" charset="0"/>
                      </a:endParaRPr>
                    </a:p>
                  </a:txBody>
                  <a:tcPr marL="53221" marR="53221" marT="7392" marB="0"/>
                </a:tc>
                <a:extLst>
                  <a:ext uri="{0D108BD9-81ED-4DB2-BD59-A6C34878D82A}">
                    <a16:rowId xmlns:a16="http://schemas.microsoft.com/office/drawing/2014/main" val="1291202294"/>
                  </a:ext>
                </a:extLst>
              </a:tr>
              <a:tr h="312348">
                <a:tc>
                  <a:txBody>
                    <a:bodyPr/>
                    <a:lstStyle/>
                    <a:p>
                      <a:pPr algn="just" fontAlgn="t">
                        <a:spcBef>
                          <a:spcPts val="0"/>
                        </a:spcBef>
                        <a:spcAft>
                          <a:spcPts val="0"/>
                        </a:spcAft>
                      </a:pPr>
                      <a:r>
                        <a:rPr lang="cy-GB" sz="1400" u="none" strike="noStrike" dirty="0">
                          <a:effectLst/>
                        </a:rPr>
                        <a:t>8.30am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cy-GB" sz="1400" u="none" strike="noStrike" err="1">
                          <a:effectLst/>
                          <a:latin typeface="+mn-lt"/>
                        </a:rPr>
                        <a:t>Arrival</a:t>
                      </a:r>
                      <a:r>
                        <a:rPr lang="cy-GB" sz="1400" u="none" strike="noStrike">
                          <a:effectLst/>
                          <a:latin typeface="+mn-lt"/>
                        </a:rPr>
                        <a:t>, </a:t>
                      </a:r>
                      <a:r>
                        <a:rPr lang="cy-GB" sz="1400" u="none" strike="noStrike" err="1">
                          <a:effectLst/>
                          <a:latin typeface="+mn-lt"/>
                        </a:rPr>
                        <a:t>registration</a:t>
                      </a:r>
                      <a:r>
                        <a:rPr lang="cy-GB" sz="1400" u="none" strike="noStrike">
                          <a:effectLst/>
                          <a:latin typeface="+mn-lt"/>
                        </a:rPr>
                        <a:t>, </a:t>
                      </a:r>
                      <a:r>
                        <a:rPr lang="cy-GB" sz="1400" u="none" strike="noStrike" err="1">
                          <a:effectLst/>
                          <a:latin typeface="+mn-lt"/>
                        </a:rPr>
                        <a:t>introductions</a:t>
                      </a:r>
                      <a:endParaRPr lang="cy-GB" sz="2800" b="0" i="0" u="none" strike="noStrike" err="1">
                        <a:effectLst/>
                        <a:latin typeface="+mn-lt"/>
                      </a:endParaRPr>
                    </a:p>
                  </a:txBody>
                  <a:tcPr marL="53221" marR="53221" marT="7392" marB="0"/>
                </a:tc>
                <a:tc>
                  <a:txBody>
                    <a:bodyPr/>
                    <a:lstStyle/>
                    <a:p>
                      <a:pPr algn="l" fontAlgn="t">
                        <a:spcBef>
                          <a:spcPts val="0"/>
                        </a:spcBef>
                        <a:spcAft>
                          <a:spcPts val="0"/>
                        </a:spcAft>
                      </a:pPr>
                      <a:r>
                        <a:rPr lang="cy-GB" sz="1400" u="none" strike="noStrike" dirty="0">
                          <a:effectLst/>
                          <a:latin typeface="+mn-lt"/>
                        </a:rPr>
                        <a:t>Network </a:t>
                      </a:r>
                      <a:r>
                        <a:rPr lang="cy-GB" sz="1400" u="none" strike="noStrike" dirty="0" err="1">
                          <a:effectLst/>
                          <a:latin typeface="+mn-lt"/>
                        </a:rPr>
                        <a:t>Lead</a:t>
                      </a:r>
                      <a:endParaRPr lang="cy-GB" sz="2800" b="0" i="0" u="none" strike="noStrike" dirty="0">
                        <a:effectLst/>
                        <a:latin typeface="+mn-lt"/>
                      </a:endParaRPr>
                    </a:p>
                  </a:txBody>
                  <a:tcPr marL="53221" marR="53221" marT="7392" marB="0"/>
                </a:tc>
                <a:extLst>
                  <a:ext uri="{0D108BD9-81ED-4DB2-BD59-A6C34878D82A}">
                    <a16:rowId xmlns:a16="http://schemas.microsoft.com/office/drawing/2014/main" val="2252750071"/>
                  </a:ext>
                </a:extLst>
              </a:tr>
              <a:tr h="458408">
                <a:tc>
                  <a:txBody>
                    <a:bodyPr/>
                    <a:lstStyle/>
                    <a:p>
                      <a:pPr algn="just" fontAlgn="t">
                        <a:spcBef>
                          <a:spcPts val="0"/>
                        </a:spcBef>
                        <a:spcAft>
                          <a:spcPts val="0"/>
                        </a:spcAft>
                      </a:pPr>
                      <a:r>
                        <a:rPr lang="cy-GB" sz="1400" u="none" strike="noStrike" dirty="0">
                          <a:effectLst/>
                        </a:rPr>
                        <a:t>9.00am </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en-GB" sz="1400" u="none" strike="noStrike" dirty="0">
                          <a:effectLst/>
                          <a:latin typeface="+mn-lt"/>
                        </a:rPr>
                        <a:t>Outlining the Meet, Test, Share days</a:t>
                      </a:r>
                      <a:endParaRPr lang="en-GB" sz="2800" b="0" i="0" u="none" strike="noStrike" dirty="0">
                        <a:effectLst/>
                        <a:latin typeface="+mn-lt"/>
                      </a:endParaRPr>
                    </a:p>
                  </a:txBody>
                  <a:tcPr marL="53221" marR="53221" marT="7392" marB="0"/>
                </a:tc>
                <a:tc>
                  <a:txBody>
                    <a:bodyPr/>
                    <a:lstStyle/>
                    <a:p>
                      <a:pPr algn="l" fontAlgn="t">
                        <a:spcBef>
                          <a:spcPts val="0"/>
                        </a:spcBef>
                        <a:spcAft>
                          <a:spcPts val="0"/>
                        </a:spcAft>
                      </a:pPr>
                      <a:r>
                        <a:rPr lang="en-GB" sz="1400" u="none" strike="noStrike" dirty="0">
                          <a:effectLst/>
                          <a:latin typeface="+mn-lt"/>
                        </a:rPr>
                        <a:t>Network Lead &amp; Curriculum Tutor </a:t>
                      </a:r>
                    </a:p>
                  </a:txBody>
                  <a:tcPr marL="53221" marR="53221" marT="7392" marB="0"/>
                </a:tc>
                <a:extLst>
                  <a:ext uri="{0D108BD9-81ED-4DB2-BD59-A6C34878D82A}">
                    <a16:rowId xmlns:a16="http://schemas.microsoft.com/office/drawing/2014/main" val="2665806000"/>
                  </a:ext>
                </a:extLst>
              </a:tr>
              <a:tr h="683709">
                <a:tc>
                  <a:txBody>
                    <a:bodyPr/>
                    <a:lstStyle/>
                    <a:p>
                      <a:pPr marL="0" marR="0" lvl="0" indent="0" algn="just" defTabSz="914400" rtl="0" eaLnBrk="1" fontAlgn="t" latinLnBrk="0" hangingPunct="1">
                        <a:lnSpc>
                          <a:spcPct val="100000"/>
                        </a:lnSpc>
                        <a:spcBef>
                          <a:spcPts val="0"/>
                        </a:spcBef>
                        <a:spcAft>
                          <a:spcPts val="0"/>
                        </a:spcAft>
                        <a:buClrTx/>
                        <a:buSzTx/>
                        <a:buFontTx/>
                        <a:buNone/>
                        <a:tabLst/>
                        <a:defRPr/>
                      </a:pPr>
                      <a:r>
                        <a:rPr lang="cy-GB" sz="1400" u="none" strike="noStrike" dirty="0">
                          <a:effectLst/>
                          <a:latin typeface="+mn-lt"/>
                        </a:rPr>
                        <a:t>9.20am</a:t>
                      </a:r>
                      <a:endParaRPr lang="cy-GB" sz="1400" b="0" i="0" u="none" strike="noStrike" dirty="0">
                        <a:effectLst/>
                        <a:latin typeface="+mn-lt"/>
                      </a:endParaRPr>
                    </a:p>
                    <a:p>
                      <a:pPr algn="just" fontAlgn="t">
                        <a:spcBef>
                          <a:spcPts val="0"/>
                        </a:spcBef>
                        <a:spcAft>
                          <a:spcPts val="0"/>
                        </a:spcAft>
                      </a:pPr>
                      <a:endParaRPr lang="cy-GB" sz="2800" b="0" i="0" u="none" strike="noStrike" dirty="0">
                        <a:effectLst/>
                        <a:latin typeface="Arial" panose="020B0604020202020204" pitchFamily="34" charset="0"/>
                      </a:endParaRP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dirty="0">
                          <a:solidFill>
                            <a:srgbClr val="666666"/>
                          </a:solidFill>
                          <a:latin typeface="+mn-lt"/>
                        </a:rPr>
                        <a:t>Self evaluation theory and </a:t>
                      </a:r>
                      <a:r>
                        <a:rPr lang="en-GB" sz="1400" b="1" dirty="0">
                          <a:solidFill>
                            <a:srgbClr val="0360A6"/>
                          </a:solidFill>
                          <a:latin typeface="+mn-lt"/>
                          <a:hlinkClick r:id="rId3"/>
                        </a:rPr>
                        <a:t>Engaging with stakeholders</a:t>
                      </a:r>
                      <a:r>
                        <a:rPr lang="en-GB" sz="1400" b="1" dirty="0">
                          <a:solidFill>
                            <a:srgbClr val="0360A6"/>
                          </a:solidFill>
                          <a:latin typeface="+mn-lt"/>
                        </a:rPr>
                        <a:t> </a:t>
                      </a:r>
                      <a:r>
                        <a:rPr lang="en-GB" sz="1400" dirty="0">
                          <a:solidFill>
                            <a:srgbClr val="666666"/>
                          </a:solidFill>
                          <a:latin typeface="+mn-lt"/>
                        </a:rPr>
                        <a:t>Information on how engaging with learners, school staff and wider school community supports improvement.</a:t>
                      </a:r>
                      <a:endParaRPr lang="en-GB" sz="1400" b="0" i="0" u="none" strike="noStrike" dirty="0">
                        <a:effectLst/>
                        <a:latin typeface="+mn-lt"/>
                      </a:endParaRPr>
                    </a:p>
                  </a:txBody>
                  <a:tcPr marL="53221" marR="53221" marT="7392" marB="0"/>
                </a:tc>
                <a:tc>
                  <a:txBody>
                    <a:bodyPr/>
                    <a:lstStyle/>
                    <a:p>
                      <a:pPr algn="l" fontAlgn="t">
                        <a:spcBef>
                          <a:spcPts val="0"/>
                        </a:spcBef>
                        <a:spcAft>
                          <a:spcPts val="0"/>
                        </a:spcAft>
                      </a:pPr>
                      <a:r>
                        <a:rPr lang="en-GB" sz="1400" u="none" strike="noStrike" dirty="0">
                          <a:effectLst/>
                          <a:latin typeface="+mn-lt"/>
                        </a:rPr>
                        <a:t>Curriculum Tutor</a:t>
                      </a:r>
                    </a:p>
                  </a:txBody>
                  <a:tcPr marL="53221" marR="53221" marT="7392" marB="0"/>
                </a:tc>
                <a:extLst>
                  <a:ext uri="{0D108BD9-81ED-4DB2-BD59-A6C34878D82A}">
                    <a16:rowId xmlns:a16="http://schemas.microsoft.com/office/drawing/2014/main" val="343259088"/>
                  </a:ext>
                </a:extLst>
              </a:tr>
              <a:tr h="666249">
                <a:tc>
                  <a:txBody>
                    <a:bodyPr/>
                    <a:lstStyle/>
                    <a:p>
                      <a:pPr algn="just" fontAlgn="t">
                        <a:spcBef>
                          <a:spcPts val="0"/>
                        </a:spcBef>
                        <a:spcAft>
                          <a:spcPts val="0"/>
                        </a:spcAft>
                      </a:pPr>
                      <a:r>
                        <a:rPr lang="cy-GB" sz="1400" u="none" strike="noStrike" dirty="0">
                          <a:effectLst/>
                        </a:rPr>
                        <a:t>9.50am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en-GB" sz="1400" u="none" strike="noStrike" dirty="0">
                          <a:effectLst/>
                          <a:latin typeface="+mn-lt"/>
                        </a:rPr>
                        <a:t>Journey task + SDP target scenario task</a:t>
                      </a:r>
                      <a:endParaRPr lang="en-GB" sz="2800" u="none" strike="noStrike" dirty="0">
                        <a:effectLst/>
                        <a:latin typeface="+mn-lt"/>
                      </a:endParaRPr>
                    </a:p>
                  </a:txBody>
                  <a:tcPr marL="53221" marR="53221" marT="7392" marB="0"/>
                </a:tc>
                <a:tc>
                  <a:txBody>
                    <a:bodyPr/>
                    <a:lstStyle/>
                    <a:p>
                      <a:pPr algn="l" fontAlgn="t">
                        <a:spcBef>
                          <a:spcPts val="0"/>
                        </a:spcBef>
                        <a:spcAft>
                          <a:spcPts val="0"/>
                        </a:spcAft>
                      </a:pPr>
                      <a:r>
                        <a:rPr lang="cy-GB" sz="1400" u="none" strike="noStrike" dirty="0">
                          <a:effectLst/>
                          <a:latin typeface="+mn-lt"/>
                        </a:rPr>
                        <a:t>Network </a:t>
                      </a:r>
                      <a:r>
                        <a:rPr lang="cy-GB" sz="1400" u="none" strike="noStrike" dirty="0" err="1">
                          <a:effectLst/>
                          <a:latin typeface="+mn-lt"/>
                        </a:rPr>
                        <a:t>Lead</a:t>
                      </a:r>
                      <a:r>
                        <a:rPr lang="cy-GB" sz="1400" u="none" strike="noStrike" dirty="0">
                          <a:effectLst/>
                          <a:latin typeface="+mn-lt"/>
                        </a:rPr>
                        <a:t> </a:t>
                      </a:r>
                      <a:r>
                        <a:rPr lang="en-GB" sz="1400" u="none" strike="noStrike" dirty="0">
                          <a:effectLst/>
                          <a:latin typeface="+mn-lt"/>
                        </a:rPr>
                        <a:t>&amp; Curriculum Tutor </a:t>
                      </a:r>
                      <a:endParaRPr lang="cy-GB" sz="1400" b="0" i="0" u="none" strike="noStrike" dirty="0">
                        <a:effectLst/>
                        <a:latin typeface="+mn-lt"/>
                      </a:endParaRPr>
                    </a:p>
                  </a:txBody>
                  <a:tcPr marL="53221" marR="53221" marT="7392" marB="0"/>
                </a:tc>
                <a:extLst>
                  <a:ext uri="{0D108BD9-81ED-4DB2-BD59-A6C34878D82A}">
                    <a16:rowId xmlns:a16="http://schemas.microsoft.com/office/drawing/2014/main" val="1471389281"/>
                  </a:ext>
                </a:extLst>
              </a:tr>
              <a:tr h="909010">
                <a:tc>
                  <a:txBody>
                    <a:bodyPr/>
                    <a:lstStyle/>
                    <a:p>
                      <a:pPr algn="just" fontAlgn="t">
                        <a:spcBef>
                          <a:spcPts val="0"/>
                        </a:spcBef>
                        <a:spcAft>
                          <a:spcPts val="0"/>
                        </a:spcAft>
                      </a:pPr>
                      <a:r>
                        <a:rPr lang="cy-GB" sz="1400" b="1" i="0" u="none" strike="noStrike" dirty="0">
                          <a:effectLst/>
                          <a:latin typeface="+mn-lt"/>
                        </a:rPr>
                        <a:t>10:20am</a:t>
                      </a: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b="1" dirty="0">
                          <a:solidFill>
                            <a:srgbClr val="0360A6"/>
                          </a:solidFill>
                          <a:latin typeface="+mn-lt"/>
                          <a:hlinkClick r:id="rId4"/>
                        </a:rPr>
                        <a:t>Planning and implementing improvement</a:t>
                      </a:r>
                      <a:r>
                        <a:rPr lang="en-GB" sz="1400" b="1" dirty="0">
                          <a:solidFill>
                            <a:srgbClr val="0360A6"/>
                          </a:solidFill>
                          <a:latin typeface="+mn-lt"/>
                        </a:rPr>
                        <a:t> </a:t>
                      </a:r>
                      <a:r>
                        <a:rPr lang="en-GB" sz="1400" dirty="0">
                          <a:solidFill>
                            <a:srgbClr val="666666"/>
                          </a:solidFill>
                          <a:latin typeface="+mn-lt"/>
                        </a:rPr>
                        <a:t>Guidance on planning and improvement, aligned to the new non-statutory guidance on school improvement.</a:t>
                      </a:r>
                    </a:p>
                    <a:p>
                      <a:pPr algn="l" fontAlgn="t">
                        <a:spcBef>
                          <a:spcPts val="0"/>
                        </a:spcBef>
                        <a:spcAft>
                          <a:spcPts val="0"/>
                        </a:spcAft>
                      </a:pPr>
                      <a:endParaRPr lang="en-GB" sz="2800" u="none" strike="noStrike" dirty="0">
                        <a:effectLst/>
                        <a:latin typeface="+mn-lt"/>
                      </a:endParaRP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cy-GB" sz="1400" u="none" strike="noStrike" dirty="0">
                          <a:effectLst/>
                          <a:latin typeface="+mn-lt"/>
                        </a:rPr>
                        <a:t>Network </a:t>
                      </a:r>
                      <a:r>
                        <a:rPr lang="cy-GB" sz="1400" u="none" strike="noStrike" dirty="0" err="1">
                          <a:effectLst/>
                          <a:latin typeface="+mn-lt"/>
                        </a:rPr>
                        <a:t>Lead</a:t>
                      </a:r>
                      <a:r>
                        <a:rPr lang="cy-GB" sz="1400" u="none" strike="noStrike" dirty="0">
                          <a:effectLst/>
                          <a:latin typeface="+mn-lt"/>
                        </a:rPr>
                        <a:t> </a:t>
                      </a:r>
                      <a:r>
                        <a:rPr lang="en-GB" sz="1400" u="none" strike="noStrike" dirty="0">
                          <a:effectLst/>
                          <a:latin typeface="+mn-lt"/>
                        </a:rPr>
                        <a:t>&amp; Curriculum Tutor </a:t>
                      </a:r>
                      <a:endParaRPr lang="cy-GB" sz="1400" b="0" i="0" u="none" strike="noStrike" dirty="0">
                        <a:effectLst/>
                        <a:latin typeface="+mn-lt"/>
                      </a:endParaRPr>
                    </a:p>
                    <a:p>
                      <a:pPr algn="l" fontAlgn="t">
                        <a:spcBef>
                          <a:spcPts val="0"/>
                        </a:spcBef>
                        <a:spcAft>
                          <a:spcPts val="0"/>
                        </a:spcAft>
                      </a:pPr>
                      <a:endParaRPr lang="cy-GB" sz="1400" b="0" i="0" u="none" strike="noStrike" dirty="0">
                        <a:effectLst/>
                        <a:latin typeface="+mn-lt"/>
                      </a:endParaRPr>
                    </a:p>
                  </a:txBody>
                  <a:tcPr marL="53221" marR="53221" marT="7392" marB="0"/>
                </a:tc>
                <a:extLst>
                  <a:ext uri="{0D108BD9-81ED-4DB2-BD59-A6C34878D82A}">
                    <a16:rowId xmlns:a16="http://schemas.microsoft.com/office/drawing/2014/main" val="446786345"/>
                  </a:ext>
                </a:extLst>
              </a:tr>
              <a:tr h="485834">
                <a:tc>
                  <a:txBody>
                    <a:bodyPr/>
                    <a:lstStyle/>
                    <a:p>
                      <a:pPr algn="just" fontAlgn="t">
                        <a:spcBef>
                          <a:spcPts val="0"/>
                        </a:spcBef>
                        <a:spcAft>
                          <a:spcPts val="0"/>
                        </a:spcAft>
                      </a:pPr>
                      <a:r>
                        <a:rPr lang="cy-GB" sz="1400" u="none" strike="noStrike" dirty="0">
                          <a:effectLst/>
                        </a:rPr>
                        <a:t>10.30am </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en-GB" sz="1400" u="none" strike="noStrike" dirty="0">
                          <a:effectLst/>
                          <a:latin typeface="+mn-lt"/>
                        </a:rPr>
                        <a:t>Break</a:t>
                      </a:r>
                    </a:p>
                  </a:txBody>
                  <a:tcPr marL="53221" marR="53221" marT="7392" marB="0"/>
                </a:tc>
                <a:tc>
                  <a:txBody>
                    <a:bodyPr/>
                    <a:lstStyle/>
                    <a:p>
                      <a:pPr algn="l" fontAlgn="t">
                        <a:spcBef>
                          <a:spcPts val="0"/>
                        </a:spcBef>
                        <a:spcAft>
                          <a:spcPts val="0"/>
                        </a:spcAft>
                      </a:pPr>
                      <a:endParaRPr lang="cy-GB" sz="2800" b="0" i="0" u="none" strike="noStrike" dirty="0">
                        <a:effectLst/>
                        <a:latin typeface="+mn-lt"/>
                        <a:cs typeface="Calibri" panose="020F0502020204030204" pitchFamily="34" charset="0"/>
                      </a:endParaRPr>
                    </a:p>
                  </a:txBody>
                  <a:tcPr marL="53221" marR="53221" marT="7392" marB="0"/>
                </a:tc>
                <a:extLst>
                  <a:ext uri="{0D108BD9-81ED-4DB2-BD59-A6C34878D82A}">
                    <a16:rowId xmlns:a16="http://schemas.microsoft.com/office/drawing/2014/main" val="1609244920"/>
                  </a:ext>
                </a:extLst>
              </a:tr>
              <a:tr h="909010">
                <a:tc>
                  <a:txBody>
                    <a:bodyPr/>
                    <a:lstStyle/>
                    <a:p>
                      <a:pPr algn="just" fontAlgn="t">
                        <a:spcBef>
                          <a:spcPts val="0"/>
                        </a:spcBef>
                        <a:spcAft>
                          <a:spcPts val="0"/>
                        </a:spcAft>
                      </a:pPr>
                      <a:r>
                        <a:rPr lang="cy-GB" sz="1400" u="none" strike="noStrike" dirty="0">
                          <a:effectLst/>
                        </a:rPr>
                        <a:t>10.45am (1 </a:t>
                      </a:r>
                      <a:r>
                        <a:rPr lang="cy-GB" sz="1400" u="none" strike="noStrike" dirty="0" err="1">
                          <a:effectLst/>
                        </a:rPr>
                        <a:t>hr</a:t>
                      </a:r>
                      <a:r>
                        <a:rPr lang="cy-GB" sz="1400" u="none" strike="noStrike" dirty="0">
                          <a:effectLst/>
                        </a:rPr>
                        <a:t> to 1.5 </a:t>
                      </a:r>
                      <a:r>
                        <a:rPr lang="cy-GB" sz="1400" u="none" strike="noStrike" dirty="0" err="1">
                          <a:effectLst/>
                        </a:rPr>
                        <a:t>hrs</a:t>
                      </a:r>
                      <a:r>
                        <a:rPr lang="cy-GB" sz="1400" u="none" strike="noStrike" dirty="0">
                          <a:effectLst/>
                        </a:rPr>
                        <a:t>)</a:t>
                      </a:r>
                      <a:endParaRPr lang="cy-GB" sz="2800" b="0" i="0" u="none" strike="noStrike" dirty="0">
                        <a:effectLst/>
                        <a:latin typeface="Arial" panose="020B0604020202020204" pitchFamily="34" charset="0"/>
                      </a:endParaRP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b="0" i="0" u="none" strike="noStrike" dirty="0">
                          <a:effectLst/>
                          <a:latin typeface="+mn-lt"/>
                          <a:cs typeface="Calibri" panose="020F0502020204030204" pitchFamily="34" charset="0"/>
                        </a:rPr>
                        <a:t>Example of a Lead School Self evaluation process and development of a chosen action point from an SDP/DDP. </a:t>
                      </a:r>
                      <a:r>
                        <a:rPr lang="en-GB" sz="1400" b="0" i="0" kern="1200" dirty="0">
                          <a:solidFill>
                            <a:schemeClr val="dk1"/>
                          </a:solidFill>
                          <a:effectLst/>
                          <a:latin typeface="+mn-lt"/>
                          <a:ea typeface="+mn-ea"/>
                          <a:cs typeface="+mn-cs"/>
                        </a:rPr>
                        <a:t>Lead School gives an outline of the self evaluation process in their context. · Shares the school’s priorities · Focuses on one example of one action point on its SDP (following the headings above as a guide).</a:t>
                      </a:r>
                      <a:endParaRPr lang="en-GB" sz="1400" b="0" i="0" u="none" strike="noStrike" dirty="0">
                        <a:effectLst/>
                        <a:latin typeface="+mn-lt"/>
                        <a:cs typeface="Calibri" panose="020F0502020204030204" pitchFamily="34" charset="0"/>
                      </a:endParaRPr>
                    </a:p>
                    <a:p>
                      <a:pPr algn="l" fontAlgn="t">
                        <a:spcBef>
                          <a:spcPts val="0"/>
                        </a:spcBef>
                        <a:spcAft>
                          <a:spcPts val="0"/>
                        </a:spcAft>
                      </a:pPr>
                      <a:endParaRPr lang="cy-GB" sz="2800" b="0" i="0" u="none" strike="noStrike" dirty="0">
                        <a:effectLst/>
                        <a:latin typeface="+mn-lt"/>
                      </a:endParaRP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b="0" i="0" u="none" strike="noStrike" dirty="0">
                          <a:effectLst/>
                          <a:latin typeface="+mn-lt"/>
                          <a:cs typeface="Calibri" panose="020F0502020204030204" pitchFamily="34" charset="0"/>
                        </a:rPr>
                        <a:t>Network Lead</a:t>
                      </a:r>
                    </a:p>
                  </a:txBody>
                  <a:tcPr marL="53221" marR="53221" marT="7392" marB="0"/>
                </a:tc>
                <a:extLst>
                  <a:ext uri="{0D108BD9-81ED-4DB2-BD59-A6C34878D82A}">
                    <a16:rowId xmlns:a16="http://schemas.microsoft.com/office/drawing/2014/main" val="414969557"/>
                  </a:ext>
                </a:extLst>
              </a:tr>
              <a:tr h="604168">
                <a:tc>
                  <a:txBody>
                    <a:bodyPr/>
                    <a:lstStyle/>
                    <a:p>
                      <a:pPr algn="just" fontAlgn="t">
                        <a:spcBef>
                          <a:spcPts val="0"/>
                        </a:spcBef>
                        <a:spcAft>
                          <a:spcPts val="0"/>
                        </a:spcAft>
                      </a:pPr>
                      <a:r>
                        <a:rPr lang="cy-GB" sz="1400" b="1" i="0" u="none" strike="noStrike" dirty="0">
                          <a:effectLst/>
                          <a:latin typeface="Calibri" panose="020F0502020204030204" pitchFamily="34" charset="0"/>
                          <a:cs typeface="Calibri" panose="020F0502020204030204" pitchFamily="34" charset="0"/>
                        </a:rPr>
                        <a:t>11:45am</a:t>
                      </a:r>
                    </a:p>
                  </a:txBody>
                  <a:tcPr marL="53221" marR="53221" marT="7392" marB="0"/>
                </a:tc>
                <a:tc>
                  <a:txBody>
                    <a:bodyPr/>
                    <a:lstStyle/>
                    <a:p>
                      <a:pPr algn="l" fontAlgn="t">
                        <a:spcBef>
                          <a:spcPts val="0"/>
                        </a:spcBef>
                        <a:spcAft>
                          <a:spcPts val="0"/>
                        </a:spcAft>
                      </a:pPr>
                      <a:r>
                        <a:rPr lang="en-GB" sz="1400" b="0" i="0" u="none" strike="noStrike" dirty="0">
                          <a:effectLst/>
                          <a:latin typeface="+mn-lt"/>
                          <a:cs typeface="Calibri" panose="020F0502020204030204" pitchFamily="34" charset="0"/>
                        </a:rPr>
                        <a:t>Share Day expectations</a:t>
                      </a:r>
                    </a:p>
                  </a:txBody>
                  <a:tcPr marL="53221" marR="53221" marT="7392" marB="0"/>
                </a:tc>
                <a:tc>
                  <a:txBody>
                    <a:bodyPr/>
                    <a:lstStyle/>
                    <a:p>
                      <a:pPr algn="l" fontAlgn="t">
                        <a:spcBef>
                          <a:spcPts val="0"/>
                        </a:spcBef>
                        <a:spcAft>
                          <a:spcPts val="0"/>
                        </a:spcAft>
                      </a:pPr>
                      <a:r>
                        <a:rPr lang="en-GB" sz="1400" b="0" i="0" u="none" strike="noStrike" dirty="0">
                          <a:effectLst/>
                          <a:latin typeface="+mn-lt"/>
                          <a:cs typeface="Calibri" panose="020F0502020204030204" pitchFamily="34" charset="0"/>
                        </a:rPr>
                        <a:t>Curriculum Tutor</a:t>
                      </a:r>
                    </a:p>
                  </a:txBody>
                  <a:tcPr marL="53221" marR="53221" marT="7392" marB="0"/>
                </a:tc>
                <a:extLst>
                  <a:ext uri="{0D108BD9-81ED-4DB2-BD59-A6C34878D82A}">
                    <a16:rowId xmlns:a16="http://schemas.microsoft.com/office/drawing/2014/main" val="2800426144"/>
                  </a:ext>
                </a:extLst>
              </a:tr>
              <a:tr h="233107">
                <a:tc>
                  <a:txBody>
                    <a:bodyPr/>
                    <a:lstStyle/>
                    <a:p>
                      <a:pPr algn="just" fontAlgn="t">
                        <a:spcBef>
                          <a:spcPts val="0"/>
                        </a:spcBef>
                        <a:spcAft>
                          <a:spcPts val="0"/>
                        </a:spcAft>
                      </a:pPr>
                      <a:r>
                        <a:rPr lang="cy-GB" sz="1400" u="none" strike="noStrike" dirty="0">
                          <a:effectLst/>
                        </a:rPr>
                        <a:t>12.00pm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cy-GB" sz="1400" b="0" i="0" u="none" strike="noStrike" dirty="0" err="1">
                          <a:effectLst/>
                          <a:latin typeface="+mn-lt"/>
                          <a:cs typeface="Calibri" panose="020F0502020204030204" pitchFamily="34" charset="0"/>
                        </a:rPr>
                        <a:t>Assignment</a:t>
                      </a:r>
                      <a:r>
                        <a:rPr lang="cy-GB" sz="1400" b="0" i="0" u="none" strike="noStrike" dirty="0">
                          <a:effectLst/>
                          <a:latin typeface="+mn-lt"/>
                          <a:cs typeface="Calibri" panose="020F0502020204030204" pitchFamily="34" charset="0"/>
                        </a:rPr>
                        <a:t> – </a:t>
                      </a:r>
                      <a:r>
                        <a:rPr lang="cy-GB" sz="1400" b="0" i="0" u="none" strike="noStrike" dirty="0" err="1">
                          <a:effectLst/>
                          <a:latin typeface="+mn-lt"/>
                          <a:cs typeface="Calibri" panose="020F0502020204030204" pitchFamily="34" charset="0"/>
                        </a:rPr>
                        <a:t>key</a:t>
                      </a:r>
                      <a:r>
                        <a:rPr lang="cy-GB" sz="1400" b="0" i="0" u="none" strike="noStrike" dirty="0">
                          <a:effectLst/>
                          <a:latin typeface="+mn-lt"/>
                          <a:cs typeface="Calibri" panose="020F0502020204030204" pitchFamily="34" charset="0"/>
                        </a:rPr>
                        <a:t> </a:t>
                      </a:r>
                      <a:r>
                        <a:rPr lang="cy-GB" sz="1400" b="0" i="0" u="none" strike="noStrike" dirty="0" err="1">
                          <a:effectLst/>
                          <a:latin typeface="+mn-lt"/>
                          <a:cs typeface="Calibri" panose="020F0502020204030204" pitchFamily="34" charset="0"/>
                        </a:rPr>
                        <a:t>points</a:t>
                      </a:r>
                      <a:r>
                        <a:rPr lang="cy-GB" sz="1400" b="0" i="0" u="none" strike="noStrike" dirty="0">
                          <a:effectLst/>
                          <a:latin typeface="+mn-lt"/>
                          <a:cs typeface="Calibri" panose="020F0502020204030204" pitchFamily="34" charset="0"/>
                        </a:rPr>
                        <a:t> – </a:t>
                      </a:r>
                      <a:r>
                        <a:rPr lang="cy-GB" sz="1400" b="0" i="0" u="none" strike="noStrike" dirty="0" err="1">
                          <a:effectLst/>
                          <a:latin typeface="+mn-lt"/>
                          <a:cs typeface="Calibri" panose="020F0502020204030204" pitchFamily="34" charset="0"/>
                        </a:rPr>
                        <a:t>making</a:t>
                      </a:r>
                      <a:r>
                        <a:rPr lang="cy-GB" sz="1400" b="0" i="0" u="none" strike="noStrike" dirty="0">
                          <a:effectLst/>
                          <a:latin typeface="+mn-lt"/>
                          <a:cs typeface="Calibri" panose="020F0502020204030204" pitchFamily="34" charset="0"/>
                        </a:rPr>
                        <a:t> </a:t>
                      </a:r>
                      <a:r>
                        <a:rPr lang="cy-GB" sz="1400" b="0" i="0" u="none" strike="noStrike" dirty="0" err="1">
                          <a:effectLst/>
                          <a:latin typeface="+mn-lt"/>
                          <a:cs typeface="Calibri" panose="020F0502020204030204" pitchFamily="34" charset="0"/>
                        </a:rPr>
                        <a:t>links</a:t>
                      </a:r>
                      <a:endParaRPr lang="cy-GB" sz="1400" b="0" i="0" u="none" strike="noStrike" dirty="0">
                        <a:effectLst/>
                        <a:latin typeface="+mn-lt"/>
                        <a:cs typeface="Calibri" panose="020F0502020204030204" pitchFamily="34" charset="0"/>
                      </a:endParaRPr>
                    </a:p>
                  </a:txBody>
                  <a:tcPr marL="53221" marR="53221" marT="7392" marB="0"/>
                </a:tc>
                <a:tc>
                  <a:txBody>
                    <a:bodyPr/>
                    <a:lstStyle/>
                    <a:p>
                      <a:pPr algn="l" fontAlgn="t">
                        <a:spcBef>
                          <a:spcPts val="0"/>
                        </a:spcBef>
                        <a:spcAft>
                          <a:spcPts val="0"/>
                        </a:spcAft>
                      </a:pPr>
                      <a:r>
                        <a:rPr lang="cy-GB" sz="1400" b="0" i="0" u="none" strike="noStrike" dirty="0" err="1">
                          <a:effectLst/>
                          <a:latin typeface="+mn-lt"/>
                          <a:cs typeface="Calibri" panose="020F0502020204030204" pitchFamily="34" charset="0"/>
                        </a:rPr>
                        <a:t>Curriculum</a:t>
                      </a:r>
                      <a:r>
                        <a:rPr lang="cy-GB" sz="1400" b="0" i="0" u="none" strike="noStrike" dirty="0">
                          <a:effectLst/>
                          <a:latin typeface="+mn-lt"/>
                          <a:cs typeface="Calibri" panose="020F0502020204030204" pitchFamily="34" charset="0"/>
                        </a:rPr>
                        <a:t> </a:t>
                      </a:r>
                      <a:r>
                        <a:rPr lang="cy-GB" sz="1400" b="0" i="0" u="none" strike="noStrike" dirty="0" err="1">
                          <a:effectLst/>
                          <a:latin typeface="+mn-lt"/>
                          <a:cs typeface="Calibri" panose="020F0502020204030204" pitchFamily="34" charset="0"/>
                        </a:rPr>
                        <a:t>Tutor</a:t>
                      </a:r>
                      <a:endParaRPr lang="cy-GB" sz="1400" b="0" i="0" u="none" strike="noStrike" dirty="0">
                        <a:effectLst/>
                        <a:latin typeface="+mn-lt"/>
                        <a:cs typeface="Calibri" panose="020F0502020204030204" pitchFamily="34" charset="0"/>
                      </a:endParaRPr>
                    </a:p>
                  </a:txBody>
                  <a:tcPr marL="53221" marR="53221" marT="7392" marB="0"/>
                </a:tc>
                <a:extLst>
                  <a:ext uri="{0D108BD9-81ED-4DB2-BD59-A6C34878D82A}">
                    <a16:rowId xmlns:a16="http://schemas.microsoft.com/office/drawing/2014/main" val="1747595282"/>
                  </a:ext>
                </a:extLst>
              </a:tr>
              <a:tr h="458408">
                <a:tc>
                  <a:txBody>
                    <a:bodyPr/>
                    <a:lstStyle/>
                    <a:p>
                      <a:pPr algn="just" fontAlgn="t">
                        <a:spcBef>
                          <a:spcPts val="0"/>
                        </a:spcBef>
                        <a:spcAft>
                          <a:spcPts val="0"/>
                        </a:spcAft>
                      </a:pPr>
                      <a:r>
                        <a:rPr lang="cy-GB" sz="1400" u="none" strike="noStrike" dirty="0">
                          <a:effectLst/>
                        </a:rPr>
                        <a:t>12:15pm - 12:35pm</a:t>
                      </a:r>
                      <a:endParaRPr lang="cy-GB" sz="2800" b="0" i="0" u="none" strike="noStrike" dirty="0">
                        <a:effectLst/>
                        <a:latin typeface="Arial" panose="020B0604020202020204" pitchFamily="34" charset="0"/>
                      </a:endParaRPr>
                    </a:p>
                  </a:txBody>
                  <a:tcPr marL="53221" marR="53221" marT="7392" marB="0"/>
                </a:tc>
                <a:tc>
                  <a:txBody>
                    <a:bodyPr/>
                    <a:lstStyle/>
                    <a:p>
                      <a:pPr algn="l" fontAlgn="t">
                        <a:spcBef>
                          <a:spcPts val="0"/>
                        </a:spcBef>
                        <a:spcAft>
                          <a:spcPts val="0"/>
                        </a:spcAft>
                      </a:pPr>
                      <a:r>
                        <a:rPr lang="cy-GB" sz="1400" b="0" i="0" u="none" strike="noStrike" dirty="0" err="1">
                          <a:effectLst/>
                          <a:latin typeface="+mn-lt"/>
                          <a:cs typeface="Calibri" panose="020F0502020204030204" pitchFamily="34" charset="0"/>
                        </a:rPr>
                        <a:t>Acronymn</a:t>
                      </a:r>
                      <a:r>
                        <a:rPr lang="cy-GB" sz="1400" b="0" i="0" u="none" strike="noStrike" dirty="0">
                          <a:effectLst/>
                          <a:latin typeface="+mn-lt"/>
                          <a:cs typeface="Calibri" panose="020F0502020204030204" pitchFamily="34" charset="0"/>
                        </a:rPr>
                        <a:t> </a:t>
                      </a:r>
                      <a:r>
                        <a:rPr lang="cy-GB" sz="1400" b="0" i="0" u="none" strike="noStrike" dirty="0" err="1">
                          <a:effectLst/>
                          <a:latin typeface="+mn-lt"/>
                          <a:cs typeface="Calibri" panose="020F0502020204030204" pitchFamily="34" charset="0"/>
                        </a:rPr>
                        <a:t>Buster</a:t>
                      </a:r>
                      <a:r>
                        <a:rPr lang="cy-GB" sz="1400" b="0" i="0" u="none" strike="noStrike" dirty="0">
                          <a:effectLst/>
                          <a:latin typeface="+mn-lt"/>
                          <a:cs typeface="Calibri" panose="020F0502020204030204" pitchFamily="34" charset="0"/>
                        </a:rPr>
                        <a:t> </a:t>
                      </a:r>
                      <a:r>
                        <a:rPr lang="cy-GB" sz="1400" b="0" i="0" u="none" strike="noStrike" dirty="0" err="1">
                          <a:effectLst/>
                          <a:latin typeface="+mn-lt"/>
                          <a:cs typeface="Calibri" panose="020F0502020204030204" pitchFamily="34" charset="0"/>
                        </a:rPr>
                        <a:t>Task</a:t>
                      </a:r>
                      <a:endParaRPr lang="cy-GB" sz="2800" b="0" i="0" u="none" strike="noStrike" dirty="0">
                        <a:effectLst/>
                        <a:latin typeface="+mn-lt"/>
                        <a:cs typeface="Calibri" panose="020F0502020204030204" pitchFamily="34" charset="0"/>
                      </a:endParaRPr>
                    </a:p>
                  </a:txBody>
                  <a:tcPr marL="53221" marR="53221" marT="7392" marB="0"/>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u="none" strike="noStrike" dirty="0">
                          <a:effectLst/>
                          <a:latin typeface="+mn-lt"/>
                        </a:rPr>
                        <a:t>Network Lead &amp; Curriculum Tutor</a:t>
                      </a:r>
                      <a:endParaRPr lang="en-GB" sz="1400" b="0" i="0" u="none" strike="noStrike" dirty="0">
                        <a:effectLst/>
                        <a:latin typeface="+mn-lt"/>
                      </a:endParaRPr>
                    </a:p>
                  </a:txBody>
                  <a:tcPr marL="53221" marR="53221" marT="7392" marB="0"/>
                </a:tc>
                <a:extLst>
                  <a:ext uri="{0D108BD9-81ED-4DB2-BD59-A6C34878D82A}">
                    <a16:rowId xmlns:a16="http://schemas.microsoft.com/office/drawing/2014/main" val="934738491"/>
                  </a:ext>
                </a:extLst>
              </a:tr>
            </a:tbl>
          </a:graphicData>
        </a:graphic>
      </p:graphicFrame>
    </p:spTree>
    <p:extLst>
      <p:ext uri="{BB962C8B-B14F-4D97-AF65-F5344CB8AC3E}">
        <p14:creationId xmlns:p14="http://schemas.microsoft.com/office/powerpoint/2010/main" val="1447420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C7D895E5-D299-482A-9353-C6D13678CA46}"/>
              </a:ext>
            </a:extLst>
          </p:cNvPr>
          <p:cNvSpPr txBox="1">
            <a:spLocks/>
          </p:cNvSpPr>
          <p:nvPr/>
        </p:nvSpPr>
        <p:spPr>
          <a:xfrm>
            <a:off x="5178429" y="1088942"/>
            <a:ext cx="6087986" cy="513838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buNone/>
              <a:defRPr/>
            </a:pPr>
            <a:r>
              <a:rPr lang="en-GB" sz="2400" b="1">
                <a:solidFill>
                  <a:srgbClr val="000000"/>
                </a:solidFill>
                <a:latin typeface="Calibri" panose="020F0502020204030204" pitchFamily="34" charset="0"/>
                <a:cs typeface="Calibri" panose="020F0502020204030204" pitchFamily="34" charset="0"/>
              </a:rPr>
              <a:t>CWRDD: Dydd Mercher 22 Mawrth 2023</a:t>
            </a:r>
            <a:endParaRPr kumimoji="0" lang="en-GB" sz="2400" b="0" i="0" u="none" strike="noStrike" kern="1200" cap="none" spc="0" normalizeH="0" baseline="0" noProof="0">
              <a:ln>
                <a:noFill/>
              </a:ln>
              <a:solidFill>
                <a:srgbClr val="000000"/>
              </a:solidFill>
              <a:effectLst/>
              <a:uLnTx/>
              <a:uFillTx/>
              <a:latin typeface="Calibri" panose="020F0502020204030204" pitchFamily="34" charset="0"/>
              <a:cs typeface="Calibri" panose="020F0502020204030204" pitchFamily="34" charset="0"/>
            </a:endParaRPr>
          </a:p>
          <a:p>
            <a:pPr marL="0" indent="0">
              <a:lnSpc>
                <a:spcPct val="170000"/>
              </a:lnSpc>
              <a:spcBef>
                <a:spcPts val="0"/>
              </a:spcBef>
              <a:buNone/>
            </a:pPr>
            <a:r>
              <a:rPr lang="cy-GB" sz="2400">
                <a:solidFill>
                  <a:prstClr val="black"/>
                </a:solidFill>
                <a:latin typeface="Calibri"/>
                <a:ea typeface="Times New Roman" panose="02020603050405020304" pitchFamily="18" charset="0"/>
                <a:cs typeface="Calibri"/>
              </a:rPr>
              <a:t>Drwy edrych ar faes ffocws penodol y mae eich Ysgol Arweiniol yn bwriadu ei wella, dylech gael dealltwriaeth o sut mae eich Ysgol Arweiniol:</a:t>
            </a:r>
          </a:p>
          <a:p>
            <a:pPr>
              <a:lnSpc>
                <a:spcPct val="170000"/>
              </a:lnSpc>
              <a:spcBef>
                <a:spcPts val="0"/>
              </a:spcBef>
            </a:pPr>
            <a:r>
              <a:rPr lang="cy-GB" sz="2400">
                <a:solidFill>
                  <a:prstClr val="black"/>
                </a:solidFill>
                <a:latin typeface="Calibri"/>
                <a:ea typeface="Times New Roman" panose="02020603050405020304" pitchFamily="18" charset="0"/>
                <a:cs typeface="Calibri"/>
              </a:rPr>
              <a:t>yn nodi pwyntiau gweithredu ar gyfer ei CDY, </a:t>
            </a:r>
          </a:p>
          <a:p>
            <a:pPr>
              <a:lnSpc>
                <a:spcPct val="170000"/>
              </a:lnSpc>
              <a:spcBef>
                <a:spcPts val="0"/>
              </a:spcBef>
            </a:pPr>
            <a:r>
              <a:rPr lang="cy-GB" sz="2400">
                <a:solidFill>
                  <a:prstClr val="black"/>
                </a:solidFill>
                <a:latin typeface="Calibri"/>
                <a:ea typeface="Times New Roman" panose="02020603050405020304" pitchFamily="18" charset="0"/>
                <a:cs typeface="Calibri"/>
              </a:rPr>
              <a:t>yn gweithredu'r camau gweithredu, ac </a:t>
            </a:r>
          </a:p>
          <a:p>
            <a:pPr>
              <a:lnSpc>
                <a:spcPct val="170000"/>
              </a:lnSpc>
              <a:spcBef>
                <a:spcPts val="0"/>
              </a:spcBef>
            </a:pPr>
            <a:r>
              <a:rPr lang="cy-GB" sz="2400">
                <a:solidFill>
                  <a:prstClr val="black"/>
                </a:solidFill>
                <a:latin typeface="Calibri"/>
                <a:ea typeface="Times New Roman" panose="02020603050405020304" pitchFamily="18" charset="0"/>
                <a:cs typeface="Calibri"/>
              </a:rPr>
              <a:t>yn mesur effaith y camau gweithredu. </a:t>
            </a:r>
          </a:p>
          <a:p>
            <a:pPr marL="0" marR="0" lvl="0" indent="0" algn="l" defTabSz="914400" rtl="0" eaLnBrk="1" fontAlgn="auto" latinLnBrk="0" hangingPunct="1">
              <a:lnSpc>
                <a:spcPct val="170000"/>
              </a:lnSpc>
              <a:spcBef>
                <a:spcPts val="0"/>
              </a:spcBef>
              <a:spcAft>
                <a:spcPts val="0"/>
              </a:spcAft>
              <a:buClrTx/>
              <a:buSzTx/>
              <a:buNone/>
              <a:tabLst/>
              <a:defRPr/>
            </a:pPr>
            <a:endParaRPr kumimoji="0" lang="cy-GB" sz="2400" b="0" i="0" u="none" strike="noStrike" kern="1200" cap="none" spc="0" normalizeH="0" baseline="0" noProof="0" dirty="0">
              <a:ln>
                <a:noFill/>
              </a:ln>
              <a:solidFill>
                <a:srgbClr val="000000"/>
              </a:solidFill>
              <a:effectLst/>
              <a:uLnTx/>
              <a:uFillTx/>
              <a:latin typeface="Calibri"/>
              <a:ea typeface="Times New Roman" panose="02020603050405020304" pitchFamily="18" charset="0"/>
              <a:cs typeface="Calibri"/>
            </a:endParaRPr>
          </a:p>
        </p:txBody>
      </p:sp>
      <p:sp>
        <p:nvSpPr>
          <p:cNvPr id="5" name="Content Placeholder 3">
            <a:extLst>
              <a:ext uri="{FF2B5EF4-FFF2-40B4-BE49-F238E27FC236}">
                <a16:creationId xmlns:a16="http://schemas.microsoft.com/office/drawing/2014/main" id="{C4B7B02A-CC28-4FB1-8B97-687B121257A8}"/>
              </a:ext>
            </a:extLst>
          </p:cNvPr>
          <p:cNvSpPr txBox="1">
            <a:spLocks/>
          </p:cNvSpPr>
          <p:nvPr/>
        </p:nvSpPr>
        <p:spPr>
          <a:xfrm>
            <a:off x="1944807" y="409434"/>
            <a:ext cx="3994289" cy="513838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cy-GB" sz="1800" b="0" i="0" u="none" strike="noStrike" kern="1200" cap="none" spc="0" normalizeH="0" baseline="0" noProof="0" dirty="0">
              <a:ln>
                <a:noFill/>
              </a:ln>
              <a:solidFill>
                <a:srgbClr val="000000"/>
              </a:solidFill>
              <a:effectLst/>
              <a:uLnTx/>
              <a:uFillTx/>
              <a:latin typeface="Calibri"/>
              <a:ea typeface="Times New Roman" panose="02020603050405020304" pitchFamily="18" charset="0"/>
              <a:cs typeface="Calibri"/>
            </a:endParaRPr>
          </a:p>
        </p:txBody>
      </p:sp>
      <p:pic>
        <p:nvPicPr>
          <p:cNvPr id="6" name="Picture 5">
            <a:extLst>
              <a:ext uri="{FF2B5EF4-FFF2-40B4-BE49-F238E27FC236}">
                <a16:creationId xmlns:a16="http://schemas.microsoft.com/office/drawing/2014/main" id="{57096234-2B90-49C6-B0A6-C2DF0C1F537E}"/>
              </a:ext>
            </a:extLst>
          </p:cNvPr>
          <p:cNvPicPr>
            <a:picLocks noChangeAspect="1"/>
          </p:cNvPicPr>
          <p:nvPr/>
        </p:nvPicPr>
        <p:blipFill>
          <a:blip r:embed="rId4">
            <a:alphaModFix amt="20000"/>
          </a:blip>
          <a:stretch>
            <a:fillRect/>
          </a:stretch>
        </p:blipFill>
        <p:spPr>
          <a:xfrm>
            <a:off x="778268" y="670380"/>
            <a:ext cx="3163683" cy="5376845"/>
          </a:xfrm>
          <a:prstGeom prst="rect">
            <a:avLst/>
          </a:prstGeom>
        </p:spPr>
      </p:pic>
    </p:spTree>
    <p:custDataLst>
      <p:tags r:id="rId1"/>
    </p:custDataLst>
    <p:extLst>
      <p:ext uri="{BB962C8B-B14F-4D97-AF65-F5344CB8AC3E}">
        <p14:creationId xmlns:p14="http://schemas.microsoft.com/office/powerpoint/2010/main" val="2861721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C7D895E5-D299-482A-9353-C6D13678CA46}"/>
              </a:ext>
            </a:extLst>
          </p:cNvPr>
          <p:cNvSpPr txBox="1">
            <a:spLocks/>
          </p:cNvSpPr>
          <p:nvPr/>
        </p:nvSpPr>
        <p:spPr>
          <a:xfrm>
            <a:off x="5178429" y="1088942"/>
            <a:ext cx="6087986" cy="513838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rPr>
              <a:t>MEET: Wednesday 22 March 2023</a:t>
            </a:r>
            <a:endParaRPr kumimoji="0" lang="en-GB" sz="2400" b="0" i="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a:p>
            <a:pPr marL="0" indent="0">
              <a:lnSpc>
                <a:spcPct val="170000"/>
              </a:lnSpc>
              <a:spcBef>
                <a:spcPts val="0"/>
              </a:spcBef>
              <a:buNone/>
            </a:pPr>
            <a:r>
              <a:rPr lang="cy-GB" sz="2400" dirty="0">
                <a:solidFill>
                  <a:prstClr val="black"/>
                </a:solidFill>
                <a:latin typeface="Calibri"/>
                <a:ea typeface="Times New Roman" panose="02020603050405020304" pitchFamily="18" charset="0"/>
                <a:cs typeface="Calibri"/>
              </a:rPr>
              <a:t>By </a:t>
            </a:r>
            <a:r>
              <a:rPr lang="cy-GB" sz="2400" dirty="0" err="1">
                <a:solidFill>
                  <a:prstClr val="black"/>
                </a:solidFill>
                <a:latin typeface="Calibri"/>
                <a:ea typeface="Times New Roman" panose="02020603050405020304" pitchFamily="18" charset="0"/>
                <a:cs typeface="Calibri"/>
              </a:rPr>
              <a:t>looking</a:t>
            </a:r>
            <a:r>
              <a:rPr lang="cy-GB" sz="2400" dirty="0">
                <a:solidFill>
                  <a:prstClr val="black"/>
                </a:solidFill>
                <a:latin typeface="Calibri"/>
                <a:ea typeface="Times New Roman" panose="02020603050405020304" pitchFamily="18" charset="0"/>
                <a:cs typeface="Calibri"/>
              </a:rPr>
              <a:t> at a </a:t>
            </a:r>
            <a:r>
              <a:rPr lang="cy-GB" sz="2400" dirty="0" err="1">
                <a:solidFill>
                  <a:prstClr val="black"/>
                </a:solidFill>
                <a:latin typeface="Calibri"/>
                <a:ea typeface="Times New Roman" panose="02020603050405020304" pitchFamily="18" charset="0"/>
                <a:cs typeface="Calibri"/>
              </a:rPr>
              <a:t>specific</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focus</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area</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that</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your</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Lead</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School</a:t>
            </a:r>
            <a:r>
              <a:rPr lang="cy-GB" sz="2400" dirty="0">
                <a:solidFill>
                  <a:prstClr val="black"/>
                </a:solidFill>
                <a:latin typeface="Calibri"/>
                <a:ea typeface="Times New Roman" panose="02020603050405020304" pitchFamily="18" charset="0"/>
                <a:cs typeface="Calibri"/>
              </a:rPr>
              <a:t> is </a:t>
            </a:r>
            <a:r>
              <a:rPr lang="cy-GB" sz="2400" dirty="0" err="1">
                <a:solidFill>
                  <a:prstClr val="black"/>
                </a:solidFill>
                <a:latin typeface="Calibri"/>
                <a:ea typeface="Times New Roman" panose="02020603050405020304" pitchFamily="18" charset="0"/>
                <a:cs typeface="Calibri"/>
              </a:rPr>
              <a:t>looking</a:t>
            </a:r>
            <a:r>
              <a:rPr lang="cy-GB" sz="2400" dirty="0">
                <a:solidFill>
                  <a:prstClr val="black"/>
                </a:solidFill>
                <a:latin typeface="Calibri"/>
                <a:ea typeface="Times New Roman" panose="02020603050405020304" pitchFamily="18" charset="0"/>
                <a:cs typeface="Calibri"/>
              </a:rPr>
              <a:t> to </a:t>
            </a:r>
            <a:r>
              <a:rPr lang="cy-GB" sz="2400" dirty="0" err="1">
                <a:solidFill>
                  <a:prstClr val="black"/>
                </a:solidFill>
                <a:latin typeface="Calibri"/>
                <a:ea typeface="Times New Roman" panose="02020603050405020304" pitchFamily="18" charset="0"/>
                <a:cs typeface="Calibri"/>
              </a:rPr>
              <a:t>improve</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you</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should</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gain</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an</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understanding</a:t>
            </a:r>
            <a:r>
              <a:rPr lang="cy-GB" sz="2400" dirty="0">
                <a:solidFill>
                  <a:prstClr val="black"/>
                </a:solidFill>
                <a:latin typeface="Calibri"/>
                <a:ea typeface="Times New Roman" panose="02020603050405020304" pitchFamily="18" charset="0"/>
                <a:cs typeface="Calibri"/>
              </a:rPr>
              <a:t> of </a:t>
            </a:r>
            <a:r>
              <a:rPr lang="cy-GB" sz="2400" dirty="0" err="1">
                <a:solidFill>
                  <a:prstClr val="black"/>
                </a:solidFill>
                <a:latin typeface="Calibri"/>
                <a:ea typeface="Times New Roman" panose="02020603050405020304" pitchFamily="18" charset="0"/>
                <a:cs typeface="Calibri"/>
              </a:rPr>
              <a:t>how</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your</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Lead</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School</a:t>
            </a:r>
            <a:r>
              <a:rPr lang="cy-GB" sz="2400" dirty="0">
                <a:solidFill>
                  <a:prstClr val="black"/>
                </a:solidFill>
                <a:latin typeface="Calibri"/>
                <a:ea typeface="Times New Roman" panose="02020603050405020304" pitchFamily="18" charset="0"/>
                <a:cs typeface="Calibri"/>
              </a:rPr>
              <a:t>:</a:t>
            </a:r>
          </a:p>
          <a:p>
            <a:pPr>
              <a:lnSpc>
                <a:spcPct val="170000"/>
              </a:lnSpc>
              <a:spcBef>
                <a:spcPts val="0"/>
              </a:spcBef>
            </a:pP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indentifies</a:t>
            </a:r>
            <a:r>
              <a:rPr lang="cy-GB" sz="2400" dirty="0">
                <a:solidFill>
                  <a:prstClr val="black"/>
                </a:solidFill>
                <a:latin typeface="Calibri"/>
                <a:ea typeface="Times New Roman" panose="02020603050405020304" pitchFamily="18" charset="0"/>
                <a:cs typeface="Calibri"/>
              </a:rPr>
              <a:t> action </a:t>
            </a:r>
            <a:r>
              <a:rPr lang="cy-GB" sz="2400" dirty="0" err="1">
                <a:solidFill>
                  <a:prstClr val="black"/>
                </a:solidFill>
                <a:latin typeface="Calibri"/>
                <a:ea typeface="Times New Roman" panose="02020603050405020304" pitchFamily="18" charset="0"/>
                <a:cs typeface="Calibri"/>
              </a:rPr>
              <a:t>points</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for</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its</a:t>
            </a:r>
            <a:r>
              <a:rPr lang="cy-GB" sz="2400" dirty="0">
                <a:solidFill>
                  <a:prstClr val="black"/>
                </a:solidFill>
                <a:latin typeface="Calibri"/>
                <a:ea typeface="Times New Roman" panose="02020603050405020304" pitchFamily="18" charset="0"/>
                <a:cs typeface="Calibri"/>
              </a:rPr>
              <a:t> SDP, </a:t>
            </a:r>
          </a:p>
          <a:p>
            <a:pPr>
              <a:lnSpc>
                <a:spcPct val="170000"/>
              </a:lnSpc>
              <a:spcBef>
                <a:spcPts val="0"/>
              </a:spcBef>
            </a:pPr>
            <a:r>
              <a:rPr lang="cy-GB" sz="2400" dirty="0" err="1">
                <a:solidFill>
                  <a:prstClr val="black"/>
                </a:solidFill>
                <a:latin typeface="Calibri"/>
                <a:ea typeface="Times New Roman" panose="02020603050405020304" pitchFamily="18" charset="0"/>
                <a:cs typeface="Calibri"/>
              </a:rPr>
              <a:t>implements</a:t>
            </a:r>
            <a:r>
              <a:rPr lang="cy-GB" sz="2400" dirty="0">
                <a:solidFill>
                  <a:prstClr val="black"/>
                </a:solidFill>
                <a:latin typeface="Calibri"/>
                <a:ea typeface="Times New Roman" panose="02020603050405020304" pitchFamily="18" charset="0"/>
                <a:cs typeface="Calibri"/>
              </a:rPr>
              <a:t> the </a:t>
            </a:r>
            <a:r>
              <a:rPr lang="cy-GB" sz="2400" dirty="0" err="1">
                <a:solidFill>
                  <a:prstClr val="black"/>
                </a:solidFill>
                <a:latin typeface="Calibri"/>
                <a:ea typeface="Times New Roman" panose="02020603050405020304" pitchFamily="18" charset="0"/>
                <a:cs typeface="Calibri"/>
              </a:rPr>
              <a:t>actions</a:t>
            </a:r>
            <a:r>
              <a:rPr lang="cy-GB" sz="2400" dirty="0">
                <a:solidFill>
                  <a:prstClr val="black"/>
                </a:solidFill>
                <a:latin typeface="Calibri"/>
                <a:ea typeface="Times New Roman" panose="02020603050405020304" pitchFamily="18" charset="0"/>
                <a:cs typeface="Calibri"/>
              </a:rPr>
              <a:t>, </a:t>
            </a:r>
            <a:r>
              <a:rPr lang="cy-GB" sz="2400" dirty="0" err="1">
                <a:solidFill>
                  <a:prstClr val="black"/>
                </a:solidFill>
                <a:latin typeface="Calibri"/>
                <a:ea typeface="Times New Roman" panose="02020603050405020304" pitchFamily="18" charset="0"/>
                <a:cs typeface="Calibri"/>
              </a:rPr>
              <a:t>and</a:t>
            </a:r>
            <a:r>
              <a:rPr lang="cy-GB" sz="2400" dirty="0">
                <a:solidFill>
                  <a:prstClr val="black"/>
                </a:solidFill>
                <a:latin typeface="Calibri"/>
                <a:ea typeface="Times New Roman" panose="02020603050405020304" pitchFamily="18" charset="0"/>
                <a:cs typeface="Calibri"/>
              </a:rPr>
              <a:t> </a:t>
            </a:r>
          </a:p>
          <a:p>
            <a:pPr>
              <a:lnSpc>
                <a:spcPct val="170000"/>
              </a:lnSpc>
              <a:spcBef>
                <a:spcPts val="0"/>
              </a:spcBef>
            </a:pPr>
            <a:r>
              <a:rPr lang="cy-GB" sz="2400" dirty="0" err="1">
                <a:solidFill>
                  <a:prstClr val="black"/>
                </a:solidFill>
                <a:latin typeface="Calibri"/>
                <a:ea typeface="Times New Roman" panose="02020603050405020304" pitchFamily="18" charset="0"/>
                <a:cs typeface="Calibri"/>
              </a:rPr>
              <a:t>measures</a:t>
            </a:r>
            <a:r>
              <a:rPr lang="cy-GB" sz="2400" dirty="0">
                <a:solidFill>
                  <a:prstClr val="black"/>
                </a:solidFill>
                <a:latin typeface="Calibri"/>
                <a:ea typeface="Times New Roman" panose="02020603050405020304" pitchFamily="18" charset="0"/>
                <a:cs typeface="Calibri"/>
              </a:rPr>
              <a:t> the </a:t>
            </a:r>
            <a:r>
              <a:rPr lang="cy-GB" sz="2400" dirty="0" err="1">
                <a:solidFill>
                  <a:prstClr val="black"/>
                </a:solidFill>
                <a:latin typeface="Calibri"/>
                <a:ea typeface="Times New Roman" panose="02020603050405020304" pitchFamily="18" charset="0"/>
                <a:cs typeface="Calibri"/>
              </a:rPr>
              <a:t>impact</a:t>
            </a:r>
            <a:r>
              <a:rPr lang="cy-GB" sz="2400" dirty="0">
                <a:solidFill>
                  <a:prstClr val="black"/>
                </a:solidFill>
                <a:latin typeface="Calibri"/>
                <a:ea typeface="Times New Roman" panose="02020603050405020304" pitchFamily="18" charset="0"/>
                <a:cs typeface="Calibri"/>
              </a:rPr>
              <a:t> of the </a:t>
            </a:r>
            <a:r>
              <a:rPr lang="cy-GB" sz="2400" dirty="0" err="1">
                <a:solidFill>
                  <a:prstClr val="black"/>
                </a:solidFill>
                <a:latin typeface="Calibri"/>
                <a:ea typeface="Times New Roman" panose="02020603050405020304" pitchFamily="18" charset="0"/>
                <a:cs typeface="Calibri"/>
              </a:rPr>
              <a:t>actions</a:t>
            </a:r>
            <a:r>
              <a:rPr lang="cy-GB" sz="2400" dirty="0">
                <a:solidFill>
                  <a:prstClr val="black"/>
                </a:solidFill>
                <a:latin typeface="Calibri"/>
                <a:ea typeface="Times New Roman" panose="02020603050405020304" pitchFamily="18" charset="0"/>
                <a:cs typeface="Calibri"/>
              </a:rPr>
              <a:t>. </a:t>
            </a:r>
          </a:p>
          <a:p>
            <a:pPr marL="0" marR="0" lvl="0" indent="0" algn="l" defTabSz="914400" rtl="0" eaLnBrk="1" fontAlgn="auto" latinLnBrk="0" hangingPunct="1">
              <a:lnSpc>
                <a:spcPct val="170000"/>
              </a:lnSpc>
              <a:spcBef>
                <a:spcPts val="0"/>
              </a:spcBef>
              <a:spcAft>
                <a:spcPts val="0"/>
              </a:spcAft>
              <a:buClrTx/>
              <a:buSzTx/>
              <a:buNone/>
              <a:tabLst/>
              <a:defRPr/>
            </a:pPr>
            <a:endParaRPr kumimoji="0" lang="cy-GB" sz="2400" b="0" i="0" u="none" strike="noStrike" kern="1200" cap="none" spc="0" normalizeH="0" baseline="0" noProof="0" dirty="0">
              <a:ln>
                <a:noFill/>
              </a:ln>
              <a:solidFill>
                <a:srgbClr val="000000"/>
              </a:solidFill>
              <a:effectLst/>
              <a:uLnTx/>
              <a:uFillTx/>
              <a:latin typeface="Calibri"/>
              <a:ea typeface="Times New Roman" panose="02020603050405020304" pitchFamily="18" charset="0"/>
              <a:cs typeface="Calibri"/>
            </a:endParaRPr>
          </a:p>
        </p:txBody>
      </p:sp>
      <p:sp>
        <p:nvSpPr>
          <p:cNvPr id="5" name="Content Placeholder 3">
            <a:extLst>
              <a:ext uri="{FF2B5EF4-FFF2-40B4-BE49-F238E27FC236}">
                <a16:creationId xmlns:a16="http://schemas.microsoft.com/office/drawing/2014/main" id="{C4B7B02A-CC28-4FB1-8B97-687B121257A8}"/>
              </a:ext>
            </a:extLst>
          </p:cNvPr>
          <p:cNvSpPr txBox="1">
            <a:spLocks/>
          </p:cNvSpPr>
          <p:nvPr/>
        </p:nvSpPr>
        <p:spPr>
          <a:xfrm>
            <a:off x="1944807" y="409434"/>
            <a:ext cx="3994289" cy="513838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cy-GB" sz="1800" b="0" i="0" u="none" strike="noStrike" kern="1200" cap="none" spc="0" normalizeH="0" baseline="0" noProof="0" dirty="0">
              <a:ln>
                <a:noFill/>
              </a:ln>
              <a:solidFill>
                <a:srgbClr val="000000"/>
              </a:solidFill>
              <a:effectLst/>
              <a:uLnTx/>
              <a:uFillTx/>
              <a:latin typeface="Calibri"/>
              <a:ea typeface="Times New Roman" panose="02020603050405020304" pitchFamily="18" charset="0"/>
              <a:cs typeface="Calibri"/>
            </a:endParaRPr>
          </a:p>
        </p:txBody>
      </p:sp>
      <p:pic>
        <p:nvPicPr>
          <p:cNvPr id="6" name="Picture 5">
            <a:extLst>
              <a:ext uri="{FF2B5EF4-FFF2-40B4-BE49-F238E27FC236}">
                <a16:creationId xmlns:a16="http://schemas.microsoft.com/office/drawing/2014/main" id="{57096234-2B90-49C6-B0A6-C2DF0C1F537E}"/>
              </a:ext>
            </a:extLst>
          </p:cNvPr>
          <p:cNvPicPr>
            <a:picLocks noChangeAspect="1"/>
          </p:cNvPicPr>
          <p:nvPr/>
        </p:nvPicPr>
        <p:blipFill>
          <a:blip r:embed="rId4">
            <a:alphaModFix amt="20000"/>
          </a:blip>
          <a:stretch>
            <a:fillRect/>
          </a:stretch>
        </p:blipFill>
        <p:spPr>
          <a:xfrm>
            <a:off x="778268" y="670380"/>
            <a:ext cx="3163683" cy="5376845"/>
          </a:xfrm>
          <a:prstGeom prst="rect">
            <a:avLst/>
          </a:prstGeom>
        </p:spPr>
      </p:pic>
    </p:spTree>
    <p:custDataLst>
      <p:tags r:id="rId1"/>
    </p:custDataLst>
    <p:extLst>
      <p:ext uri="{BB962C8B-B14F-4D97-AF65-F5344CB8AC3E}">
        <p14:creationId xmlns:p14="http://schemas.microsoft.com/office/powerpoint/2010/main" val="3357049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28">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30">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5" descr="Glasses on top of a book">
            <a:extLst>
              <a:ext uri="{FF2B5EF4-FFF2-40B4-BE49-F238E27FC236}">
                <a16:creationId xmlns:a16="http://schemas.microsoft.com/office/drawing/2014/main" id="{EB2F63A2-39D7-4795-BBEE-9828F42BCB3A}"/>
              </a:ext>
            </a:extLst>
          </p:cNvPr>
          <p:cNvPicPr>
            <a:picLocks noChangeAspect="1"/>
          </p:cNvPicPr>
          <p:nvPr/>
        </p:nvPicPr>
        <p:blipFill rotWithShape="1">
          <a:blip r:embed="rId3">
            <a:alphaModFix amt="40000"/>
          </a:blip>
          <a:srcRect r="18367" b="-1"/>
          <a:stretch/>
        </p:blipFill>
        <p:spPr>
          <a:xfrm>
            <a:off x="20" y="10"/>
            <a:ext cx="8450297" cy="6857990"/>
          </a:xfrm>
          <a:prstGeom prst="rect">
            <a:avLst/>
          </a:prstGeom>
        </p:spPr>
      </p:pic>
      <p:sp>
        <p:nvSpPr>
          <p:cNvPr id="2" name="Title 1"/>
          <p:cNvSpPr txBox="1">
            <a:spLocks/>
          </p:cNvSpPr>
          <p:nvPr/>
        </p:nvSpPr>
        <p:spPr>
          <a:xfrm>
            <a:off x="838201" y="365125"/>
            <a:ext cx="5251316" cy="16276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b="1" kern="1200" dirty="0" err="1">
                <a:solidFill>
                  <a:srgbClr val="FFFFFF"/>
                </a:solidFill>
                <a:latin typeface="+mj-lt"/>
                <a:ea typeface="+mj-ea"/>
                <a:cs typeface="+mj-cs"/>
              </a:rPr>
              <a:t>Atgof</a:t>
            </a:r>
            <a:r>
              <a:rPr lang="en-US" b="1" kern="1200" dirty="0">
                <a:solidFill>
                  <a:srgbClr val="FFFFFF"/>
                </a:solidFill>
                <a:latin typeface="+mj-lt"/>
                <a:ea typeface="+mj-ea"/>
                <a:cs typeface="+mj-cs"/>
              </a:rPr>
              <a:t>: </a:t>
            </a:r>
            <a:r>
              <a:rPr lang="en-US" b="1" kern="1200" dirty="0" err="1">
                <a:solidFill>
                  <a:srgbClr val="FFFFFF"/>
                </a:solidFill>
                <a:latin typeface="+mj-lt"/>
                <a:ea typeface="+mj-ea"/>
                <a:cs typeface="+mj-cs"/>
              </a:rPr>
              <a:t>Eich</a:t>
            </a:r>
            <a:r>
              <a:rPr lang="en-US" b="1" kern="1200" dirty="0">
                <a:solidFill>
                  <a:srgbClr val="FFFFFF"/>
                </a:solidFill>
                <a:latin typeface="+mj-lt"/>
                <a:ea typeface="+mj-ea"/>
                <a:cs typeface="+mj-cs"/>
              </a:rPr>
              <a:t> </a:t>
            </a:r>
            <a:r>
              <a:rPr lang="en-US" b="1" kern="1200" dirty="0" err="1">
                <a:solidFill>
                  <a:srgbClr val="FFFFFF"/>
                </a:solidFill>
                <a:latin typeface="+mj-lt"/>
                <a:ea typeface="+mj-ea"/>
                <a:cs typeface="+mj-cs"/>
              </a:rPr>
              <a:t>tasg</a:t>
            </a:r>
            <a:endParaRPr lang="en-US" b="1" kern="1200" dirty="0">
              <a:solidFill>
                <a:srgbClr val="FFFFFF"/>
              </a:solidFill>
              <a:latin typeface="+mj-lt"/>
              <a:ea typeface="+mj-ea"/>
              <a:cs typeface="+mj-cs"/>
            </a:endParaRPr>
          </a:p>
        </p:txBody>
      </p:sp>
      <p:sp>
        <p:nvSpPr>
          <p:cNvPr id="22" name="Content Placeholder 2"/>
          <p:cNvSpPr txBox="1">
            <a:spLocks/>
          </p:cNvSpPr>
          <p:nvPr/>
        </p:nvSpPr>
        <p:spPr>
          <a:xfrm>
            <a:off x="838200" y="2219785"/>
            <a:ext cx="4619621" cy="395717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a:spcAft>
                <a:spcPts val="600"/>
              </a:spcAft>
              <a:defRPr/>
            </a:pPr>
            <a:r>
              <a:rPr lang="en-US" sz="1100">
                <a:solidFill>
                  <a:srgbClr val="FFFFFF"/>
                </a:solidFill>
              </a:rPr>
              <a:t>Tra byddwch chi ar leoliad bydd angen i chi drefnu cyfarfod gyda pwy bynnag sydd yn gyfrifol am Gynllun Datblygu'r Ysgol A/NEU gynllun gwella eich adran.</a:t>
            </a:r>
          </a:p>
          <a:p>
            <a:pPr marL="285750">
              <a:spcAft>
                <a:spcPts val="600"/>
              </a:spcAft>
              <a:defRPr/>
            </a:pPr>
            <a:r>
              <a:rPr lang="en-US" sz="1100">
                <a:solidFill>
                  <a:srgbClr val="FFFFFF"/>
                </a:solidFill>
              </a:rPr>
              <a:t>Dylech chi drefnu hwn trwy eich Uwch Fentor</a:t>
            </a:r>
          </a:p>
          <a:p>
            <a:pPr marL="285750">
              <a:spcAft>
                <a:spcPts val="600"/>
              </a:spcAft>
              <a:defRPr/>
            </a:pPr>
            <a:r>
              <a:rPr lang="en-US" sz="1100">
                <a:solidFill>
                  <a:srgbClr val="FFFFFF"/>
                </a:solidFill>
              </a:rPr>
              <a:t>Os yw’n bosibl, ceisiwch gael copi o'r cynllun</a:t>
            </a:r>
          </a:p>
          <a:p>
            <a:pPr marL="285750">
              <a:spcAft>
                <a:spcPts val="600"/>
              </a:spcAft>
              <a:defRPr/>
            </a:pPr>
            <a:r>
              <a:rPr lang="en-US" sz="1100">
                <a:solidFill>
                  <a:srgbClr val="FFFFFF"/>
                </a:solidFill>
              </a:rPr>
              <a:t>Dysgwch beth yw proses yr ysgol o hunan arfarnu, adnabod targedau, datblygu strategaethau a gwerthuso effaith</a:t>
            </a:r>
          </a:p>
          <a:p>
            <a:pPr marL="285750">
              <a:spcAft>
                <a:spcPts val="600"/>
              </a:spcAft>
              <a:defRPr/>
            </a:pPr>
            <a:r>
              <a:rPr lang="en-US" sz="1100">
                <a:solidFill>
                  <a:srgbClr val="FFFFFF"/>
                </a:solidFill>
              </a:rPr>
              <a:t>Dysgwch os a sut mae'r ysgol yn gweithio gyda'r model YSD (SLO)</a:t>
            </a:r>
          </a:p>
          <a:p>
            <a:pPr marL="285750">
              <a:spcAft>
                <a:spcPts val="600"/>
              </a:spcAft>
              <a:defRPr/>
            </a:pPr>
            <a:r>
              <a:rPr lang="en-US" sz="1100">
                <a:solidFill>
                  <a:srgbClr val="FFFFFF"/>
                </a:solidFill>
              </a:rPr>
              <a:t>Dewiswch un agwedd yr hoffech archwilio ymhellach ar gyfer eich aseiniad a threfnwch gyfarfodydd ychwanegol i greu tystiolaeth a gwybodaeth bellach yn ôl yr angen. </a:t>
            </a:r>
          </a:p>
          <a:p>
            <a:pPr marL="285750">
              <a:spcAft>
                <a:spcPts val="600"/>
              </a:spcAft>
              <a:defRPr/>
            </a:pPr>
            <a:r>
              <a:rPr lang="en-US" sz="1100">
                <a:solidFill>
                  <a:srgbClr val="FFFFFF"/>
                </a:solidFill>
              </a:rPr>
              <a:t>Cwblhewch y tabl yn eich dogfen STEER (hunanarfarnu, dadansoddi data, rhanddeiliaid, cynllunio strategol a mesur effaith.</a:t>
            </a:r>
          </a:p>
          <a:p>
            <a:pPr marL="228600" marR="0" lvl="0" fontAlgn="auto">
              <a:spcBef>
                <a:spcPts val="1000"/>
              </a:spcBef>
              <a:spcAft>
                <a:spcPts val="0"/>
              </a:spcAft>
              <a:buClrTx/>
              <a:buSzTx/>
              <a:tabLst/>
              <a:defRPr/>
            </a:pPr>
            <a:endParaRPr kumimoji="0" lang="en-US" sz="1100" b="0" i="0" u="none" strike="noStrike" cap="none" spc="0" normalizeH="0" baseline="0" noProof="0">
              <a:ln>
                <a:noFill/>
              </a:ln>
              <a:solidFill>
                <a:srgbClr val="FFFFFF"/>
              </a:solidFill>
              <a:effectLst/>
              <a:uLnTx/>
              <a:uFillTx/>
            </a:endParaRPr>
          </a:p>
        </p:txBody>
      </p:sp>
      <p:pic>
        <p:nvPicPr>
          <p:cNvPr id="3" name="Picture 2">
            <a:extLst>
              <a:ext uri="{FF2B5EF4-FFF2-40B4-BE49-F238E27FC236}">
                <a16:creationId xmlns:a16="http://schemas.microsoft.com/office/drawing/2014/main" id="{5AD7FE00-99A6-09EC-E48E-6B31652C7AB2}"/>
              </a:ext>
            </a:extLst>
          </p:cNvPr>
          <p:cNvPicPr>
            <a:picLocks noChangeAspect="1"/>
          </p:cNvPicPr>
          <p:nvPr/>
        </p:nvPicPr>
        <p:blipFill rotWithShape="1">
          <a:blip r:embed="rId4"/>
          <a:srcRect t="7343" r="-1" b="16388"/>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36648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5" descr="Glasses on top of a book">
            <a:extLst>
              <a:ext uri="{FF2B5EF4-FFF2-40B4-BE49-F238E27FC236}">
                <a16:creationId xmlns:a16="http://schemas.microsoft.com/office/drawing/2014/main" id="{EB2F63A2-39D7-4795-BBEE-9828F42BCB3A}"/>
              </a:ext>
            </a:extLst>
          </p:cNvPr>
          <p:cNvPicPr>
            <a:picLocks noChangeAspect="1"/>
          </p:cNvPicPr>
          <p:nvPr/>
        </p:nvPicPr>
        <p:blipFill rotWithShape="1">
          <a:blip r:embed="rId3">
            <a:alphaModFix amt="40000"/>
          </a:blip>
          <a:srcRect r="18367" b="-1"/>
          <a:stretch/>
        </p:blipFill>
        <p:spPr>
          <a:xfrm>
            <a:off x="20" y="10"/>
            <a:ext cx="8450297" cy="6857990"/>
          </a:xfrm>
          <a:prstGeom prst="rect">
            <a:avLst/>
          </a:prstGeom>
        </p:spPr>
      </p:pic>
      <p:sp>
        <p:nvSpPr>
          <p:cNvPr id="2" name="Title 1"/>
          <p:cNvSpPr txBox="1">
            <a:spLocks/>
          </p:cNvSpPr>
          <p:nvPr/>
        </p:nvSpPr>
        <p:spPr>
          <a:xfrm>
            <a:off x="838201" y="365125"/>
            <a:ext cx="5251316" cy="16276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b="1" kern="1200" dirty="0">
                <a:solidFill>
                  <a:srgbClr val="FFFFFF"/>
                </a:solidFill>
                <a:latin typeface="+mj-lt"/>
                <a:ea typeface="+mj-ea"/>
                <a:cs typeface="+mj-cs"/>
              </a:rPr>
              <a:t>Reminder: Your task </a:t>
            </a:r>
          </a:p>
        </p:txBody>
      </p:sp>
      <p:sp>
        <p:nvSpPr>
          <p:cNvPr id="22" name="Content Placeholder 2"/>
          <p:cNvSpPr txBox="1">
            <a:spLocks/>
          </p:cNvSpPr>
          <p:nvPr/>
        </p:nvSpPr>
        <p:spPr>
          <a:xfrm>
            <a:off x="838200" y="2219785"/>
            <a:ext cx="4619621" cy="395717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1300">
                <a:solidFill>
                  <a:srgbClr val="FFFFFF"/>
                </a:solidFill>
              </a:rPr>
              <a:t>At your placement school, you need to arrange a meeting with whomever is in charge of your school’s school improvement plan AND/OR your departmental improvement plan.</a:t>
            </a:r>
          </a:p>
          <a:p>
            <a:pPr>
              <a:defRPr/>
            </a:pPr>
            <a:r>
              <a:rPr lang="en-US" sz="1300">
                <a:solidFill>
                  <a:srgbClr val="FFFFFF"/>
                </a:solidFill>
              </a:rPr>
              <a:t>This should be arranged through your school’s senior mentor</a:t>
            </a:r>
          </a:p>
          <a:p>
            <a:pPr>
              <a:defRPr/>
            </a:pPr>
            <a:r>
              <a:rPr lang="en-US" sz="1300">
                <a:solidFill>
                  <a:srgbClr val="FFFFFF"/>
                </a:solidFill>
              </a:rPr>
              <a:t>If possible, get a copy of the plan</a:t>
            </a:r>
          </a:p>
          <a:p>
            <a:pPr>
              <a:defRPr/>
            </a:pPr>
            <a:r>
              <a:rPr lang="en-US" sz="1300">
                <a:solidFill>
                  <a:srgbClr val="FFFFFF"/>
                </a:solidFill>
              </a:rPr>
              <a:t>Find out what process the school goes through to self-evaluate, identify targets, develop strategies and evaluate impact</a:t>
            </a:r>
          </a:p>
          <a:p>
            <a:pPr>
              <a:defRPr/>
            </a:pPr>
            <a:r>
              <a:rPr lang="en-US" sz="1300">
                <a:solidFill>
                  <a:srgbClr val="FFFFFF"/>
                </a:solidFill>
              </a:rPr>
              <a:t>Find out if and how the school is working with the SLO model</a:t>
            </a:r>
          </a:p>
          <a:p>
            <a:pPr>
              <a:defRPr/>
            </a:pPr>
            <a:r>
              <a:rPr lang="en-US" sz="1300">
                <a:solidFill>
                  <a:srgbClr val="FFFFFF"/>
                </a:solidFill>
              </a:rPr>
              <a:t>Identify one aspect that you would like to explore for your assignment and arrange additional meetings to generate further evidence and information as necessary. </a:t>
            </a:r>
          </a:p>
          <a:p>
            <a:pPr>
              <a:defRPr/>
            </a:pPr>
            <a:r>
              <a:rPr lang="en-US" sz="1300">
                <a:solidFill>
                  <a:srgbClr val="FFFFFF"/>
                </a:solidFill>
              </a:rPr>
              <a:t>Complete the table in your STEER document (self –evaluation, data analysis, stakeholders, strategic planning and measuring impact).</a:t>
            </a:r>
          </a:p>
        </p:txBody>
      </p:sp>
      <p:pic>
        <p:nvPicPr>
          <p:cNvPr id="3" name="Picture 2">
            <a:extLst>
              <a:ext uri="{FF2B5EF4-FFF2-40B4-BE49-F238E27FC236}">
                <a16:creationId xmlns:a16="http://schemas.microsoft.com/office/drawing/2014/main" id="{DAF093AD-1C9C-158C-DE81-12ECBBC58DC7}"/>
              </a:ext>
            </a:extLst>
          </p:cNvPr>
          <p:cNvPicPr>
            <a:picLocks noChangeAspect="1"/>
          </p:cNvPicPr>
          <p:nvPr/>
        </p:nvPicPr>
        <p:blipFill rotWithShape="1">
          <a:blip r:embed="rId4"/>
          <a:srcRect t="7343" r="-1" b="16388"/>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85516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FE6410-89AD-E658-54A7-1B6307F3AD2D}"/>
              </a:ext>
            </a:extLst>
          </p:cNvPr>
          <p:cNvPicPr>
            <a:picLocks noChangeAspect="1"/>
          </p:cNvPicPr>
          <p:nvPr/>
        </p:nvPicPr>
        <p:blipFill rotWithShape="1">
          <a:blip r:embed="rId3"/>
          <a:srcRect l="13326" t="14841" r="14191" b="14302"/>
          <a:stretch/>
        </p:blipFill>
        <p:spPr>
          <a:xfrm>
            <a:off x="1551905" y="733283"/>
            <a:ext cx="8616322" cy="5622441"/>
          </a:xfrm>
          <a:prstGeom prst="rect">
            <a:avLst/>
          </a:prstGeom>
        </p:spPr>
      </p:pic>
      <p:sp>
        <p:nvSpPr>
          <p:cNvPr id="4" name="Rectangle 3">
            <a:extLst>
              <a:ext uri="{FF2B5EF4-FFF2-40B4-BE49-F238E27FC236}">
                <a16:creationId xmlns:a16="http://schemas.microsoft.com/office/drawing/2014/main" id="{1BF67651-705E-8974-56D6-36217009E18E}"/>
              </a:ext>
            </a:extLst>
          </p:cNvPr>
          <p:cNvSpPr/>
          <p:nvPr/>
        </p:nvSpPr>
        <p:spPr>
          <a:xfrm>
            <a:off x="2466304" y="1924985"/>
            <a:ext cx="2434107" cy="4185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badi" panose="020B0604020104020204" pitchFamily="34" charset="0"/>
              </a:rPr>
              <a:t>ECAD 6009/C &amp; 7003/C</a:t>
            </a:r>
            <a:endParaRPr lang="en-GB" sz="1200" dirty="0">
              <a:latin typeface="Abadi" panose="020B0604020104020204" pitchFamily="34" charset="0"/>
            </a:endParaRPr>
          </a:p>
        </p:txBody>
      </p:sp>
      <p:sp>
        <p:nvSpPr>
          <p:cNvPr id="5" name="Rectangle 4">
            <a:extLst>
              <a:ext uri="{FF2B5EF4-FFF2-40B4-BE49-F238E27FC236}">
                <a16:creationId xmlns:a16="http://schemas.microsoft.com/office/drawing/2014/main" id="{6DFC920E-DB1A-2FDC-AC71-454AC8D8ABCA}"/>
              </a:ext>
            </a:extLst>
          </p:cNvPr>
          <p:cNvSpPr/>
          <p:nvPr/>
        </p:nvSpPr>
        <p:spPr>
          <a:xfrm>
            <a:off x="1358721" y="682580"/>
            <a:ext cx="8912180" cy="562244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7045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B869EF2-1923-43D2-BC12-3108172A5FB6}"/>
              </a:ext>
            </a:extLst>
          </p:cNvPr>
          <p:cNvPicPr>
            <a:picLocks noChangeAspect="1"/>
          </p:cNvPicPr>
          <p:nvPr/>
        </p:nvPicPr>
        <p:blipFill>
          <a:blip r:embed="rId3"/>
          <a:stretch>
            <a:fillRect/>
          </a:stretch>
        </p:blipFill>
        <p:spPr>
          <a:xfrm>
            <a:off x="825496" y="1303234"/>
            <a:ext cx="2223590" cy="3557744"/>
          </a:xfrm>
          <a:prstGeom prst="rect">
            <a:avLst/>
          </a:prstGeom>
        </p:spPr>
      </p:pic>
      <p:sp>
        <p:nvSpPr>
          <p:cNvPr id="3" name="Content Placeholder 2">
            <a:extLst>
              <a:ext uri="{FF2B5EF4-FFF2-40B4-BE49-F238E27FC236}">
                <a16:creationId xmlns:a16="http://schemas.microsoft.com/office/drawing/2014/main" id="{5D7F3C33-74F9-4318-8A4A-FA3E8A82FA6B}"/>
              </a:ext>
            </a:extLst>
          </p:cNvPr>
          <p:cNvSpPr>
            <a:spLocks noGrp="1"/>
          </p:cNvSpPr>
          <p:nvPr>
            <p:ph sz="half" idx="1"/>
          </p:nvPr>
        </p:nvSpPr>
        <p:spPr>
          <a:xfrm>
            <a:off x="3305033" y="2119051"/>
            <a:ext cx="3214048" cy="3299110"/>
          </a:xfrm>
        </p:spPr>
        <p:txBody>
          <a:bodyPr>
            <a:normAutofit/>
          </a:bodyPr>
          <a:lstStyle/>
          <a:p>
            <a:pPr marL="0" indent="0">
              <a:buNone/>
            </a:pPr>
            <a:endParaRPr lang="en-GB" sz="1800" dirty="0">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BB8AB05-368D-4518-BDDE-A477100C940A}"/>
              </a:ext>
            </a:extLst>
          </p:cNvPr>
          <p:cNvSpPr>
            <a:spLocks noGrp="1"/>
          </p:cNvSpPr>
          <p:nvPr>
            <p:ph sz="half" idx="2"/>
          </p:nvPr>
        </p:nvSpPr>
        <p:spPr>
          <a:xfrm>
            <a:off x="4230268" y="495995"/>
            <a:ext cx="7292293" cy="5904805"/>
          </a:xfrm>
        </p:spPr>
        <p:txBody>
          <a:bodyPr vert="horz" lIns="91440" tIns="45720" rIns="91440" bIns="45720" rtlCol="0" anchor="t">
            <a:normAutofit/>
          </a:bodyPr>
          <a:lstStyle/>
          <a:p>
            <a:pPr marL="0" indent="0">
              <a:buNone/>
            </a:pPr>
            <a:r>
              <a:rPr lang="cy-GB" sz="2800" b="1" dirty="0">
                <a:solidFill>
                  <a:schemeClr val="tx1"/>
                </a:solidFill>
                <a:latin typeface="Calibri"/>
                <a:ea typeface="Times New Roman" panose="02020603050405020304" pitchFamily="18" charset="0"/>
                <a:cs typeface="Calibri"/>
              </a:rPr>
              <a:t>SHARE:  29th March 2023</a:t>
            </a:r>
            <a:endParaRPr lang="cy-GB" sz="2800" b="1" dirty="0">
              <a:solidFill>
                <a:schemeClr val="tx1"/>
              </a:solidFill>
              <a:latin typeface="Calibri" panose="020F0502020204030204" pitchFamily="34" charset="0"/>
              <a:ea typeface="Times New Roman" panose="02020603050405020304" pitchFamily="18" charset="0"/>
            </a:endParaRPr>
          </a:p>
          <a:p>
            <a:pPr marL="0" indent="0">
              <a:buNone/>
            </a:pPr>
            <a:r>
              <a:rPr lang="cy-GB" sz="2800" b="1" dirty="0">
                <a:solidFill>
                  <a:schemeClr val="tx1"/>
                </a:solidFill>
                <a:latin typeface="Calibri"/>
                <a:ea typeface="Times New Roman" panose="02020603050405020304" pitchFamily="18" charset="0"/>
                <a:cs typeface="Calibri"/>
              </a:rPr>
              <a:t> </a:t>
            </a:r>
            <a:endParaRPr lang="cy-GB" sz="2800" b="1" dirty="0">
              <a:solidFill>
                <a:schemeClr val="tx1"/>
              </a:solidFill>
              <a:latin typeface="Calibri"/>
              <a:ea typeface="Calibri" panose="020F0502020204030204" pitchFamily="34" charset="0"/>
              <a:cs typeface="Calibri"/>
            </a:endParaRPr>
          </a:p>
          <a:p>
            <a:pPr marL="457200" indent="-457200"/>
            <a:r>
              <a:rPr lang="cy-GB" sz="2800" dirty="0">
                <a:solidFill>
                  <a:schemeClr val="tx1"/>
                </a:solidFill>
                <a:latin typeface="Calibri"/>
                <a:cs typeface="Calibri"/>
              </a:rPr>
              <a:t>Your </a:t>
            </a:r>
            <a:r>
              <a:rPr lang="cy-GB" sz="2800" dirty="0" err="1">
                <a:solidFill>
                  <a:schemeClr val="tx1"/>
                </a:solidFill>
                <a:latin typeface="Calibri"/>
                <a:cs typeface="Calibri"/>
              </a:rPr>
              <a:t>presentation</a:t>
            </a:r>
            <a:r>
              <a:rPr lang="cy-GB" sz="2800" dirty="0">
                <a:solidFill>
                  <a:schemeClr val="tx1"/>
                </a:solidFill>
                <a:latin typeface="Calibri"/>
                <a:cs typeface="Calibri"/>
              </a:rPr>
              <a:t> </a:t>
            </a:r>
            <a:r>
              <a:rPr lang="cy-GB" sz="2800" dirty="0" err="1">
                <a:solidFill>
                  <a:schemeClr val="tx1"/>
                </a:solidFill>
                <a:latin typeface="Calibri"/>
                <a:cs typeface="Calibri"/>
              </a:rPr>
              <a:t>should</a:t>
            </a:r>
            <a:r>
              <a:rPr lang="cy-GB" sz="2800" dirty="0">
                <a:solidFill>
                  <a:schemeClr val="tx1"/>
                </a:solidFill>
                <a:latin typeface="Calibri"/>
                <a:cs typeface="Calibri"/>
              </a:rPr>
              <a:t> </a:t>
            </a:r>
            <a:r>
              <a:rPr lang="cy-GB" sz="2800" dirty="0" err="1">
                <a:solidFill>
                  <a:schemeClr val="tx1"/>
                </a:solidFill>
                <a:latin typeface="Calibri"/>
                <a:cs typeface="Calibri"/>
              </a:rPr>
              <a:t>discuss</a:t>
            </a:r>
            <a:r>
              <a:rPr lang="cy-GB" sz="2800" dirty="0">
                <a:solidFill>
                  <a:schemeClr val="tx1"/>
                </a:solidFill>
                <a:latin typeface="Calibri"/>
                <a:cs typeface="Calibri"/>
              </a:rPr>
              <a:t> </a:t>
            </a:r>
            <a:r>
              <a:rPr lang="cy-GB" sz="2800" dirty="0" err="1">
                <a:solidFill>
                  <a:schemeClr val="tx1"/>
                </a:solidFill>
                <a:latin typeface="Calibri"/>
                <a:cs typeface="Calibri"/>
              </a:rPr>
              <a:t>your</a:t>
            </a:r>
            <a:r>
              <a:rPr lang="cy-GB" sz="2800" dirty="0">
                <a:solidFill>
                  <a:schemeClr val="tx1"/>
                </a:solidFill>
                <a:latin typeface="Calibri"/>
                <a:cs typeface="Calibri"/>
              </a:rPr>
              <a:t> </a:t>
            </a:r>
            <a:r>
              <a:rPr lang="cy-GB" sz="2800" dirty="0" err="1">
                <a:solidFill>
                  <a:schemeClr val="tx1"/>
                </a:solidFill>
                <a:latin typeface="Calibri"/>
                <a:cs typeface="Calibri"/>
              </a:rPr>
              <a:t>findings</a:t>
            </a:r>
            <a:r>
              <a:rPr lang="cy-GB" sz="2800" dirty="0">
                <a:solidFill>
                  <a:schemeClr val="tx1"/>
                </a:solidFill>
                <a:latin typeface="Calibri"/>
                <a:cs typeface="Calibri"/>
              </a:rPr>
              <a:t> </a:t>
            </a:r>
            <a:r>
              <a:rPr lang="cy-GB" sz="2800" dirty="0" err="1">
                <a:solidFill>
                  <a:schemeClr val="tx1"/>
                </a:solidFill>
                <a:latin typeface="Calibri"/>
                <a:cs typeface="Calibri"/>
              </a:rPr>
              <a:t>and</a:t>
            </a:r>
            <a:r>
              <a:rPr lang="cy-GB" sz="2800" dirty="0">
                <a:solidFill>
                  <a:schemeClr val="tx1"/>
                </a:solidFill>
                <a:latin typeface="Calibri"/>
                <a:cs typeface="Calibri"/>
              </a:rPr>
              <a:t> </a:t>
            </a:r>
            <a:r>
              <a:rPr lang="cy-GB" sz="2800" dirty="0" err="1">
                <a:solidFill>
                  <a:schemeClr val="tx1"/>
                </a:solidFill>
                <a:latin typeface="Calibri"/>
                <a:cs typeface="Calibri"/>
              </a:rPr>
              <a:t>reflections</a:t>
            </a:r>
            <a:r>
              <a:rPr lang="cy-GB" sz="2800" dirty="0">
                <a:solidFill>
                  <a:schemeClr val="tx1"/>
                </a:solidFill>
                <a:latin typeface="Calibri"/>
                <a:cs typeface="Calibri"/>
              </a:rPr>
              <a:t> </a:t>
            </a:r>
            <a:r>
              <a:rPr lang="cy-GB" sz="2800" dirty="0" err="1">
                <a:solidFill>
                  <a:schemeClr val="tx1"/>
                </a:solidFill>
                <a:latin typeface="Calibri"/>
                <a:cs typeface="Calibri"/>
              </a:rPr>
              <a:t>from</a:t>
            </a:r>
            <a:r>
              <a:rPr lang="cy-GB" sz="2800" dirty="0">
                <a:solidFill>
                  <a:schemeClr val="tx1"/>
                </a:solidFill>
                <a:latin typeface="Calibri"/>
                <a:cs typeface="Calibri"/>
              </a:rPr>
              <a:t> </a:t>
            </a:r>
            <a:r>
              <a:rPr lang="cy-GB" sz="2800" dirty="0" err="1">
                <a:solidFill>
                  <a:schemeClr val="tx1"/>
                </a:solidFill>
                <a:latin typeface="Calibri"/>
                <a:cs typeface="Calibri"/>
              </a:rPr>
              <a:t>this</a:t>
            </a:r>
            <a:r>
              <a:rPr lang="cy-GB" sz="2800" dirty="0">
                <a:solidFill>
                  <a:schemeClr val="tx1"/>
                </a:solidFill>
                <a:latin typeface="Calibri"/>
                <a:cs typeface="Calibri"/>
              </a:rPr>
              <a:t> </a:t>
            </a:r>
            <a:r>
              <a:rPr lang="cy-GB" sz="2800" dirty="0" err="1">
                <a:solidFill>
                  <a:schemeClr val="tx1"/>
                </a:solidFill>
                <a:latin typeface="Calibri"/>
                <a:cs typeface="Calibri"/>
              </a:rPr>
              <a:t>bridging</a:t>
            </a:r>
            <a:r>
              <a:rPr lang="cy-GB" sz="2800" dirty="0">
                <a:solidFill>
                  <a:schemeClr val="tx1"/>
                </a:solidFill>
                <a:latin typeface="Calibri"/>
                <a:cs typeface="Calibri"/>
              </a:rPr>
              <a:t> </a:t>
            </a:r>
            <a:r>
              <a:rPr lang="cy-GB" sz="2800" dirty="0" err="1">
                <a:solidFill>
                  <a:schemeClr val="tx1"/>
                </a:solidFill>
                <a:latin typeface="Calibri"/>
                <a:cs typeface="Calibri"/>
              </a:rPr>
              <a:t>experience</a:t>
            </a:r>
            <a:r>
              <a:rPr lang="cy-GB" sz="2800" dirty="0">
                <a:solidFill>
                  <a:schemeClr val="tx1"/>
                </a:solidFill>
                <a:latin typeface="Calibri"/>
                <a:cs typeface="Calibri"/>
              </a:rPr>
              <a:t> </a:t>
            </a:r>
          </a:p>
          <a:p>
            <a:pPr marL="457200" indent="-457200"/>
            <a:r>
              <a:rPr lang="cy-GB" sz="2800" dirty="0" err="1">
                <a:solidFill>
                  <a:schemeClr val="tx1"/>
                </a:solidFill>
                <a:latin typeface="Calibri" panose="020F0502020204030204" pitchFamily="34" charset="0"/>
                <a:ea typeface="Calibri" panose="020F0502020204030204" pitchFamily="34" charset="0"/>
              </a:rPr>
              <a:t>Remember</a:t>
            </a:r>
            <a:r>
              <a:rPr lang="cy-GB" sz="2800" dirty="0">
                <a:solidFill>
                  <a:schemeClr val="tx1"/>
                </a:solidFill>
                <a:latin typeface="Calibri" panose="020F0502020204030204" pitchFamily="34" charset="0"/>
                <a:ea typeface="Calibri" panose="020F0502020204030204" pitchFamily="34" charset="0"/>
              </a:rPr>
              <a:t> to </a:t>
            </a:r>
            <a:r>
              <a:rPr lang="cy-GB" sz="2800" dirty="0" err="1">
                <a:solidFill>
                  <a:schemeClr val="tx1"/>
                </a:solidFill>
                <a:latin typeface="Calibri" panose="020F0502020204030204" pitchFamily="34" charset="0"/>
                <a:ea typeface="Calibri" panose="020F0502020204030204" pitchFamily="34" charset="0"/>
              </a:rPr>
              <a:t>include</a:t>
            </a:r>
            <a:r>
              <a:rPr lang="cy-GB" sz="2800" dirty="0">
                <a:solidFill>
                  <a:schemeClr val="tx1"/>
                </a:solidFill>
                <a:latin typeface="Calibri" panose="020F0502020204030204" pitchFamily="34" charset="0"/>
                <a:ea typeface="Calibri" panose="020F0502020204030204" pitchFamily="34" charset="0"/>
              </a:rPr>
              <a:t> a </a:t>
            </a:r>
            <a:r>
              <a:rPr lang="cy-GB" sz="2800" dirty="0" err="1">
                <a:solidFill>
                  <a:schemeClr val="tx1"/>
                </a:solidFill>
                <a:latin typeface="Calibri" panose="020F0502020204030204" pitchFamily="34" charset="0"/>
                <a:ea typeface="Calibri" panose="020F0502020204030204" pitchFamily="34" charset="0"/>
              </a:rPr>
              <a:t>degree</a:t>
            </a:r>
            <a:r>
              <a:rPr lang="cy-GB" sz="2800" dirty="0">
                <a:solidFill>
                  <a:schemeClr val="tx1"/>
                </a:solidFill>
                <a:latin typeface="Calibri" panose="020F0502020204030204" pitchFamily="34" charset="0"/>
                <a:ea typeface="Calibri" panose="020F0502020204030204" pitchFamily="34" charset="0"/>
              </a:rPr>
              <a:t> of </a:t>
            </a:r>
            <a:r>
              <a:rPr lang="cy-GB" sz="2800" dirty="0" err="1">
                <a:solidFill>
                  <a:schemeClr val="tx1"/>
                </a:solidFill>
                <a:latin typeface="Calibri" panose="020F0502020204030204" pitchFamily="34" charset="0"/>
                <a:ea typeface="Calibri" panose="020F0502020204030204" pitchFamily="34" charset="0"/>
              </a:rPr>
              <a:t>criticality</a:t>
            </a:r>
            <a:r>
              <a:rPr lang="cy-GB" sz="2800" dirty="0">
                <a:solidFill>
                  <a:schemeClr val="tx1"/>
                </a:solidFill>
                <a:latin typeface="Calibri" panose="020F0502020204030204" pitchFamily="34" charset="0"/>
                <a:ea typeface="Calibri" panose="020F0502020204030204" pitchFamily="34" charset="0"/>
              </a:rPr>
              <a:t> by </a:t>
            </a:r>
            <a:r>
              <a:rPr lang="cy-GB" sz="2800" dirty="0" err="1">
                <a:solidFill>
                  <a:schemeClr val="tx1"/>
                </a:solidFill>
                <a:latin typeface="Calibri" panose="020F0502020204030204" pitchFamily="34" charset="0"/>
                <a:ea typeface="Calibri" panose="020F0502020204030204" pitchFamily="34" charset="0"/>
              </a:rPr>
              <a:t>making</a:t>
            </a:r>
            <a:r>
              <a:rPr lang="cy-GB" sz="2800" dirty="0">
                <a:solidFill>
                  <a:schemeClr val="tx1"/>
                </a:solidFill>
                <a:latin typeface="Calibri" panose="020F0502020204030204" pitchFamily="34" charset="0"/>
                <a:ea typeface="Calibri" panose="020F0502020204030204" pitchFamily="34" charset="0"/>
              </a:rPr>
              <a:t> </a:t>
            </a:r>
            <a:r>
              <a:rPr lang="cy-GB" sz="2800" dirty="0" err="1">
                <a:solidFill>
                  <a:schemeClr val="tx1"/>
                </a:solidFill>
                <a:latin typeface="Calibri" panose="020F0502020204030204" pitchFamily="34" charset="0"/>
                <a:ea typeface="Calibri" panose="020F0502020204030204" pitchFamily="34" charset="0"/>
              </a:rPr>
              <a:t>links</a:t>
            </a:r>
            <a:r>
              <a:rPr lang="cy-GB" sz="2800" dirty="0">
                <a:solidFill>
                  <a:schemeClr val="tx1"/>
                </a:solidFill>
                <a:latin typeface="Calibri" panose="020F0502020204030204" pitchFamily="34" charset="0"/>
                <a:ea typeface="Calibri" panose="020F0502020204030204" pitchFamily="34" charset="0"/>
              </a:rPr>
              <a:t> to </a:t>
            </a:r>
            <a:r>
              <a:rPr lang="cy-GB" sz="2800" dirty="0" err="1">
                <a:solidFill>
                  <a:schemeClr val="tx1"/>
                </a:solidFill>
                <a:latin typeface="Calibri" panose="020F0502020204030204" pitchFamily="34" charset="0"/>
                <a:ea typeface="Calibri" panose="020F0502020204030204" pitchFamily="34" charset="0"/>
              </a:rPr>
              <a:t>any</a:t>
            </a:r>
            <a:r>
              <a:rPr lang="cy-GB" sz="2800" dirty="0">
                <a:solidFill>
                  <a:schemeClr val="tx1"/>
                </a:solidFill>
                <a:latin typeface="Calibri" panose="020F0502020204030204" pitchFamily="34" charset="0"/>
                <a:ea typeface="Calibri" panose="020F0502020204030204" pitchFamily="34" charset="0"/>
              </a:rPr>
              <a:t> </a:t>
            </a:r>
            <a:r>
              <a:rPr lang="cy-GB" sz="2800" dirty="0" err="1">
                <a:solidFill>
                  <a:schemeClr val="tx1"/>
                </a:solidFill>
                <a:latin typeface="Calibri" panose="020F0502020204030204" pitchFamily="34" charset="0"/>
                <a:ea typeface="Calibri" panose="020F0502020204030204" pitchFamily="34" charset="0"/>
              </a:rPr>
              <a:t>research</a:t>
            </a:r>
            <a:r>
              <a:rPr lang="cy-GB" sz="2800" dirty="0">
                <a:solidFill>
                  <a:schemeClr val="tx1"/>
                </a:solidFill>
                <a:latin typeface="Calibri" panose="020F0502020204030204" pitchFamily="34" charset="0"/>
                <a:ea typeface="Calibri" panose="020F0502020204030204" pitchFamily="34" charset="0"/>
              </a:rPr>
              <a:t>, </a:t>
            </a:r>
            <a:r>
              <a:rPr lang="cy-GB" sz="2800" dirty="0" err="1">
                <a:solidFill>
                  <a:schemeClr val="tx1"/>
                </a:solidFill>
                <a:latin typeface="Calibri" panose="020F0502020204030204" pitchFamily="34" charset="0"/>
                <a:ea typeface="Calibri" panose="020F0502020204030204" pitchFamily="34" charset="0"/>
              </a:rPr>
              <a:t>reading</a:t>
            </a:r>
            <a:r>
              <a:rPr lang="cy-GB" sz="2800" dirty="0">
                <a:solidFill>
                  <a:schemeClr val="tx1"/>
                </a:solidFill>
                <a:latin typeface="Calibri" panose="020F0502020204030204" pitchFamily="34" charset="0"/>
                <a:ea typeface="Calibri" panose="020F0502020204030204" pitchFamily="34" charset="0"/>
              </a:rPr>
              <a:t>, or </a:t>
            </a:r>
            <a:r>
              <a:rPr lang="cy-GB" sz="2800" dirty="0" err="1">
                <a:solidFill>
                  <a:schemeClr val="tx1"/>
                </a:solidFill>
                <a:latin typeface="Calibri" panose="020F0502020204030204" pitchFamily="34" charset="0"/>
                <a:ea typeface="Calibri" panose="020F0502020204030204" pitchFamily="34" charset="0"/>
              </a:rPr>
              <a:t>theory</a:t>
            </a:r>
            <a:r>
              <a:rPr lang="cy-GB" sz="2800" dirty="0">
                <a:solidFill>
                  <a:schemeClr val="tx1"/>
                </a:solidFill>
                <a:latin typeface="Calibri" panose="020F0502020204030204" pitchFamily="34" charset="0"/>
                <a:ea typeface="Calibri" panose="020F0502020204030204" pitchFamily="34" charset="0"/>
              </a:rPr>
              <a:t> </a:t>
            </a:r>
            <a:r>
              <a:rPr lang="cy-GB" sz="2800" dirty="0" err="1">
                <a:solidFill>
                  <a:schemeClr val="tx1"/>
                </a:solidFill>
                <a:latin typeface="Calibri" panose="020F0502020204030204" pitchFamily="34" charset="0"/>
                <a:ea typeface="Calibri" panose="020F0502020204030204" pitchFamily="34" charset="0"/>
              </a:rPr>
              <a:t>you</a:t>
            </a:r>
            <a:r>
              <a:rPr lang="cy-GB" sz="2800" dirty="0">
                <a:solidFill>
                  <a:schemeClr val="tx1"/>
                </a:solidFill>
                <a:latin typeface="Calibri" panose="020F0502020204030204" pitchFamily="34" charset="0"/>
                <a:ea typeface="Calibri" panose="020F0502020204030204" pitchFamily="34" charset="0"/>
              </a:rPr>
              <a:t> </a:t>
            </a:r>
            <a:r>
              <a:rPr lang="cy-GB" sz="2800" dirty="0" err="1">
                <a:solidFill>
                  <a:schemeClr val="tx1"/>
                </a:solidFill>
                <a:latin typeface="Calibri" panose="020F0502020204030204" pitchFamily="34" charset="0"/>
                <a:ea typeface="Calibri" panose="020F0502020204030204" pitchFamily="34" charset="0"/>
              </a:rPr>
              <a:t>have</a:t>
            </a:r>
            <a:r>
              <a:rPr lang="cy-GB" sz="2800" dirty="0">
                <a:solidFill>
                  <a:schemeClr val="tx1"/>
                </a:solidFill>
                <a:latin typeface="Calibri" panose="020F0502020204030204" pitchFamily="34" charset="0"/>
                <a:ea typeface="Calibri" panose="020F0502020204030204" pitchFamily="34" charset="0"/>
              </a:rPr>
              <a:t> </a:t>
            </a:r>
            <a:r>
              <a:rPr lang="cy-GB" sz="2800" dirty="0" err="1">
                <a:solidFill>
                  <a:schemeClr val="tx1"/>
                </a:solidFill>
                <a:latin typeface="Calibri" panose="020F0502020204030204" pitchFamily="34" charset="0"/>
                <a:ea typeface="Calibri" panose="020F0502020204030204" pitchFamily="34" charset="0"/>
              </a:rPr>
              <a:t>encountered</a:t>
            </a:r>
            <a:r>
              <a:rPr lang="cy-GB" sz="2800" dirty="0">
                <a:solidFill>
                  <a:schemeClr val="tx1"/>
                </a:solidFill>
                <a:latin typeface="Calibri" panose="020F0502020204030204" pitchFamily="34" charset="0"/>
                <a:ea typeface="Calibri" panose="020F0502020204030204" pitchFamily="34" charset="0"/>
              </a:rPr>
              <a:t>.</a:t>
            </a:r>
          </a:p>
          <a:p>
            <a:pPr marL="457200" indent="-457200"/>
            <a:endParaRPr lang="cy-GB" sz="2800" dirty="0">
              <a:latin typeface="Calibri"/>
              <a:cs typeface="Calibri"/>
            </a:endParaRPr>
          </a:p>
          <a:p>
            <a:pPr marL="0" indent="0">
              <a:buNone/>
            </a:pPr>
            <a:endParaRPr lang="cy-GB" sz="2800" dirty="0">
              <a:latin typeface="Calibri" panose="020F0502020204030204" pitchFamily="34" charset="0"/>
            </a:endParaRPr>
          </a:p>
          <a:p>
            <a:pPr marL="0" indent="0">
              <a:buNone/>
            </a:pPr>
            <a:endParaRPr lang="cy-GB" sz="2000" dirty="0">
              <a:latin typeface="Calibri" panose="020F0502020204030204" pitchFamily="34" charset="0"/>
            </a:endParaRPr>
          </a:p>
          <a:p>
            <a:pPr marL="0" indent="0">
              <a:buNone/>
            </a:pPr>
            <a:endParaRPr lang="en-GB" sz="2000" dirty="0"/>
          </a:p>
        </p:txBody>
      </p:sp>
      <p:sp>
        <p:nvSpPr>
          <p:cNvPr id="13" name="Content Placeholder 3">
            <a:extLst>
              <a:ext uri="{FF2B5EF4-FFF2-40B4-BE49-F238E27FC236}">
                <a16:creationId xmlns:a16="http://schemas.microsoft.com/office/drawing/2014/main" id="{F25C9EEA-5C88-4C1C-AEC2-1C3FBD09710C}"/>
              </a:ext>
            </a:extLst>
          </p:cNvPr>
          <p:cNvSpPr txBox="1">
            <a:spLocks/>
          </p:cNvSpPr>
          <p:nvPr/>
        </p:nvSpPr>
        <p:spPr>
          <a:xfrm>
            <a:off x="3461982" y="1921610"/>
            <a:ext cx="3678072" cy="379552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cy-GB" sz="18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656813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B869EF2-1923-43D2-BC12-3108172A5FB6}"/>
              </a:ext>
            </a:extLst>
          </p:cNvPr>
          <p:cNvPicPr>
            <a:picLocks noChangeAspect="1"/>
          </p:cNvPicPr>
          <p:nvPr/>
        </p:nvPicPr>
        <p:blipFill>
          <a:blip r:embed="rId3"/>
          <a:stretch>
            <a:fillRect/>
          </a:stretch>
        </p:blipFill>
        <p:spPr>
          <a:xfrm>
            <a:off x="825496" y="1303234"/>
            <a:ext cx="2223590" cy="3557744"/>
          </a:xfrm>
          <a:prstGeom prst="rect">
            <a:avLst/>
          </a:prstGeom>
        </p:spPr>
      </p:pic>
      <p:sp>
        <p:nvSpPr>
          <p:cNvPr id="3" name="Content Placeholder 2">
            <a:extLst>
              <a:ext uri="{FF2B5EF4-FFF2-40B4-BE49-F238E27FC236}">
                <a16:creationId xmlns:a16="http://schemas.microsoft.com/office/drawing/2014/main" id="{5D7F3C33-74F9-4318-8A4A-FA3E8A82FA6B}"/>
              </a:ext>
            </a:extLst>
          </p:cNvPr>
          <p:cNvSpPr>
            <a:spLocks noGrp="1"/>
          </p:cNvSpPr>
          <p:nvPr>
            <p:ph sz="half" idx="1"/>
          </p:nvPr>
        </p:nvSpPr>
        <p:spPr>
          <a:xfrm>
            <a:off x="3305033" y="2119051"/>
            <a:ext cx="3214048" cy="3299110"/>
          </a:xfrm>
        </p:spPr>
        <p:txBody>
          <a:bodyPr>
            <a:normAutofit/>
          </a:bodyPr>
          <a:lstStyle/>
          <a:p>
            <a:pPr marL="0" indent="0">
              <a:buNone/>
            </a:pPr>
            <a:endParaRPr lang="en-GB" sz="1800" dirty="0">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BB8AB05-368D-4518-BDDE-A477100C940A}"/>
              </a:ext>
            </a:extLst>
          </p:cNvPr>
          <p:cNvSpPr>
            <a:spLocks noGrp="1"/>
          </p:cNvSpPr>
          <p:nvPr>
            <p:ph sz="half" idx="2"/>
          </p:nvPr>
        </p:nvSpPr>
        <p:spPr>
          <a:xfrm>
            <a:off x="4230268" y="495995"/>
            <a:ext cx="7292293" cy="5904805"/>
          </a:xfrm>
        </p:spPr>
        <p:txBody>
          <a:bodyPr vert="horz" lIns="91440" tIns="45720" rIns="91440" bIns="45720" rtlCol="0" anchor="t">
            <a:normAutofit/>
          </a:bodyPr>
          <a:lstStyle/>
          <a:p>
            <a:pPr marL="0" indent="0">
              <a:buNone/>
            </a:pPr>
            <a:r>
              <a:rPr lang="cy-GB" sz="2800" b="1" dirty="0">
                <a:solidFill>
                  <a:schemeClr val="tx1"/>
                </a:solidFill>
                <a:latin typeface="Calibri"/>
                <a:ea typeface="Times New Roman" panose="02020603050405020304" pitchFamily="18" charset="0"/>
                <a:cs typeface="Calibri"/>
              </a:rPr>
              <a:t>RHANNU: 29 Mawrth 2023</a:t>
            </a:r>
            <a:endParaRPr lang="cy-GB" sz="2800" b="1" dirty="0">
              <a:solidFill>
                <a:schemeClr val="tx1"/>
              </a:solidFill>
              <a:latin typeface="Calibri" panose="020F0502020204030204" pitchFamily="34" charset="0"/>
              <a:ea typeface="Times New Roman" panose="02020603050405020304" pitchFamily="18" charset="0"/>
            </a:endParaRPr>
          </a:p>
          <a:p>
            <a:pPr marL="457200" indent="-457200"/>
            <a:r>
              <a:rPr lang="cy-GB" sz="2800" dirty="0">
                <a:solidFill>
                  <a:schemeClr val="tx1"/>
                </a:solidFill>
                <a:latin typeface="Calibri"/>
                <a:cs typeface="Calibri"/>
              </a:rPr>
              <a:t>
Dylai eich cyflwyniad drafod eich canfyddiadau a’ch </a:t>
            </a:r>
            <a:r>
              <a:rPr lang="cy-GB" sz="2800" dirty="0" err="1">
                <a:solidFill>
                  <a:schemeClr val="tx1"/>
                </a:solidFill>
                <a:latin typeface="Calibri"/>
                <a:cs typeface="Calibri"/>
              </a:rPr>
              <a:t>adfyfyrdodau</a:t>
            </a:r>
            <a:r>
              <a:rPr lang="cy-GB" sz="2800" dirty="0">
                <a:solidFill>
                  <a:schemeClr val="tx1"/>
                </a:solidFill>
                <a:latin typeface="Calibri"/>
                <a:cs typeface="Calibri"/>
              </a:rPr>
              <a:t> ar y profiad pontio hwn 
</a:t>
            </a:r>
            <a:r>
              <a:rPr lang="cy-GB" sz="2800" dirty="0">
                <a:solidFill>
                  <a:schemeClr val="tx1"/>
                </a:solidFill>
                <a:latin typeface="Calibri" panose="020F0502020204030204" pitchFamily="34" charset="0"/>
                <a:ea typeface="Calibri" panose="020F0502020204030204" pitchFamily="34" charset="0"/>
              </a:rPr>
              <a:t>Cofiwch gynnwys rhywfaint o </a:t>
            </a:r>
            <a:r>
              <a:rPr lang="cy-GB" sz="2800" dirty="0" err="1">
                <a:solidFill>
                  <a:schemeClr val="tx1"/>
                </a:solidFill>
                <a:latin typeface="Calibri" panose="020F0502020204030204" pitchFamily="34" charset="0"/>
                <a:ea typeface="Calibri" panose="020F0502020204030204" pitchFamily="34" charset="0"/>
              </a:rPr>
              <a:t>feirniadiaeth</a:t>
            </a:r>
            <a:r>
              <a:rPr lang="cy-GB" sz="2800" dirty="0">
                <a:solidFill>
                  <a:schemeClr val="tx1"/>
                </a:solidFill>
                <a:latin typeface="Calibri" panose="020F0502020204030204" pitchFamily="34" charset="0"/>
                <a:ea typeface="Calibri" panose="020F0502020204030204" pitchFamily="34" charset="0"/>
              </a:rPr>
              <a:t> drwy wneud cysylltiadau ag unrhyw ymchwil, darllen neu ddamcaniaeth rydych chi wedi dod ar ei thraws.</a:t>
            </a:r>
          </a:p>
          <a:p>
            <a:pPr marL="457200" indent="-457200"/>
            <a:endParaRPr lang="cy-GB" sz="2800" dirty="0">
              <a:latin typeface="Calibri"/>
              <a:cs typeface="Calibri"/>
            </a:endParaRPr>
          </a:p>
          <a:p>
            <a:pPr marL="0" indent="0">
              <a:buNone/>
            </a:pPr>
            <a:endParaRPr lang="cy-GB" sz="2800" dirty="0">
              <a:latin typeface="Calibri" panose="020F0502020204030204" pitchFamily="34" charset="0"/>
            </a:endParaRPr>
          </a:p>
          <a:p>
            <a:pPr marL="0" indent="0">
              <a:buNone/>
            </a:pPr>
            <a:endParaRPr lang="cy-GB" sz="2000" dirty="0">
              <a:latin typeface="Calibri" panose="020F0502020204030204" pitchFamily="34" charset="0"/>
            </a:endParaRPr>
          </a:p>
          <a:p>
            <a:pPr marL="0" indent="0">
              <a:buNone/>
            </a:pPr>
            <a:endParaRPr lang="en-GB" sz="2000" dirty="0"/>
          </a:p>
        </p:txBody>
      </p:sp>
      <p:sp>
        <p:nvSpPr>
          <p:cNvPr id="13" name="Content Placeholder 3">
            <a:extLst>
              <a:ext uri="{FF2B5EF4-FFF2-40B4-BE49-F238E27FC236}">
                <a16:creationId xmlns:a16="http://schemas.microsoft.com/office/drawing/2014/main" id="{F25C9EEA-5C88-4C1C-AEC2-1C3FBD09710C}"/>
              </a:ext>
            </a:extLst>
          </p:cNvPr>
          <p:cNvSpPr txBox="1">
            <a:spLocks/>
          </p:cNvSpPr>
          <p:nvPr/>
        </p:nvSpPr>
        <p:spPr>
          <a:xfrm>
            <a:off x="3461982" y="1921610"/>
            <a:ext cx="3678072" cy="379552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cy-GB" sz="18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1085147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See the source image">
            <a:extLst>
              <a:ext uri="{FF2B5EF4-FFF2-40B4-BE49-F238E27FC236}">
                <a16:creationId xmlns:a16="http://schemas.microsoft.com/office/drawing/2014/main" id="{D16CAE69-C83B-063F-5540-456A843D7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1561" y="196520"/>
            <a:ext cx="9705283" cy="207970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53566DF-5EB0-8CBB-BECE-7504157BF8DD}"/>
              </a:ext>
            </a:extLst>
          </p:cNvPr>
          <p:cNvSpPr/>
          <p:nvPr/>
        </p:nvSpPr>
        <p:spPr>
          <a:xfrm>
            <a:off x="1287472" y="559003"/>
            <a:ext cx="9517903" cy="796381"/>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err="1">
                <a:solidFill>
                  <a:schemeClr val="bg1"/>
                </a:solidFill>
              </a:rPr>
              <a:t>Gwella</a:t>
            </a:r>
            <a:r>
              <a:rPr lang="en-GB" sz="4400" dirty="0">
                <a:solidFill>
                  <a:schemeClr val="bg1"/>
                </a:solidFill>
              </a:rPr>
              <a:t> </a:t>
            </a:r>
            <a:r>
              <a:rPr lang="en-GB" sz="4400" dirty="0" err="1">
                <a:solidFill>
                  <a:schemeClr val="bg1"/>
                </a:solidFill>
              </a:rPr>
              <a:t>Ysgolion</a:t>
            </a:r>
            <a:r>
              <a:rPr lang="en-GB" sz="4400" dirty="0">
                <a:solidFill>
                  <a:schemeClr val="bg1"/>
                </a:solidFill>
              </a:rPr>
              <a:t>/School Improvement</a:t>
            </a:r>
            <a:endParaRPr lang="en-GB" dirty="0"/>
          </a:p>
        </p:txBody>
      </p:sp>
      <p:pic>
        <p:nvPicPr>
          <p:cNvPr id="2" name="Graphic 1" descr="Bullseye">
            <a:extLst>
              <a:ext uri="{FF2B5EF4-FFF2-40B4-BE49-F238E27FC236}">
                <a16:creationId xmlns:a16="http://schemas.microsoft.com/office/drawing/2014/main" id="{FB11A46C-9EDF-1A5B-72A3-83087DAF5A8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0" y="2510019"/>
            <a:ext cx="3940927" cy="3940927"/>
          </a:xfrm>
          <a:prstGeom prst="rect">
            <a:avLst/>
          </a:prstGeom>
        </p:spPr>
      </p:pic>
      <p:sp>
        <p:nvSpPr>
          <p:cNvPr id="3" name="TextBox 2">
            <a:extLst>
              <a:ext uri="{FF2B5EF4-FFF2-40B4-BE49-F238E27FC236}">
                <a16:creationId xmlns:a16="http://schemas.microsoft.com/office/drawing/2014/main" id="{411C00FA-EB13-5CDE-09F2-1904797D74C1}"/>
              </a:ext>
            </a:extLst>
          </p:cNvPr>
          <p:cNvSpPr txBox="1"/>
          <p:nvPr/>
        </p:nvSpPr>
        <p:spPr>
          <a:xfrm>
            <a:off x="3213278" y="2583925"/>
            <a:ext cx="8699679" cy="5140668"/>
          </a:xfrm>
          <a:prstGeom prst="rect">
            <a:avLst/>
          </a:prstGeom>
        </p:spPr>
        <p:txBody>
          <a:bodyPr vert="horz" lIns="91440" tIns="45720" rIns="91440" bIns="45720" rtlCol="0">
            <a:normAutofit/>
          </a:bodyPr>
          <a:lstStyle/>
          <a:p>
            <a:pPr algn="ctr">
              <a:lnSpc>
                <a:spcPct val="90000"/>
              </a:lnSpc>
              <a:buClr>
                <a:schemeClr val="accent1"/>
              </a:buClr>
              <a:buSzPct val="80000"/>
            </a:pPr>
            <a:r>
              <a:rPr lang="en-US" b="1" dirty="0" err="1"/>
              <a:t>Amcanion</a:t>
            </a:r>
            <a:r>
              <a:rPr lang="en-US" b="1" dirty="0"/>
              <a:t>/Aims</a:t>
            </a:r>
          </a:p>
          <a:p>
            <a:pPr>
              <a:lnSpc>
                <a:spcPct val="90000"/>
              </a:lnSpc>
              <a:buClr>
                <a:schemeClr val="accent1"/>
              </a:buClr>
              <a:buSzPct val="80000"/>
            </a:pPr>
            <a:endParaRPr lang="en-US" b="1" dirty="0"/>
          </a:p>
          <a:p>
            <a:pPr marL="788670" indent="-285750">
              <a:lnSpc>
                <a:spcPct val="90000"/>
              </a:lnSpc>
              <a:buClr>
                <a:schemeClr val="accent1"/>
              </a:buClr>
              <a:buSzPct val="80000"/>
              <a:buFont typeface="Arial" panose="020B0604020202020204" pitchFamily="34" charset="0"/>
              <a:buChar char="•"/>
            </a:pPr>
            <a:r>
              <a:rPr lang="en-US" sz="2000" dirty="0" err="1"/>
              <a:t>Datblygu</a:t>
            </a:r>
            <a:r>
              <a:rPr lang="en-US" sz="2000" dirty="0"/>
              <a:t> </a:t>
            </a:r>
            <a:r>
              <a:rPr lang="en-US" sz="2000" dirty="0" err="1"/>
              <a:t>dealltwriaeth</a:t>
            </a:r>
            <a:r>
              <a:rPr lang="en-US" sz="2000" dirty="0"/>
              <a:t> </a:t>
            </a:r>
            <a:r>
              <a:rPr lang="en-US" sz="2000" dirty="0" err="1"/>
              <a:t>ddadansoddol</a:t>
            </a:r>
            <a:r>
              <a:rPr lang="en-US" sz="2000" dirty="0"/>
              <a:t> a </a:t>
            </a:r>
            <a:r>
              <a:rPr lang="en-US" sz="2000" dirty="0" err="1"/>
              <a:t>beirniadol</a:t>
            </a:r>
            <a:r>
              <a:rPr lang="en-US" sz="2000" dirty="0"/>
              <a:t> </a:t>
            </a:r>
            <a:r>
              <a:rPr lang="en-US" sz="2000" dirty="0" err="1"/>
              <a:t>myfyrwyr</a:t>
            </a:r>
            <a:r>
              <a:rPr lang="en-US" sz="2000" dirty="0"/>
              <a:t> </a:t>
            </a:r>
            <a:r>
              <a:rPr lang="en-US" sz="2000" dirty="0" err="1"/>
              <a:t>o’r</a:t>
            </a:r>
            <a:r>
              <a:rPr lang="en-US" sz="2000" dirty="0"/>
              <a:t> </a:t>
            </a:r>
            <a:r>
              <a:rPr lang="en-US" sz="2000" b="1" dirty="0" err="1"/>
              <a:t>gwella</a:t>
            </a:r>
            <a:r>
              <a:rPr lang="en-US" sz="2000" b="1" dirty="0"/>
              <a:t> </a:t>
            </a:r>
            <a:r>
              <a:rPr lang="en-US" sz="2000" b="1" dirty="0" err="1"/>
              <a:t>ysgolion</a:t>
            </a:r>
            <a:endParaRPr lang="en-US" sz="2000" b="1" dirty="0"/>
          </a:p>
          <a:p>
            <a:pPr indent="-182880">
              <a:lnSpc>
                <a:spcPct val="90000"/>
              </a:lnSpc>
              <a:buClr>
                <a:schemeClr val="accent1"/>
              </a:buClr>
              <a:buSzPct val="80000"/>
              <a:buFont typeface="Corbel" pitchFamily="34" charset="0"/>
              <a:buChar char="•"/>
            </a:pPr>
            <a:endParaRPr lang="en-US" sz="2000" b="1" dirty="0"/>
          </a:p>
          <a:p>
            <a:pPr marL="788670" indent="-285750">
              <a:lnSpc>
                <a:spcPct val="90000"/>
              </a:lnSpc>
              <a:buClr>
                <a:schemeClr val="accent1"/>
              </a:buClr>
              <a:buSzPct val="80000"/>
              <a:buFont typeface="Arial" panose="020B0604020202020204" pitchFamily="34" charset="0"/>
              <a:buChar char="•"/>
            </a:pPr>
            <a:r>
              <a:rPr lang="en-US" sz="2000" dirty="0" err="1"/>
              <a:t>Datblygu</a:t>
            </a:r>
            <a:r>
              <a:rPr lang="en-US" sz="2000" dirty="0"/>
              <a:t> </a:t>
            </a:r>
            <a:r>
              <a:rPr lang="en-US" sz="2000" dirty="0" err="1"/>
              <a:t>dealltwriaeth</a:t>
            </a:r>
            <a:r>
              <a:rPr lang="en-US" sz="2000" dirty="0"/>
              <a:t> </a:t>
            </a:r>
            <a:r>
              <a:rPr lang="en-US" sz="2000" dirty="0" err="1"/>
              <a:t>myfyrwyr</a:t>
            </a:r>
            <a:r>
              <a:rPr lang="en-US" sz="2000" dirty="0"/>
              <a:t> o </a:t>
            </a:r>
            <a:r>
              <a:rPr lang="en-US" sz="2000" b="1" dirty="0" err="1"/>
              <a:t>gynllunio</a:t>
            </a:r>
            <a:r>
              <a:rPr lang="en-US" sz="2000" b="1" dirty="0"/>
              <a:t> </a:t>
            </a:r>
            <a:r>
              <a:rPr lang="en-US" sz="2000" b="1" dirty="0" err="1"/>
              <a:t>strategol</a:t>
            </a:r>
            <a:r>
              <a:rPr lang="en-US" sz="2000" b="1" dirty="0"/>
              <a:t> </a:t>
            </a:r>
            <a:r>
              <a:rPr lang="en-US" sz="2000" dirty="0" err="1"/>
              <a:t>mewn</a:t>
            </a:r>
            <a:r>
              <a:rPr lang="en-US" sz="2000" dirty="0"/>
              <a:t> </a:t>
            </a:r>
            <a:r>
              <a:rPr lang="en-US" sz="2000" dirty="0" err="1"/>
              <a:t>ysgolion</a:t>
            </a:r>
            <a:r>
              <a:rPr lang="en-US" sz="2000" dirty="0"/>
              <a:t>.</a:t>
            </a:r>
          </a:p>
          <a:p>
            <a:pPr marL="788670" indent="-285750">
              <a:lnSpc>
                <a:spcPct val="90000"/>
              </a:lnSpc>
              <a:buClr>
                <a:schemeClr val="accent1"/>
              </a:buClr>
              <a:buSzPct val="80000"/>
              <a:buFont typeface="Arial" panose="020B0604020202020204" pitchFamily="34" charset="0"/>
              <a:buChar char="•"/>
            </a:pPr>
            <a:endParaRPr lang="en-US" sz="2000" dirty="0"/>
          </a:p>
          <a:p>
            <a:pPr marL="788670" indent="-285750">
              <a:lnSpc>
                <a:spcPct val="90000"/>
              </a:lnSpc>
              <a:buClr>
                <a:schemeClr val="accent1"/>
              </a:buClr>
              <a:buSzPct val="80000"/>
              <a:buFont typeface="Arial" panose="020B0604020202020204" pitchFamily="34" charset="0"/>
              <a:buChar char="•"/>
            </a:pPr>
            <a:r>
              <a:rPr lang="en-US" sz="2000" dirty="0"/>
              <a:t>To develop students’ analytical and critical understanding of </a:t>
            </a:r>
            <a:r>
              <a:rPr lang="en-US" sz="2000" b="1" dirty="0"/>
              <a:t>school improvement.</a:t>
            </a:r>
          </a:p>
          <a:p>
            <a:pPr marL="788670" indent="-285750">
              <a:lnSpc>
                <a:spcPct val="90000"/>
              </a:lnSpc>
              <a:buClr>
                <a:schemeClr val="accent1"/>
              </a:buClr>
              <a:buSzPct val="80000"/>
              <a:buFont typeface="Arial" panose="020B0604020202020204" pitchFamily="34" charset="0"/>
              <a:buChar char="•"/>
            </a:pPr>
            <a:endParaRPr lang="en-US" sz="2000" b="1" i="0" baseline="0" dirty="0"/>
          </a:p>
          <a:p>
            <a:pPr marL="788670" indent="-285750">
              <a:lnSpc>
                <a:spcPct val="90000"/>
              </a:lnSpc>
              <a:buClr>
                <a:schemeClr val="accent1"/>
              </a:buClr>
              <a:buSzPct val="80000"/>
              <a:buFont typeface="Arial" panose="020B0604020202020204" pitchFamily="34" charset="0"/>
              <a:buChar char="•"/>
            </a:pPr>
            <a:r>
              <a:rPr lang="en-GB" sz="2000" b="0" i="0" baseline="0" dirty="0"/>
              <a:t>To </a:t>
            </a:r>
            <a:r>
              <a:rPr lang="en-GB" sz="2000" dirty="0"/>
              <a:t>develop students’ understanding of </a:t>
            </a:r>
            <a:r>
              <a:rPr lang="en-GB" sz="2000" b="1" dirty="0"/>
              <a:t>strategic planning</a:t>
            </a:r>
            <a:r>
              <a:rPr lang="en-GB" sz="2000" dirty="0"/>
              <a:t> in schools</a:t>
            </a:r>
            <a:endParaRPr lang="en-US" sz="2000" dirty="0"/>
          </a:p>
          <a:p>
            <a:pPr marL="502920">
              <a:lnSpc>
                <a:spcPct val="90000"/>
              </a:lnSpc>
              <a:buClr>
                <a:schemeClr val="accent1"/>
              </a:buClr>
              <a:buSzPct val="80000"/>
            </a:pPr>
            <a:br>
              <a:rPr lang="en-US" sz="1600" b="0" i="0" baseline="0" dirty="0">
                <a:solidFill>
                  <a:schemeClr val="accent1"/>
                </a:solidFill>
              </a:rPr>
            </a:br>
            <a:endParaRPr lang="en-US" sz="1600" dirty="0">
              <a:solidFill>
                <a:schemeClr val="accent1"/>
              </a:solidFill>
            </a:endParaRPr>
          </a:p>
          <a:p>
            <a:pPr indent="-182880">
              <a:lnSpc>
                <a:spcPct val="90000"/>
              </a:lnSpc>
              <a:spcBef>
                <a:spcPct val="0"/>
              </a:spcBef>
              <a:spcAft>
                <a:spcPts val="600"/>
              </a:spcAft>
              <a:buClr>
                <a:schemeClr val="accent1"/>
              </a:buClr>
              <a:buSzPct val="80000"/>
              <a:buFont typeface="Corbel" pitchFamily="34" charset="0"/>
              <a:buChar char="•"/>
            </a:pPr>
            <a:endParaRPr lang="en-US" sz="1600" b="1" cap="all" dirty="0">
              <a:solidFill>
                <a:schemeClr val="accent1"/>
              </a:solidFill>
            </a:endParaRPr>
          </a:p>
        </p:txBody>
      </p:sp>
    </p:spTree>
    <p:extLst>
      <p:ext uri="{BB962C8B-B14F-4D97-AF65-F5344CB8AC3E}">
        <p14:creationId xmlns:p14="http://schemas.microsoft.com/office/powerpoint/2010/main" val="3201391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C0DD7BF-8F3D-4D34-A37A-85563D3D6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9">
            <a:extLst>
              <a:ext uri="{FF2B5EF4-FFF2-40B4-BE49-F238E27FC236}">
                <a16:creationId xmlns:a16="http://schemas.microsoft.com/office/drawing/2014/main" id="{A82C64D9-D855-4343-BB40-3E465EFFA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7" name="Straight Connector 11">
            <a:extLst>
              <a:ext uri="{FF2B5EF4-FFF2-40B4-BE49-F238E27FC236}">
                <a16:creationId xmlns:a16="http://schemas.microsoft.com/office/drawing/2014/main" id="{106D061A-80BB-4A08-8350-176FFFDCC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9" name="Straight Connector 13">
            <a:extLst>
              <a:ext uri="{FF2B5EF4-FFF2-40B4-BE49-F238E27FC236}">
                <a16:creationId xmlns:a16="http://schemas.microsoft.com/office/drawing/2014/main" id="{A3E92BB3-3613-4DC5-97E0-299B04C46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DD2E87D-09DE-4D95-9A87-FA6510E72FCE}"/>
              </a:ext>
            </a:extLst>
          </p:cNvPr>
          <p:cNvSpPr txBox="1"/>
          <p:nvPr/>
        </p:nvSpPr>
        <p:spPr>
          <a:xfrm>
            <a:off x="1109980" y="4208424"/>
            <a:ext cx="9966960" cy="1325880"/>
          </a:xfrm>
          <a:prstGeom prst="rect">
            <a:avLst/>
          </a:prstGeom>
        </p:spPr>
        <p:txBody>
          <a:bodyPr vert="horz" lIns="91440" tIns="45720" rIns="91440" bIns="45720" rtlCol="0" anchor="b">
            <a:normAutofit fontScale="77500" lnSpcReduction="20000"/>
          </a:bodyPr>
          <a:lstStyle/>
          <a:p>
            <a:pPr algn="ctr">
              <a:lnSpc>
                <a:spcPct val="85000"/>
              </a:lnSpc>
              <a:spcBef>
                <a:spcPct val="0"/>
              </a:spcBef>
              <a:spcAft>
                <a:spcPts val="600"/>
              </a:spcAft>
              <a:defRPr/>
            </a:pPr>
            <a:r>
              <a:rPr kumimoji="0" lang="en-US" sz="6100" b="1" i="0" u="none" strike="noStrike" cap="all" spc="0" normalizeH="0" noProof="0" dirty="0">
                <a:ln>
                  <a:noFill/>
                </a:ln>
                <a:solidFill>
                  <a:srgbClr val="FFFFFF"/>
                </a:solidFill>
                <a:effectLst/>
                <a:uLnTx/>
                <a:uFillTx/>
                <a:latin typeface="+mj-lt"/>
                <a:ea typeface="+mj-ea"/>
                <a:cs typeface="+mj-cs"/>
              </a:rPr>
              <a:t>GWNEUD CYSYLLTIADAU RHWNG…</a:t>
            </a:r>
          </a:p>
          <a:p>
            <a:pPr marL="0" marR="0" lvl="0" indent="0" algn="ctr" fontAlgn="auto">
              <a:lnSpc>
                <a:spcPct val="85000"/>
              </a:lnSpc>
              <a:spcBef>
                <a:spcPct val="0"/>
              </a:spcBef>
              <a:spcAft>
                <a:spcPts val="600"/>
              </a:spcAft>
              <a:buClrTx/>
              <a:buSzTx/>
              <a:tabLst/>
              <a:defRPr/>
            </a:pPr>
            <a:r>
              <a:rPr kumimoji="0" lang="en-US" sz="6100" b="1" i="0" u="none" strike="noStrike" cap="all" spc="0" normalizeH="0" noProof="0" dirty="0">
                <a:ln>
                  <a:noFill/>
                </a:ln>
                <a:solidFill>
                  <a:srgbClr val="FFFFFF"/>
                </a:solidFill>
                <a:effectLst/>
                <a:uLnTx/>
                <a:uFillTx/>
                <a:latin typeface="+mj-lt"/>
                <a:ea typeface="+mj-ea"/>
                <a:cs typeface="+mj-cs"/>
              </a:rPr>
              <a:t>Making links between…</a:t>
            </a:r>
          </a:p>
        </p:txBody>
      </p:sp>
      <p:pic>
        <p:nvPicPr>
          <p:cNvPr id="2" name="Picture 1">
            <a:extLst>
              <a:ext uri="{FF2B5EF4-FFF2-40B4-BE49-F238E27FC236}">
                <a16:creationId xmlns:a16="http://schemas.microsoft.com/office/drawing/2014/main" id="{3BBECBB4-A579-414C-8760-AD6E05788B29}"/>
              </a:ext>
            </a:extLst>
          </p:cNvPr>
          <p:cNvPicPr>
            <a:picLocks noChangeAspect="1"/>
          </p:cNvPicPr>
          <p:nvPr/>
        </p:nvPicPr>
        <p:blipFill rotWithShape="1">
          <a:blip r:embed="rId3"/>
          <a:srcRect t="23903" r="1" b="23802"/>
          <a:stretch/>
        </p:blipFill>
        <p:spPr>
          <a:xfrm>
            <a:off x="243840" y="250100"/>
            <a:ext cx="11704320" cy="3764276"/>
          </a:xfrm>
          <a:prstGeom prst="rect">
            <a:avLst/>
          </a:prstGeom>
        </p:spPr>
      </p:pic>
      <p:pic>
        <p:nvPicPr>
          <p:cNvPr id="8" name="Picture 7">
            <a:extLst>
              <a:ext uri="{FF2B5EF4-FFF2-40B4-BE49-F238E27FC236}">
                <a16:creationId xmlns:a16="http://schemas.microsoft.com/office/drawing/2014/main" id="{34E3F211-BB9E-487B-BD11-7A6734FC1EB5}"/>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31140" y="5448336"/>
            <a:ext cx="1427907" cy="1165824"/>
          </a:xfrm>
          <a:prstGeom prst="rect">
            <a:avLst/>
          </a:prstGeom>
          <a:noFill/>
          <a:ln>
            <a:noFill/>
          </a:ln>
        </p:spPr>
      </p:pic>
      <p:pic>
        <p:nvPicPr>
          <p:cNvPr id="10" name="Picture 9">
            <a:extLst>
              <a:ext uri="{FF2B5EF4-FFF2-40B4-BE49-F238E27FC236}">
                <a16:creationId xmlns:a16="http://schemas.microsoft.com/office/drawing/2014/main" id="{F797E40F-B49B-48BB-B3C4-542C5975CCA1}"/>
              </a:ext>
            </a:extLst>
          </p:cNvPr>
          <p:cNvPicPr/>
          <p:nvPr/>
        </p:nvPicPr>
        <p:blipFill>
          <a:blip r:embed="rId5"/>
          <a:stretch>
            <a:fillRect/>
          </a:stretch>
        </p:blipFill>
        <p:spPr>
          <a:xfrm>
            <a:off x="10379868" y="5448336"/>
            <a:ext cx="1568291" cy="1186143"/>
          </a:xfrm>
          <a:prstGeom prst="rect">
            <a:avLst/>
          </a:prstGeom>
        </p:spPr>
      </p:pic>
    </p:spTree>
    <p:extLst>
      <p:ext uri="{BB962C8B-B14F-4D97-AF65-F5344CB8AC3E}">
        <p14:creationId xmlns:p14="http://schemas.microsoft.com/office/powerpoint/2010/main" val="2676131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B221CDE-5758-4F8A-8E5E-597B1D5AC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811480FC-7901-40F2-8538-739D6CD4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D45BCBED-A6B8-49F8-966E-3424F39CB8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BC5E09C-4939-469C-A1BD-6386726DA4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B58AEB0B-DA9D-67AB-5A9C-1A6FB167C51B}"/>
              </a:ext>
            </a:extLst>
          </p:cNvPr>
          <p:cNvSpPr/>
          <p:nvPr/>
        </p:nvSpPr>
        <p:spPr>
          <a:xfrm>
            <a:off x="1109980" y="4208424"/>
            <a:ext cx="9966960" cy="1325880"/>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ctr">
              <a:lnSpc>
                <a:spcPct val="85000"/>
              </a:lnSpc>
              <a:spcBef>
                <a:spcPct val="0"/>
              </a:spcBef>
              <a:spcAft>
                <a:spcPts val="600"/>
              </a:spcAft>
            </a:pPr>
            <a:r>
              <a:rPr lang="en-US" sz="4100" b="1" cap="all">
                <a:solidFill>
                  <a:srgbClr val="FFFFFF"/>
                </a:solidFill>
                <a:latin typeface="+mj-lt"/>
                <a:ea typeface="+mj-ea"/>
                <a:cs typeface="+mj-cs"/>
                <a:hlinkClick r:id="rId3">
                  <a:extLst>
                    <a:ext uri="{A12FA001-AC4F-418D-AE19-62706E023703}">
                      <ahyp:hlinkClr xmlns:ahyp="http://schemas.microsoft.com/office/drawing/2018/hyperlinkcolor" val="tx"/>
                    </a:ext>
                  </a:extLst>
                </a:hlinkClick>
              </a:rPr>
              <a:t>School Improvement (padlet.com)</a:t>
            </a:r>
            <a:endParaRPr lang="en-US" sz="4100" b="1" cap="all">
              <a:solidFill>
                <a:srgbClr val="FFFFFF"/>
              </a:solidFill>
              <a:latin typeface="+mj-lt"/>
              <a:ea typeface="+mj-ea"/>
              <a:cs typeface="+mj-cs"/>
            </a:endParaRPr>
          </a:p>
          <a:p>
            <a:pPr algn="ctr">
              <a:lnSpc>
                <a:spcPct val="85000"/>
              </a:lnSpc>
              <a:spcBef>
                <a:spcPct val="0"/>
              </a:spcBef>
              <a:spcAft>
                <a:spcPts val="600"/>
              </a:spcAft>
            </a:pPr>
            <a:endParaRPr lang="en-US" sz="4100" b="1" cap="all">
              <a:solidFill>
                <a:srgbClr val="FFFFFF"/>
              </a:solidFill>
              <a:latin typeface="+mj-lt"/>
              <a:ea typeface="+mj-ea"/>
              <a:cs typeface="+mj-cs"/>
            </a:endParaRPr>
          </a:p>
        </p:txBody>
      </p:sp>
      <p:pic>
        <p:nvPicPr>
          <p:cNvPr id="8" name="Picture 7">
            <a:extLst>
              <a:ext uri="{FF2B5EF4-FFF2-40B4-BE49-F238E27FC236}">
                <a16:creationId xmlns:a16="http://schemas.microsoft.com/office/drawing/2014/main" id="{FB07F1B1-8527-AD3A-C4A0-CD0BCF35FD03}"/>
              </a:ext>
            </a:extLst>
          </p:cNvPr>
          <p:cNvPicPr>
            <a:picLocks noChangeAspect="1"/>
          </p:cNvPicPr>
          <p:nvPr/>
        </p:nvPicPr>
        <p:blipFill rotWithShape="1">
          <a:blip r:embed="rId4"/>
          <a:srcRect t="14839" r="-2" b="7778"/>
          <a:stretch/>
        </p:blipFill>
        <p:spPr>
          <a:xfrm>
            <a:off x="243840" y="256540"/>
            <a:ext cx="7287768" cy="3764276"/>
          </a:xfrm>
          <a:prstGeom prst="rect">
            <a:avLst/>
          </a:prstGeom>
        </p:spPr>
      </p:pic>
      <p:pic>
        <p:nvPicPr>
          <p:cNvPr id="9" name="Picture 8" descr="Text&#10;&#10;Description automatically generated">
            <a:extLst>
              <a:ext uri="{FF2B5EF4-FFF2-40B4-BE49-F238E27FC236}">
                <a16:creationId xmlns:a16="http://schemas.microsoft.com/office/drawing/2014/main" id="{57376955-E5A2-D09C-85B1-D0AA3C66ECFC}"/>
              </a:ext>
            </a:extLst>
          </p:cNvPr>
          <p:cNvPicPr>
            <a:picLocks noChangeAspect="1"/>
          </p:cNvPicPr>
          <p:nvPr/>
        </p:nvPicPr>
        <p:blipFill rotWithShape="1">
          <a:blip r:embed="rId5"/>
          <a:srcRect l="15765" r="12008"/>
          <a:stretch/>
        </p:blipFill>
        <p:spPr>
          <a:xfrm>
            <a:off x="7190318" y="256540"/>
            <a:ext cx="4420906" cy="3764276"/>
          </a:xfrm>
          <a:prstGeom prst="rect">
            <a:avLst/>
          </a:prstGeom>
        </p:spPr>
      </p:pic>
    </p:spTree>
    <p:extLst>
      <p:ext uri="{BB962C8B-B14F-4D97-AF65-F5344CB8AC3E}">
        <p14:creationId xmlns:p14="http://schemas.microsoft.com/office/powerpoint/2010/main" val="1213239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8E760-1BE6-B41B-700D-B101AF6106F2}"/>
              </a:ext>
            </a:extLst>
          </p:cNvPr>
          <p:cNvSpPr>
            <a:spLocks noGrp="1"/>
          </p:cNvSpPr>
          <p:nvPr>
            <p:ph type="title"/>
          </p:nvPr>
        </p:nvSpPr>
        <p:spPr/>
        <p:txBody>
          <a:bodyPr/>
          <a:lstStyle/>
          <a:p>
            <a:endParaRPr lang="en-GB" dirty="0"/>
          </a:p>
        </p:txBody>
      </p:sp>
      <p:pic>
        <p:nvPicPr>
          <p:cNvPr id="9" name="Content Placeholder 8">
            <a:extLst>
              <a:ext uri="{FF2B5EF4-FFF2-40B4-BE49-F238E27FC236}">
                <a16:creationId xmlns:a16="http://schemas.microsoft.com/office/drawing/2014/main" id="{84AB6082-9D2F-2179-98F7-953B119A8849}"/>
              </a:ext>
            </a:extLst>
          </p:cNvPr>
          <p:cNvPicPr>
            <a:picLocks noGrp="1" noChangeAspect="1"/>
          </p:cNvPicPr>
          <p:nvPr>
            <p:ph sz="half" idx="1"/>
          </p:nvPr>
        </p:nvPicPr>
        <p:blipFill rotWithShape="1">
          <a:blip r:embed="rId3"/>
          <a:srcRect l="4512" t="11079" r="5534" b="28484"/>
          <a:stretch/>
        </p:blipFill>
        <p:spPr>
          <a:xfrm>
            <a:off x="340351" y="347729"/>
            <a:ext cx="11228199" cy="5029201"/>
          </a:xfrm>
          <a:prstGeom prst="rect">
            <a:avLst/>
          </a:prstGeom>
        </p:spPr>
      </p:pic>
      <p:sp>
        <p:nvSpPr>
          <p:cNvPr id="8" name="Rectangle: Rounded Corners 7">
            <a:extLst>
              <a:ext uri="{FF2B5EF4-FFF2-40B4-BE49-F238E27FC236}">
                <a16:creationId xmlns:a16="http://schemas.microsoft.com/office/drawing/2014/main" id="{1456BBC0-867E-A13E-9F53-35D22DA342FC}"/>
              </a:ext>
            </a:extLst>
          </p:cNvPr>
          <p:cNvSpPr/>
          <p:nvPr/>
        </p:nvSpPr>
        <p:spPr>
          <a:xfrm>
            <a:off x="167426" y="2891307"/>
            <a:ext cx="4597758" cy="2807594"/>
          </a:xfrm>
          <a:prstGeom prst="roundRect">
            <a:avLst/>
          </a:prstGeom>
          <a:noFill/>
          <a:ln w="155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393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3">
            <a:extLst>
              <a:ext uri="{FF2B5EF4-FFF2-40B4-BE49-F238E27FC236}">
                <a16:creationId xmlns:a16="http://schemas.microsoft.com/office/drawing/2014/main" id="{A261244A-4E80-8755-F63B-F1F9B1A1D307}"/>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35000"/>
                    </a14:imgEffect>
                  </a14:imgLayer>
                </a14:imgProps>
              </a:ext>
            </a:extLst>
          </a:blip>
          <a:srcRect t="18289" r="4" b="562"/>
          <a:stretch/>
        </p:blipFill>
        <p:spPr>
          <a:xfrm>
            <a:off x="20" y="10"/>
            <a:ext cx="2970445" cy="3383269"/>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pic>
        <p:nvPicPr>
          <p:cNvPr id="12" name="Picture 11">
            <a:extLst>
              <a:ext uri="{FF2B5EF4-FFF2-40B4-BE49-F238E27FC236}">
                <a16:creationId xmlns:a16="http://schemas.microsoft.com/office/drawing/2014/main" id="{90356E23-1E3B-2F37-097B-78E3781CE2C0}"/>
              </a:ext>
            </a:extLst>
          </p:cNvPr>
          <p:cNvPicPr>
            <a:picLocks noChangeAspect="1"/>
          </p:cNvPicPr>
          <p:nvPr/>
        </p:nvPicPr>
        <p:blipFill rotWithShape="1">
          <a:blip r:embed="rId5"/>
          <a:srcRect t="20768" r="-2" b="-2"/>
          <a:stretch/>
        </p:blipFill>
        <p:spPr>
          <a:xfrm>
            <a:off x="3072956" y="10"/>
            <a:ext cx="2970465" cy="3383268"/>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13" name="Picture 12">
            <a:extLst>
              <a:ext uri="{FF2B5EF4-FFF2-40B4-BE49-F238E27FC236}">
                <a16:creationId xmlns:a16="http://schemas.microsoft.com/office/drawing/2014/main" id="{5FC8BA22-55A9-3D2D-BB54-341ED99E86C0}"/>
              </a:ext>
            </a:extLst>
          </p:cNvPr>
          <p:cNvPicPr>
            <a:picLocks noChangeAspect="1"/>
          </p:cNvPicPr>
          <p:nvPr/>
        </p:nvPicPr>
        <p:blipFill rotWithShape="1">
          <a:blip r:embed="rId6"/>
          <a:srcRect r="-3" b="19736"/>
          <a:stretch/>
        </p:blipFill>
        <p:spPr>
          <a:xfrm>
            <a:off x="6145909" y="10"/>
            <a:ext cx="2971800" cy="3383268"/>
          </a:xfrm>
          <a:prstGeom prst="rect">
            <a:avLst/>
          </a:prstGeom>
        </p:spPr>
      </p:pic>
      <p:pic>
        <p:nvPicPr>
          <p:cNvPr id="15" name="Picture 14">
            <a:extLst>
              <a:ext uri="{FF2B5EF4-FFF2-40B4-BE49-F238E27FC236}">
                <a16:creationId xmlns:a16="http://schemas.microsoft.com/office/drawing/2014/main" id="{D795DD23-6D22-4629-F1A5-E79583C60EF6}"/>
              </a:ext>
            </a:extLst>
          </p:cNvPr>
          <p:cNvPicPr>
            <a:picLocks noChangeAspect="1"/>
          </p:cNvPicPr>
          <p:nvPr/>
        </p:nvPicPr>
        <p:blipFill rotWithShape="1">
          <a:blip r:embed="rId7"/>
          <a:srcRect r="-3" b="19736"/>
          <a:stretch/>
        </p:blipFill>
        <p:spPr>
          <a:xfrm>
            <a:off x="9220200" y="10"/>
            <a:ext cx="2971800" cy="3383268"/>
          </a:xfrm>
          <a:prstGeom prst="rect">
            <a:avLst/>
          </a:prstGeom>
        </p:spPr>
      </p:pic>
      <p:pic>
        <p:nvPicPr>
          <p:cNvPr id="2" name="Picture 1" descr="Text&#10;&#10;Description automatically generated">
            <a:extLst>
              <a:ext uri="{FF2B5EF4-FFF2-40B4-BE49-F238E27FC236}">
                <a16:creationId xmlns:a16="http://schemas.microsoft.com/office/drawing/2014/main" id="{07A78007-1806-FE20-764D-52FF49CED467}"/>
              </a:ext>
            </a:extLst>
          </p:cNvPr>
          <p:cNvPicPr>
            <a:picLocks noChangeAspect="1"/>
          </p:cNvPicPr>
          <p:nvPr/>
        </p:nvPicPr>
        <p:blipFill rotWithShape="1">
          <a:blip r:embed="rId8"/>
          <a:srcRect t="4544" r="-1" b="4442"/>
          <a:stretch/>
        </p:blipFill>
        <p:spPr>
          <a:xfrm>
            <a:off x="-1018" y="3474720"/>
            <a:ext cx="6044438" cy="3383280"/>
          </a:xfrm>
          <a:prstGeom prst="rect">
            <a:avLst/>
          </a:prstGeom>
        </p:spPr>
      </p:pic>
      <p:sp>
        <p:nvSpPr>
          <p:cNvPr id="34" name="Rectangle 33">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5A44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BBC0A816-C1A0-0026-5EA1-A7A7501586B7}"/>
              </a:ext>
            </a:extLst>
          </p:cNvPr>
          <p:cNvSpPr txBox="1"/>
          <p:nvPr/>
        </p:nvSpPr>
        <p:spPr>
          <a:xfrm>
            <a:off x="6479648" y="4510585"/>
            <a:ext cx="5366610" cy="1758732"/>
          </a:xfrm>
          <a:prstGeom prst="rect">
            <a:avLst/>
          </a:prstGeom>
        </p:spPr>
        <p:txBody>
          <a:bodyPr vert="horz" lIns="91440" tIns="45720" rIns="91440" bIns="45720" rtlCol="0">
            <a:normAutofit/>
          </a:bodyPr>
          <a:lstStyle/>
          <a:p>
            <a:pPr>
              <a:lnSpc>
                <a:spcPct val="90000"/>
              </a:lnSpc>
              <a:spcBef>
                <a:spcPct val="0"/>
              </a:spcBef>
              <a:spcAft>
                <a:spcPts val="600"/>
              </a:spcAft>
            </a:pPr>
            <a:r>
              <a:rPr lang="en-US" dirty="0">
                <a:solidFill>
                  <a:srgbClr val="FFFFFF"/>
                </a:solidFill>
              </a:rPr>
              <a:t>Beth </a:t>
            </a:r>
            <a:r>
              <a:rPr lang="en-US" dirty="0" err="1">
                <a:solidFill>
                  <a:srgbClr val="FFFFFF"/>
                </a:solidFill>
              </a:rPr>
              <a:t>yw</a:t>
            </a:r>
            <a:r>
              <a:rPr lang="en-US" dirty="0">
                <a:solidFill>
                  <a:srgbClr val="FFFFFF"/>
                </a:solidFill>
              </a:rPr>
              <a:t> </a:t>
            </a:r>
            <a:r>
              <a:rPr lang="en-US" dirty="0" err="1">
                <a:solidFill>
                  <a:srgbClr val="FFFFFF"/>
                </a:solidFill>
              </a:rPr>
              <a:t>rhai</a:t>
            </a:r>
            <a:r>
              <a:rPr lang="en-US" dirty="0">
                <a:solidFill>
                  <a:srgbClr val="FFFFFF"/>
                </a:solidFill>
              </a:rPr>
              <a:t> </a:t>
            </a:r>
            <a:r>
              <a:rPr lang="en-US" dirty="0" err="1">
                <a:solidFill>
                  <a:srgbClr val="FFFFFF"/>
                </a:solidFill>
              </a:rPr>
              <a:t>o’r</a:t>
            </a:r>
            <a:r>
              <a:rPr lang="en-US" dirty="0">
                <a:solidFill>
                  <a:srgbClr val="FFFFFF"/>
                </a:solidFill>
              </a:rPr>
              <a:t> </a:t>
            </a:r>
            <a:r>
              <a:rPr lang="en-US" dirty="0" err="1">
                <a:solidFill>
                  <a:srgbClr val="FFFFFF"/>
                </a:solidFill>
              </a:rPr>
              <a:t>prif</a:t>
            </a:r>
            <a:r>
              <a:rPr lang="en-US" dirty="0">
                <a:solidFill>
                  <a:srgbClr val="FFFFFF"/>
                </a:solidFill>
              </a:rPr>
              <a:t> </a:t>
            </a:r>
            <a:r>
              <a:rPr lang="en-US" dirty="0" err="1">
                <a:solidFill>
                  <a:srgbClr val="FFFFFF"/>
                </a:solidFill>
              </a:rPr>
              <a:t>flaenoriaethau</a:t>
            </a:r>
            <a:r>
              <a:rPr lang="en-US" dirty="0">
                <a:solidFill>
                  <a:srgbClr val="FFFFFF"/>
                </a:solidFill>
              </a:rPr>
              <a:t> a </a:t>
            </a:r>
            <a:r>
              <a:rPr lang="en-US" dirty="0" err="1">
                <a:solidFill>
                  <a:srgbClr val="FFFFFF"/>
                </a:solidFill>
              </a:rPr>
              <a:t>mentrau</a:t>
            </a:r>
            <a:r>
              <a:rPr lang="en-US" dirty="0">
                <a:solidFill>
                  <a:srgbClr val="FFFFFF"/>
                </a:solidFill>
              </a:rPr>
              <a:t> </a:t>
            </a:r>
            <a:r>
              <a:rPr lang="en-US" dirty="0" err="1">
                <a:solidFill>
                  <a:srgbClr val="FFFFFF"/>
                </a:solidFill>
              </a:rPr>
              <a:t>cyfoes</a:t>
            </a:r>
            <a:r>
              <a:rPr lang="en-US" dirty="0">
                <a:solidFill>
                  <a:srgbClr val="FFFFFF"/>
                </a:solidFill>
              </a:rPr>
              <a:t> </a:t>
            </a:r>
            <a:r>
              <a:rPr lang="en-US" dirty="0" err="1">
                <a:solidFill>
                  <a:srgbClr val="FFFFFF"/>
                </a:solidFill>
              </a:rPr>
              <a:t>sy'n</a:t>
            </a:r>
            <a:r>
              <a:rPr lang="en-US" dirty="0">
                <a:solidFill>
                  <a:srgbClr val="FFFFFF"/>
                </a:solidFill>
              </a:rPr>
              <a:t> </a:t>
            </a:r>
            <a:r>
              <a:rPr lang="en-US" dirty="0" err="1">
                <a:solidFill>
                  <a:srgbClr val="FFFFFF"/>
                </a:solidFill>
              </a:rPr>
              <a:t>gyrru</a:t>
            </a:r>
            <a:r>
              <a:rPr lang="en-US" dirty="0">
                <a:solidFill>
                  <a:srgbClr val="FFFFFF"/>
                </a:solidFill>
              </a:rPr>
              <a:t> </a:t>
            </a:r>
            <a:r>
              <a:rPr lang="en-US" dirty="0" err="1">
                <a:solidFill>
                  <a:srgbClr val="FFFFFF"/>
                </a:solidFill>
              </a:rPr>
              <a:t>gwella</a:t>
            </a:r>
            <a:r>
              <a:rPr lang="en-US" dirty="0">
                <a:solidFill>
                  <a:srgbClr val="FFFFFF"/>
                </a:solidFill>
              </a:rPr>
              <a:t> </a:t>
            </a:r>
            <a:r>
              <a:rPr lang="en-US" dirty="0" err="1">
                <a:solidFill>
                  <a:srgbClr val="FFFFFF"/>
                </a:solidFill>
              </a:rPr>
              <a:t>ysgolion</a:t>
            </a:r>
            <a:r>
              <a:rPr lang="en-US" dirty="0">
                <a:solidFill>
                  <a:srgbClr val="FFFFFF"/>
                </a:solidFill>
              </a:rPr>
              <a:t>?. What are some of the main contemporary priorities and initiatives driving school improvement? </a:t>
            </a:r>
          </a:p>
        </p:txBody>
      </p:sp>
    </p:spTree>
    <p:extLst>
      <p:ext uri="{BB962C8B-B14F-4D97-AF65-F5344CB8AC3E}">
        <p14:creationId xmlns:p14="http://schemas.microsoft.com/office/powerpoint/2010/main" val="234077117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1" y="1412875"/>
            <a:ext cx="2174875" cy="4364038"/>
          </a:xfrm>
        </p:spPr>
        <p:txBody>
          <a:bodyPr anchor="t">
            <a:normAutofit/>
          </a:bodyPr>
          <a:lstStyle/>
          <a:p>
            <a:br>
              <a:rPr lang="en-GB" sz="3500" dirty="0">
                <a:solidFill>
                  <a:srgbClr val="FFFFFF"/>
                </a:solidFill>
              </a:rPr>
            </a:b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4294967295"/>
          </p:nvPr>
        </p:nvSpPr>
        <p:spPr>
          <a:xfrm>
            <a:off x="4971245" y="851724"/>
            <a:ext cx="6122895" cy="4364038"/>
          </a:xfrm>
        </p:spPr>
        <p:txBody>
          <a:bodyPr>
            <a:noAutofit/>
          </a:bodyPr>
          <a:lstStyle/>
          <a:p>
            <a:pPr marL="0" indent="0">
              <a:lnSpc>
                <a:spcPct val="100000"/>
              </a:lnSpc>
              <a:buNone/>
            </a:pPr>
            <a:r>
              <a:rPr lang="en-GB" sz="1600" dirty="0">
                <a:solidFill>
                  <a:srgbClr val="1F1F1F"/>
                </a:solidFill>
                <a:latin typeface="Arial" panose="020B0604020202020204" pitchFamily="34" charset="0"/>
              </a:rPr>
              <a:t>In order to self-evaluate and improve, schools need to understand what is expected of them more widely and to have an understanding of what success would look like across the breadth of their work.</a:t>
            </a:r>
          </a:p>
          <a:p>
            <a:pPr marL="0" indent="0">
              <a:lnSpc>
                <a:spcPct val="100000"/>
              </a:lnSpc>
              <a:buNone/>
            </a:pPr>
            <a:endParaRPr lang="en-GB" sz="1600" dirty="0">
              <a:solidFill>
                <a:srgbClr val="1F1F1F"/>
              </a:solidFill>
              <a:latin typeface="Arial" panose="020B0604020202020204" pitchFamily="34" charset="0"/>
            </a:endParaRPr>
          </a:p>
          <a:p>
            <a:pPr marL="0" indent="0">
              <a:lnSpc>
                <a:spcPct val="100000"/>
              </a:lnSpc>
              <a:buNone/>
            </a:pPr>
            <a:r>
              <a:rPr lang="en-GB" sz="1600" dirty="0">
                <a:solidFill>
                  <a:srgbClr val="1F1F1F"/>
                </a:solidFill>
                <a:latin typeface="Arial" panose="020B0604020202020204" pitchFamily="34" charset="0"/>
              </a:rPr>
              <a:t>For example, the introduction of the Curriculum for Wales contributes to our goals as a nation as set out in the </a:t>
            </a:r>
            <a:r>
              <a:rPr lang="en-GB" sz="1600" dirty="0">
                <a:solidFill>
                  <a:srgbClr val="1F1F1F"/>
                </a:solidFill>
                <a:latin typeface="Arial" panose="020B0604020202020204" pitchFamily="34" charset="0"/>
                <a:hlinkClick r:id="rId3"/>
              </a:rPr>
              <a:t>Well-being of Future Generations (Wales) Act 2015</a:t>
            </a:r>
            <a:r>
              <a:rPr lang="en-GB" sz="1600" dirty="0">
                <a:solidFill>
                  <a:srgbClr val="1F1F1F"/>
                </a:solidFill>
                <a:latin typeface="Arial" panose="020B0604020202020204" pitchFamily="34" charset="0"/>
              </a:rPr>
              <a:t>, and supports the Welsh Government’s well-being objectives.</a:t>
            </a:r>
          </a:p>
          <a:p>
            <a:pPr marL="0" indent="0">
              <a:lnSpc>
                <a:spcPct val="100000"/>
              </a:lnSpc>
              <a:buNone/>
            </a:pPr>
            <a:r>
              <a:rPr lang="en-GB" sz="1600" dirty="0">
                <a:solidFill>
                  <a:srgbClr val="1F1F1F"/>
                </a:solidFill>
                <a:latin typeface="Arial" panose="020B0604020202020204" pitchFamily="34" charset="0"/>
              </a:rPr>
              <a:t>The Curriculum for Wales also supports another of the Act’s overarching goals, namely ‘A Wales of vibrant culture and thriving Welsh language’ </a:t>
            </a:r>
            <a:r>
              <a:rPr lang="en-GB" sz="1600" b="1" dirty="0">
                <a:solidFill>
                  <a:srgbClr val="0360A6"/>
                </a:solidFill>
                <a:latin typeface="Arial" panose="020B0604020202020204" pitchFamily="34" charset="0"/>
                <a:hlinkClick r:id="rId4"/>
              </a:rPr>
              <a:t>Cymraeg 2050: A million Welsh speakers</a:t>
            </a:r>
            <a:r>
              <a:rPr lang="en-GB" sz="1600" dirty="0">
                <a:solidFill>
                  <a:srgbClr val="1F1F1F"/>
                </a:solidFill>
                <a:latin typeface="Arial" panose="020B0604020202020204" pitchFamily="34" charset="0"/>
              </a:rPr>
              <a:t>.</a:t>
            </a:r>
          </a:p>
          <a:p>
            <a:pPr marL="0" indent="0">
              <a:lnSpc>
                <a:spcPct val="100000"/>
              </a:lnSpc>
              <a:buNone/>
            </a:pPr>
            <a:r>
              <a:rPr lang="en-GB" sz="1600" dirty="0">
                <a:solidFill>
                  <a:srgbClr val="1F1F1F"/>
                </a:solidFill>
                <a:latin typeface="Arial" panose="020B0604020202020204" pitchFamily="34" charset="0"/>
              </a:rPr>
              <a:t>Similarly, the Curriculum for Wales is designed to enable the progress of all learners, and particularly disadvantaged and vulnerable learners, aligning closely with the ‘</a:t>
            </a:r>
            <a:r>
              <a:rPr lang="en-GB" sz="1600" b="1" dirty="0">
                <a:solidFill>
                  <a:srgbClr val="0360A6"/>
                </a:solidFill>
                <a:latin typeface="Arial" panose="020B0604020202020204" pitchFamily="34" charset="0"/>
                <a:hlinkClick r:id="rId5"/>
              </a:rPr>
              <a:t>Additional Learning Needs and Education Tribunal (Wales) Act 2018</a:t>
            </a:r>
            <a:r>
              <a:rPr lang="en-GB" sz="1600" dirty="0">
                <a:solidFill>
                  <a:srgbClr val="1F1F1F"/>
                </a:solidFill>
                <a:latin typeface="Arial" panose="020B0604020202020204" pitchFamily="34" charset="0"/>
              </a:rPr>
              <a:t>’.</a:t>
            </a:r>
          </a:p>
          <a:p>
            <a:pPr marL="0" indent="0">
              <a:lnSpc>
                <a:spcPct val="100000"/>
              </a:lnSpc>
              <a:buNone/>
            </a:pPr>
            <a:endParaRPr lang="en-GB" sz="1600" dirty="0">
              <a:solidFill>
                <a:srgbClr val="1F1F1F"/>
              </a:solidFill>
              <a:latin typeface="Arial" panose="020B0604020202020204" pitchFamily="34" charset="0"/>
            </a:endParaRPr>
          </a:p>
          <a:p>
            <a:pPr marL="0" indent="0">
              <a:lnSpc>
                <a:spcPct val="100000"/>
              </a:lnSpc>
              <a:buNone/>
            </a:pPr>
            <a:r>
              <a:rPr lang="en-GB" sz="1100" dirty="0"/>
              <a:t>Welsh Government (School improvement guidance: framework for evaluation, improvement and accountability </a:t>
            </a:r>
            <a:endParaRPr lang="en-GB" sz="1600" dirty="0"/>
          </a:p>
        </p:txBody>
      </p:sp>
      <p:pic>
        <p:nvPicPr>
          <p:cNvPr id="5" name="Picture 4" descr="Wales Map Flag | Wales map, Welsh flag, Wales flag">
            <a:extLst>
              <a:ext uri="{FF2B5EF4-FFF2-40B4-BE49-F238E27FC236}">
                <a16:creationId xmlns:a16="http://schemas.microsoft.com/office/drawing/2014/main" id="{361F4B00-0BD3-032E-336D-B177E964B4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282" r="14993" b="-1"/>
          <a:stretch/>
        </p:blipFill>
        <p:spPr bwMode="auto">
          <a:xfrm>
            <a:off x="558897" y="1721358"/>
            <a:ext cx="4507036" cy="3900811"/>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D38110-2B8A-66FC-85BF-E4FC8BF4C3CB}"/>
              </a:ext>
            </a:extLst>
          </p:cNvPr>
          <p:cNvSpPr txBox="1"/>
          <p:nvPr/>
        </p:nvSpPr>
        <p:spPr>
          <a:xfrm>
            <a:off x="1869782" y="280032"/>
            <a:ext cx="7411250" cy="830997"/>
          </a:xfrm>
          <a:prstGeom prst="rect">
            <a:avLst/>
          </a:prstGeom>
          <a:noFill/>
        </p:spPr>
        <p:txBody>
          <a:bodyPr wrap="square">
            <a:spAutoFit/>
          </a:bodyPr>
          <a:lstStyle/>
          <a:p>
            <a:pPr algn="l" fontAlgn="base"/>
            <a:r>
              <a:rPr lang="en-GB" sz="2400" b="1" dirty="0">
                <a:solidFill>
                  <a:srgbClr val="1F1F1F"/>
                </a:solidFill>
                <a:latin typeface="Arial" panose="020B0604020202020204" pitchFamily="34" charset="0"/>
              </a:rPr>
              <a:t>Curriculum for Wales: the context for improvement</a:t>
            </a:r>
          </a:p>
        </p:txBody>
      </p:sp>
    </p:spTree>
    <p:extLst>
      <p:ext uri="{BB962C8B-B14F-4D97-AF65-F5344CB8AC3E}">
        <p14:creationId xmlns:p14="http://schemas.microsoft.com/office/powerpoint/2010/main" val="2523739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1" y="1412875"/>
            <a:ext cx="2174875" cy="4364038"/>
          </a:xfrm>
        </p:spPr>
        <p:txBody>
          <a:bodyPr anchor="t">
            <a:normAutofit/>
          </a:bodyPr>
          <a:lstStyle/>
          <a:p>
            <a:br>
              <a:rPr lang="en-GB" sz="3500" dirty="0">
                <a:solidFill>
                  <a:srgbClr val="FFFFFF"/>
                </a:solidFill>
              </a:rPr>
            </a:b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4294967295"/>
          </p:nvPr>
        </p:nvSpPr>
        <p:spPr>
          <a:xfrm>
            <a:off x="4969677" y="864603"/>
            <a:ext cx="6739364" cy="5256866"/>
          </a:xfrm>
        </p:spPr>
        <p:txBody>
          <a:bodyPr>
            <a:noAutofit/>
          </a:bodyPr>
          <a:lstStyle/>
          <a:p>
            <a:pPr marL="0" indent="0">
              <a:lnSpc>
                <a:spcPct val="110000"/>
              </a:lnSpc>
              <a:buNone/>
            </a:pPr>
            <a:r>
              <a:rPr lang="en-GB" sz="1800" dirty="0">
                <a:solidFill>
                  <a:srgbClr val="1F1F1F"/>
                </a:solidFill>
                <a:latin typeface="Arial" panose="020B0604020202020204" pitchFamily="34" charset="0"/>
              </a:rPr>
              <a:t>Er </a:t>
            </a:r>
            <a:r>
              <a:rPr lang="en-GB" sz="1800" dirty="0" err="1">
                <a:solidFill>
                  <a:srgbClr val="1F1F1F"/>
                </a:solidFill>
                <a:latin typeface="Arial" panose="020B0604020202020204" pitchFamily="34" charset="0"/>
              </a:rPr>
              <a:t>mwyn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hunanwerthuso</a:t>
            </a:r>
            <a:r>
              <a:rPr lang="en-GB" sz="1800" dirty="0">
                <a:solidFill>
                  <a:srgbClr val="1F1F1F"/>
                </a:solidFill>
                <a:latin typeface="Arial" panose="020B0604020202020204" pitchFamily="34" charset="0"/>
              </a:rPr>
              <a:t> a gwella, </a:t>
            </a:r>
            <a:r>
              <a:rPr lang="en-GB" sz="1800" dirty="0" err="1">
                <a:solidFill>
                  <a:srgbClr val="1F1F1F"/>
                </a:solidFill>
                <a:latin typeface="Arial" panose="020B0604020202020204" pitchFamily="34" charset="0"/>
              </a:rPr>
              <a:t>mae</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angen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ysgolion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ddeall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hyn</a:t>
            </a:r>
            <a:r>
              <a:rPr lang="en-GB" sz="1800" dirty="0">
                <a:solidFill>
                  <a:srgbClr val="1F1F1F"/>
                </a:solidFill>
                <a:latin typeface="Arial" panose="020B0604020202020204" pitchFamily="34" charset="0"/>
              </a:rPr>
              <a:t> a </a:t>
            </a:r>
            <a:r>
              <a:rPr lang="en-GB" sz="1800" dirty="0" err="1">
                <a:solidFill>
                  <a:srgbClr val="1F1F1F"/>
                </a:solidFill>
                <a:latin typeface="Arial" panose="020B0604020202020204" pitchFamily="34" charset="0"/>
              </a:rPr>
              <a:t>ddisgwylir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ganddynt</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ehangach</a:t>
            </a:r>
            <a:r>
              <a:rPr lang="en-GB" sz="1800" dirty="0">
                <a:solidFill>
                  <a:srgbClr val="1F1F1F"/>
                </a:solidFill>
                <a:latin typeface="Arial" panose="020B0604020202020204" pitchFamily="34" charset="0"/>
              </a:rPr>
              <a:t> a </a:t>
            </a:r>
            <a:r>
              <a:rPr lang="en-GB" sz="1800" dirty="0" err="1">
                <a:solidFill>
                  <a:srgbClr val="1F1F1F"/>
                </a:solidFill>
                <a:latin typeface="Arial" panose="020B0604020202020204" pitchFamily="34" charset="0"/>
              </a:rPr>
              <a:t>deall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sut</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beth</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fyddai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llwyddiant</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ar</a:t>
            </a:r>
            <a:r>
              <a:rPr lang="en-GB" sz="1800" dirty="0">
                <a:solidFill>
                  <a:srgbClr val="1F1F1F"/>
                </a:solidFill>
                <a:latin typeface="Arial" panose="020B0604020202020204" pitchFamily="34" charset="0"/>
              </a:rPr>
              <a:t> draws </a:t>
            </a:r>
            <a:r>
              <a:rPr lang="en-GB" sz="1800" dirty="0" err="1">
                <a:solidFill>
                  <a:srgbClr val="1F1F1F"/>
                </a:solidFill>
                <a:latin typeface="Arial" panose="020B0604020202020204" pitchFamily="34" charset="0"/>
              </a:rPr>
              <a:t>eu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holl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waith</a:t>
            </a:r>
            <a:r>
              <a:rPr lang="en-GB" sz="1800" dirty="0">
                <a:solidFill>
                  <a:srgbClr val="1F1F1F"/>
                </a:solidFill>
                <a:latin typeface="Arial" panose="020B0604020202020204" pitchFamily="34" charset="0"/>
              </a:rPr>
              <a:t>.</a:t>
            </a:r>
          </a:p>
          <a:p>
            <a:pPr marL="0" indent="0">
              <a:lnSpc>
                <a:spcPct val="110000"/>
              </a:lnSpc>
              <a:buNone/>
            </a:pPr>
            <a:r>
              <a:rPr lang="en-GB" sz="1800" dirty="0">
                <a:solidFill>
                  <a:srgbClr val="1F1F1F"/>
                </a:solidFill>
                <a:latin typeface="Arial" panose="020B0604020202020204" pitchFamily="34" charset="0"/>
              </a:rPr>
              <a:t>Er </a:t>
            </a:r>
            <a:r>
              <a:rPr lang="en-GB" sz="1800" dirty="0" err="1">
                <a:solidFill>
                  <a:srgbClr val="1F1F1F"/>
                </a:solidFill>
                <a:latin typeface="Arial" panose="020B0604020202020204" pitchFamily="34" charset="0"/>
              </a:rPr>
              <a:t>enghraifft</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bydd</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cyflwyno'r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Cwricwlwm</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Gymru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cyfrannu</a:t>
            </a:r>
            <a:r>
              <a:rPr lang="en-GB" sz="1800" dirty="0">
                <a:solidFill>
                  <a:srgbClr val="1F1F1F"/>
                </a:solidFill>
                <a:latin typeface="Arial" panose="020B0604020202020204" pitchFamily="34" charset="0"/>
              </a:rPr>
              <a:t> at </a:t>
            </a:r>
            <a:r>
              <a:rPr lang="en-GB" sz="1800" dirty="0" err="1">
                <a:solidFill>
                  <a:srgbClr val="1F1F1F"/>
                </a:solidFill>
                <a:latin typeface="Arial" panose="020B0604020202020204" pitchFamily="34" charset="0"/>
              </a:rPr>
              <a:t>ein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nodau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fel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cenedl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fel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nodir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a:latin typeface="Arial" panose="020B0604020202020204" pitchFamily="34" charset="0"/>
                <a:hlinkClick r:id="rId3"/>
              </a:rPr>
              <a:t>Deddf </a:t>
            </a:r>
            <a:r>
              <a:rPr lang="en-GB" sz="1800" dirty="0" err="1">
                <a:latin typeface="Arial" panose="020B0604020202020204" pitchFamily="34" charset="0"/>
                <a:hlinkClick r:id="rId3"/>
              </a:rPr>
              <a:t>Llesiant</a:t>
            </a:r>
            <a:r>
              <a:rPr lang="en-GB" sz="1800" dirty="0">
                <a:latin typeface="Arial" panose="020B0604020202020204" pitchFamily="34" charset="0"/>
                <a:hlinkClick r:id="rId3"/>
              </a:rPr>
              <a:t> </a:t>
            </a:r>
            <a:r>
              <a:rPr lang="en-GB" sz="1800" dirty="0" err="1">
                <a:latin typeface="Arial" panose="020B0604020202020204" pitchFamily="34" charset="0"/>
                <a:hlinkClick r:id="rId3"/>
              </a:rPr>
              <a:t>Cenedlaethau’r</a:t>
            </a:r>
            <a:r>
              <a:rPr lang="en-GB" sz="1800" dirty="0">
                <a:latin typeface="Arial" panose="020B0604020202020204" pitchFamily="34" charset="0"/>
                <a:hlinkClick r:id="rId3"/>
              </a:rPr>
              <a:t> </a:t>
            </a:r>
            <a:r>
              <a:rPr lang="en-GB" sz="1800" dirty="0" err="1">
                <a:latin typeface="Arial" panose="020B0604020202020204" pitchFamily="34" charset="0"/>
                <a:hlinkClick r:id="rId3"/>
              </a:rPr>
              <a:t>Dyfodol</a:t>
            </a:r>
            <a:r>
              <a:rPr lang="en-GB" sz="1800" dirty="0">
                <a:latin typeface="Arial" panose="020B0604020202020204" pitchFamily="34" charset="0"/>
                <a:hlinkClick r:id="rId3"/>
              </a:rPr>
              <a:t> (Cymru) 2015</a:t>
            </a:r>
            <a:r>
              <a:rPr lang="en-GB" sz="1800" b="1" dirty="0">
                <a:latin typeface="Arial" panose="020B0604020202020204" pitchFamily="34" charset="0"/>
              </a:rPr>
              <a:t>’ </a:t>
            </a:r>
            <a:r>
              <a:rPr lang="en-GB" sz="1800" dirty="0">
                <a:latin typeface="Arial" panose="020B0604020202020204" pitchFamily="34" charset="0"/>
              </a:rPr>
              <a:t>ac </a:t>
            </a:r>
            <a:r>
              <a:rPr lang="en-GB" sz="1800" dirty="0" err="1">
                <a:latin typeface="Arial" panose="020B0604020202020204" pitchFamily="34" charset="0"/>
              </a:rPr>
              <a:t>yn</a:t>
            </a:r>
            <a:r>
              <a:rPr lang="en-GB" sz="1800" dirty="0">
                <a:latin typeface="Arial" panose="020B0604020202020204" pitchFamily="34" charset="0"/>
              </a:rPr>
              <a:t> </a:t>
            </a:r>
            <a:r>
              <a:rPr lang="en-GB" sz="1800" dirty="0" err="1">
                <a:latin typeface="Arial" panose="020B0604020202020204" pitchFamily="34" charset="0"/>
              </a:rPr>
              <a:t>cefnogi</a:t>
            </a:r>
            <a:r>
              <a:rPr lang="en-GB" sz="1800" dirty="0">
                <a:latin typeface="Arial" panose="020B0604020202020204" pitchFamily="34" charset="0"/>
              </a:rPr>
              <a:t> </a:t>
            </a:r>
            <a:r>
              <a:rPr lang="en-GB" sz="1800" dirty="0" err="1">
                <a:latin typeface="Arial" panose="020B0604020202020204" pitchFamily="34" charset="0"/>
              </a:rPr>
              <a:t>amcanion</a:t>
            </a:r>
            <a:r>
              <a:rPr lang="en-GB" sz="1800" dirty="0">
                <a:latin typeface="Arial" panose="020B0604020202020204" pitchFamily="34" charset="0"/>
              </a:rPr>
              <a:t> </a:t>
            </a:r>
            <a:r>
              <a:rPr lang="en-GB" sz="1800" dirty="0" err="1">
                <a:latin typeface="Arial" panose="020B0604020202020204" pitchFamily="34" charset="0"/>
              </a:rPr>
              <a:t>lles</a:t>
            </a:r>
            <a:r>
              <a:rPr lang="en-GB" sz="1800" dirty="0">
                <a:latin typeface="Arial" panose="020B0604020202020204" pitchFamily="34" charset="0"/>
              </a:rPr>
              <a:t> </a:t>
            </a:r>
            <a:r>
              <a:rPr lang="en-GB" sz="1800" dirty="0" err="1">
                <a:latin typeface="Arial" panose="020B0604020202020204" pitchFamily="34" charset="0"/>
              </a:rPr>
              <a:t>Llywodraeth</a:t>
            </a:r>
            <a:r>
              <a:rPr lang="en-GB" sz="1800" dirty="0">
                <a:latin typeface="Arial" panose="020B0604020202020204" pitchFamily="34" charset="0"/>
              </a:rPr>
              <a:t> Cymru..</a:t>
            </a:r>
          </a:p>
          <a:p>
            <a:pPr marL="0" indent="0">
              <a:lnSpc>
                <a:spcPct val="110000"/>
              </a:lnSpc>
              <a:buNone/>
            </a:pPr>
            <a:r>
              <a:rPr lang="en-GB" sz="1800" dirty="0" err="1">
                <a:solidFill>
                  <a:srgbClr val="1F1F1F"/>
                </a:solidFill>
                <a:latin typeface="Arial" panose="020B0604020202020204" pitchFamily="34" charset="0"/>
              </a:rPr>
              <a:t>Mae'r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Cwricwlwm</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Gymru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hefyd</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cefnogi</a:t>
            </a:r>
            <a:r>
              <a:rPr lang="en-GB" sz="1800" dirty="0">
                <a:solidFill>
                  <a:srgbClr val="1F1F1F"/>
                </a:solidFill>
                <a:latin typeface="Arial" panose="020B0604020202020204" pitchFamily="34" charset="0"/>
              </a:rPr>
              <a:t> un </a:t>
            </a:r>
            <a:r>
              <a:rPr lang="en-GB" sz="1800" dirty="0" err="1">
                <a:solidFill>
                  <a:srgbClr val="1F1F1F"/>
                </a:solidFill>
                <a:latin typeface="Arial" panose="020B0604020202020204" pitchFamily="34" charset="0"/>
              </a:rPr>
              <a:t>arall</a:t>
            </a:r>
            <a:r>
              <a:rPr lang="en-GB" sz="1800" dirty="0">
                <a:solidFill>
                  <a:srgbClr val="1F1F1F"/>
                </a:solidFill>
                <a:latin typeface="Arial" panose="020B0604020202020204" pitchFamily="34" charset="0"/>
              </a:rPr>
              <a:t> o </a:t>
            </a:r>
            <a:r>
              <a:rPr lang="en-GB" sz="1800" dirty="0" err="1">
                <a:solidFill>
                  <a:srgbClr val="1F1F1F"/>
                </a:solidFill>
                <a:latin typeface="Arial" panose="020B0604020202020204" pitchFamily="34" charset="0"/>
              </a:rPr>
              <a:t>nodau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cyffredinol</a:t>
            </a:r>
            <a:r>
              <a:rPr lang="en-GB" sz="1800" dirty="0">
                <a:solidFill>
                  <a:srgbClr val="1F1F1F"/>
                </a:solidFill>
                <a:latin typeface="Arial" panose="020B0604020202020204" pitchFamily="34" charset="0"/>
              </a:rPr>
              <a:t> y </a:t>
            </a:r>
            <a:r>
              <a:rPr lang="en-GB" sz="1800" dirty="0" err="1">
                <a:solidFill>
                  <a:srgbClr val="1F1F1F"/>
                </a:solidFill>
                <a:latin typeface="Arial" panose="020B0604020202020204" pitchFamily="34" charset="0"/>
              </a:rPr>
              <a:t>Ddeddf</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sef</a:t>
            </a:r>
            <a:r>
              <a:rPr lang="en-GB" sz="1800" dirty="0">
                <a:solidFill>
                  <a:srgbClr val="1F1F1F"/>
                </a:solidFill>
                <a:latin typeface="Arial" panose="020B0604020202020204" pitchFamily="34" charset="0"/>
              </a:rPr>
              <a:t> ‘Cymru â </a:t>
            </a:r>
            <a:r>
              <a:rPr lang="en-GB" sz="1800" dirty="0" err="1">
                <a:solidFill>
                  <a:srgbClr val="1F1F1F"/>
                </a:solidFill>
                <a:latin typeface="Arial" panose="020B0604020202020204" pitchFamily="34" charset="0"/>
              </a:rPr>
              <a:t>diwylliant</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bywiog</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lle</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mae'r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Gymraeg</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ffynnu</a:t>
            </a:r>
            <a:r>
              <a:rPr lang="en-GB" sz="1800" dirty="0">
                <a:solidFill>
                  <a:srgbClr val="1F1F1F"/>
                </a:solidFill>
                <a:latin typeface="Arial" panose="020B0604020202020204" pitchFamily="34" charset="0"/>
              </a:rPr>
              <a:t>’. ‘</a:t>
            </a:r>
            <a:r>
              <a:rPr lang="en-GB" sz="1800" dirty="0">
                <a:solidFill>
                  <a:srgbClr val="0360A6"/>
                </a:solidFill>
                <a:latin typeface="Arial" panose="020B0604020202020204" pitchFamily="34" charset="0"/>
                <a:hlinkClick r:id="rId4"/>
              </a:rPr>
              <a:t>Cymraeg 2050: </a:t>
            </a:r>
            <a:r>
              <a:rPr lang="en-GB" sz="1800" dirty="0" err="1">
                <a:solidFill>
                  <a:srgbClr val="0360A6"/>
                </a:solidFill>
                <a:latin typeface="Arial" panose="020B0604020202020204" pitchFamily="34" charset="0"/>
                <a:hlinkClick r:id="rId4"/>
              </a:rPr>
              <a:t>Miliwn</a:t>
            </a:r>
            <a:r>
              <a:rPr lang="en-GB" sz="1800" dirty="0">
                <a:solidFill>
                  <a:srgbClr val="0360A6"/>
                </a:solidFill>
                <a:latin typeface="Arial" panose="020B0604020202020204" pitchFamily="34" charset="0"/>
                <a:hlinkClick r:id="rId4"/>
              </a:rPr>
              <a:t> o </a:t>
            </a:r>
            <a:r>
              <a:rPr lang="en-GB" sz="1800" dirty="0" err="1">
                <a:solidFill>
                  <a:srgbClr val="0360A6"/>
                </a:solidFill>
                <a:latin typeface="Arial" panose="020B0604020202020204" pitchFamily="34" charset="0"/>
                <a:hlinkClick r:id="rId4"/>
              </a:rPr>
              <a:t>siaradwyr</a:t>
            </a:r>
            <a:r>
              <a:rPr lang="en-GB" sz="1800" dirty="0">
                <a:solidFill>
                  <a:srgbClr val="0360A6"/>
                </a:solidFill>
                <a:latin typeface="Arial" panose="020B0604020202020204" pitchFamily="34" charset="0"/>
                <a:hlinkClick r:id="rId4"/>
              </a:rPr>
              <a:t> Cymraeg'</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yw</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ein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strategaeth</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ar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gyfer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cyflawni'r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uchelgais</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hwn</a:t>
            </a:r>
            <a:r>
              <a:rPr lang="en-GB" sz="1800" dirty="0">
                <a:solidFill>
                  <a:srgbClr val="1F1F1F"/>
                </a:solidFill>
                <a:latin typeface="Arial" panose="020B0604020202020204" pitchFamily="34" charset="0"/>
              </a:rPr>
              <a:t>.</a:t>
            </a:r>
          </a:p>
          <a:p>
            <a:pPr marL="0" indent="0">
              <a:lnSpc>
                <a:spcPct val="110000"/>
              </a:lnSpc>
              <a:buNone/>
            </a:pP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yr</a:t>
            </a:r>
            <a:r>
              <a:rPr lang="en-GB" sz="1800" dirty="0">
                <a:solidFill>
                  <a:srgbClr val="1F1F1F"/>
                </a:solidFill>
                <a:latin typeface="Arial" panose="020B0604020202020204" pitchFamily="34" charset="0"/>
              </a:rPr>
              <a:t> un </a:t>
            </a:r>
            <a:r>
              <a:rPr lang="en-GB" sz="1800" dirty="0" err="1">
                <a:solidFill>
                  <a:srgbClr val="1F1F1F"/>
                </a:solidFill>
                <a:latin typeface="Arial" panose="020B0604020202020204" pitchFamily="34" charset="0"/>
              </a:rPr>
              <a:t>modd</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mae'r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Cwricwlwm</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Gymru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wedi'i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gynllunio</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sicrhau</a:t>
            </a:r>
            <a:r>
              <a:rPr lang="en-GB" sz="1800" dirty="0">
                <a:solidFill>
                  <a:srgbClr val="1F1F1F"/>
                </a:solidFill>
                <a:latin typeface="Arial" panose="020B0604020202020204" pitchFamily="34" charset="0"/>
              </a:rPr>
              <a:t> bod </a:t>
            </a:r>
            <a:r>
              <a:rPr lang="en-GB" sz="1800" dirty="0" err="1">
                <a:solidFill>
                  <a:srgbClr val="1F1F1F"/>
                </a:solidFill>
                <a:latin typeface="Arial" panose="020B0604020202020204" pitchFamily="34" charset="0"/>
              </a:rPr>
              <a:t>cynnydd</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pob</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dysgwr</a:t>
            </a:r>
            <a:r>
              <a:rPr lang="en-GB" sz="1800" dirty="0">
                <a:solidFill>
                  <a:srgbClr val="1F1F1F"/>
                </a:solidFill>
                <a:latin typeface="Arial" panose="020B0604020202020204" pitchFamily="34" charset="0"/>
              </a:rPr>
              <a:t>, ac </a:t>
            </a: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benodol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ddysgwyr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difreintiedig</a:t>
            </a:r>
            <a:r>
              <a:rPr lang="en-GB" sz="1800" dirty="0">
                <a:solidFill>
                  <a:srgbClr val="1F1F1F"/>
                </a:solidFill>
                <a:latin typeface="Arial" panose="020B0604020202020204" pitchFamily="34" charset="0"/>
              </a:rPr>
              <a:t> ac </a:t>
            </a:r>
            <a:r>
              <a:rPr lang="en-GB" sz="1800" dirty="0" err="1">
                <a:solidFill>
                  <a:srgbClr val="1F1F1F"/>
                </a:solidFill>
                <a:latin typeface="Arial" panose="020B0604020202020204" pitchFamily="34" charset="0"/>
              </a:rPr>
              <a:t>agored</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niwed</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cyd-fynd</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agos</a:t>
            </a:r>
            <a:r>
              <a:rPr lang="en-GB" sz="1800" dirty="0">
                <a:solidFill>
                  <a:srgbClr val="1F1F1F"/>
                </a:solidFill>
                <a:latin typeface="Arial" panose="020B0604020202020204" pitchFamily="34" charset="0"/>
              </a:rPr>
              <a:t> â </a:t>
            </a:r>
            <a:r>
              <a:rPr lang="en-GB" sz="1800" dirty="0">
                <a:solidFill>
                  <a:srgbClr val="0360A6"/>
                </a:solidFill>
                <a:latin typeface="Arial" panose="020B0604020202020204" pitchFamily="34" charset="0"/>
                <a:hlinkClick r:id="rId5"/>
              </a:rPr>
              <a:t>Deddf </a:t>
            </a:r>
            <a:r>
              <a:rPr lang="en-GB" sz="1800" dirty="0" err="1">
                <a:solidFill>
                  <a:srgbClr val="0360A6"/>
                </a:solidFill>
                <a:latin typeface="Arial" panose="020B0604020202020204" pitchFamily="34" charset="0"/>
                <a:hlinkClick r:id="rId5"/>
              </a:rPr>
              <a:t>Anghenion</a:t>
            </a:r>
            <a:r>
              <a:rPr lang="en-GB" sz="1800" dirty="0">
                <a:solidFill>
                  <a:srgbClr val="0360A6"/>
                </a:solidFill>
                <a:latin typeface="Arial" panose="020B0604020202020204" pitchFamily="34" charset="0"/>
                <a:hlinkClick r:id="rId5"/>
              </a:rPr>
              <a:t> </a:t>
            </a:r>
            <a:r>
              <a:rPr lang="en-GB" sz="1800" dirty="0" err="1">
                <a:solidFill>
                  <a:srgbClr val="0360A6"/>
                </a:solidFill>
                <a:latin typeface="Arial" panose="020B0604020202020204" pitchFamily="34" charset="0"/>
                <a:hlinkClick r:id="rId5"/>
              </a:rPr>
              <a:t>Dysgu</a:t>
            </a:r>
            <a:r>
              <a:rPr lang="en-GB" sz="1800" dirty="0">
                <a:solidFill>
                  <a:srgbClr val="0360A6"/>
                </a:solidFill>
                <a:latin typeface="Arial" panose="020B0604020202020204" pitchFamily="34" charset="0"/>
                <a:hlinkClick r:id="rId5"/>
              </a:rPr>
              <a:t> </a:t>
            </a:r>
            <a:r>
              <a:rPr lang="en-GB" sz="1800" dirty="0" err="1">
                <a:solidFill>
                  <a:srgbClr val="0360A6"/>
                </a:solidFill>
                <a:latin typeface="Arial" panose="020B0604020202020204" pitchFamily="34" charset="0"/>
                <a:hlinkClick r:id="rId5"/>
              </a:rPr>
              <a:t>Ychwanegol</a:t>
            </a:r>
            <a:r>
              <a:rPr lang="en-GB" sz="1800" dirty="0">
                <a:solidFill>
                  <a:srgbClr val="0360A6"/>
                </a:solidFill>
                <a:latin typeface="Arial" panose="020B0604020202020204" pitchFamily="34" charset="0"/>
                <a:hlinkClick r:id="rId5"/>
              </a:rPr>
              <a:t> </a:t>
            </a:r>
            <a:r>
              <a:rPr lang="en-GB" sz="1800" dirty="0" err="1">
                <a:solidFill>
                  <a:srgbClr val="0360A6"/>
                </a:solidFill>
                <a:latin typeface="Arial" panose="020B0604020202020204" pitchFamily="34" charset="0"/>
                <a:hlinkClick r:id="rId5"/>
              </a:rPr>
              <a:t>a’r</a:t>
            </a:r>
            <a:r>
              <a:rPr lang="en-GB" sz="1800" dirty="0">
                <a:solidFill>
                  <a:srgbClr val="0360A6"/>
                </a:solidFill>
                <a:latin typeface="Arial" panose="020B0604020202020204" pitchFamily="34" charset="0"/>
                <a:hlinkClick r:id="rId5"/>
              </a:rPr>
              <a:t> </a:t>
            </a:r>
            <a:r>
              <a:rPr lang="en-GB" sz="1800" dirty="0" err="1">
                <a:solidFill>
                  <a:srgbClr val="0360A6"/>
                </a:solidFill>
                <a:latin typeface="Arial" panose="020B0604020202020204" pitchFamily="34" charset="0"/>
                <a:hlinkClick r:id="rId5"/>
              </a:rPr>
              <a:t>Tribiwnlys</a:t>
            </a:r>
            <a:r>
              <a:rPr lang="en-GB" sz="1800" dirty="0">
                <a:solidFill>
                  <a:srgbClr val="0360A6"/>
                </a:solidFill>
                <a:latin typeface="Arial" panose="020B0604020202020204" pitchFamily="34" charset="0"/>
                <a:hlinkClick r:id="rId5"/>
              </a:rPr>
              <a:t> </a:t>
            </a:r>
            <a:r>
              <a:rPr lang="en-GB" sz="1800" dirty="0" err="1">
                <a:solidFill>
                  <a:srgbClr val="0360A6"/>
                </a:solidFill>
                <a:latin typeface="Arial" panose="020B0604020202020204" pitchFamily="34" charset="0"/>
                <a:hlinkClick r:id="rId5"/>
              </a:rPr>
              <a:t>Addysg</a:t>
            </a:r>
            <a:r>
              <a:rPr lang="en-GB" sz="1800" dirty="0">
                <a:solidFill>
                  <a:srgbClr val="0360A6"/>
                </a:solidFill>
                <a:latin typeface="Arial" panose="020B0604020202020204" pitchFamily="34" charset="0"/>
                <a:hlinkClick r:id="rId5"/>
              </a:rPr>
              <a:t> (Cymru) 2018</a:t>
            </a:r>
            <a:r>
              <a:rPr lang="en-GB" sz="1800" dirty="0">
                <a:solidFill>
                  <a:srgbClr val="1F1F1F"/>
                </a:solidFill>
                <a:latin typeface="Arial" panose="020B0604020202020204" pitchFamily="34" charset="0"/>
              </a:rPr>
              <a:t>.</a:t>
            </a:r>
            <a:endParaRPr lang="en-GB" sz="1800" dirty="0"/>
          </a:p>
        </p:txBody>
      </p:sp>
      <p:pic>
        <p:nvPicPr>
          <p:cNvPr id="5" name="Picture 4" descr="Wales Map Flag | Wales map, Welsh flag, Wales flag">
            <a:extLst>
              <a:ext uri="{FF2B5EF4-FFF2-40B4-BE49-F238E27FC236}">
                <a16:creationId xmlns:a16="http://schemas.microsoft.com/office/drawing/2014/main" id="{361F4B00-0BD3-032E-336D-B177E964B4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282" r="14993" b="-1"/>
          <a:stretch/>
        </p:blipFill>
        <p:spPr bwMode="auto">
          <a:xfrm>
            <a:off x="482959" y="1629025"/>
            <a:ext cx="4360322" cy="3773831"/>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D38110-2B8A-66FC-85BF-E4FC8BF4C3CB}"/>
              </a:ext>
            </a:extLst>
          </p:cNvPr>
          <p:cNvSpPr txBox="1"/>
          <p:nvPr/>
        </p:nvSpPr>
        <p:spPr>
          <a:xfrm>
            <a:off x="1869782" y="280031"/>
            <a:ext cx="7411250" cy="738664"/>
          </a:xfrm>
          <a:prstGeom prst="rect">
            <a:avLst/>
          </a:prstGeom>
          <a:noFill/>
        </p:spPr>
        <p:txBody>
          <a:bodyPr wrap="square">
            <a:spAutoFit/>
          </a:bodyPr>
          <a:lstStyle/>
          <a:p>
            <a:pPr fontAlgn="base"/>
            <a:r>
              <a:rPr lang="en-GB" sz="2400" b="1" dirty="0" err="1">
                <a:solidFill>
                  <a:srgbClr val="1F1F1F"/>
                </a:solidFill>
                <a:latin typeface="Arial" panose="020B0604020202020204" pitchFamily="34" charset="0"/>
              </a:rPr>
              <a:t>Cwricwlwm</a:t>
            </a:r>
            <a:r>
              <a:rPr lang="en-GB" sz="2400" b="1" dirty="0">
                <a:solidFill>
                  <a:srgbClr val="1F1F1F"/>
                </a:solidFill>
                <a:latin typeface="Arial" panose="020B0604020202020204" pitchFamily="34" charset="0"/>
              </a:rPr>
              <a:t> </a:t>
            </a:r>
            <a:r>
              <a:rPr lang="en-GB" sz="2400" b="1" dirty="0" err="1">
                <a:solidFill>
                  <a:srgbClr val="1F1F1F"/>
                </a:solidFill>
                <a:latin typeface="Arial" panose="020B0604020202020204" pitchFamily="34" charset="0"/>
              </a:rPr>
              <a:t>i</a:t>
            </a:r>
            <a:r>
              <a:rPr lang="en-GB" sz="2400" b="1" dirty="0">
                <a:solidFill>
                  <a:srgbClr val="1F1F1F"/>
                </a:solidFill>
                <a:latin typeface="Arial" panose="020B0604020202020204" pitchFamily="34" charset="0"/>
              </a:rPr>
              <a:t> </a:t>
            </a:r>
            <a:r>
              <a:rPr lang="en-GB" sz="2400" b="1" dirty="0" err="1">
                <a:solidFill>
                  <a:srgbClr val="1F1F1F"/>
                </a:solidFill>
                <a:latin typeface="Arial" panose="020B0604020202020204" pitchFamily="34" charset="0"/>
              </a:rPr>
              <a:t>Gymru</a:t>
            </a:r>
            <a:r>
              <a:rPr lang="en-GB" sz="2400" b="1" dirty="0">
                <a:solidFill>
                  <a:srgbClr val="1F1F1F"/>
                </a:solidFill>
                <a:latin typeface="Arial" panose="020B0604020202020204" pitchFamily="34" charset="0"/>
              </a:rPr>
              <a:t>: y </a:t>
            </a:r>
            <a:r>
              <a:rPr lang="en-GB" sz="2400" b="1" dirty="0" err="1">
                <a:solidFill>
                  <a:srgbClr val="1F1F1F"/>
                </a:solidFill>
                <a:latin typeface="Arial" panose="020B0604020202020204" pitchFamily="34" charset="0"/>
              </a:rPr>
              <a:t>cyd-destun</a:t>
            </a:r>
            <a:r>
              <a:rPr lang="en-GB" sz="2400" b="1" dirty="0">
                <a:solidFill>
                  <a:srgbClr val="1F1F1F"/>
                </a:solidFill>
                <a:latin typeface="Arial" panose="020B0604020202020204" pitchFamily="34" charset="0"/>
              </a:rPr>
              <a:t> </a:t>
            </a:r>
            <a:r>
              <a:rPr lang="en-GB" sz="2400" b="1" dirty="0" err="1">
                <a:solidFill>
                  <a:srgbClr val="1F1F1F"/>
                </a:solidFill>
                <a:latin typeface="Arial" panose="020B0604020202020204" pitchFamily="34" charset="0"/>
              </a:rPr>
              <a:t>ar</a:t>
            </a:r>
            <a:r>
              <a:rPr lang="en-GB" sz="2400" b="1" dirty="0">
                <a:solidFill>
                  <a:srgbClr val="1F1F1F"/>
                </a:solidFill>
                <a:latin typeface="Arial" panose="020B0604020202020204" pitchFamily="34" charset="0"/>
              </a:rPr>
              <a:t> </a:t>
            </a:r>
            <a:r>
              <a:rPr lang="en-GB" sz="2400" b="1" dirty="0" err="1">
                <a:solidFill>
                  <a:srgbClr val="1F1F1F"/>
                </a:solidFill>
                <a:latin typeface="Arial" panose="020B0604020202020204" pitchFamily="34" charset="0"/>
              </a:rPr>
              <a:t>gyfer</a:t>
            </a:r>
            <a:r>
              <a:rPr lang="en-GB" sz="2400" b="1" dirty="0">
                <a:solidFill>
                  <a:srgbClr val="1F1F1F"/>
                </a:solidFill>
                <a:latin typeface="Arial" panose="020B0604020202020204" pitchFamily="34" charset="0"/>
              </a:rPr>
              <a:t> gwella</a:t>
            </a:r>
          </a:p>
          <a:p>
            <a:pPr algn="l" fontAlgn="base"/>
            <a:endParaRPr lang="en-GB" b="1" dirty="0">
              <a:solidFill>
                <a:srgbClr val="1F1F1F"/>
              </a:solidFill>
              <a:latin typeface="Arial" panose="020B0604020202020204" pitchFamily="34" charset="0"/>
            </a:endParaRPr>
          </a:p>
        </p:txBody>
      </p:sp>
    </p:spTree>
    <p:extLst>
      <p:ext uri="{BB962C8B-B14F-4D97-AF65-F5344CB8AC3E}">
        <p14:creationId xmlns:p14="http://schemas.microsoft.com/office/powerpoint/2010/main" val="3265285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See the source image">
            <a:extLst>
              <a:ext uri="{FF2B5EF4-FFF2-40B4-BE49-F238E27FC236}">
                <a16:creationId xmlns:a16="http://schemas.microsoft.com/office/drawing/2014/main" id="{03A2E089-5626-C0D0-8A39-D934968C8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5617" y="4721986"/>
            <a:ext cx="8078597" cy="17311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D16CAE69-C83B-063F-5540-456A843D7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040" y="54246"/>
            <a:ext cx="8078599" cy="17311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53566DF-5EB0-8CBB-BECE-7504157BF8DD}"/>
              </a:ext>
            </a:extLst>
          </p:cNvPr>
          <p:cNvSpPr/>
          <p:nvPr/>
        </p:nvSpPr>
        <p:spPr>
          <a:xfrm>
            <a:off x="2277037" y="460469"/>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err="1">
                <a:solidFill>
                  <a:schemeClr val="bg1"/>
                </a:solidFill>
              </a:rPr>
              <a:t>Gwella</a:t>
            </a:r>
            <a:r>
              <a:rPr lang="en-GB" sz="4400" dirty="0">
                <a:solidFill>
                  <a:schemeClr val="bg1"/>
                </a:solidFill>
              </a:rPr>
              <a:t> </a:t>
            </a:r>
            <a:r>
              <a:rPr lang="en-GB" sz="4400" dirty="0" err="1">
                <a:solidFill>
                  <a:schemeClr val="bg1"/>
                </a:solidFill>
              </a:rPr>
              <a:t>Ysgolion</a:t>
            </a:r>
            <a:endParaRPr lang="en-GB" dirty="0"/>
          </a:p>
        </p:txBody>
      </p:sp>
      <p:sp>
        <p:nvSpPr>
          <p:cNvPr id="14" name="Rectangle 13">
            <a:extLst>
              <a:ext uri="{FF2B5EF4-FFF2-40B4-BE49-F238E27FC236}">
                <a16:creationId xmlns:a16="http://schemas.microsoft.com/office/drawing/2014/main" id="{26DAE2A5-A8D4-921F-77D2-5C96169CF979}"/>
              </a:ext>
            </a:extLst>
          </p:cNvPr>
          <p:cNvSpPr/>
          <p:nvPr/>
        </p:nvSpPr>
        <p:spPr>
          <a:xfrm>
            <a:off x="2234774" y="5169500"/>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a:solidFill>
                  <a:schemeClr val="bg1"/>
                </a:solidFill>
              </a:rPr>
              <a:t>School Improvement</a:t>
            </a:r>
            <a:endParaRPr lang="en-GB" dirty="0"/>
          </a:p>
        </p:txBody>
      </p:sp>
      <p:pic>
        <p:nvPicPr>
          <p:cNvPr id="2058" name="Picture 10" descr="See the source image">
            <a:extLst>
              <a:ext uri="{FF2B5EF4-FFF2-40B4-BE49-F238E27FC236}">
                <a16:creationId xmlns:a16="http://schemas.microsoft.com/office/drawing/2014/main" id="{A3C8DB3A-4266-A779-E792-F269A49965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0033" y="1865102"/>
            <a:ext cx="2524603" cy="25246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9742DA3-9B16-4994-7B68-B15132C5BCAA}"/>
              </a:ext>
            </a:extLst>
          </p:cNvPr>
          <p:cNvSpPr txBox="1">
            <a:spLocks/>
          </p:cNvSpPr>
          <p:nvPr/>
        </p:nvSpPr>
        <p:spPr>
          <a:xfrm>
            <a:off x="665850" y="1956376"/>
            <a:ext cx="4213572" cy="3465033"/>
          </a:xfrm>
          <a:prstGeom prst="rect">
            <a:avLst/>
          </a:prstGeom>
        </p:spPr>
        <p:txBody>
          <a:bodyPr>
            <a:norm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45720" indent="0">
              <a:buNone/>
            </a:pPr>
            <a:r>
              <a:rPr lang="en-GB" sz="1800" dirty="0" err="1">
                <a:solidFill>
                  <a:srgbClr val="1F1F1F"/>
                </a:solidFill>
                <a:latin typeface="Arial" panose="020B0604020202020204" pitchFamily="34" charset="0"/>
              </a:rPr>
              <a:t>Diben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cyffredinol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gwella</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ysgolion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yw</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helpu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ysgolion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roi'r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profiadau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a'r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deilliannau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dysgu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gorau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posibl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ddysgwyr</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beth</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bynnag</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fo'u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cefndir</a:t>
            </a:r>
            <a:r>
              <a:rPr lang="en-GB" sz="1800" dirty="0">
                <a:solidFill>
                  <a:srgbClr val="1F1F1F"/>
                </a:solidFill>
                <a:latin typeface="Arial" panose="020B0604020202020204" pitchFamily="34" charset="0"/>
              </a:rPr>
              <a:t> neu </a:t>
            </a:r>
            <a:r>
              <a:rPr lang="en-GB" sz="1800" dirty="0" err="1">
                <a:solidFill>
                  <a:srgbClr val="1F1F1F"/>
                </a:solidFill>
                <a:latin typeface="Arial" panose="020B0604020202020204" pitchFamily="34" charset="0"/>
              </a:rPr>
              <a:t>eu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hamgylchiadau</a:t>
            </a:r>
            <a:r>
              <a:rPr lang="en-GB" sz="1800" dirty="0">
                <a:solidFill>
                  <a:srgbClr val="1F1F1F"/>
                </a:solidFill>
                <a:latin typeface="Arial" panose="020B0604020202020204" pitchFamily="34" charset="0"/>
              </a:rPr>
              <a:t>, er </a:t>
            </a:r>
            <a:r>
              <a:rPr lang="en-GB" sz="1800" dirty="0" err="1">
                <a:solidFill>
                  <a:srgbClr val="1F1F1F"/>
                </a:solidFill>
                <a:latin typeface="Arial" panose="020B0604020202020204" pitchFamily="34" charset="0"/>
              </a:rPr>
              <a:t>mwyn</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sicrhau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safonau</a:t>
            </a:r>
            <a:r>
              <a:rPr lang="en-GB" sz="1800" dirty="0">
                <a:solidFill>
                  <a:srgbClr val="1F1F1F"/>
                </a:solidFill>
                <a:latin typeface="Arial" panose="020B0604020202020204" pitchFamily="34" charset="0"/>
              </a:rPr>
              <a:t> ac </a:t>
            </a:r>
            <a:r>
              <a:rPr lang="en-GB" sz="1800" dirty="0" err="1">
                <a:solidFill>
                  <a:srgbClr val="1F1F1F"/>
                </a:solidFill>
                <a:latin typeface="Arial" panose="020B0604020202020204" pitchFamily="34" charset="0"/>
              </a:rPr>
              <a:t>uchelgeisiau</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uchel</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i</a:t>
            </a:r>
            <a:r>
              <a:rPr lang="en-GB" sz="1800" dirty="0">
                <a:solidFill>
                  <a:srgbClr val="1F1F1F"/>
                </a:solidFill>
                <a:latin typeface="Arial" panose="020B0604020202020204" pitchFamily="34" charset="0"/>
              </a:rPr>
              <a:t> </a:t>
            </a:r>
            <a:r>
              <a:rPr lang="en-GB" sz="1800" dirty="0" err="1">
                <a:solidFill>
                  <a:srgbClr val="1F1F1F"/>
                </a:solidFill>
                <a:latin typeface="Arial" panose="020B0604020202020204" pitchFamily="34" charset="0"/>
              </a:rPr>
              <a:t>bawb</a:t>
            </a:r>
            <a:r>
              <a:rPr lang="en-GB" sz="1800" dirty="0">
                <a:solidFill>
                  <a:srgbClr val="1F1F1F"/>
                </a:solidFill>
                <a:latin typeface="Arial" panose="020B0604020202020204" pitchFamily="34" charset="0"/>
              </a:rPr>
              <a:t>. </a:t>
            </a:r>
            <a:endParaRPr lang="en-GB" sz="1200" b="1" i="1" dirty="0">
              <a:latin typeface="Arial" panose="020B0604020202020204" pitchFamily="34" charset="0"/>
            </a:endParaRPr>
          </a:p>
          <a:p>
            <a:pPr marL="45720" indent="0">
              <a:buFont typeface="Corbel" pitchFamily="34" charset="0"/>
              <a:buNone/>
            </a:pPr>
            <a:r>
              <a:rPr lang="en-GB" sz="1200" b="1" i="1" dirty="0">
                <a:latin typeface="Arial" panose="020B0604020202020204" pitchFamily="34" charset="0"/>
              </a:rPr>
              <a:t>Canllawiau </a:t>
            </a:r>
            <a:r>
              <a:rPr lang="en-GB" sz="1200" b="1" i="1" dirty="0" err="1">
                <a:latin typeface="Arial" panose="020B0604020202020204" pitchFamily="34" charset="0"/>
              </a:rPr>
              <a:t>gwella</a:t>
            </a:r>
            <a:r>
              <a:rPr lang="en-GB" sz="1200" b="1" i="1" dirty="0">
                <a:latin typeface="Arial" panose="020B0604020202020204" pitchFamily="34" charset="0"/>
              </a:rPr>
              <a:t> </a:t>
            </a:r>
            <a:r>
              <a:rPr lang="en-GB" sz="1200" b="1" i="1" dirty="0" err="1">
                <a:latin typeface="Arial" panose="020B0604020202020204" pitchFamily="34" charset="0"/>
              </a:rPr>
              <a:t>ysgolion</a:t>
            </a:r>
            <a:r>
              <a:rPr lang="en-GB" sz="1200" b="1" i="1" dirty="0">
                <a:latin typeface="Arial" panose="020B0604020202020204" pitchFamily="34" charset="0"/>
              </a:rPr>
              <a:t>: </a:t>
            </a:r>
            <a:r>
              <a:rPr lang="en-GB" sz="1200" b="1" i="1" dirty="0" err="1">
                <a:latin typeface="Arial" panose="020B0604020202020204" pitchFamily="34" charset="0"/>
              </a:rPr>
              <a:t>fframwaith</a:t>
            </a:r>
            <a:r>
              <a:rPr lang="en-GB" sz="1200" b="1" i="1" dirty="0">
                <a:latin typeface="Arial" panose="020B0604020202020204" pitchFamily="34" charset="0"/>
              </a:rPr>
              <a:t> </a:t>
            </a:r>
            <a:r>
              <a:rPr lang="en-GB" sz="1200" b="1" i="1" dirty="0" err="1">
                <a:latin typeface="Arial" panose="020B0604020202020204" pitchFamily="34" charset="0"/>
              </a:rPr>
              <a:t>ar</a:t>
            </a:r>
            <a:r>
              <a:rPr lang="en-GB" sz="1200" b="1" i="1" dirty="0">
                <a:latin typeface="Arial" panose="020B0604020202020204" pitchFamily="34" charset="0"/>
              </a:rPr>
              <a:t> </a:t>
            </a:r>
            <a:r>
              <a:rPr lang="en-GB" sz="1200" b="1" i="1" dirty="0" err="1">
                <a:latin typeface="Arial" panose="020B0604020202020204" pitchFamily="34" charset="0"/>
              </a:rPr>
              <a:t>gyfer</a:t>
            </a:r>
            <a:r>
              <a:rPr lang="en-GB" sz="1200" b="1" i="1" dirty="0">
                <a:latin typeface="Arial" panose="020B0604020202020204" pitchFamily="34" charset="0"/>
              </a:rPr>
              <a:t> </a:t>
            </a:r>
            <a:r>
              <a:rPr lang="en-GB" sz="1200" b="1" i="1" dirty="0" err="1">
                <a:latin typeface="Arial" panose="020B0604020202020204" pitchFamily="34" charset="0"/>
              </a:rPr>
              <a:t>gwerthuso</a:t>
            </a:r>
            <a:r>
              <a:rPr lang="en-GB" sz="1200" b="1" i="1" dirty="0">
                <a:latin typeface="Arial" panose="020B0604020202020204" pitchFamily="34" charset="0"/>
              </a:rPr>
              <a:t>, </a:t>
            </a:r>
            <a:r>
              <a:rPr lang="en-GB" sz="1200" b="1" i="1" dirty="0" err="1">
                <a:latin typeface="Arial" panose="020B0604020202020204" pitchFamily="34" charset="0"/>
              </a:rPr>
              <a:t>gwella</a:t>
            </a:r>
            <a:r>
              <a:rPr lang="en-GB" sz="1200" b="1" i="1" dirty="0">
                <a:latin typeface="Arial" panose="020B0604020202020204" pitchFamily="34" charset="0"/>
              </a:rPr>
              <a:t> ac </a:t>
            </a:r>
            <a:r>
              <a:rPr lang="en-GB" sz="1200" b="1" i="1" dirty="0" err="1">
                <a:latin typeface="Arial" panose="020B0604020202020204" pitchFamily="34" charset="0"/>
              </a:rPr>
              <a:t>atebolrwydd</a:t>
            </a:r>
            <a:r>
              <a:rPr lang="en-GB" sz="1200" b="1" i="1" dirty="0">
                <a:latin typeface="Arial" panose="020B0604020202020204" pitchFamily="34" charset="0"/>
              </a:rPr>
              <a:t> (</a:t>
            </a:r>
            <a:r>
              <a:rPr lang="en-GB" sz="1200" b="1" i="1" dirty="0" err="1">
                <a:latin typeface="Arial" panose="020B0604020202020204" pitchFamily="34" charset="0"/>
              </a:rPr>
              <a:t>Llywodraeth</a:t>
            </a:r>
            <a:r>
              <a:rPr lang="en-GB" sz="1200" b="1" i="1" dirty="0">
                <a:latin typeface="Arial" panose="020B0604020202020204" pitchFamily="34" charset="0"/>
              </a:rPr>
              <a:t> Cymru)</a:t>
            </a:r>
          </a:p>
          <a:p>
            <a:endParaRPr lang="en-GB" dirty="0"/>
          </a:p>
        </p:txBody>
      </p:sp>
      <p:sp>
        <p:nvSpPr>
          <p:cNvPr id="4" name="Content Placeholder 3">
            <a:extLst>
              <a:ext uri="{FF2B5EF4-FFF2-40B4-BE49-F238E27FC236}">
                <a16:creationId xmlns:a16="http://schemas.microsoft.com/office/drawing/2014/main" id="{888242AE-60AC-DB1E-109B-4A02F07728DA}"/>
              </a:ext>
            </a:extLst>
          </p:cNvPr>
          <p:cNvSpPr txBox="1">
            <a:spLocks/>
          </p:cNvSpPr>
          <p:nvPr/>
        </p:nvSpPr>
        <p:spPr>
          <a:xfrm>
            <a:off x="7312580" y="1927131"/>
            <a:ext cx="4271966" cy="3221838"/>
          </a:xfrm>
          <a:prstGeom prst="rect">
            <a:avLst/>
          </a:prstGeom>
        </p:spPr>
        <p:txBody>
          <a:bodyPr>
            <a:norm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45720" indent="0">
              <a:buNone/>
            </a:pPr>
            <a:r>
              <a:rPr lang="en-GB" sz="1800" dirty="0">
                <a:solidFill>
                  <a:srgbClr val="1F1F1F"/>
                </a:solidFill>
                <a:latin typeface="Arial" panose="020B0604020202020204" pitchFamily="34" charset="0"/>
              </a:rPr>
              <a:t>The overarching purpose of </a:t>
            </a:r>
            <a:r>
              <a:rPr lang="en-GB" sz="1800" b="1" dirty="0">
                <a:solidFill>
                  <a:srgbClr val="1F1F1F"/>
                </a:solidFill>
                <a:latin typeface="Arial" panose="020B0604020202020204" pitchFamily="34" charset="0"/>
              </a:rPr>
              <a:t>school improvement </a:t>
            </a:r>
            <a:r>
              <a:rPr lang="en-GB" sz="1800" dirty="0">
                <a:solidFill>
                  <a:srgbClr val="1F1F1F"/>
                </a:solidFill>
                <a:latin typeface="Arial" panose="020B0604020202020204" pitchFamily="34" charset="0"/>
              </a:rPr>
              <a:t>is to help schools give learners the best possible learning experiences and outcomes, whatever their background or circumstance, in order to achieve high standards and aspirations for all. </a:t>
            </a:r>
          </a:p>
          <a:p>
            <a:pPr marL="45720" indent="0">
              <a:buFont typeface="Corbel" pitchFamily="34" charset="0"/>
              <a:buNone/>
            </a:pPr>
            <a:r>
              <a:rPr lang="en-GB" sz="1200" b="1" i="1" dirty="0">
                <a:latin typeface="Arial" panose="020B0604020202020204" pitchFamily="34" charset="0"/>
              </a:rPr>
              <a:t>School improvement guidance: framework for evaluation, improvement and accountability (Welsh Government)</a:t>
            </a:r>
          </a:p>
          <a:p>
            <a:endParaRPr lang="en-GB" sz="1700" dirty="0"/>
          </a:p>
        </p:txBody>
      </p:sp>
    </p:spTree>
    <p:extLst>
      <p:ext uri="{BB962C8B-B14F-4D97-AF65-F5344CB8AC3E}">
        <p14:creationId xmlns:p14="http://schemas.microsoft.com/office/powerpoint/2010/main" val="3789820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2058"/>
                                        </p:tgtEl>
                                      </p:cBhvr>
                                    </p:animEffect>
                                    <p:set>
                                      <p:cBhvr>
                                        <p:cTn id="7" dur="1" fill="hold">
                                          <p:stCondLst>
                                            <p:cond delay="499"/>
                                          </p:stCondLst>
                                        </p:cTn>
                                        <p:tgtEl>
                                          <p:spTgt spid="205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B948B44-F2D0-7989-DAF4-5F88107AFB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5296" y="423747"/>
            <a:ext cx="4095403" cy="4761236"/>
          </a:xfrm>
          <a:prstGeom prst="rect">
            <a:avLst/>
          </a:prstGeom>
          <a:ln>
            <a:solidFill>
              <a:srgbClr val="5B9BD5"/>
            </a:solidFill>
          </a:ln>
        </p:spPr>
      </p:pic>
      <p:pic>
        <p:nvPicPr>
          <p:cNvPr id="2" name="Picture 1">
            <a:extLst>
              <a:ext uri="{FF2B5EF4-FFF2-40B4-BE49-F238E27FC236}">
                <a16:creationId xmlns:a16="http://schemas.microsoft.com/office/drawing/2014/main" id="{190B19DE-CC47-E4D1-2AB2-81B833804F65}"/>
              </a:ext>
            </a:extLst>
          </p:cNvPr>
          <p:cNvPicPr>
            <a:picLocks noChangeAspect="1"/>
          </p:cNvPicPr>
          <p:nvPr/>
        </p:nvPicPr>
        <p:blipFill rotWithShape="1">
          <a:blip r:embed="rId4"/>
          <a:srcRect l="28182" t="24295" r="22546" b="9523"/>
          <a:stretch/>
        </p:blipFill>
        <p:spPr>
          <a:xfrm>
            <a:off x="327709" y="296433"/>
            <a:ext cx="5615891" cy="5028743"/>
          </a:xfrm>
          <a:prstGeom prst="rect">
            <a:avLst/>
          </a:prstGeom>
        </p:spPr>
      </p:pic>
      <p:pic>
        <p:nvPicPr>
          <p:cNvPr id="3074" name="Picture 2" descr="Free Animated Cliparts Think, Download Free Animated Cliparts Think png ...">
            <a:extLst>
              <a:ext uri="{FF2B5EF4-FFF2-40B4-BE49-F238E27FC236}">
                <a16:creationId xmlns:a16="http://schemas.microsoft.com/office/drawing/2014/main" id="{FEC77D4A-5242-9F91-381C-A9394F775A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52723" y="1637599"/>
            <a:ext cx="751099" cy="97235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ree Animated Cliparts Think, Download Free Animated Cliparts Think png ...">
            <a:extLst>
              <a:ext uri="{FF2B5EF4-FFF2-40B4-BE49-F238E27FC236}">
                <a16:creationId xmlns:a16="http://schemas.microsoft.com/office/drawing/2014/main" id="{E1E22631-F410-476C-C07F-D97CDBB8FE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39760" y="1769842"/>
            <a:ext cx="772527" cy="1000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142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5248072" y="629268"/>
            <a:ext cx="4939868" cy="1286160"/>
          </a:xfrm>
        </p:spPr>
        <p:txBody>
          <a:bodyPr vert="horz" lIns="91440" tIns="45720" rIns="91440" bIns="45720" rtlCol="0" anchor="b">
            <a:normAutofit/>
          </a:bodyPr>
          <a:lstStyle/>
          <a:p>
            <a:r>
              <a:rPr lang="cy-GB" b="1"/>
              <a:t>Hunanwerthuso</a:t>
            </a:r>
            <a:endParaRPr lang="en-US" b="1">
              <a:solidFill>
                <a:srgbClr val="00B050"/>
              </a:solidFill>
            </a:endParaRPr>
          </a:p>
        </p:txBody>
      </p:sp>
      <p:sp>
        <p:nvSpPr>
          <p:cNvPr id="3" name="TextBox 2">
            <a:extLst>
              <a:ext uri="{FF2B5EF4-FFF2-40B4-BE49-F238E27FC236}">
                <a16:creationId xmlns:a16="http://schemas.microsoft.com/office/drawing/2014/main" id="{7AEA0635-40F5-4ECB-8F38-0BDCE4768352}"/>
              </a:ext>
            </a:extLst>
          </p:cNvPr>
          <p:cNvSpPr txBox="1"/>
          <p:nvPr/>
        </p:nvSpPr>
        <p:spPr>
          <a:xfrm>
            <a:off x="5248074" y="2438401"/>
            <a:ext cx="4939867" cy="3785419"/>
          </a:xfrm>
          <a:prstGeom prst="rect">
            <a:avLst/>
          </a:prstGeom>
        </p:spPr>
        <p:txBody>
          <a:bodyPr vert="horz" lIns="91440" tIns="45720" rIns="91440" bIns="45720" rtlCol="0">
            <a:normAutofit fontScale="85000" lnSpcReduction="10000"/>
          </a:bodyPr>
          <a:lstStyle/>
          <a:p>
            <a:pPr lvl="0"/>
            <a:r>
              <a:rPr lang="cy-GB"/>
              <a:t>Hunanwerthuso yw’r modd y mae ysgolion yn adfyfyrio ar eu perfformiad ac yn ei ddefnyddio fel sylfaen ar gyfer cynllunio gwelliannau cynaliadwy. Mae’r broses o hunanwerthuso a chynllunio gwelliannau yn ganolog i gefnogi datblygiadau o ran gwella ysgol, dysgu proffesiynol a deilliannau dysgwyr. Fel proses flynyddol, mae hunanwerthuso’n offeryn allweddol wrth gynorthwyo ysgol i asesu ei pherfformiad. Mae’n helpu ysgolion i nodi:</a:t>
            </a:r>
            <a:endParaRPr lang="en-GB"/>
          </a:p>
          <a:p>
            <a:pPr fontAlgn="base"/>
            <a:r>
              <a:rPr lang="en-GB"/>
              <a:t> </a:t>
            </a:r>
          </a:p>
          <a:p>
            <a:r>
              <a:rPr lang="cy-GB"/>
              <a:t>• pa mor dda maen nhw’n perfformio</a:t>
            </a:r>
            <a:endParaRPr lang="en-GB"/>
          </a:p>
          <a:p>
            <a:pPr fontAlgn="base"/>
            <a:r>
              <a:rPr lang="en-GB"/>
              <a:t> </a:t>
            </a:r>
          </a:p>
          <a:p>
            <a:r>
              <a:rPr lang="cy-GB"/>
              <a:t>• meysydd cryfder</a:t>
            </a:r>
            <a:endParaRPr lang="en-GB"/>
          </a:p>
          <a:p>
            <a:pPr fontAlgn="base"/>
            <a:r>
              <a:rPr lang="en-GB"/>
              <a:t> </a:t>
            </a:r>
          </a:p>
          <a:p>
            <a:r>
              <a:rPr lang="cy-GB"/>
              <a:t>• beth mae angen ei wella</a:t>
            </a:r>
            <a:endParaRPr lang="en-GB"/>
          </a:p>
          <a:p>
            <a:pPr fontAlgn="base"/>
            <a:r>
              <a:rPr lang="en-GB"/>
              <a:t> </a:t>
            </a:r>
          </a:p>
          <a:p>
            <a:r>
              <a:rPr lang="cy-GB"/>
              <a:t>• pa gamau i’w gweithredu i wneud y gwelliannau hynny.</a:t>
            </a:r>
            <a:endParaRPr lang="en-GB"/>
          </a:p>
          <a:p>
            <a:r>
              <a:rPr lang="en-GB"/>
              <a:t> </a:t>
            </a:r>
          </a:p>
          <a:p>
            <a:pPr>
              <a:lnSpc>
                <a:spcPct val="90000"/>
              </a:lnSpc>
              <a:spcAft>
                <a:spcPts val="600"/>
              </a:spcAft>
            </a:pPr>
            <a:endParaRPr lang="en-US" sz="1400"/>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32738" y="218946"/>
            <a:ext cx="3254688" cy="6420108"/>
          </a:xfrm>
          <a:prstGeom prst="rect">
            <a:avLst/>
          </a:prstGeom>
          <a:effectLst/>
        </p:spPr>
      </p:pic>
    </p:spTree>
    <p:extLst>
      <p:ext uri="{BB962C8B-B14F-4D97-AF65-F5344CB8AC3E}">
        <p14:creationId xmlns:p14="http://schemas.microsoft.com/office/powerpoint/2010/main" val="3399585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5248072" y="629268"/>
            <a:ext cx="4939868" cy="1286160"/>
          </a:xfrm>
        </p:spPr>
        <p:txBody>
          <a:bodyPr vert="horz" lIns="91440" tIns="45720" rIns="91440" bIns="45720" rtlCol="0" anchor="b">
            <a:normAutofit/>
          </a:bodyPr>
          <a:lstStyle/>
          <a:p>
            <a:r>
              <a:rPr lang="cy-GB" b="1"/>
              <a:t>Hunanwerthuso</a:t>
            </a:r>
            <a:endParaRPr lang="en-US" b="1">
              <a:solidFill>
                <a:srgbClr val="00B050"/>
              </a:solidFill>
            </a:endParaRPr>
          </a:p>
        </p:txBody>
      </p:sp>
      <p:sp>
        <p:nvSpPr>
          <p:cNvPr id="3" name="TextBox 2">
            <a:extLst>
              <a:ext uri="{FF2B5EF4-FFF2-40B4-BE49-F238E27FC236}">
                <a16:creationId xmlns:a16="http://schemas.microsoft.com/office/drawing/2014/main" id="{7AEA0635-40F5-4ECB-8F38-0BDCE4768352}"/>
              </a:ext>
            </a:extLst>
          </p:cNvPr>
          <p:cNvSpPr txBox="1"/>
          <p:nvPr/>
        </p:nvSpPr>
        <p:spPr>
          <a:xfrm>
            <a:off x="5248074" y="2438401"/>
            <a:ext cx="4939867" cy="3785419"/>
          </a:xfrm>
          <a:prstGeom prst="rect">
            <a:avLst/>
          </a:prstGeom>
        </p:spPr>
        <p:txBody>
          <a:bodyPr vert="horz" lIns="91440" tIns="45720" rIns="91440" bIns="45720" rtlCol="0">
            <a:normAutofit fontScale="85000" lnSpcReduction="10000"/>
          </a:bodyPr>
          <a:lstStyle/>
          <a:p>
            <a:pPr lvl="0"/>
            <a:r>
              <a:rPr lang="cy-GB"/>
              <a:t>Hunanwerthuso yw’r modd y mae ysgolion yn adfyfyrio ar eu perfformiad ac yn ei ddefnyddio fel sylfaen ar gyfer cynllunio gwelliannau cynaliadwy. Mae’r broses o hunanwerthuso a chynllunio gwelliannau yn ganolog i gefnogi datblygiadau o ran gwella ysgol, dysgu proffesiynol a deilliannau dysgwyr. Fel proses flynyddol, mae hunanwerthuso’n offeryn allweddol wrth gynorthwyo ysgol i asesu ei pherfformiad. Mae’n helpu ysgolion i nodi:</a:t>
            </a:r>
            <a:endParaRPr lang="en-GB"/>
          </a:p>
          <a:p>
            <a:pPr fontAlgn="base"/>
            <a:r>
              <a:rPr lang="en-GB"/>
              <a:t> </a:t>
            </a:r>
          </a:p>
          <a:p>
            <a:r>
              <a:rPr lang="cy-GB"/>
              <a:t>• pa mor dda maen nhw’n perfformio</a:t>
            </a:r>
            <a:endParaRPr lang="en-GB"/>
          </a:p>
          <a:p>
            <a:pPr fontAlgn="base"/>
            <a:r>
              <a:rPr lang="en-GB"/>
              <a:t> </a:t>
            </a:r>
          </a:p>
          <a:p>
            <a:r>
              <a:rPr lang="cy-GB"/>
              <a:t>• meysydd cryfder</a:t>
            </a:r>
            <a:endParaRPr lang="en-GB"/>
          </a:p>
          <a:p>
            <a:pPr fontAlgn="base"/>
            <a:r>
              <a:rPr lang="en-GB"/>
              <a:t> </a:t>
            </a:r>
          </a:p>
          <a:p>
            <a:r>
              <a:rPr lang="cy-GB"/>
              <a:t>• beth mae angen ei wella</a:t>
            </a:r>
            <a:endParaRPr lang="en-GB"/>
          </a:p>
          <a:p>
            <a:pPr fontAlgn="base"/>
            <a:r>
              <a:rPr lang="en-GB"/>
              <a:t> </a:t>
            </a:r>
          </a:p>
          <a:p>
            <a:r>
              <a:rPr lang="cy-GB"/>
              <a:t>• pa gamau i’w gweithredu i wneud y gwelliannau hynny.</a:t>
            </a:r>
            <a:endParaRPr lang="en-GB"/>
          </a:p>
          <a:p>
            <a:r>
              <a:rPr lang="en-GB"/>
              <a:t> </a:t>
            </a:r>
          </a:p>
          <a:p>
            <a:pPr>
              <a:lnSpc>
                <a:spcPct val="90000"/>
              </a:lnSpc>
              <a:spcAft>
                <a:spcPts val="600"/>
              </a:spcAft>
            </a:pPr>
            <a:endParaRPr lang="en-US" sz="1400"/>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32738" y="218946"/>
            <a:ext cx="3254688" cy="6420108"/>
          </a:xfrm>
          <a:prstGeom prst="rect">
            <a:avLst/>
          </a:prstGeom>
          <a:effectLst/>
        </p:spPr>
      </p:pic>
    </p:spTree>
    <p:extLst>
      <p:ext uri="{BB962C8B-B14F-4D97-AF65-F5344CB8AC3E}">
        <p14:creationId xmlns:p14="http://schemas.microsoft.com/office/powerpoint/2010/main" val="18640738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5248072" y="629268"/>
            <a:ext cx="4939868" cy="1286160"/>
          </a:xfrm>
        </p:spPr>
        <p:txBody>
          <a:bodyPr vert="horz" lIns="91440" tIns="45720" rIns="91440" bIns="45720" rtlCol="0" anchor="b">
            <a:normAutofit/>
          </a:bodyPr>
          <a:lstStyle/>
          <a:p>
            <a:r>
              <a:rPr lang="en-US" b="1"/>
              <a:t>Self-Evaluation</a:t>
            </a:r>
          </a:p>
        </p:txBody>
      </p:sp>
      <p:sp>
        <p:nvSpPr>
          <p:cNvPr id="3" name="TextBox 2">
            <a:extLst>
              <a:ext uri="{FF2B5EF4-FFF2-40B4-BE49-F238E27FC236}">
                <a16:creationId xmlns:a16="http://schemas.microsoft.com/office/drawing/2014/main" id="{7AEA0635-40F5-4ECB-8F38-0BDCE4768352}"/>
              </a:ext>
            </a:extLst>
          </p:cNvPr>
          <p:cNvSpPr txBox="1"/>
          <p:nvPr/>
        </p:nvSpPr>
        <p:spPr>
          <a:xfrm>
            <a:off x="5248074" y="2438401"/>
            <a:ext cx="4939867" cy="3785419"/>
          </a:xfrm>
          <a:prstGeom prst="rect">
            <a:avLst/>
          </a:prstGeom>
        </p:spPr>
        <p:txBody>
          <a:bodyPr vert="horz" lIns="91440" tIns="45720" rIns="91440" bIns="45720" rtlCol="0">
            <a:normAutofit/>
          </a:bodyPr>
          <a:lstStyle/>
          <a:p>
            <a:pPr>
              <a:lnSpc>
                <a:spcPct val="90000"/>
              </a:lnSpc>
              <a:spcAft>
                <a:spcPts val="600"/>
              </a:spcAft>
            </a:pPr>
            <a:r>
              <a:rPr lang="en-US" sz="1400" dirty="0"/>
              <a:t>Self-evaluation is the means by which schools reflect upon their performance and use it as a basis for sustainable improvement planning. The process of self-evaluation and improvement planning is central to supporting advances in school improvement, professional learning and learner outcomes. As an annual process, self-evaluation is a key tool in assisting a school to assess its performance. It helps schools to identify: </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 how well they are performing </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 areas of strength </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 what needs to be improved </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 what actions to take to make those improvements. </a:t>
            </a:r>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25380" y="173581"/>
            <a:ext cx="3300683" cy="6510837"/>
          </a:xfrm>
          <a:prstGeom prst="rect">
            <a:avLst/>
          </a:prstGeom>
          <a:effectLst/>
        </p:spPr>
      </p:pic>
    </p:spTree>
    <p:extLst>
      <p:ext uri="{BB962C8B-B14F-4D97-AF65-F5344CB8AC3E}">
        <p14:creationId xmlns:p14="http://schemas.microsoft.com/office/powerpoint/2010/main" val="498486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94F8B2-05BA-43E9-A866-43845A30E207}"/>
              </a:ext>
            </a:extLst>
          </p:cNvPr>
          <p:cNvSpPr>
            <a:spLocks noGrp="1"/>
          </p:cNvSpPr>
          <p:nvPr>
            <p:ph sz="half" idx="1"/>
          </p:nvPr>
        </p:nvSpPr>
        <p:spPr>
          <a:xfrm>
            <a:off x="1161781" y="1303985"/>
            <a:ext cx="9958589" cy="4023360"/>
          </a:xfrm>
        </p:spPr>
        <p:txBody>
          <a:bodyPr>
            <a:normAutofit fontScale="85000" lnSpcReduction="20000"/>
          </a:bodyPr>
          <a:lstStyle/>
          <a:p>
            <a:pPr marL="45720" indent="0">
              <a:spcAft>
                <a:spcPts val="1875"/>
              </a:spcAft>
              <a:buNone/>
            </a:pPr>
            <a:r>
              <a:rPr lang="en-GB" b="1" i="0" dirty="0" err="1">
                <a:solidFill>
                  <a:srgbClr val="1F1F1F"/>
                </a:solidFill>
                <a:effectLst/>
                <a:latin typeface="Arial" panose="020B0604020202020204" pitchFamily="34" charset="0"/>
              </a:rPr>
              <a:t>Rôl</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ganolog</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hunanarfarnu</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cadarn</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gan</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ysgolion</a:t>
            </a:r>
            <a:endParaRPr lang="en-GB" sz="1800" b="1" dirty="0">
              <a:effectLst/>
              <a:latin typeface="Times New Roman" panose="02020603050405020304" pitchFamily="18" charset="0"/>
              <a:ea typeface="Times New Roman" panose="02020603050405020304" pitchFamily="18" charset="0"/>
            </a:endParaRPr>
          </a:p>
          <a:p>
            <a:pPr>
              <a:spcAft>
                <a:spcPts val="1500"/>
              </a:spcAft>
            </a:pPr>
            <a:r>
              <a:rPr lang="en-GB" sz="1800" dirty="0">
                <a:solidFill>
                  <a:srgbClr val="1F1F1F"/>
                </a:solidFill>
                <a:effectLst/>
                <a:latin typeface="Arial" panose="020B0604020202020204" pitchFamily="34" charset="0"/>
                <a:ea typeface="Times New Roman" panose="02020603050405020304" pitchFamily="18" charset="0"/>
              </a:rPr>
              <a:t>Un o </a:t>
            </a:r>
            <a:r>
              <a:rPr lang="en-GB" sz="1800" dirty="0" err="1">
                <a:solidFill>
                  <a:srgbClr val="1F1F1F"/>
                </a:solidFill>
                <a:effectLst/>
                <a:latin typeface="Arial" panose="020B0604020202020204" pitchFamily="34" charset="0"/>
                <a:ea typeface="Times New Roman" panose="02020603050405020304" pitchFamily="18" charset="0"/>
              </a:rPr>
              <a:t>brif</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egwyddorion</a:t>
            </a:r>
            <a:r>
              <a:rPr lang="en-GB" sz="1800" dirty="0">
                <a:solidFill>
                  <a:srgbClr val="1F1F1F"/>
                </a:solidFill>
                <a:effectLst/>
                <a:latin typeface="Arial" panose="020B0604020202020204" pitchFamily="34" charset="0"/>
                <a:ea typeface="Times New Roman" panose="02020603050405020304" pitchFamily="18" charset="0"/>
              </a:rPr>
              <a:t> y </a:t>
            </a:r>
            <a:r>
              <a:rPr lang="en-GB" sz="1800" dirty="0" err="1">
                <a:solidFill>
                  <a:srgbClr val="1F1F1F"/>
                </a:solidFill>
                <a:effectLst/>
                <a:latin typeface="Arial" panose="020B0604020202020204" pitchFamily="34" charset="0"/>
                <a:ea typeface="Times New Roman" panose="02020603050405020304" pitchFamily="18" charset="0"/>
              </a:rPr>
              <a:t>trefniadau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newydd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yw</a:t>
            </a:r>
            <a:r>
              <a:rPr lang="en-GB" sz="1800" dirty="0">
                <a:solidFill>
                  <a:srgbClr val="1F1F1F"/>
                </a:solidFill>
                <a:effectLst/>
                <a:latin typeface="Arial" panose="020B0604020202020204" pitchFamily="34" charset="0"/>
                <a:ea typeface="Times New Roman" panose="02020603050405020304" pitchFamily="18" charset="0"/>
              </a:rPr>
              <a:t> y </a:t>
            </a:r>
            <a:r>
              <a:rPr lang="en-GB" sz="1800" dirty="0" err="1">
                <a:solidFill>
                  <a:srgbClr val="1F1F1F"/>
                </a:solidFill>
                <a:effectLst/>
                <a:latin typeface="Arial" panose="020B0604020202020204" pitchFamily="34" charset="0"/>
                <a:ea typeface="Times New Roman" panose="02020603050405020304" pitchFamily="18" charset="0"/>
              </a:rPr>
              <a:t>dylai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blaenoriaethau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ysgolion</a:t>
            </a:r>
            <a:r>
              <a:rPr lang="en-GB" sz="1800" dirty="0">
                <a:solidFill>
                  <a:srgbClr val="1F1F1F"/>
                </a:solidFill>
                <a:effectLst/>
                <a:latin typeface="Arial" panose="020B0604020202020204" pitchFamily="34" charset="0"/>
                <a:ea typeface="Times New Roman" panose="02020603050405020304" pitchFamily="18" charset="0"/>
              </a:rPr>
              <a:t> o ran </a:t>
            </a:r>
            <a:r>
              <a:rPr lang="en-GB" sz="1800" dirty="0" err="1">
                <a:solidFill>
                  <a:srgbClr val="1F1F1F"/>
                </a:solidFill>
                <a:effectLst/>
                <a:latin typeface="Arial" panose="020B0604020202020204" pitchFamily="34" charset="0"/>
                <a:ea typeface="Times New Roman" panose="02020603050405020304" pitchFamily="18" charset="0"/>
              </a:rPr>
              <a:t>hunanwerthuso</a:t>
            </a:r>
            <a:r>
              <a:rPr lang="en-GB" sz="1800" dirty="0">
                <a:solidFill>
                  <a:srgbClr val="1F1F1F"/>
                </a:solidFill>
                <a:effectLst/>
                <a:latin typeface="Arial" panose="020B0604020202020204" pitchFamily="34" charset="0"/>
                <a:ea typeface="Times New Roman" panose="02020603050405020304" pitchFamily="18" charset="0"/>
              </a:rPr>
              <a:t> a </a:t>
            </a:r>
            <a:r>
              <a:rPr lang="en-GB" sz="1800" dirty="0" err="1">
                <a:solidFill>
                  <a:srgbClr val="1F1F1F"/>
                </a:solidFill>
                <a:effectLst/>
                <a:latin typeface="Arial" panose="020B0604020202020204" pitchFamily="34" charset="0"/>
                <a:ea typeface="Times New Roman" panose="02020603050405020304" pitchFamily="18" charset="0"/>
              </a:rPr>
              <a:t>gwella</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fod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fan </a:t>
            </a:r>
            <a:r>
              <a:rPr lang="en-GB" sz="1800" dirty="0" err="1">
                <a:solidFill>
                  <a:srgbClr val="1F1F1F"/>
                </a:solidFill>
                <a:effectLst/>
                <a:latin typeface="Arial" panose="020B0604020202020204" pitchFamily="34" charset="0"/>
                <a:ea typeface="Times New Roman" panose="02020603050405020304" pitchFamily="18" charset="0"/>
              </a:rPr>
              <a:t>cychwyn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gyfer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cydweithio</a:t>
            </a:r>
            <a:r>
              <a:rPr lang="en-GB" sz="1800" dirty="0">
                <a:solidFill>
                  <a:srgbClr val="1F1F1F"/>
                </a:solidFill>
                <a:effectLst/>
                <a:latin typeface="Arial" panose="020B0604020202020204" pitchFamily="34" charset="0"/>
                <a:ea typeface="Times New Roman" panose="02020603050405020304" pitchFamily="18" charset="0"/>
              </a:rPr>
              <a:t> ag </a:t>
            </a:r>
            <a:r>
              <a:rPr lang="en-GB" sz="1800" dirty="0" err="1">
                <a:solidFill>
                  <a:srgbClr val="1F1F1F"/>
                </a:solidFill>
                <a:effectLst/>
                <a:latin typeface="Arial" panose="020B0604020202020204" pitchFamily="34" charset="0"/>
                <a:ea typeface="Times New Roman" panose="02020603050405020304" pitchFamily="18" charset="0"/>
              </a:rPr>
              <a:t>awdurdodau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lleol</a:t>
            </a:r>
            <a:r>
              <a:rPr lang="en-GB" sz="1800" dirty="0">
                <a:solidFill>
                  <a:srgbClr val="1F1F1F"/>
                </a:solidFill>
                <a:effectLst/>
                <a:latin typeface="Arial" panose="020B0604020202020204" pitchFamily="34" charset="0"/>
                <a:ea typeface="Times New Roman" panose="02020603050405020304" pitchFamily="18" charset="0"/>
              </a:rPr>
              <a:t> a </a:t>
            </a:r>
            <a:r>
              <a:rPr lang="en-GB" sz="1800" dirty="0" err="1">
                <a:solidFill>
                  <a:srgbClr val="1F1F1F"/>
                </a:solidFill>
                <a:effectLst/>
                <a:latin typeface="Arial" panose="020B0604020202020204" pitchFamily="34" charset="0"/>
                <a:ea typeface="Times New Roman" panose="02020603050405020304" pitchFamily="18" charset="0"/>
              </a:rPr>
              <a:t>chonsortia</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rhanbarthol</a:t>
            </a:r>
            <a:r>
              <a:rPr lang="en-GB" sz="1800" dirty="0">
                <a:solidFill>
                  <a:srgbClr val="1F1F1F"/>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spcAft>
                <a:spcPts val="1500"/>
              </a:spcAft>
            </a:pPr>
            <a:r>
              <a:rPr lang="en-GB" sz="1800" dirty="0" err="1">
                <a:solidFill>
                  <a:srgbClr val="1F1F1F"/>
                </a:solidFill>
                <a:effectLst/>
                <a:latin typeface="Arial" panose="020B0604020202020204" pitchFamily="34" charset="0"/>
                <a:ea typeface="Times New Roman" panose="02020603050405020304" pitchFamily="18" charset="0"/>
              </a:rPr>
              <a:t>Bydd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perfformiad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ysgolion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cael</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ystyried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ystyr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ehangaf</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gydag</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ysgolion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cael</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gwerthuso</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cyd-destun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hunain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wedi’u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cefnogi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gan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ystod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eang</a:t>
            </a:r>
            <a:r>
              <a:rPr lang="en-GB" sz="1800" dirty="0">
                <a:solidFill>
                  <a:srgbClr val="1F1F1F"/>
                </a:solidFill>
                <a:effectLst/>
                <a:latin typeface="Arial" panose="020B0604020202020204" pitchFamily="34" charset="0"/>
                <a:ea typeface="Times New Roman" panose="02020603050405020304" pitchFamily="18" charset="0"/>
              </a:rPr>
              <a:t> o </a:t>
            </a:r>
            <a:r>
              <a:rPr lang="en-GB" sz="1800" dirty="0" err="1">
                <a:solidFill>
                  <a:srgbClr val="1F1F1F"/>
                </a:solidFill>
                <a:effectLst/>
                <a:latin typeface="Arial" panose="020B0604020202020204" pitchFamily="34" charset="0"/>
                <a:ea typeface="Times New Roman" panose="02020603050405020304" pitchFamily="18" charset="0"/>
              </a:rPr>
              <a:t>dystiolaeth</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cynlluniau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gwella</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pwrpasol</a:t>
            </a:r>
            <a:r>
              <a:rPr lang="en-GB" sz="1800" dirty="0">
                <a:solidFill>
                  <a:srgbClr val="1F1F1F"/>
                </a:solidFill>
                <a:effectLst/>
                <a:latin typeface="Arial" panose="020B0604020202020204" pitchFamily="34" charset="0"/>
                <a:ea typeface="Times New Roman" panose="02020603050405020304" pitchFamily="18" charset="0"/>
              </a:rPr>
              <a:t> a </a:t>
            </a:r>
            <a:r>
              <a:rPr lang="en-GB" sz="1800" dirty="0" err="1">
                <a:solidFill>
                  <a:srgbClr val="1F1F1F"/>
                </a:solidFill>
                <a:effectLst/>
                <a:latin typeface="Arial" panose="020B0604020202020204" pitchFamily="34" charset="0"/>
                <a:ea typeface="Times New Roman" panose="02020603050405020304" pitchFamily="18" charset="0"/>
              </a:rPr>
              <a:t>chymorth</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Bydd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cynnydd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cyrhaeddiad</a:t>
            </a:r>
            <a:r>
              <a:rPr lang="en-GB" sz="1800" dirty="0">
                <a:solidFill>
                  <a:srgbClr val="1F1F1F"/>
                </a:solidFill>
                <a:effectLst/>
                <a:latin typeface="Arial" panose="020B0604020202020204" pitchFamily="34" charset="0"/>
                <a:ea typeface="Times New Roman" panose="02020603050405020304" pitchFamily="18" charset="0"/>
              </a:rPr>
              <a:t> a </a:t>
            </a:r>
            <a:r>
              <a:rPr lang="en-GB" sz="1800" dirty="0" err="1">
                <a:solidFill>
                  <a:srgbClr val="1F1F1F"/>
                </a:solidFill>
                <a:effectLst/>
                <a:latin typeface="Arial" panose="020B0604020202020204" pitchFamily="34" charset="0"/>
                <a:ea typeface="Times New Roman" panose="02020603050405020304" pitchFamily="18" charset="0"/>
              </a:rPr>
              <a:t>lles</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pob</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dysgwr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nodweddion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pwysig</a:t>
            </a:r>
            <a:r>
              <a:rPr lang="en-GB" sz="1800" dirty="0">
                <a:solidFill>
                  <a:srgbClr val="1F1F1F"/>
                </a:solidFill>
                <a:effectLst/>
                <a:latin typeface="Arial" panose="020B0604020202020204" pitchFamily="34" charset="0"/>
                <a:ea typeface="Times New Roman" panose="02020603050405020304" pitchFamily="18" charset="0"/>
              </a:rPr>
              <a:t> o </a:t>
            </a:r>
            <a:r>
              <a:rPr lang="en-GB" sz="1800" dirty="0" err="1">
                <a:solidFill>
                  <a:srgbClr val="1F1F1F"/>
                </a:solidFill>
                <a:effectLst/>
                <a:latin typeface="Arial" panose="020B0604020202020204" pitchFamily="34" charset="0"/>
                <a:ea typeface="Times New Roman" panose="02020603050405020304" pitchFamily="18" charset="0"/>
              </a:rPr>
              <a:t>werthusiad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ysgolion</a:t>
            </a:r>
            <a:r>
              <a:rPr lang="en-GB" sz="1800" dirty="0">
                <a:solidFill>
                  <a:srgbClr val="1F1F1F"/>
                </a:solidFill>
                <a:effectLst/>
                <a:latin typeface="Arial" panose="020B0604020202020204" pitchFamily="34" charset="0"/>
                <a:ea typeface="Times New Roman" panose="02020603050405020304" pitchFamily="18" charset="0"/>
              </a:rPr>
              <a:t>.</a:t>
            </a:r>
          </a:p>
          <a:p>
            <a:pPr>
              <a:spcAft>
                <a:spcPts val="1500"/>
              </a:spcAft>
            </a:pPr>
            <a:r>
              <a:rPr lang="en-GB" sz="1800" dirty="0" err="1">
                <a:solidFill>
                  <a:srgbClr val="1F1F1F"/>
                </a:solidFill>
                <a:effectLst/>
                <a:latin typeface="Arial" panose="020B0604020202020204" pitchFamily="34" charset="0"/>
                <a:ea typeface="Times New Roman" panose="02020603050405020304" pitchFamily="18" charset="0"/>
              </a:rPr>
              <a:t>Bydd</a:t>
            </a:r>
            <a:r>
              <a:rPr lang="en-GB" sz="1800" dirty="0">
                <a:solidFill>
                  <a:srgbClr val="1F1F1F"/>
                </a:solidFill>
                <a:effectLst/>
                <a:latin typeface="Arial" panose="020B0604020202020204" pitchFamily="34" charset="0"/>
                <a:ea typeface="Times New Roman" panose="02020603050405020304" pitchFamily="18" charset="0"/>
              </a:rPr>
              <a:t> y </a:t>
            </a:r>
            <a:r>
              <a:rPr lang="en-GB" sz="1800" dirty="0" err="1">
                <a:solidFill>
                  <a:srgbClr val="1F1F1F"/>
                </a:solidFill>
                <a:effectLst/>
                <a:latin typeface="Arial" panose="020B0604020202020204" pitchFamily="34" charset="0"/>
                <a:ea typeface="Times New Roman" panose="02020603050405020304" pitchFamily="18" charset="0"/>
              </a:rPr>
              <a:t>prosesau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hunanwerthuso</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nodi </a:t>
            </a:r>
            <a:r>
              <a:rPr lang="en-GB" sz="1800" dirty="0" err="1">
                <a:solidFill>
                  <a:srgbClr val="1F1F1F"/>
                </a:solidFill>
                <a:effectLst/>
                <a:latin typeface="Arial" panose="020B0604020202020204" pitchFamily="34" charset="0"/>
                <a:ea typeface="Times New Roman" panose="02020603050405020304" pitchFamily="18" charset="0"/>
              </a:rPr>
              <a:t>meysydd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cryfder</a:t>
            </a:r>
            <a:r>
              <a:rPr lang="en-GB" sz="1800" dirty="0">
                <a:solidFill>
                  <a:srgbClr val="1F1F1F"/>
                </a:solidFill>
                <a:effectLst/>
                <a:latin typeface="Arial" panose="020B0604020202020204" pitchFamily="34" charset="0"/>
                <a:ea typeface="Times New Roman" panose="02020603050405020304" pitchFamily="18" charset="0"/>
              </a:rPr>
              <a:t> a </a:t>
            </a:r>
            <a:r>
              <a:rPr lang="en-GB" sz="1800" dirty="0" err="1">
                <a:solidFill>
                  <a:srgbClr val="1F1F1F"/>
                </a:solidFill>
                <a:effectLst/>
                <a:latin typeface="Arial" panose="020B0604020202020204" pitchFamily="34" charset="0"/>
                <a:ea typeface="Times New Roman" panose="02020603050405020304" pitchFamily="18" charset="0"/>
              </a:rPr>
              <a:t>blaenoriaethau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gyfer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gwella</a:t>
            </a:r>
            <a:r>
              <a:rPr lang="en-GB" sz="1800" dirty="0">
                <a:solidFill>
                  <a:srgbClr val="1F1F1F"/>
                </a:solidFill>
                <a:effectLst/>
                <a:latin typeface="Arial" panose="020B0604020202020204" pitchFamily="34" charset="0"/>
                <a:ea typeface="Times New Roman" panose="02020603050405020304" pitchFamily="18" charset="0"/>
              </a:rPr>
              <a:t> a </a:t>
            </a:r>
            <a:r>
              <a:rPr lang="en-GB" sz="1800" dirty="0" err="1">
                <a:solidFill>
                  <a:srgbClr val="1F1F1F"/>
                </a:solidFill>
                <a:effectLst/>
                <a:latin typeface="Arial" panose="020B0604020202020204" pitchFamily="34" charset="0"/>
                <a:ea typeface="Times New Roman" panose="02020603050405020304" pitchFamily="18" charset="0"/>
              </a:rPr>
              <a:t>fydd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gael</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gyda’i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gilydd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mewn</a:t>
            </a:r>
            <a:r>
              <a:rPr lang="en-GB" sz="1800" dirty="0">
                <a:solidFill>
                  <a:srgbClr val="1F1F1F"/>
                </a:solidFill>
                <a:effectLst/>
                <a:latin typeface="Arial" panose="020B0604020202020204" pitchFamily="34" charset="0"/>
                <a:ea typeface="Times New Roman" panose="02020603050405020304" pitchFamily="18" charset="0"/>
              </a:rPr>
              <a:t> un </a:t>
            </a:r>
            <a:r>
              <a:rPr lang="en-GB" sz="1800" dirty="0" err="1">
                <a:solidFill>
                  <a:srgbClr val="1F1F1F"/>
                </a:solidFill>
                <a:effectLst/>
                <a:latin typeface="Arial" panose="020B0604020202020204" pitchFamily="34" charset="0"/>
                <a:ea typeface="Times New Roman" panose="02020603050405020304" pitchFamily="18" charset="0"/>
              </a:rPr>
              <a:t>cynllun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datblygu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ysgol</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strategol</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Bydd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ysgolion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cyhoeddi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crynodeb</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o’u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cynlluniau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cynnwys</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blaenoriaethau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camau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gweithredu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cerrig</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milltir</a:t>
            </a:r>
            <a:r>
              <a:rPr lang="en-GB" sz="1800" dirty="0">
                <a:solidFill>
                  <a:srgbClr val="1F1F1F"/>
                </a:solidFill>
                <a:effectLst/>
                <a:latin typeface="Arial" panose="020B0604020202020204" pitchFamily="34" charset="0"/>
                <a:ea typeface="Times New Roman" panose="02020603050405020304" pitchFamily="18" charset="0"/>
              </a:rPr>
              <a:t> a </a:t>
            </a:r>
            <a:r>
              <a:rPr lang="en-GB" sz="1800" dirty="0" err="1">
                <a:solidFill>
                  <a:srgbClr val="1F1F1F"/>
                </a:solidFill>
                <a:effectLst/>
                <a:latin typeface="Arial" panose="020B0604020202020204" pitchFamily="34" charset="0"/>
                <a:ea typeface="Times New Roman" panose="02020603050405020304" pitchFamily="18" charset="0"/>
              </a:rPr>
              <a:t>chefnogaeth</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sydd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wedi’i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gynllunio</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gyfer</a:t>
            </a:r>
            <a:r>
              <a:rPr lang="en-GB" sz="1800" dirty="0">
                <a:solidFill>
                  <a:srgbClr val="1F1F1F"/>
                </a:solidFill>
                <a:effectLst/>
                <a:latin typeface="Arial" panose="020B0604020202020204" pitchFamily="34" charset="0"/>
                <a:ea typeface="Times New Roman" panose="02020603050405020304" pitchFamily="18" charset="0"/>
              </a:rPr>
              <a:t> y </a:t>
            </a:r>
            <a:r>
              <a:rPr lang="en-GB" sz="1800" dirty="0" err="1">
                <a:solidFill>
                  <a:srgbClr val="1F1F1F"/>
                </a:solidFill>
                <a:effectLst/>
                <a:latin typeface="Arial" panose="020B0604020202020204" pitchFamily="34" charset="0"/>
                <a:ea typeface="Times New Roman" panose="02020603050405020304" pitchFamily="18" charset="0"/>
              </a:rPr>
              <a:t>flwyddyn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academaidd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bresennol</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ogystal</a:t>
            </a:r>
            <a:r>
              <a:rPr lang="en-GB" sz="1800" dirty="0">
                <a:solidFill>
                  <a:srgbClr val="1F1F1F"/>
                </a:solidFill>
                <a:effectLst/>
                <a:latin typeface="Arial" panose="020B0604020202020204" pitchFamily="34" charset="0"/>
                <a:ea typeface="Times New Roman" panose="02020603050405020304" pitchFamily="18" charset="0"/>
              </a:rPr>
              <a:t> ag </a:t>
            </a:r>
            <a:r>
              <a:rPr lang="en-GB" sz="1800" dirty="0" err="1">
                <a:solidFill>
                  <a:srgbClr val="1F1F1F"/>
                </a:solidFill>
                <a:effectLst/>
                <a:latin typeface="Arial" panose="020B0604020202020204" pitchFamily="34" charset="0"/>
                <a:ea typeface="Times New Roman" panose="02020603050405020304" pitchFamily="18" charset="0"/>
              </a:rPr>
              <a:t>adroddiad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gynnydd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erbyn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blaenoriaethau’r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flwyddyn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flaenorol</a:t>
            </a:r>
            <a:r>
              <a:rPr lang="en-GB" sz="1800" dirty="0">
                <a:solidFill>
                  <a:srgbClr val="1F1F1F"/>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spcAft>
                <a:spcPts val="1500"/>
              </a:spcAft>
            </a:pPr>
            <a:r>
              <a:rPr lang="en-GB" sz="1800" dirty="0">
                <a:solidFill>
                  <a:srgbClr val="1F1F1F"/>
                </a:solidFill>
                <a:effectLst/>
                <a:latin typeface="Arial" panose="020B0604020202020204" pitchFamily="34" charset="0"/>
                <a:ea typeface="Times New Roman" panose="02020603050405020304" pitchFamily="18" charset="0"/>
              </a:rPr>
              <a:t>Gan </a:t>
            </a:r>
            <a:r>
              <a:rPr lang="en-GB" sz="1800" dirty="0" err="1">
                <a:solidFill>
                  <a:srgbClr val="1F1F1F"/>
                </a:solidFill>
                <a:effectLst/>
                <a:latin typeface="Arial" panose="020B0604020202020204" pitchFamily="34" charset="0"/>
                <a:ea typeface="Times New Roman" panose="02020603050405020304" pitchFamily="18" charset="0"/>
              </a:rPr>
              <a:t>adeiladu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ar</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hunanwerthuso</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cynlluniau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datblygu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hunain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bydd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ysgolion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cydweithio</a:t>
            </a:r>
            <a:r>
              <a:rPr lang="en-GB" sz="1800" dirty="0">
                <a:solidFill>
                  <a:srgbClr val="1F1F1F"/>
                </a:solidFill>
                <a:effectLst/>
                <a:latin typeface="Arial" panose="020B0604020202020204" pitchFamily="34" charset="0"/>
                <a:ea typeface="Times New Roman" panose="02020603050405020304" pitchFamily="18" charset="0"/>
              </a:rPr>
              <a:t> ag </a:t>
            </a:r>
            <a:r>
              <a:rPr lang="en-GB" sz="1800" dirty="0" err="1">
                <a:solidFill>
                  <a:srgbClr val="1F1F1F"/>
                </a:solidFill>
                <a:effectLst/>
                <a:latin typeface="Arial" panose="020B0604020202020204" pitchFamily="34" charset="0"/>
                <a:ea typeface="Times New Roman" panose="02020603050405020304" pitchFamily="18" charset="0"/>
              </a:rPr>
              <a:t>awdurdodau</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lleol</a:t>
            </a:r>
            <a:r>
              <a:rPr lang="en-GB" sz="1800" dirty="0">
                <a:solidFill>
                  <a:srgbClr val="1F1F1F"/>
                </a:solidFill>
                <a:effectLst/>
                <a:latin typeface="Arial" panose="020B0604020202020204" pitchFamily="34" charset="0"/>
                <a:ea typeface="Times New Roman" panose="02020603050405020304" pitchFamily="18" charset="0"/>
              </a:rPr>
              <a:t> a </a:t>
            </a:r>
            <a:r>
              <a:rPr lang="en-GB" sz="1800" dirty="0" err="1">
                <a:solidFill>
                  <a:srgbClr val="1F1F1F"/>
                </a:solidFill>
                <a:effectLst/>
                <a:latin typeface="Arial" panose="020B0604020202020204" pitchFamily="34" charset="0"/>
                <a:ea typeface="Times New Roman" panose="02020603050405020304" pitchFamily="18" charset="0"/>
              </a:rPr>
              <a:t>chonsortia</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rhanbarthol</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gytuno</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ar</a:t>
            </a:r>
            <a:r>
              <a:rPr lang="en-GB" sz="1800" dirty="0">
                <a:solidFill>
                  <a:srgbClr val="1F1F1F"/>
                </a:solidFill>
                <a:effectLst/>
                <a:latin typeface="Arial" panose="020B0604020202020204" pitchFamily="34" charset="0"/>
                <a:ea typeface="Times New Roman" panose="02020603050405020304" pitchFamily="18" charset="0"/>
              </a:rPr>
              <a:t> y </a:t>
            </a:r>
            <a:r>
              <a:rPr lang="en-GB" sz="1800" dirty="0" err="1">
                <a:solidFill>
                  <a:srgbClr val="1F1F1F"/>
                </a:solidFill>
                <a:effectLst/>
                <a:latin typeface="Arial" panose="020B0604020202020204" pitchFamily="34" charset="0"/>
                <a:ea typeface="Times New Roman" panose="02020603050405020304" pitchFamily="18" charset="0"/>
              </a:rPr>
              <a:t>cymorth</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ychwanegol</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sydd</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ei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angen</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arnynt</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i</a:t>
            </a:r>
            <a:r>
              <a:rPr lang="en-GB" sz="1800" dirty="0">
                <a:solidFill>
                  <a:srgbClr val="1F1F1F"/>
                </a:solidFill>
                <a:effectLst/>
                <a:latin typeface="Arial" panose="020B0604020202020204" pitchFamily="34" charset="0"/>
                <a:ea typeface="Times New Roman" panose="02020603050405020304" pitchFamily="18" charset="0"/>
              </a:rPr>
              <a:t> </a:t>
            </a:r>
            <a:r>
              <a:rPr lang="en-GB" sz="1800" dirty="0" err="1">
                <a:solidFill>
                  <a:srgbClr val="1F1F1F"/>
                </a:solidFill>
                <a:effectLst/>
                <a:latin typeface="Arial" panose="020B0604020202020204" pitchFamily="34" charset="0"/>
                <a:ea typeface="Times New Roman" panose="02020603050405020304" pitchFamily="18" charset="0"/>
              </a:rPr>
              <a:t>wella</a:t>
            </a:r>
            <a:r>
              <a:rPr lang="en-GB" sz="1800" dirty="0">
                <a:solidFill>
                  <a:srgbClr val="1F1F1F"/>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spcAft>
                <a:spcPts val="1500"/>
              </a:spcAft>
            </a:pPr>
            <a:endParaRPr lang="en-GB" sz="1800" dirty="0">
              <a:effectLst/>
              <a:latin typeface="Times New Roman" panose="02020603050405020304" pitchFamily="18" charset="0"/>
              <a:ea typeface="Times New Roman" panose="02020603050405020304" pitchFamily="18" charset="0"/>
            </a:endParaRPr>
          </a:p>
          <a:p>
            <a:pPr marL="45720" indent="0" algn="l">
              <a:buNone/>
            </a:pPr>
            <a:endParaRPr lang="en-GB" b="1" i="0" dirty="0">
              <a:solidFill>
                <a:srgbClr val="1F1F1F"/>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197303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6519B79-0FBE-1E1F-5276-FAEFC77C6F9C}"/>
              </a:ext>
            </a:extLst>
          </p:cNvPr>
          <p:cNvSpPr>
            <a:spLocks noGrp="1"/>
          </p:cNvSpPr>
          <p:nvPr>
            <p:ph sz="half" idx="2"/>
          </p:nvPr>
        </p:nvSpPr>
        <p:spPr>
          <a:xfrm>
            <a:off x="1278228" y="911395"/>
            <a:ext cx="9879492" cy="4023360"/>
          </a:xfrm>
        </p:spPr>
        <p:txBody>
          <a:bodyPr>
            <a:normAutofit fontScale="85000" lnSpcReduction="10000"/>
          </a:bodyPr>
          <a:lstStyle/>
          <a:p>
            <a:pPr marL="45720" indent="0" algn="l">
              <a:buNone/>
            </a:pPr>
            <a:r>
              <a:rPr lang="en-GB" b="1" i="0" dirty="0">
                <a:solidFill>
                  <a:srgbClr val="1F1F1F"/>
                </a:solidFill>
                <a:effectLst/>
                <a:latin typeface="Arial" panose="020B0604020202020204" pitchFamily="34" charset="0"/>
              </a:rPr>
              <a:t>Central role of robust self-evaluation by schools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1500"/>
              </a:spcAft>
            </a:pPr>
            <a:r>
              <a:rPr lang="en-GB" sz="180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A key principle of the new arrangements is that schools’ self-evaluation and improvement priorities should be the starting point for work with local authorities and regional consortia.</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1500"/>
              </a:spcAft>
            </a:pPr>
            <a:r>
              <a:rPr lang="en-GB" sz="180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School performance will be considered in its widest sense, with schools evaluated in their own context, supported by a broad range of evidence, bespoke improvement planning and support. The progression, attainment and well-being of all learners will be important features of school evaluation.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1500"/>
              </a:spcAft>
            </a:pPr>
            <a:r>
              <a:rPr lang="en-GB" sz="180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The self-evaluation processes will identify areas of strengths and priorities for improvement, which will be drawn together in a single, strategic school development plan. Schools will publish a summary of their plan which includes priorities, actions, milestones and planned support for the current academic year, as well as a report on progress against the previous year’s priorities.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solidFill>
                  <a:srgbClr val="1F1F1F"/>
                </a:solidFill>
                <a:effectLst/>
                <a:latin typeface="Arial" panose="020B0604020202020204" pitchFamily="34" charset="0"/>
                <a:ea typeface="Times New Roman" panose="02020603050405020304" pitchFamily="18" charset="0"/>
              </a:rPr>
              <a:t>Building on their own self-evaluation and development plans, schools will work with local authorities and regional consortia to agree the additional support they need to improve</a:t>
            </a:r>
            <a:endParaRPr lang="en-GB" dirty="0"/>
          </a:p>
        </p:txBody>
      </p:sp>
    </p:spTree>
    <p:extLst>
      <p:ext uri="{BB962C8B-B14F-4D97-AF65-F5344CB8AC3E}">
        <p14:creationId xmlns:p14="http://schemas.microsoft.com/office/powerpoint/2010/main" val="1461563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1275009" y="812935"/>
            <a:ext cx="6079008" cy="6045065"/>
          </a:xfrm>
          <a:prstGeom prst="rect">
            <a:avLst/>
          </a:prstGeom>
        </p:spPr>
        <p:txBody>
          <a:bodyPr vert="horz" lIns="91440" tIns="45720" rIns="91440" bIns="45720" rtlCol="0" anchor="t">
            <a:noAutofit/>
          </a:bodyPr>
          <a:lstStyle/>
          <a:p>
            <a:pPr>
              <a:lnSpc>
                <a:spcPct val="160000"/>
              </a:lnSpc>
              <a:spcAft>
                <a:spcPts val="600"/>
              </a:spcAft>
            </a:pPr>
            <a:r>
              <a:rPr lang="en-US" i="1" dirty="0"/>
              <a:t>Research evidence on effective self-evaluation </a:t>
            </a:r>
            <a:r>
              <a:rPr lang="en-US" i="1" dirty="0" err="1"/>
              <a:t>emphasises</a:t>
            </a:r>
            <a:r>
              <a:rPr lang="en-US" i="1" dirty="0"/>
              <a:t> the importance of effective self-evaluation being </a:t>
            </a:r>
            <a:r>
              <a:rPr lang="en-US" i="1" dirty="0" err="1"/>
              <a:t>focussed</a:t>
            </a:r>
            <a:r>
              <a:rPr lang="en-US" i="1" dirty="0"/>
              <a:t> on evaluation for improvement, rather than to satisfy external accountability. Where school improvement is motivated more by external factors, such as institutional competition (for example league tables), schools and staff may perceive self-evaluation less as a meaningful exercise for organic school improvement and more as a </a:t>
            </a:r>
            <a:r>
              <a:rPr lang="en-US" i="1" dirty="0" err="1"/>
              <a:t>ritualised</a:t>
            </a:r>
            <a:r>
              <a:rPr lang="en-US" i="1" dirty="0"/>
              <a:t> audit of their practice.</a:t>
            </a:r>
          </a:p>
          <a:p>
            <a:pPr>
              <a:lnSpc>
                <a:spcPct val="160000"/>
              </a:lnSpc>
              <a:spcAft>
                <a:spcPts val="600"/>
              </a:spcAft>
            </a:pPr>
            <a:endParaRPr lang="en-US" dirty="0"/>
          </a:p>
          <a:p>
            <a:pPr>
              <a:lnSpc>
                <a:spcPct val="160000"/>
              </a:lnSpc>
              <a:spcAft>
                <a:spcPts val="600"/>
              </a:spcAft>
            </a:pPr>
            <a:r>
              <a:rPr lang="en-GB" dirty="0" err="1"/>
              <a:t>Llwyodraeth</a:t>
            </a:r>
            <a:r>
              <a:rPr lang="en-GB" dirty="0"/>
              <a:t> Cymru (2022) School improvement guidance: impact assessment</a:t>
            </a:r>
            <a:endParaRPr lang="en-US" dirty="0"/>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87049" y="1555484"/>
            <a:ext cx="2847593" cy="2847593"/>
          </a:xfrm>
          <a:prstGeom prst="rect">
            <a:avLst/>
          </a:prstGeom>
        </p:spPr>
      </p:pic>
    </p:spTree>
    <p:extLst>
      <p:ext uri="{BB962C8B-B14F-4D97-AF65-F5344CB8AC3E}">
        <p14:creationId xmlns:p14="http://schemas.microsoft.com/office/powerpoint/2010/main" val="3563295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1255690" y="942662"/>
            <a:ext cx="6065534" cy="6045065"/>
          </a:xfrm>
          <a:prstGeom prst="rect">
            <a:avLst/>
          </a:prstGeom>
        </p:spPr>
        <p:txBody>
          <a:bodyPr vert="horz" lIns="91440" tIns="45720" rIns="91440" bIns="45720" rtlCol="0" anchor="t">
            <a:noAutofit/>
          </a:bodyPr>
          <a:lstStyle/>
          <a:p>
            <a:pPr>
              <a:lnSpc>
                <a:spcPct val="160000"/>
              </a:lnSpc>
              <a:spcAft>
                <a:spcPts val="600"/>
              </a:spcAft>
            </a:pPr>
            <a:r>
              <a:rPr lang="en-GB" dirty="0">
                <a:latin typeface="Arial" panose="020B0604020202020204" pitchFamily="34" charset="0"/>
              </a:rPr>
              <a:t>Mae </a:t>
            </a:r>
            <a:r>
              <a:rPr lang="en-GB" dirty="0" err="1">
                <a:latin typeface="Arial" panose="020B0604020202020204" pitchFamily="34" charset="0"/>
              </a:rPr>
              <a:t>tystiolaeth</a:t>
            </a:r>
            <a:r>
              <a:rPr lang="en-GB" dirty="0">
                <a:latin typeface="Arial" panose="020B0604020202020204" pitchFamily="34" charset="0"/>
              </a:rPr>
              <a:t> </a:t>
            </a:r>
            <a:r>
              <a:rPr lang="en-GB" dirty="0" err="1">
                <a:latin typeface="Arial" panose="020B0604020202020204" pitchFamily="34" charset="0"/>
              </a:rPr>
              <a:t>ymchwil</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hunanarfarnu</a:t>
            </a:r>
            <a:r>
              <a:rPr lang="en-GB" dirty="0">
                <a:latin typeface="Arial" panose="020B0604020202020204" pitchFamily="34" charset="0"/>
              </a:rPr>
              <a:t> </a:t>
            </a:r>
            <a:r>
              <a:rPr lang="en-GB" dirty="0" err="1">
                <a:latin typeface="Arial" panose="020B0604020202020204" pitchFamily="34" charset="0"/>
              </a:rPr>
              <a:t>effeithiol</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pwysleisio</a:t>
            </a:r>
            <a:r>
              <a:rPr lang="en-GB" dirty="0">
                <a:latin typeface="Arial" panose="020B0604020202020204" pitchFamily="34" charset="0"/>
              </a:rPr>
              <a:t> </a:t>
            </a:r>
            <a:r>
              <a:rPr lang="en-GB" dirty="0" err="1">
                <a:latin typeface="Arial" panose="020B0604020202020204" pitchFamily="34" charset="0"/>
              </a:rPr>
              <a:t>pwysigrwydd</a:t>
            </a:r>
            <a:r>
              <a:rPr lang="en-GB" dirty="0">
                <a:latin typeface="Arial" panose="020B0604020202020204" pitchFamily="34" charset="0"/>
              </a:rPr>
              <a:t> </a:t>
            </a:r>
            <a:r>
              <a:rPr lang="en-GB" dirty="0" err="1">
                <a:latin typeface="Arial" panose="020B0604020202020204" pitchFamily="34" charset="0"/>
              </a:rPr>
              <a:t>canolbwyntio</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werthuso</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a:t>
            </a:r>
            <a:r>
              <a:rPr lang="en-GB" dirty="0" err="1">
                <a:latin typeface="Arial" panose="020B0604020202020204" pitchFamily="34" charset="0"/>
              </a:rPr>
              <a:t>gwella</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hytrach</a:t>
            </a:r>
            <a:r>
              <a:rPr lang="en-GB" dirty="0">
                <a:latin typeface="Arial" panose="020B0604020202020204" pitchFamily="34" charset="0"/>
              </a:rPr>
              <a:t> </a:t>
            </a:r>
            <a:r>
              <a:rPr lang="en-GB" dirty="0" err="1">
                <a:latin typeface="Arial" panose="020B0604020202020204" pitchFamily="34" charset="0"/>
              </a:rPr>
              <a:t>na</a:t>
            </a:r>
            <a:r>
              <a:rPr lang="en-GB" dirty="0">
                <a:latin typeface="Arial" panose="020B0604020202020204" pitchFamily="34" charset="0"/>
              </a:rPr>
              <a:t> </a:t>
            </a:r>
            <a:r>
              <a:rPr lang="en-GB" dirty="0" err="1">
                <a:latin typeface="Arial" panose="020B0604020202020204" pitchFamily="34" charset="0"/>
              </a:rPr>
              <a:t>bodloni</a:t>
            </a:r>
            <a:r>
              <a:rPr lang="en-GB" dirty="0">
                <a:latin typeface="Arial" panose="020B0604020202020204" pitchFamily="34" charset="0"/>
              </a:rPr>
              <a:t> </a:t>
            </a:r>
            <a:r>
              <a:rPr lang="en-GB" dirty="0" err="1">
                <a:latin typeface="Arial" panose="020B0604020202020204" pitchFamily="34" charset="0"/>
              </a:rPr>
              <a:t>atebolrwydd</a:t>
            </a:r>
            <a:r>
              <a:rPr lang="en-GB" dirty="0">
                <a:latin typeface="Arial" panose="020B0604020202020204" pitchFamily="34" charset="0"/>
              </a:rPr>
              <a:t> </a:t>
            </a:r>
            <a:r>
              <a:rPr lang="en-GB" dirty="0" err="1">
                <a:latin typeface="Arial" panose="020B0604020202020204" pitchFamily="34" charset="0"/>
              </a:rPr>
              <a:t>allanol</a:t>
            </a:r>
            <a:r>
              <a:rPr lang="en-GB" dirty="0">
                <a:latin typeface="Arial" panose="020B0604020202020204" pitchFamily="34" charset="0"/>
              </a:rPr>
              <a:t>. Pan </a:t>
            </a:r>
            <a:r>
              <a:rPr lang="en-GB" dirty="0" err="1">
                <a:latin typeface="Arial" panose="020B0604020202020204" pitchFamily="34" charset="0"/>
              </a:rPr>
              <a:t>fo</a:t>
            </a:r>
            <a:r>
              <a:rPr lang="en-GB" dirty="0">
                <a:latin typeface="Arial" panose="020B0604020202020204" pitchFamily="34" charset="0"/>
              </a:rPr>
              <a:t> </a:t>
            </a:r>
            <a:r>
              <a:rPr lang="en-GB" dirty="0" err="1">
                <a:latin typeface="Arial" panose="020B0604020202020204" pitchFamily="34" charset="0"/>
              </a:rPr>
              <a:t>gwella</a:t>
            </a:r>
            <a:r>
              <a:rPr lang="en-GB" dirty="0">
                <a:latin typeface="Arial" panose="020B0604020202020204" pitchFamily="34" charset="0"/>
              </a:rPr>
              <a:t> </a:t>
            </a:r>
            <a:r>
              <a:rPr lang="en-GB" dirty="0" err="1">
                <a:latin typeface="Arial" panose="020B0604020202020204" pitchFamily="34" charset="0"/>
              </a:rPr>
              <a:t>ysgolion</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cael</a:t>
            </a:r>
            <a:r>
              <a:rPr lang="en-GB" dirty="0">
                <a:latin typeface="Arial" panose="020B0604020202020204" pitchFamily="34" charset="0"/>
              </a:rPr>
              <a:t> </a:t>
            </a:r>
            <a:r>
              <a:rPr lang="en-GB" dirty="0" err="1">
                <a:latin typeface="Arial" panose="020B0604020202020204" pitchFamily="34" charset="0"/>
              </a:rPr>
              <a:t>ei</a:t>
            </a:r>
            <a:r>
              <a:rPr lang="en-GB" dirty="0">
                <a:latin typeface="Arial" panose="020B0604020202020204" pitchFamily="34" charset="0"/>
              </a:rPr>
              <a:t> </a:t>
            </a:r>
            <a:r>
              <a:rPr lang="en-GB" dirty="0" err="1">
                <a:latin typeface="Arial" panose="020B0604020202020204" pitchFamily="34" charset="0"/>
              </a:rPr>
              <a:t>ysgogi'n</a:t>
            </a:r>
            <a:r>
              <a:rPr lang="en-GB" dirty="0">
                <a:latin typeface="Arial" panose="020B0604020202020204" pitchFamily="34" charset="0"/>
              </a:rPr>
              <a:t> </a:t>
            </a:r>
            <a:r>
              <a:rPr lang="en-GB" dirty="0" err="1">
                <a:latin typeface="Arial" panose="020B0604020202020204" pitchFamily="34" charset="0"/>
              </a:rPr>
              <a:t>fwy</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ffactorau</a:t>
            </a:r>
            <a:r>
              <a:rPr lang="en-GB" dirty="0">
                <a:latin typeface="Arial" panose="020B0604020202020204" pitchFamily="34" charset="0"/>
              </a:rPr>
              <a:t> </a:t>
            </a:r>
            <a:r>
              <a:rPr lang="en-GB" dirty="0" err="1">
                <a:latin typeface="Arial" panose="020B0604020202020204" pitchFamily="34" charset="0"/>
              </a:rPr>
              <a:t>allanol</a:t>
            </a:r>
            <a:r>
              <a:rPr lang="en-GB" dirty="0">
                <a:latin typeface="Arial" panose="020B0604020202020204" pitchFamily="34" charset="0"/>
              </a:rPr>
              <a:t>, </a:t>
            </a:r>
            <a:r>
              <a:rPr lang="en-GB" dirty="0" err="1">
                <a:latin typeface="Arial" panose="020B0604020202020204" pitchFamily="34" charset="0"/>
              </a:rPr>
              <a:t>megis</a:t>
            </a:r>
            <a:r>
              <a:rPr lang="en-GB" dirty="0">
                <a:latin typeface="Arial" panose="020B0604020202020204" pitchFamily="34" charset="0"/>
              </a:rPr>
              <a:t> </a:t>
            </a:r>
            <a:r>
              <a:rPr lang="en-GB" dirty="0" err="1">
                <a:latin typeface="Arial" panose="020B0604020202020204" pitchFamily="34" charset="0"/>
              </a:rPr>
              <a:t>cystadleuaeth</a:t>
            </a:r>
            <a:r>
              <a:rPr lang="en-GB" dirty="0">
                <a:latin typeface="Arial" panose="020B0604020202020204" pitchFamily="34" charset="0"/>
              </a:rPr>
              <a:t> </a:t>
            </a:r>
            <a:r>
              <a:rPr lang="en-GB" dirty="0" err="1">
                <a:latin typeface="Arial" panose="020B0604020202020204" pitchFamily="34" charset="0"/>
              </a:rPr>
              <a:t>sefydliadol</a:t>
            </a:r>
            <a:r>
              <a:rPr lang="en-GB" dirty="0">
                <a:latin typeface="Arial" panose="020B0604020202020204" pitchFamily="34" charset="0"/>
              </a:rPr>
              <a:t> (er </a:t>
            </a:r>
            <a:r>
              <a:rPr lang="en-GB" dirty="0" err="1">
                <a:latin typeface="Arial" panose="020B0604020202020204" pitchFamily="34" charset="0"/>
              </a:rPr>
              <a:t>enghraifft</a:t>
            </a:r>
            <a:r>
              <a:rPr lang="en-GB" dirty="0">
                <a:latin typeface="Arial" panose="020B0604020202020204" pitchFamily="34" charset="0"/>
              </a:rPr>
              <a:t> </a:t>
            </a:r>
            <a:r>
              <a:rPr lang="en-GB" dirty="0" err="1">
                <a:latin typeface="Arial" panose="020B0604020202020204" pitchFamily="34" charset="0"/>
              </a:rPr>
              <a:t>tablau</a:t>
            </a:r>
            <a:r>
              <a:rPr lang="en-GB" dirty="0">
                <a:latin typeface="Arial" panose="020B0604020202020204" pitchFamily="34" charset="0"/>
              </a:rPr>
              <a:t> </a:t>
            </a:r>
            <a:r>
              <a:rPr lang="en-GB" dirty="0" err="1">
                <a:latin typeface="Arial" panose="020B0604020202020204" pitchFamily="34" charset="0"/>
              </a:rPr>
              <a:t>cynghrair</a:t>
            </a:r>
            <a:r>
              <a:rPr lang="en-GB" dirty="0">
                <a:latin typeface="Arial" panose="020B0604020202020204" pitchFamily="34" charset="0"/>
              </a:rPr>
              <a:t>), gall </a:t>
            </a:r>
            <a:r>
              <a:rPr lang="en-GB" dirty="0" err="1">
                <a:latin typeface="Arial" panose="020B0604020202020204" pitchFamily="34" charset="0"/>
              </a:rPr>
              <a:t>ysgolion</a:t>
            </a:r>
            <a:r>
              <a:rPr lang="en-GB" dirty="0">
                <a:latin typeface="Arial" panose="020B0604020202020204" pitchFamily="34" charset="0"/>
              </a:rPr>
              <a:t> a staff weld y broses </a:t>
            </a:r>
            <a:r>
              <a:rPr lang="en-GB" dirty="0" err="1">
                <a:latin typeface="Arial" panose="020B0604020202020204" pitchFamily="34" charset="0"/>
              </a:rPr>
              <a:t>fel</a:t>
            </a:r>
            <a:r>
              <a:rPr lang="en-GB" dirty="0">
                <a:latin typeface="Arial" panose="020B0604020202020204" pitchFamily="34" charset="0"/>
              </a:rPr>
              <a:t> </a:t>
            </a:r>
            <a:r>
              <a:rPr lang="en-GB" dirty="0" err="1">
                <a:latin typeface="Arial" panose="020B0604020202020204" pitchFamily="34" charset="0"/>
              </a:rPr>
              <a:t>archwiliad</a:t>
            </a:r>
            <a:r>
              <a:rPr lang="en-GB" dirty="0">
                <a:latin typeface="Arial" panose="020B0604020202020204" pitchFamily="34" charset="0"/>
              </a:rPr>
              <a:t> </a:t>
            </a:r>
            <a:r>
              <a:rPr lang="en-GB" dirty="0" err="1">
                <a:latin typeface="Arial" panose="020B0604020202020204" pitchFamily="34" charset="0"/>
              </a:rPr>
              <a:t>defodol</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hytrach</a:t>
            </a:r>
            <a:r>
              <a:rPr lang="en-GB" dirty="0">
                <a:latin typeface="Arial" panose="020B0604020202020204" pitchFamily="34" charset="0"/>
              </a:rPr>
              <a:t> nag </a:t>
            </a:r>
            <a:r>
              <a:rPr lang="en-GB" dirty="0" err="1">
                <a:latin typeface="Arial" panose="020B0604020202020204" pitchFamily="34" charset="0"/>
              </a:rPr>
              <a:t>ymarfer</a:t>
            </a:r>
            <a:r>
              <a:rPr lang="en-GB" dirty="0">
                <a:latin typeface="Arial" panose="020B0604020202020204" pitchFamily="34" charset="0"/>
              </a:rPr>
              <a:t> </a:t>
            </a:r>
            <a:r>
              <a:rPr lang="en-GB" dirty="0" err="1">
                <a:latin typeface="Arial" panose="020B0604020202020204" pitchFamily="34" charset="0"/>
              </a:rPr>
              <a:t>ystyrlon</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a:t>
            </a:r>
            <a:r>
              <a:rPr lang="en-GB" dirty="0" err="1">
                <a:latin typeface="Arial" panose="020B0604020202020204" pitchFamily="34" charset="0"/>
              </a:rPr>
              <a:t>gwella</a:t>
            </a:r>
            <a:r>
              <a:rPr lang="en-GB" dirty="0">
                <a:latin typeface="Arial" panose="020B0604020202020204" pitchFamily="34" charset="0"/>
              </a:rPr>
              <a:t> </a:t>
            </a:r>
            <a:r>
              <a:rPr lang="en-GB" dirty="0" err="1">
                <a:latin typeface="Arial" panose="020B0604020202020204" pitchFamily="34" charset="0"/>
              </a:rPr>
              <a:t>ysgolion</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ffordd</a:t>
            </a:r>
            <a:r>
              <a:rPr lang="en-GB" dirty="0">
                <a:latin typeface="Arial" panose="020B0604020202020204" pitchFamily="34" charset="0"/>
              </a:rPr>
              <a:t> </a:t>
            </a:r>
            <a:r>
              <a:rPr lang="en-GB" dirty="0" err="1">
                <a:latin typeface="Arial" panose="020B0604020202020204" pitchFamily="34" charset="0"/>
              </a:rPr>
              <a:t>organig</a:t>
            </a:r>
            <a:r>
              <a:rPr lang="en-GB" dirty="0">
                <a:latin typeface="Arial" panose="020B0604020202020204" pitchFamily="34" charset="0"/>
              </a:rPr>
              <a:t>.</a:t>
            </a:r>
            <a:endParaRPr lang="en-US" dirty="0"/>
          </a:p>
          <a:p>
            <a:pPr>
              <a:lnSpc>
                <a:spcPct val="160000"/>
              </a:lnSpc>
              <a:spcAft>
                <a:spcPts val="600"/>
              </a:spcAft>
            </a:pPr>
            <a:r>
              <a:rPr lang="en-GB" dirty="0">
                <a:hlinkClick r:id="rId3">
                  <a:extLst>
                    <a:ext uri="{A12FA001-AC4F-418D-AE19-62706E023703}">
                      <ahyp:hlinkClr xmlns:ahyp="http://schemas.microsoft.com/office/drawing/2018/hyperlinkcolor" val="tx"/>
                    </a:ext>
                  </a:extLst>
                </a:hlinkClick>
              </a:rPr>
              <a:t>Welsh Government (2022) School improvement guidance: impact assessment</a:t>
            </a:r>
            <a:endParaRPr lang="en-US" dirty="0"/>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09775" y="1497528"/>
            <a:ext cx="2847593" cy="2847593"/>
          </a:xfrm>
          <a:prstGeom prst="rect">
            <a:avLst/>
          </a:prstGeom>
        </p:spPr>
      </p:pic>
    </p:spTree>
    <p:extLst>
      <p:ext uri="{BB962C8B-B14F-4D97-AF65-F5344CB8AC3E}">
        <p14:creationId xmlns:p14="http://schemas.microsoft.com/office/powerpoint/2010/main" val="1150862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3884C42-04B7-48DB-B589-DB27FCEEE1AA}"/>
              </a:ext>
            </a:extLst>
          </p:cNvPr>
          <p:cNvSpPr txBox="1"/>
          <p:nvPr/>
        </p:nvSpPr>
        <p:spPr>
          <a:xfrm>
            <a:off x="400344" y="105013"/>
            <a:ext cx="4743796" cy="738664"/>
          </a:xfrm>
          <a:prstGeom prst="rect">
            <a:avLst/>
          </a:prstGeom>
          <a:noFill/>
        </p:spPr>
        <p:txBody>
          <a:bodyPr wrap="square" rtlCol="0">
            <a:spAutoFit/>
          </a:bodyPr>
          <a:lstStyle/>
          <a:p>
            <a:pPr defTabSz="457200"/>
            <a:r>
              <a:rPr lang="cy-GB" sz="2400" b="1" dirty="0">
                <a:solidFill>
                  <a:prstClr val="black"/>
                </a:solidFill>
                <a:latin typeface="Calibri" panose="020F0502020204030204"/>
              </a:rPr>
              <a:t>Cynlluniau Datblygu Ysgolion (CDY)</a:t>
            </a:r>
            <a:endParaRPr lang="en-GB" sz="2400" b="1" dirty="0">
              <a:solidFill>
                <a:prstClr val="black"/>
              </a:solidFill>
              <a:latin typeface="Calibri" panose="020F0502020204030204"/>
            </a:endParaRPr>
          </a:p>
          <a:p>
            <a:pPr defTabSz="457200">
              <a:defRPr/>
            </a:pPr>
            <a:endParaRPr lang="en-GB" dirty="0">
              <a:solidFill>
                <a:prstClr val="black"/>
              </a:solidFill>
              <a:latin typeface="Calibri" panose="020F0502020204030204"/>
            </a:endParaRPr>
          </a:p>
        </p:txBody>
      </p:sp>
      <p:pic>
        <p:nvPicPr>
          <p:cNvPr id="2" name="Picture 1">
            <a:extLst>
              <a:ext uri="{FF2B5EF4-FFF2-40B4-BE49-F238E27FC236}">
                <a16:creationId xmlns:a16="http://schemas.microsoft.com/office/drawing/2014/main" id="{1050E826-B58A-4AD8-8D93-6FAF63F59D7B}"/>
              </a:ext>
            </a:extLst>
          </p:cNvPr>
          <p:cNvPicPr>
            <a:picLocks noChangeAspect="1"/>
          </p:cNvPicPr>
          <p:nvPr/>
        </p:nvPicPr>
        <p:blipFill rotWithShape="1">
          <a:blip r:embed="rId3"/>
          <a:srcRect l="28182" t="24295" r="22546" b="9523"/>
          <a:stretch/>
        </p:blipFill>
        <p:spPr>
          <a:xfrm>
            <a:off x="500448" y="843677"/>
            <a:ext cx="4743795" cy="4247826"/>
          </a:xfrm>
          <a:prstGeom prst="rect">
            <a:avLst/>
          </a:prstGeom>
        </p:spPr>
      </p:pic>
      <p:sp>
        <p:nvSpPr>
          <p:cNvPr id="7" name="Rectangle 6">
            <a:extLst>
              <a:ext uri="{FF2B5EF4-FFF2-40B4-BE49-F238E27FC236}">
                <a16:creationId xmlns:a16="http://schemas.microsoft.com/office/drawing/2014/main" id="{B129D90F-E9D9-4B92-97BF-6186B52C3285}"/>
              </a:ext>
            </a:extLst>
          </p:cNvPr>
          <p:cNvSpPr/>
          <p:nvPr/>
        </p:nvSpPr>
        <p:spPr>
          <a:xfrm>
            <a:off x="841268" y="813465"/>
            <a:ext cx="4062153" cy="4498636"/>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sp>
        <p:nvSpPr>
          <p:cNvPr id="17" name="TextBox 16">
            <a:extLst>
              <a:ext uri="{FF2B5EF4-FFF2-40B4-BE49-F238E27FC236}">
                <a16:creationId xmlns:a16="http://schemas.microsoft.com/office/drawing/2014/main" id="{665EF7C6-5693-41E2-8347-E5F3775FDFE6}"/>
              </a:ext>
            </a:extLst>
          </p:cNvPr>
          <p:cNvSpPr txBox="1"/>
          <p:nvPr/>
        </p:nvSpPr>
        <p:spPr>
          <a:xfrm>
            <a:off x="4583000" y="2169183"/>
            <a:ext cx="3248764" cy="369332"/>
          </a:xfrm>
          <a:prstGeom prst="rect">
            <a:avLst/>
          </a:prstGeom>
          <a:noFill/>
        </p:spPr>
        <p:txBody>
          <a:bodyPr wrap="square" rtlCol="0">
            <a:spAutoFit/>
          </a:bodyPr>
          <a:lstStyle/>
          <a:p>
            <a:r>
              <a:rPr lang="en-GB" sz="1800" b="1" dirty="0" err="1">
                <a:solidFill>
                  <a:srgbClr val="FF0000"/>
                </a:solidFill>
                <a:latin typeface="Calibri" panose="020F0502020204030204"/>
              </a:rPr>
              <a:t>dadansoddi</a:t>
            </a:r>
            <a:r>
              <a:rPr lang="en-GB" sz="1800" b="1" dirty="0">
                <a:solidFill>
                  <a:srgbClr val="FF0000"/>
                </a:solidFill>
                <a:latin typeface="Calibri" panose="020F0502020204030204"/>
              </a:rPr>
              <a:t> data</a:t>
            </a:r>
            <a:endParaRPr lang="en-GB" dirty="0">
              <a:solidFill>
                <a:srgbClr val="0070C0"/>
              </a:solidFill>
            </a:endParaRPr>
          </a:p>
        </p:txBody>
      </p:sp>
      <p:pic>
        <p:nvPicPr>
          <p:cNvPr id="5" name="Picture 4">
            <a:extLst>
              <a:ext uri="{FF2B5EF4-FFF2-40B4-BE49-F238E27FC236}">
                <a16:creationId xmlns:a16="http://schemas.microsoft.com/office/drawing/2014/main" id="{7845427D-70D0-C0CE-5BE2-0556BF86CA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7862" y="547013"/>
            <a:ext cx="4095403" cy="4761236"/>
          </a:xfrm>
          <a:prstGeom prst="rect">
            <a:avLst/>
          </a:prstGeom>
          <a:ln>
            <a:solidFill>
              <a:srgbClr val="5B9BD5"/>
            </a:solidFill>
          </a:ln>
        </p:spPr>
      </p:pic>
      <p:sp>
        <p:nvSpPr>
          <p:cNvPr id="8" name="TextBox 7">
            <a:extLst>
              <a:ext uri="{FF2B5EF4-FFF2-40B4-BE49-F238E27FC236}">
                <a16:creationId xmlns:a16="http://schemas.microsoft.com/office/drawing/2014/main" id="{FC44698C-29F3-0A83-3512-1E23D5C50713}"/>
              </a:ext>
            </a:extLst>
          </p:cNvPr>
          <p:cNvSpPr txBox="1"/>
          <p:nvPr/>
        </p:nvSpPr>
        <p:spPr>
          <a:xfrm>
            <a:off x="7405306" y="61586"/>
            <a:ext cx="4386350" cy="738664"/>
          </a:xfrm>
          <a:prstGeom prst="rect">
            <a:avLst/>
          </a:prstGeom>
          <a:noFill/>
        </p:spPr>
        <p:txBody>
          <a:bodyPr wrap="square" rtlCol="0">
            <a:spAutoFit/>
          </a:bodyPr>
          <a:lstStyle/>
          <a:p>
            <a:pPr defTabSz="457200"/>
            <a:r>
              <a:rPr lang="en-GB" sz="2400" b="1" dirty="0">
                <a:solidFill>
                  <a:prstClr val="black"/>
                </a:solidFill>
                <a:latin typeface="Calibri" panose="020F0502020204030204"/>
              </a:rPr>
              <a:t>School Development Plans (SDP)</a:t>
            </a:r>
          </a:p>
          <a:p>
            <a:pPr defTabSz="457200"/>
            <a:endParaRPr lang="en-GB" dirty="0">
              <a:solidFill>
                <a:prstClr val="black"/>
              </a:solidFill>
              <a:latin typeface="Calibri" panose="020F0502020204030204"/>
            </a:endParaRPr>
          </a:p>
        </p:txBody>
      </p:sp>
      <p:sp>
        <p:nvSpPr>
          <p:cNvPr id="10" name="TextBox 9">
            <a:extLst>
              <a:ext uri="{FF2B5EF4-FFF2-40B4-BE49-F238E27FC236}">
                <a16:creationId xmlns:a16="http://schemas.microsoft.com/office/drawing/2014/main" id="{3B2B4CC9-130E-D8FC-FD1B-9E814C38AC11}"/>
              </a:ext>
            </a:extLst>
          </p:cNvPr>
          <p:cNvSpPr txBox="1"/>
          <p:nvPr/>
        </p:nvSpPr>
        <p:spPr>
          <a:xfrm>
            <a:off x="10509486" y="1923159"/>
            <a:ext cx="1806360" cy="369332"/>
          </a:xfrm>
          <a:prstGeom prst="rect">
            <a:avLst/>
          </a:prstGeom>
          <a:noFill/>
        </p:spPr>
        <p:txBody>
          <a:bodyPr wrap="square" rtlCol="0">
            <a:spAutoFit/>
          </a:bodyPr>
          <a:lstStyle/>
          <a:p>
            <a:r>
              <a:rPr lang="en-GB" sz="1800" b="1" dirty="0">
                <a:solidFill>
                  <a:srgbClr val="FF0000"/>
                </a:solidFill>
                <a:latin typeface="Calibri" panose="020F0502020204030204"/>
              </a:rPr>
              <a:t>data analysis</a:t>
            </a:r>
            <a:endParaRPr lang="en-GB" dirty="0">
              <a:solidFill>
                <a:srgbClr val="FF0000"/>
              </a:solidFill>
            </a:endParaRPr>
          </a:p>
        </p:txBody>
      </p:sp>
      <p:pic>
        <p:nvPicPr>
          <p:cNvPr id="13" name="Picture 4" descr="Free Animated Cliparts Think, Download Free Animated Cliparts Think png ...">
            <a:extLst>
              <a:ext uri="{FF2B5EF4-FFF2-40B4-BE49-F238E27FC236}">
                <a16:creationId xmlns:a16="http://schemas.microsoft.com/office/drawing/2014/main" id="{8909B95A-DEF5-A15A-404A-190AC66D3B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4241" y="2626287"/>
            <a:ext cx="772527" cy="100009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Free Animated Cliparts Think, Download Free Animated Cliparts Think png ...">
            <a:extLst>
              <a:ext uri="{FF2B5EF4-FFF2-40B4-BE49-F238E27FC236}">
                <a16:creationId xmlns:a16="http://schemas.microsoft.com/office/drawing/2014/main" id="{E0808DC8-98CB-407E-6B46-9648756232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87232" y="2292491"/>
            <a:ext cx="772527" cy="1000095"/>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Take control of your time in five minutes or less">
            <a:extLst>
              <a:ext uri="{FF2B5EF4-FFF2-40B4-BE49-F238E27FC236}">
                <a16:creationId xmlns:a16="http://schemas.microsoft.com/office/drawing/2014/main" id="{73748F8C-046A-CD19-4191-DBD420F23EA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58029" y="4884314"/>
            <a:ext cx="867045" cy="711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69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3884C42-04B7-48DB-B589-DB27FCEEE1AA}"/>
              </a:ext>
            </a:extLst>
          </p:cNvPr>
          <p:cNvSpPr txBox="1"/>
          <p:nvPr/>
        </p:nvSpPr>
        <p:spPr>
          <a:xfrm>
            <a:off x="400344" y="105013"/>
            <a:ext cx="4743796" cy="738664"/>
          </a:xfrm>
          <a:prstGeom prst="rect">
            <a:avLst/>
          </a:prstGeom>
          <a:noFill/>
        </p:spPr>
        <p:txBody>
          <a:bodyPr wrap="square" rtlCol="0">
            <a:spAutoFit/>
          </a:bodyPr>
          <a:lstStyle/>
          <a:p>
            <a:pPr defTabSz="457200"/>
            <a:r>
              <a:rPr lang="cy-GB" sz="2400" b="1" dirty="0">
                <a:solidFill>
                  <a:prstClr val="black"/>
                </a:solidFill>
                <a:latin typeface="Calibri" panose="020F0502020204030204"/>
              </a:rPr>
              <a:t>Cynlluniau Datblygu Ysgolion (CDY)</a:t>
            </a:r>
            <a:endParaRPr lang="en-GB" sz="2400" b="1" dirty="0">
              <a:solidFill>
                <a:prstClr val="black"/>
              </a:solidFill>
              <a:latin typeface="Calibri" panose="020F0502020204030204"/>
            </a:endParaRPr>
          </a:p>
          <a:p>
            <a:pPr defTabSz="457200">
              <a:defRPr/>
            </a:pPr>
            <a:endParaRPr lang="en-GB" dirty="0">
              <a:solidFill>
                <a:prstClr val="black"/>
              </a:solidFill>
              <a:latin typeface="Calibri" panose="020F0502020204030204"/>
            </a:endParaRPr>
          </a:p>
        </p:txBody>
      </p:sp>
      <p:pic>
        <p:nvPicPr>
          <p:cNvPr id="2" name="Picture 1">
            <a:extLst>
              <a:ext uri="{FF2B5EF4-FFF2-40B4-BE49-F238E27FC236}">
                <a16:creationId xmlns:a16="http://schemas.microsoft.com/office/drawing/2014/main" id="{1050E826-B58A-4AD8-8D93-6FAF63F59D7B}"/>
              </a:ext>
            </a:extLst>
          </p:cNvPr>
          <p:cNvPicPr>
            <a:picLocks noChangeAspect="1"/>
          </p:cNvPicPr>
          <p:nvPr/>
        </p:nvPicPr>
        <p:blipFill rotWithShape="1">
          <a:blip r:embed="rId3"/>
          <a:srcRect l="28182" t="24295" r="22546" b="9523"/>
          <a:stretch/>
        </p:blipFill>
        <p:spPr>
          <a:xfrm>
            <a:off x="500448" y="843677"/>
            <a:ext cx="4743795" cy="4247826"/>
          </a:xfrm>
          <a:prstGeom prst="rect">
            <a:avLst/>
          </a:prstGeom>
        </p:spPr>
      </p:pic>
      <p:sp>
        <p:nvSpPr>
          <p:cNvPr id="7" name="Rectangle 6">
            <a:extLst>
              <a:ext uri="{FF2B5EF4-FFF2-40B4-BE49-F238E27FC236}">
                <a16:creationId xmlns:a16="http://schemas.microsoft.com/office/drawing/2014/main" id="{B129D90F-E9D9-4B92-97BF-6186B52C3285}"/>
              </a:ext>
            </a:extLst>
          </p:cNvPr>
          <p:cNvSpPr/>
          <p:nvPr/>
        </p:nvSpPr>
        <p:spPr>
          <a:xfrm>
            <a:off x="841268" y="813465"/>
            <a:ext cx="4062153" cy="4498636"/>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sp>
        <p:nvSpPr>
          <p:cNvPr id="20" name="TextBox 19">
            <a:extLst>
              <a:ext uri="{FF2B5EF4-FFF2-40B4-BE49-F238E27FC236}">
                <a16:creationId xmlns:a16="http://schemas.microsoft.com/office/drawing/2014/main" id="{D5898683-5DFD-4912-8B17-E3E392A54EAF}"/>
              </a:ext>
            </a:extLst>
          </p:cNvPr>
          <p:cNvSpPr txBox="1"/>
          <p:nvPr/>
        </p:nvSpPr>
        <p:spPr>
          <a:xfrm>
            <a:off x="4285080" y="2596428"/>
            <a:ext cx="3248764" cy="646331"/>
          </a:xfrm>
          <a:prstGeom prst="rect">
            <a:avLst/>
          </a:prstGeom>
          <a:noFill/>
        </p:spPr>
        <p:txBody>
          <a:bodyPr wrap="square" rtlCol="0">
            <a:spAutoFit/>
          </a:bodyPr>
          <a:lstStyle/>
          <a:p>
            <a:r>
              <a:rPr lang="en-GB" sz="1800" b="1" dirty="0" err="1">
                <a:solidFill>
                  <a:srgbClr val="0070C0"/>
                </a:solidFill>
                <a:latin typeface="Calibri" panose="020F0502020204030204"/>
              </a:rPr>
              <a:t>cynnwys</a:t>
            </a:r>
            <a:r>
              <a:rPr lang="en-GB" sz="1800" b="1" dirty="0">
                <a:solidFill>
                  <a:srgbClr val="0070C0"/>
                </a:solidFill>
                <a:latin typeface="Calibri" panose="020F0502020204030204"/>
              </a:rPr>
              <a:t> </a:t>
            </a:r>
            <a:r>
              <a:rPr lang="en-GB" sz="1800" b="1" dirty="0" err="1">
                <a:solidFill>
                  <a:srgbClr val="0070C0"/>
                </a:solidFill>
                <a:latin typeface="Calibri" panose="020F0502020204030204"/>
              </a:rPr>
              <a:t>rhanddeiliaid</a:t>
            </a:r>
            <a:endParaRPr lang="en-GB" sz="1800" b="1" dirty="0">
              <a:solidFill>
                <a:srgbClr val="0070C0"/>
              </a:solidFill>
              <a:latin typeface="Calibri" panose="020F0502020204030204"/>
            </a:endParaRPr>
          </a:p>
          <a:p>
            <a:endParaRPr lang="en-GB" dirty="0"/>
          </a:p>
        </p:txBody>
      </p:sp>
      <p:sp>
        <p:nvSpPr>
          <p:cNvPr id="21" name="TextBox 20">
            <a:extLst>
              <a:ext uri="{FF2B5EF4-FFF2-40B4-BE49-F238E27FC236}">
                <a16:creationId xmlns:a16="http://schemas.microsoft.com/office/drawing/2014/main" id="{5F0AC574-42C5-4C7F-912B-8B4A15F42A0D}"/>
              </a:ext>
            </a:extLst>
          </p:cNvPr>
          <p:cNvSpPr txBox="1"/>
          <p:nvPr/>
        </p:nvSpPr>
        <p:spPr>
          <a:xfrm>
            <a:off x="194414" y="4955898"/>
            <a:ext cx="2889056" cy="646331"/>
          </a:xfrm>
          <a:prstGeom prst="rect">
            <a:avLst/>
          </a:prstGeom>
          <a:noFill/>
        </p:spPr>
        <p:txBody>
          <a:bodyPr wrap="square" rtlCol="0">
            <a:spAutoFit/>
          </a:bodyPr>
          <a:lstStyle/>
          <a:p>
            <a:r>
              <a:rPr lang="en-GB" sz="1800" b="1" dirty="0" err="1">
                <a:solidFill>
                  <a:srgbClr val="0070C0"/>
                </a:solidFill>
                <a:latin typeface="Calibri" panose="020F0502020204030204"/>
              </a:rPr>
              <a:t>cynnwys</a:t>
            </a:r>
            <a:r>
              <a:rPr lang="en-GB" sz="1800" b="1" dirty="0">
                <a:solidFill>
                  <a:srgbClr val="0070C0"/>
                </a:solidFill>
                <a:latin typeface="Calibri" panose="020F0502020204030204"/>
              </a:rPr>
              <a:t> </a:t>
            </a:r>
            <a:r>
              <a:rPr lang="en-GB" sz="1800" b="1" dirty="0" err="1">
                <a:solidFill>
                  <a:srgbClr val="0070C0"/>
                </a:solidFill>
                <a:latin typeface="Calibri" panose="020F0502020204030204"/>
              </a:rPr>
              <a:t>rhanddeiliaid</a:t>
            </a:r>
            <a:endParaRPr lang="en-GB" sz="1800" b="1" dirty="0">
              <a:solidFill>
                <a:srgbClr val="0070C0"/>
              </a:solidFill>
              <a:latin typeface="Calibri" panose="020F0502020204030204"/>
            </a:endParaRPr>
          </a:p>
          <a:p>
            <a:endParaRPr lang="en-GB" dirty="0"/>
          </a:p>
        </p:txBody>
      </p:sp>
      <p:pic>
        <p:nvPicPr>
          <p:cNvPr id="5" name="Picture 4">
            <a:extLst>
              <a:ext uri="{FF2B5EF4-FFF2-40B4-BE49-F238E27FC236}">
                <a16:creationId xmlns:a16="http://schemas.microsoft.com/office/drawing/2014/main" id="{7845427D-70D0-C0CE-5BE2-0556BF86CA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7862" y="547013"/>
            <a:ext cx="4095403" cy="4761236"/>
          </a:xfrm>
          <a:prstGeom prst="rect">
            <a:avLst/>
          </a:prstGeom>
          <a:ln>
            <a:solidFill>
              <a:srgbClr val="5B9BD5"/>
            </a:solidFill>
          </a:ln>
        </p:spPr>
      </p:pic>
      <p:sp>
        <p:nvSpPr>
          <p:cNvPr id="8" name="TextBox 7">
            <a:extLst>
              <a:ext uri="{FF2B5EF4-FFF2-40B4-BE49-F238E27FC236}">
                <a16:creationId xmlns:a16="http://schemas.microsoft.com/office/drawing/2014/main" id="{FC44698C-29F3-0A83-3512-1E23D5C50713}"/>
              </a:ext>
            </a:extLst>
          </p:cNvPr>
          <p:cNvSpPr txBox="1"/>
          <p:nvPr/>
        </p:nvSpPr>
        <p:spPr>
          <a:xfrm>
            <a:off x="7405306" y="61586"/>
            <a:ext cx="4386350" cy="738664"/>
          </a:xfrm>
          <a:prstGeom prst="rect">
            <a:avLst/>
          </a:prstGeom>
          <a:noFill/>
        </p:spPr>
        <p:txBody>
          <a:bodyPr wrap="square" rtlCol="0">
            <a:spAutoFit/>
          </a:bodyPr>
          <a:lstStyle/>
          <a:p>
            <a:pPr defTabSz="457200"/>
            <a:r>
              <a:rPr lang="en-GB" sz="2400" b="1" dirty="0">
                <a:solidFill>
                  <a:prstClr val="black"/>
                </a:solidFill>
                <a:latin typeface="Calibri" panose="020F0502020204030204"/>
              </a:rPr>
              <a:t>School Development Plans (SDP)</a:t>
            </a:r>
          </a:p>
          <a:p>
            <a:pPr defTabSz="457200"/>
            <a:endParaRPr lang="en-GB" dirty="0">
              <a:solidFill>
                <a:prstClr val="black"/>
              </a:solidFill>
              <a:latin typeface="Calibri" panose="020F0502020204030204"/>
            </a:endParaRPr>
          </a:p>
        </p:txBody>
      </p:sp>
      <p:sp>
        <p:nvSpPr>
          <p:cNvPr id="11" name="TextBox 10">
            <a:extLst>
              <a:ext uri="{FF2B5EF4-FFF2-40B4-BE49-F238E27FC236}">
                <a16:creationId xmlns:a16="http://schemas.microsoft.com/office/drawing/2014/main" id="{8F006BE8-46E8-7971-58DE-77C8A333BE02}"/>
              </a:ext>
            </a:extLst>
          </p:cNvPr>
          <p:cNvSpPr txBox="1"/>
          <p:nvPr/>
        </p:nvSpPr>
        <p:spPr>
          <a:xfrm>
            <a:off x="9812827" y="5005674"/>
            <a:ext cx="2660875" cy="369332"/>
          </a:xfrm>
          <a:prstGeom prst="rect">
            <a:avLst/>
          </a:prstGeom>
          <a:noFill/>
        </p:spPr>
        <p:txBody>
          <a:bodyPr wrap="square" rtlCol="0">
            <a:spAutoFit/>
          </a:bodyPr>
          <a:lstStyle/>
          <a:p>
            <a:r>
              <a:rPr lang="en-GB" sz="1800" b="1" dirty="0">
                <a:solidFill>
                  <a:srgbClr val="0070C0"/>
                </a:solidFill>
                <a:latin typeface="Calibri" panose="020F0502020204030204"/>
              </a:rPr>
              <a:t>involving stakeholders</a:t>
            </a:r>
            <a:endParaRPr lang="en-GB" dirty="0"/>
          </a:p>
        </p:txBody>
      </p:sp>
      <p:sp>
        <p:nvSpPr>
          <p:cNvPr id="12" name="TextBox 11">
            <a:extLst>
              <a:ext uri="{FF2B5EF4-FFF2-40B4-BE49-F238E27FC236}">
                <a16:creationId xmlns:a16="http://schemas.microsoft.com/office/drawing/2014/main" id="{307868EB-10D8-48D2-D6A2-449E267FA345}"/>
              </a:ext>
            </a:extLst>
          </p:cNvPr>
          <p:cNvSpPr txBox="1"/>
          <p:nvPr/>
        </p:nvSpPr>
        <p:spPr>
          <a:xfrm>
            <a:off x="6629513" y="5005674"/>
            <a:ext cx="2404502" cy="369332"/>
          </a:xfrm>
          <a:prstGeom prst="rect">
            <a:avLst/>
          </a:prstGeom>
          <a:noFill/>
        </p:spPr>
        <p:txBody>
          <a:bodyPr wrap="square" rtlCol="0">
            <a:spAutoFit/>
          </a:bodyPr>
          <a:lstStyle/>
          <a:p>
            <a:r>
              <a:rPr lang="en-GB" sz="1800" b="1" dirty="0">
                <a:solidFill>
                  <a:srgbClr val="0070C0"/>
                </a:solidFill>
                <a:latin typeface="Calibri" panose="020F0502020204030204"/>
              </a:rPr>
              <a:t>involving stakeholders</a:t>
            </a:r>
            <a:endParaRPr lang="en-GB" dirty="0"/>
          </a:p>
        </p:txBody>
      </p:sp>
      <p:sp>
        <p:nvSpPr>
          <p:cNvPr id="3" name="TextBox 2">
            <a:extLst>
              <a:ext uri="{FF2B5EF4-FFF2-40B4-BE49-F238E27FC236}">
                <a16:creationId xmlns:a16="http://schemas.microsoft.com/office/drawing/2014/main" id="{1FAF1DE7-2284-6FCB-B93A-75B25011132A}"/>
              </a:ext>
            </a:extLst>
          </p:cNvPr>
          <p:cNvSpPr txBox="1"/>
          <p:nvPr/>
        </p:nvSpPr>
        <p:spPr>
          <a:xfrm>
            <a:off x="3740221" y="4867174"/>
            <a:ext cx="3248764" cy="646331"/>
          </a:xfrm>
          <a:prstGeom prst="rect">
            <a:avLst/>
          </a:prstGeom>
          <a:noFill/>
        </p:spPr>
        <p:txBody>
          <a:bodyPr wrap="square" rtlCol="0">
            <a:spAutoFit/>
          </a:bodyPr>
          <a:lstStyle/>
          <a:p>
            <a:r>
              <a:rPr lang="en-GB" sz="1800" b="1" dirty="0" err="1">
                <a:solidFill>
                  <a:srgbClr val="0070C0"/>
                </a:solidFill>
                <a:latin typeface="Calibri" panose="020F0502020204030204"/>
              </a:rPr>
              <a:t>cynnwys</a:t>
            </a:r>
            <a:r>
              <a:rPr lang="en-GB" sz="1800" b="1" dirty="0">
                <a:solidFill>
                  <a:srgbClr val="0070C0"/>
                </a:solidFill>
                <a:latin typeface="Calibri" panose="020F0502020204030204"/>
              </a:rPr>
              <a:t> </a:t>
            </a:r>
            <a:r>
              <a:rPr lang="en-GB" sz="1800" b="1" dirty="0" err="1">
                <a:solidFill>
                  <a:srgbClr val="0070C0"/>
                </a:solidFill>
                <a:latin typeface="Calibri" panose="020F0502020204030204"/>
              </a:rPr>
              <a:t>rhanddeiliaid</a:t>
            </a:r>
            <a:endParaRPr lang="en-GB" sz="1800" b="1" dirty="0">
              <a:solidFill>
                <a:srgbClr val="0070C0"/>
              </a:solidFill>
              <a:latin typeface="Calibri" panose="020F0502020204030204"/>
            </a:endParaRPr>
          </a:p>
          <a:p>
            <a:endParaRPr lang="en-GB" dirty="0"/>
          </a:p>
        </p:txBody>
      </p:sp>
      <p:sp>
        <p:nvSpPr>
          <p:cNvPr id="4" name="TextBox 3">
            <a:extLst>
              <a:ext uri="{FF2B5EF4-FFF2-40B4-BE49-F238E27FC236}">
                <a16:creationId xmlns:a16="http://schemas.microsoft.com/office/drawing/2014/main" id="{96EAE00D-001D-622B-141F-71FC0C708CC6}"/>
              </a:ext>
            </a:extLst>
          </p:cNvPr>
          <p:cNvSpPr txBox="1"/>
          <p:nvPr/>
        </p:nvSpPr>
        <p:spPr>
          <a:xfrm>
            <a:off x="10231176" y="2433317"/>
            <a:ext cx="2660875" cy="369332"/>
          </a:xfrm>
          <a:prstGeom prst="rect">
            <a:avLst/>
          </a:prstGeom>
          <a:noFill/>
        </p:spPr>
        <p:txBody>
          <a:bodyPr wrap="square" rtlCol="0">
            <a:spAutoFit/>
          </a:bodyPr>
          <a:lstStyle/>
          <a:p>
            <a:r>
              <a:rPr lang="en-GB" sz="1800" b="1" dirty="0">
                <a:solidFill>
                  <a:srgbClr val="0070C0"/>
                </a:solidFill>
                <a:latin typeface="Calibri" panose="020F0502020204030204"/>
              </a:rPr>
              <a:t>involving stakeholders</a:t>
            </a:r>
            <a:endParaRPr lang="en-GB" dirty="0"/>
          </a:p>
        </p:txBody>
      </p:sp>
    </p:spTree>
    <p:extLst>
      <p:ext uri="{BB962C8B-B14F-4D97-AF65-F5344CB8AC3E}">
        <p14:creationId xmlns:p14="http://schemas.microsoft.com/office/powerpoint/2010/main" val="4155495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11" grpId="0"/>
      <p:bldP spid="12" grpId="0"/>
      <p:bldP spid="3" grpId="0"/>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keholders png 10 free Cliparts | Download images on Clipground 2021">
            <a:extLst>
              <a:ext uri="{FF2B5EF4-FFF2-40B4-BE49-F238E27FC236}">
                <a16:creationId xmlns:a16="http://schemas.microsoft.com/office/drawing/2014/main" id="{43743BEF-74B1-5D2B-8353-2E83BB2C83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293" y="475444"/>
            <a:ext cx="5667777" cy="566777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3D4155-B009-2A15-6774-890F9607730C}"/>
              </a:ext>
            </a:extLst>
          </p:cNvPr>
          <p:cNvSpPr txBox="1"/>
          <p:nvPr/>
        </p:nvSpPr>
        <p:spPr>
          <a:xfrm>
            <a:off x="6096000" y="1302618"/>
            <a:ext cx="6094926" cy="2554545"/>
          </a:xfrm>
          <a:prstGeom prst="rect">
            <a:avLst/>
          </a:prstGeom>
          <a:noFill/>
        </p:spPr>
        <p:txBody>
          <a:bodyPr wrap="square">
            <a:spAutoFit/>
          </a:bodyPr>
          <a:lstStyle/>
          <a:p>
            <a:r>
              <a:rPr lang="en-GB" sz="4000" b="1">
                <a:solidFill>
                  <a:srgbClr val="FFC000"/>
                </a:solidFill>
                <a:latin typeface="inherit"/>
                <a:hlinkClick r:id="rId4">
                  <a:extLst>
                    <a:ext uri="{A12FA001-AC4F-418D-AE19-62706E023703}">
                      <ahyp:hlinkClr xmlns:ahyp="http://schemas.microsoft.com/office/drawing/2018/hyperlinkcolor" val="tx"/>
                    </a:ext>
                  </a:extLst>
                </a:hlinkClick>
              </a:rPr>
              <a:t>Ymgysylltu â rhanddeiliaid</a:t>
            </a:r>
            <a:endParaRPr lang="en-GB" sz="4000" b="1">
              <a:solidFill>
                <a:srgbClr val="FFC000"/>
              </a:solidFill>
              <a:latin typeface="inherit"/>
            </a:endParaRPr>
          </a:p>
          <a:p>
            <a:endParaRPr lang="en-GB" sz="4000" b="1">
              <a:solidFill>
                <a:schemeClr val="accent1">
                  <a:lumMod val="50000"/>
                </a:schemeClr>
              </a:solidFill>
              <a:latin typeface="inherit"/>
            </a:endParaRPr>
          </a:p>
          <a:p>
            <a:endParaRPr lang="en-GB" sz="4000" b="1">
              <a:solidFill>
                <a:schemeClr val="accent1">
                  <a:lumMod val="50000"/>
                </a:schemeClr>
              </a:solidFill>
              <a:latin typeface="inherit"/>
            </a:endParaRPr>
          </a:p>
          <a:p>
            <a:r>
              <a:rPr lang="en-GB" sz="4000" b="1">
                <a:solidFill>
                  <a:schemeClr val="accent1">
                    <a:lumMod val="50000"/>
                  </a:schemeClr>
                </a:solidFill>
                <a:latin typeface="inherit"/>
                <a:hlinkClick r:id="rId5">
                  <a:extLst>
                    <a:ext uri="{A12FA001-AC4F-418D-AE19-62706E023703}">
                      <ahyp:hlinkClr xmlns:ahyp="http://schemas.microsoft.com/office/drawing/2018/hyperlinkcolor" val="tx"/>
                    </a:ext>
                  </a:extLst>
                </a:hlinkClick>
              </a:rPr>
              <a:t>Engaging with stakeholders</a:t>
            </a:r>
            <a:endParaRPr lang="en-GB" sz="4000" b="1" dirty="0">
              <a:solidFill>
                <a:schemeClr val="accent1">
                  <a:lumMod val="50000"/>
                </a:schemeClr>
              </a:solidFill>
              <a:latin typeface="inherit"/>
            </a:endParaRPr>
          </a:p>
        </p:txBody>
      </p:sp>
      <p:pic>
        <p:nvPicPr>
          <p:cNvPr id="5" name="Picture 2" descr="See the source image">
            <a:extLst>
              <a:ext uri="{FF2B5EF4-FFF2-40B4-BE49-F238E27FC236}">
                <a16:creationId xmlns:a16="http://schemas.microsoft.com/office/drawing/2014/main" id="{161C1C56-9A31-B756-C22D-6830E0C7EF6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655393" y="5555382"/>
            <a:ext cx="1281176" cy="959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9023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1710B83-308D-CD59-B713-55C07A7793A6}"/>
              </a:ext>
            </a:extLst>
          </p:cNvPr>
          <p:cNvSpPr txBox="1"/>
          <p:nvPr/>
        </p:nvSpPr>
        <p:spPr>
          <a:xfrm>
            <a:off x="2284720" y="289680"/>
            <a:ext cx="7299832" cy="6186309"/>
          </a:xfrm>
          <a:prstGeom prst="rect">
            <a:avLst/>
          </a:prstGeom>
          <a:noFill/>
        </p:spPr>
        <p:txBody>
          <a:bodyPr wrap="square">
            <a:spAutoFit/>
          </a:bodyPr>
          <a:lstStyle/>
          <a:p>
            <a:pPr algn="ctr" fontAlgn="base"/>
            <a:r>
              <a:rPr lang="en-GB" b="1" dirty="0">
                <a:solidFill>
                  <a:srgbClr val="1F1F1F"/>
                </a:solidFill>
                <a:latin typeface="inherit"/>
              </a:rPr>
              <a:t>Approaches to self-evaluation</a:t>
            </a:r>
          </a:p>
          <a:p>
            <a:pPr algn="l" fontAlgn="base">
              <a:buFont typeface="Arial" panose="020B0604020202020204" pitchFamily="34" charset="0"/>
              <a:buChar char="•"/>
            </a:pPr>
            <a:r>
              <a:rPr lang="en-GB" b="1" dirty="0">
                <a:solidFill>
                  <a:srgbClr val="0360A6"/>
                </a:solidFill>
                <a:latin typeface="inherit"/>
                <a:hlinkClick r:id="rId3"/>
              </a:rPr>
              <a:t>Looking at learning and teaching</a:t>
            </a:r>
            <a:r>
              <a:rPr lang="en-GB" b="1" dirty="0">
                <a:solidFill>
                  <a:srgbClr val="0360A6"/>
                </a:solidFill>
                <a:latin typeface="inherit"/>
              </a:rPr>
              <a:t> </a:t>
            </a:r>
            <a:r>
              <a:rPr lang="en-GB" dirty="0">
                <a:solidFill>
                  <a:srgbClr val="666666"/>
                </a:solidFill>
                <a:latin typeface="inherit"/>
              </a:rPr>
              <a:t>Suggestions on approaches to evaluating learning and teaching and an interactive resource on engaging with learners.</a:t>
            </a:r>
          </a:p>
          <a:p>
            <a:pPr algn="l" fontAlgn="base">
              <a:buFont typeface="Arial" panose="020B0604020202020204" pitchFamily="34" charset="0"/>
              <a:buChar char="•"/>
            </a:pPr>
            <a:r>
              <a:rPr lang="en-GB" b="1" dirty="0">
                <a:solidFill>
                  <a:srgbClr val="0360A6"/>
                </a:solidFill>
                <a:latin typeface="inherit"/>
                <a:hlinkClick r:id="rId4"/>
              </a:rPr>
              <a:t>Evaluating learner progress</a:t>
            </a:r>
            <a:r>
              <a:rPr lang="en-GB" b="1" dirty="0">
                <a:solidFill>
                  <a:srgbClr val="0360A6"/>
                </a:solidFill>
                <a:latin typeface="inherit"/>
              </a:rPr>
              <a:t> </a:t>
            </a:r>
            <a:r>
              <a:rPr lang="en-GB" dirty="0">
                <a:solidFill>
                  <a:srgbClr val="666666"/>
                </a:solidFill>
                <a:latin typeface="inherit"/>
              </a:rPr>
              <a:t>Guidance around evaluating learner progress, the principles of progression and using data.</a:t>
            </a:r>
          </a:p>
          <a:p>
            <a:pPr algn="l" fontAlgn="base">
              <a:buFont typeface="Arial" panose="020B0604020202020204" pitchFamily="34" charset="0"/>
              <a:buChar char="•"/>
            </a:pPr>
            <a:r>
              <a:rPr lang="en-GB" b="1" dirty="0">
                <a:solidFill>
                  <a:srgbClr val="0360A6"/>
                </a:solidFill>
                <a:latin typeface="inherit"/>
                <a:hlinkClick r:id="rId5"/>
              </a:rPr>
              <a:t>Engaging with stakeholders</a:t>
            </a:r>
            <a:r>
              <a:rPr lang="en-GB" b="1" dirty="0">
                <a:solidFill>
                  <a:srgbClr val="0360A6"/>
                </a:solidFill>
                <a:latin typeface="inherit"/>
              </a:rPr>
              <a:t> </a:t>
            </a:r>
            <a:r>
              <a:rPr lang="en-GB" dirty="0">
                <a:solidFill>
                  <a:srgbClr val="666666"/>
                </a:solidFill>
                <a:latin typeface="inherit"/>
              </a:rPr>
              <a:t>Information on how engaging with learners, school staff and wider school community supports improvement., together with an interactive activity.</a:t>
            </a:r>
          </a:p>
          <a:p>
            <a:pPr algn="l" fontAlgn="base">
              <a:buFont typeface="Arial" panose="020B0604020202020204" pitchFamily="34" charset="0"/>
              <a:buChar char="•"/>
            </a:pPr>
            <a:r>
              <a:rPr lang="en-GB" b="1" dirty="0">
                <a:solidFill>
                  <a:srgbClr val="0360A6"/>
                </a:solidFill>
                <a:latin typeface="inherit"/>
                <a:hlinkClick r:id="rId6"/>
              </a:rPr>
              <a:t>Planning and implementing improvement</a:t>
            </a:r>
            <a:r>
              <a:rPr lang="en-GB" b="1" dirty="0">
                <a:solidFill>
                  <a:srgbClr val="0360A6"/>
                </a:solidFill>
                <a:latin typeface="inherit"/>
              </a:rPr>
              <a:t> </a:t>
            </a:r>
            <a:r>
              <a:rPr lang="en-GB" dirty="0">
                <a:solidFill>
                  <a:srgbClr val="666666"/>
                </a:solidFill>
                <a:latin typeface="inherit"/>
              </a:rPr>
              <a:t>Guidance on planning and improvement, aligned to the new non-statutory guidance on school improvement.</a:t>
            </a:r>
          </a:p>
          <a:p>
            <a:pPr algn="ctr" fontAlgn="base"/>
            <a:r>
              <a:rPr lang="en-GB" b="1" dirty="0" err="1">
                <a:solidFill>
                  <a:srgbClr val="1F1F1F"/>
                </a:solidFill>
                <a:latin typeface="inherit"/>
              </a:rPr>
              <a:t>Dulliau</a:t>
            </a:r>
            <a:r>
              <a:rPr lang="en-GB" b="1" dirty="0">
                <a:solidFill>
                  <a:srgbClr val="1F1F1F"/>
                </a:solidFill>
                <a:latin typeface="inherit"/>
              </a:rPr>
              <a:t> </a:t>
            </a:r>
            <a:r>
              <a:rPr lang="en-GB" b="1" dirty="0" err="1">
                <a:solidFill>
                  <a:srgbClr val="1F1F1F"/>
                </a:solidFill>
                <a:latin typeface="inherit"/>
              </a:rPr>
              <a:t>hunanwerthuso</a:t>
            </a:r>
            <a:endParaRPr lang="en-GB" b="1" dirty="0">
              <a:solidFill>
                <a:srgbClr val="1F1F1F"/>
              </a:solidFill>
              <a:latin typeface="inherit"/>
            </a:endParaRPr>
          </a:p>
          <a:p>
            <a:pPr algn="l" fontAlgn="base">
              <a:buFont typeface="Arial" panose="020B0604020202020204" pitchFamily="34" charset="0"/>
              <a:buChar char="•"/>
            </a:pPr>
            <a:r>
              <a:rPr lang="en-GB" b="1" dirty="0" err="1">
                <a:solidFill>
                  <a:srgbClr val="0360A6"/>
                </a:solidFill>
                <a:latin typeface="inherit"/>
                <a:hlinkClick r:id="rId7"/>
              </a:rPr>
              <a:t>Edrych</a:t>
            </a:r>
            <a:r>
              <a:rPr lang="en-GB" b="1" dirty="0">
                <a:solidFill>
                  <a:srgbClr val="0360A6"/>
                </a:solidFill>
                <a:latin typeface="inherit"/>
                <a:hlinkClick r:id="rId7"/>
              </a:rPr>
              <a:t> </a:t>
            </a:r>
            <a:r>
              <a:rPr lang="en-GB" b="1" dirty="0" err="1">
                <a:solidFill>
                  <a:srgbClr val="0360A6"/>
                </a:solidFill>
                <a:latin typeface="inherit"/>
                <a:hlinkClick r:id="rId7"/>
              </a:rPr>
              <a:t>ar</a:t>
            </a:r>
            <a:r>
              <a:rPr lang="en-GB" b="1" dirty="0">
                <a:solidFill>
                  <a:srgbClr val="0360A6"/>
                </a:solidFill>
                <a:latin typeface="inherit"/>
                <a:hlinkClick r:id="rId7"/>
              </a:rPr>
              <a:t> </a:t>
            </a:r>
            <a:r>
              <a:rPr lang="en-GB" b="1" dirty="0" err="1">
                <a:solidFill>
                  <a:srgbClr val="0360A6"/>
                </a:solidFill>
                <a:latin typeface="inherit"/>
                <a:hlinkClick r:id="rId7"/>
              </a:rPr>
              <a:t>ddysgu</a:t>
            </a:r>
            <a:r>
              <a:rPr lang="en-GB" b="1" dirty="0">
                <a:solidFill>
                  <a:srgbClr val="0360A6"/>
                </a:solidFill>
                <a:latin typeface="inherit"/>
                <a:hlinkClick r:id="rId7"/>
              </a:rPr>
              <a:t> ac </a:t>
            </a:r>
            <a:r>
              <a:rPr lang="en-GB" b="1" dirty="0" err="1">
                <a:solidFill>
                  <a:srgbClr val="0360A6"/>
                </a:solidFill>
                <a:latin typeface="inherit"/>
                <a:hlinkClick r:id="rId7"/>
              </a:rPr>
              <a:t>addysgu</a:t>
            </a:r>
            <a:r>
              <a:rPr lang="en-GB" dirty="0" err="1">
                <a:solidFill>
                  <a:srgbClr val="666666"/>
                </a:solidFill>
                <a:latin typeface="inherit"/>
              </a:rPr>
              <a:t>Awgrymiadau</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ddulliau</a:t>
            </a:r>
            <a:r>
              <a:rPr lang="en-GB" dirty="0">
                <a:solidFill>
                  <a:srgbClr val="666666"/>
                </a:solidFill>
                <a:latin typeface="inherit"/>
              </a:rPr>
              <a:t> o </a:t>
            </a:r>
            <a:r>
              <a:rPr lang="en-GB" dirty="0" err="1">
                <a:solidFill>
                  <a:srgbClr val="666666"/>
                </a:solidFill>
                <a:latin typeface="inherit"/>
              </a:rPr>
              <a:t>werthuso</a:t>
            </a:r>
            <a:r>
              <a:rPr lang="en-GB" dirty="0">
                <a:solidFill>
                  <a:srgbClr val="666666"/>
                </a:solidFill>
                <a:latin typeface="inherit"/>
              </a:rPr>
              <a:t> </a:t>
            </a:r>
            <a:r>
              <a:rPr lang="en-GB" dirty="0" err="1">
                <a:solidFill>
                  <a:srgbClr val="666666"/>
                </a:solidFill>
                <a:latin typeface="inherit"/>
              </a:rPr>
              <a:t>dysgu</a:t>
            </a:r>
            <a:r>
              <a:rPr lang="en-GB" dirty="0">
                <a:solidFill>
                  <a:srgbClr val="666666"/>
                </a:solidFill>
                <a:latin typeface="inherit"/>
              </a:rPr>
              <a:t> ac </a:t>
            </a:r>
            <a:r>
              <a:rPr lang="en-GB" dirty="0" err="1">
                <a:solidFill>
                  <a:srgbClr val="666666"/>
                </a:solidFill>
                <a:latin typeface="inherit"/>
              </a:rPr>
              <a:t>addysgu</a:t>
            </a:r>
            <a:r>
              <a:rPr lang="en-GB" dirty="0">
                <a:solidFill>
                  <a:srgbClr val="666666"/>
                </a:solidFill>
                <a:latin typeface="inherit"/>
              </a:rPr>
              <a:t> ac </a:t>
            </a:r>
            <a:r>
              <a:rPr lang="en-GB" dirty="0" err="1">
                <a:solidFill>
                  <a:srgbClr val="666666"/>
                </a:solidFill>
                <a:latin typeface="inherit"/>
              </a:rPr>
              <a:t>adnodd</a:t>
            </a:r>
            <a:r>
              <a:rPr lang="en-GB" dirty="0">
                <a:solidFill>
                  <a:srgbClr val="666666"/>
                </a:solidFill>
                <a:latin typeface="inherit"/>
              </a:rPr>
              <a:t> </a:t>
            </a:r>
            <a:r>
              <a:rPr lang="en-GB" dirty="0" err="1">
                <a:solidFill>
                  <a:srgbClr val="666666"/>
                </a:solidFill>
                <a:latin typeface="inherit"/>
              </a:rPr>
              <a:t>rhyngweithiol</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ymgysylltu</a:t>
            </a:r>
            <a:r>
              <a:rPr lang="en-GB" dirty="0">
                <a:solidFill>
                  <a:srgbClr val="666666"/>
                </a:solidFill>
                <a:latin typeface="inherit"/>
              </a:rPr>
              <a:t> â </a:t>
            </a:r>
            <a:r>
              <a:rPr lang="en-GB" dirty="0" err="1">
                <a:solidFill>
                  <a:srgbClr val="666666"/>
                </a:solidFill>
                <a:latin typeface="inherit"/>
              </a:rPr>
              <a:t>dysgwyr</a:t>
            </a:r>
            <a:r>
              <a:rPr lang="en-GB" dirty="0">
                <a:solidFill>
                  <a:srgbClr val="666666"/>
                </a:solidFill>
                <a:latin typeface="inherit"/>
              </a:rPr>
              <a:t>.</a:t>
            </a:r>
          </a:p>
          <a:p>
            <a:pPr algn="l" fontAlgn="base">
              <a:buFont typeface="Arial" panose="020B0604020202020204" pitchFamily="34" charset="0"/>
              <a:buChar char="•"/>
            </a:pPr>
            <a:r>
              <a:rPr lang="en-GB" b="1" dirty="0" err="1">
                <a:solidFill>
                  <a:srgbClr val="0360A6"/>
                </a:solidFill>
                <a:latin typeface="inherit"/>
                <a:hlinkClick r:id="rId8"/>
              </a:rPr>
              <a:t>Gwerthuso</a:t>
            </a:r>
            <a:r>
              <a:rPr lang="en-GB" b="1" dirty="0">
                <a:solidFill>
                  <a:srgbClr val="0360A6"/>
                </a:solidFill>
                <a:latin typeface="inherit"/>
                <a:hlinkClick r:id="rId8"/>
              </a:rPr>
              <a:t> </a:t>
            </a:r>
            <a:r>
              <a:rPr lang="en-GB" b="1" dirty="0" err="1">
                <a:solidFill>
                  <a:srgbClr val="0360A6"/>
                </a:solidFill>
                <a:latin typeface="inherit"/>
                <a:hlinkClick r:id="rId8"/>
              </a:rPr>
              <a:t>cynnydd</a:t>
            </a:r>
            <a:r>
              <a:rPr lang="en-GB" b="1" dirty="0">
                <a:solidFill>
                  <a:srgbClr val="0360A6"/>
                </a:solidFill>
                <a:latin typeface="inherit"/>
                <a:hlinkClick r:id="rId8"/>
              </a:rPr>
              <a:t> </a:t>
            </a:r>
            <a:r>
              <a:rPr lang="en-GB" b="1" dirty="0" err="1">
                <a:solidFill>
                  <a:srgbClr val="0360A6"/>
                </a:solidFill>
                <a:latin typeface="inherit"/>
                <a:hlinkClick r:id="rId8"/>
              </a:rPr>
              <a:t>dysgwyr</a:t>
            </a:r>
            <a:r>
              <a:rPr lang="en-GB" dirty="0" err="1">
                <a:solidFill>
                  <a:srgbClr val="666666"/>
                </a:solidFill>
                <a:latin typeface="inherit"/>
              </a:rPr>
              <a:t>Canllawiau</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werthuso</a:t>
            </a:r>
            <a:r>
              <a:rPr lang="en-GB" dirty="0">
                <a:solidFill>
                  <a:srgbClr val="666666"/>
                </a:solidFill>
                <a:latin typeface="inherit"/>
              </a:rPr>
              <a:t> </a:t>
            </a:r>
            <a:r>
              <a:rPr lang="en-GB" dirty="0" err="1">
                <a:solidFill>
                  <a:srgbClr val="666666"/>
                </a:solidFill>
                <a:latin typeface="inherit"/>
              </a:rPr>
              <a:t>cynnnydd</a:t>
            </a:r>
            <a:r>
              <a:rPr lang="en-GB" dirty="0">
                <a:solidFill>
                  <a:srgbClr val="666666"/>
                </a:solidFill>
                <a:latin typeface="inherit"/>
              </a:rPr>
              <a:t> </a:t>
            </a:r>
            <a:r>
              <a:rPr lang="en-GB" dirty="0" err="1">
                <a:solidFill>
                  <a:srgbClr val="666666"/>
                </a:solidFill>
                <a:latin typeface="inherit"/>
              </a:rPr>
              <a:t>dysgwyr</a:t>
            </a:r>
            <a:r>
              <a:rPr lang="en-GB" dirty="0">
                <a:solidFill>
                  <a:srgbClr val="666666"/>
                </a:solidFill>
                <a:latin typeface="inherit"/>
              </a:rPr>
              <a:t>, </a:t>
            </a:r>
            <a:r>
              <a:rPr lang="en-GB" dirty="0" err="1">
                <a:solidFill>
                  <a:srgbClr val="666666"/>
                </a:solidFill>
                <a:latin typeface="inherit"/>
              </a:rPr>
              <a:t>yr</a:t>
            </a:r>
            <a:r>
              <a:rPr lang="en-GB" dirty="0">
                <a:solidFill>
                  <a:srgbClr val="666666"/>
                </a:solidFill>
                <a:latin typeface="inherit"/>
              </a:rPr>
              <a:t> </a:t>
            </a:r>
            <a:r>
              <a:rPr lang="en-GB" dirty="0" err="1">
                <a:solidFill>
                  <a:srgbClr val="666666"/>
                </a:solidFill>
                <a:latin typeface="inherit"/>
              </a:rPr>
              <a:t>egwyddorion</a:t>
            </a:r>
            <a:r>
              <a:rPr lang="en-GB" dirty="0">
                <a:solidFill>
                  <a:srgbClr val="666666"/>
                </a:solidFill>
                <a:latin typeface="inherit"/>
              </a:rPr>
              <a:t> </a:t>
            </a:r>
            <a:r>
              <a:rPr lang="en-GB" dirty="0" err="1">
                <a:solidFill>
                  <a:srgbClr val="666666"/>
                </a:solidFill>
                <a:latin typeface="inherit"/>
              </a:rPr>
              <a:t>cynnydd</a:t>
            </a:r>
            <a:r>
              <a:rPr lang="en-GB" dirty="0">
                <a:solidFill>
                  <a:srgbClr val="666666"/>
                </a:solidFill>
                <a:latin typeface="inherit"/>
              </a:rPr>
              <a:t> a </a:t>
            </a:r>
            <a:r>
              <a:rPr lang="en-GB" dirty="0" err="1">
                <a:solidFill>
                  <a:srgbClr val="666666"/>
                </a:solidFill>
                <a:latin typeface="inherit"/>
              </a:rPr>
              <a:t>defnyddio</a:t>
            </a:r>
            <a:r>
              <a:rPr lang="en-GB" dirty="0">
                <a:solidFill>
                  <a:srgbClr val="666666"/>
                </a:solidFill>
                <a:latin typeface="inherit"/>
              </a:rPr>
              <a:t> data.</a:t>
            </a:r>
          </a:p>
          <a:p>
            <a:pPr algn="l" fontAlgn="base">
              <a:buFont typeface="Arial" panose="020B0604020202020204" pitchFamily="34" charset="0"/>
              <a:buChar char="•"/>
            </a:pPr>
            <a:r>
              <a:rPr lang="en-GB" b="1" dirty="0">
                <a:solidFill>
                  <a:srgbClr val="0360A6"/>
                </a:solidFill>
                <a:latin typeface="inherit"/>
                <a:hlinkClick r:id="rId9"/>
              </a:rPr>
              <a:t>Ymgysylltu â </a:t>
            </a:r>
            <a:r>
              <a:rPr lang="en-GB" b="1" dirty="0" err="1">
                <a:solidFill>
                  <a:srgbClr val="0360A6"/>
                </a:solidFill>
                <a:latin typeface="inherit"/>
                <a:hlinkClick r:id="rId9"/>
              </a:rPr>
              <a:t>rhanddeiliaid</a:t>
            </a:r>
            <a:r>
              <a:rPr lang="en-GB" dirty="0" err="1">
                <a:solidFill>
                  <a:srgbClr val="666666"/>
                </a:solidFill>
                <a:latin typeface="inherit"/>
              </a:rPr>
              <a:t>Mae</a:t>
            </a:r>
            <a:r>
              <a:rPr lang="en-GB" dirty="0">
                <a:solidFill>
                  <a:srgbClr val="666666"/>
                </a:solidFill>
                <a:latin typeface="inherit"/>
              </a:rPr>
              <a:t> </a:t>
            </a:r>
            <a:r>
              <a:rPr lang="en-GB" dirty="0" err="1">
                <a:solidFill>
                  <a:srgbClr val="666666"/>
                </a:solidFill>
                <a:latin typeface="inherit"/>
              </a:rPr>
              <a:t>gwybodaeth</a:t>
            </a:r>
            <a:r>
              <a:rPr lang="en-GB" dirty="0">
                <a:solidFill>
                  <a:srgbClr val="666666"/>
                </a:solidFill>
                <a:latin typeface="inherit"/>
              </a:rPr>
              <a:t> am </a:t>
            </a:r>
            <a:r>
              <a:rPr lang="en-GB" dirty="0" err="1">
                <a:solidFill>
                  <a:srgbClr val="666666"/>
                </a:solidFill>
                <a:latin typeface="inherit"/>
              </a:rPr>
              <a:t>sut</a:t>
            </a:r>
            <a:r>
              <a:rPr lang="en-GB" dirty="0">
                <a:solidFill>
                  <a:srgbClr val="666666"/>
                </a:solidFill>
                <a:latin typeface="inherit"/>
              </a:rPr>
              <a:t> </a:t>
            </a:r>
            <a:r>
              <a:rPr lang="en-GB" dirty="0" err="1">
                <a:solidFill>
                  <a:srgbClr val="666666"/>
                </a:solidFill>
                <a:latin typeface="inherit"/>
              </a:rPr>
              <a:t>mae</a:t>
            </a:r>
            <a:r>
              <a:rPr lang="en-GB" dirty="0">
                <a:solidFill>
                  <a:srgbClr val="666666"/>
                </a:solidFill>
                <a:latin typeface="inherit"/>
              </a:rPr>
              <a:t> </a:t>
            </a:r>
            <a:r>
              <a:rPr lang="en-GB" dirty="0" err="1">
                <a:solidFill>
                  <a:srgbClr val="666666"/>
                </a:solidFill>
                <a:latin typeface="inherit"/>
              </a:rPr>
              <a:t>ymgysylltu</a:t>
            </a:r>
            <a:r>
              <a:rPr lang="en-GB" dirty="0">
                <a:solidFill>
                  <a:srgbClr val="666666"/>
                </a:solidFill>
                <a:latin typeface="inherit"/>
              </a:rPr>
              <a:t> â </a:t>
            </a:r>
            <a:r>
              <a:rPr lang="en-GB" dirty="0" err="1">
                <a:solidFill>
                  <a:srgbClr val="666666"/>
                </a:solidFill>
                <a:latin typeface="inherit"/>
              </a:rPr>
              <a:t>dysgwyr</a:t>
            </a:r>
            <a:r>
              <a:rPr lang="en-GB" dirty="0">
                <a:solidFill>
                  <a:srgbClr val="666666"/>
                </a:solidFill>
                <a:latin typeface="inherit"/>
              </a:rPr>
              <a:t>, staff </a:t>
            </a:r>
            <a:r>
              <a:rPr lang="en-GB" dirty="0" err="1">
                <a:solidFill>
                  <a:srgbClr val="666666"/>
                </a:solidFill>
                <a:latin typeface="inherit"/>
              </a:rPr>
              <a:t>ysgolion</a:t>
            </a:r>
            <a:r>
              <a:rPr lang="en-GB" dirty="0">
                <a:solidFill>
                  <a:srgbClr val="666666"/>
                </a:solidFill>
                <a:latin typeface="inherit"/>
              </a:rPr>
              <a:t> a </a:t>
            </a:r>
            <a:r>
              <a:rPr lang="en-GB" dirty="0" err="1">
                <a:solidFill>
                  <a:srgbClr val="666666"/>
                </a:solidFill>
                <a:latin typeface="inherit"/>
              </a:rPr>
              <a:t>chymuned</a:t>
            </a:r>
            <a:r>
              <a:rPr lang="en-GB" dirty="0">
                <a:solidFill>
                  <a:srgbClr val="666666"/>
                </a:solidFill>
                <a:latin typeface="inherit"/>
              </a:rPr>
              <a:t> </a:t>
            </a:r>
            <a:r>
              <a:rPr lang="en-GB" dirty="0" err="1">
                <a:solidFill>
                  <a:srgbClr val="666666"/>
                </a:solidFill>
                <a:latin typeface="inherit"/>
              </a:rPr>
              <a:t>ehangach</a:t>
            </a:r>
            <a:r>
              <a:rPr lang="en-GB" dirty="0">
                <a:solidFill>
                  <a:srgbClr val="666666"/>
                </a:solidFill>
                <a:latin typeface="inherit"/>
              </a:rPr>
              <a:t> </a:t>
            </a:r>
            <a:r>
              <a:rPr lang="en-GB" dirty="0" err="1">
                <a:solidFill>
                  <a:srgbClr val="666666"/>
                </a:solidFill>
                <a:latin typeface="inherit"/>
              </a:rPr>
              <a:t>yr</a:t>
            </a:r>
            <a:r>
              <a:rPr lang="en-GB" dirty="0">
                <a:solidFill>
                  <a:srgbClr val="666666"/>
                </a:solidFill>
                <a:latin typeface="inherit"/>
              </a:rPr>
              <a:t> </a:t>
            </a:r>
            <a:r>
              <a:rPr lang="en-GB" dirty="0" err="1">
                <a:solidFill>
                  <a:srgbClr val="666666"/>
                </a:solidFill>
                <a:latin typeface="inherit"/>
              </a:rPr>
              <a:t>ysgol</a:t>
            </a:r>
            <a:r>
              <a:rPr lang="en-GB" dirty="0">
                <a:solidFill>
                  <a:srgbClr val="666666"/>
                </a:solidFill>
                <a:latin typeface="inherit"/>
              </a:rPr>
              <a:t> </a:t>
            </a:r>
            <a:r>
              <a:rPr lang="en-GB" dirty="0" err="1">
                <a:solidFill>
                  <a:srgbClr val="666666"/>
                </a:solidFill>
                <a:latin typeface="inherit"/>
              </a:rPr>
              <a:t>yn</a:t>
            </a:r>
            <a:r>
              <a:rPr lang="en-GB" dirty="0">
                <a:solidFill>
                  <a:srgbClr val="666666"/>
                </a:solidFill>
                <a:latin typeface="inherit"/>
              </a:rPr>
              <a:t> </a:t>
            </a:r>
            <a:r>
              <a:rPr lang="en-GB" dirty="0" err="1">
                <a:solidFill>
                  <a:srgbClr val="666666"/>
                </a:solidFill>
                <a:latin typeface="inherit"/>
              </a:rPr>
              <a:t>cefnogi</a:t>
            </a:r>
            <a:r>
              <a:rPr lang="en-GB" dirty="0">
                <a:solidFill>
                  <a:srgbClr val="666666"/>
                </a:solidFill>
                <a:latin typeface="inherit"/>
              </a:rPr>
              <a:t> </a:t>
            </a:r>
            <a:r>
              <a:rPr lang="en-GB" dirty="0" err="1">
                <a:solidFill>
                  <a:srgbClr val="666666"/>
                </a:solidFill>
                <a:latin typeface="inherit"/>
              </a:rPr>
              <a:t>gwelliant</a:t>
            </a:r>
            <a:r>
              <a:rPr lang="en-GB" dirty="0">
                <a:solidFill>
                  <a:srgbClr val="666666"/>
                </a:solidFill>
                <a:latin typeface="inherit"/>
              </a:rPr>
              <a:t>., </a:t>
            </a:r>
            <a:r>
              <a:rPr lang="en-GB" dirty="0" err="1">
                <a:solidFill>
                  <a:srgbClr val="666666"/>
                </a:solidFill>
                <a:latin typeface="inherit"/>
              </a:rPr>
              <a:t>ynghyd</a:t>
            </a:r>
            <a:r>
              <a:rPr lang="en-GB" dirty="0">
                <a:solidFill>
                  <a:srgbClr val="666666"/>
                </a:solidFill>
                <a:latin typeface="inherit"/>
              </a:rPr>
              <a:t> â </a:t>
            </a:r>
            <a:r>
              <a:rPr lang="en-GB" dirty="0" err="1">
                <a:solidFill>
                  <a:srgbClr val="666666"/>
                </a:solidFill>
                <a:latin typeface="inherit"/>
              </a:rPr>
              <a:t>gweithgaredd</a:t>
            </a:r>
            <a:r>
              <a:rPr lang="en-GB" dirty="0">
                <a:solidFill>
                  <a:srgbClr val="666666"/>
                </a:solidFill>
                <a:latin typeface="inherit"/>
              </a:rPr>
              <a:t> </a:t>
            </a:r>
            <a:r>
              <a:rPr lang="en-GB" dirty="0" err="1">
                <a:solidFill>
                  <a:srgbClr val="666666"/>
                </a:solidFill>
                <a:latin typeface="inherit"/>
              </a:rPr>
              <a:t>rhyngweithiol</a:t>
            </a:r>
            <a:r>
              <a:rPr lang="en-GB" dirty="0">
                <a:solidFill>
                  <a:srgbClr val="666666"/>
                </a:solidFill>
                <a:latin typeface="inherit"/>
              </a:rPr>
              <a:t>.</a:t>
            </a:r>
          </a:p>
          <a:p>
            <a:pPr algn="l" fontAlgn="base">
              <a:buFont typeface="Arial" panose="020B0604020202020204" pitchFamily="34" charset="0"/>
              <a:buChar char="•"/>
            </a:pPr>
            <a:r>
              <a:rPr lang="en-GB" b="1" dirty="0">
                <a:solidFill>
                  <a:srgbClr val="0360A6"/>
                </a:solidFill>
                <a:latin typeface="inherit"/>
                <a:hlinkClick r:id="rId10"/>
              </a:rPr>
              <a:t>Cynllunio </a:t>
            </a:r>
            <a:r>
              <a:rPr lang="en-GB" b="1" dirty="0" err="1">
                <a:solidFill>
                  <a:srgbClr val="0360A6"/>
                </a:solidFill>
                <a:latin typeface="inherit"/>
                <a:hlinkClick r:id="rId10"/>
              </a:rPr>
              <a:t>gwelliant</a:t>
            </a:r>
            <a:r>
              <a:rPr lang="en-GB" b="1" dirty="0">
                <a:solidFill>
                  <a:srgbClr val="0360A6"/>
                </a:solidFill>
                <a:latin typeface="inherit"/>
                <a:hlinkClick r:id="rId10"/>
              </a:rPr>
              <a:t> </a:t>
            </a:r>
            <a:r>
              <a:rPr lang="en-GB" b="1" dirty="0" err="1">
                <a:solidFill>
                  <a:srgbClr val="0360A6"/>
                </a:solidFill>
                <a:latin typeface="inherit"/>
                <a:hlinkClick r:id="rId10"/>
              </a:rPr>
              <a:t>a'i</a:t>
            </a:r>
            <a:r>
              <a:rPr lang="en-GB" b="1" dirty="0">
                <a:solidFill>
                  <a:srgbClr val="0360A6"/>
                </a:solidFill>
                <a:latin typeface="inherit"/>
                <a:hlinkClick r:id="rId10"/>
              </a:rPr>
              <a:t> </a:t>
            </a:r>
            <a:r>
              <a:rPr lang="en-GB" b="1" dirty="0" err="1">
                <a:solidFill>
                  <a:srgbClr val="0360A6"/>
                </a:solidFill>
                <a:latin typeface="inherit"/>
                <a:hlinkClick r:id="rId10"/>
              </a:rPr>
              <a:t>roi</a:t>
            </a:r>
            <a:r>
              <a:rPr lang="en-GB" b="1" dirty="0">
                <a:solidFill>
                  <a:srgbClr val="0360A6"/>
                </a:solidFill>
                <a:latin typeface="inherit"/>
                <a:hlinkClick r:id="rId10"/>
              </a:rPr>
              <a:t> </a:t>
            </a:r>
            <a:r>
              <a:rPr lang="en-GB" b="1" dirty="0" err="1">
                <a:solidFill>
                  <a:srgbClr val="0360A6"/>
                </a:solidFill>
                <a:latin typeface="inherit"/>
                <a:hlinkClick r:id="rId10"/>
              </a:rPr>
              <a:t>ar</a:t>
            </a:r>
            <a:r>
              <a:rPr lang="en-GB" b="1" dirty="0">
                <a:solidFill>
                  <a:srgbClr val="0360A6"/>
                </a:solidFill>
                <a:latin typeface="inherit"/>
                <a:hlinkClick r:id="rId10"/>
              </a:rPr>
              <a:t> </a:t>
            </a:r>
            <a:r>
              <a:rPr lang="en-GB" b="1" dirty="0" err="1">
                <a:solidFill>
                  <a:srgbClr val="0360A6"/>
                </a:solidFill>
                <a:latin typeface="inherit"/>
                <a:hlinkClick r:id="rId10"/>
              </a:rPr>
              <a:t>waith</a:t>
            </a:r>
            <a:r>
              <a:rPr lang="en-GB" dirty="0" err="1">
                <a:solidFill>
                  <a:srgbClr val="666666"/>
                </a:solidFill>
                <a:latin typeface="inherit"/>
              </a:rPr>
              <a:t>Canllawiau</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gynllunio</a:t>
            </a:r>
            <a:r>
              <a:rPr lang="en-GB" dirty="0">
                <a:solidFill>
                  <a:srgbClr val="666666"/>
                </a:solidFill>
                <a:latin typeface="inherit"/>
              </a:rPr>
              <a:t> a </a:t>
            </a:r>
            <a:r>
              <a:rPr lang="en-GB" dirty="0" err="1">
                <a:solidFill>
                  <a:srgbClr val="666666"/>
                </a:solidFill>
                <a:latin typeface="inherit"/>
              </a:rPr>
              <a:t>gwella</a:t>
            </a:r>
            <a:r>
              <a:rPr lang="en-GB" dirty="0">
                <a:solidFill>
                  <a:srgbClr val="666666"/>
                </a:solidFill>
                <a:latin typeface="inherit"/>
              </a:rPr>
              <a:t>, </a:t>
            </a:r>
            <a:r>
              <a:rPr lang="en-GB" dirty="0" err="1">
                <a:solidFill>
                  <a:srgbClr val="666666"/>
                </a:solidFill>
                <a:latin typeface="inherit"/>
              </a:rPr>
              <a:t>sy'n</a:t>
            </a:r>
            <a:r>
              <a:rPr lang="en-GB" dirty="0">
                <a:solidFill>
                  <a:srgbClr val="666666"/>
                </a:solidFill>
                <a:latin typeface="inherit"/>
              </a:rPr>
              <a:t> </a:t>
            </a:r>
            <a:r>
              <a:rPr lang="en-GB" dirty="0" err="1">
                <a:solidFill>
                  <a:srgbClr val="666666"/>
                </a:solidFill>
                <a:latin typeface="inherit"/>
              </a:rPr>
              <a:t>cyd-fynd</a:t>
            </a:r>
            <a:r>
              <a:rPr lang="en-GB" dirty="0">
                <a:solidFill>
                  <a:srgbClr val="666666"/>
                </a:solidFill>
                <a:latin typeface="inherit"/>
              </a:rPr>
              <a:t> </a:t>
            </a:r>
            <a:r>
              <a:rPr lang="en-GB" dirty="0" err="1">
                <a:solidFill>
                  <a:srgbClr val="666666"/>
                </a:solidFill>
                <a:latin typeface="inherit"/>
              </a:rPr>
              <a:t>â'r</a:t>
            </a:r>
            <a:r>
              <a:rPr lang="en-GB" dirty="0">
                <a:solidFill>
                  <a:srgbClr val="666666"/>
                </a:solidFill>
                <a:latin typeface="inherit"/>
              </a:rPr>
              <a:t> </a:t>
            </a:r>
            <a:r>
              <a:rPr lang="en-GB" dirty="0" err="1">
                <a:solidFill>
                  <a:srgbClr val="666666"/>
                </a:solidFill>
                <a:latin typeface="inherit"/>
              </a:rPr>
              <a:t>canllawiau</a:t>
            </a:r>
            <a:r>
              <a:rPr lang="en-GB" dirty="0">
                <a:solidFill>
                  <a:srgbClr val="666666"/>
                </a:solidFill>
                <a:latin typeface="inherit"/>
              </a:rPr>
              <a:t> </a:t>
            </a:r>
            <a:r>
              <a:rPr lang="en-GB" dirty="0" err="1">
                <a:solidFill>
                  <a:srgbClr val="666666"/>
                </a:solidFill>
                <a:latin typeface="inherit"/>
              </a:rPr>
              <a:t>anstatudol</a:t>
            </a:r>
            <a:r>
              <a:rPr lang="en-GB" dirty="0">
                <a:solidFill>
                  <a:srgbClr val="666666"/>
                </a:solidFill>
                <a:latin typeface="inherit"/>
              </a:rPr>
              <a:t> </a:t>
            </a:r>
            <a:r>
              <a:rPr lang="en-GB" dirty="0" err="1">
                <a:solidFill>
                  <a:srgbClr val="666666"/>
                </a:solidFill>
                <a:latin typeface="inherit"/>
              </a:rPr>
              <a:t>newydd</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wella</a:t>
            </a:r>
            <a:r>
              <a:rPr lang="en-GB" dirty="0">
                <a:solidFill>
                  <a:srgbClr val="666666"/>
                </a:solidFill>
                <a:latin typeface="inherit"/>
              </a:rPr>
              <a:t> </a:t>
            </a:r>
            <a:r>
              <a:rPr lang="en-GB" dirty="0" err="1">
                <a:solidFill>
                  <a:srgbClr val="666666"/>
                </a:solidFill>
                <a:latin typeface="inherit"/>
              </a:rPr>
              <a:t>ysgolion</a:t>
            </a:r>
            <a:r>
              <a:rPr lang="en-GB" dirty="0">
                <a:solidFill>
                  <a:srgbClr val="666666"/>
                </a:solidFill>
                <a:latin typeface="inherit"/>
              </a:rPr>
              <a:t>.</a:t>
            </a:r>
          </a:p>
          <a:p>
            <a:pPr algn="l" fontAlgn="base">
              <a:buFont typeface="Arial" panose="020B0604020202020204" pitchFamily="34" charset="0"/>
              <a:buChar char="•"/>
            </a:pPr>
            <a:endParaRPr lang="en-GB" dirty="0">
              <a:solidFill>
                <a:srgbClr val="666666"/>
              </a:solidFill>
              <a:latin typeface="inherit"/>
            </a:endParaRPr>
          </a:p>
        </p:txBody>
      </p:sp>
    </p:spTree>
    <p:extLst>
      <p:ext uri="{BB962C8B-B14F-4D97-AF65-F5344CB8AC3E}">
        <p14:creationId xmlns:p14="http://schemas.microsoft.com/office/powerpoint/2010/main" val="4066707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0760" y="629266"/>
            <a:ext cx="5103638" cy="866254"/>
          </a:xfrm>
        </p:spPr>
        <p:txBody>
          <a:bodyPr vert="horz" lIns="91440" tIns="45720" rIns="91440" bIns="45720" rtlCol="0" anchor="ctr">
            <a:normAutofit/>
          </a:bodyPr>
          <a:lstStyle/>
          <a:p>
            <a:r>
              <a:rPr lang="en-US" sz="3700" b="1" dirty="0" err="1">
                <a:solidFill>
                  <a:schemeClr val="accent1">
                    <a:lumMod val="75000"/>
                  </a:schemeClr>
                </a:solidFill>
                <a:cs typeface="Calibri Light"/>
              </a:rPr>
              <a:t>Tasg</a:t>
            </a:r>
            <a:r>
              <a:rPr lang="en-US" sz="3700" b="1" dirty="0">
                <a:solidFill>
                  <a:schemeClr val="accent1">
                    <a:lumMod val="75000"/>
                  </a:schemeClr>
                </a:solidFill>
                <a:cs typeface="Calibri Light"/>
              </a:rPr>
              <a:t> 3 </a:t>
            </a:r>
            <a:r>
              <a:rPr lang="en-US" sz="3700" b="1" dirty="0" err="1">
                <a:solidFill>
                  <a:schemeClr val="accent1">
                    <a:lumMod val="75000"/>
                  </a:schemeClr>
                </a:solidFill>
                <a:cs typeface="Calibri Light"/>
              </a:rPr>
              <a:t>funud</a:t>
            </a:r>
            <a:r>
              <a:rPr lang="en-US" sz="3700" b="1" dirty="0">
                <a:solidFill>
                  <a:schemeClr val="accent1">
                    <a:lumMod val="75000"/>
                  </a:schemeClr>
                </a:solidFill>
                <a:cs typeface="Calibri Light"/>
              </a:rPr>
              <a:t> </a:t>
            </a:r>
            <a:r>
              <a:rPr lang="en-US" sz="3700" b="1" dirty="0">
                <a:cs typeface="Calibri Light"/>
              </a:rPr>
              <a:t>/ 3 min task</a:t>
            </a:r>
          </a:p>
        </p:txBody>
      </p:sp>
      <p:pic>
        <p:nvPicPr>
          <p:cNvPr id="3" name="Picture 2"/>
          <p:cNvPicPr>
            <a:picLocks noChangeAspect="1"/>
          </p:cNvPicPr>
          <p:nvPr/>
        </p:nvPicPr>
        <p:blipFill rotWithShape="1">
          <a:blip r:embed="rId3"/>
          <a:srcRect l="35936" r="16021" b="-1"/>
          <a:stretch/>
        </p:blipFill>
        <p:spPr>
          <a:xfrm>
            <a:off x="565035" y="170043"/>
            <a:ext cx="3090973" cy="6684406"/>
          </a:xfrm>
          <a:prstGeom prst="rect">
            <a:avLst/>
          </a:prstGeom>
          <a:effectLst/>
        </p:spPr>
      </p:pic>
      <p:sp>
        <p:nvSpPr>
          <p:cNvPr id="4" name="TextBox 3"/>
          <p:cNvSpPr txBox="1"/>
          <p:nvPr/>
        </p:nvSpPr>
        <p:spPr>
          <a:xfrm>
            <a:off x="5498162" y="1883375"/>
            <a:ext cx="3911701" cy="3785419"/>
          </a:xfrm>
          <a:prstGeom prst="rect">
            <a:avLst/>
          </a:prstGeom>
        </p:spPr>
        <p:txBody>
          <a:bodyPr vert="horz" lIns="91440" tIns="45720" rIns="91440" bIns="45720" rtlCol="0" anchor="t">
            <a:normAutofit/>
          </a:bodyPr>
          <a:lstStyle/>
          <a:p>
            <a:pPr>
              <a:lnSpc>
                <a:spcPct val="90000"/>
              </a:lnSpc>
              <a:spcAft>
                <a:spcPts val="600"/>
              </a:spcAft>
            </a:pPr>
            <a:r>
              <a:rPr lang="en-US" sz="3200" dirty="0" err="1">
                <a:solidFill>
                  <a:schemeClr val="accent1">
                    <a:lumMod val="75000"/>
                  </a:schemeClr>
                </a:solidFill>
                <a:latin typeface="Calibri" panose="020F0502020204030204"/>
              </a:rPr>
              <a:t>Cynlluniwch</a:t>
            </a:r>
            <a:r>
              <a:rPr lang="en-US" sz="3200" dirty="0">
                <a:solidFill>
                  <a:schemeClr val="accent1">
                    <a:lumMod val="75000"/>
                  </a:schemeClr>
                </a:solidFill>
                <a:latin typeface="Calibri" panose="020F0502020204030204"/>
              </a:rPr>
              <a:t> </a:t>
            </a:r>
            <a:r>
              <a:rPr lang="en-US" sz="3200" dirty="0" err="1">
                <a:solidFill>
                  <a:schemeClr val="accent1">
                    <a:lumMod val="75000"/>
                  </a:schemeClr>
                </a:solidFill>
                <a:latin typeface="Calibri" panose="020F0502020204030204"/>
              </a:rPr>
              <a:t>daith</a:t>
            </a:r>
            <a:r>
              <a:rPr lang="en-US" sz="3200" dirty="0">
                <a:solidFill>
                  <a:schemeClr val="accent1">
                    <a:lumMod val="75000"/>
                  </a:schemeClr>
                </a:solidFill>
                <a:latin typeface="Calibri" panose="020F0502020204030204"/>
              </a:rPr>
              <a:t> </a:t>
            </a:r>
            <a:r>
              <a:rPr lang="en-US" sz="3200" dirty="0" err="1">
                <a:solidFill>
                  <a:schemeClr val="accent1">
                    <a:lumMod val="75000"/>
                  </a:schemeClr>
                </a:solidFill>
                <a:latin typeface="Calibri" panose="020F0502020204030204"/>
              </a:rPr>
              <a:t>o’ch</a:t>
            </a:r>
            <a:r>
              <a:rPr lang="en-US" sz="3200" dirty="0">
                <a:solidFill>
                  <a:schemeClr val="accent1">
                    <a:lumMod val="75000"/>
                  </a:schemeClr>
                </a:solidFill>
                <a:latin typeface="Calibri" panose="020F0502020204030204"/>
              </a:rPr>
              <a:t> </a:t>
            </a:r>
            <a:r>
              <a:rPr lang="en-US" sz="3200" dirty="0" err="1">
                <a:solidFill>
                  <a:schemeClr val="accent1">
                    <a:lumMod val="75000"/>
                  </a:schemeClr>
                </a:solidFill>
                <a:latin typeface="Calibri" panose="020F0502020204030204"/>
              </a:rPr>
              <a:t>lleoliad</a:t>
            </a:r>
            <a:r>
              <a:rPr lang="en-US" sz="3200" dirty="0">
                <a:solidFill>
                  <a:schemeClr val="accent1">
                    <a:lumMod val="75000"/>
                  </a:schemeClr>
                </a:solidFill>
                <a:latin typeface="Calibri" panose="020F0502020204030204"/>
              </a:rPr>
              <a:t> </a:t>
            </a:r>
            <a:r>
              <a:rPr lang="en-US" sz="3200" dirty="0" err="1">
                <a:solidFill>
                  <a:schemeClr val="accent1">
                    <a:lumMod val="75000"/>
                  </a:schemeClr>
                </a:solidFill>
                <a:latin typeface="Calibri" panose="020F0502020204030204"/>
              </a:rPr>
              <a:t>presennol</a:t>
            </a:r>
            <a:r>
              <a:rPr lang="en-US" sz="3200" dirty="0">
                <a:solidFill>
                  <a:schemeClr val="accent1">
                    <a:lumMod val="75000"/>
                  </a:schemeClr>
                </a:solidFill>
                <a:latin typeface="Calibri" panose="020F0502020204030204"/>
              </a:rPr>
              <a:t> </a:t>
            </a:r>
            <a:r>
              <a:rPr lang="en-US" sz="3200" dirty="0" err="1">
                <a:solidFill>
                  <a:schemeClr val="accent1">
                    <a:lumMod val="75000"/>
                  </a:schemeClr>
                </a:solidFill>
                <a:latin typeface="Calibri" panose="020F0502020204030204"/>
              </a:rPr>
              <a:t>i</a:t>
            </a:r>
            <a:r>
              <a:rPr lang="en-US" sz="3200" dirty="0">
                <a:solidFill>
                  <a:schemeClr val="accent1">
                    <a:lumMod val="75000"/>
                  </a:schemeClr>
                </a:solidFill>
                <a:latin typeface="Calibri" panose="020F0502020204030204"/>
              </a:rPr>
              <a:t> Aberystwyth.</a:t>
            </a:r>
            <a:endParaRPr lang="en-US" sz="3200" dirty="0">
              <a:solidFill>
                <a:schemeClr val="accent1">
                  <a:lumMod val="75000"/>
                </a:schemeClr>
              </a:solidFill>
              <a:latin typeface="Calibri" panose="020F0502020204030204"/>
              <a:cs typeface="Calibri"/>
            </a:endParaRPr>
          </a:p>
          <a:p>
            <a:pPr indent="-228600">
              <a:lnSpc>
                <a:spcPct val="90000"/>
              </a:lnSpc>
              <a:spcAft>
                <a:spcPts val="600"/>
              </a:spcAft>
              <a:buFont typeface="Arial" panose="020B0604020202020204" pitchFamily="34" charset="0"/>
              <a:buChar char="•"/>
            </a:pPr>
            <a:endParaRPr lang="en-US" sz="3200" dirty="0">
              <a:solidFill>
                <a:prstClr val="black"/>
              </a:solidFill>
              <a:latin typeface="Calibri" panose="020F0502020204030204"/>
              <a:cs typeface="Calibri"/>
            </a:endParaRPr>
          </a:p>
          <a:p>
            <a:pPr>
              <a:lnSpc>
                <a:spcPct val="90000"/>
              </a:lnSpc>
              <a:spcAft>
                <a:spcPts val="600"/>
              </a:spcAft>
            </a:pPr>
            <a:r>
              <a:rPr lang="en-US" sz="3200" dirty="0">
                <a:solidFill>
                  <a:prstClr val="black"/>
                </a:solidFill>
                <a:latin typeface="Calibri" panose="020F0502020204030204"/>
              </a:rPr>
              <a:t>Plan a journey from your current location to Aberystwyth. </a:t>
            </a:r>
            <a:endParaRPr lang="en-US" sz="3200" dirty="0">
              <a:solidFill>
                <a:prstClr val="black"/>
              </a:solidFill>
              <a:latin typeface="Calibri" panose="020F0502020204030204"/>
              <a:cs typeface="Calibri" panose="020F0502020204030204"/>
            </a:endParaRPr>
          </a:p>
        </p:txBody>
      </p:sp>
      <p:cxnSp>
        <p:nvCxnSpPr>
          <p:cNvPr id="6" name="Straight Arrow Connector 5"/>
          <p:cNvCxnSpPr>
            <a:cxnSpLocks/>
          </p:cNvCxnSpPr>
          <p:nvPr/>
        </p:nvCxnSpPr>
        <p:spPr>
          <a:xfrm flipH="1" flipV="1">
            <a:off x="1867437" y="3512246"/>
            <a:ext cx="3543323" cy="469087"/>
          </a:xfrm>
          <a:prstGeom prst="straightConnector1">
            <a:avLst/>
          </a:prstGeom>
          <a:ln w="76200">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5F5A79B3-F687-4E99-8E86-17BC002868FE}"/>
              </a:ext>
            </a:extLst>
          </p:cNvPr>
          <p:cNvSpPr/>
          <p:nvPr/>
        </p:nvSpPr>
        <p:spPr>
          <a:xfrm>
            <a:off x="5497078" y="630456"/>
            <a:ext cx="4821415" cy="847023"/>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spTree>
    <p:extLst>
      <p:ext uri="{BB962C8B-B14F-4D97-AF65-F5344CB8AC3E}">
        <p14:creationId xmlns:p14="http://schemas.microsoft.com/office/powerpoint/2010/main" val="20700408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24001"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defTabSz="457200">
              <a:defRPr/>
            </a:pPr>
            <a:endParaRPr lang="en-US">
              <a:solidFill>
                <a:prstClr val="black"/>
              </a:solidFill>
              <a:latin typeface="Calibri" panose="020F0502020204030204"/>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10470" y="1"/>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5091145" y="2247668"/>
            <a:ext cx="5155744" cy="2540000"/>
          </a:xfrm>
          <a:prstGeom prst="rect">
            <a:avLst/>
          </a:prstGeom>
          <a:noFill/>
        </p:spPr>
        <p:txBody>
          <a:bodyPr wrap="square" rtlCol="0" anchor="t">
            <a:normAutofit/>
          </a:bodyPr>
          <a:lstStyle/>
          <a:p>
            <a:pPr>
              <a:spcAft>
                <a:spcPts val="600"/>
              </a:spcAft>
              <a:defRPr/>
            </a:pPr>
            <a:endParaRPr lang="en-GB" sz="2800" b="1" dirty="0">
              <a:solidFill>
                <a:prstClr val="black"/>
              </a:solidFill>
              <a:latin typeface="Calibri" panose="020F0502020204030204"/>
            </a:endParaRPr>
          </a:p>
          <a:p>
            <a:pPr>
              <a:spcAft>
                <a:spcPts val="600"/>
              </a:spcAft>
              <a:defRPr/>
            </a:pPr>
            <a:endParaRPr lang="en-GB" sz="2800" dirty="0">
              <a:solidFill>
                <a:prstClr val="black"/>
              </a:solidFill>
              <a:latin typeface="Calibri" panose="020F0502020204030204"/>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745673" y="685800"/>
            <a:ext cx="2411244" cy="5105400"/>
          </a:xfrm>
        </p:spPr>
        <p:txBody>
          <a:bodyPr vert="horz" lIns="91440" tIns="45720" rIns="91440" bIns="45720" rtlCol="0" anchor="ctr">
            <a:normAutofit/>
          </a:bodyPr>
          <a:lstStyle/>
          <a:p>
            <a:br>
              <a:rPr lang="en-GB" sz="3600" dirty="0">
                <a:solidFill>
                  <a:schemeClr val="bg1"/>
                </a:solidFill>
              </a:rPr>
            </a:br>
            <a:br>
              <a:rPr lang="en-GB" sz="3600" dirty="0">
                <a:solidFill>
                  <a:schemeClr val="bg1"/>
                </a:solidFill>
              </a:rPr>
            </a:br>
            <a:endParaRPr lang="en-US" sz="3500" dirty="0">
              <a:solidFill>
                <a:srgbClr val="FFFFFF"/>
              </a:solidFill>
            </a:endParaRP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5270500" y="685800"/>
            <a:ext cx="4864100" cy="2489200"/>
          </a:xfrm>
        </p:spPr>
        <p:txBody>
          <a:bodyPr vert="horz" wrap="square" lIns="91440" tIns="45720" rIns="91440" bIns="45720" rtlCol="0" anchor="t">
            <a:normAutofit/>
          </a:bodyPr>
          <a:lstStyle/>
          <a:p>
            <a:r>
              <a:rPr lang="en-GB" sz="2800" b="1" dirty="0">
                <a:solidFill>
                  <a:schemeClr val="bg1"/>
                </a:solidFill>
              </a:rPr>
              <a:t>Introduction to the module and overview</a:t>
            </a:r>
            <a:endParaRPr lang="en-US" sz="2800" dirty="0">
              <a:solidFill>
                <a:schemeClr val="bg1"/>
              </a:solidFill>
            </a:endParaRPr>
          </a:p>
        </p:txBody>
      </p:sp>
      <p:sp>
        <p:nvSpPr>
          <p:cNvPr id="13" name="Content Placeholder 2"/>
          <p:cNvSpPr txBox="1">
            <a:spLocks/>
          </p:cNvSpPr>
          <p:nvPr/>
        </p:nvSpPr>
        <p:spPr>
          <a:xfrm>
            <a:off x="5423244" y="1412489"/>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1600" dirty="0">
                <a:solidFill>
                  <a:srgbClr val="00B0F0"/>
                </a:solidFill>
                <a:latin typeface="Calibri" panose="020F0502020204030204"/>
              </a:rPr>
              <a:t>Pellter </a:t>
            </a:r>
            <a:r>
              <a:rPr lang="en-GB" sz="1600" dirty="0" err="1">
                <a:solidFill>
                  <a:srgbClr val="00B0F0"/>
                </a:solidFill>
                <a:latin typeface="Calibri" panose="020F0502020204030204"/>
              </a:rPr>
              <a:t>o’r</a:t>
            </a:r>
            <a:r>
              <a:rPr lang="en-GB" sz="1600" dirty="0">
                <a:solidFill>
                  <a:srgbClr val="00B0F0"/>
                </a:solidFill>
                <a:latin typeface="Calibri" panose="020F0502020204030204"/>
              </a:rPr>
              <a:t> </a:t>
            </a:r>
            <a:r>
              <a:rPr lang="en-GB" sz="1600" dirty="0" err="1">
                <a:solidFill>
                  <a:srgbClr val="00B0F0"/>
                </a:solidFill>
                <a:latin typeface="Calibri" panose="020F0502020204030204"/>
              </a:rPr>
              <a:t>lleoliad</a:t>
            </a:r>
            <a:r>
              <a:rPr lang="en-GB" sz="1600" dirty="0">
                <a:solidFill>
                  <a:srgbClr val="00B0F0"/>
                </a:solidFill>
                <a:latin typeface="Calibri" panose="020F0502020204030204"/>
              </a:rPr>
              <a:t> </a:t>
            </a:r>
            <a:r>
              <a:rPr lang="en-GB" sz="1600" dirty="0" err="1">
                <a:solidFill>
                  <a:srgbClr val="00B0F0"/>
                </a:solidFill>
                <a:latin typeface="Calibri" panose="020F0502020204030204"/>
              </a:rPr>
              <a:t>presennol</a:t>
            </a:r>
            <a:r>
              <a:rPr lang="en-GB" sz="1600" dirty="0">
                <a:solidFill>
                  <a:srgbClr val="00B0F0"/>
                </a:solidFill>
                <a:latin typeface="Calibri" panose="020F0502020204030204"/>
              </a:rPr>
              <a:t>?</a:t>
            </a:r>
          </a:p>
          <a:p>
            <a:r>
              <a:rPr lang="en-GB" sz="1600" dirty="0" err="1">
                <a:solidFill>
                  <a:srgbClr val="00B0F0"/>
                </a:solidFill>
                <a:latin typeface="Calibri" panose="020F0502020204030204"/>
              </a:rPr>
              <a:t>Amser</a:t>
            </a:r>
            <a:r>
              <a:rPr lang="en-GB" sz="1600" dirty="0">
                <a:solidFill>
                  <a:srgbClr val="00B0F0"/>
                </a:solidFill>
                <a:latin typeface="Calibri" panose="020F0502020204030204"/>
              </a:rPr>
              <a:t> </a:t>
            </a:r>
            <a:r>
              <a:rPr lang="en-GB" sz="1600" dirty="0" err="1">
                <a:solidFill>
                  <a:srgbClr val="00B0F0"/>
                </a:solidFill>
                <a:latin typeface="Calibri" panose="020F0502020204030204"/>
              </a:rPr>
              <a:t>bydd</a:t>
            </a:r>
            <a:r>
              <a:rPr lang="en-GB" sz="1600" dirty="0">
                <a:solidFill>
                  <a:srgbClr val="00B0F0"/>
                </a:solidFill>
                <a:latin typeface="Calibri" panose="020F0502020204030204"/>
              </a:rPr>
              <a:t> </a:t>
            </a:r>
            <a:r>
              <a:rPr lang="en-GB" sz="1600" dirty="0" err="1">
                <a:solidFill>
                  <a:srgbClr val="00B0F0"/>
                </a:solidFill>
                <a:latin typeface="Calibri" panose="020F0502020204030204"/>
              </a:rPr>
              <a:t>yn</a:t>
            </a:r>
            <a:r>
              <a:rPr lang="en-GB" sz="1600" dirty="0">
                <a:solidFill>
                  <a:srgbClr val="00B0F0"/>
                </a:solidFill>
                <a:latin typeface="Calibri" panose="020F0502020204030204"/>
              </a:rPr>
              <a:t> </a:t>
            </a:r>
            <a:r>
              <a:rPr lang="en-GB" sz="1600" dirty="0" err="1">
                <a:solidFill>
                  <a:srgbClr val="00B0F0"/>
                </a:solidFill>
                <a:latin typeface="Calibri" panose="020F0502020204030204"/>
              </a:rPr>
              <a:t>ei</a:t>
            </a:r>
            <a:r>
              <a:rPr lang="en-GB" sz="1600" dirty="0">
                <a:solidFill>
                  <a:srgbClr val="00B0F0"/>
                </a:solidFill>
                <a:latin typeface="Calibri" panose="020F0502020204030204"/>
              </a:rPr>
              <a:t> </a:t>
            </a:r>
            <a:r>
              <a:rPr lang="en-GB" sz="1600" dirty="0" err="1">
                <a:solidFill>
                  <a:srgbClr val="00B0F0"/>
                </a:solidFill>
                <a:latin typeface="Calibri" panose="020F0502020204030204"/>
              </a:rPr>
              <a:t>gymryd</a:t>
            </a:r>
            <a:r>
              <a:rPr lang="en-GB" sz="1600" dirty="0">
                <a:solidFill>
                  <a:srgbClr val="00B0F0"/>
                </a:solidFill>
                <a:latin typeface="Calibri" panose="020F0502020204030204"/>
              </a:rPr>
              <a:t>?</a:t>
            </a:r>
          </a:p>
          <a:p>
            <a:r>
              <a:rPr lang="en-GB" sz="1600" dirty="0" err="1">
                <a:solidFill>
                  <a:srgbClr val="00B0F0"/>
                </a:solidFill>
                <a:latin typeface="Calibri" panose="020F0502020204030204"/>
              </a:rPr>
              <a:t>Ffordd</a:t>
            </a:r>
            <a:r>
              <a:rPr lang="en-GB" sz="1600" dirty="0">
                <a:solidFill>
                  <a:srgbClr val="00B0F0"/>
                </a:solidFill>
                <a:latin typeface="Calibri" panose="020F0502020204030204"/>
              </a:rPr>
              <a:t> o </a:t>
            </a:r>
            <a:r>
              <a:rPr lang="en-GB" sz="1600" dirty="0" err="1">
                <a:solidFill>
                  <a:srgbClr val="00B0F0"/>
                </a:solidFill>
                <a:latin typeface="Calibri" panose="020F0502020204030204"/>
              </a:rPr>
              <a:t>deithio</a:t>
            </a:r>
            <a:r>
              <a:rPr lang="en-GB" sz="1600" dirty="0">
                <a:solidFill>
                  <a:srgbClr val="00B0F0"/>
                </a:solidFill>
                <a:latin typeface="Calibri" panose="020F0502020204030204"/>
              </a:rPr>
              <a:t>?</a:t>
            </a:r>
          </a:p>
          <a:p>
            <a:r>
              <a:rPr lang="en-GB" sz="1600" dirty="0" err="1">
                <a:solidFill>
                  <a:srgbClr val="00B0F0"/>
                </a:solidFill>
                <a:latin typeface="Calibri" panose="020F0502020204030204"/>
              </a:rPr>
              <a:t>Stopio</a:t>
            </a:r>
            <a:r>
              <a:rPr lang="en-GB" sz="1600" dirty="0">
                <a:solidFill>
                  <a:srgbClr val="00B0F0"/>
                </a:solidFill>
                <a:latin typeface="Calibri" panose="020F0502020204030204"/>
              </a:rPr>
              <a:t> </a:t>
            </a:r>
            <a:r>
              <a:rPr lang="en-GB" sz="1600" dirty="0" err="1">
                <a:solidFill>
                  <a:srgbClr val="00B0F0"/>
                </a:solidFill>
                <a:latin typeface="Calibri" panose="020F0502020204030204"/>
              </a:rPr>
              <a:t>ar</a:t>
            </a:r>
            <a:r>
              <a:rPr lang="en-GB" sz="1600" dirty="0">
                <a:solidFill>
                  <a:srgbClr val="00B0F0"/>
                </a:solidFill>
                <a:latin typeface="Calibri" panose="020F0502020204030204"/>
              </a:rPr>
              <a:t> </a:t>
            </a:r>
            <a:r>
              <a:rPr lang="en-GB" sz="1600" dirty="0" err="1">
                <a:solidFill>
                  <a:srgbClr val="00B0F0"/>
                </a:solidFill>
                <a:latin typeface="Calibri" panose="020F0502020204030204"/>
              </a:rPr>
              <a:t>hyd</a:t>
            </a:r>
            <a:r>
              <a:rPr lang="en-GB" sz="1600" dirty="0">
                <a:solidFill>
                  <a:srgbClr val="00B0F0"/>
                </a:solidFill>
                <a:latin typeface="Calibri" panose="020F0502020204030204"/>
              </a:rPr>
              <a:t> y </a:t>
            </a:r>
            <a:r>
              <a:rPr lang="en-GB" sz="1600" dirty="0" err="1">
                <a:solidFill>
                  <a:srgbClr val="00B0F0"/>
                </a:solidFill>
                <a:latin typeface="Calibri" panose="020F0502020204030204"/>
              </a:rPr>
              <a:t>ffordd</a:t>
            </a:r>
            <a:r>
              <a:rPr lang="en-GB" sz="1600" dirty="0">
                <a:solidFill>
                  <a:srgbClr val="00B0F0"/>
                </a:solidFill>
                <a:latin typeface="Calibri" panose="020F0502020204030204"/>
              </a:rPr>
              <a:t>?</a:t>
            </a:r>
          </a:p>
          <a:p>
            <a:r>
              <a:rPr lang="en-GB" sz="1600" dirty="0" err="1">
                <a:solidFill>
                  <a:srgbClr val="00B0F0"/>
                </a:solidFill>
                <a:latin typeface="Calibri" panose="020F0502020204030204"/>
              </a:rPr>
              <a:t>Defnyddio</a:t>
            </a:r>
            <a:r>
              <a:rPr lang="en-GB" sz="1600" dirty="0">
                <a:solidFill>
                  <a:srgbClr val="00B0F0"/>
                </a:solidFill>
                <a:latin typeface="Calibri" panose="020F0502020204030204"/>
              </a:rPr>
              <a:t> </a:t>
            </a:r>
            <a:r>
              <a:rPr lang="en-GB" sz="1600" dirty="0" err="1">
                <a:solidFill>
                  <a:srgbClr val="00B0F0"/>
                </a:solidFill>
                <a:latin typeface="Calibri" panose="020F0502020204030204"/>
              </a:rPr>
              <a:t>dyfais</a:t>
            </a:r>
            <a:r>
              <a:rPr lang="en-GB" sz="1600" dirty="0">
                <a:solidFill>
                  <a:srgbClr val="00B0F0"/>
                </a:solidFill>
                <a:latin typeface="Calibri" panose="020F0502020204030204"/>
              </a:rPr>
              <a:t> </a:t>
            </a:r>
            <a:r>
              <a:rPr lang="en-GB" sz="1600" dirty="0" err="1">
                <a:solidFill>
                  <a:srgbClr val="00B0F0"/>
                </a:solidFill>
                <a:latin typeface="Calibri" panose="020F0502020204030204"/>
              </a:rPr>
              <a:t>neu</a:t>
            </a:r>
            <a:r>
              <a:rPr lang="en-GB" sz="1600" dirty="0">
                <a:solidFill>
                  <a:srgbClr val="00B0F0"/>
                </a:solidFill>
                <a:latin typeface="Calibri" panose="020F0502020204030204"/>
              </a:rPr>
              <a:t> </a:t>
            </a:r>
            <a:r>
              <a:rPr lang="en-GB" sz="1600" dirty="0" err="1">
                <a:solidFill>
                  <a:srgbClr val="00B0F0"/>
                </a:solidFill>
                <a:latin typeface="Calibri" panose="020F0502020204030204"/>
              </a:rPr>
              <a:t>fap</a:t>
            </a:r>
            <a:r>
              <a:rPr lang="en-GB" sz="1600" dirty="0">
                <a:solidFill>
                  <a:srgbClr val="00B0F0"/>
                </a:solidFill>
                <a:latin typeface="Calibri" panose="020F0502020204030204"/>
              </a:rPr>
              <a:t> </a:t>
            </a:r>
            <a:r>
              <a:rPr lang="en-GB" sz="1600" dirty="0" err="1">
                <a:solidFill>
                  <a:srgbClr val="00B0F0"/>
                </a:solidFill>
                <a:latin typeface="Calibri" panose="020F0502020204030204"/>
              </a:rPr>
              <a:t>i’ch</a:t>
            </a:r>
            <a:r>
              <a:rPr lang="en-GB" sz="1600" dirty="0">
                <a:solidFill>
                  <a:srgbClr val="00B0F0"/>
                </a:solidFill>
                <a:latin typeface="Calibri" panose="020F0502020204030204"/>
              </a:rPr>
              <a:t> </a:t>
            </a:r>
            <a:r>
              <a:rPr lang="en-GB" sz="1600" dirty="0" err="1">
                <a:solidFill>
                  <a:srgbClr val="00B0F0"/>
                </a:solidFill>
                <a:latin typeface="Calibri" panose="020F0502020204030204"/>
              </a:rPr>
              <a:t>helpu</a:t>
            </a:r>
            <a:r>
              <a:rPr lang="en-GB" sz="1600" dirty="0">
                <a:solidFill>
                  <a:srgbClr val="00B0F0"/>
                </a:solidFill>
                <a:latin typeface="Calibri" panose="020F0502020204030204"/>
              </a:rPr>
              <a:t>?</a:t>
            </a:r>
          </a:p>
          <a:p>
            <a:r>
              <a:rPr lang="en-GB" sz="1600" dirty="0" err="1">
                <a:solidFill>
                  <a:srgbClr val="00B0F0"/>
                </a:solidFill>
                <a:latin typeface="Calibri" panose="020F0502020204030204"/>
              </a:rPr>
              <a:t>Teithio</a:t>
            </a:r>
            <a:r>
              <a:rPr lang="en-GB" sz="1600" dirty="0">
                <a:solidFill>
                  <a:srgbClr val="00B0F0"/>
                </a:solidFill>
                <a:latin typeface="Calibri" panose="020F0502020204030204"/>
              </a:rPr>
              <a:t> </a:t>
            </a:r>
            <a:r>
              <a:rPr lang="en-GB" sz="1600" dirty="0" err="1">
                <a:solidFill>
                  <a:srgbClr val="00B0F0"/>
                </a:solidFill>
                <a:latin typeface="Calibri" panose="020F0502020204030204"/>
              </a:rPr>
              <a:t>fel</a:t>
            </a:r>
            <a:r>
              <a:rPr lang="en-GB" sz="1600" dirty="0">
                <a:solidFill>
                  <a:srgbClr val="00B0F0"/>
                </a:solidFill>
                <a:latin typeface="Calibri" panose="020F0502020204030204"/>
              </a:rPr>
              <a:t> </a:t>
            </a:r>
            <a:r>
              <a:rPr lang="en-GB" sz="1600" dirty="0" err="1">
                <a:solidFill>
                  <a:srgbClr val="00B0F0"/>
                </a:solidFill>
                <a:latin typeface="Calibri" panose="020F0502020204030204"/>
              </a:rPr>
              <a:t>gr</a:t>
            </a:r>
            <a:r>
              <a:rPr lang="en-GB" sz="1600" dirty="0" err="1">
                <a:solidFill>
                  <a:srgbClr val="00B0F0"/>
                </a:solidFill>
                <a:latin typeface="Calibri" panose="020F0502020204030204" pitchFamily="34" charset="0"/>
              </a:rPr>
              <a:t>ŵp</a:t>
            </a:r>
            <a:r>
              <a:rPr lang="en-GB" sz="1600" dirty="0">
                <a:solidFill>
                  <a:srgbClr val="00B0F0"/>
                </a:solidFill>
                <a:latin typeface="Calibri" panose="020F0502020204030204" pitchFamily="34" charset="0"/>
              </a:rPr>
              <a:t> </a:t>
            </a:r>
            <a:r>
              <a:rPr lang="en-GB" sz="1600" dirty="0" err="1">
                <a:solidFill>
                  <a:srgbClr val="00B0F0"/>
                </a:solidFill>
                <a:latin typeface="Calibri" panose="020F0502020204030204" pitchFamily="34" charset="0"/>
              </a:rPr>
              <a:t>neu</a:t>
            </a:r>
            <a:r>
              <a:rPr lang="en-GB" sz="1600" dirty="0">
                <a:solidFill>
                  <a:srgbClr val="00B0F0"/>
                </a:solidFill>
                <a:latin typeface="Calibri" panose="020F0502020204030204" pitchFamily="34" charset="0"/>
              </a:rPr>
              <a:t> </a:t>
            </a:r>
            <a:r>
              <a:rPr lang="en-GB" sz="1600" dirty="0" err="1">
                <a:solidFill>
                  <a:srgbClr val="00B0F0"/>
                </a:solidFill>
                <a:latin typeface="Calibri" panose="020F0502020204030204" pitchFamily="34" charset="0"/>
              </a:rPr>
              <a:t>unigolion</a:t>
            </a:r>
            <a:r>
              <a:rPr lang="en-GB" sz="1600" dirty="0">
                <a:solidFill>
                  <a:srgbClr val="00B0F0"/>
                </a:solidFill>
                <a:latin typeface="Calibri" panose="020F0502020204030204" pitchFamily="34" charset="0"/>
              </a:rPr>
              <a:t>?</a:t>
            </a:r>
          </a:p>
          <a:p>
            <a:r>
              <a:rPr lang="en-GB" sz="1600" dirty="0" err="1">
                <a:solidFill>
                  <a:srgbClr val="00B0F0"/>
                </a:solidFill>
                <a:latin typeface="Calibri" panose="020F0502020204030204" pitchFamily="34" charset="0"/>
              </a:rPr>
              <a:t>Rolau</a:t>
            </a:r>
            <a:r>
              <a:rPr lang="en-GB" sz="1600" dirty="0">
                <a:solidFill>
                  <a:srgbClr val="00B0F0"/>
                </a:solidFill>
                <a:latin typeface="Calibri" panose="020F0502020204030204" pitchFamily="34" charset="0"/>
              </a:rPr>
              <a:t> </a:t>
            </a:r>
            <a:r>
              <a:rPr lang="en-GB" sz="1600" dirty="0" err="1">
                <a:solidFill>
                  <a:srgbClr val="00B0F0"/>
                </a:solidFill>
                <a:latin typeface="Calibri" panose="020F0502020204030204" pitchFamily="34" charset="0"/>
              </a:rPr>
              <a:t>penodol</a:t>
            </a:r>
            <a:r>
              <a:rPr lang="en-GB" sz="1600" dirty="0">
                <a:solidFill>
                  <a:srgbClr val="00B0F0"/>
                </a:solidFill>
                <a:latin typeface="Calibri" panose="020F0502020204030204" pitchFamily="34" charset="0"/>
              </a:rPr>
              <a:t> </a:t>
            </a:r>
            <a:r>
              <a:rPr lang="en-GB" sz="1600" dirty="0" err="1">
                <a:solidFill>
                  <a:srgbClr val="00B0F0"/>
                </a:solidFill>
                <a:latin typeface="Calibri" panose="020F0502020204030204" pitchFamily="34" charset="0"/>
              </a:rPr>
              <a:t>i</a:t>
            </a:r>
            <a:r>
              <a:rPr lang="en-GB" sz="1600" dirty="0">
                <a:solidFill>
                  <a:srgbClr val="00B0F0"/>
                </a:solidFill>
                <a:latin typeface="Calibri" panose="020F0502020204030204" pitchFamily="34" charset="0"/>
              </a:rPr>
              <a:t> </a:t>
            </a:r>
            <a:r>
              <a:rPr lang="en-GB" sz="1600" dirty="0" err="1">
                <a:solidFill>
                  <a:srgbClr val="00B0F0"/>
                </a:solidFill>
                <a:latin typeface="Calibri" panose="020F0502020204030204" pitchFamily="34" charset="0"/>
              </a:rPr>
              <a:t>unigolion</a:t>
            </a:r>
            <a:r>
              <a:rPr lang="en-GB" sz="1600" dirty="0">
                <a:solidFill>
                  <a:srgbClr val="00B0F0"/>
                </a:solidFill>
                <a:latin typeface="Calibri" panose="020F0502020204030204" pitchFamily="34" charset="0"/>
              </a:rPr>
              <a:t> </a:t>
            </a:r>
            <a:r>
              <a:rPr lang="en-GB" sz="1600" dirty="0" err="1">
                <a:solidFill>
                  <a:srgbClr val="00B0F0"/>
                </a:solidFill>
                <a:latin typeface="Calibri" panose="020F0502020204030204" pitchFamily="34" charset="0"/>
              </a:rPr>
              <a:t>wrth</a:t>
            </a:r>
            <a:r>
              <a:rPr lang="en-GB" sz="1600" dirty="0">
                <a:solidFill>
                  <a:srgbClr val="00B0F0"/>
                </a:solidFill>
                <a:latin typeface="Calibri" panose="020F0502020204030204" pitchFamily="34" charset="0"/>
              </a:rPr>
              <a:t> </a:t>
            </a:r>
            <a:r>
              <a:rPr lang="en-GB" sz="1600" dirty="0" err="1">
                <a:solidFill>
                  <a:srgbClr val="00B0F0"/>
                </a:solidFill>
                <a:latin typeface="Calibri" panose="020F0502020204030204" pitchFamily="34" charset="0"/>
              </a:rPr>
              <a:t>drefnu’r</a:t>
            </a:r>
            <a:r>
              <a:rPr lang="en-GB" sz="1600" dirty="0">
                <a:solidFill>
                  <a:srgbClr val="00B0F0"/>
                </a:solidFill>
                <a:latin typeface="Calibri" panose="020F0502020204030204" pitchFamily="34" charset="0"/>
              </a:rPr>
              <a:t> </a:t>
            </a:r>
            <a:r>
              <a:rPr lang="en-GB" sz="1600" dirty="0" err="1">
                <a:solidFill>
                  <a:srgbClr val="00B0F0"/>
                </a:solidFill>
                <a:latin typeface="Calibri" panose="020F0502020204030204" pitchFamily="34" charset="0"/>
              </a:rPr>
              <a:t>daith</a:t>
            </a:r>
            <a:r>
              <a:rPr lang="en-GB" sz="1600" dirty="0">
                <a:solidFill>
                  <a:srgbClr val="00B0F0"/>
                </a:solidFill>
                <a:latin typeface="Calibri" panose="020F0502020204030204" pitchFamily="34" charset="0"/>
              </a:rPr>
              <a:t>?</a:t>
            </a:r>
          </a:p>
          <a:p>
            <a:r>
              <a:rPr lang="en-GB" sz="1600" dirty="0">
                <a:solidFill>
                  <a:srgbClr val="00B0F0"/>
                </a:solidFill>
                <a:latin typeface="Calibri" panose="020F0502020204030204" pitchFamily="34" charset="0"/>
              </a:rPr>
              <a:t>Cost?</a:t>
            </a:r>
            <a:endParaRPr lang="en-GB" sz="1600" dirty="0">
              <a:solidFill>
                <a:srgbClr val="00B0F0"/>
              </a:solidFill>
              <a:latin typeface="Calibri" panose="020F0502020204030204"/>
            </a:endParaRPr>
          </a:p>
        </p:txBody>
      </p:sp>
      <p:sp>
        <p:nvSpPr>
          <p:cNvPr id="14" name="Content Placeholder 3"/>
          <p:cNvSpPr txBox="1">
            <a:spLocks/>
          </p:cNvSpPr>
          <p:nvPr/>
        </p:nvSpPr>
        <p:spPr>
          <a:xfrm>
            <a:off x="7862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solidFill>
                  <a:prstClr val="black"/>
                </a:solidFill>
                <a:latin typeface="Calibri" panose="020F0502020204030204"/>
              </a:rPr>
              <a:t>Distance from the current location?</a:t>
            </a:r>
          </a:p>
          <a:p>
            <a:r>
              <a:rPr lang="en-GB" sz="1600" dirty="0">
                <a:solidFill>
                  <a:prstClr val="black"/>
                </a:solidFill>
                <a:latin typeface="Calibri" panose="020F0502020204030204"/>
              </a:rPr>
              <a:t>Time it will take?</a:t>
            </a:r>
          </a:p>
          <a:p>
            <a:r>
              <a:rPr lang="en-GB" sz="1600" dirty="0">
                <a:solidFill>
                  <a:prstClr val="black"/>
                </a:solidFill>
                <a:latin typeface="Calibri" panose="020F0502020204030204"/>
              </a:rPr>
              <a:t>Mode of transport?</a:t>
            </a:r>
          </a:p>
          <a:p>
            <a:r>
              <a:rPr lang="en-GB" sz="1600" dirty="0">
                <a:solidFill>
                  <a:prstClr val="black"/>
                </a:solidFill>
                <a:latin typeface="Calibri" panose="020F0502020204030204"/>
              </a:rPr>
              <a:t>Stops along the way?</a:t>
            </a:r>
          </a:p>
          <a:p>
            <a:r>
              <a:rPr lang="en-GB" sz="1600" dirty="0">
                <a:solidFill>
                  <a:prstClr val="black"/>
                </a:solidFill>
                <a:latin typeface="Calibri" panose="020F0502020204030204"/>
              </a:rPr>
              <a:t>Use of a device or a map to help you?</a:t>
            </a:r>
          </a:p>
          <a:p>
            <a:r>
              <a:rPr lang="en-GB" sz="1600" dirty="0">
                <a:solidFill>
                  <a:prstClr val="black"/>
                </a:solidFill>
                <a:latin typeface="Calibri" panose="020F0502020204030204"/>
              </a:rPr>
              <a:t>Travelling as a group or individuals?</a:t>
            </a:r>
          </a:p>
          <a:p>
            <a:r>
              <a:rPr lang="en-GB" sz="1600" dirty="0">
                <a:solidFill>
                  <a:prstClr val="black"/>
                </a:solidFill>
                <a:latin typeface="Calibri" panose="020F0502020204030204"/>
              </a:rPr>
              <a:t>Specific roles for individuals in organising the journey?</a:t>
            </a:r>
          </a:p>
          <a:p>
            <a:r>
              <a:rPr lang="en-GB" sz="1600" dirty="0">
                <a:solidFill>
                  <a:prstClr val="black"/>
                </a:solidFill>
                <a:latin typeface="Calibri" panose="020F0502020204030204"/>
              </a:rPr>
              <a:t>Cost?</a:t>
            </a:r>
          </a:p>
        </p:txBody>
      </p:sp>
      <p:sp>
        <p:nvSpPr>
          <p:cNvPr id="5" name="Rectangle 4"/>
          <p:cNvSpPr/>
          <p:nvPr/>
        </p:nvSpPr>
        <p:spPr>
          <a:xfrm>
            <a:off x="1724469" y="1284159"/>
            <a:ext cx="2260540" cy="2308324"/>
          </a:xfrm>
          <a:prstGeom prst="rect">
            <a:avLst/>
          </a:prstGeom>
        </p:spPr>
        <p:txBody>
          <a:bodyPr wrap="square">
            <a:spAutoFit/>
          </a:bodyPr>
          <a:lstStyle/>
          <a:p>
            <a:pPr defTabSz="457200"/>
            <a:r>
              <a:rPr lang="en-GB" sz="2400" b="1" dirty="0">
                <a:solidFill>
                  <a:srgbClr val="00B0F0"/>
                </a:solidFill>
                <a:latin typeface="Calibri" panose="020F0502020204030204"/>
              </a:rPr>
              <a:t>Beth </a:t>
            </a:r>
            <a:r>
              <a:rPr lang="en-GB" sz="2400" b="1" dirty="0" err="1">
                <a:solidFill>
                  <a:srgbClr val="00B0F0"/>
                </a:solidFill>
                <a:latin typeface="Calibri" panose="020F0502020204030204"/>
              </a:rPr>
              <a:t>oedd</a:t>
            </a:r>
            <a:r>
              <a:rPr lang="en-GB" sz="2400" b="1" dirty="0">
                <a:solidFill>
                  <a:srgbClr val="00B0F0"/>
                </a:solidFill>
                <a:latin typeface="Calibri" panose="020F0502020204030204"/>
              </a:rPr>
              <a:t> </a:t>
            </a:r>
            <a:r>
              <a:rPr lang="en-GB" sz="2400" b="1" dirty="0" err="1">
                <a:solidFill>
                  <a:srgbClr val="00B0F0"/>
                </a:solidFill>
                <a:latin typeface="Calibri" panose="020F0502020204030204"/>
              </a:rPr>
              <a:t>eich</a:t>
            </a:r>
            <a:r>
              <a:rPr lang="en-GB" sz="2400" b="1" dirty="0">
                <a:solidFill>
                  <a:srgbClr val="00B0F0"/>
                </a:solidFill>
                <a:latin typeface="Calibri" panose="020F0502020204030204"/>
              </a:rPr>
              <a:t> </a:t>
            </a:r>
            <a:r>
              <a:rPr lang="en-GB" sz="2400" b="1" dirty="0" err="1">
                <a:solidFill>
                  <a:srgbClr val="00B0F0"/>
                </a:solidFill>
                <a:latin typeface="Calibri" panose="020F0502020204030204"/>
              </a:rPr>
              <a:t>ystyriaethau</a:t>
            </a:r>
            <a:r>
              <a:rPr lang="en-GB" sz="2400" b="1" dirty="0">
                <a:solidFill>
                  <a:srgbClr val="00B0F0"/>
                </a:solidFill>
                <a:latin typeface="Calibri" panose="020F0502020204030204"/>
              </a:rPr>
              <a:t>?</a:t>
            </a:r>
            <a:br>
              <a:rPr lang="en-GB" sz="2400" b="1" dirty="0">
                <a:solidFill>
                  <a:srgbClr val="00B0F0"/>
                </a:solidFill>
                <a:latin typeface="Calibri" panose="020F0502020204030204"/>
              </a:rPr>
            </a:br>
            <a:br>
              <a:rPr lang="en-GB" sz="2400" b="1" dirty="0">
                <a:solidFill>
                  <a:srgbClr val="FFFFFF"/>
                </a:solidFill>
                <a:latin typeface="Calibri" panose="020F0502020204030204"/>
              </a:rPr>
            </a:br>
            <a:br>
              <a:rPr lang="en-GB" sz="2400" b="1" dirty="0">
                <a:solidFill>
                  <a:srgbClr val="FFFFFF"/>
                </a:solidFill>
                <a:latin typeface="Calibri" panose="020F0502020204030204"/>
              </a:rPr>
            </a:br>
            <a:r>
              <a:rPr lang="en-GB" sz="2400" b="1" dirty="0">
                <a:solidFill>
                  <a:srgbClr val="FFFFFF"/>
                </a:solidFill>
                <a:latin typeface="Calibri" panose="020F0502020204030204"/>
              </a:rPr>
              <a:t>What were your considerations?</a:t>
            </a:r>
            <a:endParaRPr lang="en-GB" sz="2400" dirty="0">
              <a:solidFill>
                <a:prstClr val="black"/>
              </a:solidFill>
              <a:latin typeface="Calibri" panose="020F0502020204030204"/>
            </a:endParaRPr>
          </a:p>
        </p:txBody>
      </p:sp>
    </p:spTree>
    <p:extLst>
      <p:ext uri="{BB962C8B-B14F-4D97-AF65-F5344CB8AC3E}">
        <p14:creationId xmlns:p14="http://schemas.microsoft.com/office/powerpoint/2010/main" val="3955938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3600" b="1" dirty="0">
                <a:solidFill>
                  <a:srgbClr val="3F3F3F"/>
                </a:solidFill>
              </a:rPr>
              <a:t>Sut y gall </a:t>
            </a:r>
            <a:r>
              <a:rPr lang="en-GB" sz="3600" b="1" dirty="0" err="1">
                <a:solidFill>
                  <a:srgbClr val="3F3F3F"/>
                </a:solidFill>
              </a:rPr>
              <a:t>hyn</a:t>
            </a:r>
            <a:r>
              <a:rPr lang="en-GB" sz="3600" b="1" dirty="0">
                <a:solidFill>
                  <a:srgbClr val="3F3F3F"/>
                </a:solidFill>
              </a:rPr>
              <a:t> </a:t>
            </a:r>
            <a:r>
              <a:rPr lang="en-GB" sz="3600" b="1" dirty="0" err="1">
                <a:solidFill>
                  <a:srgbClr val="3F3F3F"/>
                </a:solidFill>
              </a:rPr>
              <a:t>gysylltu</a:t>
            </a:r>
            <a:r>
              <a:rPr lang="en-GB" sz="3600" b="1" dirty="0">
                <a:solidFill>
                  <a:srgbClr val="3F3F3F"/>
                </a:solidFill>
              </a:rPr>
              <a:t> </a:t>
            </a:r>
            <a:r>
              <a:rPr lang="en-GB" sz="3600" dirty="0">
                <a:solidFill>
                  <a:schemeClr val="bg1"/>
                </a:solidFill>
                <a:latin typeface="Calibri" panose="020F0502020204030204"/>
              </a:rPr>
              <a:t>â </a:t>
            </a:r>
            <a:r>
              <a:rPr lang="en-GB" sz="3600" dirty="0" err="1">
                <a:solidFill>
                  <a:schemeClr val="bg1"/>
                </a:solidFill>
                <a:latin typeface="Calibri" panose="020F0502020204030204"/>
              </a:rPr>
              <a:t>chynllunio</a:t>
            </a:r>
            <a:r>
              <a:rPr lang="en-GB" sz="3600" dirty="0">
                <a:solidFill>
                  <a:schemeClr val="bg1"/>
                </a:solidFill>
                <a:latin typeface="Calibri" panose="020F0502020204030204"/>
              </a:rPr>
              <a:t> </a:t>
            </a:r>
            <a:r>
              <a:rPr lang="en-GB" sz="3600" dirty="0" err="1">
                <a:solidFill>
                  <a:schemeClr val="bg1"/>
                </a:solidFill>
                <a:latin typeface="Calibri" panose="020F0502020204030204"/>
              </a:rPr>
              <a:t>datblygu</a:t>
            </a:r>
            <a:r>
              <a:rPr lang="en-GB" sz="3600" dirty="0">
                <a:solidFill>
                  <a:schemeClr val="bg1"/>
                </a:solidFill>
                <a:latin typeface="Calibri" panose="020F0502020204030204"/>
              </a:rPr>
              <a:t> </a:t>
            </a:r>
            <a:r>
              <a:rPr lang="en-GB" sz="3600" dirty="0" err="1">
                <a:solidFill>
                  <a:schemeClr val="bg1"/>
                </a:solidFill>
                <a:latin typeface="Calibri" panose="020F0502020204030204"/>
              </a:rPr>
              <a:t>ysgolion</a:t>
            </a:r>
            <a:r>
              <a:rPr lang="en-GB" sz="3600" dirty="0">
                <a:solidFill>
                  <a:schemeClr val="bg1"/>
                </a:solidFill>
                <a:latin typeface="Calibri" panose="020F0502020204030204"/>
              </a:rPr>
              <a:t>?</a:t>
            </a:r>
            <a:br>
              <a:rPr lang="en-GB" sz="3600" b="1" dirty="0">
                <a:solidFill>
                  <a:srgbClr val="3F3F3F"/>
                </a:solidFill>
              </a:rPr>
            </a:br>
            <a:r>
              <a:rPr lang="en-GB" sz="3600" b="1" dirty="0">
                <a:solidFill>
                  <a:srgbClr val="3F3F3F"/>
                </a:solidFill>
              </a:rPr>
              <a:t>How can this link to school development planning?</a:t>
            </a:r>
          </a:p>
        </p:txBody>
      </p:sp>
      <p:sp>
        <p:nvSpPr>
          <p:cNvPr id="3" name="Content Placeholder 2"/>
          <p:cNvSpPr>
            <a:spLocks noGrp="1"/>
          </p:cNvSpPr>
          <p:nvPr>
            <p:ph sz="half" idx="1"/>
          </p:nvPr>
        </p:nvSpPr>
        <p:spPr>
          <a:xfrm>
            <a:off x="1476915" y="2888250"/>
            <a:ext cx="4297351" cy="2959777"/>
          </a:xfrm>
        </p:spPr>
        <p:txBody>
          <a:bodyPr anchor="t">
            <a:normAutofit/>
          </a:bodyPr>
          <a:lstStyle/>
          <a:p>
            <a:r>
              <a:rPr lang="en-GB" sz="1600" dirty="0" err="1"/>
              <a:t>Pellter</a:t>
            </a:r>
            <a:r>
              <a:rPr lang="en-GB" sz="1600" dirty="0"/>
              <a:t> </a:t>
            </a:r>
            <a:r>
              <a:rPr lang="en-GB" sz="1600" dirty="0" err="1"/>
              <a:t>o’r</a:t>
            </a:r>
            <a:r>
              <a:rPr lang="en-GB" sz="1600" dirty="0"/>
              <a:t> </a:t>
            </a:r>
            <a:r>
              <a:rPr lang="en-GB" sz="1600" dirty="0" err="1"/>
              <a:t>lleoliad</a:t>
            </a:r>
            <a:r>
              <a:rPr lang="en-GB" sz="1600" dirty="0"/>
              <a:t> </a:t>
            </a:r>
            <a:r>
              <a:rPr lang="en-GB" sz="1600" dirty="0" err="1"/>
              <a:t>presennol</a:t>
            </a:r>
            <a:r>
              <a:rPr lang="en-GB" sz="1600" dirty="0"/>
              <a:t>?</a:t>
            </a:r>
          </a:p>
          <a:p>
            <a:r>
              <a:rPr lang="en-GB" sz="1600" dirty="0" err="1"/>
              <a:t>Amser</a:t>
            </a:r>
            <a:r>
              <a:rPr lang="en-GB" sz="1600" dirty="0"/>
              <a:t> </a:t>
            </a:r>
            <a:r>
              <a:rPr lang="en-GB" sz="1600" dirty="0" err="1"/>
              <a:t>bydd</a:t>
            </a:r>
            <a:r>
              <a:rPr lang="en-GB" sz="1600" dirty="0"/>
              <a:t> </a:t>
            </a:r>
            <a:r>
              <a:rPr lang="en-GB" sz="1600" dirty="0" err="1"/>
              <a:t>yn</a:t>
            </a:r>
            <a:r>
              <a:rPr lang="en-GB" sz="1600" dirty="0"/>
              <a:t> </a:t>
            </a:r>
            <a:r>
              <a:rPr lang="en-GB" sz="1600" dirty="0" err="1"/>
              <a:t>ei</a:t>
            </a:r>
            <a:r>
              <a:rPr lang="en-GB" sz="1600" dirty="0"/>
              <a:t> </a:t>
            </a:r>
            <a:r>
              <a:rPr lang="en-GB" sz="1600" dirty="0" err="1"/>
              <a:t>gymryd</a:t>
            </a:r>
            <a:r>
              <a:rPr lang="en-GB" sz="1600" dirty="0"/>
              <a:t>?</a:t>
            </a:r>
          </a:p>
          <a:p>
            <a:r>
              <a:rPr lang="en-GB" sz="1600" dirty="0" err="1"/>
              <a:t>Ffordd</a:t>
            </a:r>
            <a:r>
              <a:rPr lang="en-GB" sz="1600" dirty="0"/>
              <a:t> o </a:t>
            </a:r>
            <a:r>
              <a:rPr lang="en-GB" sz="1600" dirty="0" err="1"/>
              <a:t>deithio</a:t>
            </a:r>
            <a:r>
              <a:rPr lang="en-GB" sz="1600" dirty="0"/>
              <a:t>?</a:t>
            </a:r>
          </a:p>
          <a:p>
            <a:r>
              <a:rPr lang="en-GB" sz="1600" dirty="0" err="1"/>
              <a:t>Stopio</a:t>
            </a:r>
            <a:r>
              <a:rPr lang="en-GB" sz="1600" dirty="0"/>
              <a:t> </a:t>
            </a:r>
            <a:r>
              <a:rPr lang="en-GB" sz="1600" dirty="0" err="1"/>
              <a:t>ar</a:t>
            </a:r>
            <a:r>
              <a:rPr lang="en-GB" sz="1600" dirty="0"/>
              <a:t> </a:t>
            </a:r>
            <a:r>
              <a:rPr lang="en-GB" sz="1600" dirty="0" err="1"/>
              <a:t>hyd</a:t>
            </a:r>
            <a:r>
              <a:rPr lang="en-GB" sz="1600" dirty="0"/>
              <a:t> y </a:t>
            </a:r>
            <a:r>
              <a:rPr lang="en-GB" sz="1600" dirty="0" err="1"/>
              <a:t>ffordd</a:t>
            </a:r>
            <a:r>
              <a:rPr lang="en-GB" sz="1600" dirty="0"/>
              <a:t>?</a:t>
            </a:r>
          </a:p>
          <a:p>
            <a:r>
              <a:rPr lang="en-GB" sz="1600" dirty="0" err="1"/>
              <a:t>Defnyddio</a:t>
            </a:r>
            <a:r>
              <a:rPr lang="en-GB" sz="1600" dirty="0"/>
              <a:t> </a:t>
            </a:r>
            <a:r>
              <a:rPr lang="en-GB" sz="1600" dirty="0" err="1"/>
              <a:t>dyfais</a:t>
            </a:r>
            <a:r>
              <a:rPr lang="en-GB" sz="1600" dirty="0"/>
              <a:t> neu fap </a:t>
            </a:r>
            <a:r>
              <a:rPr lang="en-GB" sz="1600" dirty="0" err="1"/>
              <a:t>i’ch</a:t>
            </a:r>
            <a:r>
              <a:rPr lang="en-GB" sz="1600" dirty="0"/>
              <a:t> </a:t>
            </a:r>
            <a:r>
              <a:rPr lang="en-GB" sz="1600" dirty="0" err="1"/>
              <a:t>helpu</a:t>
            </a:r>
            <a:r>
              <a:rPr lang="en-GB" sz="1600" dirty="0"/>
              <a:t>?</a:t>
            </a:r>
          </a:p>
          <a:p>
            <a:r>
              <a:rPr lang="en-GB" sz="1600" dirty="0" err="1"/>
              <a:t>Teithio</a:t>
            </a:r>
            <a:r>
              <a:rPr lang="en-GB" sz="1600" dirty="0"/>
              <a:t> </a:t>
            </a:r>
            <a:r>
              <a:rPr lang="en-GB" sz="1600" dirty="0" err="1"/>
              <a:t>fel</a:t>
            </a:r>
            <a:r>
              <a:rPr lang="en-GB" sz="1600" dirty="0"/>
              <a:t> </a:t>
            </a:r>
            <a:r>
              <a:rPr lang="en-GB" sz="1600" dirty="0" err="1"/>
              <a:t>gr</a:t>
            </a:r>
            <a:r>
              <a:rPr lang="en-GB" sz="1600" dirty="0" err="1">
                <a:latin typeface="Calibri" panose="020F0502020204030204" pitchFamily="34" charset="0"/>
              </a:rPr>
              <a:t>ŵp</a:t>
            </a:r>
            <a:r>
              <a:rPr lang="en-GB" sz="1600" dirty="0">
                <a:latin typeface="Calibri" panose="020F0502020204030204" pitchFamily="34" charset="0"/>
              </a:rPr>
              <a:t> neu </a:t>
            </a:r>
            <a:r>
              <a:rPr lang="en-GB" sz="1600" dirty="0" err="1">
                <a:latin typeface="Calibri" panose="020F0502020204030204" pitchFamily="34" charset="0"/>
              </a:rPr>
              <a:t>unigolion</a:t>
            </a:r>
            <a:r>
              <a:rPr lang="en-GB" sz="1600" dirty="0">
                <a:latin typeface="Calibri" panose="020F0502020204030204" pitchFamily="34" charset="0"/>
              </a:rPr>
              <a:t>?</a:t>
            </a:r>
          </a:p>
          <a:p>
            <a:r>
              <a:rPr lang="en-GB" sz="1600" dirty="0" err="1">
                <a:latin typeface="Calibri" panose="020F0502020204030204" pitchFamily="34" charset="0"/>
              </a:rPr>
              <a:t>Rolau</a:t>
            </a:r>
            <a:r>
              <a:rPr lang="en-GB" sz="1600" dirty="0">
                <a:latin typeface="Calibri" panose="020F0502020204030204" pitchFamily="34" charset="0"/>
              </a:rPr>
              <a:t> </a:t>
            </a:r>
            <a:r>
              <a:rPr lang="en-GB" sz="1600" dirty="0" err="1">
                <a:latin typeface="Calibri" panose="020F0502020204030204" pitchFamily="34" charset="0"/>
              </a:rPr>
              <a:t>penodol</a:t>
            </a:r>
            <a:r>
              <a:rPr lang="en-GB" sz="1600" dirty="0">
                <a:latin typeface="Calibri" panose="020F0502020204030204" pitchFamily="34" charset="0"/>
              </a:rPr>
              <a:t> </a:t>
            </a:r>
            <a:r>
              <a:rPr lang="en-GB" sz="1600" dirty="0" err="1">
                <a:latin typeface="Calibri" panose="020F0502020204030204" pitchFamily="34" charset="0"/>
              </a:rPr>
              <a:t>i</a:t>
            </a:r>
            <a:r>
              <a:rPr lang="en-GB" sz="1600" dirty="0">
                <a:latin typeface="Calibri" panose="020F0502020204030204" pitchFamily="34" charset="0"/>
              </a:rPr>
              <a:t> </a:t>
            </a:r>
            <a:r>
              <a:rPr lang="en-GB" sz="1600" dirty="0" err="1">
                <a:latin typeface="Calibri" panose="020F0502020204030204" pitchFamily="34" charset="0"/>
              </a:rPr>
              <a:t>unigolion</a:t>
            </a:r>
            <a:r>
              <a:rPr lang="en-GB" sz="1600" dirty="0">
                <a:latin typeface="Calibri" panose="020F0502020204030204" pitchFamily="34" charset="0"/>
              </a:rPr>
              <a:t> </a:t>
            </a:r>
            <a:r>
              <a:rPr lang="en-GB" sz="1600" dirty="0" err="1">
                <a:latin typeface="Calibri" panose="020F0502020204030204" pitchFamily="34" charset="0"/>
              </a:rPr>
              <a:t>wrth</a:t>
            </a:r>
            <a:r>
              <a:rPr lang="en-GB" sz="1600" dirty="0">
                <a:latin typeface="Calibri" panose="020F0502020204030204" pitchFamily="34" charset="0"/>
              </a:rPr>
              <a:t> </a:t>
            </a:r>
            <a:r>
              <a:rPr lang="en-GB" sz="1600" dirty="0" err="1">
                <a:latin typeface="Calibri" panose="020F0502020204030204" pitchFamily="34" charset="0"/>
              </a:rPr>
              <a:t>drefnu’r</a:t>
            </a:r>
            <a:r>
              <a:rPr lang="en-GB" sz="1600" dirty="0">
                <a:latin typeface="Calibri" panose="020F0502020204030204" pitchFamily="34" charset="0"/>
              </a:rPr>
              <a:t> </a:t>
            </a:r>
            <a:r>
              <a:rPr lang="en-GB" sz="1600" dirty="0" err="1">
                <a:latin typeface="Calibri" panose="020F0502020204030204" pitchFamily="34" charset="0"/>
              </a:rPr>
              <a:t>daith</a:t>
            </a:r>
            <a:r>
              <a:rPr lang="en-GB" sz="1600" dirty="0">
                <a:latin typeface="Calibri" panose="020F0502020204030204" pitchFamily="34" charset="0"/>
              </a:rPr>
              <a:t>?</a:t>
            </a:r>
          </a:p>
          <a:p>
            <a:r>
              <a:rPr lang="en-GB" sz="1600" dirty="0">
                <a:latin typeface="Calibri" panose="020F0502020204030204" pitchFamily="34" charset="0"/>
              </a:rPr>
              <a:t>Cost?</a:t>
            </a:r>
            <a:endParaRPr lang="en-GB" sz="1600" dirty="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417731" y="2888250"/>
            <a:ext cx="4292594" cy="2959778"/>
          </a:xfrm>
        </p:spPr>
        <p:txBody>
          <a:bodyPr anchor="t">
            <a:normAutofit/>
          </a:bodyPr>
          <a:lstStyle/>
          <a:p>
            <a:r>
              <a:rPr lang="en-GB" sz="1600"/>
              <a:t>Distance from the current location?</a:t>
            </a:r>
          </a:p>
          <a:p>
            <a:r>
              <a:rPr lang="en-GB" sz="1600"/>
              <a:t>Time it will take?</a:t>
            </a:r>
          </a:p>
          <a:p>
            <a:r>
              <a:rPr lang="en-GB" sz="1600"/>
              <a:t>Mode of transport?</a:t>
            </a:r>
          </a:p>
          <a:p>
            <a:r>
              <a:rPr lang="en-GB" sz="1600"/>
              <a:t>Stops along the way?</a:t>
            </a:r>
          </a:p>
          <a:p>
            <a:r>
              <a:rPr lang="en-GB" sz="1600"/>
              <a:t>Use of a device or a map to help you?</a:t>
            </a:r>
          </a:p>
          <a:p>
            <a:r>
              <a:rPr lang="en-GB" sz="1600"/>
              <a:t>Travelling as a group or individuals?</a:t>
            </a:r>
          </a:p>
          <a:p>
            <a:r>
              <a:rPr lang="en-GB" sz="1600"/>
              <a:t>Specific roles for individuals in organising the journey?</a:t>
            </a:r>
          </a:p>
          <a:p>
            <a:r>
              <a:rPr lang="en-GB" sz="1600"/>
              <a:t>Cost?</a:t>
            </a:r>
          </a:p>
        </p:txBody>
      </p:sp>
    </p:spTree>
    <p:extLst>
      <p:ext uri="{BB962C8B-B14F-4D97-AF65-F5344CB8AC3E}">
        <p14:creationId xmlns:p14="http://schemas.microsoft.com/office/powerpoint/2010/main" val="1465703850"/>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Conference room table">
            <a:extLst>
              <a:ext uri="{FF2B5EF4-FFF2-40B4-BE49-F238E27FC236}">
                <a16:creationId xmlns:a16="http://schemas.microsoft.com/office/drawing/2014/main" id="{76AF9AA8-C8CE-4265-817A-2A96555BF8ED}"/>
              </a:ext>
            </a:extLst>
          </p:cNvPr>
          <p:cNvPicPr>
            <a:picLocks noChangeAspect="1"/>
          </p:cNvPicPr>
          <p:nvPr/>
        </p:nvPicPr>
        <p:blipFill rotWithShape="1">
          <a:blip r:embed="rId3"/>
          <a:srcRect l="8572" r="8" b="8"/>
          <a:stretch/>
        </p:blipFill>
        <p:spPr>
          <a:xfrm>
            <a:off x="-45652" y="-1481"/>
            <a:ext cx="7007839" cy="6837837"/>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graphicFrame>
        <p:nvGraphicFramePr>
          <p:cNvPr id="20" name="Content Placeholder 2">
            <a:extLst>
              <a:ext uri="{FF2B5EF4-FFF2-40B4-BE49-F238E27FC236}">
                <a16:creationId xmlns:a16="http://schemas.microsoft.com/office/drawing/2014/main" id="{66241A92-5944-56BD-EFE5-EE6A678F9D9F}"/>
              </a:ext>
            </a:extLst>
          </p:cNvPr>
          <p:cNvGraphicFramePr>
            <a:graphicFrameLocks noGrp="1"/>
          </p:cNvGraphicFramePr>
          <p:nvPr>
            <p:ph sz="half" idx="1"/>
            <p:extLst>
              <p:ext uri="{D42A27DB-BD31-4B8C-83A1-F6EECF244321}">
                <p14:modId xmlns:p14="http://schemas.microsoft.com/office/powerpoint/2010/main" val="3216854577"/>
              </p:ext>
            </p:extLst>
          </p:nvPr>
        </p:nvGraphicFramePr>
        <p:xfrm>
          <a:off x="6525374" y="1557251"/>
          <a:ext cx="5348088" cy="37434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Rectangle 11">
            <a:extLst>
              <a:ext uri="{FF2B5EF4-FFF2-40B4-BE49-F238E27FC236}">
                <a16:creationId xmlns:a16="http://schemas.microsoft.com/office/drawing/2014/main" id="{32271035-380C-4C64-93EB-14EE3C7ABC14}"/>
              </a:ext>
            </a:extLst>
          </p:cNvPr>
          <p:cNvSpPr/>
          <p:nvPr/>
        </p:nvSpPr>
        <p:spPr>
          <a:xfrm>
            <a:off x="162953" y="78881"/>
            <a:ext cx="3365858" cy="5909310"/>
          </a:xfrm>
          <a:prstGeom prst="rect">
            <a:avLst/>
          </a:prstGeom>
        </p:spPr>
        <p:txBody>
          <a:bodyPr wrap="square">
            <a:spAutoFit/>
          </a:bodyPr>
          <a:lstStyle/>
          <a:p>
            <a:pPr algn="ctr"/>
            <a:r>
              <a:rPr lang="en-GB" sz="2400" dirty="0"/>
              <a:t>Example of a target in the SDP</a:t>
            </a:r>
          </a:p>
          <a:p>
            <a:pPr algn="ctr"/>
            <a:endParaRPr lang="en-GB" sz="2400" dirty="0"/>
          </a:p>
          <a:p>
            <a:pPr algn="ctr"/>
            <a:endParaRPr lang="en-GB" sz="2400" dirty="0"/>
          </a:p>
          <a:p>
            <a:pPr algn="ctr"/>
            <a:endParaRPr lang="en-GB" sz="2400" dirty="0"/>
          </a:p>
          <a:p>
            <a:r>
              <a:rPr lang="en-GB" sz="2400" dirty="0"/>
              <a:t>Cymhwysedd </a:t>
            </a:r>
            <a:r>
              <a:rPr lang="en-GB" sz="2400" dirty="0" err="1"/>
              <a:t>Digidol</a:t>
            </a:r>
            <a:r>
              <a:rPr lang="en-GB" sz="2400" dirty="0"/>
              <a:t>: </a:t>
            </a:r>
            <a:r>
              <a:rPr lang="en-GB" sz="2400" i="1" dirty="0" err="1"/>
              <a:t>Parhau</a:t>
            </a:r>
            <a:r>
              <a:rPr lang="en-GB" sz="2400" i="1" dirty="0"/>
              <a:t> i </a:t>
            </a:r>
            <a:r>
              <a:rPr lang="en-GB" sz="2400" i="1" dirty="0" err="1"/>
              <a:t>ddatblygu</a:t>
            </a:r>
            <a:r>
              <a:rPr lang="en-GB" sz="2400" i="1" dirty="0"/>
              <a:t> </a:t>
            </a:r>
            <a:r>
              <a:rPr lang="en-GB" sz="2400" i="1" dirty="0" err="1"/>
              <a:t>darpariaeth</a:t>
            </a:r>
            <a:r>
              <a:rPr lang="en-GB" sz="2400" i="1" dirty="0"/>
              <a:t> y </a:t>
            </a:r>
            <a:r>
              <a:rPr lang="en-GB" sz="2400" i="1" dirty="0" err="1"/>
              <a:t>Fframwaith</a:t>
            </a:r>
            <a:r>
              <a:rPr lang="en-GB" sz="2400" i="1" dirty="0"/>
              <a:t> Cymhwysedd </a:t>
            </a:r>
            <a:r>
              <a:rPr lang="en-GB" sz="2400" i="1" dirty="0" err="1"/>
              <a:t>Digidol</a:t>
            </a:r>
            <a:r>
              <a:rPr lang="en-GB" sz="2400" i="1" dirty="0"/>
              <a:t>, </a:t>
            </a:r>
            <a:r>
              <a:rPr lang="en-GB" sz="2400" i="1" dirty="0" err="1"/>
              <a:t>yn</a:t>
            </a:r>
            <a:r>
              <a:rPr lang="en-GB" sz="2400" i="1" dirty="0"/>
              <a:t> </a:t>
            </a:r>
            <a:r>
              <a:rPr lang="en-GB" sz="2400" i="1" dirty="0" err="1"/>
              <a:t>ogystal</a:t>
            </a:r>
            <a:r>
              <a:rPr lang="en-GB" sz="2400" i="1" dirty="0"/>
              <a:t> â </a:t>
            </a:r>
            <a:r>
              <a:rPr lang="en-GB" sz="2400" i="1" dirty="0" err="1"/>
              <a:t>gwella</a:t>
            </a:r>
            <a:r>
              <a:rPr lang="en-GB" sz="2400" i="1" dirty="0"/>
              <a:t> </a:t>
            </a:r>
            <a:r>
              <a:rPr lang="en-GB" sz="2400" i="1" dirty="0" err="1"/>
              <a:t>ymwybyddiaeth</a:t>
            </a:r>
            <a:r>
              <a:rPr lang="en-GB" sz="2400" i="1" dirty="0"/>
              <a:t> </a:t>
            </a:r>
            <a:r>
              <a:rPr lang="en-GB" sz="2400" i="1" dirty="0" err="1"/>
              <a:t>disgyblion</a:t>
            </a:r>
            <a:r>
              <a:rPr lang="en-GB" sz="2400" i="1" dirty="0"/>
              <a:t> o </a:t>
            </a:r>
            <a:r>
              <a:rPr lang="en-GB" sz="2400" i="1" dirty="0" err="1"/>
              <a:t>sut</a:t>
            </a:r>
            <a:r>
              <a:rPr lang="en-GB" sz="2400" i="1" dirty="0"/>
              <a:t> i </a:t>
            </a:r>
            <a:r>
              <a:rPr lang="en-GB" sz="2400" i="1" dirty="0" err="1"/>
              <a:t>gadw’n</a:t>
            </a:r>
            <a:r>
              <a:rPr lang="en-GB" sz="2400" i="1" dirty="0"/>
              <a:t> </a:t>
            </a:r>
            <a:r>
              <a:rPr lang="en-GB" sz="2400" i="1" dirty="0" err="1"/>
              <a:t>ddiogel</a:t>
            </a:r>
            <a:r>
              <a:rPr lang="en-GB" sz="2400" i="1" dirty="0"/>
              <a:t> </a:t>
            </a:r>
            <a:r>
              <a:rPr lang="en-GB" sz="2400" i="1" dirty="0" err="1"/>
              <a:t>tra’n</a:t>
            </a:r>
            <a:r>
              <a:rPr lang="en-GB" sz="2400" i="1" dirty="0"/>
              <a:t> </a:t>
            </a:r>
            <a:r>
              <a:rPr lang="en-GB" sz="2400" i="1" dirty="0" err="1"/>
              <a:t>defnyddio’r</a:t>
            </a:r>
            <a:r>
              <a:rPr lang="en-GB" sz="2400" i="1" dirty="0"/>
              <a:t> </a:t>
            </a:r>
            <a:r>
              <a:rPr lang="en-GB" sz="2400" i="1" dirty="0" err="1"/>
              <a:t>rhyngrwyd</a:t>
            </a:r>
            <a:r>
              <a:rPr lang="en-GB" sz="2400" i="1" dirty="0"/>
              <a:t> a </a:t>
            </a:r>
            <a:r>
              <a:rPr lang="en-GB" sz="2400" i="1" dirty="0" err="1"/>
              <a:t>chyfryngau</a:t>
            </a:r>
            <a:r>
              <a:rPr lang="en-GB" sz="2400" i="1" dirty="0"/>
              <a:t> </a:t>
            </a:r>
            <a:r>
              <a:rPr lang="en-GB" sz="2400" i="1" dirty="0" err="1"/>
              <a:t>cymdeithasol</a:t>
            </a:r>
            <a:r>
              <a:rPr lang="en-GB" sz="2400" i="1" dirty="0"/>
              <a:t>. </a:t>
            </a:r>
          </a:p>
          <a:p>
            <a:endParaRPr lang="en-GB" dirty="0"/>
          </a:p>
        </p:txBody>
      </p:sp>
      <p:pic>
        <p:nvPicPr>
          <p:cNvPr id="17" name="Picture 2" descr="See the source image">
            <a:extLst>
              <a:ext uri="{FF2B5EF4-FFF2-40B4-BE49-F238E27FC236}">
                <a16:creationId xmlns:a16="http://schemas.microsoft.com/office/drawing/2014/main" id="{9ED26A50-0FBC-4E2E-A352-D974198ECE9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86824" y="5876826"/>
            <a:ext cx="1281176" cy="959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2064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Conference room table">
            <a:extLst>
              <a:ext uri="{FF2B5EF4-FFF2-40B4-BE49-F238E27FC236}">
                <a16:creationId xmlns:a16="http://schemas.microsoft.com/office/drawing/2014/main" id="{76AF9AA8-C8CE-4265-817A-2A96555BF8ED}"/>
              </a:ext>
            </a:extLst>
          </p:cNvPr>
          <p:cNvPicPr>
            <a:picLocks noChangeAspect="1"/>
          </p:cNvPicPr>
          <p:nvPr/>
        </p:nvPicPr>
        <p:blipFill rotWithShape="1">
          <a:blip r:embed="rId3"/>
          <a:srcRect l="8572" r="8" b="8"/>
          <a:stretch/>
        </p:blipFill>
        <p:spPr>
          <a:xfrm>
            <a:off x="0" y="-24533"/>
            <a:ext cx="7007839" cy="6837837"/>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graphicFrame>
        <p:nvGraphicFramePr>
          <p:cNvPr id="20" name="Content Placeholder 2">
            <a:extLst>
              <a:ext uri="{FF2B5EF4-FFF2-40B4-BE49-F238E27FC236}">
                <a16:creationId xmlns:a16="http://schemas.microsoft.com/office/drawing/2014/main" id="{66241A92-5944-56BD-EFE5-EE6A678F9D9F}"/>
              </a:ext>
            </a:extLst>
          </p:cNvPr>
          <p:cNvGraphicFramePr>
            <a:graphicFrameLocks noGrp="1"/>
          </p:cNvGraphicFramePr>
          <p:nvPr>
            <p:ph sz="half" idx="1"/>
            <p:extLst>
              <p:ext uri="{D42A27DB-BD31-4B8C-83A1-F6EECF244321}">
                <p14:modId xmlns:p14="http://schemas.microsoft.com/office/powerpoint/2010/main" val="2343908341"/>
              </p:ext>
            </p:extLst>
          </p:nvPr>
        </p:nvGraphicFramePr>
        <p:xfrm>
          <a:off x="7007839" y="1314491"/>
          <a:ext cx="5140339" cy="3734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Rectangle 11">
            <a:extLst>
              <a:ext uri="{FF2B5EF4-FFF2-40B4-BE49-F238E27FC236}">
                <a16:creationId xmlns:a16="http://schemas.microsoft.com/office/drawing/2014/main" id="{32271035-380C-4C64-93EB-14EE3C7ABC14}"/>
              </a:ext>
            </a:extLst>
          </p:cNvPr>
          <p:cNvSpPr/>
          <p:nvPr/>
        </p:nvSpPr>
        <p:spPr>
          <a:xfrm>
            <a:off x="231784" y="330019"/>
            <a:ext cx="3097405" cy="5539978"/>
          </a:xfrm>
          <a:prstGeom prst="rect">
            <a:avLst/>
          </a:prstGeom>
        </p:spPr>
        <p:txBody>
          <a:bodyPr wrap="square">
            <a:spAutoFit/>
          </a:bodyPr>
          <a:lstStyle/>
          <a:p>
            <a:pPr algn="ctr"/>
            <a:r>
              <a:rPr lang="en-GB" sz="2400" dirty="0"/>
              <a:t>Example of a target in the SDP</a:t>
            </a:r>
          </a:p>
          <a:p>
            <a:pPr algn="ctr"/>
            <a:endParaRPr lang="en-GB" sz="2400" dirty="0"/>
          </a:p>
          <a:p>
            <a:r>
              <a:rPr lang="en-GB" sz="2400" dirty="0"/>
              <a:t>Digital Competency: </a:t>
            </a:r>
            <a:r>
              <a:rPr lang="en-GB" sz="2400" i="1" dirty="0"/>
              <a:t>To further develop the provision of the Digital Competency Framework, whilst also improving pupils’ awareness of how to stay safe whilst using the internet and social media.</a:t>
            </a:r>
          </a:p>
          <a:p>
            <a:endParaRPr lang="en-GB" sz="2400" dirty="0">
              <a:solidFill>
                <a:schemeClr val="bg1"/>
              </a:solidFill>
            </a:endParaRPr>
          </a:p>
          <a:p>
            <a:endParaRPr lang="en-GB" dirty="0"/>
          </a:p>
        </p:txBody>
      </p:sp>
      <p:pic>
        <p:nvPicPr>
          <p:cNvPr id="17" name="Picture 2" descr="See the source image">
            <a:extLst>
              <a:ext uri="{FF2B5EF4-FFF2-40B4-BE49-F238E27FC236}">
                <a16:creationId xmlns:a16="http://schemas.microsoft.com/office/drawing/2014/main" id="{9ED26A50-0FBC-4E2E-A352-D974198ECE9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86824" y="5853774"/>
            <a:ext cx="1281176" cy="959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7169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Conference room table">
            <a:extLst>
              <a:ext uri="{FF2B5EF4-FFF2-40B4-BE49-F238E27FC236}">
                <a16:creationId xmlns:a16="http://schemas.microsoft.com/office/drawing/2014/main" id="{76AF9AA8-C8CE-4265-817A-2A96555BF8ED}"/>
              </a:ext>
            </a:extLst>
          </p:cNvPr>
          <p:cNvPicPr>
            <a:picLocks noChangeAspect="1"/>
          </p:cNvPicPr>
          <p:nvPr/>
        </p:nvPicPr>
        <p:blipFill rotWithShape="1">
          <a:blip r:embed="rId3"/>
          <a:srcRect l="8572" r="8" b="8"/>
          <a:stretch/>
        </p:blipFill>
        <p:spPr>
          <a:xfrm>
            <a:off x="0" y="0"/>
            <a:ext cx="7007839" cy="6837837"/>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Title 5">
            <a:extLst>
              <a:ext uri="{FF2B5EF4-FFF2-40B4-BE49-F238E27FC236}">
                <a16:creationId xmlns:a16="http://schemas.microsoft.com/office/drawing/2014/main" id="{8D4C7C2C-7F75-10A5-3771-B81126BC6B7D}"/>
              </a:ext>
            </a:extLst>
          </p:cNvPr>
          <p:cNvSpPr>
            <a:spLocks noGrp="1"/>
          </p:cNvSpPr>
          <p:nvPr>
            <p:ph type="title"/>
          </p:nvPr>
        </p:nvSpPr>
        <p:spPr>
          <a:xfrm>
            <a:off x="6581583" y="2869376"/>
            <a:ext cx="4848966" cy="1516014"/>
          </a:xfrm>
        </p:spPr>
        <p:txBody>
          <a:bodyPr vert="horz" lIns="91440" tIns="45720" rIns="91440" bIns="45720" rtlCol="0" anchor="b">
            <a:normAutofit fontScale="90000"/>
          </a:bodyPr>
          <a:lstStyle/>
          <a:p>
            <a:r>
              <a:rPr lang="en-US" sz="11500" dirty="0" err="1">
                <a:solidFill>
                  <a:schemeClr val="accent2"/>
                </a:solidFill>
              </a:rPr>
              <a:t>Adborth</a:t>
            </a:r>
            <a:endParaRPr lang="en-US" sz="11500" dirty="0">
              <a:solidFill>
                <a:schemeClr val="accent2"/>
              </a:solidFill>
            </a:endParaRPr>
          </a:p>
        </p:txBody>
      </p:sp>
      <p:pic>
        <p:nvPicPr>
          <p:cNvPr id="5" name="Picture 2" descr="See the source image">
            <a:extLst>
              <a:ext uri="{FF2B5EF4-FFF2-40B4-BE49-F238E27FC236}">
                <a16:creationId xmlns:a16="http://schemas.microsoft.com/office/drawing/2014/main" id="{0D6335DA-C412-43E2-8AD7-5B86A40F4D3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6741"/>
          <a:stretch/>
        </p:blipFill>
        <p:spPr bwMode="auto">
          <a:xfrm>
            <a:off x="7007839" y="1107312"/>
            <a:ext cx="3632609" cy="2018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711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Diagram: plan, review, implement">
            <a:extLst>
              <a:ext uri="{FF2B5EF4-FFF2-40B4-BE49-F238E27FC236}">
                <a16:creationId xmlns:a16="http://schemas.microsoft.com/office/drawing/2014/main" id="{CF0D042C-611F-A01C-04E3-C7B8999660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9914" y="1996226"/>
            <a:ext cx="5064627" cy="3306248"/>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Gwella: cynllunio, adolygu, gweithredu">
            <a:extLst>
              <a:ext uri="{FF2B5EF4-FFF2-40B4-BE49-F238E27FC236}">
                <a16:creationId xmlns:a16="http://schemas.microsoft.com/office/drawing/2014/main" id="{F6253038-52F7-3BA2-7413-511E0F71FB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8519" y="2197324"/>
            <a:ext cx="4762500" cy="31051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E5EFA97-B954-0B51-FCAD-3F3FB68FC03C}"/>
              </a:ext>
            </a:extLst>
          </p:cNvPr>
          <p:cNvSpPr txBox="1"/>
          <p:nvPr/>
        </p:nvSpPr>
        <p:spPr>
          <a:xfrm>
            <a:off x="1105436" y="431338"/>
            <a:ext cx="4288665" cy="1200329"/>
          </a:xfrm>
          <a:prstGeom prst="rect">
            <a:avLst/>
          </a:prstGeom>
          <a:noFill/>
        </p:spPr>
        <p:txBody>
          <a:bodyPr wrap="square" rtlCol="0">
            <a:spAutoFit/>
          </a:bodyPr>
          <a:lstStyle/>
          <a:p>
            <a:r>
              <a:rPr lang="en-GB" b="1" dirty="0">
                <a:solidFill>
                  <a:srgbClr val="0360A6"/>
                </a:solidFill>
                <a:latin typeface="inherit"/>
                <a:hlinkClick r:id="rId5"/>
              </a:rPr>
              <a:t>Cynllunio </a:t>
            </a:r>
            <a:r>
              <a:rPr lang="en-GB" b="1" dirty="0" err="1">
                <a:solidFill>
                  <a:srgbClr val="0360A6"/>
                </a:solidFill>
                <a:latin typeface="inherit"/>
                <a:hlinkClick r:id="rId5"/>
              </a:rPr>
              <a:t>gwelliant</a:t>
            </a:r>
            <a:r>
              <a:rPr lang="en-GB" b="1" dirty="0">
                <a:solidFill>
                  <a:srgbClr val="0360A6"/>
                </a:solidFill>
                <a:latin typeface="inherit"/>
                <a:hlinkClick r:id="rId5"/>
              </a:rPr>
              <a:t> </a:t>
            </a:r>
            <a:r>
              <a:rPr lang="en-GB" b="1" dirty="0" err="1">
                <a:solidFill>
                  <a:srgbClr val="0360A6"/>
                </a:solidFill>
                <a:latin typeface="inherit"/>
                <a:hlinkClick r:id="rId5"/>
              </a:rPr>
              <a:t>a'i</a:t>
            </a:r>
            <a:r>
              <a:rPr lang="en-GB" b="1" dirty="0">
                <a:solidFill>
                  <a:srgbClr val="0360A6"/>
                </a:solidFill>
                <a:latin typeface="inherit"/>
                <a:hlinkClick r:id="rId5"/>
              </a:rPr>
              <a:t> </a:t>
            </a:r>
            <a:r>
              <a:rPr lang="en-GB" b="1" dirty="0" err="1">
                <a:solidFill>
                  <a:srgbClr val="0360A6"/>
                </a:solidFill>
                <a:latin typeface="inherit"/>
                <a:hlinkClick r:id="rId5"/>
              </a:rPr>
              <a:t>roi</a:t>
            </a:r>
            <a:r>
              <a:rPr lang="en-GB" b="1" dirty="0">
                <a:solidFill>
                  <a:srgbClr val="0360A6"/>
                </a:solidFill>
                <a:latin typeface="inherit"/>
                <a:hlinkClick r:id="rId5"/>
              </a:rPr>
              <a:t> </a:t>
            </a:r>
            <a:r>
              <a:rPr lang="en-GB" b="1" dirty="0" err="1">
                <a:solidFill>
                  <a:srgbClr val="0360A6"/>
                </a:solidFill>
                <a:latin typeface="inherit"/>
                <a:hlinkClick r:id="rId5"/>
              </a:rPr>
              <a:t>ar</a:t>
            </a:r>
            <a:r>
              <a:rPr lang="en-GB" b="1" dirty="0">
                <a:solidFill>
                  <a:srgbClr val="0360A6"/>
                </a:solidFill>
                <a:latin typeface="inherit"/>
                <a:hlinkClick r:id="rId5"/>
              </a:rPr>
              <a:t> </a:t>
            </a:r>
            <a:r>
              <a:rPr lang="en-GB" b="1" dirty="0" err="1">
                <a:solidFill>
                  <a:srgbClr val="0360A6"/>
                </a:solidFill>
                <a:latin typeface="inherit"/>
                <a:hlinkClick r:id="rId5"/>
              </a:rPr>
              <a:t>waith</a:t>
            </a:r>
            <a:r>
              <a:rPr lang="en-GB" b="1" dirty="0">
                <a:solidFill>
                  <a:srgbClr val="0360A6"/>
                </a:solidFill>
                <a:latin typeface="inherit"/>
              </a:rPr>
              <a:t> </a:t>
            </a:r>
            <a:r>
              <a:rPr lang="en-GB" dirty="0">
                <a:solidFill>
                  <a:srgbClr val="666666"/>
                </a:solidFill>
                <a:latin typeface="inherit"/>
              </a:rPr>
              <a:t>Canllawiau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gynllunio</a:t>
            </a:r>
            <a:r>
              <a:rPr lang="en-GB" dirty="0">
                <a:solidFill>
                  <a:srgbClr val="666666"/>
                </a:solidFill>
                <a:latin typeface="inherit"/>
              </a:rPr>
              <a:t> a </a:t>
            </a:r>
            <a:r>
              <a:rPr lang="en-GB" dirty="0" err="1">
                <a:solidFill>
                  <a:srgbClr val="666666"/>
                </a:solidFill>
                <a:latin typeface="inherit"/>
              </a:rPr>
              <a:t>gwella</a:t>
            </a:r>
            <a:r>
              <a:rPr lang="en-GB" dirty="0">
                <a:solidFill>
                  <a:srgbClr val="666666"/>
                </a:solidFill>
                <a:latin typeface="inherit"/>
              </a:rPr>
              <a:t>, </a:t>
            </a:r>
            <a:r>
              <a:rPr lang="en-GB" dirty="0" err="1">
                <a:solidFill>
                  <a:srgbClr val="666666"/>
                </a:solidFill>
                <a:latin typeface="inherit"/>
              </a:rPr>
              <a:t>sy'n</a:t>
            </a:r>
            <a:r>
              <a:rPr lang="en-GB" dirty="0">
                <a:solidFill>
                  <a:srgbClr val="666666"/>
                </a:solidFill>
                <a:latin typeface="inherit"/>
              </a:rPr>
              <a:t> </a:t>
            </a:r>
            <a:r>
              <a:rPr lang="en-GB" dirty="0" err="1">
                <a:solidFill>
                  <a:srgbClr val="666666"/>
                </a:solidFill>
                <a:latin typeface="inherit"/>
              </a:rPr>
              <a:t>cyd-fynd</a:t>
            </a:r>
            <a:r>
              <a:rPr lang="en-GB" dirty="0">
                <a:solidFill>
                  <a:srgbClr val="666666"/>
                </a:solidFill>
                <a:latin typeface="inherit"/>
              </a:rPr>
              <a:t> </a:t>
            </a:r>
            <a:r>
              <a:rPr lang="en-GB" dirty="0" err="1">
                <a:solidFill>
                  <a:srgbClr val="666666"/>
                </a:solidFill>
                <a:latin typeface="inherit"/>
              </a:rPr>
              <a:t>â'r</a:t>
            </a:r>
            <a:r>
              <a:rPr lang="en-GB" dirty="0">
                <a:solidFill>
                  <a:srgbClr val="666666"/>
                </a:solidFill>
                <a:latin typeface="inherit"/>
              </a:rPr>
              <a:t> </a:t>
            </a:r>
            <a:r>
              <a:rPr lang="en-GB" dirty="0" err="1">
                <a:solidFill>
                  <a:srgbClr val="666666"/>
                </a:solidFill>
                <a:latin typeface="inherit"/>
              </a:rPr>
              <a:t>canllawiau</a:t>
            </a:r>
            <a:r>
              <a:rPr lang="en-GB" dirty="0">
                <a:solidFill>
                  <a:srgbClr val="666666"/>
                </a:solidFill>
                <a:latin typeface="inherit"/>
              </a:rPr>
              <a:t> </a:t>
            </a:r>
            <a:r>
              <a:rPr lang="en-GB" dirty="0" err="1">
                <a:solidFill>
                  <a:srgbClr val="666666"/>
                </a:solidFill>
                <a:latin typeface="inherit"/>
              </a:rPr>
              <a:t>anstatudol</a:t>
            </a:r>
            <a:r>
              <a:rPr lang="en-GB" dirty="0">
                <a:solidFill>
                  <a:srgbClr val="666666"/>
                </a:solidFill>
                <a:latin typeface="inherit"/>
              </a:rPr>
              <a:t> </a:t>
            </a:r>
            <a:r>
              <a:rPr lang="en-GB" dirty="0" err="1">
                <a:solidFill>
                  <a:srgbClr val="666666"/>
                </a:solidFill>
                <a:latin typeface="inherit"/>
              </a:rPr>
              <a:t>newydd</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wella</a:t>
            </a:r>
            <a:r>
              <a:rPr lang="en-GB" dirty="0">
                <a:solidFill>
                  <a:srgbClr val="666666"/>
                </a:solidFill>
                <a:latin typeface="inherit"/>
              </a:rPr>
              <a:t> </a:t>
            </a:r>
            <a:r>
              <a:rPr lang="en-GB" dirty="0" err="1">
                <a:solidFill>
                  <a:srgbClr val="666666"/>
                </a:solidFill>
                <a:latin typeface="inherit"/>
              </a:rPr>
              <a:t>ysgolion</a:t>
            </a:r>
            <a:endParaRPr lang="en-GB" dirty="0"/>
          </a:p>
        </p:txBody>
      </p:sp>
      <p:sp>
        <p:nvSpPr>
          <p:cNvPr id="6" name="TextBox 5">
            <a:extLst>
              <a:ext uri="{FF2B5EF4-FFF2-40B4-BE49-F238E27FC236}">
                <a16:creationId xmlns:a16="http://schemas.microsoft.com/office/drawing/2014/main" id="{8EBB809F-A8E1-A573-DEC3-87F488A829BF}"/>
              </a:ext>
            </a:extLst>
          </p:cNvPr>
          <p:cNvSpPr txBox="1"/>
          <p:nvPr/>
        </p:nvSpPr>
        <p:spPr>
          <a:xfrm>
            <a:off x="7048623" y="431339"/>
            <a:ext cx="4510166" cy="1200329"/>
          </a:xfrm>
          <a:prstGeom prst="rect">
            <a:avLst/>
          </a:prstGeom>
          <a:noFill/>
        </p:spPr>
        <p:txBody>
          <a:bodyPr wrap="square">
            <a:spAutoFit/>
          </a:bodyPr>
          <a:lstStyle/>
          <a:p>
            <a:pPr algn="l" fontAlgn="base"/>
            <a:r>
              <a:rPr lang="en-GB" b="1" dirty="0">
                <a:solidFill>
                  <a:srgbClr val="0360A6"/>
                </a:solidFill>
                <a:latin typeface="inherit"/>
                <a:hlinkClick r:id="rId6"/>
              </a:rPr>
              <a:t>Planning and implementing improvement</a:t>
            </a:r>
            <a:r>
              <a:rPr lang="en-GB" b="1" dirty="0">
                <a:solidFill>
                  <a:srgbClr val="0360A6"/>
                </a:solidFill>
                <a:latin typeface="inherit"/>
              </a:rPr>
              <a:t> </a:t>
            </a:r>
            <a:r>
              <a:rPr lang="en-GB" dirty="0">
                <a:solidFill>
                  <a:srgbClr val="666666"/>
                </a:solidFill>
                <a:latin typeface="inherit"/>
              </a:rPr>
              <a:t>Guidance on planning and improvement, aligned to the new non-statutory guidance on school improvement.</a:t>
            </a:r>
          </a:p>
        </p:txBody>
      </p:sp>
    </p:spTree>
    <p:extLst>
      <p:ext uri="{BB962C8B-B14F-4D97-AF65-F5344CB8AC3E}">
        <p14:creationId xmlns:p14="http://schemas.microsoft.com/office/powerpoint/2010/main" val="7540613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1710B83-308D-CD59-B713-55C07A7793A6}"/>
              </a:ext>
            </a:extLst>
          </p:cNvPr>
          <p:cNvSpPr txBox="1"/>
          <p:nvPr/>
        </p:nvSpPr>
        <p:spPr>
          <a:xfrm>
            <a:off x="2284720" y="289680"/>
            <a:ext cx="7299832" cy="6186309"/>
          </a:xfrm>
          <a:prstGeom prst="rect">
            <a:avLst/>
          </a:prstGeom>
          <a:noFill/>
        </p:spPr>
        <p:txBody>
          <a:bodyPr wrap="square">
            <a:spAutoFit/>
          </a:bodyPr>
          <a:lstStyle/>
          <a:p>
            <a:pPr algn="ctr" fontAlgn="base"/>
            <a:r>
              <a:rPr lang="en-GB" b="1" dirty="0">
                <a:solidFill>
                  <a:srgbClr val="1F1F1F"/>
                </a:solidFill>
                <a:latin typeface="inherit"/>
              </a:rPr>
              <a:t>Approaches to self-evaluation</a:t>
            </a:r>
          </a:p>
          <a:p>
            <a:pPr algn="l" fontAlgn="base">
              <a:buFont typeface="Arial" panose="020B0604020202020204" pitchFamily="34" charset="0"/>
              <a:buChar char="•"/>
            </a:pPr>
            <a:r>
              <a:rPr lang="en-GB" b="1" dirty="0">
                <a:solidFill>
                  <a:srgbClr val="0360A6"/>
                </a:solidFill>
                <a:latin typeface="inherit"/>
                <a:hlinkClick r:id="rId3"/>
              </a:rPr>
              <a:t>Looking at learning and teaching</a:t>
            </a:r>
            <a:r>
              <a:rPr lang="en-GB" b="1" dirty="0">
                <a:solidFill>
                  <a:srgbClr val="0360A6"/>
                </a:solidFill>
                <a:latin typeface="inherit"/>
              </a:rPr>
              <a:t> </a:t>
            </a:r>
            <a:r>
              <a:rPr lang="en-GB" dirty="0">
                <a:solidFill>
                  <a:srgbClr val="666666"/>
                </a:solidFill>
                <a:latin typeface="inherit"/>
              </a:rPr>
              <a:t>Suggestions on approaches to evaluating learning and teaching and an interactive resource on engaging with learners.</a:t>
            </a:r>
          </a:p>
          <a:p>
            <a:pPr algn="l" fontAlgn="base">
              <a:buFont typeface="Arial" panose="020B0604020202020204" pitchFamily="34" charset="0"/>
              <a:buChar char="•"/>
            </a:pPr>
            <a:r>
              <a:rPr lang="en-GB" b="1" dirty="0">
                <a:solidFill>
                  <a:srgbClr val="0360A6"/>
                </a:solidFill>
                <a:latin typeface="inherit"/>
                <a:hlinkClick r:id="rId4"/>
              </a:rPr>
              <a:t>Evaluating learner progress</a:t>
            </a:r>
            <a:r>
              <a:rPr lang="en-GB" b="1" dirty="0">
                <a:solidFill>
                  <a:srgbClr val="0360A6"/>
                </a:solidFill>
                <a:latin typeface="inherit"/>
              </a:rPr>
              <a:t> </a:t>
            </a:r>
            <a:r>
              <a:rPr lang="en-GB" dirty="0">
                <a:solidFill>
                  <a:srgbClr val="666666"/>
                </a:solidFill>
                <a:latin typeface="inherit"/>
              </a:rPr>
              <a:t>Guidance around evaluating learner progress, the principles of progression and using data.</a:t>
            </a:r>
          </a:p>
          <a:p>
            <a:pPr algn="l" fontAlgn="base">
              <a:buFont typeface="Arial" panose="020B0604020202020204" pitchFamily="34" charset="0"/>
              <a:buChar char="•"/>
            </a:pPr>
            <a:r>
              <a:rPr lang="en-GB" b="1" dirty="0">
                <a:solidFill>
                  <a:srgbClr val="0360A6"/>
                </a:solidFill>
                <a:latin typeface="inherit"/>
                <a:hlinkClick r:id="rId5"/>
              </a:rPr>
              <a:t>Engaging with stakeholders</a:t>
            </a:r>
            <a:r>
              <a:rPr lang="en-GB" b="1" dirty="0">
                <a:solidFill>
                  <a:srgbClr val="0360A6"/>
                </a:solidFill>
                <a:latin typeface="inherit"/>
              </a:rPr>
              <a:t> </a:t>
            </a:r>
            <a:r>
              <a:rPr lang="en-GB" dirty="0">
                <a:solidFill>
                  <a:srgbClr val="666666"/>
                </a:solidFill>
                <a:latin typeface="inherit"/>
              </a:rPr>
              <a:t>Information on how engaging with learners, school staff and wider school community supports improvement., together with an interactive activity.</a:t>
            </a:r>
          </a:p>
          <a:p>
            <a:pPr algn="l" fontAlgn="base">
              <a:buFont typeface="Arial" panose="020B0604020202020204" pitchFamily="34" charset="0"/>
              <a:buChar char="•"/>
            </a:pPr>
            <a:r>
              <a:rPr lang="en-GB" b="1" dirty="0">
                <a:solidFill>
                  <a:srgbClr val="0360A6"/>
                </a:solidFill>
                <a:latin typeface="inherit"/>
                <a:hlinkClick r:id="rId6"/>
              </a:rPr>
              <a:t>Planning and implementing improvement</a:t>
            </a:r>
            <a:r>
              <a:rPr lang="en-GB" b="1" dirty="0">
                <a:solidFill>
                  <a:srgbClr val="0360A6"/>
                </a:solidFill>
                <a:latin typeface="inherit"/>
              </a:rPr>
              <a:t> </a:t>
            </a:r>
            <a:r>
              <a:rPr lang="en-GB" dirty="0">
                <a:solidFill>
                  <a:srgbClr val="666666"/>
                </a:solidFill>
                <a:latin typeface="inherit"/>
              </a:rPr>
              <a:t>Guidance on planning and improvement, aligned to the new non-statutory guidance on school improvement.</a:t>
            </a:r>
          </a:p>
          <a:p>
            <a:pPr algn="ctr" fontAlgn="base"/>
            <a:r>
              <a:rPr lang="en-GB" b="1" dirty="0" err="1">
                <a:solidFill>
                  <a:srgbClr val="1F1F1F"/>
                </a:solidFill>
                <a:latin typeface="inherit"/>
              </a:rPr>
              <a:t>Dulliau</a:t>
            </a:r>
            <a:r>
              <a:rPr lang="en-GB" b="1" dirty="0">
                <a:solidFill>
                  <a:srgbClr val="1F1F1F"/>
                </a:solidFill>
                <a:latin typeface="inherit"/>
              </a:rPr>
              <a:t> </a:t>
            </a:r>
            <a:r>
              <a:rPr lang="en-GB" b="1" dirty="0" err="1">
                <a:solidFill>
                  <a:srgbClr val="1F1F1F"/>
                </a:solidFill>
                <a:latin typeface="inherit"/>
              </a:rPr>
              <a:t>hunanwerthuso</a:t>
            </a:r>
            <a:endParaRPr lang="en-GB" b="1" dirty="0">
              <a:solidFill>
                <a:srgbClr val="1F1F1F"/>
              </a:solidFill>
              <a:latin typeface="inherit"/>
            </a:endParaRPr>
          </a:p>
          <a:p>
            <a:pPr algn="l" fontAlgn="base">
              <a:buFont typeface="Arial" panose="020B0604020202020204" pitchFamily="34" charset="0"/>
              <a:buChar char="•"/>
            </a:pPr>
            <a:r>
              <a:rPr lang="en-GB" b="1" dirty="0" err="1">
                <a:solidFill>
                  <a:srgbClr val="0360A6"/>
                </a:solidFill>
                <a:latin typeface="inherit"/>
                <a:hlinkClick r:id="rId7"/>
              </a:rPr>
              <a:t>Edrych</a:t>
            </a:r>
            <a:r>
              <a:rPr lang="en-GB" b="1" dirty="0">
                <a:solidFill>
                  <a:srgbClr val="0360A6"/>
                </a:solidFill>
                <a:latin typeface="inherit"/>
                <a:hlinkClick r:id="rId7"/>
              </a:rPr>
              <a:t> </a:t>
            </a:r>
            <a:r>
              <a:rPr lang="en-GB" b="1" dirty="0" err="1">
                <a:solidFill>
                  <a:srgbClr val="0360A6"/>
                </a:solidFill>
                <a:latin typeface="inherit"/>
                <a:hlinkClick r:id="rId7"/>
              </a:rPr>
              <a:t>ar</a:t>
            </a:r>
            <a:r>
              <a:rPr lang="en-GB" b="1" dirty="0">
                <a:solidFill>
                  <a:srgbClr val="0360A6"/>
                </a:solidFill>
                <a:latin typeface="inherit"/>
                <a:hlinkClick r:id="rId7"/>
              </a:rPr>
              <a:t> </a:t>
            </a:r>
            <a:r>
              <a:rPr lang="en-GB" b="1" dirty="0" err="1">
                <a:solidFill>
                  <a:srgbClr val="0360A6"/>
                </a:solidFill>
                <a:latin typeface="inherit"/>
                <a:hlinkClick r:id="rId7"/>
              </a:rPr>
              <a:t>ddysgu</a:t>
            </a:r>
            <a:r>
              <a:rPr lang="en-GB" b="1" dirty="0">
                <a:solidFill>
                  <a:srgbClr val="0360A6"/>
                </a:solidFill>
                <a:latin typeface="inherit"/>
                <a:hlinkClick r:id="rId7"/>
              </a:rPr>
              <a:t> ac </a:t>
            </a:r>
            <a:r>
              <a:rPr lang="en-GB" b="1" dirty="0" err="1">
                <a:solidFill>
                  <a:srgbClr val="0360A6"/>
                </a:solidFill>
                <a:latin typeface="inherit"/>
                <a:hlinkClick r:id="rId7"/>
              </a:rPr>
              <a:t>addysgu</a:t>
            </a:r>
            <a:r>
              <a:rPr lang="en-GB" dirty="0" err="1">
                <a:solidFill>
                  <a:srgbClr val="666666"/>
                </a:solidFill>
                <a:latin typeface="inherit"/>
              </a:rPr>
              <a:t>Awgrymiadau</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ddulliau</a:t>
            </a:r>
            <a:r>
              <a:rPr lang="en-GB" dirty="0">
                <a:solidFill>
                  <a:srgbClr val="666666"/>
                </a:solidFill>
                <a:latin typeface="inherit"/>
              </a:rPr>
              <a:t> o </a:t>
            </a:r>
            <a:r>
              <a:rPr lang="en-GB" dirty="0" err="1">
                <a:solidFill>
                  <a:srgbClr val="666666"/>
                </a:solidFill>
                <a:latin typeface="inherit"/>
              </a:rPr>
              <a:t>werthuso</a:t>
            </a:r>
            <a:r>
              <a:rPr lang="en-GB" dirty="0">
                <a:solidFill>
                  <a:srgbClr val="666666"/>
                </a:solidFill>
                <a:latin typeface="inherit"/>
              </a:rPr>
              <a:t> </a:t>
            </a:r>
            <a:r>
              <a:rPr lang="en-GB" dirty="0" err="1">
                <a:solidFill>
                  <a:srgbClr val="666666"/>
                </a:solidFill>
                <a:latin typeface="inherit"/>
              </a:rPr>
              <a:t>dysgu</a:t>
            </a:r>
            <a:r>
              <a:rPr lang="en-GB" dirty="0">
                <a:solidFill>
                  <a:srgbClr val="666666"/>
                </a:solidFill>
                <a:latin typeface="inherit"/>
              </a:rPr>
              <a:t> ac </a:t>
            </a:r>
            <a:r>
              <a:rPr lang="en-GB" dirty="0" err="1">
                <a:solidFill>
                  <a:srgbClr val="666666"/>
                </a:solidFill>
                <a:latin typeface="inherit"/>
              </a:rPr>
              <a:t>addysgu</a:t>
            </a:r>
            <a:r>
              <a:rPr lang="en-GB" dirty="0">
                <a:solidFill>
                  <a:srgbClr val="666666"/>
                </a:solidFill>
                <a:latin typeface="inherit"/>
              </a:rPr>
              <a:t> ac </a:t>
            </a:r>
            <a:r>
              <a:rPr lang="en-GB" dirty="0" err="1">
                <a:solidFill>
                  <a:srgbClr val="666666"/>
                </a:solidFill>
                <a:latin typeface="inherit"/>
              </a:rPr>
              <a:t>adnodd</a:t>
            </a:r>
            <a:r>
              <a:rPr lang="en-GB" dirty="0">
                <a:solidFill>
                  <a:srgbClr val="666666"/>
                </a:solidFill>
                <a:latin typeface="inherit"/>
              </a:rPr>
              <a:t> </a:t>
            </a:r>
            <a:r>
              <a:rPr lang="en-GB" dirty="0" err="1">
                <a:solidFill>
                  <a:srgbClr val="666666"/>
                </a:solidFill>
                <a:latin typeface="inherit"/>
              </a:rPr>
              <a:t>rhyngweithiol</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ymgysylltu</a:t>
            </a:r>
            <a:r>
              <a:rPr lang="en-GB" dirty="0">
                <a:solidFill>
                  <a:srgbClr val="666666"/>
                </a:solidFill>
                <a:latin typeface="inherit"/>
              </a:rPr>
              <a:t> â </a:t>
            </a:r>
            <a:r>
              <a:rPr lang="en-GB" dirty="0" err="1">
                <a:solidFill>
                  <a:srgbClr val="666666"/>
                </a:solidFill>
                <a:latin typeface="inherit"/>
              </a:rPr>
              <a:t>dysgwyr</a:t>
            </a:r>
            <a:r>
              <a:rPr lang="en-GB" dirty="0">
                <a:solidFill>
                  <a:srgbClr val="666666"/>
                </a:solidFill>
                <a:latin typeface="inherit"/>
              </a:rPr>
              <a:t>.</a:t>
            </a:r>
          </a:p>
          <a:p>
            <a:pPr algn="l" fontAlgn="base">
              <a:buFont typeface="Arial" panose="020B0604020202020204" pitchFamily="34" charset="0"/>
              <a:buChar char="•"/>
            </a:pPr>
            <a:r>
              <a:rPr lang="en-GB" b="1" dirty="0" err="1">
                <a:solidFill>
                  <a:srgbClr val="0360A6"/>
                </a:solidFill>
                <a:latin typeface="inherit"/>
                <a:hlinkClick r:id="rId8"/>
              </a:rPr>
              <a:t>Gwerthuso</a:t>
            </a:r>
            <a:r>
              <a:rPr lang="en-GB" b="1" dirty="0">
                <a:solidFill>
                  <a:srgbClr val="0360A6"/>
                </a:solidFill>
                <a:latin typeface="inherit"/>
                <a:hlinkClick r:id="rId8"/>
              </a:rPr>
              <a:t> </a:t>
            </a:r>
            <a:r>
              <a:rPr lang="en-GB" b="1" dirty="0" err="1">
                <a:solidFill>
                  <a:srgbClr val="0360A6"/>
                </a:solidFill>
                <a:latin typeface="inherit"/>
                <a:hlinkClick r:id="rId8"/>
              </a:rPr>
              <a:t>cynnydd</a:t>
            </a:r>
            <a:r>
              <a:rPr lang="en-GB" b="1" dirty="0">
                <a:solidFill>
                  <a:srgbClr val="0360A6"/>
                </a:solidFill>
                <a:latin typeface="inherit"/>
                <a:hlinkClick r:id="rId8"/>
              </a:rPr>
              <a:t> </a:t>
            </a:r>
            <a:r>
              <a:rPr lang="en-GB" b="1" dirty="0" err="1">
                <a:solidFill>
                  <a:srgbClr val="0360A6"/>
                </a:solidFill>
                <a:latin typeface="inherit"/>
                <a:hlinkClick r:id="rId8"/>
              </a:rPr>
              <a:t>dysgwyr</a:t>
            </a:r>
            <a:r>
              <a:rPr lang="en-GB" dirty="0" err="1">
                <a:solidFill>
                  <a:srgbClr val="666666"/>
                </a:solidFill>
                <a:latin typeface="inherit"/>
              </a:rPr>
              <a:t>Canllawiau</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werthuso</a:t>
            </a:r>
            <a:r>
              <a:rPr lang="en-GB" dirty="0">
                <a:solidFill>
                  <a:srgbClr val="666666"/>
                </a:solidFill>
                <a:latin typeface="inherit"/>
              </a:rPr>
              <a:t> </a:t>
            </a:r>
            <a:r>
              <a:rPr lang="en-GB" dirty="0" err="1">
                <a:solidFill>
                  <a:srgbClr val="666666"/>
                </a:solidFill>
                <a:latin typeface="inherit"/>
              </a:rPr>
              <a:t>cynnnydd</a:t>
            </a:r>
            <a:r>
              <a:rPr lang="en-GB" dirty="0">
                <a:solidFill>
                  <a:srgbClr val="666666"/>
                </a:solidFill>
                <a:latin typeface="inherit"/>
              </a:rPr>
              <a:t> </a:t>
            </a:r>
            <a:r>
              <a:rPr lang="en-GB" dirty="0" err="1">
                <a:solidFill>
                  <a:srgbClr val="666666"/>
                </a:solidFill>
                <a:latin typeface="inherit"/>
              </a:rPr>
              <a:t>dysgwyr</a:t>
            </a:r>
            <a:r>
              <a:rPr lang="en-GB" dirty="0">
                <a:solidFill>
                  <a:srgbClr val="666666"/>
                </a:solidFill>
                <a:latin typeface="inherit"/>
              </a:rPr>
              <a:t>, </a:t>
            </a:r>
            <a:r>
              <a:rPr lang="en-GB" dirty="0" err="1">
                <a:solidFill>
                  <a:srgbClr val="666666"/>
                </a:solidFill>
                <a:latin typeface="inherit"/>
              </a:rPr>
              <a:t>yr</a:t>
            </a:r>
            <a:r>
              <a:rPr lang="en-GB" dirty="0">
                <a:solidFill>
                  <a:srgbClr val="666666"/>
                </a:solidFill>
                <a:latin typeface="inherit"/>
              </a:rPr>
              <a:t> </a:t>
            </a:r>
            <a:r>
              <a:rPr lang="en-GB" dirty="0" err="1">
                <a:solidFill>
                  <a:srgbClr val="666666"/>
                </a:solidFill>
                <a:latin typeface="inherit"/>
              </a:rPr>
              <a:t>egwyddorion</a:t>
            </a:r>
            <a:r>
              <a:rPr lang="en-GB" dirty="0">
                <a:solidFill>
                  <a:srgbClr val="666666"/>
                </a:solidFill>
                <a:latin typeface="inherit"/>
              </a:rPr>
              <a:t> </a:t>
            </a:r>
            <a:r>
              <a:rPr lang="en-GB" dirty="0" err="1">
                <a:solidFill>
                  <a:srgbClr val="666666"/>
                </a:solidFill>
                <a:latin typeface="inherit"/>
              </a:rPr>
              <a:t>cynnydd</a:t>
            </a:r>
            <a:r>
              <a:rPr lang="en-GB" dirty="0">
                <a:solidFill>
                  <a:srgbClr val="666666"/>
                </a:solidFill>
                <a:latin typeface="inherit"/>
              </a:rPr>
              <a:t> a </a:t>
            </a:r>
            <a:r>
              <a:rPr lang="en-GB" dirty="0" err="1">
                <a:solidFill>
                  <a:srgbClr val="666666"/>
                </a:solidFill>
                <a:latin typeface="inherit"/>
              </a:rPr>
              <a:t>defnyddio</a:t>
            </a:r>
            <a:r>
              <a:rPr lang="en-GB" dirty="0">
                <a:solidFill>
                  <a:srgbClr val="666666"/>
                </a:solidFill>
                <a:latin typeface="inherit"/>
              </a:rPr>
              <a:t> data.</a:t>
            </a:r>
          </a:p>
          <a:p>
            <a:pPr algn="l" fontAlgn="base">
              <a:buFont typeface="Arial" panose="020B0604020202020204" pitchFamily="34" charset="0"/>
              <a:buChar char="•"/>
            </a:pPr>
            <a:r>
              <a:rPr lang="en-GB" b="1" dirty="0">
                <a:solidFill>
                  <a:srgbClr val="0360A6"/>
                </a:solidFill>
                <a:latin typeface="inherit"/>
                <a:hlinkClick r:id="rId9"/>
              </a:rPr>
              <a:t>Ymgysylltu â </a:t>
            </a:r>
            <a:r>
              <a:rPr lang="en-GB" b="1" dirty="0" err="1">
                <a:solidFill>
                  <a:srgbClr val="0360A6"/>
                </a:solidFill>
                <a:latin typeface="inherit"/>
                <a:hlinkClick r:id="rId9"/>
              </a:rPr>
              <a:t>rhanddeiliaid</a:t>
            </a:r>
            <a:r>
              <a:rPr lang="en-GB" dirty="0" err="1">
                <a:solidFill>
                  <a:srgbClr val="666666"/>
                </a:solidFill>
                <a:latin typeface="inherit"/>
              </a:rPr>
              <a:t>Mae</a:t>
            </a:r>
            <a:r>
              <a:rPr lang="en-GB" dirty="0">
                <a:solidFill>
                  <a:srgbClr val="666666"/>
                </a:solidFill>
                <a:latin typeface="inherit"/>
              </a:rPr>
              <a:t> </a:t>
            </a:r>
            <a:r>
              <a:rPr lang="en-GB" dirty="0" err="1">
                <a:solidFill>
                  <a:srgbClr val="666666"/>
                </a:solidFill>
                <a:latin typeface="inherit"/>
              </a:rPr>
              <a:t>gwybodaeth</a:t>
            </a:r>
            <a:r>
              <a:rPr lang="en-GB" dirty="0">
                <a:solidFill>
                  <a:srgbClr val="666666"/>
                </a:solidFill>
                <a:latin typeface="inherit"/>
              </a:rPr>
              <a:t> am </a:t>
            </a:r>
            <a:r>
              <a:rPr lang="en-GB" dirty="0" err="1">
                <a:solidFill>
                  <a:srgbClr val="666666"/>
                </a:solidFill>
                <a:latin typeface="inherit"/>
              </a:rPr>
              <a:t>sut</a:t>
            </a:r>
            <a:r>
              <a:rPr lang="en-GB" dirty="0">
                <a:solidFill>
                  <a:srgbClr val="666666"/>
                </a:solidFill>
                <a:latin typeface="inherit"/>
              </a:rPr>
              <a:t> </a:t>
            </a:r>
            <a:r>
              <a:rPr lang="en-GB" dirty="0" err="1">
                <a:solidFill>
                  <a:srgbClr val="666666"/>
                </a:solidFill>
                <a:latin typeface="inherit"/>
              </a:rPr>
              <a:t>mae</a:t>
            </a:r>
            <a:r>
              <a:rPr lang="en-GB" dirty="0">
                <a:solidFill>
                  <a:srgbClr val="666666"/>
                </a:solidFill>
                <a:latin typeface="inherit"/>
              </a:rPr>
              <a:t> </a:t>
            </a:r>
            <a:r>
              <a:rPr lang="en-GB" dirty="0" err="1">
                <a:solidFill>
                  <a:srgbClr val="666666"/>
                </a:solidFill>
                <a:latin typeface="inherit"/>
              </a:rPr>
              <a:t>ymgysylltu</a:t>
            </a:r>
            <a:r>
              <a:rPr lang="en-GB" dirty="0">
                <a:solidFill>
                  <a:srgbClr val="666666"/>
                </a:solidFill>
                <a:latin typeface="inherit"/>
              </a:rPr>
              <a:t> â </a:t>
            </a:r>
            <a:r>
              <a:rPr lang="en-GB" dirty="0" err="1">
                <a:solidFill>
                  <a:srgbClr val="666666"/>
                </a:solidFill>
                <a:latin typeface="inherit"/>
              </a:rPr>
              <a:t>dysgwyr</a:t>
            </a:r>
            <a:r>
              <a:rPr lang="en-GB" dirty="0">
                <a:solidFill>
                  <a:srgbClr val="666666"/>
                </a:solidFill>
                <a:latin typeface="inherit"/>
              </a:rPr>
              <a:t>, staff </a:t>
            </a:r>
            <a:r>
              <a:rPr lang="en-GB" dirty="0" err="1">
                <a:solidFill>
                  <a:srgbClr val="666666"/>
                </a:solidFill>
                <a:latin typeface="inherit"/>
              </a:rPr>
              <a:t>ysgolion</a:t>
            </a:r>
            <a:r>
              <a:rPr lang="en-GB" dirty="0">
                <a:solidFill>
                  <a:srgbClr val="666666"/>
                </a:solidFill>
                <a:latin typeface="inherit"/>
              </a:rPr>
              <a:t> a </a:t>
            </a:r>
            <a:r>
              <a:rPr lang="en-GB" dirty="0" err="1">
                <a:solidFill>
                  <a:srgbClr val="666666"/>
                </a:solidFill>
                <a:latin typeface="inherit"/>
              </a:rPr>
              <a:t>chymuned</a:t>
            </a:r>
            <a:r>
              <a:rPr lang="en-GB" dirty="0">
                <a:solidFill>
                  <a:srgbClr val="666666"/>
                </a:solidFill>
                <a:latin typeface="inherit"/>
              </a:rPr>
              <a:t> </a:t>
            </a:r>
            <a:r>
              <a:rPr lang="en-GB" dirty="0" err="1">
                <a:solidFill>
                  <a:srgbClr val="666666"/>
                </a:solidFill>
                <a:latin typeface="inherit"/>
              </a:rPr>
              <a:t>ehangach</a:t>
            </a:r>
            <a:r>
              <a:rPr lang="en-GB" dirty="0">
                <a:solidFill>
                  <a:srgbClr val="666666"/>
                </a:solidFill>
                <a:latin typeface="inherit"/>
              </a:rPr>
              <a:t> </a:t>
            </a:r>
            <a:r>
              <a:rPr lang="en-GB" dirty="0" err="1">
                <a:solidFill>
                  <a:srgbClr val="666666"/>
                </a:solidFill>
                <a:latin typeface="inherit"/>
              </a:rPr>
              <a:t>yr</a:t>
            </a:r>
            <a:r>
              <a:rPr lang="en-GB" dirty="0">
                <a:solidFill>
                  <a:srgbClr val="666666"/>
                </a:solidFill>
                <a:latin typeface="inherit"/>
              </a:rPr>
              <a:t> </a:t>
            </a:r>
            <a:r>
              <a:rPr lang="en-GB" dirty="0" err="1">
                <a:solidFill>
                  <a:srgbClr val="666666"/>
                </a:solidFill>
                <a:latin typeface="inherit"/>
              </a:rPr>
              <a:t>ysgol</a:t>
            </a:r>
            <a:r>
              <a:rPr lang="en-GB" dirty="0">
                <a:solidFill>
                  <a:srgbClr val="666666"/>
                </a:solidFill>
                <a:latin typeface="inherit"/>
              </a:rPr>
              <a:t> </a:t>
            </a:r>
            <a:r>
              <a:rPr lang="en-GB" dirty="0" err="1">
                <a:solidFill>
                  <a:srgbClr val="666666"/>
                </a:solidFill>
                <a:latin typeface="inherit"/>
              </a:rPr>
              <a:t>yn</a:t>
            </a:r>
            <a:r>
              <a:rPr lang="en-GB" dirty="0">
                <a:solidFill>
                  <a:srgbClr val="666666"/>
                </a:solidFill>
                <a:latin typeface="inherit"/>
              </a:rPr>
              <a:t> </a:t>
            </a:r>
            <a:r>
              <a:rPr lang="en-GB" dirty="0" err="1">
                <a:solidFill>
                  <a:srgbClr val="666666"/>
                </a:solidFill>
                <a:latin typeface="inherit"/>
              </a:rPr>
              <a:t>cefnogi</a:t>
            </a:r>
            <a:r>
              <a:rPr lang="en-GB" dirty="0">
                <a:solidFill>
                  <a:srgbClr val="666666"/>
                </a:solidFill>
                <a:latin typeface="inherit"/>
              </a:rPr>
              <a:t> </a:t>
            </a:r>
            <a:r>
              <a:rPr lang="en-GB" dirty="0" err="1">
                <a:solidFill>
                  <a:srgbClr val="666666"/>
                </a:solidFill>
                <a:latin typeface="inherit"/>
              </a:rPr>
              <a:t>gwelliant</a:t>
            </a:r>
            <a:r>
              <a:rPr lang="en-GB" dirty="0">
                <a:solidFill>
                  <a:srgbClr val="666666"/>
                </a:solidFill>
                <a:latin typeface="inherit"/>
              </a:rPr>
              <a:t>., </a:t>
            </a:r>
            <a:r>
              <a:rPr lang="en-GB" dirty="0" err="1">
                <a:solidFill>
                  <a:srgbClr val="666666"/>
                </a:solidFill>
                <a:latin typeface="inherit"/>
              </a:rPr>
              <a:t>ynghyd</a:t>
            </a:r>
            <a:r>
              <a:rPr lang="en-GB" dirty="0">
                <a:solidFill>
                  <a:srgbClr val="666666"/>
                </a:solidFill>
                <a:latin typeface="inherit"/>
              </a:rPr>
              <a:t> â </a:t>
            </a:r>
            <a:r>
              <a:rPr lang="en-GB" dirty="0" err="1">
                <a:solidFill>
                  <a:srgbClr val="666666"/>
                </a:solidFill>
                <a:latin typeface="inherit"/>
              </a:rPr>
              <a:t>gweithgaredd</a:t>
            </a:r>
            <a:r>
              <a:rPr lang="en-GB" dirty="0">
                <a:solidFill>
                  <a:srgbClr val="666666"/>
                </a:solidFill>
                <a:latin typeface="inherit"/>
              </a:rPr>
              <a:t> </a:t>
            </a:r>
            <a:r>
              <a:rPr lang="en-GB" dirty="0" err="1">
                <a:solidFill>
                  <a:srgbClr val="666666"/>
                </a:solidFill>
                <a:latin typeface="inherit"/>
              </a:rPr>
              <a:t>rhyngweithiol</a:t>
            </a:r>
            <a:r>
              <a:rPr lang="en-GB" dirty="0">
                <a:solidFill>
                  <a:srgbClr val="666666"/>
                </a:solidFill>
                <a:latin typeface="inherit"/>
              </a:rPr>
              <a:t>.</a:t>
            </a:r>
          </a:p>
          <a:p>
            <a:pPr algn="l" fontAlgn="base">
              <a:buFont typeface="Arial" panose="020B0604020202020204" pitchFamily="34" charset="0"/>
              <a:buChar char="•"/>
            </a:pPr>
            <a:r>
              <a:rPr lang="en-GB" b="1" dirty="0">
                <a:solidFill>
                  <a:srgbClr val="0360A6"/>
                </a:solidFill>
                <a:latin typeface="inherit"/>
                <a:hlinkClick r:id="rId10"/>
              </a:rPr>
              <a:t>Cynllunio </a:t>
            </a:r>
            <a:r>
              <a:rPr lang="en-GB" b="1" dirty="0" err="1">
                <a:solidFill>
                  <a:srgbClr val="0360A6"/>
                </a:solidFill>
                <a:latin typeface="inherit"/>
                <a:hlinkClick r:id="rId10"/>
              </a:rPr>
              <a:t>gwelliant</a:t>
            </a:r>
            <a:r>
              <a:rPr lang="en-GB" b="1" dirty="0">
                <a:solidFill>
                  <a:srgbClr val="0360A6"/>
                </a:solidFill>
                <a:latin typeface="inherit"/>
                <a:hlinkClick r:id="rId10"/>
              </a:rPr>
              <a:t> </a:t>
            </a:r>
            <a:r>
              <a:rPr lang="en-GB" b="1" dirty="0" err="1">
                <a:solidFill>
                  <a:srgbClr val="0360A6"/>
                </a:solidFill>
                <a:latin typeface="inherit"/>
                <a:hlinkClick r:id="rId10"/>
              </a:rPr>
              <a:t>a'i</a:t>
            </a:r>
            <a:r>
              <a:rPr lang="en-GB" b="1" dirty="0">
                <a:solidFill>
                  <a:srgbClr val="0360A6"/>
                </a:solidFill>
                <a:latin typeface="inherit"/>
                <a:hlinkClick r:id="rId10"/>
              </a:rPr>
              <a:t> </a:t>
            </a:r>
            <a:r>
              <a:rPr lang="en-GB" b="1" dirty="0" err="1">
                <a:solidFill>
                  <a:srgbClr val="0360A6"/>
                </a:solidFill>
                <a:latin typeface="inherit"/>
                <a:hlinkClick r:id="rId10"/>
              </a:rPr>
              <a:t>roi</a:t>
            </a:r>
            <a:r>
              <a:rPr lang="en-GB" b="1" dirty="0">
                <a:solidFill>
                  <a:srgbClr val="0360A6"/>
                </a:solidFill>
                <a:latin typeface="inherit"/>
                <a:hlinkClick r:id="rId10"/>
              </a:rPr>
              <a:t> </a:t>
            </a:r>
            <a:r>
              <a:rPr lang="en-GB" b="1" dirty="0" err="1">
                <a:solidFill>
                  <a:srgbClr val="0360A6"/>
                </a:solidFill>
                <a:latin typeface="inherit"/>
                <a:hlinkClick r:id="rId10"/>
              </a:rPr>
              <a:t>ar</a:t>
            </a:r>
            <a:r>
              <a:rPr lang="en-GB" b="1" dirty="0">
                <a:solidFill>
                  <a:srgbClr val="0360A6"/>
                </a:solidFill>
                <a:latin typeface="inherit"/>
                <a:hlinkClick r:id="rId10"/>
              </a:rPr>
              <a:t> </a:t>
            </a:r>
            <a:r>
              <a:rPr lang="en-GB" b="1" dirty="0" err="1">
                <a:solidFill>
                  <a:srgbClr val="0360A6"/>
                </a:solidFill>
                <a:latin typeface="inherit"/>
                <a:hlinkClick r:id="rId10"/>
              </a:rPr>
              <a:t>waith</a:t>
            </a:r>
            <a:r>
              <a:rPr lang="en-GB" dirty="0" err="1">
                <a:solidFill>
                  <a:srgbClr val="666666"/>
                </a:solidFill>
                <a:latin typeface="inherit"/>
              </a:rPr>
              <a:t>Canllawiau</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gynllunio</a:t>
            </a:r>
            <a:r>
              <a:rPr lang="en-GB" dirty="0">
                <a:solidFill>
                  <a:srgbClr val="666666"/>
                </a:solidFill>
                <a:latin typeface="inherit"/>
              </a:rPr>
              <a:t> a </a:t>
            </a:r>
            <a:r>
              <a:rPr lang="en-GB" dirty="0" err="1">
                <a:solidFill>
                  <a:srgbClr val="666666"/>
                </a:solidFill>
                <a:latin typeface="inherit"/>
              </a:rPr>
              <a:t>gwella</a:t>
            </a:r>
            <a:r>
              <a:rPr lang="en-GB" dirty="0">
                <a:solidFill>
                  <a:srgbClr val="666666"/>
                </a:solidFill>
                <a:latin typeface="inherit"/>
              </a:rPr>
              <a:t>, </a:t>
            </a:r>
            <a:r>
              <a:rPr lang="en-GB" dirty="0" err="1">
                <a:solidFill>
                  <a:srgbClr val="666666"/>
                </a:solidFill>
                <a:latin typeface="inherit"/>
              </a:rPr>
              <a:t>sy'n</a:t>
            </a:r>
            <a:r>
              <a:rPr lang="en-GB" dirty="0">
                <a:solidFill>
                  <a:srgbClr val="666666"/>
                </a:solidFill>
                <a:latin typeface="inherit"/>
              </a:rPr>
              <a:t> </a:t>
            </a:r>
            <a:r>
              <a:rPr lang="en-GB" dirty="0" err="1">
                <a:solidFill>
                  <a:srgbClr val="666666"/>
                </a:solidFill>
                <a:latin typeface="inherit"/>
              </a:rPr>
              <a:t>cyd-fynd</a:t>
            </a:r>
            <a:r>
              <a:rPr lang="en-GB" dirty="0">
                <a:solidFill>
                  <a:srgbClr val="666666"/>
                </a:solidFill>
                <a:latin typeface="inherit"/>
              </a:rPr>
              <a:t> </a:t>
            </a:r>
            <a:r>
              <a:rPr lang="en-GB" dirty="0" err="1">
                <a:solidFill>
                  <a:srgbClr val="666666"/>
                </a:solidFill>
                <a:latin typeface="inherit"/>
              </a:rPr>
              <a:t>â'r</a:t>
            </a:r>
            <a:r>
              <a:rPr lang="en-GB" dirty="0">
                <a:solidFill>
                  <a:srgbClr val="666666"/>
                </a:solidFill>
                <a:latin typeface="inherit"/>
              </a:rPr>
              <a:t> </a:t>
            </a:r>
            <a:r>
              <a:rPr lang="en-GB" dirty="0" err="1">
                <a:solidFill>
                  <a:srgbClr val="666666"/>
                </a:solidFill>
                <a:latin typeface="inherit"/>
              </a:rPr>
              <a:t>canllawiau</a:t>
            </a:r>
            <a:r>
              <a:rPr lang="en-GB" dirty="0">
                <a:solidFill>
                  <a:srgbClr val="666666"/>
                </a:solidFill>
                <a:latin typeface="inherit"/>
              </a:rPr>
              <a:t> </a:t>
            </a:r>
            <a:r>
              <a:rPr lang="en-GB" dirty="0" err="1">
                <a:solidFill>
                  <a:srgbClr val="666666"/>
                </a:solidFill>
                <a:latin typeface="inherit"/>
              </a:rPr>
              <a:t>anstatudol</a:t>
            </a:r>
            <a:r>
              <a:rPr lang="en-GB" dirty="0">
                <a:solidFill>
                  <a:srgbClr val="666666"/>
                </a:solidFill>
                <a:latin typeface="inherit"/>
              </a:rPr>
              <a:t> </a:t>
            </a:r>
            <a:r>
              <a:rPr lang="en-GB" dirty="0" err="1">
                <a:solidFill>
                  <a:srgbClr val="666666"/>
                </a:solidFill>
                <a:latin typeface="inherit"/>
              </a:rPr>
              <a:t>newydd</a:t>
            </a:r>
            <a:r>
              <a:rPr lang="en-GB" dirty="0">
                <a:solidFill>
                  <a:srgbClr val="666666"/>
                </a:solidFill>
                <a:latin typeface="inherit"/>
              </a:rPr>
              <a:t> </a:t>
            </a:r>
            <a:r>
              <a:rPr lang="en-GB" dirty="0" err="1">
                <a:solidFill>
                  <a:srgbClr val="666666"/>
                </a:solidFill>
                <a:latin typeface="inherit"/>
              </a:rPr>
              <a:t>ar</a:t>
            </a:r>
            <a:r>
              <a:rPr lang="en-GB" dirty="0">
                <a:solidFill>
                  <a:srgbClr val="666666"/>
                </a:solidFill>
                <a:latin typeface="inherit"/>
              </a:rPr>
              <a:t> </a:t>
            </a:r>
            <a:r>
              <a:rPr lang="en-GB" dirty="0" err="1">
                <a:solidFill>
                  <a:srgbClr val="666666"/>
                </a:solidFill>
                <a:latin typeface="inherit"/>
              </a:rPr>
              <a:t>wella</a:t>
            </a:r>
            <a:r>
              <a:rPr lang="en-GB" dirty="0">
                <a:solidFill>
                  <a:srgbClr val="666666"/>
                </a:solidFill>
                <a:latin typeface="inherit"/>
              </a:rPr>
              <a:t> </a:t>
            </a:r>
            <a:r>
              <a:rPr lang="en-GB" dirty="0" err="1">
                <a:solidFill>
                  <a:srgbClr val="666666"/>
                </a:solidFill>
                <a:latin typeface="inherit"/>
              </a:rPr>
              <a:t>ysgolion</a:t>
            </a:r>
            <a:r>
              <a:rPr lang="en-GB" dirty="0">
                <a:solidFill>
                  <a:srgbClr val="666666"/>
                </a:solidFill>
                <a:latin typeface="inherit"/>
              </a:rPr>
              <a:t>.</a:t>
            </a:r>
          </a:p>
          <a:p>
            <a:pPr algn="l" fontAlgn="base">
              <a:buFont typeface="Arial" panose="020B0604020202020204" pitchFamily="34" charset="0"/>
              <a:buChar char="•"/>
            </a:pPr>
            <a:endParaRPr lang="en-GB" dirty="0">
              <a:solidFill>
                <a:srgbClr val="666666"/>
              </a:solidFill>
              <a:latin typeface="inherit"/>
            </a:endParaRPr>
          </a:p>
        </p:txBody>
      </p:sp>
    </p:spTree>
    <p:extLst>
      <p:ext uri="{BB962C8B-B14F-4D97-AF65-F5344CB8AC3E}">
        <p14:creationId xmlns:p14="http://schemas.microsoft.com/office/powerpoint/2010/main" val="34433078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DFB7F1B8-E082-470D-B752-BE5BCC35578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9031" r="19850" b="-3"/>
          <a:stretch/>
        </p:blipFill>
        <p:spPr bwMode="auto">
          <a:xfrm>
            <a:off x="6339776" y="628099"/>
            <a:ext cx="3847338" cy="557106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08154BAB-A474-414A-861A-0D3359781D2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470" r="15472" b="2"/>
          <a:stretch/>
        </p:blipFill>
        <p:spPr bwMode="auto">
          <a:xfrm>
            <a:off x="2004885" y="643467"/>
            <a:ext cx="3847338" cy="55710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32DC023-1FCA-422C-9FA9-E1AE846998E5}"/>
              </a:ext>
            </a:extLst>
          </p:cNvPr>
          <p:cNvSpPr txBox="1"/>
          <p:nvPr/>
        </p:nvSpPr>
        <p:spPr>
          <a:xfrm rot="21363132">
            <a:off x="6632808" y="2139278"/>
            <a:ext cx="3566067" cy="1569660"/>
          </a:xfrm>
          <a:prstGeom prst="rect">
            <a:avLst/>
          </a:prstGeom>
          <a:noFill/>
        </p:spPr>
        <p:txBody>
          <a:bodyPr wrap="square">
            <a:spAutoFit/>
          </a:bodyPr>
          <a:lstStyle/>
          <a:p>
            <a:r>
              <a:rPr lang="en-GB" sz="4800"/>
              <a:t>Amser </a:t>
            </a:r>
            <a:r>
              <a:rPr lang="en-GB" sz="4800" err="1"/>
              <a:t>Egwyl</a:t>
            </a:r>
            <a:endParaRPr lang="en-GB" sz="4800"/>
          </a:p>
          <a:p>
            <a:r>
              <a:rPr lang="en-GB" sz="4800"/>
              <a:t>Break Time</a:t>
            </a:r>
          </a:p>
        </p:txBody>
      </p:sp>
    </p:spTree>
    <p:extLst>
      <p:ext uri="{BB962C8B-B14F-4D97-AF65-F5344CB8AC3E}">
        <p14:creationId xmlns:p14="http://schemas.microsoft.com/office/powerpoint/2010/main" val="1554282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4D3A89-C68E-4DA8-B440-49D8A586B8DE}"/>
              </a:ext>
            </a:extLst>
          </p:cNvPr>
          <p:cNvSpPr txBox="1"/>
          <p:nvPr/>
        </p:nvSpPr>
        <p:spPr>
          <a:xfrm>
            <a:off x="1152658" y="739112"/>
            <a:ext cx="10193629" cy="4524315"/>
          </a:xfrm>
          <a:prstGeom prst="rect">
            <a:avLst/>
          </a:prstGeom>
          <a:noFill/>
        </p:spPr>
        <p:txBody>
          <a:bodyPr wrap="square" rtlCol="0">
            <a:spAutoFit/>
          </a:bodyPr>
          <a:lstStyle/>
          <a:p>
            <a:pPr marL="571500" indent="-571500">
              <a:buFont typeface="Arial" panose="020B0604020202020204" pitchFamily="34" charset="0"/>
              <a:buChar char="•"/>
            </a:pPr>
            <a:r>
              <a:rPr lang="en-GB" sz="3600" b="0" i="0" dirty="0">
                <a:solidFill>
                  <a:srgbClr val="000000"/>
                </a:solidFill>
                <a:effectLst/>
              </a:rPr>
              <a:t>Ysgol </a:t>
            </a:r>
            <a:r>
              <a:rPr lang="en-GB" sz="3600" b="0" i="0" dirty="0" err="1">
                <a:solidFill>
                  <a:srgbClr val="000000"/>
                </a:solidFill>
                <a:effectLst/>
              </a:rPr>
              <a:t>Arweiniol</a:t>
            </a:r>
            <a:r>
              <a:rPr lang="en-GB" sz="3600" b="0" i="0" dirty="0">
                <a:solidFill>
                  <a:srgbClr val="000000"/>
                </a:solidFill>
                <a:effectLst/>
              </a:rPr>
              <a:t> </a:t>
            </a:r>
            <a:r>
              <a:rPr lang="en-GB" sz="3600" b="0" i="0" dirty="0" err="1">
                <a:solidFill>
                  <a:srgbClr val="000000"/>
                </a:solidFill>
                <a:effectLst/>
              </a:rPr>
              <a:t>yn</a:t>
            </a:r>
            <a:r>
              <a:rPr lang="en-GB" sz="3600" b="0" i="0" dirty="0">
                <a:solidFill>
                  <a:srgbClr val="000000"/>
                </a:solidFill>
                <a:effectLst/>
              </a:rPr>
              <a:t> </a:t>
            </a:r>
            <a:r>
              <a:rPr lang="en-GB" sz="3600" b="0" i="0" dirty="0" err="1">
                <a:solidFill>
                  <a:srgbClr val="000000"/>
                </a:solidFill>
                <a:effectLst/>
              </a:rPr>
              <a:t>amlinellu’r</a:t>
            </a:r>
            <a:r>
              <a:rPr lang="en-GB" sz="3600" b="0" i="0" dirty="0">
                <a:solidFill>
                  <a:srgbClr val="000000"/>
                </a:solidFill>
                <a:effectLst/>
              </a:rPr>
              <a:t> broses </a:t>
            </a:r>
            <a:r>
              <a:rPr lang="en-GB" sz="3600" b="0" i="0" dirty="0" err="1">
                <a:solidFill>
                  <a:srgbClr val="000000"/>
                </a:solidFill>
                <a:effectLst/>
              </a:rPr>
              <a:t>hunanwerthuso</a:t>
            </a:r>
            <a:r>
              <a:rPr lang="en-GB" sz="3600" b="0" i="0" dirty="0">
                <a:solidFill>
                  <a:srgbClr val="000000"/>
                </a:solidFill>
                <a:effectLst/>
              </a:rPr>
              <a:t> </a:t>
            </a:r>
            <a:r>
              <a:rPr lang="en-GB" sz="3600" b="0" i="0" dirty="0" err="1">
                <a:solidFill>
                  <a:srgbClr val="000000"/>
                </a:solidFill>
                <a:effectLst/>
              </a:rPr>
              <a:t>yn</a:t>
            </a:r>
            <a:r>
              <a:rPr lang="en-GB" sz="3600" b="0" i="0" dirty="0">
                <a:solidFill>
                  <a:srgbClr val="000000"/>
                </a:solidFill>
                <a:effectLst/>
              </a:rPr>
              <a:t> </a:t>
            </a:r>
            <a:r>
              <a:rPr lang="en-GB" sz="3600" b="0" i="0" dirty="0" err="1">
                <a:solidFill>
                  <a:srgbClr val="000000"/>
                </a:solidFill>
                <a:effectLst/>
              </a:rPr>
              <a:t>eu</a:t>
            </a:r>
            <a:r>
              <a:rPr lang="en-GB" sz="3600" b="0" i="0" dirty="0">
                <a:solidFill>
                  <a:srgbClr val="000000"/>
                </a:solidFill>
                <a:effectLst/>
              </a:rPr>
              <a:t> </a:t>
            </a:r>
            <a:r>
              <a:rPr lang="en-GB" sz="3600" b="0" i="0" dirty="0" err="1">
                <a:solidFill>
                  <a:srgbClr val="000000"/>
                </a:solidFill>
                <a:effectLst/>
              </a:rPr>
              <a:t>cyd-destun</a:t>
            </a:r>
            <a:r>
              <a:rPr lang="en-GB" sz="3600" b="0" i="0" dirty="0">
                <a:solidFill>
                  <a:srgbClr val="000000"/>
                </a:solidFill>
                <a:effectLst/>
              </a:rPr>
              <a:t> </a:t>
            </a:r>
            <a:r>
              <a:rPr lang="en-GB" sz="3600" b="0" i="0" dirty="0" err="1">
                <a:solidFill>
                  <a:srgbClr val="000000"/>
                </a:solidFill>
                <a:effectLst/>
              </a:rPr>
              <a:t>nhw</a:t>
            </a:r>
            <a:r>
              <a:rPr lang="en-GB" sz="3600" b="0" i="0" dirty="0">
                <a:solidFill>
                  <a:srgbClr val="000000"/>
                </a:solidFill>
                <a:effectLst/>
              </a:rPr>
              <a:t>. </a:t>
            </a:r>
          </a:p>
          <a:p>
            <a:pPr marL="571500" indent="-571500">
              <a:buFont typeface="Arial" panose="020B0604020202020204" pitchFamily="34" charset="0"/>
              <a:buChar char="•"/>
            </a:pPr>
            <a:endParaRPr lang="en-GB" sz="3600" b="0" i="0" dirty="0">
              <a:solidFill>
                <a:srgbClr val="000000"/>
              </a:solidFill>
              <a:effectLst/>
            </a:endParaRPr>
          </a:p>
          <a:p>
            <a:pPr marL="571500" indent="-571500">
              <a:buFont typeface="Arial" panose="020B0604020202020204" pitchFamily="34" charset="0"/>
              <a:buChar char="•"/>
            </a:pPr>
            <a:r>
              <a:rPr lang="en-GB" sz="3600" b="0" i="0" dirty="0" err="1">
                <a:solidFill>
                  <a:srgbClr val="000000"/>
                </a:solidFill>
                <a:effectLst/>
              </a:rPr>
              <a:t>Rhannu</a:t>
            </a:r>
            <a:r>
              <a:rPr lang="en-GB" sz="3600" b="0" i="0" dirty="0">
                <a:solidFill>
                  <a:srgbClr val="000000"/>
                </a:solidFill>
                <a:effectLst/>
              </a:rPr>
              <a:t> </a:t>
            </a:r>
            <a:r>
              <a:rPr lang="en-GB" sz="3600" b="0" i="0" dirty="0" err="1">
                <a:solidFill>
                  <a:srgbClr val="000000"/>
                </a:solidFill>
                <a:effectLst/>
              </a:rPr>
              <a:t>blaenoriaethau’r</a:t>
            </a:r>
            <a:r>
              <a:rPr lang="en-GB" sz="3600" b="0" i="0" dirty="0">
                <a:solidFill>
                  <a:srgbClr val="000000"/>
                </a:solidFill>
                <a:effectLst/>
              </a:rPr>
              <a:t> </a:t>
            </a:r>
            <a:r>
              <a:rPr lang="en-GB" sz="3600" b="0" i="0" dirty="0" err="1">
                <a:solidFill>
                  <a:srgbClr val="000000"/>
                </a:solidFill>
                <a:effectLst/>
              </a:rPr>
              <a:t>ysgol</a:t>
            </a:r>
            <a:r>
              <a:rPr lang="en-GB" sz="3600" b="0" i="0" dirty="0">
                <a:solidFill>
                  <a:srgbClr val="000000"/>
                </a:solidFill>
                <a:effectLst/>
              </a:rPr>
              <a:t> </a:t>
            </a:r>
          </a:p>
          <a:p>
            <a:pPr marL="571500" indent="-571500">
              <a:buFont typeface="Arial" panose="020B0604020202020204" pitchFamily="34" charset="0"/>
              <a:buChar char="•"/>
            </a:pPr>
            <a:endParaRPr lang="en-GB" sz="3600" b="0" i="0" dirty="0">
              <a:solidFill>
                <a:srgbClr val="000000"/>
              </a:solidFill>
              <a:effectLst/>
            </a:endParaRPr>
          </a:p>
          <a:p>
            <a:pPr marL="571500" indent="-571500">
              <a:buFont typeface="Arial" panose="020B0604020202020204" pitchFamily="34" charset="0"/>
              <a:buChar char="•"/>
            </a:pPr>
            <a:r>
              <a:rPr lang="en-GB" sz="3600" b="0" i="0" dirty="0" err="1">
                <a:solidFill>
                  <a:srgbClr val="000000"/>
                </a:solidFill>
                <a:effectLst/>
              </a:rPr>
              <a:t>Canolbwyntio</a:t>
            </a:r>
            <a:r>
              <a:rPr lang="en-GB" sz="3600" b="0" i="0" dirty="0">
                <a:solidFill>
                  <a:srgbClr val="000000"/>
                </a:solidFill>
                <a:effectLst/>
              </a:rPr>
              <a:t> </a:t>
            </a:r>
            <a:r>
              <a:rPr lang="en-GB" sz="3600" b="0" i="0" dirty="0" err="1">
                <a:solidFill>
                  <a:srgbClr val="000000"/>
                </a:solidFill>
                <a:effectLst/>
              </a:rPr>
              <a:t>ar</a:t>
            </a:r>
            <a:r>
              <a:rPr lang="en-GB" sz="3600" b="0" i="0" dirty="0">
                <a:solidFill>
                  <a:srgbClr val="000000"/>
                </a:solidFill>
                <a:effectLst/>
              </a:rPr>
              <a:t> un </a:t>
            </a:r>
            <a:r>
              <a:rPr lang="en-GB" sz="3600" b="0" i="0" dirty="0" err="1">
                <a:solidFill>
                  <a:srgbClr val="000000"/>
                </a:solidFill>
                <a:effectLst/>
              </a:rPr>
              <a:t>enghraifft</a:t>
            </a:r>
            <a:r>
              <a:rPr lang="en-GB" sz="3600" b="0" i="0" dirty="0">
                <a:solidFill>
                  <a:srgbClr val="000000"/>
                </a:solidFill>
                <a:effectLst/>
              </a:rPr>
              <a:t> o un </a:t>
            </a:r>
            <a:r>
              <a:rPr lang="en-GB" sz="3600" b="0" i="0" dirty="0" err="1">
                <a:solidFill>
                  <a:srgbClr val="000000"/>
                </a:solidFill>
                <a:effectLst/>
              </a:rPr>
              <a:t>pwynt</a:t>
            </a:r>
            <a:r>
              <a:rPr lang="en-GB" sz="3600" b="0" i="0" dirty="0">
                <a:solidFill>
                  <a:srgbClr val="000000"/>
                </a:solidFill>
                <a:effectLst/>
              </a:rPr>
              <a:t> </a:t>
            </a:r>
            <a:r>
              <a:rPr lang="en-GB" sz="3600" b="0" i="0" dirty="0" err="1">
                <a:solidFill>
                  <a:srgbClr val="000000"/>
                </a:solidFill>
                <a:effectLst/>
              </a:rPr>
              <a:t>gweithredu</a:t>
            </a:r>
            <a:r>
              <a:rPr lang="en-GB" sz="3600" b="0" i="0" dirty="0">
                <a:solidFill>
                  <a:srgbClr val="000000"/>
                </a:solidFill>
                <a:effectLst/>
              </a:rPr>
              <a:t> </a:t>
            </a:r>
            <a:r>
              <a:rPr lang="en-GB" sz="3600" b="0" i="0" dirty="0" err="1">
                <a:solidFill>
                  <a:srgbClr val="000000"/>
                </a:solidFill>
                <a:effectLst/>
              </a:rPr>
              <a:t>ar</a:t>
            </a:r>
            <a:r>
              <a:rPr lang="en-GB" sz="3600" b="0" i="0" dirty="0">
                <a:solidFill>
                  <a:srgbClr val="000000"/>
                </a:solidFill>
                <a:effectLst/>
              </a:rPr>
              <a:t> </a:t>
            </a:r>
            <a:r>
              <a:rPr lang="en-GB" sz="3600" b="0" i="0" dirty="0" err="1">
                <a:solidFill>
                  <a:srgbClr val="000000"/>
                </a:solidFill>
                <a:effectLst/>
              </a:rPr>
              <a:t>eu</a:t>
            </a:r>
            <a:r>
              <a:rPr lang="en-GB" sz="3600" b="0" i="0" dirty="0">
                <a:solidFill>
                  <a:srgbClr val="000000"/>
                </a:solidFill>
                <a:effectLst/>
              </a:rPr>
              <a:t> CDY (</a:t>
            </a:r>
            <a:r>
              <a:rPr lang="en-GB" sz="3600" b="0" i="0" dirty="0" err="1">
                <a:solidFill>
                  <a:srgbClr val="000000"/>
                </a:solidFill>
                <a:effectLst/>
              </a:rPr>
              <a:t>gan</a:t>
            </a:r>
            <a:r>
              <a:rPr lang="en-GB" sz="3600" b="0" i="0" dirty="0">
                <a:solidFill>
                  <a:srgbClr val="000000"/>
                </a:solidFill>
                <a:effectLst/>
              </a:rPr>
              <a:t> </a:t>
            </a:r>
            <a:r>
              <a:rPr lang="en-GB" sz="3600" b="0" i="0" dirty="0" err="1">
                <a:solidFill>
                  <a:srgbClr val="000000"/>
                </a:solidFill>
                <a:effectLst/>
              </a:rPr>
              <a:t>ddilyn</a:t>
            </a:r>
            <a:r>
              <a:rPr lang="en-GB" sz="3600" b="0" i="0" dirty="0">
                <a:solidFill>
                  <a:srgbClr val="000000"/>
                </a:solidFill>
                <a:effectLst/>
              </a:rPr>
              <a:t> y </a:t>
            </a:r>
            <a:r>
              <a:rPr lang="en-GB" sz="3600" b="0" i="0" dirty="0" err="1">
                <a:solidFill>
                  <a:srgbClr val="000000"/>
                </a:solidFill>
                <a:effectLst/>
              </a:rPr>
              <a:t>penawdau</a:t>
            </a:r>
            <a:r>
              <a:rPr lang="en-GB" sz="3600" b="0" i="0" dirty="0">
                <a:solidFill>
                  <a:srgbClr val="000000"/>
                </a:solidFill>
                <a:effectLst/>
              </a:rPr>
              <a:t> </a:t>
            </a:r>
            <a:r>
              <a:rPr lang="en-GB" sz="3600" b="0" i="0" dirty="0" err="1">
                <a:solidFill>
                  <a:srgbClr val="000000"/>
                </a:solidFill>
                <a:effectLst/>
              </a:rPr>
              <a:t>uchod</a:t>
            </a:r>
            <a:r>
              <a:rPr lang="en-GB" sz="3600" b="0" i="0" dirty="0">
                <a:solidFill>
                  <a:srgbClr val="000000"/>
                </a:solidFill>
                <a:effectLst/>
              </a:rPr>
              <a:t> </a:t>
            </a:r>
            <a:r>
              <a:rPr lang="en-GB" sz="3600" b="0" i="0" dirty="0" err="1">
                <a:solidFill>
                  <a:srgbClr val="000000"/>
                </a:solidFill>
                <a:effectLst/>
              </a:rPr>
              <a:t>fel</a:t>
            </a:r>
            <a:r>
              <a:rPr lang="en-GB" sz="3600" b="0" i="0" dirty="0">
                <a:solidFill>
                  <a:srgbClr val="000000"/>
                </a:solidFill>
                <a:effectLst/>
              </a:rPr>
              <a:t> </a:t>
            </a:r>
            <a:r>
              <a:rPr lang="en-GB" sz="3600" b="0" i="0" dirty="0" err="1">
                <a:solidFill>
                  <a:srgbClr val="000000"/>
                </a:solidFill>
                <a:effectLst/>
              </a:rPr>
              <a:t>canllaw</a:t>
            </a:r>
            <a:r>
              <a:rPr lang="en-GB" sz="3600" b="0" i="0" dirty="0">
                <a:solidFill>
                  <a:srgbClr val="000000"/>
                </a:solidFill>
                <a:effectLst/>
              </a:rPr>
              <a:t>).</a:t>
            </a:r>
            <a:endParaRPr lang="en-GB" sz="3600" dirty="0"/>
          </a:p>
        </p:txBody>
      </p:sp>
    </p:spTree>
    <p:extLst>
      <p:ext uri="{BB962C8B-B14F-4D97-AF65-F5344CB8AC3E}">
        <p14:creationId xmlns:p14="http://schemas.microsoft.com/office/powerpoint/2010/main" val="33705070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4D3A89-C68E-4DA8-B440-49D8A586B8DE}"/>
              </a:ext>
            </a:extLst>
          </p:cNvPr>
          <p:cNvSpPr txBox="1"/>
          <p:nvPr/>
        </p:nvSpPr>
        <p:spPr>
          <a:xfrm>
            <a:off x="999185" y="1099721"/>
            <a:ext cx="10193629" cy="3970318"/>
          </a:xfrm>
          <a:prstGeom prst="rect">
            <a:avLst/>
          </a:prstGeom>
          <a:noFill/>
        </p:spPr>
        <p:txBody>
          <a:bodyPr wrap="square" rtlCol="0">
            <a:spAutoFit/>
          </a:bodyPr>
          <a:lstStyle/>
          <a:p>
            <a:pPr marL="571500" indent="-571500">
              <a:buFont typeface="Arial" panose="020B0604020202020204" pitchFamily="34" charset="0"/>
              <a:buChar char="•"/>
            </a:pPr>
            <a:r>
              <a:rPr lang="en-GB" sz="3600" dirty="0"/>
              <a:t>Lead School gives an outline of the self evaluation process in their context.</a:t>
            </a:r>
          </a:p>
          <a:p>
            <a:pPr marL="571500" indent="-571500">
              <a:buFont typeface="Arial" panose="020B0604020202020204" pitchFamily="34" charset="0"/>
              <a:buChar char="•"/>
            </a:pPr>
            <a:endParaRPr lang="en-GB" sz="3600" dirty="0"/>
          </a:p>
          <a:p>
            <a:pPr marL="571500" indent="-571500">
              <a:buFont typeface="Arial" panose="020B0604020202020204" pitchFamily="34" charset="0"/>
              <a:buChar char="•"/>
            </a:pPr>
            <a:r>
              <a:rPr lang="en-GB" sz="3600" dirty="0"/>
              <a:t>Shares the school’s priorities</a:t>
            </a:r>
          </a:p>
          <a:p>
            <a:pPr marL="571500" indent="-571500">
              <a:buFont typeface="Arial" panose="020B0604020202020204" pitchFamily="34" charset="0"/>
              <a:buChar char="•"/>
            </a:pPr>
            <a:endParaRPr lang="en-GB" sz="3600" dirty="0"/>
          </a:p>
          <a:p>
            <a:pPr marL="571500" indent="-571500">
              <a:buFont typeface="Arial" panose="020B0604020202020204" pitchFamily="34" charset="0"/>
              <a:buChar char="•"/>
            </a:pPr>
            <a:r>
              <a:rPr lang="en-GB" sz="3600" dirty="0"/>
              <a:t>Focuses on one example of one action point on its SDP (following the headings above as a guide).</a:t>
            </a:r>
          </a:p>
        </p:txBody>
      </p:sp>
    </p:spTree>
    <p:extLst>
      <p:ext uri="{BB962C8B-B14F-4D97-AF65-F5344CB8AC3E}">
        <p14:creationId xmlns:p14="http://schemas.microsoft.com/office/powerpoint/2010/main" val="15166428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1884759" y="3752850"/>
            <a:ext cx="2468166" cy="24526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br>
              <a:rPr lang="en-US" sz="1500" dirty="0"/>
            </a:br>
            <a:br>
              <a:rPr lang="en-US" sz="1500" dirty="0"/>
            </a:br>
            <a:endParaRPr lang="en-US" sz="1500" dirty="0"/>
          </a:p>
          <a:p>
            <a:pPr marL="342900" indent="-342900"/>
            <a:endParaRPr lang="en-US" sz="1500" dirty="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t="25151" b="13597"/>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1608524" y="3752850"/>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endParaRPr lang="en-US" sz="1600" dirty="0"/>
          </a:p>
        </p:txBody>
      </p:sp>
      <p:sp>
        <p:nvSpPr>
          <p:cNvPr id="2" name="TextBox 1">
            <a:extLst>
              <a:ext uri="{FF2B5EF4-FFF2-40B4-BE49-F238E27FC236}">
                <a16:creationId xmlns:a16="http://schemas.microsoft.com/office/drawing/2014/main" id="{EC8236FF-DAFF-463B-90B3-0318C8E5605C}"/>
              </a:ext>
            </a:extLst>
          </p:cNvPr>
          <p:cNvSpPr txBox="1"/>
          <p:nvPr/>
        </p:nvSpPr>
        <p:spPr>
          <a:xfrm>
            <a:off x="895082" y="3745161"/>
            <a:ext cx="10425447" cy="2862322"/>
          </a:xfrm>
          <a:prstGeom prst="rect">
            <a:avLst/>
          </a:prstGeom>
          <a:noFill/>
        </p:spPr>
        <p:txBody>
          <a:bodyPr wrap="square" rtlCol="0">
            <a:spAutoFit/>
          </a:bodyPr>
          <a:lstStyle/>
          <a:p>
            <a:r>
              <a:rPr lang="en-US" b="1" dirty="0">
                <a:solidFill>
                  <a:srgbClr val="FF0000"/>
                </a:solidFill>
                <a:latin typeface="+mj-lt"/>
                <a:ea typeface="+mj-ea"/>
                <a:cs typeface="+mj-cs"/>
              </a:rPr>
              <a:t>Elfen 2 </a:t>
            </a:r>
            <a:r>
              <a:rPr lang="en-US" b="1" dirty="0" err="1">
                <a:solidFill>
                  <a:srgbClr val="FF0000"/>
                </a:solidFill>
                <a:latin typeface="+mj-lt"/>
                <a:ea typeface="+mj-ea"/>
                <a:cs typeface="+mj-cs"/>
              </a:rPr>
              <a:t>Teitl</a:t>
            </a:r>
            <a:r>
              <a:rPr lang="en-US" b="1" dirty="0">
                <a:solidFill>
                  <a:srgbClr val="FF0000"/>
                </a:solidFill>
                <a:latin typeface="+mj-lt"/>
                <a:ea typeface="+mj-ea"/>
                <a:cs typeface="+mj-cs"/>
              </a:rPr>
              <a:t>:</a:t>
            </a:r>
            <a:br>
              <a:rPr lang="en-US" b="1" dirty="0">
                <a:solidFill>
                  <a:srgbClr val="FF0000"/>
                </a:solidFill>
                <a:latin typeface="+mj-lt"/>
                <a:ea typeface="+mj-ea"/>
                <a:cs typeface="+mj-cs"/>
              </a:rPr>
            </a:br>
            <a:r>
              <a:rPr lang="en-GB" b="1" dirty="0">
                <a:solidFill>
                  <a:srgbClr val="FF0000"/>
                </a:solidFill>
              </a:rPr>
              <a:t>Sut </a:t>
            </a:r>
            <a:r>
              <a:rPr lang="en-GB" b="1" dirty="0" err="1">
                <a:solidFill>
                  <a:srgbClr val="FF0000"/>
                </a:solidFill>
              </a:rPr>
              <a:t>mae</a:t>
            </a:r>
            <a:r>
              <a:rPr lang="en-GB" b="1" dirty="0">
                <a:solidFill>
                  <a:srgbClr val="FF0000"/>
                </a:solidFill>
              </a:rPr>
              <a:t> </a:t>
            </a:r>
            <a:r>
              <a:rPr lang="en-GB" b="1" dirty="0" err="1">
                <a:solidFill>
                  <a:srgbClr val="FF0000"/>
                </a:solidFill>
              </a:rPr>
              <a:t>ysgol</a:t>
            </a:r>
            <a:r>
              <a:rPr lang="en-GB" b="1" dirty="0">
                <a:solidFill>
                  <a:srgbClr val="FF0000"/>
                </a:solidFill>
              </a:rPr>
              <a:t> </a:t>
            </a:r>
            <a:r>
              <a:rPr lang="en-GB" b="1" dirty="0" err="1">
                <a:solidFill>
                  <a:srgbClr val="FF0000"/>
                </a:solidFill>
              </a:rPr>
              <a:t>yn</a:t>
            </a:r>
            <a:r>
              <a:rPr lang="en-GB" b="1" dirty="0">
                <a:solidFill>
                  <a:srgbClr val="FF0000"/>
                </a:solidFill>
              </a:rPr>
              <a:t> </a:t>
            </a:r>
            <a:r>
              <a:rPr lang="en-GB" b="1" dirty="0" err="1">
                <a:solidFill>
                  <a:srgbClr val="FF0000"/>
                </a:solidFill>
              </a:rPr>
              <a:t>datblygu</a:t>
            </a:r>
            <a:r>
              <a:rPr lang="en-GB" b="1" dirty="0">
                <a:solidFill>
                  <a:srgbClr val="FF0000"/>
                </a:solidFill>
              </a:rPr>
              <a:t> </a:t>
            </a:r>
            <a:r>
              <a:rPr lang="en-GB" b="1" u="sng" dirty="0">
                <a:solidFill>
                  <a:srgbClr val="FF0000"/>
                </a:solidFill>
              </a:rPr>
              <a:t>un </a:t>
            </a:r>
            <a:r>
              <a:rPr lang="en-GB" b="1" u="sng" dirty="0" err="1">
                <a:solidFill>
                  <a:srgbClr val="FF0000"/>
                </a:solidFill>
              </a:rPr>
              <a:t>agwedd</a:t>
            </a:r>
            <a:r>
              <a:rPr lang="en-GB" b="1" u="sng" dirty="0">
                <a:solidFill>
                  <a:srgbClr val="FF0000"/>
                </a:solidFill>
              </a:rPr>
              <a:t> </a:t>
            </a:r>
            <a:r>
              <a:rPr lang="en-GB" b="1" dirty="0" err="1">
                <a:solidFill>
                  <a:srgbClr val="FF0000"/>
                </a:solidFill>
              </a:rPr>
              <a:t>ar</a:t>
            </a:r>
            <a:r>
              <a:rPr lang="en-GB" b="1" dirty="0">
                <a:solidFill>
                  <a:srgbClr val="FF0000"/>
                </a:solidFill>
              </a:rPr>
              <a:t> </a:t>
            </a:r>
            <a:r>
              <a:rPr lang="en-GB" b="1" dirty="0" err="1">
                <a:solidFill>
                  <a:srgbClr val="FF0000"/>
                </a:solidFill>
              </a:rPr>
              <a:t>ei</a:t>
            </a:r>
            <a:r>
              <a:rPr lang="en-GB" b="1" dirty="0">
                <a:solidFill>
                  <a:srgbClr val="FF0000"/>
                </a:solidFill>
              </a:rPr>
              <a:t> </a:t>
            </a:r>
            <a:r>
              <a:rPr lang="en-GB" b="1" dirty="0" err="1">
                <a:solidFill>
                  <a:srgbClr val="FF0000"/>
                </a:solidFill>
              </a:rPr>
              <a:t>Chynllun</a:t>
            </a:r>
            <a:r>
              <a:rPr lang="en-GB" b="1" dirty="0">
                <a:solidFill>
                  <a:srgbClr val="FF0000"/>
                </a:solidFill>
              </a:rPr>
              <a:t> Datblygu Ysgol: </a:t>
            </a:r>
            <a:r>
              <a:rPr lang="en-GB" b="1" dirty="0" err="1">
                <a:solidFill>
                  <a:srgbClr val="FF0000"/>
                </a:solidFill>
              </a:rPr>
              <a:t>adroddiad</a:t>
            </a:r>
            <a:r>
              <a:rPr lang="en-GB" b="1" dirty="0">
                <a:solidFill>
                  <a:srgbClr val="FF0000"/>
                </a:solidFill>
              </a:rPr>
              <a:t> </a:t>
            </a:r>
            <a:r>
              <a:rPr lang="en-GB" b="1" dirty="0" err="1">
                <a:solidFill>
                  <a:srgbClr val="FF0000"/>
                </a:solidFill>
              </a:rPr>
              <a:t>sy’n</a:t>
            </a:r>
            <a:r>
              <a:rPr lang="en-GB" b="1" dirty="0">
                <a:solidFill>
                  <a:srgbClr val="FF0000"/>
                </a:solidFill>
              </a:rPr>
              <a:t> </a:t>
            </a:r>
            <a:r>
              <a:rPr lang="en-GB" b="1" dirty="0" err="1">
                <a:solidFill>
                  <a:srgbClr val="FF0000"/>
                </a:solidFill>
              </a:rPr>
              <a:t>adfyfyrio’n</a:t>
            </a:r>
            <a:r>
              <a:rPr lang="en-GB" b="1" dirty="0">
                <a:solidFill>
                  <a:srgbClr val="FF0000"/>
                </a:solidFill>
              </a:rPr>
              <a:t> </a:t>
            </a:r>
            <a:r>
              <a:rPr lang="en-GB" b="1" dirty="0" err="1">
                <a:solidFill>
                  <a:srgbClr val="FF0000"/>
                </a:solidFill>
              </a:rPr>
              <a:t>feirniadol</a:t>
            </a:r>
            <a:r>
              <a:rPr lang="en-GB" b="1" dirty="0">
                <a:solidFill>
                  <a:srgbClr val="FF0000"/>
                </a:solidFill>
              </a:rPr>
              <a:t> </a:t>
            </a:r>
            <a:r>
              <a:rPr lang="en-GB" b="1" dirty="0" err="1">
                <a:solidFill>
                  <a:srgbClr val="FF0000"/>
                </a:solidFill>
              </a:rPr>
              <a:t>ar</a:t>
            </a:r>
            <a:r>
              <a:rPr lang="en-GB" b="1" dirty="0">
                <a:solidFill>
                  <a:srgbClr val="FF0000"/>
                </a:solidFill>
              </a:rPr>
              <a:t> y </a:t>
            </a:r>
            <a:r>
              <a:rPr lang="en-GB" b="1" dirty="0" err="1">
                <a:solidFill>
                  <a:srgbClr val="FF0000"/>
                </a:solidFill>
              </a:rPr>
              <a:t>camau</a:t>
            </a:r>
            <a:r>
              <a:rPr lang="en-GB" b="1" dirty="0">
                <a:solidFill>
                  <a:srgbClr val="FF0000"/>
                </a:solidFill>
              </a:rPr>
              <a:t> </a:t>
            </a:r>
            <a:r>
              <a:rPr lang="en-GB" b="1" dirty="0" err="1">
                <a:solidFill>
                  <a:srgbClr val="FF0000"/>
                </a:solidFill>
              </a:rPr>
              <a:t>gweithredu</a:t>
            </a:r>
            <a:r>
              <a:rPr lang="en-GB" b="1" dirty="0">
                <a:solidFill>
                  <a:srgbClr val="FF0000"/>
                </a:solidFill>
              </a:rPr>
              <a:t>, </a:t>
            </a:r>
            <a:r>
              <a:rPr lang="en-GB" b="1" dirty="0" err="1">
                <a:solidFill>
                  <a:srgbClr val="FF0000"/>
                </a:solidFill>
              </a:rPr>
              <a:t>yr</a:t>
            </a:r>
            <a:r>
              <a:rPr lang="en-GB" b="1" dirty="0">
                <a:solidFill>
                  <a:srgbClr val="FF0000"/>
                </a:solidFill>
              </a:rPr>
              <a:t> </a:t>
            </a:r>
            <a:r>
              <a:rPr lang="en-GB" b="1" dirty="0" err="1">
                <a:solidFill>
                  <a:srgbClr val="FF0000"/>
                </a:solidFill>
              </a:rPr>
              <a:t>effaith</a:t>
            </a:r>
            <a:r>
              <a:rPr lang="en-GB" b="1" dirty="0">
                <a:solidFill>
                  <a:srgbClr val="FF0000"/>
                </a:solidFill>
              </a:rPr>
              <a:t> </a:t>
            </a:r>
            <a:r>
              <a:rPr lang="en-GB" b="1" dirty="0" err="1">
                <a:solidFill>
                  <a:srgbClr val="FF0000"/>
                </a:solidFill>
              </a:rPr>
              <a:t>a’r</a:t>
            </a:r>
            <a:r>
              <a:rPr lang="en-GB" b="1" dirty="0">
                <a:solidFill>
                  <a:srgbClr val="FF0000"/>
                </a:solidFill>
              </a:rPr>
              <a:t> </a:t>
            </a:r>
            <a:r>
              <a:rPr lang="en-GB" b="1" dirty="0" err="1">
                <a:solidFill>
                  <a:srgbClr val="FF0000"/>
                </a:solidFill>
              </a:rPr>
              <a:t>sylfaen</a:t>
            </a:r>
            <a:r>
              <a:rPr lang="en-GB" b="1" dirty="0">
                <a:solidFill>
                  <a:srgbClr val="FF0000"/>
                </a:solidFill>
              </a:rPr>
              <a:t> </a:t>
            </a:r>
            <a:r>
              <a:rPr lang="en-GB" b="1" dirty="0" err="1">
                <a:solidFill>
                  <a:srgbClr val="FF0000"/>
                </a:solidFill>
              </a:rPr>
              <a:t>dystiolaeth</a:t>
            </a:r>
            <a:r>
              <a:rPr lang="en-GB" b="1" dirty="0">
                <a:solidFill>
                  <a:srgbClr val="FF0000"/>
                </a:solidFill>
              </a:rPr>
              <a:t>. (2,500 o </a:t>
            </a:r>
            <a:r>
              <a:rPr lang="en-GB" b="1" dirty="0" err="1">
                <a:solidFill>
                  <a:srgbClr val="FF0000"/>
                </a:solidFill>
              </a:rPr>
              <a:t>eiriau</a:t>
            </a:r>
            <a:r>
              <a:rPr lang="en-GB" dirty="0">
                <a:solidFill>
                  <a:srgbClr val="FF0000"/>
                </a:solidFill>
              </a:rPr>
              <a:t>)</a:t>
            </a:r>
          </a:p>
          <a:p>
            <a:endParaRPr lang="en-GB" dirty="0">
              <a:solidFill>
                <a:srgbClr val="FF0000"/>
              </a:solidFill>
            </a:endParaRPr>
          </a:p>
          <a:p>
            <a:r>
              <a:rPr lang="cy-GB" dirty="0">
                <a:solidFill>
                  <a:srgbClr val="0070C0"/>
                </a:solidFill>
              </a:rPr>
              <a:t>Paratowch adroddiad ysgrifenedig yn seiliedig ar un pwynt gweithredu a gymerwyd o dargedau strategol yr ysgol. Dylai’r adroddiad ddangos sut y gellid mynd i’r afael â’r targed hwn a mesur ei effaith o fewn fframwaith sy’n seiliedig ar dystiolaeth.</a:t>
            </a:r>
          </a:p>
          <a:p>
            <a:endParaRPr lang="en-GB" dirty="0">
              <a:solidFill>
                <a:srgbClr val="FF0000"/>
              </a:solidFill>
            </a:endParaRPr>
          </a:p>
          <a:p>
            <a:br>
              <a:rPr lang="en-US" b="1" dirty="0">
                <a:solidFill>
                  <a:srgbClr val="FF0000"/>
                </a:solidFill>
                <a:latin typeface="+mj-lt"/>
                <a:ea typeface="+mj-ea"/>
                <a:cs typeface="+mj-cs"/>
              </a:rPr>
            </a:br>
            <a:endParaRPr lang="en-GB" dirty="0">
              <a:solidFill>
                <a:srgbClr val="FF0000"/>
              </a:solidFill>
            </a:endParaRPr>
          </a:p>
        </p:txBody>
      </p:sp>
      <p:sp>
        <p:nvSpPr>
          <p:cNvPr id="3" name="TextBox 2">
            <a:extLst>
              <a:ext uri="{FF2B5EF4-FFF2-40B4-BE49-F238E27FC236}">
                <a16:creationId xmlns:a16="http://schemas.microsoft.com/office/drawing/2014/main" id="{B96EF587-F72C-4B2C-844C-3D20C18FDD62}"/>
              </a:ext>
            </a:extLst>
          </p:cNvPr>
          <p:cNvSpPr txBox="1"/>
          <p:nvPr/>
        </p:nvSpPr>
        <p:spPr>
          <a:xfrm>
            <a:off x="2476820" y="952821"/>
            <a:ext cx="7315200" cy="1323439"/>
          </a:xfrm>
          <a:prstGeom prst="rect">
            <a:avLst/>
          </a:prstGeom>
          <a:noFill/>
        </p:spPr>
        <p:txBody>
          <a:bodyPr wrap="square" rtlCol="0">
            <a:spAutoFit/>
          </a:bodyPr>
          <a:lstStyle/>
          <a:p>
            <a:pPr algn="ctr"/>
            <a:r>
              <a:rPr lang="en-GB" sz="8000" dirty="0"/>
              <a:t>Assignment</a:t>
            </a:r>
            <a:r>
              <a:rPr lang="en-GB" dirty="0"/>
              <a:t> </a:t>
            </a:r>
          </a:p>
        </p:txBody>
      </p:sp>
    </p:spTree>
    <p:extLst>
      <p:ext uri="{BB962C8B-B14F-4D97-AF65-F5344CB8AC3E}">
        <p14:creationId xmlns:p14="http://schemas.microsoft.com/office/powerpoint/2010/main" val="17626841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1884759" y="3752850"/>
            <a:ext cx="2468166" cy="24526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br>
              <a:rPr lang="en-US" sz="1500" dirty="0"/>
            </a:br>
            <a:br>
              <a:rPr lang="en-US" sz="1500" dirty="0"/>
            </a:br>
            <a:endParaRPr lang="en-US" sz="1500" dirty="0"/>
          </a:p>
          <a:p>
            <a:pPr marL="342900" indent="-342900"/>
            <a:endParaRPr lang="en-US" sz="1500" dirty="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t="25151" b="13597"/>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1608524" y="3752850"/>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endParaRPr lang="en-US" sz="1600" dirty="0"/>
          </a:p>
        </p:txBody>
      </p:sp>
      <p:sp>
        <p:nvSpPr>
          <p:cNvPr id="2" name="TextBox 1">
            <a:extLst>
              <a:ext uri="{FF2B5EF4-FFF2-40B4-BE49-F238E27FC236}">
                <a16:creationId xmlns:a16="http://schemas.microsoft.com/office/drawing/2014/main" id="{EC8236FF-DAFF-463B-90B3-0318C8E5605C}"/>
              </a:ext>
            </a:extLst>
          </p:cNvPr>
          <p:cNvSpPr txBox="1"/>
          <p:nvPr/>
        </p:nvSpPr>
        <p:spPr>
          <a:xfrm>
            <a:off x="708339" y="3745161"/>
            <a:ext cx="10637948" cy="2585323"/>
          </a:xfrm>
          <a:prstGeom prst="rect">
            <a:avLst/>
          </a:prstGeom>
          <a:noFill/>
        </p:spPr>
        <p:txBody>
          <a:bodyPr wrap="square" rtlCol="0">
            <a:spAutoFit/>
          </a:bodyPr>
          <a:lstStyle/>
          <a:p>
            <a:r>
              <a:rPr lang="en-US" b="1" dirty="0">
                <a:solidFill>
                  <a:srgbClr val="FF0000"/>
                </a:solidFill>
                <a:latin typeface="+mj-lt"/>
                <a:ea typeface="+mj-ea"/>
                <a:cs typeface="+mj-cs"/>
              </a:rPr>
              <a:t>Component 2 Title:</a:t>
            </a:r>
            <a:br>
              <a:rPr lang="en-US" b="1" dirty="0">
                <a:solidFill>
                  <a:srgbClr val="FF0000"/>
                </a:solidFill>
                <a:latin typeface="+mj-lt"/>
                <a:ea typeface="+mj-ea"/>
                <a:cs typeface="+mj-cs"/>
              </a:rPr>
            </a:br>
            <a:r>
              <a:rPr lang="en-US" b="1" dirty="0">
                <a:solidFill>
                  <a:srgbClr val="FF0000"/>
                </a:solidFill>
              </a:rPr>
              <a:t>How a school develops </a:t>
            </a:r>
            <a:r>
              <a:rPr lang="en-US" b="1" u="sng" dirty="0">
                <a:solidFill>
                  <a:srgbClr val="FF0000"/>
                </a:solidFill>
              </a:rPr>
              <a:t>one aspect </a:t>
            </a:r>
            <a:r>
              <a:rPr lang="en-US" b="1" dirty="0">
                <a:solidFill>
                  <a:srgbClr val="FF0000"/>
                </a:solidFill>
              </a:rPr>
              <a:t>of its SDP: a report that critically reflects on the actions, impact and evidence base. (2,500 words) </a:t>
            </a:r>
            <a:br>
              <a:rPr lang="en-US" b="1" dirty="0">
                <a:solidFill>
                  <a:srgbClr val="FF0000"/>
                </a:solidFill>
                <a:latin typeface="+mj-lt"/>
                <a:ea typeface="+mj-ea"/>
                <a:cs typeface="+mj-cs"/>
              </a:rPr>
            </a:br>
            <a:endParaRPr lang="en-US" b="1" dirty="0">
              <a:solidFill>
                <a:srgbClr val="FF0000"/>
              </a:solidFill>
              <a:latin typeface="+mj-lt"/>
              <a:ea typeface="+mj-ea"/>
              <a:cs typeface="+mj-cs"/>
            </a:endParaRPr>
          </a:p>
          <a:p>
            <a:r>
              <a:rPr lang="cy-GB" dirty="0">
                <a:solidFill>
                  <a:srgbClr val="0070C0"/>
                </a:solidFill>
              </a:rPr>
              <a:t>Prepare a </a:t>
            </a:r>
            <a:r>
              <a:rPr lang="cy-GB" dirty="0" err="1">
                <a:solidFill>
                  <a:srgbClr val="0070C0"/>
                </a:solidFill>
              </a:rPr>
              <a:t>written</a:t>
            </a:r>
            <a:r>
              <a:rPr lang="cy-GB" dirty="0">
                <a:solidFill>
                  <a:srgbClr val="0070C0"/>
                </a:solidFill>
              </a:rPr>
              <a:t> </a:t>
            </a:r>
            <a:r>
              <a:rPr lang="cy-GB" dirty="0" err="1">
                <a:solidFill>
                  <a:srgbClr val="0070C0"/>
                </a:solidFill>
              </a:rPr>
              <a:t>report</a:t>
            </a:r>
            <a:r>
              <a:rPr lang="cy-GB" dirty="0">
                <a:solidFill>
                  <a:srgbClr val="0070C0"/>
                </a:solidFill>
              </a:rPr>
              <a:t> </a:t>
            </a:r>
            <a:r>
              <a:rPr lang="cy-GB" dirty="0" err="1">
                <a:solidFill>
                  <a:srgbClr val="0070C0"/>
                </a:solidFill>
              </a:rPr>
              <a:t>based</a:t>
            </a:r>
            <a:r>
              <a:rPr lang="cy-GB" dirty="0">
                <a:solidFill>
                  <a:srgbClr val="0070C0"/>
                </a:solidFill>
              </a:rPr>
              <a:t> </a:t>
            </a:r>
            <a:r>
              <a:rPr lang="cy-GB" dirty="0" err="1">
                <a:solidFill>
                  <a:srgbClr val="0070C0"/>
                </a:solidFill>
              </a:rPr>
              <a:t>on</a:t>
            </a:r>
            <a:r>
              <a:rPr lang="cy-GB" dirty="0">
                <a:solidFill>
                  <a:srgbClr val="0070C0"/>
                </a:solidFill>
              </a:rPr>
              <a:t> </a:t>
            </a:r>
            <a:r>
              <a:rPr lang="cy-GB" dirty="0" err="1">
                <a:solidFill>
                  <a:srgbClr val="0070C0"/>
                </a:solidFill>
              </a:rPr>
              <a:t>an</a:t>
            </a:r>
            <a:r>
              <a:rPr lang="cy-GB" dirty="0">
                <a:solidFill>
                  <a:srgbClr val="0070C0"/>
                </a:solidFill>
              </a:rPr>
              <a:t> action </a:t>
            </a:r>
            <a:r>
              <a:rPr lang="cy-GB" dirty="0" err="1">
                <a:solidFill>
                  <a:srgbClr val="0070C0"/>
                </a:solidFill>
              </a:rPr>
              <a:t>point</a:t>
            </a:r>
            <a:r>
              <a:rPr lang="cy-GB" dirty="0">
                <a:solidFill>
                  <a:srgbClr val="0070C0"/>
                </a:solidFill>
              </a:rPr>
              <a:t> </a:t>
            </a:r>
            <a:r>
              <a:rPr lang="cy-GB" dirty="0" err="1">
                <a:solidFill>
                  <a:srgbClr val="0070C0"/>
                </a:solidFill>
              </a:rPr>
              <a:t>taken</a:t>
            </a:r>
            <a:r>
              <a:rPr lang="cy-GB" dirty="0">
                <a:solidFill>
                  <a:srgbClr val="0070C0"/>
                </a:solidFill>
              </a:rPr>
              <a:t> </a:t>
            </a:r>
            <a:r>
              <a:rPr lang="cy-GB" dirty="0" err="1">
                <a:solidFill>
                  <a:srgbClr val="0070C0"/>
                </a:solidFill>
              </a:rPr>
              <a:t>from</a:t>
            </a:r>
            <a:r>
              <a:rPr lang="cy-GB" dirty="0">
                <a:solidFill>
                  <a:srgbClr val="0070C0"/>
                </a:solidFill>
              </a:rPr>
              <a:t> the </a:t>
            </a:r>
            <a:r>
              <a:rPr lang="cy-GB" dirty="0" err="1">
                <a:solidFill>
                  <a:srgbClr val="0070C0"/>
                </a:solidFill>
              </a:rPr>
              <a:t>school’s</a:t>
            </a:r>
            <a:r>
              <a:rPr lang="cy-GB" dirty="0">
                <a:solidFill>
                  <a:srgbClr val="0070C0"/>
                </a:solidFill>
              </a:rPr>
              <a:t> </a:t>
            </a:r>
            <a:r>
              <a:rPr lang="cy-GB" dirty="0" err="1">
                <a:solidFill>
                  <a:srgbClr val="0070C0"/>
                </a:solidFill>
              </a:rPr>
              <a:t>strategic</a:t>
            </a:r>
            <a:r>
              <a:rPr lang="cy-GB" dirty="0">
                <a:solidFill>
                  <a:srgbClr val="0070C0"/>
                </a:solidFill>
              </a:rPr>
              <a:t> </a:t>
            </a:r>
            <a:r>
              <a:rPr lang="cy-GB" dirty="0" err="1">
                <a:solidFill>
                  <a:srgbClr val="0070C0"/>
                </a:solidFill>
              </a:rPr>
              <a:t>targets</a:t>
            </a:r>
            <a:r>
              <a:rPr lang="cy-GB" dirty="0">
                <a:solidFill>
                  <a:srgbClr val="0070C0"/>
                </a:solidFill>
              </a:rPr>
              <a:t>. The </a:t>
            </a:r>
            <a:r>
              <a:rPr lang="cy-GB" dirty="0" err="1">
                <a:solidFill>
                  <a:srgbClr val="0070C0"/>
                </a:solidFill>
              </a:rPr>
              <a:t>report</a:t>
            </a:r>
            <a:r>
              <a:rPr lang="cy-GB" dirty="0">
                <a:solidFill>
                  <a:srgbClr val="0070C0"/>
                </a:solidFill>
              </a:rPr>
              <a:t> </a:t>
            </a:r>
            <a:r>
              <a:rPr lang="cy-GB" dirty="0" err="1">
                <a:solidFill>
                  <a:srgbClr val="0070C0"/>
                </a:solidFill>
              </a:rPr>
              <a:t>should</a:t>
            </a:r>
            <a:r>
              <a:rPr lang="cy-GB" dirty="0">
                <a:solidFill>
                  <a:srgbClr val="0070C0"/>
                </a:solidFill>
              </a:rPr>
              <a:t> </a:t>
            </a:r>
            <a:r>
              <a:rPr lang="cy-GB" dirty="0" err="1">
                <a:solidFill>
                  <a:srgbClr val="0070C0"/>
                </a:solidFill>
              </a:rPr>
              <a:t>demonstrate</a:t>
            </a:r>
            <a:r>
              <a:rPr lang="cy-GB" dirty="0">
                <a:solidFill>
                  <a:srgbClr val="0070C0"/>
                </a:solidFill>
              </a:rPr>
              <a:t> </a:t>
            </a:r>
            <a:r>
              <a:rPr lang="cy-GB" dirty="0" err="1">
                <a:solidFill>
                  <a:srgbClr val="0070C0"/>
                </a:solidFill>
              </a:rPr>
              <a:t>how</a:t>
            </a:r>
            <a:r>
              <a:rPr lang="cy-GB" dirty="0">
                <a:solidFill>
                  <a:srgbClr val="0070C0"/>
                </a:solidFill>
              </a:rPr>
              <a:t> </a:t>
            </a:r>
            <a:r>
              <a:rPr lang="cy-GB" dirty="0" err="1">
                <a:solidFill>
                  <a:srgbClr val="0070C0"/>
                </a:solidFill>
              </a:rPr>
              <a:t>this</a:t>
            </a:r>
            <a:r>
              <a:rPr lang="cy-GB" dirty="0">
                <a:solidFill>
                  <a:srgbClr val="0070C0"/>
                </a:solidFill>
              </a:rPr>
              <a:t> </a:t>
            </a:r>
            <a:r>
              <a:rPr lang="cy-GB" dirty="0" err="1">
                <a:solidFill>
                  <a:srgbClr val="0070C0"/>
                </a:solidFill>
              </a:rPr>
              <a:t>target</a:t>
            </a:r>
            <a:r>
              <a:rPr lang="cy-GB" dirty="0">
                <a:solidFill>
                  <a:srgbClr val="0070C0"/>
                </a:solidFill>
              </a:rPr>
              <a:t> </a:t>
            </a:r>
            <a:r>
              <a:rPr lang="cy-GB" dirty="0" err="1">
                <a:solidFill>
                  <a:srgbClr val="0070C0"/>
                </a:solidFill>
              </a:rPr>
              <a:t>might</a:t>
            </a:r>
            <a:r>
              <a:rPr lang="cy-GB" dirty="0">
                <a:solidFill>
                  <a:srgbClr val="0070C0"/>
                </a:solidFill>
              </a:rPr>
              <a:t> be </a:t>
            </a:r>
            <a:r>
              <a:rPr lang="cy-GB" dirty="0" err="1">
                <a:solidFill>
                  <a:srgbClr val="0070C0"/>
                </a:solidFill>
              </a:rPr>
              <a:t>addressed</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impact</a:t>
            </a:r>
            <a:r>
              <a:rPr lang="cy-GB" dirty="0">
                <a:solidFill>
                  <a:srgbClr val="0070C0"/>
                </a:solidFill>
              </a:rPr>
              <a:t> </a:t>
            </a:r>
            <a:r>
              <a:rPr lang="cy-GB" dirty="0" err="1">
                <a:solidFill>
                  <a:srgbClr val="0070C0"/>
                </a:solidFill>
              </a:rPr>
              <a:t>measured</a:t>
            </a:r>
            <a:r>
              <a:rPr lang="cy-GB" dirty="0">
                <a:solidFill>
                  <a:srgbClr val="0070C0"/>
                </a:solidFill>
              </a:rPr>
              <a:t> </a:t>
            </a:r>
            <a:r>
              <a:rPr lang="cy-GB" dirty="0" err="1">
                <a:solidFill>
                  <a:srgbClr val="0070C0"/>
                </a:solidFill>
              </a:rPr>
              <a:t>within</a:t>
            </a:r>
            <a:r>
              <a:rPr lang="cy-GB" dirty="0">
                <a:solidFill>
                  <a:srgbClr val="0070C0"/>
                </a:solidFill>
              </a:rPr>
              <a:t> </a:t>
            </a:r>
            <a:r>
              <a:rPr lang="cy-GB" dirty="0" err="1">
                <a:solidFill>
                  <a:srgbClr val="0070C0"/>
                </a:solidFill>
              </a:rPr>
              <a:t>an</a:t>
            </a:r>
            <a:r>
              <a:rPr lang="cy-GB" dirty="0">
                <a:solidFill>
                  <a:srgbClr val="0070C0"/>
                </a:solidFill>
              </a:rPr>
              <a:t> </a:t>
            </a:r>
            <a:r>
              <a:rPr lang="cy-GB" dirty="0" err="1">
                <a:solidFill>
                  <a:srgbClr val="0070C0"/>
                </a:solidFill>
              </a:rPr>
              <a:t>evidence-based</a:t>
            </a:r>
            <a:r>
              <a:rPr lang="cy-GB" dirty="0">
                <a:solidFill>
                  <a:srgbClr val="0070C0"/>
                </a:solidFill>
              </a:rPr>
              <a:t> </a:t>
            </a:r>
            <a:r>
              <a:rPr lang="cy-GB" dirty="0" err="1">
                <a:solidFill>
                  <a:srgbClr val="0070C0"/>
                </a:solidFill>
              </a:rPr>
              <a:t>framework</a:t>
            </a:r>
            <a:r>
              <a:rPr lang="cy-GB" dirty="0">
                <a:solidFill>
                  <a:srgbClr val="0070C0"/>
                </a:solidFill>
              </a:rPr>
              <a:t>.</a:t>
            </a:r>
          </a:p>
          <a:p>
            <a:br>
              <a:rPr lang="en-US" b="1" dirty="0">
                <a:solidFill>
                  <a:srgbClr val="FF0000"/>
                </a:solidFill>
                <a:latin typeface="+mj-lt"/>
                <a:ea typeface="+mj-ea"/>
                <a:cs typeface="+mj-cs"/>
              </a:rPr>
            </a:br>
            <a:br>
              <a:rPr lang="en-US" b="1" dirty="0">
                <a:solidFill>
                  <a:srgbClr val="FF0000"/>
                </a:solidFill>
                <a:latin typeface="+mj-lt"/>
                <a:ea typeface="+mj-ea"/>
                <a:cs typeface="+mj-cs"/>
              </a:rPr>
            </a:br>
            <a:endParaRPr lang="en-GB" dirty="0">
              <a:solidFill>
                <a:srgbClr val="FF0000"/>
              </a:solidFill>
            </a:endParaRPr>
          </a:p>
        </p:txBody>
      </p:sp>
      <p:sp>
        <p:nvSpPr>
          <p:cNvPr id="3" name="TextBox 2">
            <a:extLst>
              <a:ext uri="{FF2B5EF4-FFF2-40B4-BE49-F238E27FC236}">
                <a16:creationId xmlns:a16="http://schemas.microsoft.com/office/drawing/2014/main" id="{B96EF587-F72C-4B2C-844C-3D20C18FDD62}"/>
              </a:ext>
            </a:extLst>
          </p:cNvPr>
          <p:cNvSpPr txBox="1"/>
          <p:nvPr/>
        </p:nvSpPr>
        <p:spPr>
          <a:xfrm>
            <a:off x="2476820" y="952821"/>
            <a:ext cx="7315200" cy="1323439"/>
          </a:xfrm>
          <a:prstGeom prst="rect">
            <a:avLst/>
          </a:prstGeom>
          <a:noFill/>
        </p:spPr>
        <p:txBody>
          <a:bodyPr wrap="square" rtlCol="0">
            <a:spAutoFit/>
          </a:bodyPr>
          <a:lstStyle/>
          <a:p>
            <a:pPr algn="ctr"/>
            <a:r>
              <a:rPr lang="en-GB" sz="8000" dirty="0"/>
              <a:t>Assignment</a:t>
            </a:r>
            <a:r>
              <a:rPr lang="en-GB" dirty="0"/>
              <a:t> </a:t>
            </a:r>
          </a:p>
        </p:txBody>
      </p:sp>
    </p:spTree>
    <p:extLst>
      <p:ext uri="{BB962C8B-B14F-4D97-AF65-F5344CB8AC3E}">
        <p14:creationId xmlns:p14="http://schemas.microsoft.com/office/powerpoint/2010/main" val="33846722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useBgFill="1">
        <p:nvSpPr>
          <p:cNvPr id="28"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29"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0813" y="1914813"/>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30"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0814" y="1924950"/>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31"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787196" y="4092816"/>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dirty="0">
              <a:solidFill>
                <a:prstClr val="white"/>
              </a:solidFill>
              <a:latin typeface="Calibri" panose="020F0502020204030204"/>
            </a:endParaRPr>
          </a:p>
        </p:txBody>
      </p:sp>
      <p:sp>
        <p:nvSpPr>
          <p:cNvPr id="32"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147699"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defRPr/>
            </a:pPr>
            <a:endParaRPr lang="en-US" dirty="0">
              <a:solidFill>
                <a:prstClr val="white"/>
              </a:solidFill>
              <a:latin typeface="Calibri" panose="020F0502020204030204"/>
            </a:endParaRPr>
          </a:p>
        </p:txBody>
      </p:sp>
      <p:sp>
        <p:nvSpPr>
          <p:cNvPr id="33"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0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5" name="Title 4">
            <a:extLst>
              <a:ext uri="{FF2B5EF4-FFF2-40B4-BE49-F238E27FC236}">
                <a16:creationId xmlns:a16="http://schemas.microsoft.com/office/drawing/2014/main" id="{AB353CCB-DE74-4DA6-B6CE-A5862D14945C}"/>
              </a:ext>
            </a:extLst>
          </p:cNvPr>
          <p:cNvSpPr>
            <a:spLocks noGrp="1"/>
          </p:cNvSpPr>
          <p:nvPr>
            <p:ph type="title"/>
          </p:nvPr>
        </p:nvSpPr>
        <p:spPr>
          <a:xfrm>
            <a:off x="1868707" y="2084499"/>
            <a:ext cx="2401025" cy="3387497"/>
          </a:xfrm>
        </p:spPr>
        <p:txBody>
          <a:bodyPr vert="horz" lIns="91440" tIns="45720" rIns="91440" bIns="45720" rtlCol="0" anchor="b">
            <a:normAutofit fontScale="90000"/>
          </a:bodyPr>
          <a:lstStyle/>
          <a:p>
            <a:pPr algn="r"/>
            <a:r>
              <a:rPr lang="en-US" sz="2200" b="1">
                <a:solidFill>
                  <a:srgbClr val="FFFFFF"/>
                </a:solidFill>
              </a:rPr>
              <a:t>Elfen 2 Teitl:</a:t>
            </a:r>
            <a:br>
              <a:rPr lang="en-US" sz="2200" b="1">
                <a:solidFill>
                  <a:srgbClr val="FFFFFF"/>
                </a:solidFill>
              </a:rPr>
            </a:br>
            <a:br>
              <a:rPr lang="en-US" sz="2200" b="1">
                <a:solidFill>
                  <a:srgbClr val="FFFFFF"/>
                </a:solidFill>
              </a:rPr>
            </a:br>
            <a:r>
              <a:rPr lang="en-US" sz="2200" b="1">
                <a:solidFill>
                  <a:srgbClr val="FFFFFF"/>
                </a:solidFill>
              </a:rPr>
              <a:t> </a:t>
            </a:r>
            <a:br>
              <a:rPr lang="en-US" sz="2200" b="1">
                <a:solidFill>
                  <a:srgbClr val="FFFFFF"/>
                </a:solidFill>
              </a:rPr>
            </a:br>
            <a:r>
              <a:rPr lang="en-GB" sz="2400">
                <a:solidFill>
                  <a:schemeClr val="bg1"/>
                </a:solidFill>
              </a:rPr>
              <a:t>Sut mae ysgol yn datblygu un agwedd ar ei Chynllun Datblygu Ysgol: adroddiad sy’n adfyfyrio’n feirniadol ar y camau gweithredu, yr effaith a’r sylfaen dystiolaeth. (2,500 o eiriau)</a:t>
            </a:r>
            <a:r>
              <a:rPr lang="en-GB" sz="2400"/>
              <a:t>)</a:t>
            </a:r>
            <a:endParaRPr lang="en-US" sz="2200" b="1" dirty="0">
              <a:solidFill>
                <a:srgbClr val="FFFFFF"/>
              </a:solidFill>
            </a:endParaRPr>
          </a:p>
        </p:txBody>
      </p:sp>
      <p:sp>
        <p:nvSpPr>
          <p:cNvPr id="8" name="TextBox 7">
            <a:extLst>
              <a:ext uri="{FF2B5EF4-FFF2-40B4-BE49-F238E27FC236}">
                <a16:creationId xmlns:a16="http://schemas.microsoft.com/office/drawing/2014/main" id="{8DC01673-B158-172B-207E-213F487605E7}"/>
              </a:ext>
            </a:extLst>
          </p:cNvPr>
          <p:cNvSpPr txBox="1"/>
          <p:nvPr/>
        </p:nvSpPr>
        <p:spPr>
          <a:xfrm>
            <a:off x="5132232" y="244699"/>
            <a:ext cx="6555346" cy="7799571"/>
          </a:xfrm>
          <a:prstGeom prst="rect">
            <a:avLst/>
          </a:prstGeom>
          <a:noFill/>
        </p:spPr>
        <p:txBody>
          <a:bodyPr wrap="square" rtlCol="0">
            <a:spAutoFit/>
          </a:bodyPr>
          <a:lstStyle/>
          <a:p>
            <a:pPr>
              <a:spcBef>
                <a:spcPts val="10"/>
              </a:spcBef>
            </a:pPr>
            <a:r>
              <a:rPr lang="en-GB" sz="1000" b="1" dirty="0">
                <a:effectLst/>
                <a:latin typeface="Arial" panose="020B0604020202020204" pitchFamily="34" charset="0"/>
                <a:ea typeface="Arial" panose="020B0604020202020204" pitchFamily="34" charset="0"/>
              </a:rPr>
              <a:t> </a:t>
            </a:r>
            <a:endParaRPr lang="en-GB" sz="1000" dirty="0">
              <a:effectLst/>
              <a:latin typeface="Arial" panose="020B0604020202020204" pitchFamily="34" charset="0"/>
              <a:ea typeface="Arial" panose="020B0604020202020204" pitchFamily="34" charset="0"/>
            </a:endParaRPr>
          </a:p>
          <a:p>
            <a:pPr marL="139065" marR="635000">
              <a:spcAft>
                <a:spcPts val="0"/>
              </a:spcAft>
            </a:pPr>
            <a:r>
              <a:rPr lang="en-GB" sz="1100" dirty="0">
                <a:effectLst/>
                <a:ea typeface="Arial" panose="020B0604020202020204" pitchFamily="34" charset="0"/>
              </a:rPr>
              <a:t>Gan </a:t>
            </a:r>
            <a:r>
              <a:rPr lang="en-GB" sz="1100" dirty="0" err="1">
                <a:effectLst/>
                <a:ea typeface="Arial" panose="020B0604020202020204" pitchFamily="34" charset="0"/>
              </a:rPr>
              <a:t>ddefnyddio’r</a:t>
            </a:r>
            <a:r>
              <a:rPr lang="en-GB" sz="1100" dirty="0">
                <a:effectLst/>
                <a:ea typeface="Arial" panose="020B0604020202020204" pitchFamily="34" charset="0"/>
              </a:rPr>
              <a:t> </a:t>
            </a:r>
            <a:r>
              <a:rPr lang="en-GB" sz="1100" dirty="0" err="1">
                <a:effectLst/>
                <a:ea typeface="Arial" panose="020B0604020202020204" pitchFamily="34" charset="0"/>
              </a:rPr>
              <a:t>wybodaeth</a:t>
            </a:r>
            <a:r>
              <a:rPr lang="en-GB" sz="1100" dirty="0">
                <a:effectLst/>
                <a:ea typeface="Arial" panose="020B0604020202020204" pitchFamily="34" charset="0"/>
              </a:rPr>
              <a:t> </a:t>
            </a:r>
            <a:r>
              <a:rPr lang="en-GB" sz="1100" dirty="0" err="1">
                <a:effectLst/>
                <a:ea typeface="Arial" panose="020B0604020202020204" pitchFamily="34" charset="0"/>
              </a:rPr>
              <a:t>a’r</a:t>
            </a:r>
            <a:r>
              <a:rPr lang="en-GB" sz="1100" dirty="0">
                <a:effectLst/>
                <a:ea typeface="Arial" panose="020B0604020202020204" pitchFamily="34" charset="0"/>
              </a:rPr>
              <a:t> </a:t>
            </a:r>
            <a:r>
              <a:rPr lang="en-GB" sz="1100" dirty="0" err="1">
                <a:effectLst/>
                <a:ea typeface="Arial" panose="020B0604020202020204" pitchFamily="34" charset="0"/>
              </a:rPr>
              <a:t>deunyddiau</a:t>
            </a:r>
            <a:r>
              <a:rPr lang="en-GB" sz="1100" dirty="0">
                <a:effectLst/>
                <a:ea typeface="Arial" panose="020B0604020202020204" pitchFamily="34" charset="0"/>
              </a:rPr>
              <a:t> a </a:t>
            </a:r>
            <a:r>
              <a:rPr lang="en-GB" sz="1100" dirty="0" err="1">
                <a:effectLst/>
                <a:ea typeface="Arial" panose="020B0604020202020204" pitchFamily="34" charset="0"/>
              </a:rPr>
              <a:t>gasglwyd</a:t>
            </a:r>
            <a:r>
              <a:rPr lang="en-GB" sz="1100" dirty="0">
                <a:effectLst/>
                <a:ea typeface="Arial" panose="020B0604020202020204" pitchFamily="34" charset="0"/>
              </a:rPr>
              <a:t> </a:t>
            </a:r>
            <a:r>
              <a:rPr lang="en-GB" sz="1100" dirty="0" err="1">
                <a:effectLst/>
                <a:ea typeface="Arial" panose="020B0604020202020204" pitchFamily="34" charset="0"/>
              </a:rPr>
              <a:t>gennych</a:t>
            </a:r>
            <a:r>
              <a:rPr lang="en-GB" sz="1100" dirty="0">
                <a:effectLst/>
                <a:ea typeface="Arial" panose="020B0604020202020204" pitchFamily="34" charset="0"/>
              </a:rPr>
              <a:t> </a:t>
            </a:r>
            <a:r>
              <a:rPr lang="en-GB" sz="1100" dirty="0" err="1">
                <a:effectLst/>
                <a:ea typeface="Arial" panose="020B0604020202020204" pitchFamily="34" charset="0"/>
              </a:rPr>
              <a:t>ar</a:t>
            </a:r>
            <a:r>
              <a:rPr lang="en-GB" sz="1100" dirty="0">
                <a:effectLst/>
                <a:ea typeface="Arial" panose="020B0604020202020204" pitchFamily="34" charset="0"/>
              </a:rPr>
              <a:t> PAP, </a:t>
            </a:r>
            <a:r>
              <a:rPr lang="en-GB" sz="1100" dirty="0" err="1">
                <a:effectLst/>
                <a:ea typeface="Arial" panose="020B0604020202020204" pitchFamily="34" charset="0"/>
              </a:rPr>
              <a:t>paratowch</a:t>
            </a:r>
            <a:r>
              <a:rPr lang="en-GB" sz="1100" dirty="0">
                <a:effectLst/>
                <a:ea typeface="Arial" panose="020B0604020202020204" pitchFamily="34" charset="0"/>
              </a:rPr>
              <a:t> </a:t>
            </a:r>
            <a:r>
              <a:rPr lang="en-GB" sz="1100" dirty="0" err="1">
                <a:effectLst/>
                <a:ea typeface="Arial" panose="020B0604020202020204" pitchFamily="34" charset="0"/>
              </a:rPr>
              <a:t>adroddiad</a:t>
            </a:r>
            <a:r>
              <a:rPr lang="en-GB" sz="1100" spc="5" dirty="0">
                <a:effectLst/>
                <a:ea typeface="Arial" panose="020B0604020202020204" pitchFamily="34" charset="0"/>
              </a:rPr>
              <a:t> </a:t>
            </a:r>
            <a:r>
              <a:rPr lang="en-GB" sz="1100" dirty="0" err="1">
                <a:effectLst/>
                <a:ea typeface="Arial" panose="020B0604020202020204" pitchFamily="34" charset="0"/>
              </a:rPr>
              <a:t>ysgrifenedig</a:t>
            </a:r>
            <a:r>
              <a:rPr lang="en-GB" sz="1100"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seiliedig</a:t>
            </a:r>
            <a:r>
              <a:rPr lang="en-GB" sz="1100" dirty="0">
                <a:effectLst/>
                <a:ea typeface="Arial" panose="020B0604020202020204" pitchFamily="34" charset="0"/>
              </a:rPr>
              <a:t> </a:t>
            </a:r>
            <a:r>
              <a:rPr lang="en-GB" sz="1100" dirty="0" err="1">
                <a:effectLst/>
                <a:ea typeface="Arial" panose="020B0604020202020204" pitchFamily="34" charset="0"/>
              </a:rPr>
              <a:t>ar</a:t>
            </a:r>
            <a:r>
              <a:rPr lang="en-GB" sz="1100" dirty="0">
                <a:effectLst/>
                <a:ea typeface="Arial" panose="020B0604020202020204" pitchFamily="34" charset="0"/>
              </a:rPr>
              <a:t> un </a:t>
            </a:r>
            <a:r>
              <a:rPr lang="en-GB" sz="1100" dirty="0" err="1">
                <a:effectLst/>
                <a:ea typeface="Arial" panose="020B0604020202020204" pitchFamily="34" charset="0"/>
              </a:rPr>
              <a:t>pwynt</a:t>
            </a:r>
            <a:r>
              <a:rPr lang="en-GB" sz="1100" dirty="0">
                <a:effectLst/>
                <a:ea typeface="Arial" panose="020B0604020202020204" pitchFamily="34" charset="0"/>
              </a:rPr>
              <a:t> </a:t>
            </a:r>
            <a:r>
              <a:rPr lang="en-GB" sz="1100" dirty="0" err="1">
                <a:effectLst/>
                <a:ea typeface="Arial" panose="020B0604020202020204" pitchFamily="34" charset="0"/>
              </a:rPr>
              <a:t>gweithredu</a:t>
            </a:r>
            <a:r>
              <a:rPr lang="en-GB" sz="1100" dirty="0">
                <a:effectLst/>
                <a:ea typeface="Arial" panose="020B0604020202020204" pitchFamily="34" charset="0"/>
              </a:rPr>
              <a:t> a </a:t>
            </a:r>
            <a:r>
              <a:rPr lang="en-GB" sz="1100" dirty="0" err="1">
                <a:effectLst/>
                <a:ea typeface="Arial" panose="020B0604020202020204" pitchFamily="34" charset="0"/>
              </a:rPr>
              <a:t>gymerwyd</a:t>
            </a:r>
            <a:r>
              <a:rPr lang="en-GB" sz="1100" dirty="0">
                <a:effectLst/>
                <a:ea typeface="Arial" panose="020B0604020202020204" pitchFamily="34" charset="0"/>
              </a:rPr>
              <a:t> o </a:t>
            </a:r>
            <a:r>
              <a:rPr lang="en-GB" sz="1100" dirty="0" err="1">
                <a:effectLst/>
                <a:ea typeface="Arial" panose="020B0604020202020204" pitchFamily="34" charset="0"/>
              </a:rPr>
              <a:t>dargedau</a:t>
            </a:r>
            <a:r>
              <a:rPr lang="en-GB" sz="1100" dirty="0">
                <a:effectLst/>
                <a:ea typeface="Arial" panose="020B0604020202020204" pitchFamily="34" charset="0"/>
              </a:rPr>
              <a:t> </a:t>
            </a:r>
            <a:r>
              <a:rPr lang="en-GB" sz="1100" dirty="0" err="1">
                <a:effectLst/>
                <a:ea typeface="Arial" panose="020B0604020202020204" pitchFamily="34" charset="0"/>
              </a:rPr>
              <a:t>strategol</a:t>
            </a:r>
            <a:r>
              <a:rPr lang="en-GB" sz="1100" dirty="0">
                <a:effectLst/>
                <a:ea typeface="Arial" panose="020B0604020202020204" pitchFamily="34" charset="0"/>
              </a:rPr>
              <a:t> </a:t>
            </a:r>
            <a:r>
              <a:rPr lang="en-GB" sz="1100" dirty="0" err="1">
                <a:effectLst/>
                <a:ea typeface="Arial" panose="020B0604020202020204" pitchFamily="34" charset="0"/>
              </a:rPr>
              <a:t>yr</a:t>
            </a:r>
            <a:r>
              <a:rPr lang="en-GB" sz="1100" dirty="0">
                <a:effectLst/>
                <a:ea typeface="Arial" panose="020B0604020202020204" pitchFamily="34" charset="0"/>
              </a:rPr>
              <a:t> Ysgol. </a:t>
            </a:r>
            <a:r>
              <a:rPr lang="en-GB" sz="1100" dirty="0" err="1">
                <a:effectLst/>
                <a:ea typeface="Arial" panose="020B0604020202020204" pitchFamily="34" charset="0"/>
              </a:rPr>
              <a:t>Dylai’r</a:t>
            </a:r>
            <a:r>
              <a:rPr lang="en-GB" sz="1100" spc="5" dirty="0">
                <a:effectLst/>
                <a:ea typeface="Arial" panose="020B0604020202020204" pitchFamily="34" charset="0"/>
              </a:rPr>
              <a:t> </a:t>
            </a:r>
            <a:r>
              <a:rPr lang="en-GB" sz="1100" dirty="0" err="1">
                <a:effectLst/>
                <a:ea typeface="Arial" panose="020B0604020202020204" pitchFamily="34" charset="0"/>
              </a:rPr>
              <a:t>adroddiad</a:t>
            </a:r>
            <a:r>
              <a:rPr lang="en-GB" sz="1100" dirty="0">
                <a:effectLst/>
                <a:ea typeface="Arial" panose="020B0604020202020204" pitchFamily="34" charset="0"/>
              </a:rPr>
              <a:t> </a:t>
            </a:r>
            <a:r>
              <a:rPr lang="en-GB" sz="1100" dirty="0" err="1">
                <a:effectLst/>
                <a:ea typeface="Arial" panose="020B0604020202020204" pitchFamily="34" charset="0"/>
              </a:rPr>
              <a:t>ddangos</a:t>
            </a:r>
            <a:r>
              <a:rPr lang="en-GB" sz="1100" dirty="0">
                <a:effectLst/>
                <a:ea typeface="Arial" panose="020B0604020202020204" pitchFamily="34" charset="0"/>
              </a:rPr>
              <a:t> </a:t>
            </a:r>
            <a:r>
              <a:rPr lang="en-GB" sz="1100" dirty="0" err="1">
                <a:effectLst/>
                <a:ea typeface="Arial" panose="020B0604020202020204" pitchFamily="34" charset="0"/>
              </a:rPr>
              <a:t>sut</a:t>
            </a:r>
            <a:r>
              <a:rPr lang="en-GB" sz="1100" dirty="0">
                <a:effectLst/>
                <a:ea typeface="Arial" panose="020B0604020202020204" pitchFamily="34" charset="0"/>
              </a:rPr>
              <a:t> </a:t>
            </a:r>
            <a:r>
              <a:rPr lang="en-GB" sz="1100" dirty="0" err="1">
                <a:effectLst/>
                <a:ea typeface="Arial" panose="020B0604020202020204" pitchFamily="34" charset="0"/>
              </a:rPr>
              <a:t>yr</a:t>
            </a:r>
            <a:r>
              <a:rPr lang="en-GB" sz="1100" dirty="0">
                <a:effectLst/>
                <a:ea typeface="Arial" panose="020B0604020202020204" pitchFamily="34" charset="0"/>
              </a:rPr>
              <a:t> </a:t>
            </a:r>
            <a:r>
              <a:rPr lang="en-GB" sz="1100" dirty="0" err="1">
                <a:effectLst/>
                <a:ea typeface="Arial" panose="020B0604020202020204" pitchFamily="34" charset="0"/>
              </a:rPr>
              <a:t>aethpwyd</a:t>
            </a:r>
            <a:r>
              <a:rPr lang="en-GB" sz="1100" dirty="0">
                <a:effectLst/>
                <a:ea typeface="Arial" panose="020B0604020202020204" pitchFamily="34" charset="0"/>
              </a:rPr>
              <a:t>/</a:t>
            </a:r>
            <a:r>
              <a:rPr lang="en-GB" sz="1100" dirty="0" err="1">
                <a:effectLst/>
                <a:ea typeface="Arial" panose="020B0604020202020204" pitchFamily="34" charset="0"/>
              </a:rPr>
              <a:t>eir</a:t>
            </a:r>
            <a:r>
              <a:rPr lang="en-GB" sz="1100" dirty="0">
                <a:effectLst/>
                <a:ea typeface="Arial" panose="020B0604020202020204" pitchFamily="34" charset="0"/>
              </a:rPr>
              <a:t> </a:t>
            </a:r>
            <a:r>
              <a:rPr lang="en-GB" sz="1100" dirty="0" err="1">
                <a:effectLst/>
                <a:ea typeface="Arial" panose="020B0604020202020204" pitchFamily="34" charset="0"/>
              </a:rPr>
              <a:t>i’r</a:t>
            </a:r>
            <a:r>
              <a:rPr lang="en-GB" sz="1100" dirty="0">
                <a:effectLst/>
                <a:ea typeface="Arial" panose="020B0604020202020204" pitchFamily="34" charset="0"/>
              </a:rPr>
              <a:t> </a:t>
            </a:r>
            <a:r>
              <a:rPr lang="en-GB" sz="1100" dirty="0" err="1">
                <a:effectLst/>
                <a:ea typeface="Arial" panose="020B0604020202020204" pitchFamily="34" charset="0"/>
              </a:rPr>
              <a:t>afael</a:t>
            </a:r>
            <a:r>
              <a:rPr lang="en-GB" sz="1100" dirty="0">
                <a:effectLst/>
                <a:ea typeface="Arial" panose="020B0604020202020204" pitchFamily="34" charset="0"/>
              </a:rPr>
              <a:t> </a:t>
            </a:r>
            <a:r>
              <a:rPr lang="en-GB" sz="1100" dirty="0" err="1">
                <a:effectLst/>
                <a:ea typeface="Arial" panose="020B0604020202020204" pitchFamily="34" charset="0"/>
              </a:rPr>
              <a:t>â’r</a:t>
            </a:r>
            <a:r>
              <a:rPr lang="en-GB" sz="1100" dirty="0">
                <a:effectLst/>
                <a:ea typeface="Arial" panose="020B0604020202020204" pitchFamily="34" charset="0"/>
              </a:rPr>
              <a:t> </a:t>
            </a:r>
            <a:r>
              <a:rPr lang="en-GB" sz="1100" dirty="0" err="1">
                <a:effectLst/>
                <a:ea typeface="Arial" panose="020B0604020202020204" pitchFamily="34" charset="0"/>
              </a:rPr>
              <a:t>targed</a:t>
            </a:r>
            <a:r>
              <a:rPr lang="en-GB" sz="1100" dirty="0">
                <a:effectLst/>
                <a:ea typeface="Arial" panose="020B0604020202020204" pitchFamily="34" charset="0"/>
              </a:rPr>
              <a:t> </a:t>
            </a:r>
            <a:r>
              <a:rPr lang="en-GB" sz="1100" dirty="0" err="1">
                <a:effectLst/>
                <a:ea typeface="Arial" panose="020B0604020202020204" pitchFamily="34" charset="0"/>
              </a:rPr>
              <a:t>hwn</a:t>
            </a:r>
            <a:r>
              <a:rPr lang="en-GB" sz="1100" dirty="0">
                <a:effectLst/>
                <a:ea typeface="Arial" panose="020B0604020202020204" pitchFamily="34" charset="0"/>
              </a:rPr>
              <a:t> a </a:t>
            </a:r>
            <a:r>
              <a:rPr lang="en-GB" sz="1100" dirty="0" err="1">
                <a:effectLst/>
                <a:ea typeface="Arial" panose="020B0604020202020204" pitchFamily="34" charset="0"/>
              </a:rPr>
              <a:t>sut</a:t>
            </a:r>
            <a:r>
              <a:rPr lang="en-GB" sz="1100" dirty="0">
                <a:effectLst/>
                <a:ea typeface="Arial" panose="020B0604020202020204" pitchFamily="34" charset="0"/>
              </a:rPr>
              <a:t> y </a:t>
            </a:r>
            <a:r>
              <a:rPr lang="en-GB" sz="1100" dirty="0" err="1">
                <a:effectLst/>
                <a:ea typeface="Arial" panose="020B0604020202020204" pitchFamily="34" charset="0"/>
              </a:rPr>
              <a:t>mesurir</a:t>
            </a:r>
            <a:r>
              <a:rPr lang="en-GB" sz="1100" dirty="0">
                <a:effectLst/>
                <a:ea typeface="Arial" panose="020B0604020202020204" pitchFamily="34" charset="0"/>
              </a:rPr>
              <a:t> </a:t>
            </a:r>
            <a:r>
              <a:rPr lang="en-GB" sz="1100" dirty="0" err="1">
                <a:effectLst/>
                <a:ea typeface="Arial" panose="020B0604020202020204" pitchFamily="34" charset="0"/>
              </a:rPr>
              <a:t>yr</a:t>
            </a:r>
            <a:r>
              <a:rPr lang="en-GB" sz="1100" dirty="0">
                <a:effectLst/>
                <a:ea typeface="Arial" panose="020B0604020202020204" pitchFamily="34" charset="0"/>
              </a:rPr>
              <a:t> </a:t>
            </a:r>
            <a:r>
              <a:rPr lang="en-GB" sz="1100" dirty="0" err="1">
                <a:effectLst/>
                <a:ea typeface="Arial" panose="020B0604020202020204" pitchFamily="34" charset="0"/>
              </a:rPr>
              <a:t>effaith</a:t>
            </a:r>
            <a:r>
              <a:rPr lang="en-GB" sz="1100" dirty="0">
                <a:effectLst/>
                <a:ea typeface="Arial" panose="020B0604020202020204" pitchFamily="34" charset="0"/>
              </a:rPr>
              <a:t> </a:t>
            </a:r>
            <a:r>
              <a:rPr lang="en-GB" sz="1100" dirty="0" err="1">
                <a:effectLst/>
                <a:ea typeface="Arial" panose="020B0604020202020204" pitchFamily="34" charset="0"/>
              </a:rPr>
              <a:t>oddi</a:t>
            </a:r>
            <a:r>
              <a:rPr lang="en-GB" sz="1100" dirty="0">
                <a:effectLst/>
                <a:ea typeface="Arial" panose="020B0604020202020204" pitchFamily="34" charset="0"/>
              </a:rPr>
              <a:t> </a:t>
            </a:r>
            <a:r>
              <a:rPr lang="en-GB" sz="1100" dirty="0" err="1">
                <a:effectLst/>
                <a:ea typeface="Arial" panose="020B0604020202020204" pitchFamily="34" charset="0"/>
              </a:rPr>
              <a:t>mewn</a:t>
            </a:r>
            <a:r>
              <a:rPr lang="en-GB" sz="1100" dirty="0">
                <a:effectLst/>
                <a:ea typeface="Arial" panose="020B0604020202020204" pitchFamily="34" charset="0"/>
              </a:rPr>
              <a:t> </a:t>
            </a:r>
            <a:r>
              <a:rPr lang="en-GB" sz="1100" dirty="0" err="1">
                <a:effectLst/>
                <a:ea typeface="Arial" panose="020B0604020202020204" pitchFamily="34" charset="0"/>
              </a:rPr>
              <a:t>i</a:t>
            </a:r>
            <a:r>
              <a:rPr lang="en-GB" sz="1100" spc="-295" dirty="0">
                <a:effectLst/>
                <a:ea typeface="Arial" panose="020B0604020202020204" pitchFamily="34" charset="0"/>
              </a:rPr>
              <a:t> </a:t>
            </a:r>
            <a:r>
              <a:rPr lang="en-GB" sz="1100" dirty="0" err="1">
                <a:effectLst/>
                <a:ea typeface="Arial" panose="020B0604020202020204" pitchFamily="34" charset="0"/>
              </a:rPr>
              <a:t>fframwaith</a:t>
            </a:r>
            <a:r>
              <a:rPr lang="en-GB" sz="1100" dirty="0">
                <a:effectLst/>
                <a:ea typeface="Arial" panose="020B0604020202020204" pitchFamily="34" charset="0"/>
              </a:rPr>
              <a:t> </a:t>
            </a:r>
            <a:r>
              <a:rPr lang="en-GB" sz="1100" dirty="0" err="1">
                <a:effectLst/>
                <a:ea typeface="Arial" panose="020B0604020202020204" pitchFamily="34" charset="0"/>
              </a:rPr>
              <a:t>sy’n</a:t>
            </a:r>
            <a:r>
              <a:rPr lang="en-GB" sz="1100" dirty="0">
                <a:effectLst/>
                <a:ea typeface="Arial" panose="020B0604020202020204" pitchFamily="34" charset="0"/>
              </a:rPr>
              <a:t> </a:t>
            </a:r>
            <a:r>
              <a:rPr lang="en-GB" sz="1100" dirty="0" err="1">
                <a:effectLst/>
                <a:ea typeface="Arial" panose="020B0604020202020204" pitchFamily="34" charset="0"/>
              </a:rPr>
              <a:t>seiliedig</a:t>
            </a:r>
            <a:r>
              <a:rPr lang="en-GB" sz="1100" spc="10" dirty="0">
                <a:effectLst/>
                <a:ea typeface="Arial" panose="020B0604020202020204" pitchFamily="34" charset="0"/>
              </a:rPr>
              <a:t> </a:t>
            </a:r>
            <a:r>
              <a:rPr lang="en-GB" sz="1100" dirty="0" err="1">
                <a:effectLst/>
                <a:ea typeface="Arial" panose="020B0604020202020204" pitchFamily="34" charset="0"/>
              </a:rPr>
              <a:t>ar</a:t>
            </a:r>
            <a:r>
              <a:rPr lang="en-GB" sz="1100" spc="5" dirty="0">
                <a:effectLst/>
                <a:ea typeface="Arial" panose="020B0604020202020204" pitchFamily="34" charset="0"/>
              </a:rPr>
              <a:t> </a:t>
            </a:r>
            <a:r>
              <a:rPr lang="en-GB" sz="1100" dirty="0" err="1">
                <a:effectLst/>
                <a:ea typeface="Arial" panose="020B0604020202020204" pitchFamily="34" charset="0"/>
              </a:rPr>
              <a:t>dystiolaeth</a:t>
            </a:r>
            <a:r>
              <a:rPr lang="en-GB" sz="1100" dirty="0">
                <a:effectLst/>
                <a:ea typeface="Arial" panose="020B0604020202020204" pitchFamily="34" charset="0"/>
              </a:rPr>
              <a:t>.</a:t>
            </a:r>
          </a:p>
          <a:p>
            <a:r>
              <a:rPr lang="en-GB" sz="1100" dirty="0">
                <a:effectLst/>
                <a:ea typeface="Arial" panose="020B0604020202020204" pitchFamily="34" charset="0"/>
              </a:rPr>
              <a:t> </a:t>
            </a:r>
          </a:p>
          <a:p>
            <a:pPr marL="139065" marR="2889250">
              <a:lnSpc>
                <a:spcPct val="200000"/>
              </a:lnSpc>
              <a:spcAft>
                <a:spcPts val="0"/>
              </a:spcAft>
            </a:pPr>
            <a:r>
              <a:rPr lang="en-GB" sz="1100" u="sng" dirty="0">
                <a:effectLst/>
                <a:ea typeface="Arial" panose="020B0604020202020204" pitchFamily="34" charset="0"/>
              </a:rPr>
              <a:t>(</a:t>
            </a:r>
            <a:r>
              <a:rPr lang="en-GB" sz="1100" u="sng" dirty="0" err="1">
                <a:effectLst/>
                <a:ea typeface="Arial" panose="020B0604020202020204" pitchFamily="34" charset="0"/>
              </a:rPr>
              <a:t>Awgrym</a:t>
            </a:r>
            <a:r>
              <a:rPr lang="en-GB" sz="1100" u="sng" spc="5" dirty="0">
                <a:effectLst/>
                <a:ea typeface="Arial" panose="020B0604020202020204" pitchFamily="34" charset="0"/>
              </a:rPr>
              <a:t> </a:t>
            </a:r>
            <a:r>
              <a:rPr lang="en-GB" sz="1100" u="sng" dirty="0" err="1">
                <a:effectLst/>
                <a:ea typeface="Arial" panose="020B0604020202020204" pitchFamily="34" charset="0"/>
              </a:rPr>
              <a:t>yw</a:t>
            </a:r>
            <a:r>
              <a:rPr lang="en-GB" sz="1100" u="sng" spc="-15" dirty="0">
                <a:effectLst/>
                <a:ea typeface="Arial" panose="020B0604020202020204" pitchFamily="34" charset="0"/>
              </a:rPr>
              <a:t> </a:t>
            </a:r>
            <a:r>
              <a:rPr lang="en-GB" sz="1100" u="sng" dirty="0" err="1">
                <a:effectLst/>
                <a:ea typeface="Arial" panose="020B0604020202020204" pitchFamily="34" charset="0"/>
              </a:rPr>
              <a:t>nifer</a:t>
            </a:r>
            <a:r>
              <a:rPr lang="en-GB" sz="1100" u="sng" spc="-5" dirty="0">
                <a:effectLst/>
                <a:ea typeface="Arial" panose="020B0604020202020204" pitchFamily="34" charset="0"/>
              </a:rPr>
              <a:t> </a:t>
            </a:r>
            <a:r>
              <a:rPr lang="en-GB" sz="1100" u="sng" dirty="0">
                <a:effectLst/>
                <a:ea typeface="Arial" panose="020B0604020202020204" pitchFamily="34" charset="0"/>
              </a:rPr>
              <a:t>y</a:t>
            </a:r>
            <a:r>
              <a:rPr lang="en-GB" sz="1100" u="sng" spc="-5" dirty="0">
                <a:effectLst/>
                <a:ea typeface="Arial" panose="020B0604020202020204" pitchFamily="34" charset="0"/>
              </a:rPr>
              <a:t> </a:t>
            </a:r>
            <a:r>
              <a:rPr lang="en-GB" sz="1100" u="sng" dirty="0" err="1">
                <a:effectLst/>
                <a:ea typeface="Arial" panose="020B0604020202020204" pitchFamily="34" charset="0"/>
              </a:rPr>
              <a:t>geiriau</a:t>
            </a:r>
            <a:r>
              <a:rPr lang="en-GB" sz="1100" u="sng" dirty="0">
                <a:effectLst/>
                <a:ea typeface="Arial" panose="020B0604020202020204" pitchFamily="34" charset="0"/>
              </a:rPr>
              <a:t>;</a:t>
            </a:r>
            <a:r>
              <a:rPr lang="en-GB" sz="1100" u="sng" spc="10" dirty="0">
                <a:effectLst/>
                <a:ea typeface="Arial" panose="020B0604020202020204" pitchFamily="34" charset="0"/>
              </a:rPr>
              <a:t> </a:t>
            </a:r>
            <a:r>
              <a:rPr lang="en-GB" sz="1100" u="sng" dirty="0" err="1">
                <a:effectLst/>
                <a:ea typeface="Arial" panose="020B0604020202020204" pitchFamily="34" charset="0"/>
              </a:rPr>
              <a:t>nid</a:t>
            </a:r>
            <a:r>
              <a:rPr lang="en-GB" sz="1100" u="sng" dirty="0">
                <a:effectLst/>
                <a:ea typeface="Arial" panose="020B0604020202020204" pitchFamily="34" charset="0"/>
              </a:rPr>
              <a:t> </a:t>
            </a:r>
            <a:r>
              <a:rPr lang="en-GB" sz="1100" u="sng" dirty="0" err="1">
                <a:effectLst/>
                <a:ea typeface="Arial" panose="020B0604020202020204" pitchFamily="34" charset="0"/>
              </a:rPr>
              <a:t>ydynt</a:t>
            </a:r>
            <a:r>
              <a:rPr lang="en-GB" sz="1100" u="sng" spc="10" dirty="0">
                <a:effectLst/>
                <a:ea typeface="Arial" panose="020B0604020202020204" pitchFamily="34" charset="0"/>
              </a:rPr>
              <a:t> </a:t>
            </a:r>
            <a:r>
              <a:rPr lang="en-GB" sz="1100" u="sng" dirty="0" err="1">
                <a:effectLst/>
                <a:ea typeface="Arial" panose="020B0604020202020204" pitchFamily="34" charset="0"/>
              </a:rPr>
              <a:t>yn</a:t>
            </a:r>
            <a:r>
              <a:rPr lang="en-GB" sz="1100" u="sng" dirty="0">
                <a:effectLst/>
                <a:ea typeface="Arial" panose="020B0604020202020204" pitchFamily="34" charset="0"/>
              </a:rPr>
              <a:t> </a:t>
            </a:r>
            <a:r>
              <a:rPr lang="en-GB" sz="1100" u="sng" dirty="0" err="1">
                <a:effectLst/>
                <a:ea typeface="Arial" panose="020B0604020202020204" pitchFamily="34" charset="0"/>
              </a:rPr>
              <a:t>orfodol</a:t>
            </a:r>
            <a:r>
              <a:rPr lang="en-GB" sz="1100" u="sng" dirty="0">
                <a:effectLst/>
                <a:ea typeface="Arial" panose="020B0604020202020204" pitchFamily="34" charset="0"/>
              </a:rPr>
              <a:t>)</a:t>
            </a:r>
            <a:r>
              <a:rPr lang="en-GB" sz="1100" spc="-290" dirty="0">
                <a:effectLst/>
                <a:ea typeface="Arial" panose="020B0604020202020204" pitchFamily="34" charset="0"/>
              </a:rPr>
              <a:t> </a:t>
            </a:r>
            <a:r>
              <a:rPr lang="en-GB" sz="1100" u="sng" dirty="0" err="1">
                <a:effectLst/>
                <a:ea typeface="Arial" panose="020B0604020202020204" pitchFamily="34" charset="0"/>
              </a:rPr>
              <a:t>Rhagarweiniad</a:t>
            </a:r>
            <a:r>
              <a:rPr lang="en-GB" sz="1100" u="sng" dirty="0">
                <a:effectLst/>
                <a:ea typeface="Arial" panose="020B0604020202020204" pitchFamily="34" charset="0"/>
              </a:rPr>
              <a:t> (200 o</a:t>
            </a:r>
            <a:r>
              <a:rPr lang="en-GB" sz="1100" u="sng" spc="-5" dirty="0">
                <a:effectLst/>
                <a:ea typeface="Arial" panose="020B0604020202020204" pitchFamily="34" charset="0"/>
              </a:rPr>
              <a:t> </a:t>
            </a:r>
            <a:r>
              <a:rPr lang="en-GB" sz="1100" u="sng" dirty="0" err="1">
                <a:effectLst/>
                <a:ea typeface="Arial" panose="020B0604020202020204" pitchFamily="34" charset="0"/>
              </a:rPr>
              <a:t>eiriau</a:t>
            </a:r>
            <a:r>
              <a:rPr lang="en-GB" sz="1100" u="sng" dirty="0">
                <a:effectLst/>
                <a:ea typeface="Arial" panose="020B0604020202020204" pitchFamily="34" charset="0"/>
              </a:rPr>
              <a:t>)</a:t>
            </a:r>
            <a:endParaRPr lang="en-GB" sz="1100" dirty="0">
              <a:effectLst/>
              <a:ea typeface="Arial" panose="020B0604020202020204" pitchFamily="34" charset="0"/>
            </a:endParaRPr>
          </a:p>
          <a:p>
            <a:pPr marL="139065" marR="153670">
              <a:spcBef>
                <a:spcPts val="5"/>
              </a:spcBef>
              <a:spcAft>
                <a:spcPts val="0"/>
              </a:spcAft>
            </a:pPr>
            <a:r>
              <a:rPr lang="en-GB" sz="1100" dirty="0" err="1">
                <a:effectLst/>
                <a:ea typeface="Arial" panose="020B0604020202020204" pitchFamily="34" charset="0"/>
              </a:rPr>
              <a:t>Yn</a:t>
            </a:r>
            <a:r>
              <a:rPr lang="en-GB" sz="1100" dirty="0">
                <a:effectLst/>
                <a:ea typeface="Arial" panose="020B0604020202020204" pitchFamily="34" charset="0"/>
              </a:rPr>
              <a:t> y </a:t>
            </a:r>
            <a:r>
              <a:rPr lang="en-GB" sz="1100" dirty="0" err="1">
                <a:effectLst/>
                <a:ea typeface="Arial" panose="020B0604020202020204" pitchFamily="34" charset="0"/>
              </a:rPr>
              <a:t>rhagarweiniad</a:t>
            </a:r>
            <a:r>
              <a:rPr lang="en-GB" sz="1100" dirty="0">
                <a:effectLst/>
                <a:ea typeface="Arial" panose="020B0604020202020204" pitchFamily="34" charset="0"/>
              </a:rPr>
              <a:t> </a:t>
            </a:r>
            <a:r>
              <a:rPr lang="en-GB" sz="1100" dirty="0" err="1">
                <a:effectLst/>
                <a:ea typeface="Arial" panose="020B0604020202020204" pitchFamily="34" charset="0"/>
              </a:rPr>
              <a:t>mae</a:t>
            </a:r>
            <a:r>
              <a:rPr lang="en-GB" sz="1100" dirty="0">
                <a:effectLst/>
                <a:ea typeface="Arial" panose="020B0604020202020204" pitchFamily="34" charset="0"/>
              </a:rPr>
              <a:t> </a:t>
            </a:r>
            <a:r>
              <a:rPr lang="en-GB" sz="1100" dirty="0" err="1">
                <a:effectLst/>
                <a:ea typeface="Arial" panose="020B0604020202020204" pitchFamily="34" charset="0"/>
              </a:rPr>
              <a:t>angen</a:t>
            </a:r>
            <a:r>
              <a:rPr lang="en-GB" sz="1100" dirty="0">
                <a:effectLst/>
                <a:ea typeface="Arial" panose="020B0604020202020204" pitchFamily="34" charset="0"/>
              </a:rPr>
              <a:t> </a:t>
            </a:r>
            <a:r>
              <a:rPr lang="en-GB" sz="1100" dirty="0" err="1">
                <a:effectLst/>
                <a:ea typeface="Arial" panose="020B0604020202020204" pitchFamily="34" charset="0"/>
              </a:rPr>
              <a:t>crynodeb</a:t>
            </a:r>
            <a:r>
              <a:rPr lang="en-GB" sz="1100" dirty="0">
                <a:effectLst/>
                <a:ea typeface="Arial" panose="020B0604020202020204" pitchFamily="34" charset="0"/>
              </a:rPr>
              <a:t> </a:t>
            </a:r>
            <a:r>
              <a:rPr lang="en-GB" sz="1100" dirty="0" err="1">
                <a:effectLst/>
                <a:ea typeface="Arial" panose="020B0604020202020204" pitchFamily="34" charset="0"/>
              </a:rPr>
              <a:t>byr</a:t>
            </a:r>
            <a:r>
              <a:rPr lang="en-GB" sz="1100" dirty="0">
                <a:effectLst/>
                <a:ea typeface="Arial" panose="020B0604020202020204" pitchFamily="34" charset="0"/>
              </a:rPr>
              <a:t> </a:t>
            </a:r>
            <a:r>
              <a:rPr lang="en-GB" sz="1100" dirty="0" err="1">
                <a:effectLst/>
                <a:ea typeface="Arial" panose="020B0604020202020204" pitchFamily="34" charset="0"/>
              </a:rPr>
              <a:t>iawn</a:t>
            </a:r>
            <a:r>
              <a:rPr lang="en-GB" sz="1100" dirty="0">
                <a:effectLst/>
                <a:ea typeface="Arial" panose="020B0604020202020204" pitchFamily="34" charset="0"/>
              </a:rPr>
              <a:t> </a:t>
            </a:r>
            <a:r>
              <a:rPr lang="en-GB" sz="1100" dirty="0" err="1">
                <a:effectLst/>
                <a:ea typeface="Arial" panose="020B0604020202020204" pitchFamily="34" charset="0"/>
              </a:rPr>
              <a:t>o’r</a:t>
            </a:r>
            <a:r>
              <a:rPr lang="en-GB" sz="1100" dirty="0">
                <a:effectLst/>
                <a:ea typeface="Arial" panose="020B0604020202020204" pitchFamily="34" charset="0"/>
              </a:rPr>
              <a:t> </a:t>
            </a:r>
            <a:r>
              <a:rPr lang="en-GB" sz="1100" dirty="0" err="1">
                <a:effectLst/>
                <a:ea typeface="Arial" panose="020B0604020202020204" pitchFamily="34" charset="0"/>
              </a:rPr>
              <a:t>dasg</a:t>
            </a:r>
            <a:r>
              <a:rPr lang="en-GB" sz="1100" dirty="0">
                <a:effectLst/>
                <a:ea typeface="Arial" panose="020B0604020202020204" pitchFamily="34" charset="0"/>
              </a:rPr>
              <a:t> a </a:t>
            </a:r>
            <a:r>
              <a:rPr lang="en-GB" sz="1100" dirty="0" err="1">
                <a:effectLst/>
                <a:ea typeface="Arial" panose="020B0604020202020204" pitchFamily="34" charset="0"/>
              </a:rPr>
              <a:t>roddwyd</a:t>
            </a:r>
            <a:r>
              <a:rPr lang="en-GB" sz="1100" dirty="0">
                <a:effectLst/>
                <a:ea typeface="Arial" panose="020B0604020202020204" pitchFamily="34" charset="0"/>
              </a:rPr>
              <a:t> </a:t>
            </a:r>
            <a:r>
              <a:rPr lang="en-GB" sz="1100" dirty="0" err="1">
                <a:effectLst/>
                <a:ea typeface="Arial" panose="020B0604020202020204" pitchFamily="34" charset="0"/>
              </a:rPr>
              <a:t>i</a:t>
            </a:r>
            <a:r>
              <a:rPr lang="en-GB" sz="1100" dirty="0">
                <a:effectLst/>
                <a:ea typeface="Arial" panose="020B0604020202020204" pitchFamily="34" charset="0"/>
              </a:rPr>
              <a:t> chi </a:t>
            </a:r>
            <a:r>
              <a:rPr lang="en-GB" sz="1100" dirty="0" err="1">
                <a:effectLst/>
                <a:ea typeface="Arial" panose="020B0604020202020204" pitchFamily="34" charset="0"/>
              </a:rPr>
              <a:t>a’r</a:t>
            </a:r>
            <a:r>
              <a:rPr lang="en-GB" sz="1100" dirty="0">
                <a:effectLst/>
                <a:ea typeface="Arial" panose="020B0604020202020204" pitchFamily="34" charset="0"/>
              </a:rPr>
              <a:t> </a:t>
            </a:r>
            <a:r>
              <a:rPr lang="en-GB" sz="1100" dirty="0" err="1">
                <a:effectLst/>
                <a:ea typeface="Arial" panose="020B0604020202020204" pitchFamily="34" charset="0"/>
              </a:rPr>
              <a:t>agwedd</a:t>
            </a:r>
            <a:r>
              <a:rPr lang="en-GB" sz="1100" dirty="0">
                <a:effectLst/>
                <a:ea typeface="Arial" panose="020B0604020202020204" pitchFamily="34" charset="0"/>
              </a:rPr>
              <a:t> </a:t>
            </a:r>
            <a:r>
              <a:rPr lang="en-GB" sz="1100" dirty="0" err="1">
                <a:effectLst/>
                <a:ea typeface="Arial" panose="020B0604020202020204" pitchFamily="34" charset="0"/>
              </a:rPr>
              <a:t>yr</a:t>
            </a:r>
            <a:r>
              <a:rPr lang="en-GB" sz="1100" dirty="0">
                <a:effectLst/>
                <a:ea typeface="Arial" panose="020B0604020202020204" pitchFamily="34" charset="0"/>
              </a:rPr>
              <a:t> </a:t>
            </a:r>
            <a:r>
              <a:rPr lang="en-GB" sz="1100" dirty="0" err="1">
                <a:effectLst/>
                <a:ea typeface="Arial" panose="020B0604020202020204" pitchFamily="34" charset="0"/>
              </a:rPr>
              <a:t>ydych</a:t>
            </a:r>
            <a:r>
              <a:rPr lang="en-GB" sz="1100" dirty="0">
                <a:effectLst/>
                <a:ea typeface="Arial" panose="020B0604020202020204" pitchFamily="34" charset="0"/>
              </a:rPr>
              <a:t> </a:t>
            </a:r>
            <a:r>
              <a:rPr lang="en-GB" sz="1100" dirty="0" err="1">
                <a:effectLst/>
                <a:ea typeface="Arial" panose="020B0604020202020204" pitchFamily="34" charset="0"/>
              </a:rPr>
              <a:t>wedi</a:t>
            </a:r>
            <a:r>
              <a:rPr lang="en-GB" sz="1100" dirty="0">
                <a:effectLst/>
                <a:ea typeface="Arial" panose="020B0604020202020204" pitchFamily="34" charset="0"/>
              </a:rPr>
              <a:t> </a:t>
            </a:r>
            <a:r>
              <a:rPr lang="en-GB" sz="1100" dirty="0" err="1">
                <a:effectLst/>
                <a:ea typeface="Arial" panose="020B0604020202020204" pitchFamily="34" charset="0"/>
              </a:rPr>
              <a:t>dewis</a:t>
            </a:r>
            <a:r>
              <a:rPr lang="en-GB" sz="1100" spc="-295" dirty="0">
                <a:effectLst/>
                <a:ea typeface="Arial" panose="020B0604020202020204" pitchFamily="34" charset="0"/>
              </a:rPr>
              <a:t> </a:t>
            </a:r>
            <a:r>
              <a:rPr lang="en-GB" sz="1100" dirty="0" err="1">
                <a:effectLst/>
                <a:ea typeface="Arial" panose="020B0604020202020204" pitchFamily="34" charset="0"/>
              </a:rPr>
              <a:t>ysgrifennu</a:t>
            </a:r>
            <a:r>
              <a:rPr lang="en-GB" sz="1100" spc="-10" dirty="0">
                <a:effectLst/>
                <a:ea typeface="Arial" panose="020B0604020202020204" pitchFamily="34" charset="0"/>
              </a:rPr>
              <a:t> </a:t>
            </a:r>
            <a:r>
              <a:rPr lang="en-GB" sz="1100" dirty="0" err="1">
                <a:effectLst/>
                <a:ea typeface="Arial" panose="020B0604020202020204" pitchFamily="34" charset="0"/>
              </a:rPr>
              <a:t>amdani</a:t>
            </a:r>
            <a:r>
              <a:rPr lang="en-GB" sz="1100" dirty="0">
                <a:effectLst/>
                <a:ea typeface="Arial" panose="020B0604020202020204" pitchFamily="34" charset="0"/>
              </a:rPr>
              <a:t>.</a:t>
            </a:r>
            <a:r>
              <a:rPr lang="en-GB" sz="1100" spc="-5" dirty="0">
                <a:effectLst/>
                <a:ea typeface="Arial" panose="020B0604020202020204" pitchFamily="34" charset="0"/>
              </a:rPr>
              <a:t> </a:t>
            </a:r>
            <a:r>
              <a:rPr lang="en-GB" sz="1100" dirty="0">
                <a:effectLst/>
                <a:ea typeface="Arial" panose="020B0604020202020204" pitchFamily="34" charset="0"/>
              </a:rPr>
              <a:t>Mae</a:t>
            </a:r>
            <a:r>
              <a:rPr lang="en-GB" sz="1100" spc="5" dirty="0">
                <a:effectLst/>
                <a:ea typeface="Arial" panose="020B0604020202020204" pitchFamily="34" charset="0"/>
              </a:rPr>
              <a:t> </a:t>
            </a:r>
            <a:r>
              <a:rPr lang="en-GB" sz="1100" dirty="0" err="1">
                <a:effectLst/>
                <a:ea typeface="Arial" panose="020B0604020202020204" pitchFamily="34" charset="0"/>
              </a:rPr>
              <a:t>angen</a:t>
            </a:r>
            <a:r>
              <a:rPr lang="en-GB" sz="1100" spc="-10" dirty="0">
                <a:effectLst/>
                <a:ea typeface="Arial" panose="020B0604020202020204" pitchFamily="34" charset="0"/>
              </a:rPr>
              <a:t> </a:t>
            </a:r>
            <a:r>
              <a:rPr lang="en-GB" sz="1100" dirty="0" err="1">
                <a:effectLst/>
                <a:ea typeface="Arial" panose="020B0604020202020204" pitchFamily="34" charset="0"/>
              </a:rPr>
              <a:t>i</a:t>
            </a:r>
            <a:r>
              <a:rPr lang="en-GB" sz="1100" spc="5" dirty="0">
                <a:effectLst/>
                <a:ea typeface="Arial" panose="020B0604020202020204" pitchFamily="34" charset="0"/>
              </a:rPr>
              <a:t> </a:t>
            </a:r>
            <a:r>
              <a:rPr lang="en-GB" sz="1100" dirty="0">
                <a:effectLst/>
                <a:ea typeface="Arial" panose="020B0604020202020204" pitchFamily="34" charset="0"/>
              </a:rPr>
              <a:t>chi</a:t>
            </a:r>
            <a:r>
              <a:rPr lang="en-GB" sz="1100" spc="-5" dirty="0">
                <a:effectLst/>
                <a:ea typeface="Arial" panose="020B0604020202020204" pitchFamily="34" charset="0"/>
              </a:rPr>
              <a:t> </a:t>
            </a:r>
            <a:r>
              <a:rPr lang="en-GB" sz="1100" dirty="0" err="1">
                <a:effectLst/>
                <a:ea typeface="Arial" panose="020B0604020202020204" pitchFamily="34" charset="0"/>
              </a:rPr>
              <a:t>hefyd</a:t>
            </a:r>
            <a:r>
              <a:rPr lang="en-GB" sz="1100" spc="-5" dirty="0">
                <a:effectLst/>
                <a:ea typeface="Arial" panose="020B0604020202020204" pitchFamily="34" charset="0"/>
              </a:rPr>
              <a:t> </a:t>
            </a:r>
            <a:r>
              <a:rPr lang="en-GB" sz="1100" dirty="0" err="1">
                <a:effectLst/>
                <a:ea typeface="Arial" panose="020B0604020202020204" pitchFamily="34" charset="0"/>
              </a:rPr>
              <a:t>roi</a:t>
            </a:r>
            <a:r>
              <a:rPr lang="en-GB" sz="1100" spc="-5" dirty="0">
                <a:effectLst/>
                <a:ea typeface="Arial" panose="020B0604020202020204" pitchFamily="34" charset="0"/>
              </a:rPr>
              <a:t> </a:t>
            </a:r>
            <a:r>
              <a:rPr lang="en-GB" sz="1100" dirty="0" err="1">
                <a:effectLst/>
                <a:ea typeface="Arial" panose="020B0604020202020204" pitchFamily="34" charset="0"/>
              </a:rPr>
              <a:t>amlinelliad</a:t>
            </a:r>
            <a:r>
              <a:rPr lang="en-GB" sz="1100" spc="5" dirty="0">
                <a:effectLst/>
                <a:ea typeface="Arial" panose="020B0604020202020204" pitchFamily="34" charset="0"/>
              </a:rPr>
              <a:t> </a:t>
            </a:r>
            <a:r>
              <a:rPr lang="en-GB" sz="1100" dirty="0" err="1">
                <a:effectLst/>
                <a:ea typeface="Arial" panose="020B0604020202020204" pitchFamily="34" charset="0"/>
              </a:rPr>
              <a:t>byr</a:t>
            </a:r>
            <a:r>
              <a:rPr lang="en-GB" sz="1100" spc="5" dirty="0">
                <a:effectLst/>
                <a:ea typeface="Arial" panose="020B0604020202020204" pitchFamily="34" charset="0"/>
              </a:rPr>
              <a:t> </a:t>
            </a:r>
            <a:r>
              <a:rPr lang="en-GB" sz="1100" dirty="0">
                <a:effectLst/>
                <a:ea typeface="Arial" panose="020B0604020202020204" pitchFamily="34" charset="0"/>
              </a:rPr>
              <a:t>o</a:t>
            </a:r>
            <a:r>
              <a:rPr lang="en-GB" sz="1100" spc="5" dirty="0">
                <a:effectLst/>
                <a:ea typeface="Arial" panose="020B0604020202020204" pitchFamily="34" charset="0"/>
              </a:rPr>
              <a:t> </a:t>
            </a:r>
            <a:r>
              <a:rPr lang="en-GB" sz="1100" dirty="0" err="1">
                <a:effectLst/>
                <a:ea typeface="Arial" panose="020B0604020202020204" pitchFamily="34" charset="0"/>
              </a:rPr>
              <a:t>gyd-destun</a:t>
            </a:r>
            <a:r>
              <a:rPr lang="en-GB" sz="1100" spc="-10" dirty="0">
                <a:effectLst/>
                <a:ea typeface="Arial" panose="020B0604020202020204" pitchFamily="34" charset="0"/>
              </a:rPr>
              <a:t> </a:t>
            </a:r>
            <a:r>
              <a:rPr lang="en-GB" sz="1100" dirty="0" err="1">
                <a:effectLst/>
                <a:ea typeface="Arial" panose="020B0604020202020204" pitchFamily="34" charset="0"/>
              </a:rPr>
              <a:t>yr</a:t>
            </a:r>
            <a:r>
              <a:rPr lang="en-GB" sz="1100" spc="10" dirty="0">
                <a:effectLst/>
                <a:ea typeface="Arial" panose="020B0604020202020204" pitchFamily="34" charset="0"/>
              </a:rPr>
              <a:t> </a:t>
            </a:r>
            <a:r>
              <a:rPr lang="en-GB" sz="1100" dirty="0" err="1">
                <a:effectLst/>
                <a:ea typeface="Arial" panose="020B0604020202020204" pitchFamily="34" charset="0"/>
              </a:rPr>
              <a:t>ysgol</a:t>
            </a:r>
            <a:r>
              <a:rPr lang="en-GB" sz="1100" dirty="0">
                <a:effectLst/>
                <a:ea typeface="Arial" panose="020B0604020202020204" pitchFamily="34" charset="0"/>
              </a:rPr>
              <a:t>.</a:t>
            </a:r>
          </a:p>
          <a:p>
            <a:r>
              <a:rPr lang="en-GB" sz="1100" dirty="0">
                <a:effectLst/>
                <a:ea typeface="Arial" panose="020B0604020202020204" pitchFamily="34" charset="0"/>
              </a:rPr>
              <a:t> </a:t>
            </a:r>
          </a:p>
          <a:p>
            <a:pPr marL="139065"/>
            <a:r>
              <a:rPr lang="en-GB" sz="1100" u="sng" dirty="0" err="1">
                <a:effectLst/>
                <a:ea typeface="Arial" panose="020B0604020202020204" pitchFamily="34" charset="0"/>
              </a:rPr>
              <a:t>Adolygiad</a:t>
            </a:r>
            <a:r>
              <a:rPr lang="en-GB" sz="1100" u="sng" spc="10" dirty="0">
                <a:effectLst/>
                <a:ea typeface="Arial" panose="020B0604020202020204" pitchFamily="34" charset="0"/>
              </a:rPr>
              <a:t> </a:t>
            </a:r>
            <a:r>
              <a:rPr lang="en-GB" sz="1100" u="sng" dirty="0" err="1">
                <a:effectLst/>
                <a:ea typeface="Arial" panose="020B0604020202020204" pitchFamily="34" charset="0"/>
              </a:rPr>
              <a:t>Llenyddiaeth</a:t>
            </a:r>
            <a:r>
              <a:rPr lang="en-GB" sz="1100" u="sng" spc="10" dirty="0">
                <a:effectLst/>
                <a:ea typeface="Arial" panose="020B0604020202020204" pitchFamily="34" charset="0"/>
              </a:rPr>
              <a:t> </a:t>
            </a:r>
            <a:r>
              <a:rPr lang="en-GB" sz="1100" u="sng" dirty="0">
                <a:effectLst/>
                <a:ea typeface="Arial" panose="020B0604020202020204" pitchFamily="34" charset="0"/>
              </a:rPr>
              <a:t>(800</a:t>
            </a:r>
            <a:r>
              <a:rPr lang="en-GB" sz="1100" u="sng" spc="10" dirty="0">
                <a:effectLst/>
                <a:ea typeface="Arial" panose="020B0604020202020204" pitchFamily="34" charset="0"/>
              </a:rPr>
              <a:t> </a:t>
            </a:r>
            <a:r>
              <a:rPr lang="en-GB" sz="1100" u="sng" dirty="0">
                <a:effectLst/>
                <a:ea typeface="Arial" panose="020B0604020202020204" pitchFamily="34" charset="0"/>
              </a:rPr>
              <a:t>o</a:t>
            </a:r>
            <a:r>
              <a:rPr lang="en-GB" sz="1100" u="sng" spc="15" dirty="0">
                <a:effectLst/>
                <a:ea typeface="Arial" panose="020B0604020202020204" pitchFamily="34" charset="0"/>
              </a:rPr>
              <a:t> </a:t>
            </a:r>
            <a:r>
              <a:rPr lang="en-GB" sz="1100" u="sng" dirty="0" err="1">
                <a:effectLst/>
                <a:ea typeface="Arial" panose="020B0604020202020204" pitchFamily="34" charset="0"/>
              </a:rPr>
              <a:t>eiriau</a:t>
            </a:r>
            <a:r>
              <a:rPr lang="en-GB" sz="1100" u="sng" dirty="0">
                <a:effectLst/>
                <a:ea typeface="Arial" panose="020B0604020202020204" pitchFamily="34" charset="0"/>
              </a:rPr>
              <a:t>)</a:t>
            </a:r>
            <a:endParaRPr lang="en-GB" sz="1100" dirty="0">
              <a:effectLst/>
              <a:ea typeface="Arial" panose="020B0604020202020204" pitchFamily="34" charset="0"/>
            </a:endParaRPr>
          </a:p>
          <a:p>
            <a:pPr marL="139065" marR="153670">
              <a:spcAft>
                <a:spcPts val="0"/>
              </a:spcAft>
            </a:pPr>
            <a:r>
              <a:rPr lang="en-GB" sz="1100" dirty="0">
                <a:effectLst/>
                <a:ea typeface="Arial" panose="020B0604020202020204" pitchFamily="34" charset="0"/>
              </a:rPr>
              <a:t>Mae </a:t>
            </a:r>
            <a:r>
              <a:rPr lang="en-GB" sz="1100" dirty="0" err="1">
                <a:effectLst/>
                <a:ea typeface="Arial" panose="020B0604020202020204" pitchFamily="34" charset="0"/>
              </a:rPr>
              <a:t>angen</a:t>
            </a:r>
            <a:r>
              <a:rPr lang="en-GB" sz="1100" dirty="0">
                <a:effectLst/>
                <a:ea typeface="Arial" panose="020B0604020202020204" pitchFamily="34" charset="0"/>
              </a:rPr>
              <a:t> </a:t>
            </a:r>
            <a:r>
              <a:rPr lang="en-GB" sz="1100" dirty="0" err="1">
                <a:effectLst/>
                <a:ea typeface="Arial" panose="020B0604020202020204" pitchFamily="34" charset="0"/>
              </a:rPr>
              <a:t>i’ch</a:t>
            </a:r>
            <a:r>
              <a:rPr lang="en-GB" sz="1100" dirty="0">
                <a:effectLst/>
                <a:ea typeface="Arial" panose="020B0604020202020204" pitchFamily="34" charset="0"/>
              </a:rPr>
              <a:t> </a:t>
            </a:r>
            <a:r>
              <a:rPr lang="en-GB" sz="1100" dirty="0" err="1">
                <a:effectLst/>
                <a:ea typeface="Arial" panose="020B0604020202020204" pitchFamily="34" charset="0"/>
              </a:rPr>
              <a:t>adolygiad</a:t>
            </a:r>
            <a:r>
              <a:rPr lang="en-GB" sz="1100" dirty="0">
                <a:effectLst/>
                <a:ea typeface="Arial" panose="020B0604020202020204" pitchFamily="34" charset="0"/>
              </a:rPr>
              <a:t> </a:t>
            </a:r>
            <a:r>
              <a:rPr lang="en-GB" sz="1100" dirty="0" err="1">
                <a:effectLst/>
                <a:ea typeface="Arial" panose="020B0604020202020204" pitchFamily="34" charset="0"/>
              </a:rPr>
              <a:t>llenyddiaeth</a:t>
            </a:r>
            <a:r>
              <a:rPr lang="en-GB" sz="1100" dirty="0">
                <a:effectLst/>
                <a:ea typeface="Arial" panose="020B0604020202020204" pitchFamily="34" charset="0"/>
              </a:rPr>
              <a:t> </a:t>
            </a:r>
            <a:r>
              <a:rPr lang="en-GB" sz="1100" dirty="0" err="1">
                <a:effectLst/>
                <a:ea typeface="Arial" panose="020B0604020202020204" pitchFamily="34" charset="0"/>
              </a:rPr>
              <a:t>ddangos</a:t>
            </a:r>
            <a:r>
              <a:rPr lang="en-GB" sz="1100" dirty="0">
                <a:effectLst/>
                <a:ea typeface="Arial" panose="020B0604020202020204" pitchFamily="34" charset="0"/>
              </a:rPr>
              <a:t> </a:t>
            </a:r>
            <a:r>
              <a:rPr lang="en-GB" sz="1100" dirty="0" err="1">
                <a:effectLst/>
                <a:ea typeface="Arial" panose="020B0604020202020204" pitchFamily="34" charset="0"/>
              </a:rPr>
              <a:t>eich</a:t>
            </a:r>
            <a:r>
              <a:rPr lang="en-GB" sz="1100" dirty="0">
                <a:effectLst/>
                <a:ea typeface="Arial" panose="020B0604020202020204" pitchFamily="34" charset="0"/>
              </a:rPr>
              <a:t> </a:t>
            </a:r>
            <a:r>
              <a:rPr lang="en-GB" sz="1100" dirty="0" err="1">
                <a:effectLst/>
                <a:ea typeface="Arial" panose="020B0604020202020204" pitchFamily="34" charset="0"/>
              </a:rPr>
              <a:t>dealltwriaeth</a:t>
            </a:r>
            <a:r>
              <a:rPr lang="en-GB" sz="1100" dirty="0">
                <a:effectLst/>
                <a:ea typeface="Arial" panose="020B0604020202020204" pitchFamily="34" charset="0"/>
              </a:rPr>
              <a:t> </a:t>
            </a:r>
            <a:r>
              <a:rPr lang="en-GB" sz="1100" dirty="0" err="1">
                <a:effectLst/>
                <a:ea typeface="Arial" panose="020B0604020202020204" pitchFamily="34" charset="0"/>
              </a:rPr>
              <a:t>ar</a:t>
            </a:r>
            <a:r>
              <a:rPr lang="en-GB" sz="1100" dirty="0">
                <a:effectLst/>
                <a:ea typeface="Arial" panose="020B0604020202020204" pitchFamily="34" charset="0"/>
              </a:rPr>
              <a:t> </a:t>
            </a:r>
            <a:r>
              <a:rPr lang="en-GB" sz="1100" dirty="0" err="1">
                <a:effectLst/>
                <a:ea typeface="Arial" panose="020B0604020202020204" pitchFamily="34" charset="0"/>
              </a:rPr>
              <a:t>lefel</a:t>
            </a:r>
            <a:r>
              <a:rPr lang="en-GB" sz="1100" dirty="0">
                <a:effectLst/>
                <a:ea typeface="Arial" panose="020B0604020202020204" pitchFamily="34" charset="0"/>
              </a:rPr>
              <a:t> </a:t>
            </a:r>
            <a:r>
              <a:rPr lang="en-GB" sz="1100" dirty="0" err="1">
                <a:effectLst/>
                <a:ea typeface="Arial" panose="020B0604020202020204" pitchFamily="34" charset="0"/>
              </a:rPr>
              <a:t>ddamcaniaethol</a:t>
            </a:r>
            <a:r>
              <a:rPr lang="en-GB" sz="1100" dirty="0">
                <a:effectLst/>
                <a:ea typeface="Arial" panose="020B0604020202020204" pitchFamily="34" charset="0"/>
              </a:rPr>
              <a:t> </a:t>
            </a:r>
            <a:r>
              <a:rPr lang="en-GB" sz="1100" dirty="0" err="1">
                <a:effectLst/>
                <a:ea typeface="Arial" panose="020B0604020202020204" pitchFamily="34" charset="0"/>
              </a:rPr>
              <a:t>o’r</a:t>
            </a:r>
            <a:r>
              <a:rPr lang="en-GB" sz="1100" dirty="0">
                <a:effectLst/>
                <a:ea typeface="Arial" panose="020B0604020202020204" pitchFamily="34" charset="0"/>
              </a:rPr>
              <a:t> broses</a:t>
            </a:r>
            <a:r>
              <a:rPr lang="en-GB" sz="1100" spc="5" dirty="0">
                <a:effectLst/>
                <a:ea typeface="Arial" panose="020B0604020202020204" pitchFamily="34" charset="0"/>
              </a:rPr>
              <a:t> </a:t>
            </a:r>
            <a:r>
              <a:rPr lang="en-GB" sz="1100" dirty="0" err="1">
                <a:effectLst/>
                <a:ea typeface="Arial" panose="020B0604020202020204" pitchFamily="34" charset="0"/>
              </a:rPr>
              <a:t>ddatblygu</a:t>
            </a:r>
            <a:r>
              <a:rPr lang="en-GB" sz="1100" spc="-35" dirty="0">
                <a:effectLst/>
                <a:ea typeface="Arial" panose="020B0604020202020204" pitchFamily="34" charset="0"/>
              </a:rPr>
              <a:t> </a:t>
            </a:r>
            <a:r>
              <a:rPr lang="en-GB" sz="1100" dirty="0" err="1">
                <a:effectLst/>
                <a:ea typeface="Arial" panose="020B0604020202020204" pitchFamily="34" charset="0"/>
              </a:rPr>
              <a:t>ysgol</a:t>
            </a:r>
            <a:r>
              <a:rPr lang="en-GB" sz="1100" spc="-35" dirty="0">
                <a:effectLst/>
                <a:ea typeface="Arial" panose="020B0604020202020204" pitchFamily="34" charset="0"/>
              </a:rPr>
              <a:t> </a:t>
            </a:r>
            <a:r>
              <a:rPr lang="en-GB" sz="1100" b="1" dirty="0" err="1">
                <a:effectLst/>
                <a:ea typeface="Arial" panose="020B0604020202020204" pitchFamily="34" charset="0"/>
              </a:rPr>
              <a:t>ond</a:t>
            </a:r>
            <a:r>
              <a:rPr lang="en-GB" sz="1100" b="1" spc="-45" dirty="0">
                <a:effectLst/>
                <a:ea typeface="Arial" panose="020B0604020202020204" pitchFamily="34" charset="0"/>
              </a:rPr>
              <a:t> </a:t>
            </a:r>
            <a:r>
              <a:rPr lang="en-GB" sz="1100" b="1" dirty="0" err="1">
                <a:effectLst/>
                <a:ea typeface="Arial" panose="020B0604020202020204" pitchFamily="34" charset="0"/>
              </a:rPr>
              <a:t>mae</a:t>
            </a:r>
            <a:r>
              <a:rPr lang="en-GB" sz="1100" b="1" spc="-40" dirty="0">
                <a:effectLst/>
                <a:ea typeface="Arial" panose="020B0604020202020204" pitchFamily="34" charset="0"/>
              </a:rPr>
              <a:t> </a:t>
            </a:r>
            <a:r>
              <a:rPr lang="en-GB" sz="1100" b="1" dirty="0" err="1">
                <a:effectLst/>
                <a:ea typeface="Arial" panose="020B0604020202020204" pitchFamily="34" charset="0"/>
              </a:rPr>
              <a:t>angen</a:t>
            </a:r>
            <a:r>
              <a:rPr lang="en-GB" sz="1100" b="1" spc="-35" dirty="0">
                <a:effectLst/>
                <a:ea typeface="Arial" panose="020B0604020202020204" pitchFamily="34" charset="0"/>
              </a:rPr>
              <a:t> </a:t>
            </a:r>
            <a:r>
              <a:rPr lang="en-GB" sz="1100" dirty="0" err="1">
                <a:effectLst/>
                <a:ea typeface="Arial" panose="020B0604020202020204" pitchFamily="34" charset="0"/>
              </a:rPr>
              <a:t>iddo</a:t>
            </a:r>
            <a:r>
              <a:rPr lang="en-GB" sz="1100" spc="-35" dirty="0">
                <a:effectLst/>
                <a:ea typeface="Arial" panose="020B0604020202020204" pitchFamily="34" charset="0"/>
              </a:rPr>
              <a:t> </a:t>
            </a:r>
            <a:r>
              <a:rPr lang="en-GB" sz="1100" dirty="0" err="1">
                <a:effectLst/>
                <a:ea typeface="Arial" panose="020B0604020202020204" pitchFamily="34" charset="0"/>
              </a:rPr>
              <a:t>hefyd</a:t>
            </a:r>
            <a:r>
              <a:rPr lang="en-GB" sz="1100" spc="-40" dirty="0">
                <a:effectLst/>
                <a:ea typeface="Arial" panose="020B0604020202020204" pitchFamily="34" charset="0"/>
              </a:rPr>
              <a:t> </a:t>
            </a:r>
            <a:r>
              <a:rPr lang="en-GB" sz="1100" dirty="0" err="1">
                <a:effectLst/>
                <a:ea typeface="Arial" panose="020B0604020202020204" pitchFamily="34" charset="0"/>
              </a:rPr>
              <a:t>ddangos</a:t>
            </a:r>
            <a:r>
              <a:rPr lang="en-GB" sz="1100" spc="-30" dirty="0">
                <a:effectLst/>
                <a:ea typeface="Arial" panose="020B0604020202020204" pitchFamily="34" charset="0"/>
              </a:rPr>
              <a:t> </a:t>
            </a:r>
            <a:r>
              <a:rPr lang="en-GB" sz="1100" dirty="0" err="1">
                <a:effectLst/>
                <a:ea typeface="Arial" panose="020B0604020202020204" pitchFamily="34" charset="0"/>
              </a:rPr>
              <a:t>eich</a:t>
            </a:r>
            <a:r>
              <a:rPr lang="en-GB" sz="1100" spc="-35" dirty="0">
                <a:effectLst/>
                <a:ea typeface="Arial" panose="020B0604020202020204" pitchFamily="34" charset="0"/>
              </a:rPr>
              <a:t> </a:t>
            </a:r>
            <a:r>
              <a:rPr lang="en-GB" sz="1100" dirty="0" err="1">
                <a:effectLst/>
                <a:ea typeface="Arial" panose="020B0604020202020204" pitchFamily="34" charset="0"/>
              </a:rPr>
              <a:t>dealltwriaeth</a:t>
            </a:r>
            <a:r>
              <a:rPr lang="en-GB" sz="1100" spc="-35" dirty="0">
                <a:effectLst/>
                <a:ea typeface="Arial" panose="020B0604020202020204" pitchFamily="34" charset="0"/>
              </a:rPr>
              <a:t> </a:t>
            </a:r>
            <a:r>
              <a:rPr lang="en-GB" sz="1100" dirty="0" err="1">
                <a:effectLst/>
                <a:ea typeface="Arial" panose="020B0604020202020204" pitchFamily="34" charset="0"/>
              </a:rPr>
              <a:t>o’r</a:t>
            </a:r>
            <a:r>
              <a:rPr lang="en-GB" sz="1100" spc="-45" dirty="0">
                <a:effectLst/>
                <a:ea typeface="Arial" panose="020B0604020202020204" pitchFamily="34" charset="0"/>
              </a:rPr>
              <a:t> </a:t>
            </a:r>
            <a:r>
              <a:rPr lang="en-GB" sz="1100" dirty="0" err="1">
                <a:effectLst/>
                <a:ea typeface="Arial" panose="020B0604020202020204" pitchFamily="34" charset="0"/>
              </a:rPr>
              <a:t>agwedd</a:t>
            </a:r>
            <a:r>
              <a:rPr lang="en-GB" sz="1100" spc="-10" dirty="0">
                <a:effectLst/>
                <a:ea typeface="Arial" panose="020B0604020202020204" pitchFamily="34" charset="0"/>
              </a:rPr>
              <a:t> </a:t>
            </a:r>
            <a:r>
              <a:rPr lang="en-GB" sz="1100" dirty="0" err="1">
                <a:effectLst/>
                <a:ea typeface="Arial" panose="020B0604020202020204" pitchFamily="34" charset="0"/>
              </a:rPr>
              <a:t>rydych</a:t>
            </a:r>
            <a:r>
              <a:rPr lang="en-GB" sz="1100" spc="-35" dirty="0">
                <a:effectLst/>
                <a:ea typeface="Arial" panose="020B0604020202020204" pitchFamily="34" charset="0"/>
              </a:rPr>
              <a:t> </a:t>
            </a:r>
            <a:r>
              <a:rPr lang="en-GB" sz="1100" dirty="0" err="1">
                <a:effectLst/>
                <a:ea typeface="Arial" panose="020B0604020202020204" pitchFamily="34" charset="0"/>
              </a:rPr>
              <a:t>wedi’i</a:t>
            </a:r>
            <a:r>
              <a:rPr lang="en-GB" sz="1100" spc="-35" dirty="0">
                <a:effectLst/>
                <a:ea typeface="Arial" panose="020B0604020202020204" pitchFamily="34" charset="0"/>
              </a:rPr>
              <a:t> </a:t>
            </a:r>
            <a:r>
              <a:rPr lang="en-GB" sz="1100" dirty="0" err="1">
                <a:effectLst/>
                <a:ea typeface="Arial" panose="020B0604020202020204" pitchFamily="34" charset="0"/>
              </a:rPr>
              <a:t>dewis</a:t>
            </a:r>
            <a:r>
              <a:rPr lang="en-GB" sz="1100" spc="-45" dirty="0">
                <a:effectLst/>
                <a:ea typeface="Arial" panose="020B0604020202020204" pitchFamily="34" charset="0"/>
              </a:rPr>
              <a:t> </a:t>
            </a:r>
            <a:r>
              <a:rPr lang="en-GB" sz="1100" dirty="0" err="1">
                <a:effectLst/>
                <a:ea typeface="Arial" panose="020B0604020202020204" pitchFamily="34" charset="0"/>
              </a:rPr>
              <a:t>fel</a:t>
            </a:r>
            <a:r>
              <a:rPr lang="en-GB" sz="1100" spc="5" dirty="0">
                <a:effectLst/>
                <a:ea typeface="Arial" panose="020B0604020202020204" pitchFamily="34" charset="0"/>
              </a:rPr>
              <a:t> </a:t>
            </a:r>
            <a:r>
              <a:rPr lang="en-GB" sz="1100" dirty="0" err="1">
                <a:effectLst/>
                <a:ea typeface="Arial" panose="020B0604020202020204" pitchFamily="34" charset="0"/>
              </a:rPr>
              <a:t>eich</a:t>
            </a:r>
            <a:r>
              <a:rPr lang="en-GB" sz="1100" spc="-10" dirty="0">
                <a:effectLst/>
                <a:ea typeface="Arial" panose="020B0604020202020204" pitchFamily="34" charset="0"/>
              </a:rPr>
              <a:t> </a:t>
            </a:r>
            <a:r>
              <a:rPr lang="en-GB" sz="1100" dirty="0" err="1">
                <a:effectLst/>
                <a:ea typeface="Arial" panose="020B0604020202020204" pitchFamily="34" charset="0"/>
              </a:rPr>
              <a:t>ffocws</a:t>
            </a:r>
            <a:r>
              <a:rPr lang="en-GB" sz="1100" dirty="0">
                <a:effectLst/>
                <a:ea typeface="Arial" panose="020B0604020202020204" pitchFamily="34" charset="0"/>
              </a:rPr>
              <a:t>,</a:t>
            </a:r>
            <a:r>
              <a:rPr lang="en-GB" sz="1100" spc="5" dirty="0">
                <a:effectLst/>
                <a:ea typeface="Arial" panose="020B0604020202020204" pitchFamily="34" charset="0"/>
              </a:rPr>
              <a:t> </a:t>
            </a:r>
            <a:r>
              <a:rPr lang="en-GB" sz="1100" dirty="0" err="1">
                <a:effectLst/>
                <a:ea typeface="Arial" panose="020B0604020202020204" pitchFamily="34" charset="0"/>
              </a:rPr>
              <a:t>e.e.</a:t>
            </a:r>
            <a:r>
              <a:rPr lang="en-GB" sz="1100" spc="10" dirty="0">
                <a:effectLst/>
                <a:ea typeface="Arial" panose="020B0604020202020204" pitchFamily="34" charset="0"/>
              </a:rPr>
              <a:t> </a:t>
            </a:r>
            <a:r>
              <a:rPr lang="en-GB" sz="1100" dirty="0" err="1">
                <a:effectLst/>
                <a:ea typeface="Arial" panose="020B0604020202020204" pitchFamily="34" charset="0"/>
              </a:rPr>
              <a:t>darpariaeth</a:t>
            </a:r>
            <a:r>
              <a:rPr lang="en-GB" sz="1100" spc="5" dirty="0">
                <a:effectLst/>
                <a:ea typeface="Arial" panose="020B0604020202020204" pitchFamily="34" charset="0"/>
              </a:rPr>
              <a:t> </a:t>
            </a:r>
            <a:r>
              <a:rPr lang="en-GB" sz="1100" dirty="0" err="1">
                <a:effectLst/>
                <a:ea typeface="Arial" panose="020B0604020202020204" pitchFamily="34" charset="0"/>
              </a:rPr>
              <a:t>ar</a:t>
            </a:r>
            <a:r>
              <a:rPr lang="en-GB" sz="1100" dirty="0">
                <a:effectLst/>
                <a:ea typeface="Arial" panose="020B0604020202020204" pitchFamily="34" charset="0"/>
              </a:rPr>
              <a:t> </a:t>
            </a:r>
            <a:r>
              <a:rPr lang="en-GB" sz="1100" dirty="0" err="1">
                <a:effectLst/>
                <a:ea typeface="Arial" panose="020B0604020202020204" pitchFamily="34" charset="0"/>
              </a:rPr>
              <a:t>gyfer</a:t>
            </a:r>
            <a:r>
              <a:rPr lang="en-GB" sz="1100" spc="-5" dirty="0">
                <a:effectLst/>
                <a:ea typeface="Arial" panose="020B0604020202020204" pitchFamily="34" charset="0"/>
              </a:rPr>
              <a:t> </a:t>
            </a:r>
            <a:r>
              <a:rPr lang="en-GB" sz="1100" dirty="0" err="1">
                <a:effectLst/>
                <a:ea typeface="Arial" panose="020B0604020202020204" pitchFamily="34" charset="0"/>
              </a:rPr>
              <a:t>dysgwyr</a:t>
            </a:r>
            <a:r>
              <a:rPr lang="en-GB" sz="1100" spc="10" dirty="0">
                <a:effectLst/>
                <a:ea typeface="Arial" panose="020B0604020202020204" pitchFamily="34" charset="0"/>
              </a:rPr>
              <a:t> </a:t>
            </a:r>
            <a:r>
              <a:rPr lang="en-GB" sz="1100" dirty="0" err="1">
                <a:effectLst/>
                <a:ea typeface="Arial" panose="020B0604020202020204" pitchFamily="34" charset="0"/>
              </a:rPr>
              <a:t>Saesneg</a:t>
            </a:r>
            <a:r>
              <a:rPr lang="en-GB" sz="1100" spc="-10" dirty="0">
                <a:effectLst/>
                <a:ea typeface="Arial" panose="020B0604020202020204" pitchFamily="34" charset="0"/>
              </a:rPr>
              <a:t> </a:t>
            </a:r>
            <a:r>
              <a:rPr lang="en-GB" sz="1100" dirty="0" err="1">
                <a:effectLst/>
                <a:ea typeface="Arial" panose="020B0604020202020204" pitchFamily="34" charset="0"/>
              </a:rPr>
              <a:t>fel</a:t>
            </a:r>
            <a:r>
              <a:rPr lang="en-GB" sz="1100" spc="-15" dirty="0">
                <a:effectLst/>
                <a:ea typeface="Arial" panose="020B0604020202020204" pitchFamily="34" charset="0"/>
              </a:rPr>
              <a:t> </a:t>
            </a:r>
            <a:r>
              <a:rPr lang="en-GB" sz="1100" dirty="0">
                <a:effectLst/>
                <a:ea typeface="Arial" panose="020B0604020202020204" pitchFamily="34" charset="0"/>
              </a:rPr>
              <a:t>Iaith</a:t>
            </a:r>
            <a:r>
              <a:rPr lang="en-GB" sz="1100" spc="-5" dirty="0">
                <a:effectLst/>
                <a:ea typeface="Arial" panose="020B0604020202020204" pitchFamily="34" charset="0"/>
              </a:rPr>
              <a:t> </a:t>
            </a:r>
            <a:r>
              <a:rPr lang="en-GB" sz="1100" dirty="0" err="1">
                <a:effectLst/>
                <a:ea typeface="Arial" panose="020B0604020202020204" pitchFamily="34" charset="0"/>
              </a:rPr>
              <a:t>Ychwanegol</a:t>
            </a:r>
            <a:r>
              <a:rPr lang="en-GB" sz="1100" dirty="0">
                <a:effectLst/>
                <a:ea typeface="Arial" panose="020B0604020202020204" pitchFamily="34" charset="0"/>
              </a:rPr>
              <a:t>.</a:t>
            </a:r>
          </a:p>
          <a:p>
            <a:r>
              <a:rPr lang="en-GB" sz="1100" dirty="0">
                <a:effectLst/>
                <a:ea typeface="Arial" panose="020B0604020202020204" pitchFamily="34" charset="0"/>
              </a:rPr>
              <a:t> </a:t>
            </a:r>
          </a:p>
          <a:p>
            <a:pPr marL="139065"/>
            <a:r>
              <a:rPr lang="en-GB" sz="1100" u="sng" dirty="0" err="1">
                <a:effectLst/>
                <a:ea typeface="Arial" panose="020B0604020202020204" pitchFamily="34" charset="0"/>
              </a:rPr>
              <a:t>Datblygu</a:t>
            </a:r>
            <a:r>
              <a:rPr lang="en-GB" sz="1100" u="sng" spc="10" dirty="0">
                <a:effectLst/>
                <a:ea typeface="Arial" panose="020B0604020202020204" pitchFamily="34" charset="0"/>
              </a:rPr>
              <a:t> </a:t>
            </a:r>
            <a:r>
              <a:rPr lang="en-GB" sz="1100" u="sng" dirty="0" err="1">
                <a:effectLst/>
                <a:ea typeface="Arial" panose="020B0604020202020204" pitchFamily="34" charset="0"/>
              </a:rPr>
              <a:t>pwynt</a:t>
            </a:r>
            <a:r>
              <a:rPr lang="en-GB" sz="1100" u="sng" spc="15" dirty="0">
                <a:effectLst/>
                <a:ea typeface="Arial" panose="020B0604020202020204" pitchFamily="34" charset="0"/>
              </a:rPr>
              <a:t> </a:t>
            </a:r>
            <a:r>
              <a:rPr lang="en-GB" sz="1100" u="sng" dirty="0" err="1">
                <a:effectLst/>
                <a:ea typeface="Arial" panose="020B0604020202020204" pitchFamily="34" charset="0"/>
              </a:rPr>
              <a:t>gweithredu</a:t>
            </a:r>
            <a:r>
              <a:rPr lang="en-GB" sz="1100" u="sng" spc="10" dirty="0">
                <a:effectLst/>
                <a:ea typeface="Arial" panose="020B0604020202020204" pitchFamily="34" charset="0"/>
              </a:rPr>
              <a:t> </a:t>
            </a:r>
            <a:r>
              <a:rPr lang="en-GB" sz="1100" u="sng" dirty="0">
                <a:effectLst/>
                <a:ea typeface="Arial" panose="020B0604020202020204" pitchFamily="34" charset="0"/>
              </a:rPr>
              <a:t>(800 o</a:t>
            </a:r>
            <a:r>
              <a:rPr lang="en-GB" sz="1100" u="sng" spc="10" dirty="0">
                <a:effectLst/>
                <a:ea typeface="Arial" panose="020B0604020202020204" pitchFamily="34" charset="0"/>
              </a:rPr>
              <a:t> </a:t>
            </a:r>
            <a:r>
              <a:rPr lang="en-GB" sz="1100" u="sng" dirty="0" err="1">
                <a:effectLst/>
                <a:ea typeface="Arial" panose="020B0604020202020204" pitchFamily="34" charset="0"/>
              </a:rPr>
              <a:t>eiriau</a:t>
            </a:r>
            <a:r>
              <a:rPr lang="en-GB" sz="1100" u="sng" dirty="0">
                <a:effectLst/>
                <a:ea typeface="Arial" panose="020B0604020202020204" pitchFamily="34" charset="0"/>
              </a:rPr>
              <a:t>)</a:t>
            </a:r>
            <a:endParaRPr lang="en-GB" sz="1100" dirty="0">
              <a:effectLst/>
              <a:ea typeface="Arial" panose="020B0604020202020204" pitchFamily="34" charset="0"/>
            </a:endParaRPr>
          </a:p>
          <a:p>
            <a:pPr marL="139065" marR="331470">
              <a:spcAft>
                <a:spcPts val="0"/>
              </a:spcAft>
            </a:pP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yr</a:t>
            </a:r>
            <a:r>
              <a:rPr lang="en-GB" sz="1100" dirty="0">
                <a:effectLst/>
                <a:ea typeface="Arial" panose="020B0604020202020204" pitchFamily="34" charset="0"/>
              </a:rPr>
              <a:t> </a:t>
            </a:r>
            <a:r>
              <a:rPr lang="en-GB" sz="1100" dirty="0" err="1">
                <a:effectLst/>
                <a:ea typeface="Arial" panose="020B0604020202020204" pitchFamily="34" charset="0"/>
              </a:rPr>
              <a:t>adran</a:t>
            </a:r>
            <a:r>
              <a:rPr lang="en-GB" sz="1100" dirty="0">
                <a:effectLst/>
                <a:ea typeface="Arial" panose="020B0604020202020204" pitchFamily="34" charset="0"/>
              </a:rPr>
              <a:t> hon </a:t>
            </a:r>
            <a:r>
              <a:rPr lang="en-GB" sz="1100" dirty="0" err="1">
                <a:effectLst/>
                <a:ea typeface="Arial" panose="020B0604020202020204" pitchFamily="34" charset="0"/>
              </a:rPr>
              <a:t>mae</a:t>
            </a:r>
            <a:r>
              <a:rPr lang="en-GB" sz="1100" dirty="0">
                <a:effectLst/>
                <a:ea typeface="Arial" panose="020B0604020202020204" pitchFamily="34" charset="0"/>
              </a:rPr>
              <a:t> </a:t>
            </a:r>
            <a:r>
              <a:rPr lang="en-GB" sz="1100" dirty="0" err="1">
                <a:effectLst/>
                <a:ea typeface="Arial" panose="020B0604020202020204" pitchFamily="34" charset="0"/>
              </a:rPr>
              <a:t>angen</a:t>
            </a:r>
            <a:r>
              <a:rPr lang="en-GB" sz="1100" dirty="0">
                <a:effectLst/>
                <a:ea typeface="Arial" panose="020B0604020202020204" pitchFamily="34" charset="0"/>
              </a:rPr>
              <a:t> </a:t>
            </a:r>
            <a:r>
              <a:rPr lang="en-GB" sz="1100" dirty="0" err="1">
                <a:effectLst/>
                <a:ea typeface="Arial" panose="020B0604020202020204" pitchFamily="34" charset="0"/>
              </a:rPr>
              <a:t>i</a:t>
            </a:r>
            <a:r>
              <a:rPr lang="en-GB" sz="1100" dirty="0">
                <a:effectLst/>
                <a:ea typeface="Arial" panose="020B0604020202020204" pitchFamily="34" charset="0"/>
              </a:rPr>
              <a:t> chi </a:t>
            </a:r>
            <a:r>
              <a:rPr lang="en-GB" sz="1100" dirty="0" err="1">
                <a:effectLst/>
                <a:ea typeface="Arial" panose="020B0604020202020204" pitchFamily="34" charset="0"/>
              </a:rPr>
              <a:t>drafod</a:t>
            </a:r>
            <a:r>
              <a:rPr lang="en-GB" sz="1100" dirty="0">
                <a:effectLst/>
                <a:ea typeface="Arial" panose="020B0604020202020204" pitchFamily="34" charset="0"/>
              </a:rPr>
              <a:t> y </a:t>
            </a:r>
            <a:r>
              <a:rPr lang="en-GB" sz="1100" dirty="0" err="1">
                <a:effectLst/>
                <a:ea typeface="Arial" panose="020B0604020202020204" pitchFamily="34" charset="0"/>
              </a:rPr>
              <a:t>Cynllun</a:t>
            </a:r>
            <a:r>
              <a:rPr lang="en-GB" sz="1100" dirty="0">
                <a:effectLst/>
                <a:ea typeface="Arial" panose="020B0604020202020204" pitchFamily="34" charset="0"/>
              </a:rPr>
              <a:t> </a:t>
            </a:r>
            <a:r>
              <a:rPr lang="en-GB" sz="1100" dirty="0" err="1">
                <a:effectLst/>
                <a:ea typeface="Arial" panose="020B0604020202020204" pitchFamily="34" charset="0"/>
              </a:rPr>
              <a:t>Datblygu</a:t>
            </a:r>
            <a:r>
              <a:rPr lang="en-GB" sz="1100" dirty="0">
                <a:effectLst/>
                <a:ea typeface="Arial" panose="020B0604020202020204" pitchFamily="34" charset="0"/>
              </a:rPr>
              <a:t> Ysgol, </a:t>
            </a:r>
            <a:r>
              <a:rPr lang="en-GB" sz="1100" dirty="0" err="1">
                <a:effectLst/>
                <a:ea typeface="Arial" panose="020B0604020202020204" pitchFamily="34" charset="0"/>
              </a:rPr>
              <a:t>gan</a:t>
            </a:r>
            <a:r>
              <a:rPr lang="en-GB" sz="1100" dirty="0">
                <a:effectLst/>
                <a:ea typeface="Arial" panose="020B0604020202020204" pitchFamily="34" charset="0"/>
              </a:rPr>
              <a:t> </a:t>
            </a:r>
            <a:r>
              <a:rPr lang="en-GB" sz="1100" dirty="0" err="1">
                <a:effectLst/>
                <a:ea typeface="Arial" panose="020B0604020202020204" pitchFamily="34" charset="0"/>
              </a:rPr>
              <a:t>arddangos</a:t>
            </a:r>
            <a:r>
              <a:rPr lang="en-GB" sz="1100" dirty="0">
                <a:effectLst/>
                <a:ea typeface="Arial" panose="020B0604020202020204" pitchFamily="34" charset="0"/>
              </a:rPr>
              <a:t> </a:t>
            </a:r>
            <a:r>
              <a:rPr lang="en-GB" sz="1100" dirty="0" err="1">
                <a:effectLst/>
                <a:ea typeface="Arial" panose="020B0604020202020204" pitchFamily="34" charset="0"/>
              </a:rPr>
              <a:t>eich</a:t>
            </a:r>
            <a:r>
              <a:rPr lang="en-GB" sz="1100" dirty="0">
                <a:effectLst/>
                <a:ea typeface="Arial" panose="020B0604020202020204" pitchFamily="34" charset="0"/>
              </a:rPr>
              <a:t> </a:t>
            </a:r>
            <a:r>
              <a:rPr lang="en-GB" sz="1100" dirty="0" err="1">
                <a:effectLst/>
                <a:ea typeface="Arial" panose="020B0604020202020204" pitchFamily="34" charset="0"/>
              </a:rPr>
              <a:t>gwybodaeth</a:t>
            </a:r>
            <a:r>
              <a:rPr lang="en-GB" sz="1100" dirty="0">
                <a:effectLst/>
                <a:ea typeface="Arial" panose="020B0604020202020204" pitchFamily="34" charset="0"/>
              </a:rPr>
              <a:t> </a:t>
            </a:r>
            <a:r>
              <a:rPr lang="en-GB" sz="1100" dirty="0" err="1">
                <a:effectLst/>
                <a:ea typeface="Arial" panose="020B0604020202020204" pitchFamily="34" charset="0"/>
              </a:rPr>
              <a:t>a’ch</a:t>
            </a:r>
            <a:r>
              <a:rPr lang="en-GB" sz="1100" spc="-295" dirty="0">
                <a:effectLst/>
                <a:ea typeface="Arial" panose="020B0604020202020204" pitchFamily="34" charset="0"/>
              </a:rPr>
              <a:t> </a:t>
            </a:r>
            <a:r>
              <a:rPr lang="en-GB" sz="1100" dirty="0" err="1">
                <a:effectLst/>
                <a:ea typeface="Arial" panose="020B0604020202020204" pitchFamily="34" charset="0"/>
              </a:rPr>
              <a:t>dealltwriaeth</a:t>
            </a:r>
            <a:r>
              <a:rPr lang="en-GB" sz="1100" dirty="0">
                <a:effectLst/>
                <a:ea typeface="Arial" panose="020B0604020202020204" pitchFamily="34" charset="0"/>
              </a:rPr>
              <a:t> am y </a:t>
            </a:r>
            <a:r>
              <a:rPr lang="en-GB" sz="1100" dirty="0" err="1">
                <a:effectLst/>
                <a:ea typeface="Arial" panose="020B0604020202020204" pitchFamily="34" charset="0"/>
              </a:rPr>
              <a:t>prosesau</a:t>
            </a:r>
            <a:r>
              <a:rPr lang="en-GB" sz="1100" dirty="0">
                <a:effectLst/>
                <a:ea typeface="Arial" panose="020B0604020202020204" pitchFamily="34" charset="0"/>
              </a:rPr>
              <a:t> y </a:t>
            </a:r>
            <a:r>
              <a:rPr lang="en-GB" sz="1100" dirty="0" err="1">
                <a:effectLst/>
                <a:ea typeface="Arial" panose="020B0604020202020204" pitchFamily="34" charset="0"/>
              </a:rPr>
              <a:t>byddai’r</a:t>
            </a:r>
            <a:r>
              <a:rPr lang="en-GB" sz="1100" dirty="0">
                <a:effectLst/>
                <a:ea typeface="Arial" panose="020B0604020202020204" pitchFamily="34" charset="0"/>
              </a:rPr>
              <a:t> </a:t>
            </a:r>
            <a:r>
              <a:rPr lang="en-GB" sz="1100" dirty="0" err="1">
                <a:effectLst/>
                <a:ea typeface="Arial" panose="020B0604020202020204" pitchFamily="34" charset="0"/>
              </a:rPr>
              <a:t>ysgol</a:t>
            </a:r>
            <a:r>
              <a:rPr lang="en-GB" sz="1100" dirty="0">
                <a:effectLst/>
                <a:ea typeface="Arial" panose="020B0604020202020204" pitchFamily="34" charset="0"/>
              </a:rPr>
              <a:t> </a:t>
            </a:r>
            <a:r>
              <a:rPr lang="en-GB" sz="1100" dirty="0" err="1">
                <a:effectLst/>
                <a:ea typeface="Arial" panose="020B0604020202020204" pitchFamily="34" charset="0"/>
              </a:rPr>
              <a:t>wedi’u</a:t>
            </a:r>
            <a:r>
              <a:rPr lang="en-GB" sz="1100" dirty="0">
                <a:effectLst/>
                <a:ea typeface="Arial" panose="020B0604020202020204" pitchFamily="34" charset="0"/>
              </a:rPr>
              <a:t> </a:t>
            </a:r>
            <a:r>
              <a:rPr lang="en-GB" sz="1100" dirty="0" err="1">
                <a:effectLst/>
                <a:ea typeface="Arial" panose="020B0604020202020204" pitchFamily="34" charset="0"/>
              </a:rPr>
              <a:t>defnyddio</a:t>
            </a:r>
            <a:r>
              <a:rPr lang="en-GB" sz="1100" dirty="0">
                <a:effectLst/>
                <a:ea typeface="Arial" panose="020B0604020202020204" pitchFamily="34" charset="0"/>
              </a:rPr>
              <a:t>, </a:t>
            </a:r>
            <a:r>
              <a:rPr lang="en-GB" sz="1100" dirty="0" err="1">
                <a:effectLst/>
                <a:ea typeface="Arial" panose="020B0604020202020204" pitchFamily="34" charset="0"/>
              </a:rPr>
              <a:t>megis</a:t>
            </a:r>
            <a:r>
              <a:rPr lang="en-GB" sz="1100" dirty="0">
                <a:effectLst/>
                <a:ea typeface="Arial" panose="020B0604020202020204" pitchFamily="34" charset="0"/>
              </a:rPr>
              <a:t> </a:t>
            </a:r>
            <a:r>
              <a:rPr lang="en-GB" sz="1100" dirty="0" err="1">
                <a:effectLst/>
                <a:ea typeface="Arial" panose="020B0604020202020204" pitchFamily="34" charset="0"/>
              </a:rPr>
              <a:t>hunanwerthuso</a:t>
            </a:r>
            <a:r>
              <a:rPr lang="en-GB" sz="1100" dirty="0">
                <a:effectLst/>
                <a:ea typeface="Arial" panose="020B0604020202020204" pitchFamily="34" charset="0"/>
              </a:rPr>
              <a:t>, </a:t>
            </a:r>
            <a:r>
              <a:rPr lang="en-GB" sz="1100" dirty="0" err="1">
                <a:effectLst/>
                <a:ea typeface="Arial" panose="020B0604020202020204" pitchFamily="34" charset="0"/>
              </a:rPr>
              <a:t>dadansoddi</a:t>
            </a:r>
            <a:r>
              <a:rPr lang="en-GB" sz="1100" dirty="0">
                <a:effectLst/>
                <a:ea typeface="Arial" panose="020B0604020202020204" pitchFamily="34" charset="0"/>
              </a:rPr>
              <a:t> data,</a:t>
            </a:r>
            <a:r>
              <a:rPr lang="en-GB" sz="1100" spc="-295" dirty="0">
                <a:effectLst/>
                <a:ea typeface="Arial" panose="020B0604020202020204" pitchFamily="34" charset="0"/>
              </a:rPr>
              <a:t> </a:t>
            </a:r>
            <a:r>
              <a:rPr lang="en-GB" sz="1100" dirty="0" err="1">
                <a:effectLst/>
                <a:ea typeface="Arial" panose="020B0604020202020204" pitchFamily="34" charset="0"/>
              </a:rPr>
              <a:t>cynnwys</a:t>
            </a:r>
            <a:r>
              <a:rPr lang="en-GB" sz="1100" dirty="0">
                <a:effectLst/>
                <a:ea typeface="Arial" panose="020B0604020202020204" pitchFamily="34" charset="0"/>
              </a:rPr>
              <a:t> </a:t>
            </a:r>
            <a:r>
              <a:rPr lang="en-GB" sz="1100" dirty="0" err="1">
                <a:effectLst/>
                <a:ea typeface="Arial" panose="020B0604020202020204" pitchFamily="34" charset="0"/>
              </a:rPr>
              <a:t>rhanddeiliaid</a:t>
            </a:r>
            <a:r>
              <a:rPr lang="en-GB" sz="1100" dirty="0">
                <a:effectLst/>
                <a:ea typeface="Arial" panose="020B0604020202020204" pitchFamily="34" charset="0"/>
              </a:rPr>
              <a:t>, </a:t>
            </a:r>
            <a:r>
              <a:rPr lang="en-GB" sz="1100" dirty="0" err="1">
                <a:effectLst/>
                <a:ea typeface="Arial" panose="020B0604020202020204" pitchFamily="34" charset="0"/>
              </a:rPr>
              <a:t>cynllunio</a:t>
            </a:r>
            <a:r>
              <a:rPr lang="en-GB" sz="1100" dirty="0">
                <a:effectLst/>
                <a:ea typeface="Arial" panose="020B0604020202020204" pitchFamily="34" charset="0"/>
              </a:rPr>
              <a:t> </a:t>
            </a:r>
            <a:r>
              <a:rPr lang="en-GB" sz="1100" dirty="0" err="1">
                <a:effectLst/>
                <a:ea typeface="Arial" panose="020B0604020202020204" pitchFamily="34" charset="0"/>
              </a:rPr>
              <a:t>strategol</a:t>
            </a:r>
            <a:r>
              <a:rPr lang="en-GB" sz="1100" dirty="0">
                <a:effectLst/>
                <a:ea typeface="Arial" panose="020B0604020202020204" pitchFamily="34" charset="0"/>
              </a:rPr>
              <a:t>, </a:t>
            </a:r>
            <a:r>
              <a:rPr lang="en-GB" sz="1100" dirty="0" err="1">
                <a:effectLst/>
                <a:ea typeface="Arial" panose="020B0604020202020204" pitchFamily="34" charset="0"/>
              </a:rPr>
              <a:t>mesur</a:t>
            </a:r>
            <a:r>
              <a:rPr lang="en-GB" sz="1100" dirty="0">
                <a:effectLst/>
                <a:ea typeface="Arial" panose="020B0604020202020204" pitchFamily="34" charset="0"/>
              </a:rPr>
              <a:t> </a:t>
            </a:r>
            <a:r>
              <a:rPr lang="en-GB" sz="1100" dirty="0" err="1">
                <a:effectLst/>
                <a:ea typeface="Arial" panose="020B0604020202020204" pitchFamily="34" charset="0"/>
              </a:rPr>
              <a:t>effaith</a:t>
            </a:r>
            <a:r>
              <a:rPr lang="en-GB" sz="1100" dirty="0">
                <a:effectLst/>
                <a:ea typeface="Arial" panose="020B0604020202020204" pitchFamily="34" charset="0"/>
              </a:rPr>
              <a:t>. </a:t>
            </a:r>
            <a:r>
              <a:rPr lang="en-GB" sz="1100" dirty="0" err="1">
                <a:effectLst/>
                <a:ea typeface="Arial" panose="020B0604020202020204" pitchFamily="34" charset="0"/>
              </a:rPr>
              <a:t>Dylech</a:t>
            </a:r>
            <a:r>
              <a:rPr lang="en-GB" sz="1100" dirty="0">
                <a:effectLst/>
                <a:ea typeface="Arial" panose="020B0604020202020204" pitchFamily="34" charset="0"/>
              </a:rPr>
              <a:t> bod </a:t>
            </a:r>
            <a:r>
              <a:rPr lang="en-GB" sz="1100" dirty="0" err="1">
                <a:effectLst/>
                <a:ea typeface="Arial" panose="020B0604020202020204" pitchFamily="34" charset="0"/>
              </a:rPr>
              <a:t>amser</a:t>
            </a:r>
            <a:r>
              <a:rPr lang="en-GB" sz="1100" dirty="0">
                <a:effectLst/>
                <a:ea typeface="Arial" panose="020B0604020202020204" pitchFamily="34" charset="0"/>
              </a:rPr>
              <a:t> </a:t>
            </a:r>
            <a:r>
              <a:rPr lang="en-GB" sz="1100" dirty="0" err="1">
                <a:effectLst/>
                <a:ea typeface="Arial" panose="020B0604020202020204" pitchFamily="34" charset="0"/>
              </a:rPr>
              <a:t>ddefnyddio</a:t>
            </a:r>
            <a:r>
              <a:rPr lang="en-GB" sz="1100" dirty="0">
                <a:effectLst/>
                <a:ea typeface="Arial" panose="020B0604020202020204" pitchFamily="34" charset="0"/>
              </a:rPr>
              <a:t> </a:t>
            </a:r>
            <a:r>
              <a:rPr lang="en-GB" sz="1100" dirty="0" err="1">
                <a:effectLst/>
                <a:ea typeface="Arial" panose="020B0604020202020204" pitchFamily="34" charset="0"/>
              </a:rPr>
              <a:t>elfen</a:t>
            </a:r>
            <a:r>
              <a:rPr lang="en-GB" sz="1100" dirty="0">
                <a:effectLst/>
                <a:ea typeface="Arial" panose="020B0604020202020204" pitchFamily="34" charset="0"/>
              </a:rPr>
              <a:t> o</a:t>
            </a:r>
            <a:r>
              <a:rPr lang="en-GB" sz="1100" spc="5" dirty="0">
                <a:effectLst/>
                <a:ea typeface="Arial" panose="020B0604020202020204" pitchFamily="34" charset="0"/>
              </a:rPr>
              <a:t> </a:t>
            </a:r>
            <a:r>
              <a:rPr lang="en-GB" sz="1100" dirty="0" err="1">
                <a:effectLst/>
                <a:ea typeface="Arial" panose="020B0604020202020204" pitchFamily="34" charset="0"/>
              </a:rPr>
              <a:t>gritigolrwydd</a:t>
            </a:r>
            <a:r>
              <a:rPr lang="en-GB" sz="1100" spc="-5" dirty="0">
                <a:effectLst/>
                <a:ea typeface="Arial" panose="020B0604020202020204" pitchFamily="34" charset="0"/>
              </a:rPr>
              <a:t> </a:t>
            </a:r>
            <a:r>
              <a:rPr lang="en-GB" sz="1100" dirty="0" err="1">
                <a:effectLst/>
                <a:ea typeface="Arial" panose="020B0604020202020204" pitchFamily="34" charset="0"/>
              </a:rPr>
              <a:t>yma</a:t>
            </a:r>
            <a:r>
              <a:rPr lang="en-GB" sz="1100" dirty="0">
                <a:effectLst/>
                <a:ea typeface="Arial" panose="020B0604020202020204" pitchFamily="34" charset="0"/>
              </a:rPr>
              <a:t>.</a:t>
            </a:r>
          </a:p>
          <a:p>
            <a:r>
              <a:rPr lang="en-GB" sz="1100" dirty="0">
                <a:effectLst/>
                <a:ea typeface="Arial" panose="020B0604020202020204" pitchFamily="34" charset="0"/>
              </a:rPr>
              <a:t> </a:t>
            </a:r>
          </a:p>
          <a:p>
            <a:pPr>
              <a:spcBef>
                <a:spcPts val="15"/>
              </a:spcBef>
            </a:pPr>
            <a:br>
              <a:rPr lang="en-GB" sz="1100" dirty="0">
                <a:effectLst/>
                <a:ea typeface="Arial" panose="020B0604020202020204" pitchFamily="34" charset="0"/>
                <a:cs typeface="Arial" panose="020B0604020202020204" pitchFamily="34" charset="0"/>
              </a:rPr>
            </a:br>
            <a:r>
              <a:rPr lang="en-GB" sz="1100" dirty="0">
                <a:effectLst/>
                <a:ea typeface="Arial" panose="020B0604020202020204" pitchFamily="34" charset="0"/>
                <a:cs typeface="Arial" panose="020B0604020202020204" pitchFamily="34" charset="0"/>
              </a:rPr>
              <a:t>    </a:t>
            </a:r>
            <a:r>
              <a:rPr lang="en-GB" sz="1100" u="sng" dirty="0" err="1">
                <a:effectLst/>
                <a:ea typeface="Arial" panose="020B0604020202020204" pitchFamily="34" charset="0"/>
              </a:rPr>
              <a:t>Adfyfyrio</a:t>
            </a:r>
            <a:r>
              <a:rPr lang="en-GB" sz="1100" u="sng" spc="5" dirty="0">
                <a:effectLst/>
                <a:ea typeface="Arial" panose="020B0604020202020204" pitchFamily="34" charset="0"/>
              </a:rPr>
              <a:t> </a:t>
            </a:r>
            <a:r>
              <a:rPr lang="en-GB" sz="1100" u="sng" dirty="0">
                <a:effectLst/>
                <a:ea typeface="Arial" panose="020B0604020202020204" pitchFamily="34" charset="0"/>
              </a:rPr>
              <a:t>a</a:t>
            </a:r>
            <a:r>
              <a:rPr lang="en-GB" sz="1100" u="sng" spc="5" dirty="0">
                <a:effectLst/>
                <a:ea typeface="Arial" panose="020B0604020202020204" pitchFamily="34" charset="0"/>
              </a:rPr>
              <a:t> </a:t>
            </a:r>
            <a:r>
              <a:rPr lang="en-GB" sz="1100" u="sng" dirty="0" err="1">
                <a:effectLst/>
                <a:ea typeface="Arial" panose="020B0604020202020204" pitchFamily="34" charset="0"/>
              </a:rPr>
              <a:t>gwerthuso</a:t>
            </a:r>
            <a:r>
              <a:rPr lang="en-GB" sz="1100" u="sng" dirty="0">
                <a:effectLst/>
                <a:ea typeface="Arial" panose="020B0604020202020204" pitchFamily="34" charset="0"/>
              </a:rPr>
              <a:t> (500</a:t>
            </a:r>
            <a:r>
              <a:rPr lang="en-GB" sz="1100" u="sng" spc="10" dirty="0">
                <a:effectLst/>
                <a:ea typeface="Arial" panose="020B0604020202020204" pitchFamily="34" charset="0"/>
              </a:rPr>
              <a:t> </a:t>
            </a:r>
            <a:r>
              <a:rPr lang="en-GB" sz="1100" u="sng" dirty="0">
                <a:effectLst/>
                <a:ea typeface="Arial" panose="020B0604020202020204" pitchFamily="34" charset="0"/>
              </a:rPr>
              <a:t>o</a:t>
            </a:r>
            <a:r>
              <a:rPr lang="en-GB" sz="1100" u="sng" spc="5" dirty="0">
                <a:effectLst/>
                <a:ea typeface="Arial" panose="020B0604020202020204" pitchFamily="34" charset="0"/>
              </a:rPr>
              <a:t> </a:t>
            </a:r>
            <a:r>
              <a:rPr lang="en-GB" sz="1100" u="sng" dirty="0" err="1">
                <a:effectLst/>
                <a:ea typeface="Arial" panose="020B0604020202020204" pitchFamily="34" charset="0"/>
              </a:rPr>
              <a:t>eiriau</a:t>
            </a:r>
            <a:r>
              <a:rPr lang="en-GB" sz="1100" u="sng" dirty="0">
                <a:effectLst/>
                <a:ea typeface="Arial" panose="020B0604020202020204" pitchFamily="34" charset="0"/>
              </a:rPr>
              <a:t>)</a:t>
            </a:r>
            <a:endParaRPr lang="en-GB" sz="1100" dirty="0">
              <a:effectLst/>
              <a:ea typeface="Arial" panose="020B0604020202020204" pitchFamily="34" charset="0"/>
            </a:endParaRPr>
          </a:p>
          <a:p>
            <a:pPr marL="139700" marR="362585">
              <a:spcAft>
                <a:spcPts val="0"/>
              </a:spcAft>
            </a:pPr>
            <a:r>
              <a:rPr lang="en-GB" sz="1100" dirty="0">
                <a:effectLst/>
                <a:ea typeface="Arial" panose="020B0604020202020204" pitchFamily="34" charset="0"/>
              </a:rPr>
              <a:t>Mae </a:t>
            </a:r>
            <a:r>
              <a:rPr lang="en-GB" sz="1100" dirty="0" err="1">
                <a:effectLst/>
                <a:ea typeface="Arial" panose="020B0604020202020204" pitchFamily="34" charset="0"/>
              </a:rPr>
              <a:t>angen</a:t>
            </a:r>
            <a:r>
              <a:rPr lang="en-GB" sz="1100" dirty="0">
                <a:effectLst/>
                <a:ea typeface="Arial" panose="020B0604020202020204" pitchFamily="34" charset="0"/>
              </a:rPr>
              <a:t> </a:t>
            </a:r>
            <a:r>
              <a:rPr lang="en-GB" sz="1100" dirty="0" err="1">
                <a:effectLst/>
                <a:ea typeface="Arial" panose="020B0604020202020204" pitchFamily="34" charset="0"/>
              </a:rPr>
              <a:t>i’r</a:t>
            </a:r>
            <a:r>
              <a:rPr lang="en-GB" sz="1100" dirty="0">
                <a:effectLst/>
                <a:ea typeface="Arial" panose="020B0604020202020204" pitchFamily="34" charset="0"/>
              </a:rPr>
              <a:t> </a:t>
            </a:r>
            <a:r>
              <a:rPr lang="en-GB" sz="1100" dirty="0" err="1">
                <a:effectLst/>
                <a:ea typeface="Arial" panose="020B0604020202020204" pitchFamily="34" charset="0"/>
              </a:rPr>
              <a:t>adran</a:t>
            </a:r>
            <a:r>
              <a:rPr lang="en-GB" sz="1100" dirty="0">
                <a:effectLst/>
                <a:ea typeface="Arial" panose="020B0604020202020204" pitchFamily="34" charset="0"/>
              </a:rPr>
              <a:t> hon </a:t>
            </a:r>
            <a:r>
              <a:rPr lang="en-GB" sz="1100" dirty="0" err="1">
                <a:effectLst/>
                <a:ea typeface="Arial" panose="020B0604020202020204" pitchFamily="34" charset="0"/>
              </a:rPr>
              <a:t>fod</a:t>
            </a:r>
            <a:r>
              <a:rPr lang="en-GB" sz="1100"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adolygiad</a:t>
            </a:r>
            <a:r>
              <a:rPr lang="en-GB" sz="1100" dirty="0">
                <a:effectLst/>
                <a:ea typeface="Arial" panose="020B0604020202020204" pitchFamily="34" charset="0"/>
              </a:rPr>
              <a:t> </a:t>
            </a:r>
            <a:r>
              <a:rPr lang="en-GB" sz="1100" dirty="0" err="1">
                <a:effectLst/>
                <a:ea typeface="Arial" panose="020B0604020202020204" pitchFamily="34" charset="0"/>
              </a:rPr>
              <a:t>o’r</a:t>
            </a:r>
            <a:r>
              <a:rPr lang="en-GB" sz="1100" dirty="0">
                <a:effectLst/>
                <a:ea typeface="Arial" panose="020B0604020202020204" pitchFamily="34" charset="0"/>
              </a:rPr>
              <a:t> </a:t>
            </a:r>
            <a:r>
              <a:rPr lang="en-GB" sz="1100" dirty="0" err="1">
                <a:effectLst/>
                <a:ea typeface="Arial" panose="020B0604020202020204" pitchFamily="34" charset="0"/>
              </a:rPr>
              <a:t>datblygiad</a:t>
            </a:r>
            <a:r>
              <a:rPr lang="en-GB" sz="1100" dirty="0">
                <a:effectLst/>
                <a:ea typeface="Arial" panose="020B0604020202020204" pitchFamily="34" charset="0"/>
              </a:rPr>
              <a:t> </a:t>
            </a:r>
            <a:r>
              <a:rPr lang="en-GB" sz="1100" dirty="0" err="1">
                <a:effectLst/>
                <a:ea typeface="Arial" panose="020B0604020202020204" pitchFamily="34" charset="0"/>
              </a:rPr>
              <a:t>lle</a:t>
            </a:r>
            <a:r>
              <a:rPr lang="en-GB" sz="1100" dirty="0">
                <a:effectLst/>
                <a:ea typeface="Arial" panose="020B0604020202020204" pitchFamily="34" charset="0"/>
              </a:rPr>
              <a:t> </a:t>
            </a:r>
            <a:r>
              <a:rPr lang="en-GB" sz="1100" dirty="0" err="1">
                <a:effectLst/>
                <a:ea typeface="Arial" panose="020B0604020202020204" pitchFamily="34" charset="0"/>
              </a:rPr>
              <a:t>byddwch</a:t>
            </a:r>
            <a:r>
              <a:rPr lang="en-GB" sz="1100"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adfyfyrio</a:t>
            </a:r>
            <a:r>
              <a:rPr lang="en-GB" sz="1100" dirty="0">
                <a:effectLst/>
                <a:ea typeface="Arial" panose="020B0604020202020204" pitchFamily="34" charset="0"/>
              </a:rPr>
              <a:t> </a:t>
            </a:r>
            <a:r>
              <a:rPr lang="en-GB" sz="1100" dirty="0" err="1">
                <a:effectLst/>
                <a:ea typeface="Arial" panose="020B0604020202020204" pitchFamily="34" charset="0"/>
              </a:rPr>
              <a:t>ar</a:t>
            </a:r>
            <a:r>
              <a:rPr lang="en-GB" sz="1100" dirty="0">
                <a:effectLst/>
                <a:ea typeface="Arial" panose="020B0604020202020204" pitchFamily="34" charset="0"/>
              </a:rPr>
              <a:t> </a:t>
            </a:r>
            <a:r>
              <a:rPr lang="en-GB" sz="1100" dirty="0" err="1">
                <a:effectLst/>
                <a:ea typeface="Arial" panose="020B0604020202020204" pitchFamily="34" charset="0"/>
              </a:rPr>
              <a:t>yr</a:t>
            </a:r>
            <a:r>
              <a:rPr lang="en-GB" sz="1100" dirty="0">
                <a:effectLst/>
                <a:ea typeface="Arial" panose="020B0604020202020204" pitchFamily="34" charset="0"/>
              </a:rPr>
              <a:t> </a:t>
            </a:r>
            <a:r>
              <a:rPr lang="en-GB" sz="1100" dirty="0" err="1">
                <a:effectLst/>
                <a:ea typeface="Arial" panose="020B0604020202020204" pitchFamily="34" charset="0"/>
              </a:rPr>
              <a:t>hyn</a:t>
            </a:r>
            <a:r>
              <a:rPr lang="en-GB" sz="1100" dirty="0">
                <a:effectLst/>
                <a:ea typeface="Arial" panose="020B0604020202020204" pitchFamily="34" charset="0"/>
              </a:rPr>
              <a:t> </a:t>
            </a:r>
            <a:r>
              <a:rPr lang="en-GB" sz="1100" dirty="0" err="1">
                <a:effectLst/>
                <a:ea typeface="Arial" panose="020B0604020202020204" pitchFamily="34" charset="0"/>
              </a:rPr>
              <a:t>mae’r</a:t>
            </a:r>
            <a:r>
              <a:rPr lang="en-GB" sz="1100" dirty="0">
                <a:effectLst/>
                <a:ea typeface="Arial" panose="020B0604020202020204" pitchFamily="34" charset="0"/>
              </a:rPr>
              <a:t> </a:t>
            </a:r>
            <a:r>
              <a:rPr lang="en-GB" sz="1100" dirty="0" err="1">
                <a:effectLst/>
                <a:ea typeface="Arial" panose="020B0604020202020204" pitchFamily="34" charset="0"/>
              </a:rPr>
              <a:t>ysgol</a:t>
            </a:r>
            <a:r>
              <a:rPr lang="en-GB" sz="1100" spc="5" dirty="0">
                <a:effectLst/>
                <a:ea typeface="Arial" panose="020B0604020202020204" pitchFamily="34" charset="0"/>
              </a:rPr>
              <a:t> </a:t>
            </a:r>
            <a:r>
              <a:rPr lang="en-GB" sz="1100" dirty="0" err="1">
                <a:effectLst/>
                <a:ea typeface="Arial" panose="020B0604020202020204" pitchFamily="34" charset="0"/>
              </a:rPr>
              <a:t>wedi’i</a:t>
            </a:r>
            <a:r>
              <a:rPr lang="en-GB" sz="1100" dirty="0">
                <a:effectLst/>
                <a:ea typeface="Arial" panose="020B0604020202020204" pitchFamily="34" charset="0"/>
              </a:rPr>
              <a:t> </a:t>
            </a:r>
            <a:r>
              <a:rPr lang="en-GB" sz="1100" dirty="0" err="1">
                <a:effectLst/>
                <a:ea typeface="Arial" panose="020B0604020202020204" pitchFamily="34" charset="0"/>
              </a:rPr>
              <a:t>wneud</a:t>
            </a:r>
            <a:r>
              <a:rPr lang="en-GB" sz="1100" dirty="0">
                <a:effectLst/>
                <a:ea typeface="Arial" panose="020B0604020202020204" pitchFamily="34" charset="0"/>
              </a:rPr>
              <a:t> ac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ei</a:t>
            </a:r>
            <a:r>
              <a:rPr lang="en-GB" sz="1100" dirty="0">
                <a:effectLst/>
                <a:ea typeface="Arial" panose="020B0604020202020204" pitchFamily="34" charset="0"/>
              </a:rPr>
              <a:t> </a:t>
            </a:r>
            <a:r>
              <a:rPr lang="en-GB" sz="1100" dirty="0" err="1">
                <a:effectLst/>
                <a:ea typeface="Arial" panose="020B0604020202020204" pitchFamily="34" charset="0"/>
              </a:rPr>
              <a:t>werthuso</a:t>
            </a:r>
            <a:r>
              <a:rPr lang="en-GB" sz="1100" dirty="0">
                <a:effectLst/>
                <a:ea typeface="Arial" panose="020B0604020202020204" pitchFamily="34" charset="0"/>
              </a:rPr>
              <a:t>. </a:t>
            </a:r>
            <a:r>
              <a:rPr lang="en-GB" sz="1100" dirty="0" err="1">
                <a:effectLst/>
                <a:ea typeface="Arial" panose="020B0604020202020204" pitchFamily="34" charset="0"/>
              </a:rPr>
              <a:t>Mae’n</a:t>
            </a:r>
            <a:r>
              <a:rPr lang="en-GB" sz="1100" dirty="0">
                <a:effectLst/>
                <a:ea typeface="Arial" panose="020B0604020202020204" pitchFamily="34" charset="0"/>
              </a:rPr>
              <a:t> </a:t>
            </a:r>
            <a:r>
              <a:rPr lang="en-GB" sz="1100" dirty="0" err="1">
                <a:effectLst/>
                <a:ea typeface="Arial" panose="020B0604020202020204" pitchFamily="34" charset="0"/>
              </a:rPr>
              <a:t>bwysig</a:t>
            </a:r>
            <a:r>
              <a:rPr lang="en-GB" sz="1100" dirty="0">
                <a:effectLst/>
                <a:ea typeface="Arial" panose="020B0604020202020204" pitchFamily="34" charset="0"/>
              </a:rPr>
              <a:t> </a:t>
            </a:r>
            <a:r>
              <a:rPr lang="en-GB" sz="1100" dirty="0" err="1">
                <a:effectLst/>
                <a:ea typeface="Arial" panose="020B0604020202020204" pitchFamily="34" charset="0"/>
              </a:rPr>
              <a:t>eich</a:t>
            </a:r>
            <a:r>
              <a:rPr lang="en-GB" sz="1100" dirty="0">
                <a:effectLst/>
                <a:ea typeface="Arial" panose="020B0604020202020204" pitchFamily="34" charset="0"/>
              </a:rPr>
              <a:t> bod chi </a:t>
            </a:r>
            <a:r>
              <a:rPr lang="en-GB" sz="1100" dirty="0" err="1">
                <a:effectLst/>
                <a:ea typeface="Arial" panose="020B0604020202020204" pitchFamily="34" charset="0"/>
              </a:rPr>
              <a:t>hefyd</a:t>
            </a:r>
            <a:r>
              <a:rPr lang="en-GB" sz="1100"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gwneud</a:t>
            </a:r>
            <a:r>
              <a:rPr lang="en-GB" sz="1100" dirty="0">
                <a:effectLst/>
                <a:ea typeface="Arial" panose="020B0604020202020204" pitchFamily="34" charset="0"/>
              </a:rPr>
              <a:t> </a:t>
            </a:r>
            <a:r>
              <a:rPr lang="en-GB" sz="1100" dirty="0" err="1">
                <a:effectLst/>
                <a:ea typeface="Arial" panose="020B0604020202020204" pitchFamily="34" charset="0"/>
              </a:rPr>
              <a:t>awgrymiadau</a:t>
            </a:r>
            <a:r>
              <a:rPr lang="en-GB" sz="1100" dirty="0">
                <a:effectLst/>
                <a:ea typeface="Arial" panose="020B0604020202020204" pitchFamily="34" charset="0"/>
              </a:rPr>
              <a:t> </a:t>
            </a:r>
            <a:r>
              <a:rPr lang="en-GB" sz="1100" dirty="0" err="1">
                <a:effectLst/>
                <a:ea typeface="Arial" panose="020B0604020202020204" pitchFamily="34" charset="0"/>
              </a:rPr>
              <a:t>ymarferol</a:t>
            </a:r>
            <a:r>
              <a:rPr lang="en-GB" sz="1100" dirty="0">
                <a:effectLst/>
                <a:ea typeface="Arial" panose="020B0604020202020204" pitchFamily="34" charset="0"/>
              </a:rPr>
              <a:t> </a:t>
            </a:r>
            <a:r>
              <a:rPr lang="en-GB" sz="1100" dirty="0" err="1">
                <a:effectLst/>
                <a:ea typeface="Arial" panose="020B0604020202020204" pitchFamily="34" charset="0"/>
              </a:rPr>
              <a:t>yn</a:t>
            </a:r>
            <a:r>
              <a:rPr lang="en-GB" sz="1100" spc="-295" dirty="0">
                <a:effectLst/>
                <a:ea typeface="Arial" panose="020B0604020202020204" pitchFamily="34" charset="0"/>
              </a:rPr>
              <a:t> </a:t>
            </a:r>
            <a:r>
              <a:rPr lang="en-GB" sz="1100" dirty="0" err="1">
                <a:effectLst/>
                <a:ea typeface="Arial" panose="020B0604020202020204" pitchFamily="34" charset="0"/>
              </a:rPr>
              <a:t>seiliedig</a:t>
            </a:r>
            <a:r>
              <a:rPr lang="en-GB" sz="1100" spc="15" dirty="0">
                <a:effectLst/>
                <a:ea typeface="Arial" panose="020B0604020202020204" pitchFamily="34" charset="0"/>
              </a:rPr>
              <a:t> </a:t>
            </a:r>
            <a:r>
              <a:rPr lang="en-GB" sz="1100" dirty="0" err="1">
                <a:effectLst/>
                <a:ea typeface="Arial" panose="020B0604020202020204" pitchFamily="34" charset="0"/>
              </a:rPr>
              <a:t>ar</a:t>
            </a:r>
            <a:r>
              <a:rPr lang="en-GB" sz="1100" spc="5" dirty="0">
                <a:effectLst/>
                <a:ea typeface="Arial" panose="020B0604020202020204" pitchFamily="34" charset="0"/>
              </a:rPr>
              <a:t> </a:t>
            </a:r>
            <a:r>
              <a:rPr lang="en-GB" sz="1100" dirty="0" err="1">
                <a:effectLst/>
                <a:ea typeface="Arial" panose="020B0604020202020204" pitchFamily="34" charset="0"/>
              </a:rPr>
              <a:t>eich</a:t>
            </a:r>
            <a:r>
              <a:rPr lang="en-GB" sz="1100" spc="-20" dirty="0">
                <a:effectLst/>
                <a:ea typeface="Arial" panose="020B0604020202020204" pitchFamily="34" charset="0"/>
              </a:rPr>
              <a:t> </a:t>
            </a:r>
            <a:r>
              <a:rPr lang="en-GB" sz="1100" dirty="0" err="1">
                <a:effectLst/>
                <a:ea typeface="Arial" panose="020B0604020202020204" pitchFamily="34" charset="0"/>
              </a:rPr>
              <a:t>gwybodaeth</a:t>
            </a:r>
            <a:r>
              <a:rPr lang="en-GB" sz="1100" dirty="0">
                <a:effectLst/>
                <a:ea typeface="Arial" panose="020B0604020202020204" pitchFamily="34" charset="0"/>
              </a:rPr>
              <a:t> o </a:t>
            </a:r>
            <a:r>
              <a:rPr lang="en-GB" sz="1100" dirty="0" err="1">
                <a:effectLst/>
                <a:ea typeface="Arial" panose="020B0604020202020204" pitchFamily="34" charset="0"/>
              </a:rPr>
              <a:t>theori</a:t>
            </a:r>
            <a:r>
              <a:rPr lang="en-GB" sz="1100" dirty="0">
                <a:effectLst/>
                <a:ea typeface="Arial" panose="020B0604020202020204" pitchFamily="34" charset="0"/>
              </a:rPr>
              <a:t> ac</a:t>
            </a:r>
            <a:r>
              <a:rPr lang="en-GB" sz="1100" spc="-10" dirty="0">
                <a:effectLst/>
                <a:ea typeface="Arial" panose="020B0604020202020204" pitchFamily="34" charset="0"/>
              </a:rPr>
              <a:t> </a:t>
            </a:r>
            <a:r>
              <a:rPr lang="en-GB" sz="1100" dirty="0" err="1">
                <a:effectLst/>
                <a:ea typeface="Arial" panose="020B0604020202020204" pitchFamily="34" charset="0"/>
              </a:rPr>
              <a:t>arfer</a:t>
            </a:r>
            <a:r>
              <a:rPr lang="en-GB" sz="1100" spc="-5" dirty="0">
                <a:effectLst/>
                <a:ea typeface="Arial" panose="020B0604020202020204" pitchFamily="34" charset="0"/>
              </a:rPr>
              <a:t> </a:t>
            </a:r>
            <a:r>
              <a:rPr lang="en-GB" sz="1100" dirty="0">
                <a:effectLst/>
                <a:ea typeface="Arial" panose="020B0604020202020204" pitchFamily="34" charset="0"/>
              </a:rPr>
              <a:t>o</a:t>
            </a:r>
            <a:r>
              <a:rPr lang="en-GB" sz="1100" spc="-5" dirty="0">
                <a:effectLst/>
                <a:ea typeface="Arial" panose="020B0604020202020204" pitchFamily="34" charset="0"/>
              </a:rPr>
              <a:t> </a:t>
            </a:r>
            <a:r>
              <a:rPr lang="en-GB" sz="1100" dirty="0">
                <a:effectLst/>
                <a:ea typeface="Arial" panose="020B0604020202020204" pitchFamily="34" charset="0"/>
              </a:rPr>
              <a:t>ran </a:t>
            </a:r>
            <a:r>
              <a:rPr lang="en-GB" sz="1100" dirty="0" err="1">
                <a:effectLst/>
                <a:ea typeface="Arial" panose="020B0604020202020204" pitchFamily="34" charset="0"/>
              </a:rPr>
              <a:t>sut</a:t>
            </a:r>
            <a:r>
              <a:rPr lang="en-GB" sz="1100" spc="-5" dirty="0">
                <a:effectLst/>
                <a:ea typeface="Arial" panose="020B0604020202020204" pitchFamily="34" charset="0"/>
              </a:rPr>
              <a:t> </a:t>
            </a:r>
            <a:r>
              <a:rPr lang="en-GB" sz="1100" dirty="0">
                <a:effectLst/>
                <a:ea typeface="Arial" panose="020B0604020202020204" pitchFamily="34" charset="0"/>
              </a:rPr>
              <a:t>y</a:t>
            </a:r>
            <a:r>
              <a:rPr lang="en-GB" sz="1100" spc="-20" dirty="0">
                <a:effectLst/>
                <a:ea typeface="Arial" panose="020B0604020202020204" pitchFamily="34" charset="0"/>
              </a:rPr>
              <a:t> </a:t>
            </a:r>
            <a:r>
              <a:rPr lang="en-GB" sz="1100" dirty="0" err="1">
                <a:effectLst/>
                <a:ea typeface="Arial" panose="020B0604020202020204" pitchFamily="34" charset="0"/>
              </a:rPr>
              <a:t>gellid</a:t>
            </a:r>
            <a:r>
              <a:rPr lang="en-GB" sz="1100" spc="5" dirty="0">
                <a:effectLst/>
                <a:ea typeface="Arial" panose="020B0604020202020204" pitchFamily="34" charset="0"/>
              </a:rPr>
              <a:t> </a:t>
            </a:r>
            <a:r>
              <a:rPr lang="en-GB" sz="1100" dirty="0" err="1">
                <a:effectLst/>
                <a:ea typeface="Arial" panose="020B0604020202020204" pitchFamily="34" charset="0"/>
              </a:rPr>
              <a:t>gwneud</a:t>
            </a:r>
            <a:r>
              <a:rPr lang="en-GB" sz="1100" dirty="0">
                <a:effectLst/>
                <a:ea typeface="Arial" panose="020B0604020202020204" pitchFamily="34" charset="0"/>
              </a:rPr>
              <a:t> </a:t>
            </a:r>
            <a:r>
              <a:rPr lang="en-GB" sz="1100" dirty="0" err="1">
                <a:effectLst/>
                <a:ea typeface="Arial" panose="020B0604020202020204" pitchFamily="34" charset="0"/>
              </a:rPr>
              <a:t>pethau’n</a:t>
            </a:r>
            <a:r>
              <a:rPr lang="en-GB" sz="1100" dirty="0">
                <a:effectLst/>
                <a:ea typeface="Arial" panose="020B0604020202020204" pitchFamily="34" charset="0"/>
              </a:rPr>
              <a:t> </a:t>
            </a:r>
            <a:r>
              <a:rPr lang="en-GB" sz="1100" dirty="0" err="1">
                <a:effectLst/>
                <a:ea typeface="Arial" panose="020B0604020202020204" pitchFamily="34" charset="0"/>
              </a:rPr>
              <a:t>wahanol</a:t>
            </a:r>
            <a:r>
              <a:rPr lang="en-GB" sz="1100" dirty="0">
                <a:effectLst/>
                <a:ea typeface="Arial" panose="020B0604020202020204" pitchFamily="34" charset="0"/>
              </a:rPr>
              <a:t>.</a:t>
            </a:r>
          </a:p>
          <a:p>
            <a:r>
              <a:rPr lang="en-GB" sz="1100" dirty="0">
                <a:effectLst/>
                <a:ea typeface="Arial" panose="020B0604020202020204" pitchFamily="34" charset="0"/>
              </a:rPr>
              <a:t> </a:t>
            </a:r>
          </a:p>
          <a:p>
            <a:pPr marL="139700"/>
            <a:r>
              <a:rPr lang="en-GB" sz="1100" u="sng" dirty="0" err="1">
                <a:effectLst/>
                <a:ea typeface="Arial" panose="020B0604020202020204" pitchFamily="34" charset="0"/>
              </a:rPr>
              <a:t>Casgliad</a:t>
            </a:r>
            <a:r>
              <a:rPr lang="en-GB" sz="1100" u="sng" spc="5" dirty="0">
                <a:effectLst/>
                <a:ea typeface="Arial" panose="020B0604020202020204" pitchFamily="34" charset="0"/>
              </a:rPr>
              <a:t> </a:t>
            </a:r>
            <a:r>
              <a:rPr lang="en-GB" sz="1100" u="sng" dirty="0">
                <a:effectLst/>
                <a:ea typeface="Arial" panose="020B0604020202020204" pitchFamily="34" charset="0"/>
              </a:rPr>
              <a:t>(200 o</a:t>
            </a:r>
            <a:r>
              <a:rPr lang="en-GB" sz="1100" u="sng" spc="5" dirty="0">
                <a:effectLst/>
                <a:ea typeface="Arial" panose="020B0604020202020204" pitchFamily="34" charset="0"/>
              </a:rPr>
              <a:t> </a:t>
            </a:r>
            <a:r>
              <a:rPr lang="en-GB" sz="1100" u="sng" dirty="0" err="1">
                <a:effectLst/>
                <a:ea typeface="Arial" panose="020B0604020202020204" pitchFamily="34" charset="0"/>
              </a:rPr>
              <a:t>eiriau</a:t>
            </a:r>
            <a:r>
              <a:rPr lang="en-GB" sz="1100" u="sng" dirty="0">
                <a:effectLst/>
                <a:ea typeface="Arial" panose="020B0604020202020204" pitchFamily="34" charset="0"/>
              </a:rPr>
              <a:t>)</a:t>
            </a:r>
            <a:endParaRPr lang="en-GB" sz="1100" dirty="0">
              <a:effectLst/>
              <a:ea typeface="Arial" panose="020B0604020202020204" pitchFamily="34" charset="0"/>
            </a:endParaRPr>
          </a:p>
          <a:p>
            <a:pPr marL="139700" marR="168275">
              <a:spcAft>
                <a:spcPts val="0"/>
              </a:spcAft>
            </a:pPr>
            <a:r>
              <a:rPr lang="en-GB" sz="1100" dirty="0" err="1">
                <a:effectLst/>
                <a:ea typeface="Arial" panose="020B0604020202020204" pitchFamily="34" charset="0"/>
              </a:rPr>
              <a:t>Fel</a:t>
            </a:r>
            <a:r>
              <a:rPr lang="en-GB" sz="1100"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elfen</a:t>
            </a:r>
            <a:r>
              <a:rPr lang="en-GB" sz="1100" dirty="0">
                <a:effectLst/>
                <a:ea typeface="Arial" panose="020B0604020202020204" pitchFamily="34" charset="0"/>
              </a:rPr>
              <a:t> 1, </a:t>
            </a:r>
            <a:r>
              <a:rPr lang="en-GB" sz="1100" dirty="0" err="1">
                <a:effectLst/>
                <a:ea typeface="Arial" panose="020B0604020202020204" pitchFamily="34" charset="0"/>
              </a:rPr>
              <a:t>mae</a:t>
            </a:r>
            <a:r>
              <a:rPr lang="en-GB" sz="1100" dirty="0">
                <a:effectLst/>
                <a:ea typeface="Arial" panose="020B0604020202020204" pitchFamily="34" charset="0"/>
              </a:rPr>
              <a:t> </a:t>
            </a:r>
            <a:r>
              <a:rPr lang="en-GB" sz="1100" dirty="0" err="1">
                <a:effectLst/>
                <a:ea typeface="Arial" panose="020B0604020202020204" pitchFamily="34" charset="0"/>
              </a:rPr>
              <a:t>angen</a:t>
            </a:r>
            <a:r>
              <a:rPr lang="en-GB" sz="1100" dirty="0">
                <a:effectLst/>
                <a:ea typeface="Arial" panose="020B0604020202020204" pitchFamily="34" charset="0"/>
              </a:rPr>
              <a:t> </a:t>
            </a:r>
            <a:r>
              <a:rPr lang="en-GB" sz="1100" dirty="0" err="1">
                <a:effectLst/>
                <a:ea typeface="Arial" panose="020B0604020202020204" pitchFamily="34" charset="0"/>
              </a:rPr>
              <a:t>i</a:t>
            </a:r>
            <a:r>
              <a:rPr lang="en-GB" sz="1100" dirty="0">
                <a:effectLst/>
                <a:ea typeface="Arial" panose="020B0604020202020204" pitchFamily="34" charset="0"/>
              </a:rPr>
              <a:t> chi </a:t>
            </a:r>
            <a:r>
              <a:rPr lang="en-GB" sz="1100" dirty="0" err="1">
                <a:effectLst/>
                <a:ea typeface="Arial" panose="020B0604020202020204" pitchFamily="34" charset="0"/>
              </a:rPr>
              <a:t>grynhoi’r</a:t>
            </a:r>
            <a:r>
              <a:rPr lang="en-GB" sz="1100" dirty="0">
                <a:effectLst/>
                <a:ea typeface="Arial" panose="020B0604020202020204" pitchFamily="34" charset="0"/>
              </a:rPr>
              <a:t> </a:t>
            </a:r>
            <a:r>
              <a:rPr lang="en-GB" sz="1100" dirty="0" err="1">
                <a:effectLst/>
                <a:ea typeface="Arial" panose="020B0604020202020204" pitchFamily="34" charset="0"/>
              </a:rPr>
              <a:t>aseiniad</a:t>
            </a:r>
            <a:r>
              <a:rPr lang="en-GB" sz="1100"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fyr</a:t>
            </a:r>
            <a:r>
              <a:rPr lang="en-GB" sz="1100" dirty="0">
                <a:effectLst/>
                <a:ea typeface="Arial" panose="020B0604020202020204" pitchFamily="34" charset="0"/>
              </a:rPr>
              <a:t>, </a:t>
            </a:r>
            <a:r>
              <a:rPr lang="en-GB" sz="1100" dirty="0" err="1">
                <a:effectLst/>
                <a:ea typeface="Arial" panose="020B0604020202020204" pitchFamily="34" charset="0"/>
              </a:rPr>
              <a:t>egluro</a:t>
            </a:r>
            <a:r>
              <a:rPr lang="en-GB" sz="1100" dirty="0">
                <a:effectLst/>
                <a:ea typeface="Arial" panose="020B0604020202020204" pitchFamily="34" charset="0"/>
              </a:rPr>
              <a:t> </a:t>
            </a:r>
            <a:r>
              <a:rPr lang="en-GB" sz="1100" dirty="0" err="1">
                <a:effectLst/>
                <a:ea typeface="Arial" panose="020B0604020202020204" pitchFamily="34" charset="0"/>
              </a:rPr>
              <a:t>beth</a:t>
            </a:r>
            <a:r>
              <a:rPr lang="en-GB" sz="1100" dirty="0">
                <a:effectLst/>
                <a:ea typeface="Arial" panose="020B0604020202020204" pitchFamily="34" charset="0"/>
              </a:rPr>
              <a:t> </a:t>
            </a:r>
            <a:r>
              <a:rPr lang="en-GB" sz="1100" dirty="0" err="1">
                <a:effectLst/>
                <a:ea typeface="Arial" panose="020B0604020202020204" pitchFamily="34" charset="0"/>
              </a:rPr>
              <a:t>rydych</a:t>
            </a:r>
            <a:r>
              <a:rPr lang="en-GB" sz="1100" dirty="0">
                <a:effectLst/>
                <a:ea typeface="Arial" panose="020B0604020202020204" pitchFamily="34" charset="0"/>
              </a:rPr>
              <a:t> </a:t>
            </a:r>
            <a:r>
              <a:rPr lang="en-GB" sz="1100" dirty="0" err="1">
                <a:effectLst/>
                <a:ea typeface="Arial" panose="020B0604020202020204" pitchFamily="34" charset="0"/>
              </a:rPr>
              <a:t>wedi’i</a:t>
            </a:r>
            <a:r>
              <a:rPr lang="en-GB" sz="1100" dirty="0">
                <a:effectLst/>
                <a:ea typeface="Arial" panose="020B0604020202020204" pitchFamily="34" charset="0"/>
              </a:rPr>
              <a:t> </a:t>
            </a:r>
            <a:r>
              <a:rPr lang="en-GB" sz="1100" dirty="0" err="1">
                <a:effectLst/>
                <a:ea typeface="Arial" panose="020B0604020202020204" pitchFamily="34" charset="0"/>
              </a:rPr>
              <a:t>ddysgu</a:t>
            </a:r>
            <a:r>
              <a:rPr lang="en-GB" sz="1100" dirty="0">
                <a:effectLst/>
                <a:ea typeface="Arial" panose="020B0604020202020204" pitchFamily="34" charset="0"/>
              </a:rPr>
              <a:t> </a:t>
            </a:r>
            <a:r>
              <a:rPr lang="en-GB" sz="1100" dirty="0" err="1">
                <a:effectLst/>
                <a:ea typeface="Arial" panose="020B0604020202020204" pitchFamily="34" charset="0"/>
              </a:rPr>
              <a:t>ohono</a:t>
            </a:r>
            <a:r>
              <a:rPr lang="en-GB" sz="1100" dirty="0">
                <a:effectLst/>
                <a:ea typeface="Arial" panose="020B0604020202020204" pitchFamily="34" charset="0"/>
              </a:rPr>
              <a:t> a </a:t>
            </a:r>
            <a:r>
              <a:rPr lang="en-GB" sz="1100" dirty="0" err="1">
                <a:effectLst/>
                <a:ea typeface="Arial" panose="020B0604020202020204" pitchFamily="34" charset="0"/>
              </a:rPr>
              <a:t>sut</a:t>
            </a:r>
            <a:r>
              <a:rPr lang="en-GB" sz="1100" dirty="0">
                <a:effectLst/>
                <a:ea typeface="Arial" panose="020B0604020202020204" pitchFamily="34" charset="0"/>
              </a:rPr>
              <a:t> </a:t>
            </a:r>
            <a:r>
              <a:rPr lang="en-GB" sz="1100" dirty="0" err="1">
                <a:effectLst/>
                <a:ea typeface="Arial" panose="020B0604020202020204" pitchFamily="34" charset="0"/>
              </a:rPr>
              <a:t>mae</a:t>
            </a:r>
            <a:r>
              <a:rPr lang="en-GB" sz="1100" spc="-295" dirty="0">
                <a:effectLst/>
                <a:ea typeface="Arial" panose="020B0604020202020204" pitchFamily="34" charset="0"/>
              </a:rPr>
              <a:t> </a:t>
            </a:r>
            <a:r>
              <a:rPr lang="en-GB" sz="1100" dirty="0" err="1">
                <a:effectLst/>
                <a:ea typeface="Arial" panose="020B0604020202020204" pitchFamily="34" charset="0"/>
              </a:rPr>
              <a:t>hyn</a:t>
            </a:r>
            <a:r>
              <a:rPr lang="en-GB" sz="1100" spc="-5"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mynd</a:t>
            </a:r>
            <a:r>
              <a:rPr lang="en-GB" sz="1100" dirty="0">
                <a:effectLst/>
                <a:ea typeface="Arial" panose="020B0604020202020204" pitchFamily="34" charset="0"/>
              </a:rPr>
              <a:t> </a:t>
            </a:r>
            <a:r>
              <a:rPr lang="en-GB" sz="1100" dirty="0" err="1">
                <a:effectLst/>
                <a:ea typeface="Arial" panose="020B0604020202020204" pitchFamily="34" charset="0"/>
              </a:rPr>
              <a:t>i</a:t>
            </a:r>
            <a:r>
              <a:rPr lang="en-GB" sz="1100" dirty="0">
                <a:effectLst/>
                <a:ea typeface="Arial" panose="020B0604020202020204" pitchFamily="34" charset="0"/>
              </a:rPr>
              <a:t> </a:t>
            </a:r>
            <a:r>
              <a:rPr lang="en-GB" sz="1100" dirty="0" err="1">
                <a:effectLst/>
                <a:ea typeface="Arial" panose="020B0604020202020204" pitchFamily="34" charset="0"/>
              </a:rPr>
              <a:t>ddylanwadu</a:t>
            </a:r>
            <a:r>
              <a:rPr lang="en-GB" sz="1100" dirty="0">
                <a:effectLst/>
                <a:ea typeface="Arial" panose="020B0604020202020204" pitchFamily="34" charset="0"/>
              </a:rPr>
              <a:t> </a:t>
            </a:r>
            <a:r>
              <a:rPr lang="en-GB" sz="1100" dirty="0" err="1">
                <a:effectLst/>
                <a:ea typeface="Arial" panose="020B0604020202020204" pitchFamily="34" charset="0"/>
              </a:rPr>
              <a:t>arnoch</a:t>
            </a:r>
            <a:r>
              <a:rPr lang="en-GB" sz="1100" spc="-15"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a:t>
            </a:r>
            <a:r>
              <a:rPr lang="en-GB" sz="1100" dirty="0" err="1">
                <a:effectLst/>
                <a:ea typeface="Arial" panose="020B0604020202020204" pitchFamily="34" charset="0"/>
              </a:rPr>
              <a:t>broffesiynol</a:t>
            </a:r>
            <a:r>
              <a:rPr lang="en-GB" sz="1100" dirty="0">
                <a:effectLst/>
                <a:ea typeface="Arial" panose="020B0604020202020204" pitchFamily="34" charset="0"/>
              </a:rPr>
              <a:t> </a:t>
            </a:r>
            <a:r>
              <a:rPr lang="en-GB" sz="1100" dirty="0" err="1">
                <a:effectLst/>
                <a:ea typeface="Arial" panose="020B0604020202020204" pitchFamily="34" charset="0"/>
              </a:rPr>
              <a:t>yn</a:t>
            </a:r>
            <a:r>
              <a:rPr lang="en-GB" sz="1100" dirty="0">
                <a:effectLst/>
                <a:ea typeface="Arial" panose="020B0604020202020204" pitchFamily="34" charset="0"/>
              </a:rPr>
              <a:t> y</a:t>
            </a:r>
            <a:r>
              <a:rPr lang="en-GB" sz="1100" spc="-5" dirty="0">
                <a:effectLst/>
                <a:ea typeface="Arial" panose="020B0604020202020204" pitchFamily="34" charset="0"/>
              </a:rPr>
              <a:t> </a:t>
            </a:r>
            <a:r>
              <a:rPr lang="en-GB" sz="1100" dirty="0" err="1">
                <a:effectLst/>
                <a:ea typeface="Arial" panose="020B0604020202020204" pitchFamily="34" charset="0"/>
              </a:rPr>
              <a:t>dyfodol</a:t>
            </a:r>
            <a:r>
              <a:rPr lang="en-GB" sz="1100" dirty="0">
                <a:effectLst/>
                <a:ea typeface="Arial" panose="020B0604020202020204" pitchFamily="34" charset="0"/>
              </a:rPr>
              <a:t>.</a:t>
            </a:r>
          </a:p>
          <a:p>
            <a:pPr>
              <a:spcBef>
                <a:spcPts val="50"/>
              </a:spcBef>
            </a:pPr>
            <a:r>
              <a:rPr lang="en-GB" sz="1100" dirty="0">
                <a:effectLst/>
                <a:ea typeface="Arial" panose="020B0604020202020204" pitchFamily="34" charset="0"/>
              </a:rPr>
              <a:t> </a:t>
            </a:r>
          </a:p>
          <a:p>
            <a:pPr marL="139700" algn="l"/>
            <a:r>
              <a:rPr lang="en-GB" sz="1100" b="1" kern="0" dirty="0" err="1">
                <a:effectLst/>
                <a:ea typeface="Arial" panose="020B0604020202020204" pitchFamily="34" charset="0"/>
              </a:rPr>
              <a:t>Cyflwyno</a:t>
            </a:r>
            <a:endParaRPr lang="en-GB" sz="1100" b="1" kern="0" dirty="0">
              <a:effectLst/>
              <a:ea typeface="Arial" panose="020B0604020202020204" pitchFamily="34" charset="0"/>
            </a:endParaRPr>
          </a:p>
          <a:p>
            <a:pPr marL="139700" marR="262255">
              <a:spcAft>
                <a:spcPts val="0"/>
              </a:spcAft>
            </a:pPr>
            <a:r>
              <a:rPr lang="en-GB" sz="1100" dirty="0">
                <a:effectLst/>
                <a:ea typeface="Arial" panose="020B0604020202020204" pitchFamily="34" charset="0"/>
              </a:rPr>
              <a:t>Mae </a:t>
            </a:r>
            <a:r>
              <a:rPr lang="en-GB" sz="1100" dirty="0" err="1">
                <a:effectLst/>
                <a:ea typeface="Arial" panose="020B0604020202020204" pitchFamily="34" charset="0"/>
              </a:rPr>
              <a:t>angen</a:t>
            </a:r>
            <a:r>
              <a:rPr lang="en-GB" sz="1100" dirty="0">
                <a:effectLst/>
                <a:ea typeface="Arial" panose="020B0604020202020204" pitchFamily="34" charset="0"/>
              </a:rPr>
              <a:t> </a:t>
            </a:r>
            <a:r>
              <a:rPr lang="en-GB" sz="1100" dirty="0" err="1">
                <a:effectLst/>
                <a:ea typeface="Arial" panose="020B0604020202020204" pitchFamily="34" charset="0"/>
              </a:rPr>
              <a:t>cyflwyno’r</a:t>
            </a:r>
            <a:r>
              <a:rPr lang="en-GB" sz="1100" dirty="0">
                <a:effectLst/>
                <a:ea typeface="Arial" panose="020B0604020202020204" pitchFamily="34" charset="0"/>
              </a:rPr>
              <a:t> 2 </a:t>
            </a:r>
            <a:r>
              <a:rPr lang="en-GB" sz="1100" dirty="0" err="1">
                <a:effectLst/>
                <a:ea typeface="Arial" panose="020B0604020202020204" pitchFamily="34" charset="0"/>
              </a:rPr>
              <a:t>elfen</a:t>
            </a:r>
            <a:r>
              <a:rPr lang="en-GB" sz="1100" dirty="0">
                <a:effectLst/>
                <a:ea typeface="Arial" panose="020B0604020202020204" pitchFamily="34" charset="0"/>
              </a:rPr>
              <a:t> </a:t>
            </a:r>
            <a:r>
              <a:rPr lang="en-GB" sz="1100" dirty="0" err="1">
                <a:effectLst/>
                <a:ea typeface="Arial" panose="020B0604020202020204" pitchFamily="34" charset="0"/>
              </a:rPr>
              <a:t>i</a:t>
            </a:r>
            <a:r>
              <a:rPr lang="en-GB" sz="1100" dirty="0">
                <a:effectLst/>
                <a:ea typeface="Arial" panose="020B0604020202020204" pitchFamily="34" charset="0"/>
              </a:rPr>
              <a:t> Turnitin </a:t>
            </a:r>
            <a:r>
              <a:rPr lang="en-GB" sz="1100" b="1" dirty="0" err="1">
                <a:effectLst/>
                <a:ea typeface="Arial" panose="020B0604020202020204" pitchFamily="34" charset="0"/>
              </a:rPr>
              <a:t>ar</a:t>
            </a:r>
            <a:r>
              <a:rPr lang="en-GB" sz="1100" b="1" dirty="0">
                <a:effectLst/>
                <a:ea typeface="Arial" panose="020B0604020202020204" pitchFamily="34" charset="0"/>
              </a:rPr>
              <a:t> </a:t>
            </a:r>
            <a:r>
              <a:rPr lang="en-GB" sz="1100" b="1" dirty="0" err="1">
                <a:effectLst/>
                <a:ea typeface="Arial" panose="020B0604020202020204" pitchFamily="34" charset="0"/>
              </a:rPr>
              <a:t>dudalennau</a:t>
            </a:r>
            <a:r>
              <a:rPr lang="en-GB" sz="1100" b="1" dirty="0">
                <a:effectLst/>
                <a:ea typeface="Arial" panose="020B0604020202020204" pitchFamily="34" charset="0"/>
              </a:rPr>
              <a:t> </a:t>
            </a:r>
            <a:r>
              <a:rPr lang="en-GB" sz="1100" b="1" dirty="0" err="1">
                <a:effectLst/>
                <a:ea typeface="Arial" panose="020B0604020202020204" pitchFamily="34" charset="0"/>
              </a:rPr>
              <a:t>gwahanol</a:t>
            </a:r>
            <a:r>
              <a:rPr lang="en-GB" sz="1100" dirty="0">
                <a:effectLst/>
                <a:ea typeface="Arial" panose="020B0604020202020204" pitchFamily="34" charset="0"/>
              </a:rPr>
              <a:t>. </a:t>
            </a:r>
            <a:r>
              <a:rPr lang="en-GB" sz="1100" dirty="0" err="1">
                <a:effectLst/>
                <a:ea typeface="Arial" panose="020B0604020202020204" pitchFamily="34" charset="0"/>
              </a:rPr>
              <a:t>Bydd</a:t>
            </a:r>
            <a:r>
              <a:rPr lang="en-GB" sz="1100" dirty="0">
                <a:effectLst/>
                <a:ea typeface="Arial" panose="020B0604020202020204" pitchFamily="34" charset="0"/>
              </a:rPr>
              <a:t> </a:t>
            </a:r>
            <a:r>
              <a:rPr lang="en-GB" sz="1100" dirty="0" err="1">
                <a:effectLst/>
                <a:ea typeface="Arial" panose="020B0604020202020204" pitchFamily="34" charset="0"/>
              </a:rPr>
              <a:t>hyn</a:t>
            </a:r>
            <a:r>
              <a:rPr lang="en-GB" sz="1100" dirty="0">
                <a:effectLst/>
                <a:ea typeface="Arial" panose="020B0604020202020204" pitchFamily="34" charset="0"/>
              </a:rPr>
              <a:t> </a:t>
            </a:r>
            <a:r>
              <a:rPr lang="en-GB" sz="1100" dirty="0" err="1">
                <a:effectLst/>
                <a:ea typeface="Arial" panose="020B0604020202020204" pitchFamily="34" charset="0"/>
              </a:rPr>
              <a:t>wedi’i</a:t>
            </a:r>
            <a:r>
              <a:rPr lang="en-GB" sz="1100" dirty="0">
                <a:effectLst/>
                <a:ea typeface="Arial" panose="020B0604020202020204" pitchFamily="34" charset="0"/>
              </a:rPr>
              <a:t> </a:t>
            </a:r>
            <a:r>
              <a:rPr lang="en-GB" sz="1100" dirty="0" err="1">
                <a:effectLst/>
                <a:ea typeface="Arial" panose="020B0604020202020204" pitchFamily="34" charset="0"/>
              </a:rPr>
              <a:t>osod</a:t>
            </a:r>
            <a:r>
              <a:rPr lang="en-GB" sz="1100" dirty="0">
                <a:effectLst/>
                <a:ea typeface="Arial" panose="020B0604020202020204" pitchFamily="34" charset="0"/>
              </a:rPr>
              <a:t> </a:t>
            </a:r>
            <a:r>
              <a:rPr lang="en-GB" sz="1100" dirty="0" err="1">
                <a:effectLst/>
                <a:ea typeface="Arial" panose="020B0604020202020204" pitchFamily="34" charset="0"/>
              </a:rPr>
              <a:t>ar</a:t>
            </a:r>
            <a:r>
              <a:rPr lang="en-GB" sz="1100" dirty="0">
                <a:effectLst/>
                <a:ea typeface="Arial" panose="020B0604020202020204" pitchFamily="34" charset="0"/>
              </a:rPr>
              <a:t> </a:t>
            </a:r>
            <a:r>
              <a:rPr lang="en-GB" sz="1100" dirty="0" err="1">
                <a:effectLst/>
                <a:ea typeface="Arial" panose="020B0604020202020204" pitchFamily="34" charset="0"/>
              </a:rPr>
              <a:t>eich</a:t>
            </a:r>
            <a:r>
              <a:rPr lang="en-GB" sz="1100" dirty="0">
                <a:effectLst/>
                <a:ea typeface="Arial" panose="020B0604020202020204" pitchFamily="34" charset="0"/>
              </a:rPr>
              <a:t> </a:t>
            </a:r>
            <a:r>
              <a:rPr lang="en-GB" sz="1100" dirty="0" err="1">
                <a:effectLst/>
                <a:ea typeface="Arial" panose="020B0604020202020204" pitchFamily="34" charset="0"/>
              </a:rPr>
              <a:t>cyfer</a:t>
            </a:r>
            <a:r>
              <a:rPr lang="en-GB" sz="1100" dirty="0">
                <a:effectLst/>
                <a:ea typeface="Arial" panose="020B0604020202020204" pitchFamily="34" charset="0"/>
              </a:rPr>
              <a:t> </a:t>
            </a:r>
            <a:r>
              <a:rPr lang="en-GB" sz="1100" dirty="0" err="1">
                <a:effectLst/>
                <a:ea typeface="Arial" panose="020B0604020202020204" pitchFamily="34" charset="0"/>
              </a:rPr>
              <a:t>cyn</a:t>
            </a:r>
            <a:r>
              <a:rPr lang="en-GB" sz="1100" spc="-295" dirty="0">
                <a:effectLst/>
                <a:ea typeface="Arial" panose="020B0604020202020204" pitchFamily="34" charset="0"/>
              </a:rPr>
              <a:t> </a:t>
            </a:r>
            <a:r>
              <a:rPr lang="en-GB" sz="1100" dirty="0" err="1">
                <a:effectLst/>
                <a:ea typeface="Arial" panose="020B0604020202020204" pitchFamily="34" charset="0"/>
              </a:rPr>
              <a:t>cyflwyno</a:t>
            </a:r>
            <a:r>
              <a:rPr lang="en-GB" sz="1100" dirty="0">
                <a:effectLst/>
                <a:ea typeface="Arial" panose="020B0604020202020204" pitchFamily="34" charset="0"/>
              </a:rPr>
              <a:t>.</a:t>
            </a:r>
          </a:p>
          <a:p>
            <a:r>
              <a:rPr lang="en-GB" sz="1100" dirty="0">
                <a:effectLst/>
                <a:ea typeface="Arial" panose="020B0604020202020204" pitchFamily="34" charset="0"/>
              </a:rPr>
              <a:t> </a:t>
            </a:r>
          </a:p>
          <a:p>
            <a:r>
              <a:rPr lang="en-GB" sz="1800" dirty="0">
                <a:effectLst/>
                <a:latin typeface="Arial" panose="020B0604020202020204" pitchFamily="34" charset="0"/>
                <a:ea typeface="Arial" panose="020B0604020202020204" pitchFamily="34" charset="0"/>
              </a:rPr>
              <a:t> </a:t>
            </a:r>
          </a:p>
          <a:p>
            <a:r>
              <a:rPr lang="en-GB" sz="1800" dirty="0">
                <a:effectLst/>
                <a:latin typeface="Arial" panose="020B0604020202020204" pitchFamily="34" charset="0"/>
                <a:ea typeface="Arial" panose="020B0604020202020204" pitchFamily="34" charset="0"/>
              </a:rPr>
              <a:t> </a:t>
            </a:r>
          </a:p>
          <a:p>
            <a:r>
              <a:rPr lang="en-GB" sz="1800" dirty="0">
                <a:effectLst/>
                <a:latin typeface="Arial" panose="020B0604020202020204" pitchFamily="34" charset="0"/>
                <a:ea typeface="Arial" panose="020B0604020202020204" pitchFamily="34" charset="0"/>
              </a:rPr>
              <a:t> </a:t>
            </a:r>
          </a:p>
          <a:p>
            <a:endParaRPr lang="en-GB" dirty="0"/>
          </a:p>
        </p:txBody>
      </p:sp>
      <p:pic>
        <p:nvPicPr>
          <p:cNvPr id="2" name="Picture 1">
            <a:extLst>
              <a:ext uri="{FF2B5EF4-FFF2-40B4-BE49-F238E27FC236}">
                <a16:creationId xmlns:a16="http://schemas.microsoft.com/office/drawing/2014/main" id="{3FB3B9CA-ACAF-B0E6-5BBE-339BE7DFA6F6}"/>
              </a:ext>
            </a:extLst>
          </p:cNvPr>
          <p:cNvPicPr>
            <a:picLocks noChangeAspect="1"/>
          </p:cNvPicPr>
          <p:nvPr/>
        </p:nvPicPr>
        <p:blipFill>
          <a:blip r:embed="rId3"/>
          <a:stretch>
            <a:fillRect/>
          </a:stretch>
        </p:blipFill>
        <p:spPr>
          <a:xfrm>
            <a:off x="11278531" y="3059197"/>
            <a:ext cx="913469" cy="1461551"/>
          </a:xfrm>
          <a:prstGeom prst="rect">
            <a:avLst/>
          </a:prstGeom>
        </p:spPr>
      </p:pic>
    </p:spTree>
    <p:extLst>
      <p:ext uri="{BB962C8B-B14F-4D97-AF65-F5344CB8AC3E}">
        <p14:creationId xmlns:p14="http://schemas.microsoft.com/office/powerpoint/2010/main" val="4259689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useBgFill="1">
        <p:nvSpPr>
          <p:cNvPr id="28"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29"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0813" y="1914813"/>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30"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0814" y="1924950"/>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31"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787196" y="4092816"/>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dirty="0">
              <a:solidFill>
                <a:prstClr val="white"/>
              </a:solidFill>
              <a:latin typeface="Calibri" panose="020F0502020204030204"/>
            </a:endParaRPr>
          </a:p>
        </p:txBody>
      </p:sp>
      <p:sp>
        <p:nvSpPr>
          <p:cNvPr id="32"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147699"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defRPr/>
            </a:pPr>
            <a:endParaRPr lang="en-US" dirty="0">
              <a:solidFill>
                <a:prstClr val="white"/>
              </a:solidFill>
              <a:latin typeface="Calibri" panose="020F0502020204030204"/>
            </a:endParaRPr>
          </a:p>
        </p:txBody>
      </p:sp>
      <p:sp>
        <p:nvSpPr>
          <p:cNvPr id="33"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0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5" name="Title 4">
            <a:extLst>
              <a:ext uri="{FF2B5EF4-FFF2-40B4-BE49-F238E27FC236}">
                <a16:creationId xmlns:a16="http://schemas.microsoft.com/office/drawing/2014/main" id="{AB353CCB-DE74-4DA6-B6CE-A5862D14945C}"/>
              </a:ext>
            </a:extLst>
          </p:cNvPr>
          <p:cNvSpPr>
            <a:spLocks noGrp="1"/>
          </p:cNvSpPr>
          <p:nvPr>
            <p:ph type="title"/>
          </p:nvPr>
        </p:nvSpPr>
        <p:spPr>
          <a:xfrm>
            <a:off x="1874042" y="586856"/>
            <a:ext cx="2401025" cy="3387497"/>
          </a:xfrm>
        </p:spPr>
        <p:txBody>
          <a:bodyPr vert="horz" lIns="91440" tIns="45720" rIns="91440" bIns="45720" rtlCol="0" anchor="b">
            <a:normAutofit fontScale="90000"/>
          </a:bodyPr>
          <a:lstStyle/>
          <a:p>
            <a:pPr algn="r"/>
            <a:r>
              <a:rPr lang="en-US" sz="2200" b="1" dirty="0">
                <a:solidFill>
                  <a:srgbClr val="FFFFFF"/>
                </a:solidFill>
              </a:rPr>
              <a:t>Component 2 Title:</a:t>
            </a:r>
            <a:br>
              <a:rPr lang="en-US" sz="2200" b="1" dirty="0">
                <a:solidFill>
                  <a:srgbClr val="FFFFFF"/>
                </a:solidFill>
              </a:rPr>
            </a:br>
            <a:br>
              <a:rPr lang="en-US" sz="2200" b="1" dirty="0">
                <a:solidFill>
                  <a:srgbClr val="FFFFFF"/>
                </a:solidFill>
              </a:rPr>
            </a:br>
            <a:r>
              <a:rPr lang="en-US" sz="2200" b="1" dirty="0">
                <a:solidFill>
                  <a:srgbClr val="FFFFFF"/>
                </a:solidFill>
              </a:rPr>
              <a:t> </a:t>
            </a:r>
            <a:br>
              <a:rPr lang="en-US" sz="2200" b="1" dirty="0">
                <a:solidFill>
                  <a:srgbClr val="FFFFFF"/>
                </a:solidFill>
              </a:rPr>
            </a:br>
            <a:r>
              <a:rPr lang="en-US" sz="2200" b="1" dirty="0">
                <a:solidFill>
                  <a:srgbClr val="FFFFFF"/>
                </a:solidFill>
              </a:rPr>
              <a:t>How a school develops one aspect of its SDP: a report that critically reflects on the actions, impact and evidence base. (2,500 words) </a:t>
            </a:r>
          </a:p>
        </p:txBody>
      </p:sp>
      <p:sp>
        <p:nvSpPr>
          <p:cNvPr id="4" name="Rectangle 3">
            <a:extLst>
              <a:ext uri="{FF2B5EF4-FFF2-40B4-BE49-F238E27FC236}">
                <a16:creationId xmlns:a16="http://schemas.microsoft.com/office/drawing/2014/main" id="{18DD4E30-90D0-43D4-B6F7-36D1BF201EC9}"/>
              </a:ext>
            </a:extLst>
          </p:cNvPr>
          <p:cNvSpPr/>
          <p:nvPr/>
        </p:nvSpPr>
        <p:spPr>
          <a:xfrm>
            <a:off x="5015561" y="49877"/>
            <a:ext cx="5248131" cy="660030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defRPr/>
            </a:pPr>
            <a:endParaRPr lang="en-US" sz="900" dirty="0">
              <a:solidFill>
                <a:prstClr val="black"/>
              </a:solidFill>
              <a:latin typeface="Calibri" panose="020F0502020204030204"/>
            </a:endParaRPr>
          </a:p>
          <a:p>
            <a:pPr>
              <a:lnSpc>
                <a:spcPct val="90000"/>
              </a:lnSpc>
              <a:spcAft>
                <a:spcPts val="600"/>
              </a:spcAft>
              <a:defRPr/>
            </a:pPr>
            <a:r>
              <a:rPr lang="en-US" sz="1100" dirty="0">
                <a:solidFill>
                  <a:prstClr val="black"/>
                </a:solidFill>
                <a:latin typeface="Calibri" panose="020F0502020204030204"/>
              </a:rPr>
              <a:t>Prepare a written report based on one action point taken from the School’s strategic targets. The report should demonstrate how this target was/is addressed and impact measured within an evidence-based framework. </a:t>
            </a:r>
          </a:p>
          <a:p>
            <a:pPr indent="-228600">
              <a:lnSpc>
                <a:spcPct val="90000"/>
              </a:lnSpc>
              <a:spcAft>
                <a:spcPts val="600"/>
              </a:spcAft>
              <a:buFont typeface="Arial" panose="020B0604020202020204" pitchFamily="34" charset="0"/>
              <a:buChar char="•"/>
              <a:defRPr/>
            </a:pPr>
            <a:endParaRPr lang="en-US" sz="1100" dirty="0">
              <a:solidFill>
                <a:prstClr val="black"/>
              </a:solidFill>
              <a:latin typeface="Calibri" panose="020F0502020204030204"/>
            </a:endParaRPr>
          </a:p>
          <a:p>
            <a:pPr>
              <a:lnSpc>
                <a:spcPct val="90000"/>
              </a:lnSpc>
              <a:spcAft>
                <a:spcPts val="600"/>
              </a:spcAft>
              <a:defRPr/>
            </a:pPr>
            <a:r>
              <a:rPr lang="en-US" sz="1100" dirty="0">
                <a:solidFill>
                  <a:prstClr val="black"/>
                </a:solidFill>
                <a:latin typeface="Calibri" panose="020F0502020204030204"/>
              </a:rPr>
              <a:t>Possible structure (Word counts are suggested; they are not compulsory) </a:t>
            </a:r>
          </a:p>
          <a:p>
            <a:pPr indent="-228600">
              <a:lnSpc>
                <a:spcPct val="90000"/>
              </a:lnSpc>
              <a:spcAft>
                <a:spcPts val="600"/>
              </a:spcAft>
              <a:buFont typeface="Arial" panose="020B0604020202020204" pitchFamily="34" charset="0"/>
              <a:buChar char="•"/>
              <a:defRPr/>
            </a:pPr>
            <a:endParaRPr lang="en-US" sz="1100" dirty="0">
              <a:solidFill>
                <a:prstClr val="black"/>
              </a:solidFill>
              <a:latin typeface="Calibri" panose="020F0502020204030204"/>
            </a:endParaRPr>
          </a:p>
          <a:p>
            <a:pPr>
              <a:lnSpc>
                <a:spcPct val="90000"/>
              </a:lnSpc>
              <a:spcAft>
                <a:spcPts val="600"/>
              </a:spcAft>
              <a:defRPr/>
            </a:pPr>
            <a:r>
              <a:rPr lang="en-US" sz="1100" b="1" dirty="0">
                <a:solidFill>
                  <a:prstClr val="black"/>
                </a:solidFill>
                <a:latin typeface="Calibri" panose="020F0502020204030204"/>
              </a:rPr>
              <a:t>Introduction</a:t>
            </a:r>
            <a:r>
              <a:rPr lang="en-US" sz="1100" dirty="0">
                <a:solidFill>
                  <a:prstClr val="black"/>
                </a:solidFill>
                <a:latin typeface="Calibri" panose="020F0502020204030204"/>
              </a:rPr>
              <a:t> (200 words) </a:t>
            </a:r>
          </a:p>
          <a:p>
            <a:pPr indent="-228600">
              <a:lnSpc>
                <a:spcPct val="90000"/>
              </a:lnSpc>
              <a:spcAft>
                <a:spcPts val="600"/>
              </a:spcAft>
              <a:buFont typeface="Arial" panose="020B0604020202020204" pitchFamily="34" charset="0"/>
              <a:buChar char="•"/>
              <a:defRPr/>
            </a:pPr>
            <a:r>
              <a:rPr lang="en-US" sz="1100" dirty="0">
                <a:solidFill>
                  <a:prstClr val="black"/>
                </a:solidFill>
                <a:latin typeface="Calibri" panose="020F0502020204030204"/>
              </a:rPr>
              <a:t>In the introduction you need a very brief summary of the task you have been given and the aspect you have chosen to write about. You also need to give a brief outline of the context of the school. </a:t>
            </a:r>
          </a:p>
          <a:p>
            <a:pPr indent="-228600">
              <a:lnSpc>
                <a:spcPct val="90000"/>
              </a:lnSpc>
              <a:spcAft>
                <a:spcPts val="600"/>
              </a:spcAft>
              <a:buFont typeface="Arial" panose="020B0604020202020204" pitchFamily="34" charset="0"/>
              <a:buChar char="•"/>
              <a:defRPr/>
            </a:pPr>
            <a:endParaRPr lang="en-US" sz="1100" dirty="0">
              <a:solidFill>
                <a:prstClr val="black"/>
              </a:solidFill>
              <a:latin typeface="Calibri" panose="020F0502020204030204"/>
            </a:endParaRPr>
          </a:p>
          <a:p>
            <a:pPr>
              <a:lnSpc>
                <a:spcPct val="90000"/>
              </a:lnSpc>
              <a:spcAft>
                <a:spcPts val="600"/>
              </a:spcAft>
              <a:defRPr/>
            </a:pPr>
            <a:r>
              <a:rPr lang="en-US" sz="1100" b="1" dirty="0">
                <a:solidFill>
                  <a:prstClr val="black"/>
                </a:solidFill>
                <a:latin typeface="Calibri" panose="020F0502020204030204"/>
              </a:rPr>
              <a:t>Literature review </a:t>
            </a:r>
            <a:r>
              <a:rPr lang="en-US" sz="1100" dirty="0">
                <a:solidFill>
                  <a:prstClr val="black"/>
                </a:solidFill>
                <a:latin typeface="Calibri" panose="020F0502020204030204"/>
              </a:rPr>
              <a:t>(800 words) </a:t>
            </a:r>
          </a:p>
          <a:p>
            <a:pPr indent="-228600">
              <a:lnSpc>
                <a:spcPct val="90000"/>
              </a:lnSpc>
              <a:spcAft>
                <a:spcPts val="600"/>
              </a:spcAft>
              <a:buFont typeface="Arial" panose="020B0604020202020204" pitchFamily="34" charset="0"/>
              <a:buChar char="•"/>
            </a:pPr>
            <a:r>
              <a:rPr lang="en-US" sz="1100" dirty="0">
                <a:solidFill>
                  <a:prstClr val="black"/>
                </a:solidFill>
                <a:latin typeface="Calibri" panose="020F0502020204030204"/>
              </a:rPr>
              <a:t>Your literature review needs to show a theoretical level of the school development process but it also need to show your understanding of the aspect you have chosen as your focus, e.g. provision for EAL learners.</a:t>
            </a:r>
          </a:p>
          <a:p>
            <a:pPr indent="-228600">
              <a:lnSpc>
                <a:spcPct val="90000"/>
              </a:lnSpc>
              <a:spcAft>
                <a:spcPts val="600"/>
              </a:spcAft>
              <a:buFont typeface="Arial" panose="020B0604020202020204" pitchFamily="34" charset="0"/>
              <a:buChar char="•"/>
              <a:defRPr/>
            </a:pPr>
            <a:endParaRPr lang="en-US" sz="1100" dirty="0">
              <a:solidFill>
                <a:prstClr val="black"/>
              </a:solidFill>
              <a:latin typeface="Calibri" panose="020F0502020204030204"/>
            </a:endParaRPr>
          </a:p>
          <a:p>
            <a:pPr>
              <a:lnSpc>
                <a:spcPct val="90000"/>
              </a:lnSpc>
              <a:spcAft>
                <a:spcPts val="600"/>
              </a:spcAft>
              <a:defRPr/>
            </a:pPr>
            <a:r>
              <a:rPr lang="en-US" sz="1100" b="1" dirty="0">
                <a:solidFill>
                  <a:prstClr val="black"/>
                </a:solidFill>
                <a:latin typeface="Calibri" panose="020F0502020204030204"/>
              </a:rPr>
              <a:t>Developing an action point </a:t>
            </a:r>
            <a:r>
              <a:rPr lang="en-US" sz="1100" dirty="0">
                <a:solidFill>
                  <a:prstClr val="black"/>
                </a:solidFill>
                <a:latin typeface="Calibri" panose="020F0502020204030204"/>
              </a:rPr>
              <a:t>(800 words)</a:t>
            </a:r>
          </a:p>
          <a:p>
            <a:pPr indent="-228600">
              <a:lnSpc>
                <a:spcPct val="90000"/>
              </a:lnSpc>
              <a:spcAft>
                <a:spcPts val="600"/>
              </a:spcAft>
              <a:buFont typeface="Arial" panose="020B0604020202020204" pitchFamily="34" charset="0"/>
              <a:buChar char="•"/>
              <a:defRPr/>
            </a:pPr>
            <a:r>
              <a:rPr lang="en-US" sz="1100" dirty="0">
                <a:solidFill>
                  <a:prstClr val="black"/>
                </a:solidFill>
                <a:latin typeface="Calibri" panose="020F0502020204030204"/>
              </a:rPr>
              <a:t> In this section you need to discuss the School Development Plan (SDP), demonstrating your knowledge and understanding of the processes such as self-evaluation, data analysis, involving stakeholders, strategic planning, measuring impact, that the school will have used. You should constantly be applying a degree of criticality here.</a:t>
            </a:r>
          </a:p>
          <a:p>
            <a:pPr indent="-228600">
              <a:lnSpc>
                <a:spcPct val="90000"/>
              </a:lnSpc>
              <a:spcAft>
                <a:spcPts val="600"/>
              </a:spcAft>
              <a:buFont typeface="Arial" panose="020B0604020202020204" pitchFamily="34" charset="0"/>
              <a:buChar char="•"/>
              <a:defRPr/>
            </a:pPr>
            <a:endParaRPr lang="en-US" sz="1100" dirty="0">
              <a:solidFill>
                <a:prstClr val="black"/>
              </a:solidFill>
              <a:latin typeface="Calibri" panose="020F0502020204030204"/>
            </a:endParaRPr>
          </a:p>
          <a:p>
            <a:pPr>
              <a:lnSpc>
                <a:spcPct val="90000"/>
              </a:lnSpc>
              <a:spcAft>
                <a:spcPts val="600"/>
              </a:spcAft>
              <a:defRPr/>
            </a:pPr>
            <a:r>
              <a:rPr lang="en-US" sz="1100" b="1" dirty="0">
                <a:solidFill>
                  <a:prstClr val="black"/>
                </a:solidFill>
                <a:latin typeface="Calibri" panose="020F0502020204030204"/>
              </a:rPr>
              <a:t>Reflection and evaluation </a:t>
            </a:r>
            <a:r>
              <a:rPr lang="en-US" sz="1100" dirty="0">
                <a:solidFill>
                  <a:prstClr val="black"/>
                </a:solidFill>
                <a:latin typeface="Calibri" panose="020F0502020204030204"/>
              </a:rPr>
              <a:t>(500 words) This section needs to be a review of the development in which you reflect and evaluate what the school has done. It is important that you also make practical suggestions based on your knowledge of theory and practice as to how things could be done differently. </a:t>
            </a:r>
          </a:p>
          <a:p>
            <a:pPr indent="-228600">
              <a:lnSpc>
                <a:spcPct val="90000"/>
              </a:lnSpc>
              <a:spcAft>
                <a:spcPts val="600"/>
              </a:spcAft>
              <a:buFont typeface="Arial" panose="020B0604020202020204" pitchFamily="34" charset="0"/>
              <a:buChar char="•"/>
              <a:defRPr/>
            </a:pPr>
            <a:endParaRPr lang="en-US" sz="1100" dirty="0">
              <a:solidFill>
                <a:prstClr val="black"/>
              </a:solidFill>
              <a:latin typeface="Calibri" panose="020F0502020204030204"/>
            </a:endParaRPr>
          </a:p>
          <a:p>
            <a:pPr>
              <a:lnSpc>
                <a:spcPct val="90000"/>
              </a:lnSpc>
              <a:spcAft>
                <a:spcPts val="600"/>
              </a:spcAft>
              <a:defRPr/>
            </a:pPr>
            <a:r>
              <a:rPr lang="en-US" sz="1100" b="1" dirty="0">
                <a:solidFill>
                  <a:prstClr val="black"/>
                </a:solidFill>
                <a:latin typeface="Calibri" panose="020F0502020204030204"/>
              </a:rPr>
              <a:t>Conclusion</a:t>
            </a:r>
            <a:r>
              <a:rPr lang="en-US" sz="1100" dirty="0">
                <a:solidFill>
                  <a:prstClr val="black"/>
                </a:solidFill>
                <a:latin typeface="Calibri" panose="020F0502020204030204"/>
              </a:rPr>
              <a:t> (200 words) </a:t>
            </a:r>
          </a:p>
          <a:p>
            <a:pPr indent="-228600">
              <a:lnSpc>
                <a:spcPct val="90000"/>
              </a:lnSpc>
              <a:spcAft>
                <a:spcPts val="600"/>
              </a:spcAft>
              <a:buFont typeface="Arial" panose="020B0604020202020204" pitchFamily="34" charset="0"/>
              <a:buChar char="•"/>
              <a:defRPr/>
            </a:pPr>
            <a:r>
              <a:rPr lang="en-US" sz="1100" dirty="0">
                <a:solidFill>
                  <a:prstClr val="black"/>
                </a:solidFill>
                <a:latin typeface="Calibri" panose="020F0502020204030204"/>
              </a:rPr>
              <a:t>As in component 1, you need to briefly summarize the assignment, explain what you have learnt from it and how this is going to influence you professionally in the future.</a:t>
            </a:r>
          </a:p>
        </p:txBody>
      </p:sp>
      <p:pic>
        <p:nvPicPr>
          <p:cNvPr id="2" name="Picture 1">
            <a:extLst>
              <a:ext uri="{FF2B5EF4-FFF2-40B4-BE49-F238E27FC236}">
                <a16:creationId xmlns:a16="http://schemas.microsoft.com/office/drawing/2014/main" id="{577128FD-2D3F-2221-0C80-85CFB29F8716}"/>
              </a:ext>
            </a:extLst>
          </p:cNvPr>
          <p:cNvPicPr>
            <a:picLocks noChangeAspect="1"/>
          </p:cNvPicPr>
          <p:nvPr/>
        </p:nvPicPr>
        <p:blipFill>
          <a:blip r:embed="rId3"/>
          <a:stretch>
            <a:fillRect/>
          </a:stretch>
        </p:blipFill>
        <p:spPr>
          <a:xfrm>
            <a:off x="10317958" y="2764632"/>
            <a:ext cx="1838001" cy="2940802"/>
          </a:xfrm>
          <a:prstGeom prst="rect">
            <a:avLst/>
          </a:prstGeom>
        </p:spPr>
      </p:pic>
    </p:spTree>
    <p:extLst>
      <p:ext uri="{BB962C8B-B14F-4D97-AF65-F5344CB8AC3E}">
        <p14:creationId xmlns:p14="http://schemas.microsoft.com/office/powerpoint/2010/main" val="3506969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2015491" y="365125"/>
            <a:ext cx="3840085" cy="169279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fontScale="90000"/>
          </a:bodyPr>
          <a:lstStyle/>
          <a:p>
            <a:br>
              <a:rPr lang="en-US" sz="3700"/>
            </a:br>
            <a:br>
              <a:rPr lang="en-US" sz="3700"/>
            </a:br>
            <a:endParaRPr lang="en-US" sz="3700"/>
          </a:p>
          <a:p>
            <a:pPr marL="342900" indent="-342900"/>
            <a:endParaRPr lang="en-US" sz="3700"/>
          </a:p>
        </p:txBody>
      </p:sp>
      <p:sp>
        <p:nvSpPr>
          <p:cNvPr id="2" name="TextBox 1">
            <a:extLst>
              <a:ext uri="{FF2B5EF4-FFF2-40B4-BE49-F238E27FC236}">
                <a16:creationId xmlns:a16="http://schemas.microsoft.com/office/drawing/2014/main" id="{EC8236FF-DAFF-463B-90B3-0318C8E5605C}"/>
              </a:ext>
            </a:extLst>
          </p:cNvPr>
          <p:cNvSpPr txBox="1"/>
          <p:nvPr/>
        </p:nvSpPr>
        <p:spPr>
          <a:xfrm>
            <a:off x="521594" y="442421"/>
            <a:ext cx="5466830" cy="5900424"/>
          </a:xfrm>
          <a:prstGeom prst="rect">
            <a:avLst/>
          </a:prstGeom>
        </p:spPr>
        <p:txBody>
          <a:bodyPr vert="horz" lIns="91440" tIns="45720" rIns="91440" bIns="45720" rtlCol="0">
            <a:normAutofit/>
          </a:bodyPr>
          <a:lstStyle/>
          <a:p>
            <a:pPr>
              <a:lnSpc>
                <a:spcPct val="90000"/>
              </a:lnSpc>
              <a:spcAft>
                <a:spcPts val="600"/>
              </a:spcAft>
            </a:pPr>
            <a:r>
              <a:rPr lang="en-US" sz="3600" b="1" dirty="0"/>
              <a:t>Literature review/</a:t>
            </a:r>
            <a:r>
              <a:rPr lang="en-US" sz="3600" b="1" dirty="0" err="1"/>
              <a:t>Adolygiad</a:t>
            </a:r>
            <a:r>
              <a:rPr lang="en-US" sz="3600" b="1" dirty="0"/>
              <a:t> </a:t>
            </a:r>
            <a:r>
              <a:rPr lang="en-US" sz="3600" b="1" dirty="0" err="1"/>
              <a:t>Llenyddiaeth</a:t>
            </a:r>
            <a:r>
              <a:rPr lang="en-US" sz="3600" b="1" dirty="0"/>
              <a:t> (800 words/ o </a:t>
            </a:r>
            <a:r>
              <a:rPr lang="en-US" sz="3600" b="1" dirty="0" err="1"/>
              <a:t>eiriau</a:t>
            </a:r>
            <a:r>
              <a:rPr lang="en-US" sz="3600" b="1" dirty="0"/>
              <a:t>)</a:t>
            </a:r>
          </a:p>
          <a:p>
            <a:pPr>
              <a:lnSpc>
                <a:spcPct val="90000"/>
              </a:lnSpc>
              <a:spcAft>
                <a:spcPts val="600"/>
              </a:spcAft>
            </a:pPr>
            <a:endParaRPr lang="en-US" sz="1600" b="1" dirty="0"/>
          </a:p>
          <a:p>
            <a:pPr>
              <a:lnSpc>
                <a:spcPct val="90000"/>
              </a:lnSpc>
              <a:spcAft>
                <a:spcPts val="600"/>
              </a:spcAft>
            </a:pPr>
            <a:r>
              <a:rPr lang="en-US" sz="1600" b="1" dirty="0"/>
              <a:t>Your literature review needs to show your understanding at a </a:t>
            </a:r>
            <a:r>
              <a:rPr lang="en-US" sz="1600" b="1" dirty="0">
                <a:solidFill>
                  <a:srgbClr val="FF0000"/>
                </a:solidFill>
              </a:rPr>
              <a:t>theoretical level of the school development plan process </a:t>
            </a:r>
            <a:r>
              <a:rPr lang="en-US" sz="1600" b="1" dirty="0"/>
              <a:t>but also </a:t>
            </a:r>
            <a:r>
              <a:rPr lang="en-US" sz="1600" b="1" dirty="0">
                <a:solidFill>
                  <a:srgbClr val="FF0000"/>
                </a:solidFill>
              </a:rPr>
              <a:t>needs to show your understanding of the aspect you have chosen as your focus </a:t>
            </a:r>
            <a:r>
              <a:rPr lang="en-US" sz="1600" b="1" dirty="0" err="1"/>
              <a:t>eg</a:t>
            </a:r>
            <a:r>
              <a:rPr lang="en-US" sz="1600" b="1" dirty="0"/>
              <a:t> further develop provision for EAL learners</a:t>
            </a:r>
          </a:p>
          <a:p>
            <a:pPr>
              <a:lnSpc>
                <a:spcPct val="90000"/>
              </a:lnSpc>
              <a:spcAft>
                <a:spcPts val="600"/>
              </a:spcAft>
            </a:pPr>
            <a:endParaRPr lang="en-US" sz="1600" b="1" dirty="0"/>
          </a:p>
          <a:p>
            <a:pPr>
              <a:lnSpc>
                <a:spcPct val="90000"/>
              </a:lnSpc>
              <a:spcAft>
                <a:spcPts val="600"/>
              </a:spcAft>
            </a:pPr>
            <a:r>
              <a:rPr lang="en-GB" sz="1600" b="1" dirty="0"/>
              <a:t>Mae </a:t>
            </a:r>
            <a:r>
              <a:rPr lang="en-GB" sz="1600" b="1" dirty="0" err="1"/>
              <a:t>angen</a:t>
            </a:r>
            <a:r>
              <a:rPr lang="en-GB" sz="1600" b="1" dirty="0"/>
              <a:t> </a:t>
            </a:r>
            <a:r>
              <a:rPr lang="en-GB" sz="1600" b="1" dirty="0" err="1"/>
              <a:t>i’ch</a:t>
            </a:r>
            <a:r>
              <a:rPr lang="en-GB" sz="1600" b="1" dirty="0"/>
              <a:t> </a:t>
            </a:r>
            <a:r>
              <a:rPr lang="en-GB" sz="1600" b="1" dirty="0" err="1"/>
              <a:t>adolygiad</a:t>
            </a:r>
            <a:r>
              <a:rPr lang="en-GB" sz="1600" b="1" dirty="0"/>
              <a:t> </a:t>
            </a:r>
            <a:r>
              <a:rPr lang="en-GB" sz="1600" b="1" dirty="0" err="1"/>
              <a:t>llenyddiaeth</a:t>
            </a:r>
            <a:r>
              <a:rPr lang="en-GB" sz="1600" b="1" dirty="0"/>
              <a:t> </a:t>
            </a:r>
            <a:r>
              <a:rPr lang="en-GB" sz="1600" b="1" dirty="0" err="1"/>
              <a:t>ddangos</a:t>
            </a:r>
            <a:r>
              <a:rPr lang="en-GB" sz="1600" b="1" dirty="0"/>
              <a:t> </a:t>
            </a:r>
            <a:r>
              <a:rPr lang="en-GB" sz="1600" b="1" dirty="0" err="1"/>
              <a:t>eich</a:t>
            </a:r>
            <a:r>
              <a:rPr lang="en-GB" sz="1600" b="1" dirty="0"/>
              <a:t> </a:t>
            </a:r>
            <a:r>
              <a:rPr lang="en-GB" sz="1600" b="1" dirty="0" err="1"/>
              <a:t>dealltwriaeth</a:t>
            </a:r>
            <a:r>
              <a:rPr lang="en-GB" sz="1600" b="1" dirty="0"/>
              <a:t> </a:t>
            </a:r>
            <a:r>
              <a:rPr lang="en-GB" sz="1600" b="1" dirty="0" err="1"/>
              <a:t>ar</a:t>
            </a:r>
            <a:r>
              <a:rPr lang="en-GB" sz="1600" b="1" dirty="0"/>
              <a:t> </a:t>
            </a:r>
            <a:r>
              <a:rPr lang="en-GB" sz="1600" b="1" dirty="0" err="1">
                <a:solidFill>
                  <a:srgbClr val="FF0000"/>
                </a:solidFill>
              </a:rPr>
              <a:t>lefel</a:t>
            </a:r>
            <a:r>
              <a:rPr lang="en-GB" sz="1600" b="1" dirty="0">
                <a:solidFill>
                  <a:srgbClr val="FF0000"/>
                </a:solidFill>
              </a:rPr>
              <a:t> </a:t>
            </a:r>
            <a:r>
              <a:rPr lang="en-GB" sz="1600" b="1" dirty="0" err="1">
                <a:solidFill>
                  <a:srgbClr val="FF0000"/>
                </a:solidFill>
              </a:rPr>
              <a:t>ddamcaniaethol</a:t>
            </a:r>
            <a:r>
              <a:rPr lang="en-GB" sz="1600" b="1" dirty="0">
                <a:solidFill>
                  <a:srgbClr val="FF0000"/>
                </a:solidFill>
              </a:rPr>
              <a:t> </a:t>
            </a:r>
            <a:r>
              <a:rPr lang="en-GB" sz="1600" b="1" dirty="0" err="1">
                <a:solidFill>
                  <a:srgbClr val="FF0000"/>
                </a:solidFill>
              </a:rPr>
              <a:t>o’r</a:t>
            </a:r>
            <a:r>
              <a:rPr lang="en-GB" sz="1600" b="1" dirty="0">
                <a:solidFill>
                  <a:srgbClr val="FF0000"/>
                </a:solidFill>
              </a:rPr>
              <a:t> broses </a:t>
            </a:r>
            <a:r>
              <a:rPr lang="en-GB" sz="1600" b="1" dirty="0" err="1">
                <a:solidFill>
                  <a:srgbClr val="FF0000"/>
                </a:solidFill>
              </a:rPr>
              <a:t>ddatblygu</a:t>
            </a:r>
            <a:r>
              <a:rPr lang="en-GB" sz="1600" b="1" dirty="0">
                <a:solidFill>
                  <a:srgbClr val="FF0000"/>
                </a:solidFill>
              </a:rPr>
              <a:t> </a:t>
            </a:r>
            <a:r>
              <a:rPr lang="en-GB" sz="1600" b="1" dirty="0" err="1">
                <a:solidFill>
                  <a:srgbClr val="FF0000"/>
                </a:solidFill>
              </a:rPr>
              <a:t>ysgol</a:t>
            </a:r>
            <a:r>
              <a:rPr lang="en-GB" sz="1600" b="1" dirty="0">
                <a:solidFill>
                  <a:srgbClr val="FF0000"/>
                </a:solidFill>
              </a:rPr>
              <a:t> </a:t>
            </a:r>
            <a:r>
              <a:rPr lang="en-GB" sz="1600" b="1" dirty="0" err="1"/>
              <a:t>ond</a:t>
            </a:r>
            <a:r>
              <a:rPr lang="en-GB" sz="1600" b="1" dirty="0"/>
              <a:t> </a:t>
            </a:r>
            <a:r>
              <a:rPr lang="en-GB" sz="1600" b="1" dirty="0" err="1"/>
              <a:t>mae</a:t>
            </a:r>
            <a:r>
              <a:rPr lang="en-GB" sz="1600" b="1" dirty="0"/>
              <a:t> </a:t>
            </a:r>
            <a:r>
              <a:rPr lang="en-GB" sz="1600" b="1" dirty="0" err="1"/>
              <a:t>angen</a:t>
            </a:r>
            <a:r>
              <a:rPr lang="en-GB" sz="1600" b="1" dirty="0"/>
              <a:t> </a:t>
            </a:r>
            <a:r>
              <a:rPr lang="en-GB" sz="1600" b="1" dirty="0" err="1"/>
              <a:t>iddo</a:t>
            </a:r>
            <a:r>
              <a:rPr lang="en-GB" sz="1600" b="1" dirty="0"/>
              <a:t> </a:t>
            </a:r>
            <a:r>
              <a:rPr lang="en-GB" sz="1600" b="1" dirty="0" err="1">
                <a:solidFill>
                  <a:srgbClr val="FF0000"/>
                </a:solidFill>
              </a:rPr>
              <a:t>hefyd</a:t>
            </a:r>
            <a:r>
              <a:rPr lang="en-GB" sz="1600" b="1" dirty="0">
                <a:solidFill>
                  <a:srgbClr val="FF0000"/>
                </a:solidFill>
              </a:rPr>
              <a:t> </a:t>
            </a:r>
            <a:r>
              <a:rPr lang="en-GB" sz="1600" b="1" dirty="0" err="1">
                <a:solidFill>
                  <a:srgbClr val="FF0000"/>
                </a:solidFill>
              </a:rPr>
              <a:t>ddangos</a:t>
            </a:r>
            <a:r>
              <a:rPr lang="en-GB" sz="1600" b="1" dirty="0">
                <a:solidFill>
                  <a:srgbClr val="FF0000"/>
                </a:solidFill>
              </a:rPr>
              <a:t> </a:t>
            </a:r>
            <a:r>
              <a:rPr lang="en-GB" sz="1600" b="1" dirty="0" err="1">
                <a:solidFill>
                  <a:srgbClr val="FF0000"/>
                </a:solidFill>
              </a:rPr>
              <a:t>eich</a:t>
            </a:r>
            <a:r>
              <a:rPr lang="en-GB" sz="1600" b="1" dirty="0">
                <a:solidFill>
                  <a:srgbClr val="FF0000"/>
                </a:solidFill>
              </a:rPr>
              <a:t> </a:t>
            </a:r>
            <a:r>
              <a:rPr lang="en-GB" sz="1600" b="1" dirty="0" err="1">
                <a:solidFill>
                  <a:srgbClr val="FF0000"/>
                </a:solidFill>
              </a:rPr>
              <a:t>dealltwriaeth</a:t>
            </a:r>
            <a:r>
              <a:rPr lang="en-GB" sz="1600" b="1" dirty="0">
                <a:solidFill>
                  <a:srgbClr val="FF0000"/>
                </a:solidFill>
              </a:rPr>
              <a:t> </a:t>
            </a:r>
            <a:r>
              <a:rPr lang="en-GB" sz="1600" b="1" dirty="0" err="1">
                <a:solidFill>
                  <a:srgbClr val="FF0000"/>
                </a:solidFill>
              </a:rPr>
              <a:t>o’r</a:t>
            </a:r>
            <a:r>
              <a:rPr lang="en-GB" sz="1600" b="1" dirty="0">
                <a:solidFill>
                  <a:srgbClr val="FF0000"/>
                </a:solidFill>
              </a:rPr>
              <a:t> </a:t>
            </a:r>
            <a:r>
              <a:rPr lang="en-GB" sz="1600" b="1" dirty="0" err="1">
                <a:solidFill>
                  <a:srgbClr val="FF0000"/>
                </a:solidFill>
              </a:rPr>
              <a:t>agwedd</a:t>
            </a:r>
            <a:r>
              <a:rPr lang="en-GB" sz="1600" b="1" dirty="0">
                <a:solidFill>
                  <a:srgbClr val="FF0000"/>
                </a:solidFill>
              </a:rPr>
              <a:t> </a:t>
            </a:r>
            <a:r>
              <a:rPr lang="en-GB" sz="1600" b="1" dirty="0" err="1">
                <a:solidFill>
                  <a:srgbClr val="FF0000"/>
                </a:solidFill>
              </a:rPr>
              <a:t>rydych</a:t>
            </a:r>
            <a:r>
              <a:rPr lang="en-GB" sz="1600" b="1" dirty="0">
                <a:solidFill>
                  <a:srgbClr val="FF0000"/>
                </a:solidFill>
              </a:rPr>
              <a:t> </a:t>
            </a:r>
            <a:r>
              <a:rPr lang="en-GB" sz="1600" b="1" dirty="0" err="1">
                <a:solidFill>
                  <a:srgbClr val="FF0000"/>
                </a:solidFill>
              </a:rPr>
              <a:t>wedi’i</a:t>
            </a:r>
            <a:r>
              <a:rPr lang="en-GB" sz="1600" b="1" dirty="0">
                <a:solidFill>
                  <a:srgbClr val="FF0000"/>
                </a:solidFill>
              </a:rPr>
              <a:t> </a:t>
            </a:r>
            <a:r>
              <a:rPr lang="en-GB" sz="1600" b="1" dirty="0" err="1">
                <a:solidFill>
                  <a:srgbClr val="FF0000"/>
                </a:solidFill>
              </a:rPr>
              <a:t>dewis</a:t>
            </a:r>
            <a:r>
              <a:rPr lang="en-GB" sz="1600" b="1" dirty="0">
                <a:solidFill>
                  <a:srgbClr val="FF0000"/>
                </a:solidFill>
              </a:rPr>
              <a:t> </a:t>
            </a:r>
            <a:r>
              <a:rPr lang="en-GB" sz="1600" b="1" dirty="0" err="1">
                <a:solidFill>
                  <a:srgbClr val="FF0000"/>
                </a:solidFill>
              </a:rPr>
              <a:t>fel</a:t>
            </a:r>
            <a:r>
              <a:rPr lang="en-GB" sz="1600" b="1" dirty="0">
                <a:solidFill>
                  <a:srgbClr val="FF0000"/>
                </a:solidFill>
              </a:rPr>
              <a:t> </a:t>
            </a:r>
            <a:r>
              <a:rPr lang="en-GB" sz="1600" b="1" dirty="0" err="1">
                <a:solidFill>
                  <a:srgbClr val="FF0000"/>
                </a:solidFill>
              </a:rPr>
              <a:t>eich</a:t>
            </a:r>
            <a:r>
              <a:rPr lang="en-GB" sz="1600" b="1" dirty="0">
                <a:solidFill>
                  <a:srgbClr val="FF0000"/>
                </a:solidFill>
              </a:rPr>
              <a:t> </a:t>
            </a:r>
            <a:r>
              <a:rPr lang="en-GB" sz="1600" b="1" dirty="0" err="1">
                <a:solidFill>
                  <a:srgbClr val="FF0000"/>
                </a:solidFill>
              </a:rPr>
              <a:t>ffocws</a:t>
            </a:r>
            <a:r>
              <a:rPr lang="en-GB" sz="1600" b="1" dirty="0">
                <a:solidFill>
                  <a:srgbClr val="FF0000"/>
                </a:solidFill>
              </a:rPr>
              <a:t>,</a:t>
            </a:r>
            <a:r>
              <a:rPr lang="en-GB" sz="1600" b="1" dirty="0"/>
              <a:t> </a:t>
            </a:r>
            <a:r>
              <a:rPr lang="en-GB" sz="1600" b="1" dirty="0" err="1"/>
              <a:t>e.e.</a:t>
            </a:r>
            <a:r>
              <a:rPr lang="en-GB" sz="1600" b="1" dirty="0"/>
              <a:t> </a:t>
            </a:r>
            <a:r>
              <a:rPr lang="en-GB" sz="1600" b="1" dirty="0" err="1"/>
              <a:t>darpariaeth</a:t>
            </a:r>
            <a:r>
              <a:rPr lang="en-GB" sz="1600" b="1" dirty="0"/>
              <a:t> </a:t>
            </a:r>
            <a:r>
              <a:rPr lang="en-GB" sz="1600" b="1" dirty="0" err="1"/>
              <a:t>ar</a:t>
            </a:r>
            <a:r>
              <a:rPr lang="en-GB" sz="1600" b="1" dirty="0"/>
              <a:t> </a:t>
            </a:r>
            <a:r>
              <a:rPr lang="en-GB" sz="1600" b="1" dirty="0" err="1"/>
              <a:t>gyfer</a:t>
            </a:r>
            <a:r>
              <a:rPr lang="en-GB" sz="1600" b="1" dirty="0"/>
              <a:t> </a:t>
            </a:r>
            <a:r>
              <a:rPr lang="en-GB" sz="1600" b="1" dirty="0" err="1"/>
              <a:t>dysgwyr</a:t>
            </a:r>
            <a:r>
              <a:rPr lang="en-GB" sz="1600" b="1" dirty="0"/>
              <a:t> </a:t>
            </a:r>
            <a:r>
              <a:rPr lang="en-GB" sz="1600" b="1" dirty="0" err="1"/>
              <a:t>Saesneg</a:t>
            </a:r>
            <a:r>
              <a:rPr lang="en-GB" sz="1600" b="1" dirty="0"/>
              <a:t> </a:t>
            </a:r>
            <a:r>
              <a:rPr lang="en-GB" sz="1600" b="1" dirty="0" err="1"/>
              <a:t>fel</a:t>
            </a:r>
            <a:r>
              <a:rPr lang="en-GB" sz="1600" b="1" dirty="0"/>
              <a:t> Iaith </a:t>
            </a:r>
            <a:r>
              <a:rPr lang="en-GB" sz="1600" b="1" dirty="0" err="1"/>
              <a:t>Ychwanegol</a:t>
            </a:r>
            <a:endParaRPr lang="en-US" sz="1600" b="1" dirty="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l="14810" r="39450" b="-1"/>
          <a:stretch/>
        </p:blipFill>
        <p:spPr>
          <a:xfrm>
            <a:off x="5933137" y="11"/>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1608524" y="3768218"/>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endParaRPr lang="en-US" sz="1600" dirty="0"/>
          </a:p>
        </p:txBody>
      </p:sp>
    </p:spTree>
    <p:extLst>
      <p:ext uri="{BB962C8B-B14F-4D97-AF65-F5344CB8AC3E}">
        <p14:creationId xmlns:p14="http://schemas.microsoft.com/office/powerpoint/2010/main" val="332217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2015491" y="365125"/>
            <a:ext cx="3840085" cy="169279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fontScale="90000"/>
          </a:bodyPr>
          <a:lstStyle/>
          <a:p>
            <a:br>
              <a:rPr lang="en-US" sz="3700"/>
            </a:br>
            <a:br>
              <a:rPr lang="en-US" sz="3700"/>
            </a:br>
            <a:endParaRPr lang="en-US" sz="3700"/>
          </a:p>
          <a:p>
            <a:pPr marL="342900" indent="-342900"/>
            <a:endParaRPr lang="en-US" sz="3700"/>
          </a:p>
        </p:txBody>
      </p:sp>
      <p:sp>
        <p:nvSpPr>
          <p:cNvPr id="2" name="TextBox 1">
            <a:extLst>
              <a:ext uri="{FF2B5EF4-FFF2-40B4-BE49-F238E27FC236}">
                <a16:creationId xmlns:a16="http://schemas.microsoft.com/office/drawing/2014/main" id="{EC8236FF-DAFF-463B-90B3-0318C8E5605C}"/>
              </a:ext>
            </a:extLst>
          </p:cNvPr>
          <p:cNvSpPr txBox="1"/>
          <p:nvPr/>
        </p:nvSpPr>
        <p:spPr>
          <a:xfrm>
            <a:off x="605307" y="457200"/>
            <a:ext cx="5828791" cy="6148318"/>
          </a:xfrm>
          <a:prstGeom prst="rect">
            <a:avLst/>
          </a:prstGeom>
        </p:spPr>
        <p:txBody>
          <a:bodyPr vert="horz" lIns="91440" tIns="45720" rIns="91440" bIns="45720" rtlCol="0">
            <a:normAutofit lnSpcReduction="10000"/>
          </a:bodyPr>
          <a:lstStyle/>
          <a:p>
            <a:pPr>
              <a:lnSpc>
                <a:spcPct val="90000"/>
              </a:lnSpc>
              <a:spcAft>
                <a:spcPts val="600"/>
              </a:spcAft>
            </a:pPr>
            <a:r>
              <a:rPr lang="en-US" sz="2800" b="1" dirty="0" err="1">
                <a:highlight>
                  <a:srgbClr val="00FF00"/>
                </a:highlight>
              </a:rPr>
              <a:t>Datblygu</a:t>
            </a:r>
            <a:r>
              <a:rPr lang="en-US" sz="2800" b="1" dirty="0">
                <a:highlight>
                  <a:srgbClr val="00FF00"/>
                </a:highlight>
              </a:rPr>
              <a:t> </a:t>
            </a:r>
            <a:r>
              <a:rPr lang="en-US" sz="2800" b="1" dirty="0" err="1">
                <a:highlight>
                  <a:srgbClr val="00FF00"/>
                </a:highlight>
              </a:rPr>
              <a:t>Pwynt</a:t>
            </a:r>
            <a:r>
              <a:rPr lang="en-US" sz="2800" b="1" dirty="0">
                <a:highlight>
                  <a:srgbClr val="00FF00"/>
                </a:highlight>
              </a:rPr>
              <a:t> </a:t>
            </a:r>
            <a:r>
              <a:rPr lang="en-US" sz="2800" b="1" dirty="0" err="1">
                <a:highlight>
                  <a:srgbClr val="00FF00"/>
                </a:highlight>
              </a:rPr>
              <a:t>Gweithredu</a:t>
            </a:r>
            <a:r>
              <a:rPr lang="en-US" sz="2800" b="1" dirty="0">
                <a:highlight>
                  <a:srgbClr val="00FF00"/>
                </a:highlight>
              </a:rPr>
              <a:t>/</a:t>
            </a:r>
          </a:p>
          <a:p>
            <a:pPr>
              <a:lnSpc>
                <a:spcPct val="90000"/>
              </a:lnSpc>
              <a:spcAft>
                <a:spcPts val="600"/>
              </a:spcAft>
            </a:pPr>
            <a:r>
              <a:rPr lang="en-US" sz="2800" b="1" dirty="0">
                <a:highlight>
                  <a:srgbClr val="00FF00"/>
                </a:highlight>
              </a:rPr>
              <a:t>Developing an Action Point </a:t>
            </a:r>
          </a:p>
          <a:p>
            <a:pPr>
              <a:lnSpc>
                <a:spcPct val="90000"/>
              </a:lnSpc>
              <a:spcAft>
                <a:spcPts val="600"/>
              </a:spcAft>
            </a:pPr>
            <a:r>
              <a:rPr lang="en-US" sz="2800" b="1" dirty="0"/>
              <a:t>(800 o </a:t>
            </a:r>
            <a:r>
              <a:rPr lang="en-US" sz="2800" b="1" dirty="0" err="1"/>
              <a:t>eiriau</a:t>
            </a:r>
            <a:r>
              <a:rPr lang="en-US" sz="2800" b="1" dirty="0"/>
              <a:t>/words)</a:t>
            </a:r>
          </a:p>
          <a:p>
            <a:pPr>
              <a:lnSpc>
                <a:spcPct val="90000"/>
              </a:lnSpc>
              <a:spcAft>
                <a:spcPts val="600"/>
              </a:spcAft>
            </a:pPr>
            <a:endParaRPr lang="en-US" sz="1600" b="1" dirty="0"/>
          </a:p>
          <a:p>
            <a:pPr>
              <a:lnSpc>
                <a:spcPct val="90000"/>
              </a:lnSpc>
              <a:spcAft>
                <a:spcPts val="600"/>
              </a:spcAft>
            </a:pPr>
            <a:endParaRPr lang="en-US" sz="1600" b="1" dirty="0"/>
          </a:p>
          <a:p>
            <a:pPr>
              <a:lnSpc>
                <a:spcPct val="90000"/>
              </a:lnSpc>
              <a:spcAft>
                <a:spcPts val="600"/>
              </a:spcAft>
            </a:pPr>
            <a:r>
              <a:rPr lang="en-GB" sz="2000" dirty="0">
                <a:ea typeface="Arial" panose="020B0604020202020204" pitchFamily="34" charset="0"/>
              </a:rPr>
              <a:t>Yn </a:t>
            </a:r>
            <a:r>
              <a:rPr lang="en-GB" sz="2000" dirty="0" err="1">
                <a:ea typeface="Arial" panose="020B0604020202020204" pitchFamily="34" charset="0"/>
              </a:rPr>
              <a:t>yr</a:t>
            </a:r>
            <a:r>
              <a:rPr lang="en-GB" sz="2000" dirty="0">
                <a:ea typeface="Arial" panose="020B0604020202020204" pitchFamily="34" charset="0"/>
              </a:rPr>
              <a:t> </a:t>
            </a:r>
            <a:r>
              <a:rPr lang="en-GB" sz="2000" dirty="0" err="1">
                <a:ea typeface="Arial" panose="020B0604020202020204" pitchFamily="34" charset="0"/>
              </a:rPr>
              <a:t>adran</a:t>
            </a:r>
            <a:r>
              <a:rPr lang="en-GB" sz="2000" dirty="0">
                <a:ea typeface="Arial" panose="020B0604020202020204" pitchFamily="34" charset="0"/>
              </a:rPr>
              <a:t> hon </a:t>
            </a:r>
            <a:r>
              <a:rPr lang="en-GB" sz="2000" dirty="0" err="1">
                <a:ea typeface="Arial" panose="020B0604020202020204" pitchFamily="34" charset="0"/>
              </a:rPr>
              <a:t>mae</a:t>
            </a:r>
            <a:r>
              <a:rPr lang="en-GB" sz="2000" dirty="0">
                <a:ea typeface="Arial" panose="020B0604020202020204" pitchFamily="34" charset="0"/>
              </a:rPr>
              <a:t> </a:t>
            </a:r>
            <a:r>
              <a:rPr lang="en-GB" sz="2000" dirty="0" err="1">
                <a:ea typeface="Arial" panose="020B0604020202020204" pitchFamily="34" charset="0"/>
              </a:rPr>
              <a:t>angen</a:t>
            </a:r>
            <a:r>
              <a:rPr lang="en-GB" sz="2000" dirty="0">
                <a:ea typeface="Arial" panose="020B0604020202020204" pitchFamily="34" charset="0"/>
              </a:rPr>
              <a:t> i chi </a:t>
            </a:r>
            <a:r>
              <a:rPr lang="en-GB" sz="2000" dirty="0" err="1">
                <a:ea typeface="Arial" panose="020B0604020202020204" pitchFamily="34" charset="0"/>
              </a:rPr>
              <a:t>drafod</a:t>
            </a:r>
            <a:r>
              <a:rPr lang="en-GB" sz="2000" dirty="0">
                <a:ea typeface="Arial" panose="020B0604020202020204" pitchFamily="34" charset="0"/>
              </a:rPr>
              <a:t> y </a:t>
            </a:r>
            <a:r>
              <a:rPr lang="en-GB" sz="2000" dirty="0" err="1">
                <a:ea typeface="Arial" panose="020B0604020202020204" pitchFamily="34" charset="0"/>
              </a:rPr>
              <a:t>Cynllun</a:t>
            </a:r>
            <a:r>
              <a:rPr lang="en-GB" sz="2000" dirty="0">
                <a:ea typeface="Arial" panose="020B0604020202020204" pitchFamily="34" charset="0"/>
              </a:rPr>
              <a:t> Datblygu Ysgol, </a:t>
            </a:r>
            <a:r>
              <a:rPr lang="en-GB" sz="2000" dirty="0" err="1">
                <a:ea typeface="Arial" panose="020B0604020202020204" pitchFamily="34" charset="0"/>
              </a:rPr>
              <a:t>gan</a:t>
            </a:r>
            <a:r>
              <a:rPr lang="en-GB" sz="2000" dirty="0">
                <a:ea typeface="Arial" panose="020B0604020202020204" pitchFamily="34" charset="0"/>
              </a:rPr>
              <a:t> </a:t>
            </a:r>
            <a:r>
              <a:rPr lang="en-GB" sz="2000" dirty="0" err="1">
                <a:ea typeface="Arial" panose="020B0604020202020204" pitchFamily="34" charset="0"/>
              </a:rPr>
              <a:t>arddangos</a:t>
            </a:r>
            <a:r>
              <a:rPr lang="en-GB" sz="2000" dirty="0">
                <a:ea typeface="Arial" panose="020B0604020202020204" pitchFamily="34" charset="0"/>
              </a:rPr>
              <a:t> </a:t>
            </a:r>
            <a:r>
              <a:rPr lang="en-GB" sz="2000" dirty="0" err="1">
                <a:ea typeface="Arial" panose="020B0604020202020204" pitchFamily="34" charset="0"/>
              </a:rPr>
              <a:t>eich</a:t>
            </a:r>
            <a:r>
              <a:rPr lang="en-GB" sz="2000" dirty="0">
                <a:ea typeface="Arial" panose="020B0604020202020204" pitchFamily="34" charset="0"/>
              </a:rPr>
              <a:t> </a:t>
            </a:r>
            <a:r>
              <a:rPr lang="en-GB" sz="2000" dirty="0" err="1">
                <a:ea typeface="Arial" panose="020B0604020202020204" pitchFamily="34" charset="0"/>
              </a:rPr>
              <a:t>gwybodaeth</a:t>
            </a:r>
            <a:r>
              <a:rPr lang="en-GB" sz="2000" dirty="0">
                <a:ea typeface="Arial" panose="020B0604020202020204" pitchFamily="34" charset="0"/>
              </a:rPr>
              <a:t> </a:t>
            </a:r>
            <a:r>
              <a:rPr lang="en-GB" sz="2000" dirty="0" err="1">
                <a:ea typeface="Arial" panose="020B0604020202020204" pitchFamily="34" charset="0"/>
              </a:rPr>
              <a:t>a’ch</a:t>
            </a:r>
            <a:r>
              <a:rPr lang="en-GB" sz="2000" spc="-295" dirty="0">
                <a:ea typeface="Arial" panose="020B0604020202020204" pitchFamily="34" charset="0"/>
              </a:rPr>
              <a:t> </a:t>
            </a:r>
            <a:r>
              <a:rPr lang="en-GB" sz="2000" dirty="0" err="1">
                <a:ea typeface="Arial" panose="020B0604020202020204" pitchFamily="34" charset="0"/>
              </a:rPr>
              <a:t>dealltwriaeth</a:t>
            </a:r>
            <a:r>
              <a:rPr lang="en-GB" sz="2000" dirty="0">
                <a:ea typeface="Arial" panose="020B0604020202020204" pitchFamily="34" charset="0"/>
              </a:rPr>
              <a:t> am y </a:t>
            </a:r>
            <a:r>
              <a:rPr lang="en-GB" sz="2000" dirty="0" err="1">
                <a:ea typeface="Arial" panose="020B0604020202020204" pitchFamily="34" charset="0"/>
              </a:rPr>
              <a:t>prosesau</a:t>
            </a:r>
            <a:r>
              <a:rPr lang="en-GB" sz="2000" dirty="0">
                <a:ea typeface="Arial" panose="020B0604020202020204" pitchFamily="34" charset="0"/>
              </a:rPr>
              <a:t> y </a:t>
            </a:r>
            <a:r>
              <a:rPr lang="en-GB" sz="2000" dirty="0" err="1">
                <a:ea typeface="Arial" panose="020B0604020202020204" pitchFamily="34" charset="0"/>
              </a:rPr>
              <a:t>byddai’r</a:t>
            </a:r>
            <a:r>
              <a:rPr lang="en-GB" sz="2000" dirty="0">
                <a:ea typeface="Arial" panose="020B0604020202020204" pitchFamily="34" charset="0"/>
              </a:rPr>
              <a:t> </a:t>
            </a:r>
            <a:r>
              <a:rPr lang="en-GB" sz="2000" dirty="0" err="1">
                <a:ea typeface="Arial" panose="020B0604020202020204" pitchFamily="34" charset="0"/>
              </a:rPr>
              <a:t>ysgol</a:t>
            </a:r>
            <a:r>
              <a:rPr lang="en-GB" sz="2000" dirty="0">
                <a:ea typeface="Arial" panose="020B0604020202020204" pitchFamily="34" charset="0"/>
              </a:rPr>
              <a:t> </a:t>
            </a:r>
            <a:r>
              <a:rPr lang="en-GB" sz="2000" dirty="0" err="1">
                <a:ea typeface="Arial" panose="020B0604020202020204" pitchFamily="34" charset="0"/>
              </a:rPr>
              <a:t>wedi’u</a:t>
            </a:r>
            <a:r>
              <a:rPr lang="en-GB" sz="2000" dirty="0">
                <a:ea typeface="Arial" panose="020B0604020202020204" pitchFamily="34" charset="0"/>
              </a:rPr>
              <a:t> </a:t>
            </a:r>
            <a:r>
              <a:rPr lang="en-GB" sz="2000" dirty="0" err="1">
                <a:ea typeface="Arial" panose="020B0604020202020204" pitchFamily="34" charset="0"/>
              </a:rPr>
              <a:t>defnyddio</a:t>
            </a:r>
            <a:r>
              <a:rPr lang="en-GB" sz="2000" dirty="0">
                <a:ea typeface="Arial" panose="020B0604020202020204" pitchFamily="34" charset="0"/>
              </a:rPr>
              <a:t>, </a:t>
            </a:r>
            <a:r>
              <a:rPr lang="en-GB" sz="2000" dirty="0" err="1">
                <a:highlight>
                  <a:srgbClr val="00FF00"/>
                </a:highlight>
                <a:ea typeface="Arial" panose="020B0604020202020204" pitchFamily="34" charset="0"/>
              </a:rPr>
              <a:t>megis</a:t>
            </a:r>
            <a:r>
              <a:rPr lang="en-GB" sz="2000" dirty="0">
                <a:highlight>
                  <a:srgbClr val="00FF00"/>
                </a:highlight>
                <a:ea typeface="Arial" panose="020B0604020202020204" pitchFamily="34" charset="0"/>
              </a:rPr>
              <a:t> </a:t>
            </a:r>
            <a:r>
              <a:rPr lang="en-GB" sz="2000" dirty="0" err="1">
                <a:highlight>
                  <a:srgbClr val="00FF00"/>
                </a:highlight>
                <a:ea typeface="Arial" panose="020B0604020202020204" pitchFamily="34" charset="0"/>
              </a:rPr>
              <a:t>hunanwerthuso</a:t>
            </a:r>
            <a:r>
              <a:rPr lang="en-GB" sz="2000" dirty="0">
                <a:highlight>
                  <a:srgbClr val="00FF00"/>
                </a:highlight>
                <a:ea typeface="Arial" panose="020B0604020202020204" pitchFamily="34" charset="0"/>
              </a:rPr>
              <a:t>, </a:t>
            </a:r>
            <a:r>
              <a:rPr lang="en-GB" sz="2000" dirty="0" err="1">
                <a:highlight>
                  <a:srgbClr val="00FF00"/>
                </a:highlight>
                <a:ea typeface="Arial" panose="020B0604020202020204" pitchFamily="34" charset="0"/>
              </a:rPr>
              <a:t>dadansoddi</a:t>
            </a:r>
            <a:r>
              <a:rPr lang="en-GB" sz="2000" dirty="0">
                <a:highlight>
                  <a:srgbClr val="00FF00"/>
                </a:highlight>
                <a:ea typeface="Arial" panose="020B0604020202020204" pitchFamily="34" charset="0"/>
              </a:rPr>
              <a:t> data,</a:t>
            </a:r>
            <a:r>
              <a:rPr lang="en-GB" sz="2000" spc="-295" dirty="0">
                <a:highlight>
                  <a:srgbClr val="00FF00"/>
                </a:highlight>
                <a:ea typeface="Arial" panose="020B0604020202020204" pitchFamily="34" charset="0"/>
              </a:rPr>
              <a:t> </a:t>
            </a:r>
            <a:r>
              <a:rPr lang="en-GB" sz="2000" dirty="0" err="1">
                <a:highlight>
                  <a:srgbClr val="00FF00"/>
                </a:highlight>
                <a:ea typeface="Arial" panose="020B0604020202020204" pitchFamily="34" charset="0"/>
              </a:rPr>
              <a:t>cynnwys</a:t>
            </a:r>
            <a:r>
              <a:rPr lang="en-GB" sz="2000" dirty="0">
                <a:highlight>
                  <a:srgbClr val="00FF00"/>
                </a:highlight>
                <a:ea typeface="Arial" panose="020B0604020202020204" pitchFamily="34" charset="0"/>
              </a:rPr>
              <a:t> </a:t>
            </a:r>
            <a:r>
              <a:rPr lang="en-GB" sz="2000" dirty="0" err="1">
                <a:highlight>
                  <a:srgbClr val="00FF00"/>
                </a:highlight>
                <a:ea typeface="Arial" panose="020B0604020202020204" pitchFamily="34" charset="0"/>
              </a:rPr>
              <a:t>rhanddeiliaid</a:t>
            </a:r>
            <a:r>
              <a:rPr lang="en-GB" sz="2000" dirty="0">
                <a:highlight>
                  <a:srgbClr val="00FF00"/>
                </a:highlight>
                <a:ea typeface="Arial" panose="020B0604020202020204" pitchFamily="34" charset="0"/>
              </a:rPr>
              <a:t>, </a:t>
            </a:r>
            <a:r>
              <a:rPr lang="en-GB" sz="2000" dirty="0" err="1">
                <a:highlight>
                  <a:srgbClr val="00FF00"/>
                </a:highlight>
                <a:ea typeface="Arial" panose="020B0604020202020204" pitchFamily="34" charset="0"/>
              </a:rPr>
              <a:t>cynllunio</a:t>
            </a:r>
            <a:r>
              <a:rPr lang="en-GB" sz="2000" dirty="0">
                <a:highlight>
                  <a:srgbClr val="00FF00"/>
                </a:highlight>
                <a:ea typeface="Arial" panose="020B0604020202020204" pitchFamily="34" charset="0"/>
              </a:rPr>
              <a:t> </a:t>
            </a:r>
            <a:r>
              <a:rPr lang="en-GB" sz="2000" dirty="0" err="1">
                <a:highlight>
                  <a:srgbClr val="00FF00"/>
                </a:highlight>
                <a:ea typeface="Arial" panose="020B0604020202020204" pitchFamily="34" charset="0"/>
              </a:rPr>
              <a:t>strategol</a:t>
            </a:r>
            <a:r>
              <a:rPr lang="en-GB" sz="2000" dirty="0">
                <a:highlight>
                  <a:srgbClr val="00FF00"/>
                </a:highlight>
                <a:ea typeface="Arial" panose="020B0604020202020204" pitchFamily="34" charset="0"/>
              </a:rPr>
              <a:t>, </a:t>
            </a:r>
            <a:r>
              <a:rPr lang="en-GB" sz="2000" dirty="0" err="1">
                <a:highlight>
                  <a:srgbClr val="00FF00"/>
                </a:highlight>
                <a:ea typeface="Arial" panose="020B0604020202020204" pitchFamily="34" charset="0"/>
              </a:rPr>
              <a:t>mesur</a:t>
            </a:r>
            <a:r>
              <a:rPr lang="en-GB" sz="2000" dirty="0">
                <a:highlight>
                  <a:srgbClr val="00FF00"/>
                </a:highlight>
                <a:ea typeface="Arial" panose="020B0604020202020204" pitchFamily="34" charset="0"/>
              </a:rPr>
              <a:t> </a:t>
            </a:r>
            <a:r>
              <a:rPr lang="en-GB" sz="2000" dirty="0" err="1">
                <a:highlight>
                  <a:srgbClr val="00FF00"/>
                </a:highlight>
                <a:ea typeface="Arial" panose="020B0604020202020204" pitchFamily="34" charset="0"/>
              </a:rPr>
              <a:t>effaith</a:t>
            </a:r>
            <a:r>
              <a:rPr lang="en-GB" sz="2000" dirty="0">
                <a:ea typeface="Arial" panose="020B0604020202020204" pitchFamily="34" charset="0"/>
              </a:rPr>
              <a:t>. </a:t>
            </a:r>
            <a:r>
              <a:rPr lang="en-GB" sz="2000" dirty="0" err="1">
                <a:ea typeface="Arial" panose="020B0604020202020204" pitchFamily="34" charset="0"/>
              </a:rPr>
              <a:t>Dylech</a:t>
            </a:r>
            <a:r>
              <a:rPr lang="en-GB" sz="2000" dirty="0">
                <a:ea typeface="Arial" panose="020B0604020202020204" pitchFamily="34" charset="0"/>
              </a:rPr>
              <a:t> bod </a:t>
            </a:r>
            <a:r>
              <a:rPr lang="en-GB" sz="2000" dirty="0" err="1">
                <a:ea typeface="Arial" panose="020B0604020202020204" pitchFamily="34" charset="0"/>
              </a:rPr>
              <a:t>amser</a:t>
            </a:r>
            <a:r>
              <a:rPr lang="en-GB" sz="2000" dirty="0">
                <a:ea typeface="Arial" panose="020B0604020202020204" pitchFamily="34" charset="0"/>
              </a:rPr>
              <a:t> </a:t>
            </a:r>
            <a:r>
              <a:rPr lang="en-GB" sz="2000" dirty="0" err="1">
                <a:ea typeface="Arial" panose="020B0604020202020204" pitchFamily="34" charset="0"/>
              </a:rPr>
              <a:t>ddefnyddio</a:t>
            </a:r>
            <a:r>
              <a:rPr lang="en-GB" sz="2000" dirty="0">
                <a:ea typeface="Arial" panose="020B0604020202020204" pitchFamily="34" charset="0"/>
              </a:rPr>
              <a:t> </a:t>
            </a:r>
            <a:r>
              <a:rPr lang="en-GB" sz="2000" dirty="0" err="1">
                <a:ea typeface="Arial" panose="020B0604020202020204" pitchFamily="34" charset="0"/>
              </a:rPr>
              <a:t>elfen</a:t>
            </a:r>
            <a:r>
              <a:rPr lang="en-GB" sz="2000" dirty="0">
                <a:ea typeface="Arial" panose="020B0604020202020204" pitchFamily="34" charset="0"/>
              </a:rPr>
              <a:t> o</a:t>
            </a:r>
            <a:r>
              <a:rPr lang="en-GB" sz="2000" spc="5" dirty="0">
                <a:ea typeface="Arial" panose="020B0604020202020204" pitchFamily="34" charset="0"/>
              </a:rPr>
              <a:t> </a:t>
            </a:r>
            <a:r>
              <a:rPr lang="en-GB" sz="2000" dirty="0" err="1">
                <a:ea typeface="Arial" panose="020B0604020202020204" pitchFamily="34" charset="0"/>
              </a:rPr>
              <a:t>gritigolrwydd</a:t>
            </a:r>
            <a:r>
              <a:rPr lang="en-GB" sz="2000" spc="-5" dirty="0">
                <a:ea typeface="Arial" panose="020B0604020202020204" pitchFamily="34" charset="0"/>
              </a:rPr>
              <a:t> </a:t>
            </a:r>
            <a:r>
              <a:rPr lang="en-GB" sz="2000" dirty="0" err="1">
                <a:ea typeface="Arial" panose="020B0604020202020204" pitchFamily="34" charset="0"/>
              </a:rPr>
              <a:t>yma</a:t>
            </a:r>
            <a:r>
              <a:rPr lang="en-GB" sz="2000" dirty="0">
                <a:ea typeface="Arial" panose="020B0604020202020204" pitchFamily="34" charset="0"/>
              </a:rPr>
              <a:t>.</a:t>
            </a:r>
          </a:p>
          <a:p>
            <a:pPr>
              <a:lnSpc>
                <a:spcPct val="90000"/>
              </a:lnSpc>
              <a:spcAft>
                <a:spcPts val="600"/>
              </a:spcAft>
            </a:pPr>
            <a:endParaRPr lang="en-US" sz="1600" b="1" dirty="0"/>
          </a:p>
          <a:p>
            <a:pPr>
              <a:lnSpc>
                <a:spcPct val="90000"/>
              </a:lnSpc>
              <a:spcAft>
                <a:spcPts val="600"/>
              </a:spcAft>
            </a:pPr>
            <a:r>
              <a:rPr lang="en-US" sz="1900" dirty="0">
                <a:solidFill>
                  <a:prstClr val="black"/>
                </a:solidFill>
              </a:rPr>
              <a:t>In this section you need to discuss the School Development Plan (SDP), demonstrating your knowledge and understanding of the processes such as </a:t>
            </a:r>
            <a:r>
              <a:rPr lang="en-US" sz="1900" dirty="0">
                <a:solidFill>
                  <a:prstClr val="black"/>
                </a:solidFill>
                <a:highlight>
                  <a:srgbClr val="00FF00"/>
                </a:highlight>
              </a:rPr>
              <a:t>self-evaluation, data analysis, involving stakeholders, strategic planning, measuring impact, </a:t>
            </a:r>
            <a:r>
              <a:rPr lang="en-US" sz="1900" dirty="0">
                <a:solidFill>
                  <a:prstClr val="black"/>
                </a:solidFill>
              </a:rPr>
              <a:t>that the school will have used. You should constantly be applying a degree of criticality here.</a:t>
            </a:r>
          </a:p>
          <a:p>
            <a:pPr>
              <a:lnSpc>
                <a:spcPct val="90000"/>
              </a:lnSpc>
              <a:spcAft>
                <a:spcPts val="600"/>
              </a:spcAft>
            </a:pPr>
            <a:endParaRPr lang="en-US" sz="1600" dirty="0">
              <a:solidFill>
                <a:prstClr val="black"/>
              </a:solidFill>
              <a:latin typeface="Calibri" panose="020F0502020204030204"/>
            </a:endParaRPr>
          </a:p>
          <a:p>
            <a:pPr>
              <a:lnSpc>
                <a:spcPct val="90000"/>
              </a:lnSpc>
              <a:spcAft>
                <a:spcPts val="600"/>
              </a:spcAft>
            </a:pPr>
            <a:endParaRPr lang="en-US" sz="1600" b="1" dirty="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l="14810" r="39450" b="-1"/>
          <a:stretch/>
        </p:blipFill>
        <p:spPr>
          <a:xfrm>
            <a:off x="6434099" y="11"/>
            <a:ext cx="4233901"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1608524" y="3768218"/>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endParaRPr lang="en-US" sz="1600" dirty="0"/>
          </a:p>
        </p:txBody>
      </p:sp>
    </p:spTree>
    <p:extLst>
      <p:ext uri="{BB962C8B-B14F-4D97-AF65-F5344CB8AC3E}">
        <p14:creationId xmlns:p14="http://schemas.microsoft.com/office/powerpoint/2010/main" val="266812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BCF302C-7C5F-400C-83A1-FE6DB702302E}"/>
              </a:ext>
            </a:extLst>
          </p:cNvPr>
          <p:cNvSpPr txBox="1"/>
          <p:nvPr/>
        </p:nvSpPr>
        <p:spPr>
          <a:xfrm>
            <a:off x="674237" y="914400"/>
            <a:ext cx="3657600" cy="288757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kern="1200" dirty="0">
                <a:solidFill>
                  <a:srgbClr val="FFFFFF"/>
                </a:solidFill>
                <a:latin typeface="+mj-lt"/>
                <a:ea typeface="+mj-ea"/>
                <a:cs typeface="+mj-cs"/>
              </a:rPr>
              <a:t>CHWALU ACRONYMAU </a:t>
            </a:r>
          </a:p>
          <a:p>
            <a:pPr algn="ctr">
              <a:lnSpc>
                <a:spcPct val="90000"/>
              </a:lnSpc>
              <a:spcBef>
                <a:spcPct val="0"/>
              </a:spcBef>
              <a:spcAft>
                <a:spcPts val="600"/>
              </a:spcAft>
            </a:pPr>
            <a:r>
              <a:rPr lang="en-US" sz="4800" kern="1200" dirty="0">
                <a:solidFill>
                  <a:srgbClr val="FFFFFF"/>
                </a:solidFill>
                <a:latin typeface="+mj-lt"/>
                <a:ea typeface="+mj-ea"/>
                <a:cs typeface="+mj-cs"/>
              </a:rPr>
              <a:t>ACRONYM BUSTER</a:t>
            </a:r>
          </a:p>
        </p:txBody>
      </p:sp>
      <p:cxnSp>
        <p:nvCxnSpPr>
          <p:cNvPr id="73" name="Straight Connector 7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730CBB55-7EE0-445B-8EF8-107A2B8178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90196" y="492573"/>
            <a:ext cx="5880796"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9912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59447E-00A5-498B-92B2-B59110F349AE}"/>
              </a:ext>
            </a:extLst>
          </p:cNvPr>
          <p:cNvSpPr txBox="1"/>
          <p:nvPr/>
        </p:nvSpPr>
        <p:spPr>
          <a:xfrm>
            <a:off x="329170" y="389106"/>
            <a:ext cx="5766829" cy="2951193"/>
          </a:xfrm>
          <a:prstGeom prst="rect">
            <a:avLst/>
          </a:prstGeom>
          <a:noFill/>
        </p:spPr>
        <p:txBody>
          <a:bodyPr wrap="square" rtlCol="0">
            <a:spAutoFit/>
          </a:bodyPr>
          <a:lstStyle/>
          <a:p>
            <a:pPr algn="ctr"/>
            <a:r>
              <a:rPr lang="cy-GB" b="1" dirty="0"/>
              <a:t>Pontio 4</a:t>
            </a:r>
          </a:p>
          <a:p>
            <a:endParaRPr lang="cy-GB" b="1" dirty="0"/>
          </a:p>
          <a:p>
            <a:pPr algn="ctr"/>
            <a:r>
              <a:rPr lang="cy-GB" b="1" dirty="0"/>
              <a:t>ECAD7003C/6009C</a:t>
            </a:r>
          </a:p>
          <a:p>
            <a:pPr algn="ctr"/>
            <a:r>
              <a:rPr lang="cy-GB" b="1" dirty="0"/>
              <a:t>Arwain y dysgu: ble rydw i’n addysgu?</a:t>
            </a:r>
          </a:p>
          <a:p>
            <a:endParaRPr lang="cy-GB" b="1" dirty="0"/>
          </a:p>
          <a:p>
            <a:pPr algn="ctr">
              <a:lnSpc>
                <a:spcPct val="107000"/>
              </a:lnSpc>
              <a:spcAft>
                <a:spcPts val="800"/>
              </a:spcAft>
            </a:pP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Cofnod Tystiolaeth Ymholi Darpar Athrawon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gn="ctr">
              <a:lnSpc>
                <a:spcPct val="107000"/>
              </a:lnSpc>
              <a:spcAft>
                <a:spcPts val="800"/>
              </a:spcAft>
            </a:pP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(STEER)</a:t>
            </a:r>
          </a:p>
          <a:p>
            <a:pPr algn="ct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dirty="0"/>
              <a:t>  </a:t>
            </a:r>
          </a:p>
        </p:txBody>
      </p:sp>
      <p:pic>
        <p:nvPicPr>
          <p:cNvPr id="12" name="Llun 6">
            <a:extLst>
              <a:ext uri="{FF2B5EF4-FFF2-40B4-BE49-F238E27FC236}">
                <a16:creationId xmlns:a16="http://schemas.microsoft.com/office/drawing/2014/main" id="{7F461B80-51EA-4400-A06F-4BA2EED19C1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533880" y="2528321"/>
            <a:ext cx="3514725" cy="2819400"/>
          </a:xfrm>
          <a:prstGeom prst="rect">
            <a:avLst/>
          </a:prstGeom>
          <a:noFill/>
          <a:ln>
            <a:noFill/>
          </a:ln>
        </p:spPr>
      </p:pic>
      <p:sp>
        <p:nvSpPr>
          <p:cNvPr id="14" name="TextBox 13">
            <a:extLst>
              <a:ext uri="{FF2B5EF4-FFF2-40B4-BE49-F238E27FC236}">
                <a16:creationId xmlns:a16="http://schemas.microsoft.com/office/drawing/2014/main" id="{2C3C94F7-3CD2-40E5-A75A-A19330B1C7F9}"/>
              </a:ext>
            </a:extLst>
          </p:cNvPr>
          <p:cNvSpPr txBox="1"/>
          <p:nvPr/>
        </p:nvSpPr>
        <p:spPr>
          <a:xfrm>
            <a:off x="329170" y="5270446"/>
            <a:ext cx="5924147" cy="1173463"/>
          </a:xfrm>
          <a:prstGeom prst="rect">
            <a:avLst/>
          </a:prstGeom>
          <a:noFill/>
        </p:spPr>
        <p:txBody>
          <a:bodyPr wrap="square">
            <a:spAutoFit/>
          </a:bodyPr>
          <a:lstStyle/>
          <a:p>
            <a:pPr algn="ctr">
              <a:lnSpc>
                <a:spcPct val="107000"/>
              </a:lnSpc>
              <a:spcAft>
                <a:spcPts val="800"/>
              </a:spcAft>
            </a:pP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Diwrnod </a:t>
            </a:r>
            <a:r>
              <a:rPr lang="cy-GB" sz="1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CWRDD</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 22 Mawrth</a:t>
            </a:r>
            <a:r>
              <a:rPr lang="cy-GB" sz="1800" b="1" dirty="0">
                <a:solidFill>
                  <a:srgbClr val="000000"/>
                </a:solidFill>
                <a:effectLst/>
                <a:latin typeface="Calibri" panose="020F0502020204030204" pitchFamily="34" charset="0"/>
                <a:ea typeface="DengXian" panose="02010600030101010101" pitchFamily="2" charset="-122"/>
                <a:cs typeface="Times New Roman" panose="02020603050405020304" pitchFamily="18" charset="0"/>
              </a:rPr>
              <a:t> 2023 </a:t>
            </a:r>
          </a:p>
          <a:p>
            <a:pPr algn="ctr">
              <a:lnSpc>
                <a:spcPct val="107000"/>
              </a:lnSpc>
              <a:spcAft>
                <a:spcPts val="800"/>
              </a:spcAft>
            </a:pPr>
            <a:r>
              <a:rPr lang="cy-GB" b="1" dirty="0">
                <a:solidFill>
                  <a:srgbClr val="000000"/>
                </a:solidFill>
                <a:latin typeface="Calibri" panose="020F0502020204030204" pitchFamily="34" charset="0"/>
                <a:ea typeface="DengXian" panose="02010600030101010101" pitchFamily="2" charset="-122"/>
                <a:cs typeface="Times New Roman" panose="02020603050405020304" pitchFamily="18" charset="0"/>
              </a:rPr>
              <a:t>Diwrnodau </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PROFI* – 23 - 28 Mawrth 2023</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gn="ctr">
              <a:lnSpc>
                <a:spcPct val="107000"/>
              </a:lnSpc>
              <a:spcAft>
                <a:spcPts val="800"/>
              </a:spcAft>
            </a:pP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Diwrnod RHANNU  29 Mawrth 2023</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038F6EB6-8F7A-F313-6683-03037773162D}"/>
              </a:ext>
            </a:extLst>
          </p:cNvPr>
          <p:cNvSpPr txBox="1"/>
          <p:nvPr/>
        </p:nvSpPr>
        <p:spPr>
          <a:xfrm>
            <a:off x="6095999" y="329005"/>
            <a:ext cx="5766829" cy="2552237"/>
          </a:xfrm>
          <a:prstGeom prst="rect">
            <a:avLst/>
          </a:prstGeom>
          <a:noFill/>
        </p:spPr>
        <p:txBody>
          <a:bodyPr wrap="square" rtlCol="0">
            <a:spAutoFit/>
          </a:bodyPr>
          <a:lstStyle/>
          <a:p>
            <a:pPr algn="ctr"/>
            <a:r>
              <a:rPr lang="cy-GB" b="1" dirty="0" err="1"/>
              <a:t>Bridge</a:t>
            </a:r>
            <a:r>
              <a:rPr lang="cy-GB" b="1" dirty="0"/>
              <a:t> 4</a:t>
            </a:r>
          </a:p>
          <a:p>
            <a:endParaRPr lang="cy-GB" b="1" dirty="0"/>
          </a:p>
          <a:p>
            <a:pPr algn="ctr"/>
            <a:r>
              <a:rPr lang="cy-GB" b="1" dirty="0"/>
              <a:t>ECAD7003/6009</a:t>
            </a:r>
          </a:p>
          <a:p>
            <a:pPr algn="ctr"/>
            <a:r>
              <a:rPr lang="cy-GB" b="1" dirty="0" err="1"/>
              <a:t>Leading</a:t>
            </a:r>
            <a:r>
              <a:rPr lang="cy-GB" b="1" dirty="0"/>
              <a:t> the </a:t>
            </a:r>
            <a:r>
              <a:rPr lang="cy-GB" b="1" dirty="0" err="1"/>
              <a:t>learning</a:t>
            </a:r>
            <a:r>
              <a:rPr lang="cy-GB" b="1" dirty="0"/>
              <a:t>: </a:t>
            </a:r>
            <a:r>
              <a:rPr lang="cy-GB" b="1" dirty="0" err="1"/>
              <a:t>Where</a:t>
            </a:r>
            <a:r>
              <a:rPr lang="cy-GB" b="1" dirty="0"/>
              <a:t> am I </a:t>
            </a:r>
            <a:r>
              <a:rPr lang="cy-GB" b="1" dirty="0" err="1"/>
              <a:t>teaching</a:t>
            </a:r>
            <a:r>
              <a:rPr lang="cy-GB" b="1" dirty="0"/>
              <a:t>?</a:t>
            </a:r>
          </a:p>
          <a:p>
            <a:pPr algn="ctr"/>
            <a:endParaRPr lang="cy-GB" b="1" dirty="0"/>
          </a:p>
          <a:p>
            <a:pPr algn="ctr">
              <a:lnSpc>
                <a:spcPct val="107000"/>
              </a:lnSpc>
              <a:spcAft>
                <a:spcPts val="800"/>
              </a:spcAft>
            </a:pPr>
            <a:r>
              <a:rPr lang="cy-GB" sz="1800" b="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Student</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cy-GB" b="1"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T</a:t>
            </a:r>
            <a:r>
              <a:rPr lang="cy-GB" sz="1800" b="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eacher</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cy-GB" sz="1800" b="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Enquiry</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cy-GB" sz="1800" b="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Evidence</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Record (STEER)</a:t>
            </a:r>
          </a:p>
          <a:p>
            <a:pPr algn="ct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dirty="0"/>
              <a:t>  </a:t>
            </a:r>
          </a:p>
        </p:txBody>
      </p:sp>
      <p:pic>
        <p:nvPicPr>
          <p:cNvPr id="5" name="Picture 4">
            <a:extLst>
              <a:ext uri="{FF2B5EF4-FFF2-40B4-BE49-F238E27FC236}">
                <a16:creationId xmlns:a16="http://schemas.microsoft.com/office/drawing/2014/main" id="{D35919D6-6161-4C1C-E0FA-66E778C06479}"/>
              </a:ext>
            </a:extLst>
          </p:cNvPr>
          <p:cNvPicPr>
            <a:picLocks noChangeAspect="1"/>
          </p:cNvPicPr>
          <p:nvPr/>
        </p:nvPicPr>
        <p:blipFill rotWithShape="1">
          <a:blip r:embed="rId4"/>
          <a:srcRect l="18472" t="50969" r="11732" b="21071"/>
          <a:stretch/>
        </p:blipFill>
        <p:spPr>
          <a:xfrm>
            <a:off x="6095999" y="2260242"/>
            <a:ext cx="6202234" cy="3187521"/>
          </a:xfrm>
          <a:prstGeom prst="rect">
            <a:avLst/>
          </a:prstGeom>
        </p:spPr>
      </p:pic>
      <p:sp>
        <p:nvSpPr>
          <p:cNvPr id="6" name="TextBox 5">
            <a:extLst>
              <a:ext uri="{FF2B5EF4-FFF2-40B4-BE49-F238E27FC236}">
                <a16:creationId xmlns:a16="http://schemas.microsoft.com/office/drawing/2014/main" id="{DC00F235-D4C8-8A20-1B08-68D4BF51487C}"/>
              </a:ext>
            </a:extLst>
          </p:cNvPr>
          <p:cNvSpPr txBox="1"/>
          <p:nvPr/>
        </p:nvSpPr>
        <p:spPr>
          <a:xfrm>
            <a:off x="6174031" y="5211435"/>
            <a:ext cx="5924147" cy="1173463"/>
          </a:xfrm>
          <a:prstGeom prst="rect">
            <a:avLst/>
          </a:prstGeom>
          <a:noFill/>
        </p:spPr>
        <p:txBody>
          <a:bodyPr wrap="square">
            <a:spAutoFit/>
          </a:bodyPr>
          <a:lstStyle/>
          <a:p>
            <a:pPr algn="ctr">
              <a:lnSpc>
                <a:spcPct val="107000"/>
              </a:lnSpc>
              <a:spcAft>
                <a:spcPts val="800"/>
              </a:spcAft>
            </a:pP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MEET </a:t>
            </a:r>
            <a:r>
              <a:rPr lang="cy-GB" sz="1800" b="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day</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 22 March</a:t>
            </a:r>
            <a:r>
              <a:rPr lang="cy-GB" sz="1800" b="1" dirty="0">
                <a:solidFill>
                  <a:srgbClr val="000000"/>
                </a:solidFill>
                <a:effectLst/>
                <a:latin typeface="Calibri" panose="020F0502020204030204" pitchFamily="34" charset="0"/>
                <a:ea typeface="DengXian" panose="02010600030101010101" pitchFamily="2" charset="-122"/>
                <a:cs typeface="Times New Roman" panose="02020603050405020304" pitchFamily="18" charset="0"/>
              </a:rPr>
              <a:t> 2023 </a:t>
            </a:r>
          </a:p>
          <a:p>
            <a:pPr algn="ctr">
              <a:lnSpc>
                <a:spcPct val="107000"/>
              </a:lnSpc>
              <a:spcAft>
                <a:spcPts val="800"/>
              </a:spcAft>
            </a:pP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TEST* </a:t>
            </a:r>
            <a:r>
              <a:rPr lang="cy-GB" sz="1800" b="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days</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 23 - 28 March 2023</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algn="ctr">
              <a:lnSpc>
                <a:spcPct val="107000"/>
              </a:lnSpc>
              <a:spcAft>
                <a:spcPts val="800"/>
              </a:spcAft>
            </a:pP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SHARE </a:t>
            </a:r>
            <a:r>
              <a:rPr lang="cy-GB" sz="1800" b="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day</a:t>
            </a:r>
            <a:r>
              <a:rPr lang="cy-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29th March  2023</a:t>
            </a: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9295608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151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3B3D816-AFAA-4805-836B-5F30ECEB0CA4}"/>
              </a:ext>
            </a:extLst>
          </p:cNvPr>
          <p:cNvPicPr>
            <a:picLocks noChangeAspect="1"/>
          </p:cNvPicPr>
          <p:nvPr/>
        </p:nvPicPr>
        <p:blipFill>
          <a:blip r:embed="rId3"/>
          <a:stretch>
            <a:fillRect/>
          </a:stretch>
        </p:blipFill>
        <p:spPr>
          <a:xfrm>
            <a:off x="6980343" y="643467"/>
            <a:ext cx="4011167" cy="5571066"/>
          </a:xfrm>
          <a:prstGeom prst="rect">
            <a:avLst/>
          </a:prstGeom>
        </p:spPr>
      </p:pic>
      <p:sp>
        <p:nvSpPr>
          <p:cNvPr id="12" name="Rectangle 11">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285C7C7-6FA3-4B80-88FF-E116C9835260}"/>
              </a:ext>
            </a:extLst>
          </p:cNvPr>
          <p:cNvPicPr>
            <a:picLocks noChangeAspect="1"/>
          </p:cNvPicPr>
          <p:nvPr/>
        </p:nvPicPr>
        <p:blipFill>
          <a:blip r:embed="rId4"/>
          <a:stretch>
            <a:fillRect/>
          </a:stretch>
        </p:blipFill>
        <p:spPr>
          <a:xfrm>
            <a:off x="1158705" y="643467"/>
            <a:ext cx="4094733" cy="5571066"/>
          </a:xfrm>
          <a:prstGeom prst="rect">
            <a:avLst/>
          </a:prstGeom>
        </p:spPr>
      </p:pic>
    </p:spTree>
    <p:extLst>
      <p:ext uri="{BB962C8B-B14F-4D97-AF65-F5344CB8AC3E}">
        <p14:creationId xmlns:p14="http://schemas.microsoft.com/office/powerpoint/2010/main" val="34524039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EF2D91-F41C-49CA-B47C-1686A498D2E0}"/>
              </a:ext>
            </a:extLst>
          </p:cNvPr>
          <p:cNvPicPr>
            <a:picLocks noChangeAspect="1"/>
          </p:cNvPicPr>
          <p:nvPr/>
        </p:nvPicPr>
        <p:blipFill>
          <a:blip r:embed="rId3"/>
          <a:stretch>
            <a:fillRect/>
          </a:stretch>
        </p:blipFill>
        <p:spPr>
          <a:xfrm>
            <a:off x="961330" y="321734"/>
            <a:ext cx="4418508" cy="2905170"/>
          </a:xfrm>
          <a:prstGeom prst="rect">
            <a:avLst/>
          </a:prstGeom>
        </p:spPr>
      </p:pic>
      <p:sp>
        <p:nvSpPr>
          <p:cNvPr id="10" name="Rectangle 9">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D8604B2-0D24-4B8B-B3AB-ECF8936A66D0}"/>
              </a:ext>
            </a:extLst>
          </p:cNvPr>
          <p:cNvPicPr>
            <a:picLocks noChangeAspect="1"/>
          </p:cNvPicPr>
          <p:nvPr/>
        </p:nvPicPr>
        <p:blipFill>
          <a:blip r:embed="rId4"/>
          <a:stretch>
            <a:fillRect/>
          </a:stretch>
        </p:blipFill>
        <p:spPr>
          <a:xfrm>
            <a:off x="6688174" y="321734"/>
            <a:ext cx="4352314" cy="2905170"/>
          </a:xfrm>
          <a:prstGeom prst="rect">
            <a:avLst/>
          </a:prstGeom>
        </p:spPr>
      </p:pic>
      <p:sp>
        <p:nvSpPr>
          <p:cNvPr id="12" name="Rectangle 11">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9EAD7DE-8196-446F-83A9-145E432BD1A5}"/>
              </a:ext>
            </a:extLst>
          </p:cNvPr>
          <p:cNvPicPr>
            <a:picLocks noChangeAspect="1"/>
          </p:cNvPicPr>
          <p:nvPr/>
        </p:nvPicPr>
        <p:blipFill>
          <a:blip r:embed="rId5"/>
          <a:stretch>
            <a:fillRect/>
          </a:stretch>
        </p:blipFill>
        <p:spPr>
          <a:xfrm>
            <a:off x="1022288" y="3631096"/>
            <a:ext cx="4296590" cy="2760560"/>
          </a:xfrm>
          <a:prstGeom prst="rect">
            <a:avLst/>
          </a:prstGeom>
        </p:spPr>
      </p:pic>
      <p:pic>
        <p:nvPicPr>
          <p:cNvPr id="2" name="Picture 1">
            <a:extLst>
              <a:ext uri="{FF2B5EF4-FFF2-40B4-BE49-F238E27FC236}">
                <a16:creationId xmlns:a16="http://schemas.microsoft.com/office/drawing/2014/main" id="{1AB2F934-A55B-4E91-860E-5DCB4D678163}"/>
              </a:ext>
            </a:extLst>
          </p:cNvPr>
          <p:cNvPicPr>
            <a:picLocks noChangeAspect="1"/>
          </p:cNvPicPr>
          <p:nvPr/>
        </p:nvPicPr>
        <p:blipFill>
          <a:blip r:embed="rId6"/>
          <a:stretch>
            <a:fillRect/>
          </a:stretch>
        </p:blipFill>
        <p:spPr>
          <a:xfrm>
            <a:off x="6788723" y="3631096"/>
            <a:ext cx="4151216" cy="2760560"/>
          </a:xfrm>
          <a:prstGeom prst="rect">
            <a:avLst/>
          </a:prstGeom>
        </p:spPr>
      </p:pic>
    </p:spTree>
    <p:extLst>
      <p:ext uri="{BB962C8B-B14F-4D97-AF65-F5344CB8AC3E}">
        <p14:creationId xmlns:p14="http://schemas.microsoft.com/office/powerpoint/2010/main" val="12318027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856D29-9AD6-4D7F-AA17-9501E5C9FF3F}"/>
              </a:ext>
            </a:extLst>
          </p:cNvPr>
          <p:cNvPicPr>
            <a:picLocks noChangeAspect="1"/>
          </p:cNvPicPr>
          <p:nvPr/>
        </p:nvPicPr>
        <p:blipFill>
          <a:blip r:embed="rId3"/>
          <a:stretch>
            <a:fillRect/>
          </a:stretch>
        </p:blipFill>
        <p:spPr>
          <a:xfrm>
            <a:off x="874008" y="321734"/>
            <a:ext cx="4593152" cy="2905170"/>
          </a:xfrm>
          <a:prstGeom prst="rect">
            <a:avLst/>
          </a:prstGeom>
        </p:spPr>
      </p:pic>
      <p:sp>
        <p:nvSpPr>
          <p:cNvPr id="10" name="Rectangle 9">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D93500-A599-414A-B17B-77E76CF64553}"/>
              </a:ext>
            </a:extLst>
          </p:cNvPr>
          <p:cNvPicPr>
            <a:picLocks noChangeAspect="1"/>
          </p:cNvPicPr>
          <p:nvPr/>
        </p:nvPicPr>
        <p:blipFill>
          <a:blip r:embed="rId4"/>
          <a:stretch>
            <a:fillRect/>
          </a:stretch>
        </p:blipFill>
        <p:spPr>
          <a:xfrm>
            <a:off x="6638148" y="321734"/>
            <a:ext cx="4452366" cy="2905170"/>
          </a:xfrm>
          <a:prstGeom prst="rect">
            <a:avLst/>
          </a:prstGeom>
        </p:spPr>
      </p:pic>
      <p:sp>
        <p:nvSpPr>
          <p:cNvPr id="12" name="Rectangle 11">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5253C9C-0AE2-44C4-8ECB-7492FF431FE6}"/>
              </a:ext>
            </a:extLst>
          </p:cNvPr>
          <p:cNvPicPr>
            <a:picLocks noChangeAspect="1"/>
          </p:cNvPicPr>
          <p:nvPr/>
        </p:nvPicPr>
        <p:blipFill>
          <a:blip r:embed="rId5"/>
          <a:stretch>
            <a:fillRect/>
          </a:stretch>
        </p:blipFill>
        <p:spPr>
          <a:xfrm>
            <a:off x="970934" y="3631096"/>
            <a:ext cx="4399297" cy="2760560"/>
          </a:xfrm>
          <a:prstGeom prst="rect">
            <a:avLst/>
          </a:prstGeom>
        </p:spPr>
      </p:pic>
      <p:pic>
        <p:nvPicPr>
          <p:cNvPr id="5" name="Picture 4">
            <a:extLst>
              <a:ext uri="{FF2B5EF4-FFF2-40B4-BE49-F238E27FC236}">
                <a16:creationId xmlns:a16="http://schemas.microsoft.com/office/drawing/2014/main" id="{03771E74-1A09-4299-87F5-2C871911AE73}"/>
              </a:ext>
            </a:extLst>
          </p:cNvPr>
          <p:cNvPicPr>
            <a:picLocks noChangeAspect="1"/>
          </p:cNvPicPr>
          <p:nvPr/>
        </p:nvPicPr>
        <p:blipFill>
          <a:blip r:embed="rId6"/>
          <a:stretch>
            <a:fillRect/>
          </a:stretch>
        </p:blipFill>
        <p:spPr>
          <a:xfrm>
            <a:off x="6699187" y="3631096"/>
            <a:ext cx="4330288" cy="2760560"/>
          </a:xfrm>
          <a:prstGeom prst="rect">
            <a:avLst/>
          </a:prstGeom>
        </p:spPr>
      </p:pic>
    </p:spTree>
    <p:extLst>
      <p:ext uri="{BB962C8B-B14F-4D97-AF65-F5344CB8AC3E}">
        <p14:creationId xmlns:p14="http://schemas.microsoft.com/office/powerpoint/2010/main" val="24410353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1A0452-4479-42EC-8D0F-4134B85F0C69}"/>
              </a:ext>
            </a:extLst>
          </p:cNvPr>
          <p:cNvPicPr>
            <a:picLocks noChangeAspect="1"/>
          </p:cNvPicPr>
          <p:nvPr/>
        </p:nvPicPr>
        <p:blipFill>
          <a:blip r:embed="rId3"/>
          <a:stretch>
            <a:fillRect/>
          </a:stretch>
        </p:blipFill>
        <p:spPr>
          <a:xfrm>
            <a:off x="996149" y="565573"/>
            <a:ext cx="10194620" cy="5734474"/>
          </a:xfrm>
          <a:prstGeom prst="rect">
            <a:avLst/>
          </a:prstGeom>
        </p:spPr>
      </p:pic>
    </p:spTree>
    <p:extLst>
      <p:ext uri="{BB962C8B-B14F-4D97-AF65-F5344CB8AC3E}">
        <p14:creationId xmlns:p14="http://schemas.microsoft.com/office/powerpoint/2010/main" val="17643482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asis">
  <a:themeElements>
    <a:clrScheme name="UWTSD">
      <a:dk1>
        <a:srgbClr val="000000"/>
      </a:dk1>
      <a:lt1>
        <a:sysClr val="window" lastClr="FFFFFF"/>
      </a:lt1>
      <a:dk2>
        <a:srgbClr val="104864"/>
      </a:dk2>
      <a:lt2>
        <a:srgbClr val="05C3DE"/>
      </a:lt2>
      <a:accent1>
        <a:srgbClr val="79CFFF"/>
      </a:accent1>
      <a:accent2>
        <a:srgbClr val="009DD9"/>
      </a:accent2>
      <a:accent3>
        <a:srgbClr val="0BD0D9"/>
      </a:accent3>
      <a:accent4>
        <a:srgbClr val="5CA277"/>
      </a:accent4>
      <a:accent5>
        <a:srgbClr val="FF8BFF"/>
      </a:accent5>
      <a:accent6>
        <a:srgbClr val="6FA287"/>
      </a:accent6>
      <a:hlink>
        <a:srgbClr val="F49100"/>
      </a:hlink>
      <a:folHlink>
        <a:srgbClr val="85DFD0"/>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4784</TotalTime>
  <Words>7860</Words>
  <Application>Microsoft Office PowerPoint</Application>
  <PresentationFormat>Widescreen</PresentationFormat>
  <Paragraphs>594</Paragraphs>
  <Slides>53</Slides>
  <Notes>52</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53</vt:i4>
      </vt:variant>
    </vt:vector>
  </HeadingPairs>
  <TitlesOfParts>
    <vt:vector size="66" baseType="lpstr">
      <vt:lpstr>inherit</vt:lpstr>
      <vt:lpstr>var(--nova-font-family-sans-serif)</vt:lpstr>
      <vt:lpstr>Abadi</vt:lpstr>
      <vt:lpstr>Arial</vt:lpstr>
      <vt:lpstr>Calibri</vt:lpstr>
      <vt:lpstr>Calibri Light</vt:lpstr>
      <vt:lpstr>Corbel</vt:lpstr>
      <vt:lpstr>Times New Roman</vt:lpstr>
      <vt:lpstr>Wingdings</vt:lpstr>
      <vt:lpstr>1_Office Theme</vt:lpstr>
      <vt:lpstr>Basis</vt:lpstr>
      <vt:lpstr>2_Office Theme</vt:lpstr>
      <vt:lpstr>Office Theme</vt:lpstr>
      <vt:lpstr>PONTIO 4 Cwrdd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  </vt:lpstr>
      <vt:lpstr>PowerPoint Presentation</vt:lpstr>
      <vt:lpstr>PowerPoint Presentation</vt:lpstr>
      <vt:lpstr>Hunanwerthuso</vt:lpstr>
      <vt:lpstr>Hunanwerthuso</vt:lpstr>
      <vt:lpstr>Self-Evaluation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 3 funud / 3 min task</vt:lpstr>
      <vt:lpstr>  </vt:lpstr>
      <vt:lpstr>Sut y gall hyn gysylltu â chynllunio datblygu ysgolion? How can this link to school development planning?</vt:lpstr>
      <vt:lpstr>PowerPoint Presentation</vt:lpstr>
      <vt:lpstr>PowerPoint Presentation</vt:lpstr>
      <vt:lpstr>Adborth</vt:lpstr>
      <vt:lpstr>PowerPoint Presentation</vt:lpstr>
      <vt:lpstr>PowerPoint Presentation</vt:lpstr>
      <vt:lpstr>PowerPoint Presentation</vt:lpstr>
      <vt:lpstr>PowerPoint Presentation</vt:lpstr>
      <vt:lpstr>PowerPoint Presentation</vt:lpstr>
      <vt:lpstr>   </vt:lpstr>
      <vt:lpstr>   </vt:lpstr>
      <vt:lpstr>Elfen 2 Teitl:    Sut mae ysgol yn datblygu un agwedd ar ei Chynllun Datblygu Ysgol: adroddiad sy’n adfyfyrio’n feirniadol ar y camau gweithredu, yr effaith a’r sylfaen dystiolaeth. (2,500 o eiriau))</vt:lpstr>
      <vt:lpstr>Component 2 Title:    How a school develops one aspect of its SDP: a report that critically reflects on the actions, impact and evidence base. (2,500 words) </vt:lpstr>
      <vt:lpstr>   </vt:lpstr>
      <vt:lpst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PONTIO 4 Cwrdd</dc:title>
  <dc:creator>Kelly Gipson</dc:creator>
  <cp:lastModifiedBy>Laura Emanuel</cp:lastModifiedBy>
  <cp:revision>4</cp:revision>
  <dcterms:created xsi:type="dcterms:W3CDTF">2022-01-31T10:22:00Z</dcterms:created>
  <dcterms:modified xsi:type="dcterms:W3CDTF">2023-03-02T08:33:48Z</dcterms:modified>
</cp:coreProperties>
</file>