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61" r:id="rId4"/>
    <p:sldId id="257" r:id="rId5"/>
    <p:sldId id="262" r:id="rId6"/>
    <p:sldId id="263" r:id="rId7"/>
    <p:sldId id="264" r:id="rId8"/>
    <p:sldId id="265" r:id="rId9"/>
    <p:sldId id="266" r:id="rId10"/>
    <p:sldId id="267" r:id="rId11"/>
    <p:sldId id="260"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C7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FCF962-B6DA-21A4-65F6-F8F9D8B49A63}" v="6123" dt="2026-07-10T20:18:19.311"/>
    <p1510:client id="{EEE7F6BD-14DF-E50F-13CA-18C232D86DA4}" v="7348" dt="2026-07-11T19:19:18.6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dirty="0"/>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02482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10284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dirty="0"/>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6554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54900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17862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92099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36321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dirty="0"/>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71494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dirty="0"/>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94257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60882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2591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14026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dirty="0"/>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60059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26146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064437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671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09225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7/11/2026</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958496946"/>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breakthrought1d.org.uk/knowledge-support/living-with-type-1-diabetes/health-and-wellbeing/emotional-wellbeing/" TargetMode="External"/><Relationship Id="rId2" Type="http://schemas.openxmlformats.org/officeDocument/2006/relationships/hyperlink" Target="https://ihe.se/en/insight-health-economic-aspects-of-screening-the-case-of-type-1-diabetes/" TargetMode="External"/><Relationship Id="rId1" Type="http://schemas.openxmlformats.org/officeDocument/2006/relationships/slideLayout" Target="../slideLayouts/slideLayout2.xml"/><Relationship Id="rId6" Type="http://schemas.openxmlformats.org/officeDocument/2006/relationships/hyperlink" Target="https://cmthub.co.uk/personalised-care-roles-2/" TargetMode="External"/><Relationship Id="rId5" Type="http://schemas.openxmlformats.org/officeDocument/2006/relationships/hyperlink" Target="https://holisticicon.com/guide-managing-type-1-diabetes-naturally/" TargetMode="External"/><Relationship Id="rId4" Type="http://schemas.openxmlformats.org/officeDocument/2006/relationships/hyperlink" Target="https://breakthrought1d.org.uk/resources/signs-and-symptoms-poster/"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s://www.maxhealthcare.in/blogs/type-1-diabetes-causes-symptoms-and-diagnosis" TargetMode="External"/><Relationship Id="rId3" Type="http://schemas.openxmlformats.org/officeDocument/2006/relationships/hyperlink" Target="https://diabetesonthenet.com/diabetes-care-children-young-people/transferring-self-management-responsibilities-type-1-diabetes-families/" TargetMode="External"/><Relationship Id="rId7" Type="http://schemas.openxmlformats.org/officeDocument/2006/relationships/hyperlink" Target="https://www.diabetes.org.uk/about-diabetes/type-1-diabetes/treatments" TargetMode="External"/><Relationship Id="rId2" Type="http://schemas.openxmlformats.org/officeDocument/2006/relationships/hyperlink" Target="https://www.diabetes.co.uk/diabetes-prevalence.html" TargetMode="External"/><Relationship Id="rId1" Type="http://schemas.openxmlformats.org/officeDocument/2006/relationships/slideLayout" Target="../slideLayouts/slideLayout2.xml"/><Relationship Id="rId6" Type="http://schemas.openxmlformats.org/officeDocument/2006/relationships/hyperlink" Target="https://www.diabetes.org.uk/about-diabetes/type-1-diabetes" TargetMode="External"/><Relationship Id="rId5" Type="http://schemas.openxmlformats.org/officeDocument/2006/relationships/hyperlink" Target="https://www.diabetes.org.uk/about-us/about-the-charity/our-strategy/statistics" TargetMode="External"/><Relationship Id="rId4" Type="http://schemas.openxmlformats.org/officeDocument/2006/relationships/hyperlink" Target="https://www.diabetes.org.uk/about-diabetes/symptoms" TargetMode="External"/><Relationship Id="rId9" Type="http://schemas.openxmlformats.org/officeDocument/2006/relationships/hyperlink" Target="https://www.earlyyears.wales/en/news/blog-know-4ts-type-1-diabetes"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diabetesatlas.org/data-by-location/global/" TargetMode="External"/><Relationship Id="rId2" Type="http://schemas.openxmlformats.org/officeDocument/2006/relationships/hyperlink" Target="https://diabetesatlas.org/" TargetMode="External"/><Relationship Id="rId1" Type="http://schemas.openxmlformats.org/officeDocument/2006/relationships/slideLayout" Target="../slideLayouts/slideLayout2.xml"/><Relationship Id="rId5" Type="http://schemas.openxmlformats.org/officeDocument/2006/relationships/hyperlink" Target="https://www.england.nhs.uk/improvement-hub/wp-content/uploads/sites/44/2017/11/Factsheet_Psychological_Impact.pdf" TargetMode="External"/><Relationship Id="rId4" Type="http://schemas.openxmlformats.org/officeDocument/2006/relationships/hyperlink" Target="https://int.livhospital.com/how-many-people-have-type-1-diabetes-worldwide/"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digital.nhs.uk/data-and-information/publications/statistical/national-diabetes-audit/report-1-care-processes-and-treatment-targets-2021-22-full-report/section-1---incidence-and-prevalence-17-18---21-22-copy" TargetMode="External"/><Relationship Id="rId3" Type="http://schemas.openxmlformats.org/officeDocument/2006/relationships/hyperlink" Target="https://www.nhs.uk/conditions/diabetes/" TargetMode="External"/><Relationship Id="rId7" Type="http://schemas.openxmlformats.org/officeDocument/2006/relationships/hyperlink" Target="https://www.england.nhs.uk/personalisedcare/comprehensive-model-of-personalised-care/" TargetMode="External"/><Relationship Id="rId2" Type="http://schemas.openxmlformats.org/officeDocument/2006/relationships/hyperlink" Target="https://www.nice.org.uk/guidance/ng17" TargetMode="External"/><Relationship Id="rId1" Type="http://schemas.openxmlformats.org/officeDocument/2006/relationships/slideLayout" Target="../slideLayouts/slideLayout2.xml"/><Relationship Id="rId6" Type="http://schemas.openxmlformats.org/officeDocument/2006/relationships/hyperlink" Target="https://www.nhs.uk/conditions/type-1-diabetes/what-is-type-1-diabetes/" TargetMode="External"/><Relationship Id="rId5" Type="http://schemas.openxmlformats.org/officeDocument/2006/relationships/hyperlink" Target="https://www.nhs.uk/conditions/type-1-diabetes/treatment/" TargetMode="External"/><Relationship Id="rId4" Type="http://schemas.openxmlformats.org/officeDocument/2006/relationships/hyperlink" Target="https://www.nhs.uk/conditions/type-1-diabetes/symptoms/"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uwtsd.ac.uk/study" TargetMode="External"/><Relationship Id="rId7" Type="http://schemas.openxmlformats.org/officeDocument/2006/relationships/hyperlink" Target="https://www.freedomfromdiabetes.org/blog/post/10-common-comorbidities-of-diabetes/2959" TargetMode="External"/><Relationship Id="rId2" Type="http://schemas.openxmlformats.org/officeDocument/2006/relationships/hyperlink" Target="https://sprintmedical.in/blog/type-1-diabetes-how-to-tackle-the-disease-in-children" TargetMode="External"/><Relationship Id="rId1" Type="http://schemas.openxmlformats.org/officeDocument/2006/relationships/slideLayout" Target="../slideLayouts/slideLayout2.xml"/><Relationship Id="rId6" Type="http://schemas.openxmlformats.org/officeDocument/2006/relationships/hyperlink" Target="http://Www.freedomfromdiabetes.org" TargetMode="External"/><Relationship Id="rId5" Type="http://schemas.openxmlformats.org/officeDocument/2006/relationships/hyperlink" Target="https://www.diabetes.org.uk/about-diabetes/looking-after-diabetes/related-conditions#Type1diabetesandrelatedconditions" TargetMode="External"/><Relationship Id="rId4" Type="http://schemas.openxmlformats.org/officeDocument/2006/relationships/hyperlink" Target="https://www.who.int/news-room/fact-sheets/detail/diabet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tudy | University of Wales Trinity Saint David">
            <a:extLst>
              <a:ext uri="{FF2B5EF4-FFF2-40B4-BE49-F238E27FC236}">
                <a16:creationId xmlns:a16="http://schemas.microsoft.com/office/drawing/2014/main" id="{C3069C98-F160-41D3-FBD0-234929205C8C}"/>
              </a:ext>
            </a:extLst>
          </p:cNvPr>
          <p:cNvPicPr>
            <a:picLocks noChangeAspect="1"/>
          </p:cNvPicPr>
          <p:nvPr/>
        </p:nvPicPr>
        <p:blipFill>
          <a:blip r:embed="rId2"/>
          <a:stretch>
            <a:fillRect/>
          </a:stretch>
        </p:blipFill>
        <p:spPr>
          <a:xfrm>
            <a:off x="4052888" y="479425"/>
            <a:ext cx="4086225" cy="1428750"/>
          </a:xfrm>
          <a:prstGeom prst="rect">
            <a:avLst/>
          </a:prstGeom>
        </p:spPr>
      </p:pic>
      <p:sp>
        <p:nvSpPr>
          <p:cNvPr id="5" name="TextBox 4">
            <a:extLst>
              <a:ext uri="{FF2B5EF4-FFF2-40B4-BE49-F238E27FC236}">
                <a16:creationId xmlns:a16="http://schemas.microsoft.com/office/drawing/2014/main" id="{A75E3C12-4E17-57C4-A43B-C66AFB80CF41}"/>
              </a:ext>
            </a:extLst>
          </p:cNvPr>
          <p:cNvSpPr txBox="1"/>
          <p:nvPr/>
        </p:nvSpPr>
        <p:spPr>
          <a:xfrm>
            <a:off x="190406" y="2110712"/>
            <a:ext cx="10752341"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t>Student Name: </a:t>
            </a:r>
            <a:r>
              <a:rPr lang="en-GB" sz="2400" err="1"/>
              <a:t>Siantel</a:t>
            </a:r>
            <a:r>
              <a:rPr lang="en-GB" sz="2400"/>
              <a:t> Nikita Brierley.</a:t>
            </a:r>
            <a:endParaRPr lang="en-US" sz="2400"/>
          </a:p>
          <a:p>
            <a:endParaRPr lang="en-GB" sz="2400"/>
          </a:p>
          <a:p>
            <a:r>
              <a:rPr lang="en-GB" sz="2400"/>
              <a:t>Student Number: 2235698.</a:t>
            </a:r>
          </a:p>
          <a:p>
            <a:endParaRPr lang="en-GB" sz="2400"/>
          </a:p>
          <a:p>
            <a:r>
              <a:rPr lang="en-GB" sz="2400"/>
              <a:t>Module Name: Community Care and Management of Longer-Term Conditions.</a:t>
            </a:r>
          </a:p>
          <a:p>
            <a:endParaRPr lang="en-GB" sz="2400"/>
          </a:p>
          <a:p>
            <a:r>
              <a:rPr lang="en-GB" sz="2400"/>
              <a:t>Module Code: LCHS7003.</a:t>
            </a:r>
          </a:p>
          <a:p>
            <a:endParaRPr lang="en-GB" sz="2400"/>
          </a:p>
          <a:p>
            <a:r>
              <a:rPr lang="en-GB" sz="2400"/>
              <a:t>Lecturer Name: Aishat Bakre.</a:t>
            </a:r>
          </a:p>
          <a:p>
            <a:endParaRPr lang="en-GB" sz="2400"/>
          </a:p>
          <a:p>
            <a:r>
              <a:rPr lang="en-GB" sz="2400"/>
              <a:t>Assignment Title: Component 2 – Individual Presentation.</a:t>
            </a:r>
          </a:p>
        </p:txBody>
      </p:sp>
      <p:sp>
        <p:nvSpPr>
          <p:cNvPr id="6" name="TextBox 5">
            <a:extLst>
              <a:ext uri="{FF2B5EF4-FFF2-40B4-BE49-F238E27FC236}">
                <a16:creationId xmlns:a16="http://schemas.microsoft.com/office/drawing/2014/main" id="{F835F3FA-E4D3-FCCD-B12C-7E334C3076E3}"/>
              </a:ext>
            </a:extLst>
          </p:cNvPr>
          <p:cNvSpPr txBox="1"/>
          <p:nvPr/>
        </p:nvSpPr>
        <p:spPr>
          <a:xfrm>
            <a:off x="8149484" y="476456"/>
            <a:ext cx="19921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1)</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385A18D-33AD-7744-F778-283BC7F159F4}"/>
              </a:ext>
            </a:extLst>
          </p:cNvPr>
          <p:cNvSpPr txBox="1"/>
          <p:nvPr/>
        </p:nvSpPr>
        <p:spPr>
          <a:xfrm>
            <a:off x="691537" y="5119238"/>
            <a:ext cx="6002110" cy="1319663"/>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90000"/>
              </a:lnSpc>
              <a:spcAft>
                <a:spcPts val="600"/>
              </a:spcAft>
            </a:pPr>
            <a:r>
              <a:rPr lang="en-US" sz="6600">
                <a:solidFill>
                  <a:srgbClr val="00B0F0"/>
                </a:solidFill>
              </a:rPr>
              <a:t>Diabetes Type 1</a:t>
            </a:r>
            <a:endParaRPr lang="en-US" sz="6600"/>
          </a:p>
        </p:txBody>
      </p:sp>
      <p:sp>
        <p:nvSpPr>
          <p:cNvPr id="6" name="TextBox 5">
            <a:extLst>
              <a:ext uri="{FF2B5EF4-FFF2-40B4-BE49-F238E27FC236}">
                <a16:creationId xmlns:a16="http://schemas.microsoft.com/office/drawing/2014/main" id="{1FD27C26-EEA4-E5C0-D5E4-199D33BCACD2}"/>
              </a:ext>
            </a:extLst>
          </p:cNvPr>
          <p:cNvSpPr txBox="1"/>
          <p:nvPr/>
        </p:nvSpPr>
        <p:spPr>
          <a:xfrm>
            <a:off x="5769032" y="223326"/>
            <a:ext cx="14295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2)</a:t>
            </a:r>
          </a:p>
        </p:txBody>
      </p:sp>
      <p:pic>
        <p:nvPicPr>
          <p:cNvPr id="7" name="Picture 6" descr="Type 1 Diabetes: Identifying T1D Symptoms, Diagnosis, and Treatment Options">
            <a:extLst>
              <a:ext uri="{FF2B5EF4-FFF2-40B4-BE49-F238E27FC236}">
                <a16:creationId xmlns:a16="http://schemas.microsoft.com/office/drawing/2014/main" id="{9E250B6A-1ED4-594A-F4F4-0C57C704329D}"/>
              </a:ext>
            </a:extLst>
          </p:cNvPr>
          <p:cNvPicPr>
            <a:picLocks noChangeAspect="1"/>
          </p:cNvPicPr>
          <p:nvPr/>
        </p:nvPicPr>
        <p:blipFill>
          <a:blip r:embed="rId2"/>
          <a:stretch>
            <a:fillRect/>
          </a:stretch>
        </p:blipFill>
        <p:spPr>
          <a:xfrm>
            <a:off x="6770914" y="1360"/>
            <a:ext cx="5421085" cy="6840763"/>
          </a:xfrm>
          <a:prstGeom prst="rect">
            <a:avLst/>
          </a:prstGeom>
        </p:spPr>
      </p:pic>
    </p:spTree>
    <p:extLst>
      <p:ext uri="{BB962C8B-B14F-4D97-AF65-F5344CB8AC3E}">
        <p14:creationId xmlns:p14="http://schemas.microsoft.com/office/powerpoint/2010/main" val="1678848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306502A-01C1-9790-862D-47E2B2D6FEB3}"/>
              </a:ext>
            </a:extLst>
          </p:cNvPr>
          <p:cNvSpPr txBox="1"/>
          <p:nvPr/>
        </p:nvSpPr>
        <p:spPr>
          <a:xfrm>
            <a:off x="644796" y="1826923"/>
            <a:ext cx="10792934"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800" b="1" u="sng" dirty="0">
                <a:solidFill>
                  <a:srgbClr val="E7C7FC"/>
                </a:solidFill>
              </a:rPr>
              <a:t>What is Diabetes </a:t>
            </a:r>
            <a:r>
              <a:rPr lang="en-GB" sz="8800" b="1" u="sng">
                <a:solidFill>
                  <a:srgbClr val="E7C7FC"/>
                </a:solidFill>
              </a:rPr>
              <a:t>Type 1?</a:t>
            </a:r>
          </a:p>
        </p:txBody>
      </p:sp>
    </p:spTree>
    <p:extLst>
      <p:ext uri="{BB962C8B-B14F-4D97-AF65-F5344CB8AC3E}">
        <p14:creationId xmlns:p14="http://schemas.microsoft.com/office/powerpoint/2010/main" val="2648998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62A8B-DEB6-7B29-BD7F-B6E422B13239}"/>
              </a:ext>
            </a:extLst>
          </p:cNvPr>
          <p:cNvSpPr>
            <a:spLocks noGrp="1"/>
          </p:cNvSpPr>
          <p:nvPr>
            <p:ph type="title"/>
          </p:nvPr>
        </p:nvSpPr>
        <p:spPr>
          <a:xfrm>
            <a:off x="4706257" y="-106589"/>
            <a:ext cx="2764973" cy="1325563"/>
          </a:xfrm>
        </p:spPr>
        <p:txBody>
          <a:bodyPr/>
          <a:lstStyle/>
          <a:p>
            <a:r>
              <a:rPr lang="en-GB">
                <a:solidFill>
                  <a:schemeClr val="accent1">
                    <a:lumMod val="60000"/>
                    <a:lumOff val="40000"/>
                  </a:schemeClr>
                </a:solidFill>
              </a:rPr>
              <a:t>Overview:</a:t>
            </a:r>
          </a:p>
        </p:txBody>
      </p:sp>
      <p:sp>
        <p:nvSpPr>
          <p:cNvPr id="11" name="TextBox 10">
            <a:extLst>
              <a:ext uri="{FF2B5EF4-FFF2-40B4-BE49-F238E27FC236}">
                <a16:creationId xmlns:a16="http://schemas.microsoft.com/office/drawing/2014/main" id="{060E2C14-3654-8E43-A43A-7DE1BEEAA08A}"/>
              </a:ext>
            </a:extLst>
          </p:cNvPr>
          <p:cNvSpPr txBox="1"/>
          <p:nvPr/>
        </p:nvSpPr>
        <p:spPr>
          <a:xfrm>
            <a:off x="162315" y="1461836"/>
            <a:ext cx="11862444"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t>Type 1diabetes is a long-term condition where an individual's immune system in the body is being weakened as insulin producing cells that are in the pancreas are being attacked and killed. Insulin aids the body to use glucose (sugar) for energy, without insulin in the body the glucose level in the body increases, leading to an individual taking insulin daily to manage these sugar levels. (NHS, 2024)</a:t>
            </a:r>
            <a:endParaRPr lang="en-GB" sz="2400" dirty="0"/>
          </a:p>
          <a:p>
            <a:endParaRPr lang="en-GB" sz="2400" dirty="0"/>
          </a:p>
          <a:p>
            <a:r>
              <a:rPr lang="en-GB" sz="2400"/>
              <a:t>Diabetes Type 1 often develops in children and young adults but can happen at any age. With there being no cure for this long-term condition, it can be managed by daily </a:t>
            </a:r>
            <a:r>
              <a:rPr lang="en-GB" sz="2400" err="1"/>
              <a:t>trackin</a:t>
            </a:r>
            <a:r>
              <a:rPr lang="en-GB" sz="2400"/>
              <a:t>g and insulin administration. Diabetes UK (2023) explains fewer than 10 people in the UK have this condition, with the exact causes not known  and there's nothing to do to prevent it, the main treatment is administering insulin.</a:t>
            </a:r>
          </a:p>
        </p:txBody>
      </p:sp>
      <p:sp>
        <p:nvSpPr>
          <p:cNvPr id="17" name="TextBox 16">
            <a:extLst>
              <a:ext uri="{FF2B5EF4-FFF2-40B4-BE49-F238E27FC236}">
                <a16:creationId xmlns:a16="http://schemas.microsoft.com/office/drawing/2014/main" id="{BC8CC5C3-EAC2-E879-6D57-CAE5CA361AC3}"/>
              </a:ext>
            </a:extLst>
          </p:cNvPr>
          <p:cNvSpPr txBox="1"/>
          <p:nvPr/>
        </p:nvSpPr>
        <p:spPr>
          <a:xfrm>
            <a:off x="6492927" y="4259688"/>
            <a:ext cx="21314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l">
              <a:buFont typeface="Arial"/>
              <a:buChar char="•"/>
            </a:pPr>
            <a:endParaRPr lang="en-GB"/>
          </a:p>
        </p:txBody>
      </p:sp>
    </p:spTree>
    <p:extLst>
      <p:ext uri="{BB962C8B-B14F-4D97-AF65-F5344CB8AC3E}">
        <p14:creationId xmlns:p14="http://schemas.microsoft.com/office/powerpoint/2010/main" val="4067006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7898EFF-234D-4033-CFE7-8330A6911706}"/>
              </a:ext>
            </a:extLst>
          </p:cNvPr>
          <p:cNvSpPr txBox="1"/>
          <p:nvPr/>
        </p:nvSpPr>
        <p:spPr>
          <a:xfrm>
            <a:off x="2399399" y="1717798"/>
            <a:ext cx="7399808"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7200" dirty="0">
                <a:solidFill>
                  <a:srgbClr val="E7C7FC"/>
                </a:solidFill>
              </a:rPr>
              <a:t>Causes of this </a:t>
            </a:r>
            <a:r>
              <a:rPr lang="en-GB" sz="7200">
                <a:solidFill>
                  <a:srgbClr val="E7C7FC"/>
                </a:solidFill>
              </a:rPr>
              <a:t>long-term</a:t>
            </a:r>
            <a:r>
              <a:rPr lang="en-GB" sz="7200" dirty="0">
                <a:solidFill>
                  <a:srgbClr val="E7C7FC"/>
                </a:solidFill>
              </a:rPr>
              <a:t> condition:</a:t>
            </a:r>
          </a:p>
        </p:txBody>
      </p:sp>
    </p:spTree>
    <p:extLst>
      <p:ext uri="{BB962C8B-B14F-4D97-AF65-F5344CB8AC3E}">
        <p14:creationId xmlns:p14="http://schemas.microsoft.com/office/powerpoint/2010/main" val="2235189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7DCA932-05EF-4662-D0CD-4DC34CE62408}"/>
              </a:ext>
            </a:extLst>
          </p:cNvPr>
          <p:cNvSpPr/>
          <p:nvPr/>
        </p:nvSpPr>
        <p:spPr>
          <a:xfrm>
            <a:off x="1940473" y="512793"/>
            <a:ext cx="3792018" cy="29169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C6CAB64-79F5-B084-4A34-204FD63EB4B0}"/>
              </a:ext>
            </a:extLst>
          </p:cNvPr>
          <p:cNvSpPr/>
          <p:nvPr/>
        </p:nvSpPr>
        <p:spPr>
          <a:xfrm>
            <a:off x="6098815" y="512793"/>
            <a:ext cx="3792018" cy="29169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B9433E5F-D4D7-D2BA-CDB8-0B77C4038241}"/>
              </a:ext>
            </a:extLst>
          </p:cNvPr>
          <p:cNvSpPr/>
          <p:nvPr/>
        </p:nvSpPr>
        <p:spPr>
          <a:xfrm>
            <a:off x="1940472" y="3749479"/>
            <a:ext cx="3792018" cy="29169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A7737521-1FC6-CCBE-D17B-B2A129997C20}"/>
              </a:ext>
            </a:extLst>
          </p:cNvPr>
          <p:cNvSpPr/>
          <p:nvPr/>
        </p:nvSpPr>
        <p:spPr>
          <a:xfrm>
            <a:off x="6098815" y="3749478"/>
            <a:ext cx="3792018" cy="29169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4B82C471-82CE-5A97-01D9-56DA410DFACC}"/>
              </a:ext>
            </a:extLst>
          </p:cNvPr>
          <p:cNvSpPr txBox="1"/>
          <p:nvPr/>
        </p:nvSpPr>
        <p:spPr>
          <a:xfrm>
            <a:off x="2194540" y="1190221"/>
            <a:ext cx="3285392"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rgbClr val="E7C7FC"/>
                </a:solidFill>
              </a:rPr>
              <a:t>The body not making enough or any insulin/or it not </a:t>
            </a:r>
            <a:r>
              <a:rPr lang="en-GB" sz="2400">
                <a:solidFill>
                  <a:srgbClr val="E7C7FC"/>
                </a:solidFill>
              </a:rPr>
              <a:t>working properly</a:t>
            </a:r>
            <a:r>
              <a:rPr lang="en-GB" sz="2400" dirty="0">
                <a:solidFill>
                  <a:srgbClr val="E7C7FC"/>
                </a:solidFill>
              </a:rPr>
              <a:t>.</a:t>
            </a:r>
            <a:endParaRPr lang="en-US" dirty="0"/>
          </a:p>
        </p:txBody>
      </p:sp>
      <p:sp>
        <p:nvSpPr>
          <p:cNvPr id="12" name="TextBox 11">
            <a:extLst>
              <a:ext uri="{FF2B5EF4-FFF2-40B4-BE49-F238E27FC236}">
                <a16:creationId xmlns:a16="http://schemas.microsoft.com/office/drawing/2014/main" id="{80A45512-8C13-05DD-A3E3-17D415FDCEA5}"/>
              </a:ext>
            </a:extLst>
          </p:cNvPr>
          <p:cNvSpPr txBox="1"/>
          <p:nvPr/>
        </p:nvSpPr>
        <p:spPr>
          <a:xfrm>
            <a:off x="6341891" y="821783"/>
            <a:ext cx="3316096"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rgbClr val="E7C7FC"/>
                </a:solidFill>
              </a:rPr>
              <a:t>Caused by a problem with an individual's immune </a:t>
            </a:r>
            <a:r>
              <a:rPr lang="en-GB" sz="2400">
                <a:solidFill>
                  <a:srgbClr val="E7C7FC"/>
                </a:solidFill>
              </a:rPr>
              <a:t>system (the autoimmune </a:t>
            </a:r>
            <a:r>
              <a:rPr lang="en-GB" sz="2400" dirty="0">
                <a:solidFill>
                  <a:srgbClr val="E7C7FC"/>
                </a:solidFill>
              </a:rPr>
              <a:t>system)</a:t>
            </a:r>
            <a:endParaRPr lang="en-US" dirty="0"/>
          </a:p>
        </p:txBody>
      </p:sp>
      <p:sp>
        <p:nvSpPr>
          <p:cNvPr id="13" name="TextBox 12">
            <a:extLst>
              <a:ext uri="{FF2B5EF4-FFF2-40B4-BE49-F238E27FC236}">
                <a16:creationId xmlns:a16="http://schemas.microsoft.com/office/drawing/2014/main" id="{C170733B-1D01-62B9-C2F7-88D82F6FA732}"/>
              </a:ext>
            </a:extLst>
          </p:cNvPr>
          <p:cNvSpPr txBox="1"/>
          <p:nvPr/>
        </p:nvSpPr>
        <p:spPr>
          <a:xfrm>
            <a:off x="2253151" y="4235827"/>
            <a:ext cx="3162573"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rgbClr val="E7C7FC"/>
                </a:solidFill>
              </a:rPr>
              <a:t>Individual s can be at a higher risk because; ethnicity, age, </a:t>
            </a:r>
            <a:r>
              <a:rPr lang="en-GB" sz="2400">
                <a:solidFill>
                  <a:srgbClr val="E7C7FC"/>
                </a:solidFill>
              </a:rPr>
              <a:t>or weight</a:t>
            </a:r>
            <a:r>
              <a:rPr lang="en-GB" sz="2400" dirty="0">
                <a:solidFill>
                  <a:srgbClr val="E7C7FC"/>
                </a:solidFill>
              </a:rPr>
              <a:t>. (NHS, 2023)</a:t>
            </a:r>
            <a:endParaRPr lang="en-US" dirty="0"/>
          </a:p>
        </p:txBody>
      </p:sp>
      <p:sp>
        <p:nvSpPr>
          <p:cNvPr id="14" name="TextBox 13">
            <a:extLst>
              <a:ext uri="{FF2B5EF4-FFF2-40B4-BE49-F238E27FC236}">
                <a16:creationId xmlns:a16="http://schemas.microsoft.com/office/drawing/2014/main" id="{2AF8ACC7-1D4D-B8D1-D0B1-8EC7B259A942}"/>
              </a:ext>
            </a:extLst>
          </p:cNvPr>
          <p:cNvSpPr txBox="1"/>
          <p:nvPr/>
        </p:nvSpPr>
        <p:spPr>
          <a:xfrm>
            <a:off x="6504062" y="4240016"/>
            <a:ext cx="2993698"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rgbClr val="E7C7FC"/>
                </a:solidFill>
              </a:rPr>
              <a:t>The exact root cause depends on what type of diabetes </a:t>
            </a:r>
            <a:r>
              <a:rPr lang="en-GB" sz="2400">
                <a:solidFill>
                  <a:srgbClr val="E7C7FC"/>
                </a:solidFill>
              </a:rPr>
              <a:t>the individual</a:t>
            </a:r>
            <a:r>
              <a:rPr lang="en-GB" sz="2400" dirty="0">
                <a:solidFill>
                  <a:srgbClr val="E7C7FC"/>
                </a:solidFill>
              </a:rPr>
              <a:t> has.</a:t>
            </a:r>
            <a:endParaRPr lang="en-US" dirty="0"/>
          </a:p>
        </p:txBody>
      </p:sp>
      <p:sp>
        <p:nvSpPr>
          <p:cNvPr id="15" name="TextBox 14">
            <a:extLst>
              <a:ext uri="{FF2B5EF4-FFF2-40B4-BE49-F238E27FC236}">
                <a16:creationId xmlns:a16="http://schemas.microsoft.com/office/drawing/2014/main" id="{35E34CEF-2517-AE0C-2C31-B9AFCE697B7E}"/>
              </a:ext>
            </a:extLst>
          </p:cNvPr>
          <p:cNvSpPr txBox="1"/>
          <p:nvPr/>
        </p:nvSpPr>
        <p:spPr>
          <a:xfrm>
            <a:off x="5109029" y="-10886"/>
            <a:ext cx="6096000"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i="0" u="sng" baseline="0">
                <a:solidFill>
                  <a:srgbClr val="00B0F0"/>
                </a:solidFill>
                <a:latin typeface="Century Gothic"/>
              </a:rPr>
              <a:t>Causes:</a:t>
            </a:r>
            <a:endParaRPr lang="en-GB"/>
          </a:p>
          <a:p>
            <a:pPr algn="ctr"/>
            <a:endParaRPr lang="en-GB"/>
          </a:p>
        </p:txBody>
      </p:sp>
    </p:spTree>
    <p:extLst>
      <p:ext uri="{BB962C8B-B14F-4D97-AF65-F5344CB8AC3E}">
        <p14:creationId xmlns:p14="http://schemas.microsoft.com/office/powerpoint/2010/main" val="2978338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070FBD-3361-211E-37B5-0E72304C09A8}"/>
              </a:ext>
            </a:extLst>
          </p:cNvPr>
          <p:cNvSpPr txBox="1"/>
          <p:nvPr/>
        </p:nvSpPr>
        <p:spPr>
          <a:xfrm>
            <a:off x="1599404" y="2369801"/>
            <a:ext cx="8996447"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6600">
                <a:solidFill>
                  <a:srgbClr val="E7C7FC"/>
                </a:solidFill>
              </a:rPr>
              <a:t>Symptoms of Diabetes Type 1</a:t>
            </a:r>
          </a:p>
        </p:txBody>
      </p:sp>
    </p:spTree>
    <p:extLst>
      <p:ext uri="{BB962C8B-B14F-4D97-AF65-F5344CB8AC3E}">
        <p14:creationId xmlns:p14="http://schemas.microsoft.com/office/powerpoint/2010/main" val="1568294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0804CB6-0F13-3F78-2151-D48C12438CEB}"/>
              </a:ext>
            </a:extLst>
          </p:cNvPr>
          <p:cNvSpPr txBox="1"/>
          <p:nvPr/>
        </p:nvSpPr>
        <p:spPr>
          <a:xfrm>
            <a:off x="684212" y="4487332"/>
            <a:ext cx="7350079" cy="150706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457200">
              <a:spcBef>
                <a:spcPct val="0"/>
              </a:spcBef>
              <a:spcAft>
                <a:spcPts val="600"/>
              </a:spcAft>
            </a:pPr>
            <a:r>
              <a:rPr lang="en-US" sz="3600" b="1" u="sng" cap="all">
                <a:ln w="3175" cmpd="sng">
                  <a:noFill/>
                </a:ln>
                <a:latin typeface="+mj-lt"/>
                <a:ea typeface="+mj-ea"/>
                <a:cs typeface="+mj-cs"/>
              </a:rPr>
              <a:t>Physical:</a:t>
            </a:r>
          </a:p>
        </p:txBody>
      </p:sp>
      <p:sp>
        <p:nvSpPr>
          <p:cNvPr id="7" name="Rectangle 6">
            <a:extLst>
              <a:ext uri="{FF2B5EF4-FFF2-40B4-BE49-F238E27FC236}">
                <a16:creationId xmlns:a16="http://schemas.microsoft.com/office/drawing/2014/main" id="{A293CD94-3DA7-1230-6B01-D1B452B75805}"/>
              </a:ext>
            </a:extLst>
          </p:cNvPr>
          <p:cNvSpPr/>
          <p:nvPr/>
        </p:nvSpPr>
        <p:spPr>
          <a:xfrm>
            <a:off x="684212" y="685800"/>
            <a:ext cx="7350079" cy="36152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700">
                <a:solidFill>
                  <a:srgbClr val="E7C7FC"/>
                </a:solidFill>
              </a:rPr>
              <a:t>Persistent use of the toilet – using more frequently especially in the nighttime.</a:t>
            </a:r>
            <a:endParaRPr lang="en-US" sz="1700" dirty="0">
              <a:solidFill>
                <a:srgbClr val="E7C7FC"/>
              </a:solidFill>
            </a:endParaRP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700">
                <a:solidFill>
                  <a:srgbClr val="E7C7FC"/>
                </a:solidFill>
              </a:rPr>
              <a:t>Constant Tiredness – feeling tired and fatigued more than usual.</a:t>
            </a:r>
            <a:endParaRPr lang="en-US" sz="1700" dirty="0">
              <a:solidFill>
                <a:srgbClr val="E7C7FC"/>
              </a:solidFill>
            </a:endParaRP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700">
                <a:solidFill>
                  <a:srgbClr val="E7C7FC"/>
                </a:solidFill>
              </a:rPr>
              <a:t>Constant Thirst – craving a drink or being thirsty all the time</a:t>
            </a:r>
            <a:endParaRPr lang="en-US" sz="1700" dirty="0">
              <a:solidFill>
                <a:srgbClr val="E7C7FC"/>
              </a:solidFill>
            </a:endParaRP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700">
                <a:solidFill>
                  <a:srgbClr val="E7C7FC"/>
                </a:solidFill>
              </a:rPr>
              <a:t>Weight Changes – gaining or losing weight without trying to.</a:t>
            </a:r>
            <a:endParaRPr lang="en-US" sz="1700" dirty="0">
              <a:solidFill>
                <a:srgbClr val="E7C7FC"/>
              </a:solidFill>
            </a:endParaRP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700">
                <a:solidFill>
                  <a:srgbClr val="E7C7FC"/>
                </a:solidFill>
              </a:rPr>
              <a:t>Genital thrush or itching.</a:t>
            </a:r>
            <a:endParaRPr lang="en-US" sz="1700" dirty="0">
              <a:solidFill>
                <a:srgbClr val="E7C7FC"/>
              </a:solidFill>
            </a:endParaRP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700">
                <a:solidFill>
                  <a:srgbClr val="E7C7FC"/>
                </a:solidFill>
              </a:rPr>
              <a:t>Wounds or cuts that take a longer time to heal.</a:t>
            </a:r>
            <a:endParaRPr lang="en-US" sz="1700" dirty="0">
              <a:solidFill>
                <a:srgbClr val="E7C7FC"/>
              </a:solidFill>
            </a:endParaRP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700">
                <a:solidFill>
                  <a:srgbClr val="E7C7FC"/>
                </a:solidFill>
              </a:rPr>
              <a:t>Increased hunger, wanting to eat more.</a:t>
            </a:r>
            <a:endParaRPr lang="en-US" sz="1700" dirty="0">
              <a:solidFill>
                <a:srgbClr val="E7C7FC"/>
              </a:solidFill>
            </a:endParaRP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700">
                <a:solidFill>
                  <a:srgbClr val="E7C7FC"/>
                </a:solidFill>
              </a:rPr>
              <a:t>Having blurred vision.</a:t>
            </a:r>
            <a:endParaRPr lang="en-US" sz="1700" dirty="0">
              <a:solidFill>
                <a:srgbClr val="E7C7FC"/>
              </a:solidFill>
            </a:endParaRP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700" dirty="0">
                <a:solidFill>
                  <a:srgbClr val="E7C7FC"/>
                </a:solidFill>
              </a:rPr>
              <a:t>There being </a:t>
            </a:r>
            <a:r>
              <a:rPr lang="en-US" sz="1700">
                <a:solidFill>
                  <a:srgbClr val="E7C7FC"/>
                </a:solidFill>
              </a:rPr>
              <a:t>behavioral changes (irritability/annoyance) </a:t>
            </a:r>
          </a:p>
        </p:txBody>
      </p:sp>
      <p:pic>
        <p:nvPicPr>
          <p:cNvPr id="10" name="Picture 9" descr="Type 1 diabetes: How to tackle the disease in children | Sprint Medical">
            <a:extLst>
              <a:ext uri="{FF2B5EF4-FFF2-40B4-BE49-F238E27FC236}">
                <a16:creationId xmlns:a16="http://schemas.microsoft.com/office/drawing/2014/main" id="{4ED2D6A4-85B2-66AE-F291-49EDABC4A69A}"/>
              </a:ext>
            </a:extLst>
          </p:cNvPr>
          <p:cNvPicPr>
            <a:picLocks noChangeAspect="1"/>
          </p:cNvPicPr>
          <p:nvPr/>
        </p:nvPicPr>
        <p:blipFill>
          <a:blip r:embed="rId2"/>
          <a:srcRect t="4167" r="6" b="6"/>
          <a:stretch>
            <a:fillRect/>
          </a:stretch>
        </p:blipFill>
        <p:spPr>
          <a:xfrm>
            <a:off x="8314288" y="732999"/>
            <a:ext cx="3239538" cy="4334450"/>
          </a:xfrm>
          <a:custGeom>
            <a:avLst/>
            <a:gdLst/>
            <a:ahLst/>
            <a:cxnLst/>
            <a:rect l="l" t="t" r="r" b="b"/>
            <a:pathLst>
              <a:path w="3239538" h="4334450">
                <a:moveTo>
                  <a:pt x="322464" y="0"/>
                </a:moveTo>
                <a:lnTo>
                  <a:pt x="3239538" y="0"/>
                </a:lnTo>
                <a:lnTo>
                  <a:pt x="3239538" y="4011987"/>
                </a:lnTo>
                <a:lnTo>
                  <a:pt x="2917075" y="4334450"/>
                </a:lnTo>
                <a:lnTo>
                  <a:pt x="0" y="4334450"/>
                </a:lnTo>
                <a:lnTo>
                  <a:pt x="0" y="322464"/>
                </a:lnTo>
                <a:close/>
              </a:path>
            </a:pathLst>
          </a:custGeom>
          <a:ln w="15875">
            <a:solidFill>
              <a:srgbClr val="FFFFFF">
                <a:alpha val="40000"/>
              </a:srgbClr>
            </a:solidFill>
          </a:ln>
          <a:effectLst>
            <a:innerShdw blurRad="57150" dist="38100" dir="14460000">
              <a:prstClr val="black">
                <a:alpha val="70000"/>
              </a:prstClr>
            </a:innerShdw>
          </a:effectLst>
        </p:spPr>
      </p:pic>
      <p:grpSp>
        <p:nvGrpSpPr>
          <p:cNvPr id="15" name="Group 14">
            <a:extLst>
              <a:ext uri="{FF2B5EF4-FFF2-40B4-BE49-F238E27FC236}">
                <a16:creationId xmlns:a16="http://schemas.microsoft.com/office/drawing/2014/main" id="{6B975FEB-EB22-4265-87DB-98C8B1A03E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59517"/>
            <a:ext cx="2981858" cy="3208867"/>
            <a:chOff x="9206969" y="2963333"/>
            <a:chExt cx="2981858" cy="3208867"/>
          </a:xfrm>
        </p:grpSpPr>
        <p:cxnSp>
          <p:nvCxnSpPr>
            <p:cNvPr id="16" name="Straight Connector 15">
              <a:extLst>
                <a:ext uri="{FF2B5EF4-FFF2-40B4-BE49-F238E27FC236}">
                  <a16:creationId xmlns:a16="http://schemas.microsoft.com/office/drawing/2014/main" id="{165F12FA-1912-4E22-A32D-0831ADB49A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3D85A33A-E141-4004-96FE-2B25852F78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CDBBF9A1-F02B-475F-8E25-E42F600534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C4E10861-F5C5-4FCE-BB8E-126306C8C7D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9EE8BD36-DC78-4FAA-AC76-FF2D4FAD33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1" name="TextBox 10">
            <a:extLst>
              <a:ext uri="{FF2B5EF4-FFF2-40B4-BE49-F238E27FC236}">
                <a16:creationId xmlns:a16="http://schemas.microsoft.com/office/drawing/2014/main" id="{9DD0E4D6-D1C4-57B2-8A56-A61461BC096C}"/>
              </a:ext>
            </a:extLst>
          </p:cNvPr>
          <p:cNvSpPr txBox="1"/>
          <p:nvPr/>
        </p:nvSpPr>
        <p:spPr>
          <a:xfrm>
            <a:off x="8750811" y="5158372"/>
            <a:ext cx="18576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3)</a:t>
            </a:r>
          </a:p>
        </p:txBody>
      </p:sp>
    </p:spTree>
    <p:extLst>
      <p:ext uri="{BB962C8B-B14F-4D97-AF65-F5344CB8AC3E}">
        <p14:creationId xmlns:p14="http://schemas.microsoft.com/office/powerpoint/2010/main" val="3145954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DDD09E-8094-4188-9090-C1C7840FE7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D19B4FB-A5F9-D719-9FCC-A64495626A33}"/>
              </a:ext>
            </a:extLst>
          </p:cNvPr>
          <p:cNvSpPr txBox="1"/>
          <p:nvPr/>
        </p:nvSpPr>
        <p:spPr>
          <a:xfrm>
            <a:off x="6084114" y="4487332"/>
            <a:ext cx="4205003" cy="150706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457200">
              <a:spcBef>
                <a:spcPct val="0"/>
              </a:spcBef>
              <a:spcAft>
                <a:spcPts val="600"/>
              </a:spcAft>
            </a:pPr>
            <a:r>
              <a:rPr lang="en-US" sz="3200" b="1" i="0" u="none" strike="noStrike" cap="all" baseline="0">
                <a:ln w="3175" cmpd="sng">
                  <a:noFill/>
                </a:ln>
                <a:latin typeface="+mj-lt"/>
                <a:ea typeface="+mj-ea"/>
                <a:cs typeface="+mj-cs"/>
              </a:rPr>
              <a:t>Psychological:</a:t>
            </a:r>
            <a:endParaRPr lang="en-US" sz="3200" cap="all">
              <a:ln w="3175" cmpd="sng">
                <a:noFill/>
              </a:ln>
              <a:latin typeface="+mj-lt"/>
              <a:ea typeface="+mj-ea"/>
              <a:cs typeface="+mj-cs"/>
            </a:endParaRPr>
          </a:p>
          <a:p>
            <a:pPr defTabSz="457200">
              <a:spcBef>
                <a:spcPct val="0"/>
              </a:spcBef>
              <a:spcAft>
                <a:spcPts val="600"/>
              </a:spcAft>
            </a:pPr>
            <a:endParaRPr lang="en-US" sz="3200" cap="all">
              <a:ln w="3175" cmpd="sng">
                <a:noFill/>
              </a:ln>
              <a:latin typeface="+mj-lt"/>
              <a:ea typeface="+mj-ea"/>
              <a:cs typeface="+mj-cs"/>
            </a:endParaRPr>
          </a:p>
        </p:txBody>
      </p:sp>
      <p:sp>
        <p:nvSpPr>
          <p:cNvPr id="14" name="Snip Diagonal Corner Rectangle 24">
            <a:extLst>
              <a:ext uri="{FF2B5EF4-FFF2-40B4-BE49-F238E27FC236}">
                <a16:creationId xmlns:a16="http://schemas.microsoft.com/office/drawing/2014/main" id="{C58F6CE0-025D-40A5-AEF1-00954E3F98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000" y="620722"/>
            <a:ext cx="5136155" cy="5286838"/>
          </a:xfrm>
          <a:prstGeom prst="snip2DiagRect">
            <a:avLst>
              <a:gd name="adj1" fmla="val 9954"/>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Blog: Know the 4Ts of Type 1 Diabetes | Early Years Wales">
            <a:extLst>
              <a:ext uri="{FF2B5EF4-FFF2-40B4-BE49-F238E27FC236}">
                <a16:creationId xmlns:a16="http://schemas.microsoft.com/office/drawing/2014/main" id="{7EF2D53F-8931-9058-1A6D-86FB3009CAC7}"/>
              </a:ext>
            </a:extLst>
          </p:cNvPr>
          <p:cNvPicPr>
            <a:picLocks noChangeAspect="1"/>
          </p:cNvPicPr>
          <p:nvPr/>
        </p:nvPicPr>
        <p:blipFill>
          <a:blip r:embed="rId2"/>
          <a:srcRect l="2241" r="710" b="-1"/>
          <a:stretch>
            <a:fillRect/>
          </a:stretch>
        </p:blipFill>
        <p:spPr>
          <a:xfrm>
            <a:off x="797205" y="786117"/>
            <a:ext cx="4809744" cy="4956048"/>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sp>
        <p:nvSpPr>
          <p:cNvPr id="6" name="Rectangle 5">
            <a:extLst>
              <a:ext uri="{FF2B5EF4-FFF2-40B4-BE49-F238E27FC236}">
                <a16:creationId xmlns:a16="http://schemas.microsoft.com/office/drawing/2014/main" id="{4439674D-EC1A-AFC5-70BB-7CF855327D9A}"/>
              </a:ext>
            </a:extLst>
          </p:cNvPr>
          <p:cNvSpPr/>
          <p:nvPr/>
        </p:nvSpPr>
        <p:spPr>
          <a:xfrm>
            <a:off x="6095998" y="685800"/>
            <a:ext cx="4819653" cy="36152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a:solidFill>
                  <a:srgbClr val="E7C7FC"/>
                </a:solidFill>
              </a:rPr>
              <a:t>Individuals that have been diagnosed with Diabetes Type 1 can experience a psychological impact that can affect their quality of life. </a:t>
            </a:r>
          </a:p>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a:solidFill>
                  <a:srgbClr val="E7C7FC"/>
                </a:solidFill>
              </a:rPr>
              <a:t>People with diabetes have a heightened risk of experiencing anxiety and/or depression. (National Diabetes Support Team,2006)</a:t>
            </a:r>
          </a:p>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a:solidFill>
                  <a:srgbClr val="E7C7FC"/>
                </a:solidFill>
              </a:rPr>
              <a:t>Breakthrough T1D (2024)states constant testing and targets lead to stress and feeling overwhelmed, and having type 1 diabetes can affect one's mood.</a:t>
            </a:r>
          </a:p>
        </p:txBody>
      </p:sp>
      <p:grpSp>
        <p:nvGrpSpPr>
          <p:cNvPr id="16" name="Group 15">
            <a:extLst>
              <a:ext uri="{FF2B5EF4-FFF2-40B4-BE49-F238E27FC236}">
                <a16:creationId xmlns:a16="http://schemas.microsoft.com/office/drawing/2014/main" id="{D8025A22-9C86-4108-A289-BD5650A8E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7" name="Straight Connector 16">
              <a:extLst>
                <a:ext uri="{FF2B5EF4-FFF2-40B4-BE49-F238E27FC236}">
                  <a16:creationId xmlns:a16="http://schemas.microsoft.com/office/drawing/2014/main" id="{59A3623F-EF59-4F0B-9030-79CB7F9950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9EBD0F53-A43D-414A-8653-E9F1D361034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908661C0-6128-4F64-8EDF-2D73D5F4764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C8AFEF08-AFBA-4125-B170-D3EB3E11DB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AA0E13BF-B4CA-4B20-A5DD-50ABBAEC7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8" name="TextBox 7">
            <a:extLst>
              <a:ext uri="{FF2B5EF4-FFF2-40B4-BE49-F238E27FC236}">
                <a16:creationId xmlns:a16="http://schemas.microsoft.com/office/drawing/2014/main" id="{4C6F4E0E-9A09-1014-9690-0DBEEAABDF13}"/>
              </a:ext>
            </a:extLst>
          </p:cNvPr>
          <p:cNvSpPr txBox="1"/>
          <p:nvPr/>
        </p:nvSpPr>
        <p:spPr>
          <a:xfrm>
            <a:off x="2207433" y="5907501"/>
            <a:ext cx="144311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4)</a:t>
            </a:r>
          </a:p>
        </p:txBody>
      </p:sp>
    </p:spTree>
    <p:extLst>
      <p:ext uri="{BB962C8B-B14F-4D97-AF65-F5344CB8AC3E}">
        <p14:creationId xmlns:p14="http://schemas.microsoft.com/office/powerpoint/2010/main" val="199873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38934FB-F8A3-2CF1-E849-637F399627F9}"/>
              </a:ext>
            </a:extLst>
          </p:cNvPr>
          <p:cNvSpPr txBox="1"/>
          <p:nvPr/>
        </p:nvSpPr>
        <p:spPr>
          <a:xfrm>
            <a:off x="684212" y="4487332"/>
            <a:ext cx="7350079" cy="150706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457200">
              <a:spcBef>
                <a:spcPct val="0"/>
              </a:spcBef>
              <a:spcAft>
                <a:spcPts val="600"/>
              </a:spcAft>
            </a:pPr>
            <a:r>
              <a:rPr lang="en-US" sz="3600" b="1" i="0" u="none" strike="noStrike" cap="all" baseline="0">
                <a:ln w="3175" cmpd="sng">
                  <a:noFill/>
                </a:ln>
                <a:latin typeface="+mj-lt"/>
                <a:ea typeface="+mj-ea"/>
                <a:cs typeface="+mj-cs"/>
              </a:rPr>
              <a:t>Social:</a:t>
            </a:r>
            <a:endParaRPr lang="en-US" sz="3600" cap="all">
              <a:ln w="3175" cmpd="sng">
                <a:noFill/>
              </a:ln>
              <a:latin typeface="+mj-lt"/>
              <a:ea typeface="+mj-ea"/>
              <a:cs typeface="+mj-cs"/>
            </a:endParaRPr>
          </a:p>
          <a:p>
            <a:pPr defTabSz="457200">
              <a:spcBef>
                <a:spcPct val="0"/>
              </a:spcBef>
              <a:spcAft>
                <a:spcPts val="600"/>
              </a:spcAft>
            </a:pPr>
            <a:endParaRPr lang="en-US" sz="3600" cap="all">
              <a:ln w="3175" cmpd="sng">
                <a:noFill/>
              </a:ln>
              <a:latin typeface="+mj-lt"/>
              <a:ea typeface="+mj-ea"/>
              <a:cs typeface="+mj-cs"/>
            </a:endParaRPr>
          </a:p>
        </p:txBody>
      </p:sp>
      <p:sp>
        <p:nvSpPr>
          <p:cNvPr id="8" name="Rectangle 7">
            <a:extLst>
              <a:ext uri="{FF2B5EF4-FFF2-40B4-BE49-F238E27FC236}">
                <a16:creationId xmlns:a16="http://schemas.microsoft.com/office/drawing/2014/main" id="{6CDB5A82-15B1-D810-447F-A30B551A44A1}"/>
              </a:ext>
            </a:extLst>
          </p:cNvPr>
          <p:cNvSpPr/>
          <p:nvPr/>
        </p:nvSpPr>
        <p:spPr>
          <a:xfrm>
            <a:off x="684212" y="685800"/>
            <a:ext cx="7350079" cy="36152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defTabSz="457200">
              <a:spcBef>
                <a:spcPct val="20000"/>
              </a:spcBef>
              <a:spcAft>
                <a:spcPts val="600"/>
              </a:spcAft>
              <a:buClr>
                <a:schemeClr val="tx1"/>
              </a:buClr>
              <a:buSzPct val="80000"/>
              <a:buFont typeface="Wingdings 3" panose="05040102010807070707" pitchFamily="18" charset="2"/>
              <a:buChar char=""/>
            </a:pPr>
            <a:r>
              <a:rPr lang="en-US">
                <a:solidFill>
                  <a:srgbClr val="E7C7FC"/>
                </a:solidFill>
              </a:rPr>
              <a:t>An individual may experience having mood swings and feeling agitated leasing to astrain or a feeling in tension in a friendship or relationship.</a:t>
            </a:r>
          </a:p>
          <a:p>
            <a:pPr defTabSz="457200">
              <a:spcBef>
                <a:spcPct val="20000"/>
              </a:spcBef>
              <a:spcAft>
                <a:spcPts val="600"/>
              </a:spcAft>
              <a:buClr>
                <a:schemeClr val="tx1"/>
              </a:buClr>
              <a:buSzPct val="80000"/>
              <a:buFont typeface="Wingdings 3" panose="05040102010807070707" pitchFamily="18" charset="2"/>
              <a:buChar char=""/>
            </a:pPr>
            <a:r>
              <a:rPr lang="en-US">
                <a:solidFill>
                  <a:srgbClr val="E7C7FC"/>
                </a:solidFill>
              </a:rPr>
              <a:t>Wanting to avoid being social and social gatherings as having certain diet restrictions can leave an individual feeling fatigued or tired quickly.</a:t>
            </a:r>
          </a:p>
          <a:p>
            <a:pPr defTabSz="457200">
              <a:spcBef>
                <a:spcPct val="20000"/>
              </a:spcBef>
              <a:spcAft>
                <a:spcPts val="600"/>
              </a:spcAft>
              <a:buClr>
                <a:schemeClr val="tx1"/>
              </a:buClr>
              <a:buSzPct val="80000"/>
              <a:buFont typeface="Wingdings 3" panose="05040102010807070707" pitchFamily="18" charset="2"/>
              <a:buChar char=""/>
            </a:pPr>
            <a:r>
              <a:rPr lang="en-US">
                <a:solidFill>
                  <a:srgbClr val="E7C7FC"/>
                </a:solidFill>
              </a:rPr>
              <a:t>The people living with diabetes explain that it has a significant impact on their social, mental and psychological quality of life, stresses such as the management, the acceptance and the diagnosis of the condition and these contribution ultimately affect one's social life. (Mohammed N.A et al, 2024)</a:t>
            </a:r>
          </a:p>
        </p:txBody>
      </p:sp>
      <p:pic>
        <p:nvPicPr>
          <p:cNvPr id="9" name="Picture 8" descr="Signs and symptoms poster | Breakthrough T1D UK">
            <a:extLst>
              <a:ext uri="{FF2B5EF4-FFF2-40B4-BE49-F238E27FC236}">
                <a16:creationId xmlns:a16="http://schemas.microsoft.com/office/drawing/2014/main" id="{456F99A1-CBB7-62D7-9F2F-DFCCBD6BBB8F}"/>
              </a:ext>
            </a:extLst>
          </p:cNvPr>
          <p:cNvPicPr>
            <a:picLocks noChangeAspect="1"/>
          </p:cNvPicPr>
          <p:nvPr/>
        </p:nvPicPr>
        <p:blipFill>
          <a:blip r:embed="rId2"/>
          <a:srcRect t="6006" r="3" b="3"/>
          <a:stretch>
            <a:fillRect/>
          </a:stretch>
        </p:blipFill>
        <p:spPr>
          <a:xfrm>
            <a:off x="8314288" y="732999"/>
            <a:ext cx="3239538" cy="4334450"/>
          </a:xfrm>
          <a:custGeom>
            <a:avLst/>
            <a:gdLst/>
            <a:ahLst/>
            <a:cxnLst/>
            <a:rect l="l" t="t" r="r" b="b"/>
            <a:pathLst>
              <a:path w="3239538" h="4334450">
                <a:moveTo>
                  <a:pt x="322464" y="0"/>
                </a:moveTo>
                <a:lnTo>
                  <a:pt x="3239538" y="0"/>
                </a:lnTo>
                <a:lnTo>
                  <a:pt x="3239538" y="4011987"/>
                </a:lnTo>
                <a:lnTo>
                  <a:pt x="2917075" y="4334450"/>
                </a:lnTo>
                <a:lnTo>
                  <a:pt x="0" y="4334450"/>
                </a:lnTo>
                <a:lnTo>
                  <a:pt x="0" y="322464"/>
                </a:lnTo>
                <a:close/>
              </a:path>
            </a:pathLst>
          </a:custGeom>
          <a:ln w="15875">
            <a:solidFill>
              <a:srgbClr val="FFFFFF">
                <a:alpha val="40000"/>
              </a:srgbClr>
            </a:solidFill>
          </a:ln>
          <a:effectLst>
            <a:innerShdw blurRad="57150" dist="38100" dir="14460000">
              <a:prstClr val="black">
                <a:alpha val="70000"/>
              </a:prstClr>
            </a:innerShdw>
          </a:effectLst>
        </p:spPr>
      </p:pic>
      <p:grpSp>
        <p:nvGrpSpPr>
          <p:cNvPr id="26" name="Group 25">
            <a:extLst>
              <a:ext uri="{FF2B5EF4-FFF2-40B4-BE49-F238E27FC236}">
                <a16:creationId xmlns:a16="http://schemas.microsoft.com/office/drawing/2014/main" id="{6B975FEB-EB22-4265-87DB-98C8B1A03E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59517"/>
            <a:ext cx="2981858" cy="3208867"/>
            <a:chOff x="9206969" y="2963333"/>
            <a:chExt cx="2981858" cy="3208867"/>
          </a:xfrm>
        </p:grpSpPr>
        <p:cxnSp>
          <p:nvCxnSpPr>
            <p:cNvPr id="15" name="Straight Connector 14">
              <a:extLst>
                <a:ext uri="{FF2B5EF4-FFF2-40B4-BE49-F238E27FC236}">
                  <a16:creationId xmlns:a16="http://schemas.microsoft.com/office/drawing/2014/main" id="{165F12FA-1912-4E22-A32D-0831ADB49AC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3D85A33A-E141-4004-96FE-2B25852F784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CDBBF9A1-F02B-475F-8E25-E42F600534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C4E10861-F5C5-4FCE-BB8E-126306C8C7D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9EE8BD36-DC78-4FAA-AC76-FF2D4FAD335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0" name="TextBox 9">
            <a:extLst>
              <a:ext uri="{FF2B5EF4-FFF2-40B4-BE49-F238E27FC236}">
                <a16:creationId xmlns:a16="http://schemas.microsoft.com/office/drawing/2014/main" id="{AC2918CC-1C63-5B6B-61A8-D8027139D055}"/>
              </a:ext>
            </a:extLst>
          </p:cNvPr>
          <p:cNvSpPr txBox="1"/>
          <p:nvPr/>
        </p:nvSpPr>
        <p:spPr>
          <a:xfrm>
            <a:off x="8336299" y="5204429"/>
            <a:ext cx="205720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5)</a:t>
            </a:r>
          </a:p>
        </p:txBody>
      </p:sp>
    </p:spTree>
    <p:extLst>
      <p:ext uri="{BB962C8B-B14F-4D97-AF65-F5344CB8AC3E}">
        <p14:creationId xmlns:p14="http://schemas.microsoft.com/office/powerpoint/2010/main" val="30450858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9C654D9-E86B-ACEE-5C51-081B35271851}"/>
              </a:ext>
            </a:extLst>
          </p:cNvPr>
          <p:cNvSpPr>
            <a:spLocks noGrp="1"/>
          </p:cNvSpPr>
          <p:nvPr>
            <p:ph type="title"/>
          </p:nvPr>
        </p:nvSpPr>
        <p:spPr>
          <a:xfrm>
            <a:off x="838200" y="2099582"/>
            <a:ext cx="10515600" cy="1325563"/>
          </a:xfrm>
        </p:spPr>
        <p:txBody>
          <a:bodyPr>
            <a:noAutofit/>
          </a:bodyPr>
          <a:lstStyle/>
          <a:p>
            <a:r>
              <a:rPr lang="en-GB" sz="4800">
                <a:solidFill>
                  <a:srgbClr val="E7C7FC"/>
                </a:solidFill>
              </a:rPr>
              <a:t>Prevalence of Diabetes Type 1 (UK &amp; Worldwide)</a:t>
            </a:r>
          </a:p>
        </p:txBody>
      </p:sp>
    </p:spTree>
    <p:extLst>
      <p:ext uri="{BB962C8B-B14F-4D97-AF65-F5344CB8AC3E}">
        <p14:creationId xmlns:p14="http://schemas.microsoft.com/office/powerpoint/2010/main" val="15377088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1814CA-723B-FDD8-EAFA-4164F99C0A82}"/>
              </a:ext>
            </a:extLst>
          </p:cNvPr>
          <p:cNvSpPr txBox="1"/>
          <p:nvPr/>
        </p:nvSpPr>
        <p:spPr>
          <a:xfrm>
            <a:off x="3352" y="355366"/>
            <a:ext cx="158128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a:solidFill>
                  <a:srgbClr val="E7C7FC"/>
                </a:solidFill>
              </a:rPr>
              <a:t>UK:</a:t>
            </a:r>
          </a:p>
        </p:txBody>
      </p:sp>
      <p:sp>
        <p:nvSpPr>
          <p:cNvPr id="2" name="TextBox 1">
            <a:extLst>
              <a:ext uri="{FF2B5EF4-FFF2-40B4-BE49-F238E27FC236}">
                <a16:creationId xmlns:a16="http://schemas.microsoft.com/office/drawing/2014/main" id="{BF054838-643A-573C-B2C2-4FFB33DE768F}"/>
              </a:ext>
            </a:extLst>
          </p:cNvPr>
          <p:cNvSpPr txBox="1"/>
          <p:nvPr/>
        </p:nvSpPr>
        <p:spPr>
          <a:xfrm>
            <a:off x="4453" y="879324"/>
            <a:ext cx="6492707"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In the UK it is estimation that there is around 6 million individuals living with diabetes, this being at its all-time high. With around 4.7 million individuals being diagnosed with this </a:t>
            </a:r>
            <a:r>
              <a:rPr lang="en-GB"/>
              <a:t>long-term</a:t>
            </a:r>
            <a:r>
              <a:rPr lang="en-GB" dirty="0"/>
              <a:t> condition, and around 1.3 million individuals living with this condition but have not yet been diagnosed.</a:t>
            </a:r>
          </a:p>
          <a:p>
            <a:endParaRPr lang="en-GB" dirty="0"/>
          </a:p>
          <a:p>
            <a:r>
              <a:rPr lang="en-GB" dirty="0"/>
              <a:t>Around 8% of this figure has Type 1 Diabetes and around 90% having Type 2 Diabetes, and statistics show that there is a higher proportion of men in the UK with diabetes accounting </a:t>
            </a:r>
            <a:r>
              <a:rPr lang="en-GB"/>
              <a:t>to 56% and women accounting for 44%. (Diabetes </a:t>
            </a:r>
            <a:r>
              <a:rPr lang="en-GB" dirty="0"/>
              <a:t>UK, 2023)</a:t>
            </a:r>
          </a:p>
          <a:p>
            <a:r>
              <a:rPr lang="en-GB"/>
              <a:t>Conor Seery (2019) explains that 1 in 6 individuals will have diabetes being diagnosed or undiagnosed.</a:t>
            </a:r>
            <a:endParaRPr lang="en-GB" dirty="0"/>
          </a:p>
          <a:p>
            <a:endParaRPr lang="en-GB" dirty="0"/>
          </a:p>
          <a:p>
            <a:r>
              <a:rPr lang="en-GB" dirty="0"/>
              <a:t>With type 1 diabetes it can appear at any given time in an </a:t>
            </a:r>
            <a:r>
              <a:rPr lang="en-GB"/>
              <a:t>individual's</a:t>
            </a:r>
            <a:r>
              <a:rPr lang="en-GB" dirty="0"/>
              <a:t> life, and this is caused by the destruction of the pancreas cells that produce insulin, this could be triggered by an infection of some kind (not for certain).</a:t>
            </a:r>
          </a:p>
          <a:p>
            <a:endParaRPr lang="en-GB" dirty="0"/>
          </a:p>
          <a:p>
            <a:endParaRPr lang="en-GB" dirty="0"/>
          </a:p>
          <a:p>
            <a:endParaRPr lang="en-GB" dirty="0"/>
          </a:p>
        </p:txBody>
      </p:sp>
      <p:sp>
        <p:nvSpPr>
          <p:cNvPr id="3" name="TextBox 2">
            <a:extLst>
              <a:ext uri="{FF2B5EF4-FFF2-40B4-BE49-F238E27FC236}">
                <a16:creationId xmlns:a16="http://schemas.microsoft.com/office/drawing/2014/main" id="{9646E85C-1BBB-3A50-2929-880FE0B82018}"/>
              </a:ext>
            </a:extLst>
          </p:cNvPr>
          <p:cNvSpPr txBox="1"/>
          <p:nvPr/>
        </p:nvSpPr>
        <p:spPr>
          <a:xfrm>
            <a:off x="6664294" y="913960"/>
            <a:ext cx="5388558"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This long-term condition is the 5th most common reason for deaths with around 1 in 8 </a:t>
            </a:r>
            <a:r>
              <a:rPr lang="en-GB"/>
              <a:t>individuals</a:t>
            </a:r>
            <a:r>
              <a:rPr lang="en-GB" dirty="0"/>
              <a:t> aged 20 – 79 years passing away due to diabetes.</a:t>
            </a:r>
          </a:p>
          <a:p>
            <a:endParaRPr lang="en-GB" dirty="0"/>
          </a:p>
          <a:p>
            <a:r>
              <a:rPr lang="en-GB" dirty="0"/>
              <a:t>Life </a:t>
            </a:r>
            <a:r>
              <a:rPr lang="en-GB" err="1"/>
              <a:t>expectanc</a:t>
            </a:r>
            <a:r>
              <a:rPr lang="en-GB" dirty="0"/>
              <a:t>y is reduced for people who have diabetes (Type 1 &amp; Type 2) with individuals with type 1 diabetes living 20 years less and individuals </a:t>
            </a:r>
            <a:r>
              <a:rPr lang="en-GB" err="1"/>
              <a:t>wi</a:t>
            </a:r>
            <a:r>
              <a:rPr lang="en-GB"/>
              <a:t>th type 2 diabetes living 10 years less. </a:t>
            </a:r>
          </a:p>
          <a:p>
            <a:endParaRPr lang="en-GB" dirty="0"/>
          </a:p>
          <a:p>
            <a:r>
              <a:rPr lang="en-GB" dirty="0"/>
              <a:t>With this condition costing the NHS around 10% of their yearly budget towards the treatment </a:t>
            </a:r>
            <a:r>
              <a:rPr lang="en-GB"/>
              <a:t>of the disease equating to around £9 billion per year. (Diabetes UK, 2023)</a:t>
            </a:r>
          </a:p>
          <a:p>
            <a:endParaRPr lang="en-GB" dirty="0"/>
          </a:p>
          <a:p>
            <a:r>
              <a:rPr lang="en-GB" dirty="0"/>
              <a:t>In England between the years 2017- 2018 and 2021 – 2022 the prevalence of diabetes Type 1 </a:t>
            </a:r>
            <a:r>
              <a:rPr lang="en-GB"/>
              <a:t>risen from 248,240 to 270,935. (NHS England, 2023)</a:t>
            </a:r>
            <a:endParaRPr lang="en-GB" dirty="0"/>
          </a:p>
          <a:p>
            <a:endParaRPr lang="en-GB" dirty="0"/>
          </a:p>
          <a:p>
            <a:endParaRPr lang="en-GB" dirty="0"/>
          </a:p>
        </p:txBody>
      </p:sp>
    </p:spTree>
    <p:extLst>
      <p:ext uri="{BB962C8B-B14F-4D97-AF65-F5344CB8AC3E}">
        <p14:creationId xmlns:p14="http://schemas.microsoft.com/office/powerpoint/2010/main" val="33287988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CF689D-E60B-4310-3F53-3CE408252183}"/>
              </a:ext>
            </a:extLst>
          </p:cNvPr>
          <p:cNvSpPr txBox="1"/>
          <p:nvPr/>
        </p:nvSpPr>
        <p:spPr>
          <a:xfrm>
            <a:off x="684212" y="4487332"/>
            <a:ext cx="8534400" cy="150706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457200">
              <a:spcBef>
                <a:spcPct val="0"/>
              </a:spcBef>
              <a:spcAft>
                <a:spcPts val="600"/>
              </a:spcAft>
            </a:pPr>
            <a:r>
              <a:rPr lang="en-US" sz="3600" cap="all">
                <a:ln w="3175" cmpd="sng">
                  <a:noFill/>
                </a:ln>
                <a:latin typeface="+mj-lt"/>
                <a:ea typeface="+mj-ea"/>
                <a:cs typeface="+mj-cs"/>
              </a:rPr>
              <a:t>Worldwide:</a:t>
            </a:r>
          </a:p>
        </p:txBody>
      </p:sp>
      <p:pic>
        <p:nvPicPr>
          <p:cNvPr id="4" name="Picture 3">
            <a:extLst>
              <a:ext uri="{FF2B5EF4-FFF2-40B4-BE49-F238E27FC236}">
                <a16:creationId xmlns:a16="http://schemas.microsoft.com/office/drawing/2014/main" id="{734E5FC9-295E-DFC4-960C-E31AEBA57454}"/>
              </a:ext>
            </a:extLst>
          </p:cNvPr>
          <p:cNvPicPr>
            <a:picLocks noChangeAspect="1"/>
          </p:cNvPicPr>
          <p:nvPr/>
        </p:nvPicPr>
        <p:blipFill>
          <a:blip r:embed="rId2"/>
          <a:stretch>
            <a:fillRect/>
          </a:stretch>
        </p:blipFill>
        <p:spPr>
          <a:xfrm>
            <a:off x="791239" y="1155614"/>
            <a:ext cx="5304759" cy="2731950"/>
          </a:xfrm>
          <a:prstGeom prst="rect">
            <a:avLst/>
          </a:prstGeom>
          <a:effectLst>
            <a:innerShdw blurRad="57150" dist="38100" dir="14460000">
              <a:prstClr val="black">
                <a:alpha val="70000"/>
              </a:prstClr>
            </a:innerShdw>
          </a:effectLst>
        </p:spPr>
      </p:pic>
      <p:sp>
        <p:nvSpPr>
          <p:cNvPr id="3" name="TextBox 2">
            <a:extLst>
              <a:ext uri="{FF2B5EF4-FFF2-40B4-BE49-F238E27FC236}">
                <a16:creationId xmlns:a16="http://schemas.microsoft.com/office/drawing/2014/main" id="{02CDA61A-D4B9-9E0B-208C-FE3263F096B2}"/>
              </a:ext>
            </a:extLst>
          </p:cNvPr>
          <p:cNvSpPr txBox="1"/>
          <p:nvPr/>
        </p:nvSpPr>
        <p:spPr>
          <a:xfrm>
            <a:off x="7007654" y="1640790"/>
            <a:ext cx="4419171" cy="3575884"/>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sz="1600">
                <a:solidFill>
                  <a:srgbClr val="E7C7FC"/>
                </a:solidFill>
              </a:rPr>
              <a:t>In the world there are 8.3 billion people on planet earth and out of this number 9.5 million individuals are living with type 1 diabetes. The top 5 number of countries (Finland, Canada, Sweden, Kuwait, and Saudia Arabia) have the highest prevalence of this condition with around 500,000+ cases being reviewed annually, mostly being adolescence and children. (Liv Hospital, 2026)</a:t>
            </a:r>
            <a:endParaRPr lang="en-US" sz="1600" dirty="0">
              <a:solidFill>
                <a:srgbClr val="E7C7FC"/>
              </a:solidFill>
            </a:endParaRPr>
          </a:p>
          <a:p>
            <a:pPr defTabSz="457200">
              <a:lnSpc>
                <a:spcPct val="90000"/>
              </a:lnSpc>
              <a:spcBef>
                <a:spcPct val="20000"/>
              </a:spcBef>
              <a:spcAft>
                <a:spcPts val="600"/>
              </a:spcAft>
              <a:buClr>
                <a:schemeClr val="tx1"/>
              </a:buClr>
              <a:buSzPct val="80000"/>
              <a:buFont typeface="Wingdings 3" panose="05040102010807070707" pitchFamily="18" charset="2"/>
              <a:buChar char=""/>
            </a:pPr>
            <a:endParaRPr lang="en-US" sz="1600" dirty="0">
              <a:solidFill>
                <a:srgbClr val="E7C7FC"/>
              </a:solidFill>
            </a:endParaRPr>
          </a:p>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sz="1600" dirty="0">
                <a:solidFill>
                  <a:srgbClr val="E7C7FC"/>
                </a:solidFill>
              </a:rPr>
              <a:t>According to International Diabetes Federation (2025) 4 in 5 individuals with diabetes (about 81%) live in low- and middle-income countries and it causing 3.4 million deaths in the year 2024 (1 person every 9 seconds). There is an estimate that there is 252 </a:t>
            </a:r>
            <a:r>
              <a:rPr lang="en-US" sz="1600">
                <a:solidFill>
                  <a:srgbClr val="E7C7FC"/>
                </a:solidFill>
              </a:rPr>
              <a:t>million</a:t>
            </a:r>
            <a:r>
              <a:rPr lang="en-US" sz="1600" dirty="0">
                <a:solidFill>
                  <a:srgbClr val="E7C7FC"/>
                </a:solidFill>
              </a:rPr>
              <a:t> individuals that live with diabetes but are undiagnosed.</a:t>
            </a:r>
          </a:p>
          <a:p>
            <a:pPr defTabSz="457200">
              <a:lnSpc>
                <a:spcPct val="90000"/>
              </a:lnSpc>
              <a:spcBef>
                <a:spcPct val="20000"/>
              </a:spcBef>
              <a:spcAft>
                <a:spcPts val="600"/>
              </a:spcAft>
              <a:buClr>
                <a:schemeClr val="tx1"/>
              </a:buClr>
              <a:buSzPct val="80000"/>
              <a:buFont typeface="Wingdings 3" panose="05040102010807070707" pitchFamily="18" charset="2"/>
              <a:buChar char=""/>
            </a:pPr>
            <a:endParaRPr lang="en-US" sz="1600" dirty="0">
              <a:solidFill>
                <a:srgbClr val="E7C7FC"/>
              </a:solidFill>
            </a:endParaRPr>
          </a:p>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sz="1600">
                <a:solidFill>
                  <a:srgbClr val="E7C7FC"/>
                </a:solidFill>
              </a:rPr>
              <a:t>In 2024, diabetes was responsible for around 1.015 trillion USD in global health expenditure, representing a 338% increase in the past 17 years.</a:t>
            </a:r>
          </a:p>
        </p:txBody>
      </p:sp>
      <p:sp>
        <p:nvSpPr>
          <p:cNvPr id="5" name="TextBox 4">
            <a:extLst>
              <a:ext uri="{FF2B5EF4-FFF2-40B4-BE49-F238E27FC236}">
                <a16:creationId xmlns:a16="http://schemas.microsoft.com/office/drawing/2014/main" id="{002131C8-C73F-5519-E52A-304F547D8D53}"/>
              </a:ext>
            </a:extLst>
          </p:cNvPr>
          <p:cNvSpPr txBox="1"/>
          <p:nvPr/>
        </p:nvSpPr>
        <p:spPr>
          <a:xfrm>
            <a:off x="489194" y="789383"/>
            <a:ext cx="135640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6)</a:t>
            </a:r>
          </a:p>
        </p:txBody>
      </p:sp>
    </p:spTree>
    <p:extLst>
      <p:ext uri="{BB962C8B-B14F-4D97-AF65-F5344CB8AC3E}">
        <p14:creationId xmlns:p14="http://schemas.microsoft.com/office/powerpoint/2010/main" val="1170812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ACD1A-2783-7C05-81E1-BBEB95041168}"/>
              </a:ext>
            </a:extLst>
          </p:cNvPr>
          <p:cNvSpPr>
            <a:spLocks noGrp="1"/>
          </p:cNvSpPr>
          <p:nvPr>
            <p:ph type="title"/>
          </p:nvPr>
        </p:nvSpPr>
        <p:spPr>
          <a:xfrm>
            <a:off x="1830841" y="2673047"/>
            <a:ext cx="8534400" cy="1507067"/>
          </a:xfrm>
        </p:spPr>
        <p:txBody>
          <a:bodyPr/>
          <a:lstStyle/>
          <a:p>
            <a:r>
              <a:rPr lang="en-GB" sz="4400" dirty="0">
                <a:solidFill>
                  <a:srgbClr val="E7C7FC"/>
                </a:solidFill>
              </a:rPr>
              <a:t>Economic &amp; Social Burden of diabetes </a:t>
            </a:r>
            <a:r>
              <a:rPr lang="en-GB" sz="4400">
                <a:solidFill>
                  <a:srgbClr val="E7C7FC"/>
                </a:solidFill>
              </a:rPr>
              <a:t>type 1</a:t>
            </a:r>
          </a:p>
        </p:txBody>
      </p:sp>
    </p:spTree>
    <p:extLst>
      <p:ext uri="{BB962C8B-B14F-4D97-AF65-F5344CB8AC3E}">
        <p14:creationId xmlns:p14="http://schemas.microsoft.com/office/powerpoint/2010/main" val="768051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09CCB3F-DBCE-4964-9E34-8C5DE80EF4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D80B400-9EFC-3EA4-D1C6-2A7DA9E09CC1}"/>
              </a:ext>
            </a:extLst>
          </p:cNvPr>
          <p:cNvSpPr txBox="1"/>
          <p:nvPr/>
        </p:nvSpPr>
        <p:spPr>
          <a:xfrm>
            <a:off x="7532710" y="250608"/>
            <a:ext cx="3518748" cy="114246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defTabSz="457200">
              <a:spcBef>
                <a:spcPct val="0"/>
              </a:spcBef>
              <a:spcAft>
                <a:spcPts val="600"/>
              </a:spcAft>
            </a:pPr>
            <a:r>
              <a:rPr lang="en-US" sz="2800" b="1" u="sng" cap="all">
                <a:ln w="3175" cmpd="sng">
                  <a:noFill/>
                </a:ln>
                <a:latin typeface="+mj-lt"/>
                <a:ea typeface="+mj-ea"/>
                <a:cs typeface="+mj-cs"/>
              </a:rPr>
              <a:t>Economic Burden:</a:t>
            </a:r>
          </a:p>
        </p:txBody>
      </p:sp>
      <p:sp>
        <p:nvSpPr>
          <p:cNvPr id="21" name="Snip Diagonal Corner Rectangle 24">
            <a:extLst>
              <a:ext uri="{FF2B5EF4-FFF2-40B4-BE49-F238E27FC236}">
                <a16:creationId xmlns:a16="http://schemas.microsoft.com/office/drawing/2014/main" id="{1DFF944F-74BA-483A-82C0-64E3AAF4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9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3DC7E407-0BFB-8FC3-7762-17120CF9112A}"/>
              </a:ext>
            </a:extLst>
          </p:cNvPr>
          <p:cNvPicPr>
            <a:picLocks noChangeAspect="1"/>
          </p:cNvPicPr>
          <p:nvPr/>
        </p:nvPicPr>
        <p:blipFill>
          <a:blip r:embed="rId2"/>
          <a:srcRect t="5483" r="-2" b="9869"/>
          <a:stretch>
            <a:fillRect/>
          </a:stretch>
        </p:blipFill>
        <p:spPr>
          <a:xfrm>
            <a:off x="690976" y="619203"/>
            <a:ext cx="6419523" cy="5101191"/>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
        <p:nvSpPr>
          <p:cNvPr id="12" name="TextBox 11">
            <a:extLst>
              <a:ext uri="{FF2B5EF4-FFF2-40B4-BE49-F238E27FC236}">
                <a16:creationId xmlns:a16="http://schemas.microsoft.com/office/drawing/2014/main" id="{D2D5813F-5D42-0FFA-2561-284120801C0C}"/>
              </a:ext>
            </a:extLst>
          </p:cNvPr>
          <p:cNvSpPr txBox="1"/>
          <p:nvPr/>
        </p:nvSpPr>
        <p:spPr>
          <a:xfrm>
            <a:off x="7474653" y="1517650"/>
            <a:ext cx="4437361" cy="312828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400" dirty="0">
                <a:solidFill>
                  <a:srgbClr val="E7C7FC"/>
                </a:solidFill>
              </a:rPr>
              <a:t>The economic burden of diabetes type 1 can vary across countries, and this is dependent on having access to specific technologies and insulin. In higher income countries there is frequently higher healthcare costs and this is due to the extensive use of advanced technologies such as the Continuous Glucose Montor (CGM), and the Flash Glucose Monitor (FGM) whereas in lower income countries there is limited access to these advanced technologies, the insulin needed, and the support and care for diabetes. All these factors contribute to experiencing more challenges, a higher rate of hospitalizations and the mortality rate. (WHO, 2024; International Diabetes Foundation, 2025: Gregory, G, A., et al 2022)</a:t>
            </a: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endParaRPr lang="en-US" sz="1400" dirty="0">
              <a:solidFill>
                <a:srgbClr val="E7C7FC"/>
              </a:solidFill>
            </a:endParaRPr>
          </a:p>
          <a:p>
            <a:pPr marL="285750" indent="-285750" defTabSz="457200">
              <a:lnSpc>
                <a:spcPct val="90000"/>
              </a:lnSpc>
              <a:spcBef>
                <a:spcPct val="20000"/>
              </a:spcBef>
              <a:spcAft>
                <a:spcPts val="600"/>
              </a:spcAft>
              <a:buClr>
                <a:schemeClr val="tx1"/>
              </a:buClr>
              <a:buSzPct val="80000"/>
              <a:buFont typeface="Wingdings 3" panose="05040102010807070707" pitchFamily="18" charset="2"/>
              <a:buChar char=""/>
            </a:pPr>
            <a:r>
              <a:rPr lang="en-US" sz="1400">
                <a:solidFill>
                  <a:srgbClr val="E7C7FC"/>
                </a:solidFill>
              </a:rPr>
              <a:t>With the regular upkeeping of diabetes type 1 requiring persistent monitoring, and insulin injections, it can create a lifelong cost and time spilling over into other factors of life causing economic impacts such as buying CGM, FGM, insulin, supplies, and hospital admissions, and emergency treatment. (international Diabetes Foundation, 2025)</a:t>
            </a:r>
          </a:p>
        </p:txBody>
      </p:sp>
      <p:grpSp>
        <p:nvGrpSpPr>
          <p:cNvPr id="23" name="Group 22">
            <a:extLst>
              <a:ext uri="{FF2B5EF4-FFF2-40B4-BE49-F238E27FC236}">
                <a16:creationId xmlns:a16="http://schemas.microsoft.com/office/drawing/2014/main" id="{A9733A91-F958-4629-801A-3F6F1E09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4" name="Straight Connector 23">
              <a:extLst>
                <a:ext uri="{FF2B5EF4-FFF2-40B4-BE49-F238E27FC236}">
                  <a16:creationId xmlns:a16="http://schemas.microsoft.com/office/drawing/2014/main" id="{F3812972-C68B-4C59-B3A7-4AF61E935D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CB3F3B7C-7909-4486-AA08-5C6B625C3A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00BD7DA8-741F-4296-9363-05EF915411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62068EFC-20FC-456F-839F-4BCFFCAA81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3251C60F-B911-433E-BF75-3BBEFD0538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15" name="TextBox 14">
            <a:extLst>
              <a:ext uri="{FF2B5EF4-FFF2-40B4-BE49-F238E27FC236}">
                <a16:creationId xmlns:a16="http://schemas.microsoft.com/office/drawing/2014/main" id="{003556AB-D3BB-F4A1-C113-B0526CC3D16E}"/>
              </a:ext>
            </a:extLst>
          </p:cNvPr>
          <p:cNvSpPr txBox="1"/>
          <p:nvPr/>
        </p:nvSpPr>
        <p:spPr>
          <a:xfrm>
            <a:off x="2256256" y="250240"/>
            <a:ext cx="18900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7)</a:t>
            </a:r>
          </a:p>
        </p:txBody>
      </p:sp>
    </p:spTree>
    <p:extLst>
      <p:ext uri="{BB962C8B-B14F-4D97-AF65-F5344CB8AC3E}">
        <p14:creationId xmlns:p14="http://schemas.microsoft.com/office/powerpoint/2010/main" val="3161567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81674-FCAA-3746-DBEE-2E602E773BC9}"/>
              </a:ext>
            </a:extLst>
          </p:cNvPr>
          <p:cNvSpPr>
            <a:spLocks noGrp="1"/>
          </p:cNvSpPr>
          <p:nvPr>
            <p:ph type="title"/>
          </p:nvPr>
        </p:nvSpPr>
        <p:spPr>
          <a:xfrm>
            <a:off x="2041" y="118532"/>
            <a:ext cx="3374572" cy="1049867"/>
          </a:xfrm>
        </p:spPr>
        <p:txBody>
          <a:bodyPr>
            <a:normAutofit/>
          </a:bodyPr>
          <a:lstStyle/>
          <a:p>
            <a:r>
              <a:rPr lang="en-GB" sz="2800" b="1" u="sng">
                <a:solidFill>
                  <a:srgbClr val="E7C7FC"/>
                </a:solidFill>
              </a:rPr>
              <a:t>Social burden:</a:t>
            </a:r>
          </a:p>
        </p:txBody>
      </p:sp>
      <p:sp>
        <p:nvSpPr>
          <p:cNvPr id="3" name="TextBox 2">
            <a:extLst>
              <a:ext uri="{FF2B5EF4-FFF2-40B4-BE49-F238E27FC236}">
                <a16:creationId xmlns:a16="http://schemas.microsoft.com/office/drawing/2014/main" id="{F456C746-DAA4-3D15-9B77-3938115C9D96}"/>
              </a:ext>
            </a:extLst>
          </p:cNvPr>
          <p:cNvSpPr txBox="1"/>
          <p:nvPr/>
        </p:nvSpPr>
        <p:spPr>
          <a:xfrm>
            <a:off x="144535" y="1329521"/>
            <a:ext cx="5559038" cy="47705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t>There is a social burden that is faced in living with diabetes type 1, and this can be on individuals diagnosed, families, and on communities, as the continuous monitoring, the therapy, and the daily routines, and meal planning can impact relationships, employment, and being involved in social situations. (ElSayed, N,. A et al, 2025)</a:t>
            </a:r>
          </a:p>
          <a:p>
            <a:endParaRPr lang="en-GB" sz="1600" dirty="0"/>
          </a:p>
          <a:p>
            <a:r>
              <a:rPr lang="en-GB" sz="1600" dirty="0"/>
              <a:t>Children diagnosed with diabetes type 1 face challenges at school as monitoring glucose levels regular, injecting themselves, and managing episodes can cause the individual to feel on the outskirts </a:t>
            </a:r>
            <a:r>
              <a:rPr lang="en-GB" sz="1600"/>
              <a:t>because of their condition (IDF, 2025)</a:t>
            </a:r>
            <a:endParaRPr lang="en-GB" sz="1600" dirty="0"/>
          </a:p>
          <a:p>
            <a:endParaRPr lang="en-GB" sz="1600" dirty="0"/>
          </a:p>
          <a:p>
            <a:r>
              <a:rPr lang="en-GB" sz="1600" dirty="0"/>
              <a:t>In adults with diabetes type 1, challenges in the work as continuous management, therapy appointments during work hours, and </a:t>
            </a:r>
            <a:r>
              <a:rPr lang="en-GB" sz="1600" dirty="0" err="1"/>
              <a:t>thr</a:t>
            </a:r>
            <a:r>
              <a:rPr lang="en-GB" sz="1600" dirty="0"/>
              <a:t> risk of </a:t>
            </a:r>
            <a:r>
              <a:rPr lang="en-GB" sz="1600" dirty="0" err="1"/>
              <a:t>hypoglemic</a:t>
            </a:r>
            <a:r>
              <a:rPr lang="en-GB" sz="1600" dirty="0"/>
              <a:t> episodes when working physical jobs, leading to reduced hours and not wanting to socialise.</a:t>
            </a:r>
          </a:p>
        </p:txBody>
      </p:sp>
      <p:sp>
        <p:nvSpPr>
          <p:cNvPr id="4" name="TextBox 3">
            <a:extLst>
              <a:ext uri="{FF2B5EF4-FFF2-40B4-BE49-F238E27FC236}">
                <a16:creationId xmlns:a16="http://schemas.microsoft.com/office/drawing/2014/main" id="{C7611016-523B-1759-04DC-936185163BC3}"/>
              </a:ext>
            </a:extLst>
          </p:cNvPr>
          <p:cNvSpPr txBox="1"/>
          <p:nvPr/>
        </p:nvSpPr>
        <p:spPr>
          <a:xfrm>
            <a:off x="6194484" y="1998430"/>
            <a:ext cx="5358912"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While affecting the individuals with this long-term condition it ultimately affects families and care providers involved as, they can endure anxiety and depression, exhaustion (mentally), and this reduces their quality of life as the worry for the family member and the constant monitoring and life adjustments can cause burnout affecting their lives socially as </a:t>
            </a:r>
            <a:r>
              <a:rPr lang="en-GB"/>
              <a:t>tiredness and monitoring takes over (Chiang</a:t>
            </a:r>
            <a:r>
              <a:rPr lang="en-GB" dirty="0"/>
              <a:t>, </a:t>
            </a:r>
            <a:r>
              <a:rPr lang="en-GB"/>
              <a:t>J, L, et al, 2018)</a:t>
            </a:r>
          </a:p>
        </p:txBody>
      </p:sp>
    </p:spTree>
    <p:extLst>
      <p:ext uri="{BB962C8B-B14F-4D97-AF65-F5344CB8AC3E}">
        <p14:creationId xmlns:p14="http://schemas.microsoft.com/office/powerpoint/2010/main" val="1929349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EF1FE-6EF6-15E1-54FD-EEDFE461D65B}"/>
              </a:ext>
            </a:extLst>
          </p:cNvPr>
          <p:cNvSpPr>
            <a:spLocks noGrp="1"/>
          </p:cNvSpPr>
          <p:nvPr>
            <p:ph type="title"/>
          </p:nvPr>
        </p:nvSpPr>
        <p:spPr>
          <a:xfrm>
            <a:off x="1830840" y="2673047"/>
            <a:ext cx="8534400" cy="1507067"/>
          </a:xfrm>
        </p:spPr>
        <p:txBody>
          <a:bodyPr>
            <a:noAutofit/>
          </a:bodyPr>
          <a:lstStyle/>
          <a:p>
            <a:r>
              <a:rPr lang="en-GB" sz="4800">
                <a:solidFill>
                  <a:srgbClr val="E7C7FC"/>
                </a:solidFill>
              </a:rPr>
              <a:t>Diagnosis &amp; Initial assessment of diabetes type 1</a:t>
            </a:r>
          </a:p>
        </p:txBody>
      </p:sp>
    </p:spTree>
    <p:extLst>
      <p:ext uri="{BB962C8B-B14F-4D97-AF65-F5344CB8AC3E}">
        <p14:creationId xmlns:p14="http://schemas.microsoft.com/office/powerpoint/2010/main" val="207346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CF3FD-9479-FEE4-927F-EE0F935DB72E}"/>
              </a:ext>
            </a:extLst>
          </p:cNvPr>
          <p:cNvSpPr>
            <a:spLocks noGrp="1"/>
          </p:cNvSpPr>
          <p:nvPr>
            <p:ph type="title"/>
          </p:nvPr>
        </p:nvSpPr>
        <p:spPr>
          <a:xfrm>
            <a:off x="2041" y="2418"/>
            <a:ext cx="8889999" cy="1158725"/>
          </a:xfrm>
        </p:spPr>
        <p:txBody>
          <a:bodyPr>
            <a:noAutofit/>
          </a:bodyPr>
          <a:lstStyle/>
          <a:p>
            <a:r>
              <a:rPr lang="en-GB">
                <a:solidFill>
                  <a:srgbClr val="E7C7FC"/>
                </a:solidFill>
              </a:rPr>
              <a:t>Initial assessment &amp;Diagnosis</a:t>
            </a:r>
            <a:r>
              <a:rPr lang="en-GB" dirty="0">
                <a:solidFill>
                  <a:srgbClr val="E7C7FC"/>
                </a:solidFill>
              </a:rPr>
              <a:t>:</a:t>
            </a:r>
          </a:p>
        </p:txBody>
      </p:sp>
      <p:sp>
        <p:nvSpPr>
          <p:cNvPr id="4" name="TextBox 3">
            <a:extLst>
              <a:ext uri="{FF2B5EF4-FFF2-40B4-BE49-F238E27FC236}">
                <a16:creationId xmlns:a16="http://schemas.microsoft.com/office/drawing/2014/main" id="{792878C6-D336-0505-A786-986E51B7203A}"/>
              </a:ext>
            </a:extLst>
          </p:cNvPr>
          <p:cNvSpPr txBox="1"/>
          <p:nvPr/>
        </p:nvSpPr>
        <p:spPr>
          <a:xfrm>
            <a:off x="223755" y="1163679"/>
            <a:ext cx="11573917" cy="59400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E7C7FC"/>
                </a:solidFill>
              </a:rPr>
              <a:t>In order to check is diabetes is present in a individual, the GP will firstly conduct a finger prick test, and this will be to check for high blood glucose.</a:t>
            </a:r>
          </a:p>
          <a:p>
            <a:endParaRPr lang="en-GB" sz="2000" dirty="0">
              <a:solidFill>
                <a:srgbClr val="E7C7FC"/>
              </a:solidFill>
            </a:endParaRPr>
          </a:p>
          <a:p>
            <a:r>
              <a:rPr lang="en-GB" sz="2000">
                <a:solidFill>
                  <a:srgbClr val="E7C7FC"/>
                </a:solidFill>
              </a:rPr>
              <a:t>The next step is, when the finger prick test is done, and there is a conformation of high blood glucose, it will be </a:t>
            </a:r>
            <a:r>
              <a:rPr lang="en-GB" sz="2000" dirty="0">
                <a:solidFill>
                  <a:srgbClr val="E7C7FC"/>
                </a:solidFill>
              </a:rPr>
              <a:t>recommended by the GP to see a specialist doctor in a hospital to start the treatment needed, and to conduct more tests and this will usually be done on the same day.</a:t>
            </a:r>
          </a:p>
          <a:p>
            <a:endParaRPr lang="en-GB" sz="2000" dirty="0">
              <a:solidFill>
                <a:srgbClr val="E7C7FC"/>
              </a:solidFill>
            </a:endParaRPr>
          </a:p>
          <a:p>
            <a:r>
              <a:rPr lang="en-GB" sz="2000" dirty="0">
                <a:solidFill>
                  <a:srgbClr val="E7C7FC"/>
                </a:solidFill>
              </a:rPr>
              <a:t>Then the specialist will they will be able to confirm whether the individual has type1 diabetes, or another type of diabetes and this will be based on weight, symptoms, and age (if type of diabetes </a:t>
            </a:r>
            <a:r>
              <a:rPr lang="en-GB" sz="2000">
                <a:solidFill>
                  <a:srgbClr val="E7C7FC"/>
                </a:solidFill>
              </a:rPr>
              <a:t>isn't confirmed, more blood tests will be needed). (NHS, 2024)</a:t>
            </a:r>
          </a:p>
          <a:p>
            <a:endParaRPr lang="en-GB" sz="2000" dirty="0">
              <a:solidFill>
                <a:srgbClr val="E7C7FC"/>
              </a:solidFill>
            </a:endParaRPr>
          </a:p>
          <a:p>
            <a:r>
              <a:rPr lang="en-GB" sz="2000">
                <a:solidFill>
                  <a:srgbClr val="E7C7FC"/>
                </a:solidFill>
              </a:rPr>
              <a:t>The GP, doctors will always look out for the 4 T's, and they are:</a:t>
            </a:r>
            <a:endParaRPr lang="en-GB" sz="2000" dirty="0">
              <a:solidFill>
                <a:srgbClr val="E7C7FC"/>
              </a:solidFill>
            </a:endParaRPr>
          </a:p>
          <a:p>
            <a:pPr marL="457200" indent="-457200">
              <a:buAutoNum type="arabicPeriod"/>
            </a:pPr>
            <a:r>
              <a:rPr lang="en-GB" sz="2000">
                <a:solidFill>
                  <a:srgbClr val="E7C7FC"/>
                </a:solidFill>
              </a:rPr>
              <a:t>Toilet.</a:t>
            </a:r>
            <a:endParaRPr lang="en-GB" sz="2000" dirty="0">
              <a:solidFill>
                <a:srgbClr val="E7C7FC"/>
              </a:solidFill>
            </a:endParaRPr>
          </a:p>
          <a:p>
            <a:pPr marL="457200" indent="-457200">
              <a:buAutoNum type="arabicPeriod"/>
            </a:pPr>
            <a:r>
              <a:rPr lang="en-GB" sz="2000">
                <a:solidFill>
                  <a:srgbClr val="E7C7FC"/>
                </a:solidFill>
              </a:rPr>
              <a:t>Thirsty.</a:t>
            </a:r>
            <a:endParaRPr lang="en-GB" sz="2000" dirty="0">
              <a:solidFill>
                <a:srgbClr val="E7C7FC"/>
              </a:solidFill>
            </a:endParaRPr>
          </a:p>
          <a:p>
            <a:pPr marL="457200" indent="-457200">
              <a:buAutoNum type="arabicPeriod"/>
            </a:pPr>
            <a:r>
              <a:rPr lang="en-GB" sz="2000">
                <a:solidFill>
                  <a:srgbClr val="E7C7FC"/>
                </a:solidFill>
              </a:rPr>
              <a:t>Tired.</a:t>
            </a:r>
            <a:endParaRPr lang="en-GB" sz="2000" dirty="0">
              <a:solidFill>
                <a:srgbClr val="E7C7FC"/>
              </a:solidFill>
            </a:endParaRPr>
          </a:p>
          <a:p>
            <a:pPr marL="457200" indent="-457200">
              <a:buAutoNum type="arabicPeriod"/>
            </a:pPr>
            <a:r>
              <a:rPr lang="en-GB" sz="2000">
                <a:solidFill>
                  <a:srgbClr val="E7C7FC"/>
                </a:solidFill>
              </a:rPr>
              <a:t>Thinner.</a:t>
            </a:r>
            <a:endParaRPr lang="en-GB" sz="2000" dirty="0">
              <a:solidFill>
                <a:srgbClr val="E7C7FC"/>
              </a:solidFill>
            </a:endParaRPr>
          </a:p>
          <a:p>
            <a:endParaRPr lang="en-GB" sz="2000" dirty="0">
              <a:solidFill>
                <a:srgbClr val="E7C7FC"/>
              </a:solidFill>
            </a:endParaRPr>
          </a:p>
          <a:p>
            <a:endParaRPr lang="en-GB" sz="2000" dirty="0">
              <a:solidFill>
                <a:srgbClr val="E7C7FC"/>
              </a:solidFill>
            </a:endParaRPr>
          </a:p>
        </p:txBody>
      </p:sp>
    </p:spTree>
    <p:extLst>
      <p:ext uri="{BB962C8B-B14F-4D97-AF65-F5344CB8AC3E}">
        <p14:creationId xmlns:p14="http://schemas.microsoft.com/office/powerpoint/2010/main" val="22265466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05A4AE-A947-DF48-49A8-5FC6CF00E2E2}"/>
              </a:ext>
            </a:extLst>
          </p:cNvPr>
          <p:cNvSpPr txBox="1"/>
          <p:nvPr/>
        </p:nvSpPr>
        <p:spPr>
          <a:xfrm>
            <a:off x="1477239" y="2645352"/>
            <a:ext cx="924252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solidFill>
                  <a:srgbClr val="E7C7FC"/>
                </a:solidFill>
              </a:rPr>
              <a:t>THE MANAGEMENT OF DIABETES TYPE 1</a:t>
            </a:r>
            <a:endParaRPr lang="en-GB" sz="4800" dirty="0">
              <a:solidFill>
                <a:srgbClr val="E7C7FC"/>
              </a:solidFill>
            </a:endParaRPr>
          </a:p>
        </p:txBody>
      </p:sp>
    </p:spTree>
    <p:extLst>
      <p:ext uri="{BB962C8B-B14F-4D97-AF65-F5344CB8AC3E}">
        <p14:creationId xmlns:p14="http://schemas.microsoft.com/office/powerpoint/2010/main" val="37057184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37C070D-738B-BA28-4B5E-50841C20666F}"/>
              </a:ext>
            </a:extLst>
          </p:cNvPr>
          <p:cNvPicPr>
            <a:picLocks noChangeAspect="1"/>
          </p:cNvPicPr>
          <p:nvPr/>
        </p:nvPicPr>
        <p:blipFill>
          <a:blip r:embed="rId2"/>
          <a:stretch>
            <a:fillRect/>
          </a:stretch>
        </p:blipFill>
        <p:spPr>
          <a:xfrm>
            <a:off x="290496" y="1938758"/>
            <a:ext cx="5805501" cy="2972689"/>
          </a:xfrm>
          <a:prstGeom prst="rect">
            <a:avLst/>
          </a:prstGeom>
          <a:effectLst>
            <a:innerShdw blurRad="57150" dist="38100" dir="14460000">
              <a:prstClr val="black">
                <a:alpha val="70000"/>
              </a:prstClr>
            </a:innerShdw>
          </a:effectLst>
        </p:spPr>
      </p:pic>
      <p:sp>
        <p:nvSpPr>
          <p:cNvPr id="4" name="TextBox 3">
            <a:extLst>
              <a:ext uri="{FF2B5EF4-FFF2-40B4-BE49-F238E27FC236}">
                <a16:creationId xmlns:a16="http://schemas.microsoft.com/office/drawing/2014/main" id="{5C24B891-EE25-07BC-0214-ACBC72C80E75}"/>
              </a:ext>
            </a:extLst>
          </p:cNvPr>
          <p:cNvSpPr txBox="1"/>
          <p:nvPr/>
        </p:nvSpPr>
        <p:spPr>
          <a:xfrm>
            <a:off x="6543197" y="1713361"/>
            <a:ext cx="4419171" cy="3575884"/>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lnSpc>
                <a:spcPct val="90000"/>
              </a:lnSpc>
              <a:spcBef>
                <a:spcPct val="20000"/>
              </a:spcBef>
              <a:spcAft>
                <a:spcPts val="600"/>
              </a:spcAft>
              <a:buClr>
                <a:schemeClr val="tx1"/>
              </a:buClr>
              <a:buSzPct val="80000"/>
              <a:buFont typeface="Wingdings 3" panose="05040102010807070707" pitchFamily="18" charset="2"/>
              <a:buChar char=""/>
            </a:pPr>
            <a:endParaRPr lang="en-US" dirty="0">
              <a:solidFill>
                <a:srgbClr val="E7C7FC"/>
              </a:solidFill>
            </a:endParaRPr>
          </a:p>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dirty="0">
                <a:solidFill>
                  <a:srgbClr val="E7C7FC"/>
                </a:solidFill>
              </a:rPr>
              <a:t> In order to manage diabetes type 1 effectively in the UK there are specific guidelines an individuals, family members and carers can follow as guidance. These guidelines are mainly set by the National Institute for Health and Care Excellence (NICE) and their guideline  covers care and treatments </a:t>
            </a:r>
            <a:r>
              <a:rPr lang="en-US" dirty="0" err="1">
                <a:solidFill>
                  <a:srgbClr val="E7C7FC"/>
                </a:solidFill>
              </a:rPr>
              <a:t>fo</a:t>
            </a:r>
            <a:r>
              <a:rPr lang="en-US" dirty="0">
                <a:solidFill>
                  <a:srgbClr val="E7C7FC"/>
                </a:solidFill>
              </a:rPr>
              <a:t>r adults aged over 18+ diagnosed with diabetes type 1 and it consists of support, advice, education, blood glucose management, cardiovascular risk, and identifying and managing long term complications (NICE, 2022), and the NHS providing support, advice, management skills, reviews, treatment, they will also provide equipment for diabetes type 1 and provide regular tests and check-ups</a:t>
            </a:r>
            <a:r>
              <a:rPr lang="en-US" dirty="0">
                <a:solidFill>
                  <a:schemeClr val="bg2">
                    <a:lumMod val="75000"/>
                  </a:schemeClr>
                </a:solidFill>
              </a:rPr>
              <a:t> (NHS, 2024)</a:t>
            </a:r>
          </a:p>
          <a:p>
            <a:pPr defTabSz="457200">
              <a:lnSpc>
                <a:spcPct val="90000"/>
              </a:lnSpc>
              <a:spcBef>
                <a:spcPct val="20000"/>
              </a:spcBef>
              <a:spcAft>
                <a:spcPts val="600"/>
              </a:spcAft>
              <a:buClr>
                <a:schemeClr val="tx1"/>
              </a:buClr>
              <a:buSzPct val="80000"/>
              <a:buFont typeface="Wingdings 3" panose="05040102010807070707" pitchFamily="18" charset="2"/>
              <a:buChar char=""/>
            </a:pPr>
            <a:endParaRPr lang="en-US" sz="1400">
              <a:solidFill>
                <a:schemeClr val="bg2">
                  <a:lumMod val="75000"/>
                </a:schemeClr>
              </a:solidFill>
            </a:endParaRPr>
          </a:p>
          <a:p>
            <a:pPr defTabSz="457200">
              <a:lnSpc>
                <a:spcPct val="90000"/>
              </a:lnSpc>
              <a:spcBef>
                <a:spcPct val="20000"/>
              </a:spcBef>
              <a:spcAft>
                <a:spcPts val="600"/>
              </a:spcAft>
              <a:buClr>
                <a:schemeClr val="tx1"/>
              </a:buClr>
              <a:buSzPct val="80000"/>
              <a:buFont typeface="Wingdings 3" panose="05040102010807070707" pitchFamily="18" charset="2"/>
              <a:buChar char=""/>
            </a:pPr>
            <a:endParaRPr lang="en-US" sz="1400">
              <a:solidFill>
                <a:schemeClr val="bg2">
                  <a:lumMod val="75000"/>
                </a:schemeClr>
              </a:solidFill>
            </a:endParaRPr>
          </a:p>
        </p:txBody>
      </p:sp>
      <p:sp>
        <p:nvSpPr>
          <p:cNvPr id="8" name="TextBox 7">
            <a:extLst>
              <a:ext uri="{FF2B5EF4-FFF2-40B4-BE49-F238E27FC236}">
                <a16:creationId xmlns:a16="http://schemas.microsoft.com/office/drawing/2014/main" id="{38D99AA2-A300-B22C-665A-6D7890248E01}"/>
              </a:ext>
            </a:extLst>
          </p:cNvPr>
          <p:cNvSpPr txBox="1"/>
          <p:nvPr/>
        </p:nvSpPr>
        <p:spPr>
          <a:xfrm>
            <a:off x="633730" y="5114315"/>
            <a:ext cx="305747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8)</a:t>
            </a:r>
          </a:p>
        </p:txBody>
      </p:sp>
      <p:sp>
        <p:nvSpPr>
          <p:cNvPr id="9" name="TextBox 8">
            <a:extLst>
              <a:ext uri="{FF2B5EF4-FFF2-40B4-BE49-F238E27FC236}">
                <a16:creationId xmlns:a16="http://schemas.microsoft.com/office/drawing/2014/main" id="{B7AE9444-F068-DB9B-89A5-09BAF0357332}"/>
              </a:ext>
            </a:extLst>
          </p:cNvPr>
          <p:cNvSpPr txBox="1"/>
          <p:nvPr/>
        </p:nvSpPr>
        <p:spPr>
          <a:xfrm>
            <a:off x="-3396" y="181178"/>
            <a:ext cx="38135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u="sng">
                <a:solidFill>
                  <a:srgbClr val="E7C7FC"/>
                </a:solidFill>
              </a:rPr>
              <a:t>UK Guidance:</a:t>
            </a:r>
          </a:p>
        </p:txBody>
      </p:sp>
    </p:spTree>
    <p:extLst>
      <p:ext uri="{BB962C8B-B14F-4D97-AF65-F5344CB8AC3E}">
        <p14:creationId xmlns:p14="http://schemas.microsoft.com/office/powerpoint/2010/main" val="2836069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09CCB3F-DBCE-4964-9E34-8C5DE80EF4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D2BDBE-85B2-63E7-ACF1-FF9B5D0358E8}"/>
              </a:ext>
            </a:extLst>
          </p:cNvPr>
          <p:cNvSpPr>
            <a:spLocks noGrp="1"/>
          </p:cNvSpPr>
          <p:nvPr>
            <p:ph type="title"/>
          </p:nvPr>
        </p:nvSpPr>
        <p:spPr>
          <a:xfrm>
            <a:off x="7532710" y="620722"/>
            <a:ext cx="3518748" cy="1142462"/>
          </a:xfrm>
        </p:spPr>
        <p:txBody>
          <a:bodyPr vert="horz" lIns="91440" tIns="45720" rIns="91440" bIns="45720" rtlCol="0" anchor="b">
            <a:normAutofit/>
          </a:bodyPr>
          <a:lstStyle/>
          <a:p>
            <a:pPr>
              <a:lnSpc>
                <a:spcPct val="90000"/>
              </a:lnSpc>
            </a:pPr>
            <a:r>
              <a:rPr lang="en-US" sz="2400" b="1" u="sng"/>
              <a:t>The comprehensive model of personalized care:</a:t>
            </a:r>
            <a:endParaRPr lang="en-US" sz="2400"/>
          </a:p>
        </p:txBody>
      </p:sp>
      <p:sp>
        <p:nvSpPr>
          <p:cNvPr id="12" name="Snip Diagonal Corner Rectangle 24">
            <a:extLst>
              <a:ext uri="{FF2B5EF4-FFF2-40B4-BE49-F238E27FC236}">
                <a16:creationId xmlns:a16="http://schemas.microsoft.com/office/drawing/2014/main" id="{1DFF944F-74BA-483A-82C0-64E3AAF4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9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04A4E14-7703-E0D7-7663-2BFA56B8FAF6}"/>
              </a:ext>
            </a:extLst>
          </p:cNvPr>
          <p:cNvPicPr>
            <a:picLocks noChangeAspect="1"/>
          </p:cNvPicPr>
          <p:nvPr/>
        </p:nvPicPr>
        <p:blipFill>
          <a:blip r:embed="rId2"/>
          <a:srcRect l="4043" r="21608" b="-1"/>
          <a:stretch>
            <a:fillRect/>
          </a:stretch>
        </p:blipFill>
        <p:spPr>
          <a:xfrm>
            <a:off x="778062" y="786117"/>
            <a:ext cx="6245352" cy="4956048"/>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
        <p:nvSpPr>
          <p:cNvPr id="4" name="TextBox 3">
            <a:extLst>
              <a:ext uri="{FF2B5EF4-FFF2-40B4-BE49-F238E27FC236}">
                <a16:creationId xmlns:a16="http://schemas.microsoft.com/office/drawing/2014/main" id="{6EE98BC9-CA2B-B123-A944-038976F6FBDA}"/>
              </a:ext>
            </a:extLst>
          </p:cNvPr>
          <p:cNvSpPr txBox="1"/>
          <p:nvPr/>
        </p:nvSpPr>
        <p:spPr>
          <a:xfrm>
            <a:off x="7532710" y="1778907"/>
            <a:ext cx="4415590" cy="311376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sz="1200">
                <a:solidFill>
                  <a:srgbClr val="E7C7FC"/>
                </a:solidFill>
              </a:rPr>
              <a:t>This model of care is one of the core frameworks that are used in current practice in improving diabetes type 1. this framework being designed by the NHS England to establish a whole population approach to support people of all ages and their carers to manage their physical and mental health and wellbeing, and to build community resilience and making informed decisions when their health changes. Also to empower individuals to have better choice and control over the care received.</a:t>
            </a:r>
            <a:endParaRPr lang="en-US" sz="1200" dirty="0">
              <a:solidFill>
                <a:srgbClr val="E7C7FC"/>
              </a:solidFill>
            </a:endParaRPr>
          </a:p>
          <a:p>
            <a:pPr defTabSz="457200">
              <a:lnSpc>
                <a:spcPct val="90000"/>
              </a:lnSpc>
              <a:spcBef>
                <a:spcPct val="20000"/>
              </a:spcBef>
              <a:spcAft>
                <a:spcPts val="600"/>
              </a:spcAft>
              <a:buClr>
                <a:schemeClr val="tx1"/>
              </a:buClr>
              <a:buSzPct val="80000"/>
              <a:buFont typeface="Wingdings 3" panose="05040102010807070707" pitchFamily="18" charset="2"/>
              <a:buChar char=""/>
            </a:pPr>
            <a:endParaRPr lang="en-US" sz="1200" dirty="0">
              <a:solidFill>
                <a:srgbClr val="E7C7FC"/>
              </a:solidFill>
            </a:endParaRPr>
          </a:p>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sz="1200">
                <a:solidFill>
                  <a:srgbClr val="E7C7FC"/>
                </a:solidFill>
              </a:rPr>
              <a:t>There are Six evidence-based components in this framework with each of them being defined by a standard set of practices, these consist of:</a:t>
            </a:r>
            <a:endParaRPr lang="en-US" sz="1200" dirty="0">
              <a:solidFill>
                <a:srgbClr val="E7C7FC"/>
              </a:solidFill>
            </a:endParaRPr>
          </a:p>
          <a:p>
            <a:pPr marL="342900" indent="-342900" defTabSz="457200">
              <a:lnSpc>
                <a:spcPct val="90000"/>
              </a:lnSpc>
              <a:spcBef>
                <a:spcPct val="20000"/>
              </a:spcBef>
              <a:spcAft>
                <a:spcPts val="600"/>
              </a:spcAft>
              <a:buClr>
                <a:schemeClr val="tx1"/>
              </a:buClr>
              <a:buSzPct val="80000"/>
              <a:buFont typeface="Wingdings 3" panose="05040102010807070707" pitchFamily="18" charset="2"/>
              <a:buChar char=""/>
            </a:pPr>
            <a:r>
              <a:rPr lang="en-US" sz="1200">
                <a:solidFill>
                  <a:srgbClr val="E7C7FC"/>
                </a:solidFill>
              </a:rPr>
              <a:t>Shared decision making.</a:t>
            </a:r>
            <a:endParaRPr lang="en-US" sz="1200" dirty="0">
              <a:solidFill>
                <a:srgbClr val="E7C7FC"/>
              </a:solidFill>
            </a:endParaRPr>
          </a:p>
          <a:p>
            <a:pPr marL="342900" indent="-342900" defTabSz="457200">
              <a:lnSpc>
                <a:spcPct val="90000"/>
              </a:lnSpc>
              <a:spcBef>
                <a:spcPct val="20000"/>
              </a:spcBef>
              <a:spcAft>
                <a:spcPts val="600"/>
              </a:spcAft>
              <a:buClr>
                <a:schemeClr val="tx1"/>
              </a:buClr>
              <a:buSzPct val="80000"/>
              <a:buFont typeface="Wingdings 3" panose="05040102010807070707" pitchFamily="18" charset="2"/>
              <a:buChar char=""/>
            </a:pPr>
            <a:r>
              <a:rPr lang="en-US" sz="1200" dirty="0" err="1">
                <a:solidFill>
                  <a:srgbClr val="E7C7FC"/>
                </a:solidFill>
              </a:rPr>
              <a:t>Personalised</a:t>
            </a:r>
            <a:r>
              <a:rPr lang="en-US" sz="1200" dirty="0">
                <a:solidFill>
                  <a:srgbClr val="E7C7FC"/>
                </a:solidFill>
              </a:rPr>
              <a:t> care and support planning.</a:t>
            </a:r>
          </a:p>
          <a:p>
            <a:pPr marL="342900" indent="-342900" defTabSz="457200">
              <a:lnSpc>
                <a:spcPct val="90000"/>
              </a:lnSpc>
              <a:spcBef>
                <a:spcPct val="20000"/>
              </a:spcBef>
              <a:spcAft>
                <a:spcPts val="600"/>
              </a:spcAft>
              <a:buClr>
                <a:schemeClr val="tx1"/>
              </a:buClr>
              <a:buSzPct val="80000"/>
              <a:buFont typeface="Wingdings 3" panose="05040102010807070707" pitchFamily="18" charset="2"/>
              <a:buChar char=""/>
            </a:pPr>
            <a:r>
              <a:rPr lang="en-US" sz="1200">
                <a:solidFill>
                  <a:srgbClr val="E7C7FC"/>
                </a:solidFill>
              </a:rPr>
              <a:t>Enabling choice, including legal right to choice.</a:t>
            </a:r>
            <a:endParaRPr lang="en-US" sz="1200" dirty="0">
              <a:solidFill>
                <a:srgbClr val="E7C7FC"/>
              </a:solidFill>
            </a:endParaRPr>
          </a:p>
          <a:p>
            <a:pPr marL="342900" indent="-342900" defTabSz="457200">
              <a:lnSpc>
                <a:spcPct val="90000"/>
              </a:lnSpc>
              <a:spcBef>
                <a:spcPct val="20000"/>
              </a:spcBef>
              <a:spcAft>
                <a:spcPts val="600"/>
              </a:spcAft>
              <a:buClr>
                <a:schemeClr val="tx1"/>
              </a:buClr>
              <a:buSzPct val="80000"/>
              <a:buFont typeface="Wingdings 3" panose="05040102010807070707" pitchFamily="18" charset="2"/>
              <a:buChar char=""/>
            </a:pPr>
            <a:r>
              <a:rPr lang="en-US" sz="1200">
                <a:solidFill>
                  <a:srgbClr val="E7C7FC"/>
                </a:solidFill>
              </a:rPr>
              <a:t>Social prescribing and community-based support.</a:t>
            </a:r>
            <a:endParaRPr lang="en-US" sz="1200" dirty="0">
              <a:solidFill>
                <a:srgbClr val="E7C7FC"/>
              </a:solidFill>
            </a:endParaRPr>
          </a:p>
          <a:p>
            <a:pPr marL="342900" indent="-342900" defTabSz="457200">
              <a:lnSpc>
                <a:spcPct val="90000"/>
              </a:lnSpc>
              <a:spcBef>
                <a:spcPct val="20000"/>
              </a:spcBef>
              <a:spcAft>
                <a:spcPts val="600"/>
              </a:spcAft>
              <a:buClr>
                <a:schemeClr val="tx1"/>
              </a:buClr>
              <a:buSzPct val="80000"/>
              <a:buFont typeface="Wingdings 3" panose="05040102010807070707" pitchFamily="18" charset="2"/>
              <a:buChar char=""/>
            </a:pPr>
            <a:r>
              <a:rPr lang="en-US" sz="1200">
                <a:solidFill>
                  <a:srgbClr val="E7C7FC"/>
                </a:solidFill>
              </a:rPr>
              <a:t>Supported self-management.</a:t>
            </a:r>
            <a:endParaRPr lang="en-US" sz="1200" dirty="0">
              <a:solidFill>
                <a:srgbClr val="E7C7FC"/>
              </a:solidFill>
            </a:endParaRPr>
          </a:p>
          <a:p>
            <a:pPr marL="342900" indent="-342900" defTabSz="457200">
              <a:lnSpc>
                <a:spcPct val="90000"/>
              </a:lnSpc>
              <a:spcBef>
                <a:spcPct val="20000"/>
              </a:spcBef>
              <a:spcAft>
                <a:spcPts val="600"/>
              </a:spcAft>
              <a:buClr>
                <a:schemeClr val="tx1"/>
              </a:buClr>
              <a:buSzPct val="80000"/>
              <a:buFont typeface="Wingdings 3" panose="05040102010807070707" pitchFamily="18" charset="2"/>
              <a:buChar char=""/>
            </a:pPr>
            <a:r>
              <a:rPr lang="en-US" sz="1200">
                <a:solidFill>
                  <a:srgbClr val="E7C7FC"/>
                </a:solidFill>
              </a:rPr>
              <a:t>Personal health and integrated personal budgets.</a:t>
            </a:r>
            <a:endParaRPr lang="en-US" sz="1200" dirty="0">
              <a:solidFill>
                <a:srgbClr val="E7C7FC"/>
              </a:solidFill>
            </a:endParaRPr>
          </a:p>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sz="1200">
                <a:solidFill>
                  <a:srgbClr val="E7C7FC"/>
                </a:solidFill>
              </a:rPr>
              <a:t>(NHS England, 2021)</a:t>
            </a:r>
          </a:p>
        </p:txBody>
      </p:sp>
      <p:grpSp>
        <p:nvGrpSpPr>
          <p:cNvPr id="14" name="Group 13">
            <a:extLst>
              <a:ext uri="{FF2B5EF4-FFF2-40B4-BE49-F238E27FC236}">
                <a16:creationId xmlns:a16="http://schemas.microsoft.com/office/drawing/2014/main" id="{A9733A91-F958-4629-801A-3F6F1E09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5" name="Straight Connector 14">
              <a:extLst>
                <a:ext uri="{FF2B5EF4-FFF2-40B4-BE49-F238E27FC236}">
                  <a16:creationId xmlns:a16="http://schemas.microsoft.com/office/drawing/2014/main" id="{F3812972-C68B-4C59-B3A7-4AF61E935D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CB3F3B7C-7909-4486-AA08-5C6B625C3A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00BD7DA8-741F-4296-9363-05EF915411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62068EFC-20FC-456F-839F-4BCFFCAA81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3251C60F-B911-433E-BF75-3BBEFD0538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TextBox 2">
            <a:extLst>
              <a:ext uri="{FF2B5EF4-FFF2-40B4-BE49-F238E27FC236}">
                <a16:creationId xmlns:a16="http://schemas.microsoft.com/office/drawing/2014/main" id="{5D158864-A1D2-3F83-739E-6364A77E630A}"/>
              </a:ext>
            </a:extLst>
          </p:cNvPr>
          <p:cNvSpPr txBox="1"/>
          <p:nvPr/>
        </p:nvSpPr>
        <p:spPr>
          <a:xfrm>
            <a:off x="500313" y="5904019"/>
            <a:ext cx="26572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9)</a:t>
            </a:r>
          </a:p>
        </p:txBody>
      </p:sp>
    </p:spTree>
    <p:extLst>
      <p:ext uri="{BB962C8B-B14F-4D97-AF65-F5344CB8AC3E}">
        <p14:creationId xmlns:p14="http://schemas.microsoft.com/office/powerpoint/2010/main" val="1155128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32A8C-C304-7EC8-F1DD-0A9969475D3B}"/>
              </a:ext>
            </a:extLst>
          </p:cNvPr>
          <p:cNvSpPr>
            <a:spLocks noGrp="1"/>
          </p:cNvSpPr>
          <p:nvPr>
            <p:ph type="title"/>
          </p:nvPr>
        </p:nvSpPr>
        <p:spPr>
          <a:xfrm>
            <a:off x="1221241" y="2760132"/>
            <a:ext cx="9753600" cy="1507067"/>
          </a:xfrm>
        </p:spPr>
        <p:txBody>
          <a:bodyPr vert="horz" lIns="91440" tIns="45720" rIns="91440" bIns="45720" rtlCol="0" anchor="ctr">
            <a:noAutofit/>
          </a:bodyPr>
          <a:lstStyle/>
          <a:p>
            <a:r>
              <a:rPr lang="en-GB" sz="4800" b="1" u="sng" dirty="0">
                <a:solidFill>
                  <a:srgbClr val="E7C7FC"/>
                </a:solidFill>
              </a:rPr>
              <a:t>Treatment for diabetes </a:t>
            </a:r>
            <a:r>
              <a:rPr lang="en-GB" sz="4800" b="1" u="sng" err="1">
                <a:solidFill>
                  <a:srgbClr val="E7C7FC"/>
                </a:solidFill>
              </a:rPr>
              <a:t>typ</a:t>
            </a:r>
            <a:r>
              <a:rPr lang="en-GB" sz="4800" b="1" u="sng">
                <a:solidFill>
                  <a:srgbClr val="E7C7FC"/>
                </a:solidFill>
              </a:rPr>
              <a:t>e 1:</a:t>
            </a:r>
          </a:p>
        </p:txBody>
      </p:sp>
    </p:spTree>
    <p:extLst>
      <p:ext uri="{BB962C8B-B14F-4D97-AF65-F5344CB8AC3E}">
        <p14:creationId xmlns:p14="http://schemas.microsoft.com/office/powerpoint/2010/main" val="20115605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02B24-5C66-AF32-C9E5-7C3315B4E0CB}"/>
              </a:ext>
            </a:extLst>
          </p:cNvPr>
          <p:cNvSpPr>
            <a:spLocks noGrp="1"/>
          </p:cNvSpPr>
          <p:nvPr>
            <p:ph type="title"/>
          </p:nvPr>
        </p:nvSpPr>
        <p:spPr>
          <a:xfrm>
            <a:off x="2041" y="2418"/>
            <a:ext cx="12358913" cy="1507067"/>
          </a:xfrm>
        </p:spPr>
        <p:txBody>
          <a:bodyPr/>
          <a:lstStyle/>
          <a:p>
            <a:r>
              <a:rPr lang="en-GB" sz="2800" b="1" dirty="0">
                <a:solidFill>
                  <a:srgbClr val="E7C7FC"/>
                </a:solidFill>
              </a:rPr>
              <a:t>Treatment options available for diabetes typ</a:t>
            </a:r>
            <a:r>
              <a:rPr lang="en-GB" sz="2800" b="1">
                <a:solidFill>
                  <a:srgbClr val="E7C7FC"/>
                </a:solidFill>
              </a:rPr>
              <a:t>e 1</a:t>
            </a:r>
          </a:p>
        </p:txBody>
      </p:sp>
      <p:pic>
        <p:nvPicPr>
          <p:cNvPr id="4" name="Picture 3" descr="Guide to Managing Type 1 Diabetes Naturally - Holistic ICON | Functional &amp;  Integrative Medicine | Novi, MI">
            <a:extLst>
              <a:ext uri="{FF2B5EF4-FFF2-40B4-BE49-F238E27FC236}">
                <a16:creationId xmlns:a16="http://schemas.microsoft.com/office/drawing/2014/main" id="{6258DB68-0D12-E840-EF6C-43DD782BE7E8}"/>
              </a:ext>
            </a:extLst>
          </p:cNvPr>
          <p:cNvPicPr>
            <a:picLocks noChangeAspect="1"/>
          </p:cNvPicPr>
          <p:nvPr/>
        </p:nvPicPr>
        <p:blipFill>
          <a:blip r:embed="rId2"/>
          <a:stretch>
            <a:fillRect/>
          </a:stretch>
        </p:blipFill>
        <p:spPr>
          <a:xfrm>
            <a:off x="0" y="1419225"/>
            <a:ext cx="5522686" cy="4324350"/>
          </a:xfrm>
          <a:prstGeom prst="rect">
            <a:avLst/>
          </a:prstGeom>
        </p:spPr>
      </p:pic>
      <p:sp>
        <p:nvSpPr>
          <p:cNvPr id="5" name="TextBox 4">
            <a:extLst>
              <a:ext uri="{FF2B5EF4-FFF2-40B4-BE49-F238E27FC236}">
                <a16:creationId xmlns:a16="http://schemas.microsoft.com/office/drawing/2014/main" id="{FCD3A32B-0E51-9A05-39F9-A502E2A52011}"/>
              </a:ext>
            </a:extLst>
          </p:cNvPr>
          <p:cNvSpPr txBox="1"/>
          <p:nvPr/>
        </p:nvSpPr>
        <p:spPr>
          <a:xfrm>
            <a:off x="522549" y="5725808"/>
            <a:ext cx="25460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(Image 11)</a:t>
            </a:r>
          </a:p>
        </p:txBody>
      </p:sp>
      <p:sp>
        <p:nvSpPr>
          <p:cNvPr id="6" name="TextBox 5">
            <a:extLst>
              <a:ext uri="{FF2B5EF4-FFF2-40B4-BE49-F238E27FC236}">
                <a16:creationId xmlns:a16="http://schemas.microsoft.com/office/drawing/2014/main" id="{A294EEB3-1EE0-06F6-E28F-6091E2D36D9B}"/>
              </a:ext>
            </a:extLst>
          </p:cNvPr>
          <p:cNvSpPr txBox="1"/>
          <p:nvPr/>
        </p:nvSpPr>
        <p:spPr>
          <a:xfrm>
            <a:off x="5915137" y="1420181"/>
            <a:ext cx="5547919"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dirty="0"/>
              <a:t>The management of diabetes type 1 is a continuous process, as the body doesn’t produce insulin. As an individual diagnosed has to inject insulin daily, and have to continuously monitor their blood glucose levels but </a:t>
            </a:r>
            <a:r>
              <a:rPr lang="en-GB"/>
              <a:t>theres</a:t>
            </a:r>
            <a:r>
              <a:rPr lang="en-GB" dirty="0"/>
              <a:t> also factors such as watching their diet and what they eat, and maintaining weight to be able to stabilize their blood sugar levels. Treatment options available for diabetes, this reducing the risk of developing any challenges (</a:t>
            </a:r>
            <a:r>
              <a:rPr lang="en-GB"/>
              <a:t>Diabetes UK, 2023), these</a:t>
            </a:r>
            <a:r>
              <a:rPr lang="en-GB" dirty="0"/>
              <a:t> include:</a:t>
            </a:r>
            <a:endParaRPr lang="en-US"/>
          </a:p>
          <a:p>
            <a:pPr marL="285750" indent="-285750">
              <a:buFont typeface="Arial"/>
              <a:buChar char="•"/>
            </a:pPr>
            <a:endParaRPr lang="en-GB" dirty="0"/>
          </a:p>
          <a:p>
            <a:pPr marL="285750" indent="-285750">
              <a:buFont typeface="Arial"/>
              <a:buChar char="•"/>
            </a:pPr>
            <a:r>
              <a:rPr lang="en-GB"/>
              <a:t>Insulin Replacement Therapy </a:t>
            </a:r>
            <a:endParaRPr lang="en-GB" dirty="0"/>
          </a:p>
          <a:p>
            <a:pPr marL="285750" indent="-285750">
              <a:buFont typeface="Arial"/>
              <a:buChar char="•"/>
            </a:pPr>
            <a:r>
              <a:rPr lang="en-GB"/>
              <a:t>Blood Glucose Monitoring</a:t>
            </a:r>
            <a:endParaRPr lang="en-GB" dirty="0"/>
          </a:p>
          <a:p>
            <a:pPr marL="285750" indent="-285750">
              <a:buFont typeface="Arial"/>
              <a:buChar char="•"/>
            </a:pPr>
            <a:r>
              <a:rPr lang="en-GB"/>
              <a:t>Diet, Exercise, and lifestyle</a:t>
            </a:r>
            <a:endParaRPr lang="en-GB" dirty="0"/>
          </a:p>
          <a:p>
            <a:pPr marL="285750" indent="-285750">
              <a:buFont typeface="Arial"/>
              <a:buChar char="•"/>
            </a:pPr>
            <a:r>
              <a:rPr lang="en-GB"/>
              <a:t>Upcoming Treatments, and Early Intervention Programmes</a:t>
            </a:r>
            <a:endParaRPr lang="en-GB" dirty="0"/>
          </a:p>
          <a:p>
            <a:endParaRPr lang="en-GB" dirty="0"/>
          </a:p>
          <a:p>
            <a:endParaRPr lang="en-GB" dirty="0"/>
          </a:p>
        </p:txBody>
      </p:sp>
    </p:spTree>
    <p:extLst>
      <p:ext uri="{BB962C8B-B14F-4D97-AF65-F5344CB8AC3E}">
        <p14:creationId xmlns:p14="http://schemas.microsoft.com/office/powerpoint/2010/main" val="3125268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14377-CD9B-EA05-8D13-359A61254E97}"/>
              </a:ext>
            </a:extLst>
          </p:cNvPr>
          <p:cNvSpPr>
            <a:spLocks noGrp="1"/>
          </p:cNvSpPr>
          <p:nvPr>
            <p:ph type="title"/>
          </p:nvPr>
        </p:nvSpPr>
        <p:spPr>
          <a:xfrm>
            <a:off x="3050041" y="2673047"/>
            <a:ext cx="8534400" cy="1507067"/>
          </a:xfrm>
        </p:spPr>
        <p:txBody>
          <a:bodyPr>
            <a:normAutofit/>
          </a:bodyPr>
          <a:lstStyle/>
          <a:p>
            <a:r>
              <a:rPr lang="en-GB" sz="6000" b="1" u="sng">
                <a:solidFill>
                  <a:srgbClr val="E7C7FC"/>
                </a:solidFill>
              </a:rPr>
              <a:t>comorbidity</a:t>
            </a:r>
          </a:p>
        </p:txBody>
      </p:sp>
    </p:spTree>
    <p:extLst>
      <p:ext uri="{BB962C8B-B14F-4D97-AF65-F5344CB8AC3E}">
        <p14:creationId xmlns:p14="http://schemas.microsoft.com/office/powerpoint/2010/main" val="26364977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AF12-19EC-0FA9-9156-F0D6D25E7A88}"/>
              </a:ext>
            </a:extLst>
          </p:cNvPr>
          <p:cNvSpPr>
            <a:spLocks noGrp="1"/>
          </p:cNvSpPr>
          <p:nvPr>
            <p:ph type="title"/>
          </p:nvPr>
        </p:nvSpPr>
        <p:spPr>
          <a:xfrm>
            <a:off x="684212" y="4487332"/>
            <a:ext cx="8534400" cy="1507067"/>
          </a:xfrm>
        </p:spPr>
        <p:txBody>
          <a:bodyPr vert="horz" lIns="91440" tIns="45720" rIns="91440" bIns="45720" rtlCol="0" anchor="ctr">
            <a:normAutofit/>
          </a:bodyPr>
          <a:lstStyle/>
          <a:p>
            <a:r>
              <a:rPr lang="en-US" dirty="0" err="1"/>
              <a:t>Cormorbidity</a:t>
            </a:r>
            <a:r>
              <a:rPr lang="en-US" dirty="0"/>
              <a:t> that accompany diabetes type 1:</a:t>
            </a:r>
          </a:p>
        </p:txBody>
      </p:sp>
      <p:pic>
        <p:nvPicPr>
          <p:cNvPr id="3" name="Picture 2">
            <a:extLst>
              <a:ext uri="{FF2B5EF4-FFF2-40B4-BE49-F238E27FC236}">
                <a16:creationId xmlns:a16="http://schemas.microsoft.com/office/drawing/2014/main" id="{5943623C-9AB3-AB22-88FA-8EFE28F4A750}"/>
              </a:ext>
            </a:extLst>
          </p:cNvPr>
          <p:cNvPicPr>
            <a:picLocks noChangeAspect="1"/>
          </p:cNvPicPr>
          <p:nvPr/>
        </p:nvPicPr>
        <p:blipFill>
          <a:blip r:embed="rId2"/>
          <a:stretch>
            <a:fillRect/>
          </a:stretch>
        </p:blipFill>
        <p:spPr>
          <a:xfrm>
            <a:off x="217925" y="1062781"/>
            <a:ext cx="5304759" cy="2917616"/>
          </a:xfrm>
          <a:prstGeom prst="rect">
            <a:avLst/>
          </a:prstGeom>
          <a:effectLst>
            <a:innerShdw blurRad="57150" dist="38100" dir="14460000">
              <a:prstClr val="black">
                <a:alpha val="70000"/>
              </a:prstClr>
            </a:innerShdw>
          </a:effectLst>
        </p:spPr>
      </p:pic>
      <p:sp>
        <p:nvSpPr>
          <p:cNvPr id="4" name="TextBox 3">
            <a:extLst>
              <a:ext uri="{FF2B5EF4-FFF2-40B4-BE49-F238E27FC236}">
                <a16:creationId xmlns:a16="http://schemas.microsoft.com/office/drawing/2014/main" id="{082F5065-5005-9848-1510-A6927347780D}"/>
              </a:ext>
            </a:extLst>
          </p:cNvPr>
          <p:cNvSpPr txBox="1"/>
          <p:nvPr/>
        </p:nvSpPr>
        <p:spPr>
          <a:xfrm>
            <a:off x="6499654" y="733647"/>
            <a:ext cx="4419171" cy="357588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sz="1100">
                <a:solidFill>
                  <a:schemeClr val="bg2">
                    <a:lumMod val="75000"/>
                  </a:schemeClr>
                </a:solidFill>
              </a:rPr>
              <a:t>Diabetes type 1, is a long term condition that happens to co-occur with other health challenges. Having type 1 diabetes can put an individual at a higher risk of developing other autoimmune diseases such as Coeliac Disease or Thyroid Disease, this long term condition (Diabetes T1) can also create a higher risk of developing certain cancers (Liver, Pancreas, Kidney, or Stomach cancer). But with this said it is known that diabetes type 1 can reduce the risk of other cancers such as breast cancer or prostate cancer. (Diabetes UK, 2017)</a:t>
            </a:r>
          </a:p>
          <a:p>
            <a:pPr defTabSz="457200">
              <a:lnSpc>
                <a:spcPct val="90000"/>
              </a:lnSpc>
              <a:spcBef>
                <a:spcPct val="20000"/>
              </a:spcBef>
              <a:spcAft>
                <a:spcPts val="600"/>
              </a:spcAft>
              <a:buClr>
                <a:schemeClr val="tx1"/>
              </a:buClr>
              <a:buSzPct val="80000"/>
              <a:buFont typeface="Wingdings 3" panose="05040102010807070707" pitchFamily="18" charset="2"/>
              <a:buChar char=""/>
            </a:pPr>
            <a:endParaRPr lang="en-US" sz="1100">
              <a:solidFill>
                <a:schemeClr val="bg2">
                  <a:lumMod val="75000"/>
                </a:schemeClr>
              </a:solidFill>
            </a:endParaRPr>
          </a:p>
          <a:p>
            <a:pPr defTabSz="457200">
              <a:lnSpc>
                <a:spcPct val="90000"/>
              </a:lnSpc>
              <a:spcBef>
                <a:spcPct val="20000"/>
              </a:spcBef>
              <a:spcAft>
                <a:spcPts val="600"/>
              </a:spcAft>
              <a:buClr>
                <a:schemeClr val="tx1"/>
              </a:buClr>
              <a:buSzPct val="80000"/>
              <a:buFont typeface="Wingdings 3" panose="05040102010807070707" pitchFamily="18" charset="2"/>
              <a:buChar char=""/>
            </a:pPr>
            <a:r>
              <a:rPr lang="en-US" sz="1100">
                <a:solidFill>
                  <a:schemeClr val="bg2">
                    <a:lumMod val="75000"/>
                  </a:schemeClr>
                </a:solidFill>
              </a:rPr>
              <a:t>Caharia, O, P, et al (2022) did a study with the aim of assessing the prevalence of cardiovascular risk factors and diabetes related complications in recent onset adult type 1 diabetes and it was found out that the further need for multidisciplinary interventions focusing on groups at higher risk for hyperglycaemic crises in order to prevent ketoacidotic events. Diabetic ketoacidosis remains a serious endocrine emergency, associated with morbidity and mortality.</a:t>
            </a:r>
          </a:p>
        </p:txBody>
      </p:sp>
      <p:sp>
        <p:nvSpPr>
          <p:cNvPr id="5" name="TextBox 4">
            <a:extLst>
              <a:ext uri="{FF2B5EF4-FFF2-40B4-BE49-F238E27FC236}">
                <a16:creationId xmlns:a16="http://schemas.microsoft.com/office/drawing/2014/main" id="{A502CF53-EC4F-0ACC-18ED-0AFEBEEC2890}"/>
              </a:ext>
            </a:extLst>
          </p:cNvPr>
          <p:cNvSpPr txBox="1"/>
          <p:nvPr/>
        </p:nvSpPr>
        <p:spPr>
          <a:xfrm>
            <a:off x="722675" y="633730"/>
            <a:ext cx="235703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(Imag</a:t>
            </a:r>
            <a:r>
              <a:rPr lang="en-GB"/>
              <a:t>e 12)</a:t>
            </a:r>
          </a:p>
        </p:txBody>
      </p:sp>
    </p:spTree>
    <p:extLst>
      <p:ext uri="{BB962C8B-B14F-4D97-AF65-F5344CB8AC3E}">
        <p14:creationId xmlns:p14="http://schemas.microsoft.com/office/powerpoint/2010/main" val="29758449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F4C2B-7807-3F6A-DBA2-8A2690A995F8}"/>
              </a:ext>
            </a:extLst>
          </p:cNvPr>
          <p:cNvSpPr>
            <a:spLocks noGrp="1"/>
          </p:cNvSpPr>
          <p:nvPr>
            <p:ph type="title"/>
          </p:nvPr>
        </p:nvSpPr>
        <p:spPr>
          <a:xfrm>
            <a:off x="1830841" y="2673046"/>
            <a:ext cx="8534400" cy="1507067"/>
          </a:xfrm>
        </p:spPr>
        <p:txBody>
          <a:bodyPr/>
          <a:lstStyle/>
          <a:p>
            <a:r>
              <a:rPr lang="en-GB" b="1">
                <a:solidFill>
                  <a:srgbClr val="E7C7FC"/>
                </a:solidFill>
              </a:rPr>
              <a:t>Skills, values, and behaviours for co productive care:</a:t>
            </a:r>
          </a:p>
        </p:txBody>
      </p:sp>
    </p:spTree>
    <p:extLst>
      <p:ext uri="{BB962C8B-B14F-4D97-AF65-F5344CB8AC3E}">
        <p14:creationId xmlns:p14="http://schemas.microsoft.com/office/powerpoint/2010/main" val="10004746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9244C-03F8-6337-CD1C-C5DE170A4979}"/>
              </a:ext>
            </a:extLst>
          </p:cNvPr>
          <p:cNvSpPr>
            <a:spLocks noGrp="1"/>
          </p:cNvSpPr>
          <p:nvPr>
            <p:ph type="title"/>
          </p:nvPr>
        </p:nvSpPr>
        <p:spPr>
          <a:xfrm>
            <a:off x="2041" y="2418"/>
            <a:ext cx="12199257" cy="1507067"/>
          </a:xfrm>
        </p:spPr>
        <p:txBody>
          <a:bodyPr>
            <a:normAutofit fontScale="90000"/>
          </a:bodyPr>
          <a:lstStyle/>
          <a:p>
            <a:r>
              <a:rPr lang="en-GB" dirty="0">
                <a:solidFill>
                  <a:srgbClr val="E7C7FC"/>
                </a:solidFill>
              </a:rPr>
              <a:t>Skills, values, and behaviours required to provide co productive care for an individual diagnosed with diabetes </a:t>
            </a:r>
            <a:r>
              <a:rPr lang="en-GB">
                <a:solidFill>
                  <a:srgbClr val="E7C7FC"/>
                </a:solidFill>
              </a:rPr>
              <a:t>type 1:</a:t>
            </a:r>
            <a:endParaRPr lang="en-GB"/>
          </a:p>
        </p:txBody>
      </p:sp>
      <p:sp>
        <p:nvSpPr>
          <p:cNvPr id="4" name="TextBox 3">
            <a:extLst>
              <a:ext uri="{FF2B5EF4-FFF2-40B4-BE49-F238E27FC236}">
                <a16:creationId xmlns:a16="http://schemas.microsoft.com/office/drawing/2014/main" id="{FE9A1C80-8607-F7D4-491E-E70AA8FF92EB}"/>
              </a:ext>
            </a:extLst>
          </p:cNvPr>
          <p:cNvSpPr txBox="1"/>
          <p:nvPr/>
        </p:nvSpPr>
        <p:spPr>
          <a:xfrm>
            <a:off x="255716" y="1956781"/>
            <a:ext cx="359113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Effective Communication - </a:t>
            </a:r>
          </a:p>
          <a:p>
            <a:r>
              <a:rPr lang="en-GB" dirty="0"/>
              <a:t>By using clear, </a:t>
            </a:r>
            <a:r>
              <a:rPr lang="en-GB"/>
              <a:t>concise</a:t>
            </a:r>
            <a:r>
              <a:rPr lang="en-GB" dirty="0"/>
              <a:t> language to create an understanding of how insulin therapy, diabetes management, and glucose monitoring work and how to adapt.</a:t>
            </a:r>
          </a:p>
        </p:txBody>
      </p:sp>
      <p:sp>
        <p:nvSpPr>
          <p:cNvPr id="5" name="TextBox 4">
            <a:extLst>
              <a:ext uri="{FF2B5EF4-FFF2-40B4-BE49-F238E27FC236}">
                <a16:creationId xmlns:a16="http://schemas.microsoft.com/office/drawing/2014/main" id="{98C9586E-5380-49D0-0A8B-95AB2BB0EE81}"/>
              </a:ext>
            </a:extLst>
          </p:cNvPr>
          <p:cNvSpPr txBox="1"/>
          <p:nvPr/>
        </p:nvSpPr>
        <p:spPr>
          <a:xfrm>
            <a:off x="4310417" y="1954778"/>
            <a:ext cx="3313186"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Shared Decision Making – by allowing the individual to be involved in decisions about their care, allows them to be able to be apart and help them to manage their </a:t>
            </a:r>
            <a:r>
              <a:rPr lang="en-GB"/>
              <a:t>condition.</a:t>
            </a:r>
            <a:endParaRPr lang="en-GB" dirty="0"/>
          </a:p>
        </p:txBody>
      </p:sp>
      <p:sp>
        <p:nvSpPr>
          <p:cNvPr id="6" name="TextBox 5">
            <a:extLst>
              <a:ext uri="{FF2B5EF4-FFF2-40B4-BE49-F238E27FC236}">
                <a16:creationId xmlns:a16="http://schemas.microsoft.com/office/drawing/2014/main" id="{DC4F2CF0-4CE0-7C27-9E6B-EFCA31BA43A7}"/>
              </a:ext>
            </a:extLst>
          </p:cNvPr>
          <p:cNvSpPr txBox="1"/>
          <p:nvPr/>
        </p:nvSpPr>
        <p:spPr>
          <a:xfrm>
            <a:off x="8182904" y="1912308"/>
            <a:ext cx="3502193"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Compassion &amp; Empathy – being able to have empathy and compassion in what an individual with type 1 diabetes allows for be able to </a:t>
            </a:r>
            <a:r>
              <a:rPr lang="en-GB"/>
              <a:t>provide more supportive care.</a:t>
            </a:r>
            <a:endParaRPr lang="en-GB" dirty="0"/>
          </a:p>
        </p:txBody>
      </p:sp>
      <p:sp>
        <p:nvSpPr>
          <p:cNvPr id="7" name="TextBox 6">
            <a:extLst>
              <a:ext uri="{FF2B5EF4-FFF2-40B4-BE49-F238E27FC236}">
                <a16:creationId xmlns:a16="http://schemas.microsoft.com/office/drawing/2014/main" id="{C71CA6A2-85EC-7CA4-61BE-6729E4ED22FC}"/>
              </a:ext>
            </a:extLst>
          </p:cNvPr>
          <p:cNvSpPr txBox="1"/>
          <p:nvPr/>
        </p:nvSpPr>
        <p:spPr>
          <a:xfrm>
            <a:off x="3635610" y="4668484"/>
            <a:ext cx="515878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Professional Behaviour - </a:t>
            </a:r>
          </a:p>
          <a:p>
            <a:r>
              <a:rPr lang="en-GB" dirty="0"/>
              <a:t>Being able to show you are professional, taking accountability, </a:t>
            </a:r>
            <a:r>
              <a:rPr lang="en-GB"/>
              <a:t>always being honest, and abiding to the guidelines to </a:t>
            </a:r>
            <a:r>
              <a:rPr lang="en-GB" dirty="0"/>
              <a:t>ensure professionalism.</a:t>
            </a:r>
          </a:p>
        </p:txBody>
      </p:sp>
    </p:spTree>
    <p:extLst>
      <p:ext uri="{BB962C8B-B14F-4D97-AF65-F5344CB8AC3E}">
        <p14:creationId xmlns:p14="http://schemas.microsoft.com/office/powerpoint/2010/main" val="1934183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F7323-1E85-8FC9-86E6-64397D73B89B}"/>
              </a:ext>
            </a:extLst>
          </p:cNvPr>
          <p:cNvSpPr>
            <a:spLocks noGrp="1"/>
          </p:cNvSpPr>
          <p:nvPr>
            <p:ph type="title"/>
          </p:nvPr>
        </p:nvSpPr>
        <p:spPr>
          <a:xfrm>
            <a:off x="1830841" y="2673046"/>
            <a:ext cx="8534400" cy="1507067"/>
          </a:xfrm>
        </p:spPr>
        <p:txBody>
          <a:bodyPr>
            <a:normAutofit/>
          </a:bodyPr>
          <a:lstStyle/>
          <a:p>
            <a:r>
              <a:rPr lang="en-GB" sz="5400" b="1" u="sng">
                <a:solidFill>
                  <a:srgbClr val="E7C7FC"/>
                </a:solidFill>
              </a:rPr>
              <a:t>Recommendations:</a:t>
            </a:r>
          </a:p>
        </p:txBody>
      </p:sp>
    </p:spTree>
    <p:extLst>
      <p:ext uri="{BB962C8B-B14F-4D97-AF65-F5344CB8AC3E}">
        <p14:creationId xmlns:p14="http://schemas.microsoft.com/office/powerpoint/2010/main" val="39647121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A8DCF-C4F8-0CA7-E597-97F97F3D8017}"/>
              </a:ext>
            </a:extLst>
          </p:cNvPr>
          <p:cNvSpPr>
            <a:spLocks noGrp="1"/>
          </p:cNvSpPr>
          <p:nvPr>
            <p:ph type="title"/>
          </p:nvPr>
        </p:nvSpPr>
        <p:spPr>
          <a:xfrm>
            <a:off x="2041" y="-99182"/>
            <a:ext cx="12192000" cy="1507067"/>
          </a:xfrm>
        </p:spPr>
        <p:txBody>
          <a:bodyPr vert="horz" lIns="91440" tIns="45720" rIns="91440" bIns="45720" rtlCol="0" anchor="ctr">
            <a:noAutofit/>
          </a:bodyPr>
          <a:lstStyle/>
          <a:p>
            <a:r>
              <a:rPr lang="en-GB" sz="2400" b="1" u="sng" dirty="0">
                <a:solidFill>
                  <a:srgbClr val="E7C7FC"/>
                </a:solidFill>
              </a:rPr>
              <a:t>How the comprehensive model of personalized care &amp; self management support can be used in the management of diabetes typ</a:t>
            </a:r>
            <a:r>
              <a:rPr lang="en-GB" sz="2400" b="1" u="sng">
                <a:solidFill>
                  <a:srgbClr val="E7C7FC"/>
                </a:solidFill>
              </a:rPr>
              <a:t>e 1</a:t>
            </a:r>
            <a:endParaRPr lang="en-GB" sz="3100" b="1" u="sng" dirty="0">
              <a:solidFill>
                <a:srgbClr val="FFFFFF"/>
              </a:solidFill>
            </a:endParaRPr>
          </a:p>
        </p:txBody>
      </p:sp>
      <p:sp>
        <p:nvSpPr>
          <p:cNvPr id="4" name="TextBox 3">
            <a:extLst>
              <a:ext uri="{FF2B5EF4-FFF2-40B4-BE49-F238E27FC236}">
                <a16:creationId xmlns:a16="http://schemas.microsoft.com/office/drawing/2014/main" id="{6BCBE62F-DF20-9301-14A1-353306989DD1}"/>
              </a:ext>
            </a:extLst>
          </p:cNvPr>
          <p:cNvSpPr txBox="1"/>
          <p:nvPr/>
        </p:nvSpPr>
        <p:spPr>
          <a:xfrm>
            <a:off x="400250" y="1578766"/>
            <a:ext cx="3268392"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Shared decision making -</a:t>
            </a:r>
            <a:r>
              <a:rPr lang="en-GB" b="1" dirty="0"/>
              <a:t> </a:t>
            </a:r>
          </a:p>
          <a:p>
            <a:r>
              <a:rPr lang="en-GB" dirty="0"/>
              <a:t>By conversing with the individual diagnosed on the risks and benefits of treatments available in order for them to support choices that exhibit their lifestyle and choices.</a:t>
            </a:r>
          </a:p>
        </p:txBody>
      </p:sp>
      <p:sp>
        <p:nvSpPr>
          <p:cNvPr id="5" name="TextBox 4">
            <a:extLst>
              <a:ext uri="{FF2B5EF4-FFF2-40B4-BE49-F238E27FC236}">
                <a16:creationId xmlns:a16="http://schemas.microsoft.com/office/drawing/2014/main" id="{E16BE8DC-964F-8E38-B8DC-CCC0A5DF2693}"/>
              </a:ext>
            </a:extLst>
          </p:cNvPr>
          <p:cNvSpPr txBox="1"/>
          <p:nvPr/>
        </p:nvSpPr>
        <p:spPr>
          <a:xfrm>
            <a:off x="3905840" y="1577229"/>
            <a:ext cx="3513312"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Personalised Care and Support </a:t>
            </a:r>
            <a:r>
              <a:rPr lang="en-GB" b="1"/>
              <a:t>Planning</a:t>
            </a:r>
            <a:r>
              <a:rPr lang="en-GB" b="1" dirty="0"/>
              <a:t> - </a:t>
            </a:r>
          </a:p>
          <a:p>
            <a:r>
              <a:rPr lang="en-GB" dirty="0"/>
              <a:t>Being able to create a personalised care plan for the diagnosed individual for their needs, routines, and their goals can be helped </a:t>
            </a:r>
            <a:r>
              <a:rPr lang="en-GB"/>
              <a:t>regarding</a:t>
            </a:r>
            <a:r>
              <a:rPr lang="en-GB" dirty="0"/>
              <a:t> the management.</a:t>
            </a:r>
          </a:p>
        </p:txBody>
      </p:sp>
      <p:sp>
        <p:nvSpPr>
          <p:cNvPr id="6" name="TextBox 5">
            <a:extLst>
              <a:ext uri="{FF2B5EF4-FFF2-40B4-BE49-F238E27FC236}">
                <a16:creationId xmlns:a16="http://schemas.microsoft.com/office/drawing/2014/main" id="{0B420461-E44A-6D7B-B95D-674AC40E1BFA}"/>
              </a:ext>
            </a:extLst>
          </p:cNvPr>
          <p:cNvSpPr txBox="1"/>
          <p:nvPr/>
        </p:nvSpPr>
        <p:spPr>
          <a:xfrm>
            <a:off x="7960542" y="1656592"/>
            <a:ext cx="3880208"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Enabling Choice -</a:t>
            </a:r>
            <a:r>
              <a:rPr lang="en-GB"/>
              <a:t> </a:t>
            </a:r>
          </a:p>
          <a:p>
            <a:r>
              <a:rPr lang="en-GB" dirty="0"/>
              <a:t>By being </a:t>
            </a:r>
            <a:r>
              <a:rPr lang="en-GB"/>
              <a:t>able</a:t>
            </a:r>
            <a:r>
              <a:rPr lang="en-GB" dirty="0"/>
              <a:t> to let the diagnosed individual make their own decisions and respecting that choice, as it should being a higher rate of adherence and their engagement.</a:t>
            </a:r>
          </a:p>
        </p:txBody>
      </p:sp>
      <p:sp>
        <p:nvSpPr>
          <p:cNvPr id="7" name="TextBox 6">
            <a:extLst>
              <a:ext uri="{FF2B5EF4-FFF2-40B4-BE49-F238E27FC236}">
                <a16:creationId xmlns:a16="http://schemas.microsoft.com/office/drawing/2014/main" id="{37C60D3B-7D52-7234-0BA7-B73734AD1A8E}"/>
              </a:ext>
            </a:extLst>
          </p:cNvPr>
          <p:cNvSpPr txBox="1"/>
          <p:nvPr/>
        </p:nvSpPr>
        <p:spPr>
          <a:xfrm>
            <a:off x="395459" y="4235987"/>
            <a:ext cx="3876133"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Social </a:t>
            </a:r>
            <a:r>
              <a:rPr lang="en-GB" b="1"/>
              <a:t>Prescribing</a:t>
            </a:r>
            <a:r>
              <a:rPr lang="en-GB" b="1" dirty="0"/>
              <a:t> and Community Based Support - </a:t>
            </a:r>
          </a:p>
          <a:p>
            <a:r>
              <a:rPr lang="en-GB" dirty="0"/>
              <a:t>By providing an individual diagnosed with diabetes type 1, access to support groups, mental health services, and charities to stop an individual from </a:t>
            </a:r>
            <a:r>
              <a:rPr lang="en-GB"/>
              <a:t>self-isolation</a:t>
            </a:r>
            <a:r>
              <a:rPr lang="en-GB" dirty="0"/>
              <a:t> because of their condition.</a:t>
            </a:r>
          </a:p>
        </p:txBody>
      </p:sp>
      <p:sp>
        <p:nvSpPr>
          <p:cNvPr id="9" name="TextBox 8">
            <a:extLst>
              <a:ext uri="{FF2B5EF4-FFF2-40B4-BE49-F238E27FC236}">
                <a16:creationId xmlns:a16="http://schemas.microsoft.com/office/drawing/2014/main" id="{173944FF-7B8D-3FB1-2D0B-10B8B75EB4E7}"/>
              </a:ext>
            </a:extLst>
          </p:cNvPr>
          <p:cNvSpPr txBox="1"/>
          <p:nvPr/>
        </p:nvSpPr>
        <p:spPr>
          <a:xfrm>
            <a:off x="4277849" y="4235521"/>
            <a:ext cx="3637899"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Supported Self-Management -</a:t>
            </a:r>
            <a:endParaRPr lang="en-US" b="1"/>
          </a:p>
          <a:p>
            <a:r>
              <a:rPr lang="en-GB" dirty="0"/>
              <a:t>Promoting individuals to goal set and to be active on their self-monitoring can create a sense of empowerment and confidence allowing for better </a:t>
            </a:r>
            <a:r>
              <a:rPr lang="en-GB"/>
              <a:t>self-management</a:t>
            </a:r>
            <a:r>
              <a:rPr lang="en-GB" dirty="0"/>
              <a:t> of </a:t>
            </a:r>
            <a:r>
              <a:rPr lang="en-GB"/>
              <a:t>their</a:t>
            </a:r>
            <a:r>
              <a:rPr lang="en-GB" dirty="0"/>
              <a:t> condition.</a:t>
            </a:r>
          </a:p>
        </p:txBody>
      </p:sp>
      <p:sp>
        <p:nvSpPr>
          <p:cNvPr id="10" name="TextBox 9">
            <a:extLst>
              <a:ext uri="{FF2B5EF4-FFF2-40B4-BE49-F238E27FC236}">
                <a16:creationId xmlns:a16="http://schemas.microsoft.com/office/drawing/2014/main" id="{4CEDEAB1-53F5-EF4C-C0C5-6DB74045900D}"/>
              </a:ext>
            </a:extLst>
          </p:cNvPr>
          <p:cNvSpPr txBox="1"/>
          <p:nvPr/>
        </p:nvSpPr>
        <p:spPr>
          <a:xfrm>
            <a:off x="7963044" y="4232125"/>
            <a:ext cx="3630963"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t>Personal Health Budg</a:t>
            </a:r>
            <a:r>
              <a:rPr lang="en-GB" b="1"/>
              <a:t>ets &amp; Integrated Personal Budgets - </a:t>
            </a:r>
          </a:p>
          <a:p>
            <a:r>
              <a:rPr lang="en-GB" dirty="0"/>
              <a:t>Allowing an individual to consider a personal health budget will allow them to be able to access </a:t>
            </a:r>
            <a:r>
              <a:rPr lang="en-GB"/>
              <a:t>services and </a:t>
            </a:r>
            <a:r>
              <a:rPr lang="en-GB" dirty="0"/>
              <a:t>support that are the best for themselves.</a:t>
            </a:r>
          </a:p>
        </p:txBody>
      </p:sp>
    </p:spTree>
    <p:extLst>
      <p:ext uri="{BB962C8B-B14F-4D97-AF65-F5344CB8AC3E}">
        <p14:creationId xmlns:p14="http://schemas.microsoft.com/office/powerpoint/2010/main" val="1540764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B0783-37CA-E085-1D94-48B3390A7FDB}"/>
              </a:ext>
            </a:extLst>
          </p:cNvPr>
          <p:cNvSpPr>
            <a:spLocks noGrp="1"/>
          </p:cNvSpPr>
          <p:nvPr>
            <p:ph type="title"/>
          </p:nvPr>
        </p:nvSpPr>
        <p:spPr>
          <a:xfrm>
            <a:off x="2041" y="2418"/>
            <a:ext cx="8534400" cy="1507067"/>
          </a:xfrm>
        </p:spPr>
        <p:txBody>
          <a:bodyPr/>
          <a:lstStyle/>
          <a:p>
            <a:r>
              <a:rPr lang="en-GB"/>
              <a:t>References:</a:t>
            </a:r>
          </a:p>
        </p:txBody>
      </p:sp>
      <p:sp>
        <p:nvSpPr>
          <p:cNvPr id="4" name="TextBox 3">
            <a:extLst>
              <a:ext uri="{FF2B5EF4-FFF2-40B4-BE49-F238E27FC236}">
                <a16:creationId xmlns:a16="http://schemas.microsoft.com/office/drawing/2014/main" id="{C7188550-36A7-28D0-85A3-753E15CBFBB1}"/>
              </a:ext>
            </a:extLst>
          </p:cNvPr>
          <p:cNvSpPr txBox="1"/>
          <p:nvPr/>
        </p:nvSpPr>
        <p:spPr>
          <a:xfrm>
            <a:off x="2323" y="1170651"/>
            <a:ext cx="11896341"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err="1">
                <a:latin typeface="Arial"/>
                <a:cs typeface="Arial"/>
              </a:rPr>
              <a:t>annette</a:t>
            </a:r>
            <a:r>
              <a:rPr lang="en-GB" dirty="0">
                <a:latin typeface="Arial"/>
                <a:cs typeface="Arial"/>
              </a:rPr>
              <a:t> (2025). </a:t>
            </a:r>
            <a:r>
              <a:rPr lang="en-GB" i="1" dirty="0">
                <a:latin typeface="Arial"/>
                <a:cs typeface="Arial"/>
              </a:rPr>
              <a:t>Health Economic Aspects of Screening for Type 1 Diabetes - IHE</a:t>
            </a:r>
            <a:r>
              <a:rPr lang="en-GB" dirty="0">
                <a:latin typeface="Arial"/>
                <a:cs typeface="Arial"/>
              </a:rPr>
              <a:t>. [online] IHE. Available at: </a:t>
            </a:r>
            <a:r>
              <a:rPr lang="en-GB" dirty="0">
                <a:latin typeface="Arial"/>
                <a:cs typeface="Arial"/>
                <a:hlinkClick r:id="rId2"/>
              </a:rPr>
              <a:t>https://ihe.se/en/insight-health-economic-aspects-of-screening-the-case-of-type-1-diabetes/</a:t>
            </a:r>
            <a:r>
              <a:rPr lang="en-GB" dirty="0">
                <a:latin typeface="Arial"/>
                <a:cs typeface="Arial"/>
              </a:rPr>
              <a:t> [Accessed 10 July 2026].</a:t>
            </a:r>
            <a:br>
              <a:rPr lang="en-GB" dirty="0">
                <a:latin typeface="Arial"/>
                <a:cs typeface="Arial"/>
              </a:rPr>
            </a:br>
            <a:r>
              <a:rPr lang="en-GB" dirty="0">
                <a:latin typeface="Arial"/>
                <a:cs typeface="Arial"/>
              </a:rPr>
              <a:t> Image 7</a:t>
            </a:r>
            <a:endParaRPr lang="en-US" dirty="0"/>
          </a:p>
          <a:p>
            <a:r>
              <a:rPr lang="en-GB">
                <a:latin typeface="Arial"/>
                <a:cs typeface="Arial"/>
              </a:rPr>
              <a:t>Breakthrough T1D (2024). </a:t>
            </a:r>
            <a:r>
              <a:rPr lang="en-GB" i="1">
                <a:latin typeface="Arial"/>
                <a:cs typeface="Arial"/>
              </a:rPr>
              <a:t>Emotional wellbeing | Breakthrough T1D UK</a:t>
            </a:r>
            <a:r>
              <a:rPr lang="en-GB">
                <a:latin typeface="Arial"/>
                <a:cs typeface="Arial"/>
              </a:rPr>
              <a:t>. [online] Breakthrough T1D UK. Available at: </a:t>
            </a:r>
            <a:r>
              <a:rPr lang="en-GB" dirty="0">
                <a:latin typeface="Arial"/>
                <a:cs typeface="Arial"/>
                <a:hlinkClick r:id="rId3"/>
              </a:rPr>
              <a:t>https://breakthrought1d.org.uk/knowledge-support/living-with-type-1-diabetes/health-and-wellbeing/emotional-wellbeing/</a:t>
            </a:r>
            <a:r>
              <a:rPr lang="en-GB">
                <a:latin typeface="Arial"/>
                <a:cs typeface="Arial"/>
              </a:rPr>
              <a:t> [Accessed 2 July 2026].</a:t>
            </a:r>
            <a:endParaRPr lang="en-GB"/>
          </a:p>
          <a:p>
            <a:r>
              <a:rPr lang="en-GB">
                <a:latin typeface="Arial"/>
                <a:cs typeface="Arial"/>
              </a:rPr>
              <a:t>Breakthrough TD1 (2025). </a:t>
            </a:r>
            <a:r>
              <a:rPr lang="en-GB" i="1">
                <a:latin typeface="Arial"/>
                <a:cs typeface="Arial"/>
              </a:rPr>
              <a:t>Signs and symptoms poster | Breakthrough T1D UK</a:t>
            </a:r>
            <a:r>
              <a:rPr lang="en-GB">
                <a:latin typeface="Arial"/>
                <a:cs typeface="Arial"/>
              </a:rPr>
              <a:t>. [online] Breakthrough T1D UK. Available at: </a:t>
            </a:r>
            <a:r>
              <a:rPr lang="en-GB" dirty="0">
                <a:latin typeface="Arial"/>
                <a:cs typeface="Arial"/>
                <a:hlinkClick r:id="rId4"/>
              </a:rPr>
              <a:t>https://breakthrought1d.org.uk/resources/signs-and-symptoms-poster/</a:t>
            </a:r>
            <a:r>
              <a:rPr lang="en-GB">
                <a:latin typeface="Arial"/>
                <a:cs typeface="Arial"/>
              </a:rPr>
              <a:t> [Accessed 7 July 2026].</a:t>
            </a:r>
            <a:br>
              <a:rPr lang="en-GB" dirty="0">
                <a:latin typeface="Arial"/>
                <a:cs typeface="Arial"/>
              </a:rPr>
            </a:br>
            <a:r>
              <a:rPr lang="en-GB">
                <a:latin typeface="Arial"/>
                <a:cs typeface="Arial"/>
              </a:rPr>
              <a:t> Image 5</a:t>
            </a:r>
            <a:endParaRPr lang="en-GB"/>
          </a:p>
          <a:p>
            <a:r>
              <a:rPr lang="en-GB">
                <a:latin typeface="Arial"/>
                <a:cs typeface="Arial"/>
              </a:rPr>
              <a:t>Chellam, D.N. (2021). </a:t>
            </a:r>
            <a:r>
              <a:rPr lang="en-GB" i="1">
                <a:latin typeface="Arial"/>
                <a:cs typeface="Arial"/>
              </a:rPr>
              <a:t>Guide to Managing Type 1 Diabetes Naturally</a:t>
            </a:r>
            <a:r>
              <a:rPr lang="en-GB">
                <a:latin typeface="Arial"/>
                <a:cs typeface="Arial"/>
              </a:rPr>
              <a:t>. [online] Holistic ICON | Functional &amp; Integrative Medicine | Novi, MI. Available at: </a:t>
            </a:r>
            <a:r>
              <a:rPr lang="en-GB" dirty="0">
                <a:latin typeface="Arial"/>
                <a:cs typeface="Arial"/>
                <a:hlinkClick r:id="rId5"/>
              </a:rPr>
              <a:t>https://holisticicon.com/guide-managing-type-1-diabetes-naturally/</a:t>
            </a:r>
            <a:r>
              <a:rPr lang="en-GB" dirty="0">
                <a:latin typeface="Arial"/>
                <a:cs typeface="Arial"/>
              </a:rPr>
              <a:t> </a:t>
            </a:r>
            <a:r>
              <a:rPr lang="en-GB">
                <a:latin typeface="Arial"/>
                <a:cs typeface="Arial"/>
              </a:rPr>
              <a:t>[Accessed 11 July 2026].</a:t>
            </a:r>
            <a:br>
              <a:rPr lang="en-GB" dirty="0">
                <a:latin typeface="Arial"/>
                <a:cs typeface="Arial"/>
              </a:rPr>
            </a:br>
            <a:r>
              <a:rPr lang="en-GB">
                <a:latin typeface="Arial"/>
                <a:cs typeface="Arial"/>
              </a:rPr>
              <a:t> Image 11</a:t>
            </a:r>
            <a:endParaRPr lang="en-GB"/>
          </a:p>
          <a:p>
            <a:r>
              <a:rPr lang="en-GB" dirty="0">
                <a:latin typeface="Arial"/>
                <a:cs typeface="Arial"/>
              </a:rPr>
              <a:t>Chiang, J.L., Maahs, D.M., Garvey, K.C., Hood, K.K., </a:t>
            </a:r>
            <a:r>
              <a:rPr lang="en-GB" dirty="0" err="1">
                <a:latin typeface="Arial"/>
                <a:cs typeface="Arial"/>
              </a:rPr>
              <a:t>Laffel</a:t>
            </a:r>
            <a:r>
              <a:rPr lang="en-GB" dirty="0">
                <a:latin typeface="Arial"/>
                <a:cs typeface="Arial"/>
              </a:rPr>
              <a:t>, L.M., Weinzimer, S.A., Wolfsdorf, J.I. and Schatz, D. (2018). Type 1 Diabetes in Children and Adolescents: A Position Statement by the American Diabetes Association. </a:t>
            </a:r>
            <a:r>
              <a:rPr lang="en-GB" i="1" dirty="0">
                <a:latin typeface="Arial"/>
                <a:cs typeface="Arial"/>
              </a:rPr>
              <a:t>Diabetes Care</a:t>
            </a:r>
            <a:r>
              <a:rPr lang="en-GB" dirty="0">
                <a:latin typeface="Arial"/>
                <a:cs typeface="Arial"/>
              </a:rPr>
              <a:t>, [online] 41(9), pp.2026–2044. doi:10.2337/dci18-0023.</a:t>
            </a:r>
            <a:endParaRPr lang="en-GB" dirty="0"/>
          </a:p>
          <a:p>
            <a:r>
              <a:rPr lang="en-GB">
                <a:latin typeface="Arial"/>
                <a:cs typeface="Arial"/>
              </a:rPr>
              <a:t>Cmthub.co.uk. (2025). </a:t>
            </a:r>
            <a:r>
              <a:rPr lang="en-GB" i="1">
                <a:latin typeface="Arial"/>
                <a:cs typeface="Arial"/>
              </a:rPr>
              <a:t>Personalised Care Roles – Cheshire &amp; Merseyside Training Hub</a:t>
            </a:r>
            <a:r>
              <a:rPr lang="en-GB">
                <a:latin typeface="Arial"/>
                <a:cs typeface="Arial"/>
              </a:rPr>
              <a:t>. [online] Available at: </a:t>
            </a:r>
            <a:r>
              <a:rPr lang="en-GB" dirty="0">
                <a:latin typeface="Arial"/>
                <a:cs typeface="Arial"/>
                <a:hlinkClick r:id="rId6"/>
              </a:rPr>
              <a:t>https://cmthub.co.uk/personalised-care-roles-2/</a:t>
            </a:r>
            <a:r>
              <a:rPr lang="en-GB">
                <a:latin typeface="Arial"/>
                <a:cs typeface="Arial"/>
              </a:rPr>
              <a:t> [Accessed 11 July 2026].</a:t>
            </a:r>
            <a:br>
              <a:rPr lang="en-GB" dirty="0">
                <a:latin typeface="Arial"/>
                <a:cs typeface="Arial"/>
              </a:rPr>
            </a:br>
            <a:r>
              <a:rPr lang="en-GB">
                <a:latin typeface="Arial"/>
                <a:cs typeface="Arial"/>
              </a:rPr>
              <a:t> Image 9</a:t>
            </a:r>
            <a:endParaRPr lang="en-GB"/>
          </a:p>
          <a:p>
            <a:pPr algn="l"/>
            <a:endParaRPr lang="en-GB" dirty="0"/>
          </a:p>
        </p:txBody>
      </p:sp>
    </p:spTree>
    <p:extLst>
      <p:ext uri="{BB962C8B-B14F-4D97-AF65-F5344CB8AC3E}">
        <p14:creationId xmlns:p14="http://schemas.microsoft.com/office/powerpoint/2010/main" val="14672341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FDB9FC2-7F9B-A789-909C-1ADFC24A39DC}"/>
              </a:ext>
            </a:extLst>
          </p:cNvPr>
          <p:cNvSpPr txBox="1"/>
          <p:nvPr/>
        </p:nvSpPr>
        <p:spPr>
          <a:xfrm>
            <a:off x="217571" y="430995"/>
            <a:ext cx="11762924"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cs typeface="Arial"/>
              </a:rPr>
              <a:t>Conor Seery (2019). </a:t>
            </a:r>
            <a:r>
              <a:rPr lang="en-GB" i="1">
                <a:latin typeface="Arial"/>
                <a:cs typeface="Arial"/>
              </a:rPr>
              <a:t>How Many People Have Diabetes - Diabetes Prevalence Numbers</a:t>
            </a:r>
            <a:r>
              <a:rPr lang="en-GB">
                <a:latin typeface="Arial"/>
                <a:cs typeface="Arial"/>
              </a:rPr>
              <a:t>. [online] Diabetes.co.uk. Available at: </a:t>
            </a:r>
            <a:r>
              <a:rPr lang="en-GB" dirty="0">
                <a:latin typeface="Arial"/>
                <a:cs typeface="Arial"/>
                <a:hlinkClick r:id="rId2"/>
              </a:rPr>
              <a:t>https://www.diabetes.co.uk/diabetes-prevalence.html</a:t>
            </a:r>
            <a:r>
              <a:rPr lang="en-GB">
                <a:latin typeface="Arial"/>
                <a:cs typeface="Arial"/>
              </a:rPr>
              <a:t> [Accessed 8 July 2026].</a:t>
            </a:r>
            <a:endParaRPr lang="en-US"/>
          </a:p>
          <a:p>
            <a:r>
              <a:rPr lang="en-GB" dirty="0">
                <a:latin typeface="Arial"/>
                <a:cs typeface="Arial"/>
              </a:rPr>
              <a:t>Diabetes on the net (2019). </a:t>
            </a:r>
            <a:r>
              <a:rPr lang="en-GB" i="1" dirty="0">
                <a:latin typeface="Arial"/>
                <a:cs typeface="Arial"/>
              </a:rPr>
              <a:t>Transferring self-management responsibilities in type 1 diabetes families: Initial assessment of individual and family self-management theory - </a:t>
            </a:r>
            <a:r>
              <a:rPr lang="en-GB" i="1" dirty="0" err="1">
                <a:latin typeface="Arial"/>
                <a:cs typeface="Arial"/>
              </a:rPr>
              <a:t>DiabetesontheNet</a:t>
            </a:r>
            <a:r>
              <a:rPr lang="en-GB" dirty="0">
                <a:latin typeface="Arial"/>
                <a:cs typeface="Arial"/>
              </a:rPr>
              <a:t>. [online] Diabetes on the net. Available at: </a:t>
            </a:r>
            <a:r>
              <a:rPr lang="en-GB" dirty="0">
                <a:latin typeface="Arial"/>
                <a:cs typeface="Arial"/>
                <a:hlinkClick r:id="rId3"/>
              </a:rPr>
              <a:t>https://diabetesonthenet.com/diabetes-care-children-young-people/transferring-self-management-responsibilities-type-1-diabetes-families/</a:t>
            </a:r>
            <a:r>
              <a:rPr lang="en-GB" dirty="0">
                <a:latin typeface="Arial"/>
                <a:cs typeface="Arial"/>
              </a:rPr>
              <a:t> [Accessed 11 July 2026].</a:t>
            </a:r>
            <a:endParaRPr lang="en-GB" dirty="0"/>
          </a:p>
          <a:p>
            <a:r>
              <a:rPr lang="en-GB">
                <a:latin typeface="Arial"/>
                <a:cs typeface="Arial"/>
              </a:rPr>
              <a:t>Diabetes UK (2017). </a:t>
            </a:r>
            <a:r>
              <a:rPr lang="en-GB" i="1">
                <a:latin typeface="Arial"/>
                <a:cs typeface="Arial"/>
              </a:rPr>
              <a:t>What are the signs and symptoms of diabetes?</a:t>
            </a:r>
            <a:r>
              <a:rPr lang="en-GB">
                <a:latin typeface="Arial"/>
                <a:cs typeface="Arial"/>
              </a:rPr>
              <a:t> [online] Diabetes UK. Available at: </a:t>
            </a:r>
            <a:r>
              <a:rPr lang="en-GB" dirty="0">
                <a:latin typeface="Arial"/>
                <a:cs typeface="Arial"/>
                <a:hlinkClick r:id="rId4"/>
              </a:rPr>
              <a:t>https://www.diabetes.org.uk/about-diabetes/symptoms</a:t>
            </a:r>
            <a:r>
              <a:rPr lang="en-GB">
                <a:latin typeface="Arial"/>
                <a:cs typeface="Arial"/>
              </a:rPr>
              <a:t> [Accessed 1 July 2026].</a:t>
            </a:r>
            <a:endParaRPr lang="en-GB"/>
          </a:p>
          <a:p>
            <a:r>
              <a:rPr lang="en-GB">
                <a:latin typeface="Arial"/>
                <a:cs typeface="Arial"/>
              </a:rPr>
              <a:t>Diabetes UK (2023a). </a:t>
            </a:r>
            <a:r>
              <a:rPr lang="en-GB" i="1">
                <a:latin typeface="Arial"/>
                <a:cs typeface="Arial"/>
              </a:rPr>
              <a:t>How Many People in the UK Have diabetes?</a:t>
            </a:r>
            <a:r>
              <a:rPr lang="en-GB">
                <a:latin typeface="Arial"/>
                <a:cs typeface="Arial"/>
              </a:rPr>
              <a:t> [online] Diabetes UK. Available at: </a:t>
            </a:r>
            <a:r>
              <a:rPr lang="en-GB" dirty="0">
                <a:latin typeface="Arial"/>
                <a:cs typeface="Arial"/>
                <a:hlinkClick r:id="rId5"/>
              </a:rPr>
              <a:t>https://www.diabetes.org.uk/about-us/about-the-charity/our-strategy/statistics</a:t>
            </a:r>
            <a:r>
              <a:rPr lang="en-GB">
                <a:latin typeface="Arial"/>
                <a:cs typeface="Arial"/>
              </a:rPr>
              <a:t> [Accessed 8 July 2026a].</a:t>
            </a:r>
            <a:endParaRPr lang="en-GB"/>
          </a:p>
          <a:p>
            <a:r>
              <a:rPr lang="nl">
                <a:latin typeface="Arial"/>
                <a:cs typeface="Arial"/>
              </a:rPr>
              <a:t>Diabetes UK (2023b). </a:t>
            </a:r>
            <a:r>
              <a:rPr lang="nl" i="1">
                <a:latin typeface="Arial"/>
                <a:cs typeface="Arial"/>
              </a:rPr>
              <a:t>Type 1 diabetes</a:t>
            </a:r>
            <a:r>
              <a:rPr lang="nl">
                <a:latin typeface="Arial"/>
                <a:cs typeface="Arial"/>
              </a:rPr>
              <a:t>. </a:t>
            </a:r>
            <a:r>
              <a:rPr lang="en-GB">
                <a:latin typeface="Arial"/>
                <a:cs typeface="Arial"/>
              </a:rPr>
              <a:t>[online] Diabetes UK. Available at: </a:t>
            </a:r>
            <a:r>
              <a:rPr lang="en-GB" dirty="0">
                <a:latin typeface="Arial"/>
                <a:cs typeface="Arial"/>
                <a:hlinkClick r:id="rId6"/>
              </a:rPr>
              <a:t>https://www.diabetes.org.uk/about-diabetes/type-1-diabetes</a:t>
            </a:r>
            <a:r>
              <a:rPr lang="en-GB">
                <a:latin typeface="Arial"/>
                <a:cs typeface="Arial"/>
              </a:rPr>
              <a:t> [Accessed 1 July 2026b].</a:t>
            </a:r>
            <a:endParaRPr lang="en-GB"/>
          </a:p>
          <a:p>
            <a:r>
              <a:rPr lang="en-GB" dirty="0">
                <a:latin typeface="Arial"/>
                <a:cs typeface="Arial"/>
              </a:rPr>
              <a:t>Diabetes </a:t>
            </a:r>
            <a:r>
              <a:rPr lang="en-GB" dirty="0" err="1">
                <a:latin typeface="Arial"/>
                <a:cs typeface="Arial"/>
              </a:rPr>
              <a:t>uk</a:t>
            </a:r>
            <a:r>
              <a:rPr lang="en-GB" dirty="0">
                <a:latin typeface="Arial"/>
                <a:cs typeface="Arial"/>
              </a:rPr>
              <a:t> (2023). </a:t>
            </a:r>
            <a:r>
              <a:rPr lang="en-GB" i="1" dirty="0">
                <a:latin typeface="Arial"/>
                <a:cs typeface="Arial"/>
              </a:rPr>
              <a:t>Type 1 diabetes treatments</a:t>
            </a:r>
            <a:r>
              <a:rPr lang="en-GB" dirty="0">
                <a:latin typeface="Arial"/>
                <a:cs typeface="Arial"/>
              </a:rPr>
              <a:t>. [online] Diabetes UK. Available at: </a:t>
            </a:r>
            <a:r>
              <a:rPr lang="en-GB" dirty="0">
                <a:latin typeface="Arial"/>
                <a:cs typeface="Arial"/>
                <a:hlinkClick r:id="rId7"/>
              </a:rPr>
              <a:t>https://www.diabetes.org.uk/about-diabetes/type-1-diabetes/treatments</a:t>
            </a:r>
            <a:r>
              <a:rPr lang="en-GB" dirty="0">
                <a:latin typeface="Arial"/>
                <a:cs typeface="Arial"/>
              </a:rPr>
              <a:t> [Accessed 11 July 2026].</a:t>
            </a:r>
            <a:endParaRPr lang="en-GB" dirty="0"/>
          </a:p>
          <a:p>
            <a:r>
              <a:rPr lang="en-GB">
                <a:latin typeface="Arial"/>
                <a:cs typeface="Arial"/>
              </a:rPr>
              <a:t>Dr. Ambrish Mithal (2021). </a:t>
            </a:r>
            <a:r>
              <a:rPr lang="en-GB" i="1">
                <a:latin typeface="Arial"/>
                <a:cs typeface="Arial"/>
              </a:rPr>
              <a:t>Type 1 Diabetes: Symptoms, Diagnosis and Treatment</a:t>
            </a:r>
            <a:r>
              <a:rPr lang="en-GB">
                <a:latin typeface="Arial"/>
                <a:cs typeface="Arial"/>
              </a:rPr>
              <a:t>. [online] Maxhealthcare.in. Available at: </a:t>
            </a:r>
            <a:r>
              <a:rPr lang="en-GB" dirty="0">
                <a:latin typeface="Arial"/>
                <a:cs typeface="Arial"/>
                <a:hlinkClick r:id="rId8"/>
              </a:rPr>
              <a:t>https://www.maxhealthcare.in/blogs/type-1-diabetes-causes-symptoms-and-diagnosis</a:t>
            </a:r>
            <a:r>
              <a:rPr lang="en-GB">
                <a:latin typeface="Arial"/>
                <a:cs typeface="Arial"/>
              </a:rPr>
              <a:t> [Accessed 1 July 2026].</a:t>
            </a:r>
            <a:br>
              <a:rPr lang="en-GB" dirty="0">
                <a:latin typeface="Arial"/>
                <a:cs typeface="Arial"/>
              </a:rPr>
            </a:br>
            <a:r>
              <a:rPr lang="en-GB">
                <a:latin typeface="Arial"/>
                <a:cs typeface="Arial"/>
              </a:rPr>
              <a:t> Image 2</a:t>
            </a:r>
            <a:endParaRPr lang="en-GB"/>
          </a:p>
          <a:p>
            <a:r>
              <a:rPr lang="en-GB">
                <a:latin typeface="Arial"/>
                <a:cs typeface="Arial"/>
              </a:rPr>
              <a:t>Early years Wales (2024). </a:t>
            </a:r>
            <a:r>
              <a:rPr lang="en-GB" i="1">
                <a:latin typeface="Arial"/>
                <a:cs typeface="Arial"/>
              </a:rPr>
              <a:t>Blog: Know the 4Ts of Type 1 Diabetes</a:t>
            </a:r>
            <a:r>
              <a:rPr lang="en-GB">
                <a:latin typeface="Arial"/>
                <a:cs typeface="Arial"/>
              </a:rPr>
              <a:t>. [online] Early Years Wales. Available at: </a:t>
            </a:r>
            <a:r>
              <a:rPr lang="en-GB" dirty="0">
                <a:latin typeface="Arial"/>
                <a:cs typeface="Arial"/>
                <a:hlinkClick r:id="rId9"/>
              </a:rPr>
              <a:t>https://www.earlyyears.wales/en/news/blog-know-4ts-type-1-diabetes</a:t>
            </a:r>
            <a:r>
              <a:rPr lang="en-GB">
                <a:latin typeface="Arial"/>
                <a:cs typeface="Arial"/>
              </a:rPr>
              <a:t> [Accessed 7 July 2026].</a:t>
            </a:r>
            <a:br>
              <a:rPr lang="en-GB" dirty="0">
                <a:latin typeface="Arial"/>
                <a:cs typeface="Arial"/>
              </a:rPr>
            </a:br>
            <a:r>
              <a:rPr lang="en-GB">
                <a:latin typeface="Arial"/>
                <a:cs typeface="Arial"/>
              </a:rPr>
              <a:t> image 4</a:t>
            </a:r>
            <a:endParaRPr lang="en-GB"/>
          </a:p>
          <a:p>
            <a:pPr algn="l"/>
            <a:endParaRPr lang="en-GB" dirty="0"/>
          </a:p>
        </p:txBody>
      </p:sp>
    </p:spTree>
    <p:extLst>
      <p:ext uri="{BB962C8B-B14F-4D97-AF65-F5344CB8AC3E}">
        <p14:creationId xmlns:p14="http://schemas.microsoft.com/office/powerpoint/2010/main" val="4549797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7326DB-ECBB-ECC0-58AF-D8B180801736}"/>
              </a:ext>
            </a:extLst>
          </p:cNvPr>
          <p:cNvSpPr txBox="1"/>
          <p:nvPr/>
        </p:nvSpPr>
        <p:spPr>
          <a:xfrm>
            <a:off x="123693" y="290177"/>
            <a:ext cx="11629507" cy="62786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cs typeface="Arial"/>
              </a:rPr>
              <a:t>ElSayed, N.A., McCoy, R.G., Aleppo, G., Bajaj, M., </a:t>
            </a:r>
            <a:r>
              <a:rPr lang="en-GB" sz="1600" dirty="0" err="1">
                <a:latin typeface="Arial"/>
                <a:cs typeface="Arial"/>
              </a:rPr>
              <a:t>Balapattabi</a:t>
            </a:r>
            <a:r>
              <a:rPr lang="en-GB" sz="1600" dirty="0">
                <a:latin typeface="Arial"/>
                <a:cs typeface="Arial"/>
              </a:rPr>
              <a:t>, K., Callaghan, B.C., Cusi, K., Beverly, E.A., Briggs Early, K., Bruemmer, D., Das, S.R., </a:t>
            </a:r>
            <a:r>
              <a:rPr lang="en-GB" sz="1600" dirty="0" err="1">
                <a:latin typeface="Arial"/>
                <a:cs typeface="Arial"/>
              </a:rPr>
              <a:t>Ebekozien</a:t>
            </a:r>
            <a:r>
              <a:rPr lang="en-GB" sz="1600" dirty="0">
                <a:latin typeface="Arial"/>
                <a:cs typeface="Arial"/>
              </a:rPr>
              <a:t>, O., </a:t>
            </a:r>
            <a:r>
              <a:rPr lang="en-GB" sz="1600" dirty="0" err="1">
                <a:latin typeface="Arial"/>
                <a:cs typeface="Arial"/>
              </a:rPr>
              <a:t>Echouffo-Tcheugui</a:t>
            </a:r>
            <a:r>
              <a:rPr lang="en-GB" sz="1600" dirty="0">
                <a:latin typeface="Arial"/>
                <a:cs typeface="Arial"/>
              </a:rPr>
              <a:t>, J.B., Eichorst, B., </a:t>
            </a:r>
            <a:r>
              <a:rPr lang="en-GB" sz="1600" dirty="0" err="1">
                <a:latin typeface="Arial"/>
                <a:cs typeface="Arial"/>
              </a:rPr>
              <a:t>Ekhlaspour</a:t>
            </a:r>
            <a:r>
              <a:rPr lang="en-GB" sz="1600" dirty="0">
                <a:latin typeface="Arial"/>
                <a:cs typeface="Arial"/>
              </a:rPr>
              <a:t>, L., Fleming, T.K., </a:t>
            </a:r>
            <a:r>
              <a:rPr lang="en-GB" sz="1600" dirty="0" err="1">
                <a:latin typeface="Arial"/>
                <a:cs typeface="Arial"/>
              </a:rPr>
              <a:t>Frykberg</a:t>
            </a:r>
            <a:r>
              <a:rPr lang="en-GB" sz="1600" dirty="0">
                <a:latin typeface="Arial"/>
                <a:cs typeface="Arial"/>
              </a:rPr>
              <a:t>, R.G., Gaglia, J.L., Galindo, R.J., Garg, R., Garg, S.J., Girotra, M., Giurini, J.M., Hassanein, M., </a:t>
            </a:r>
            <a:r>
              <a:rPr lang="en-GB" sz="1600" dirty="0" err="1">
                <a:latin typeface="Arial"/>
                <a:cs typeface="Arial"/>
              </a:rPr>
              <a:t>Khunti</a:t>
            </a:r>
            <a:r>
              <a:rPr lang="en-GB" sz="1600" dirty="0">
                <a:latin typeface="Arial"/>
                <a:cs typeface="Arial"/>
              </a:rPr>
              <a:t>, K., </a:t>
            </a:r>
            <a:r>
              <a:rPr lang="en-GB" sz="1600" dirty="0" err="1">
                <a:latin typeface="Arial"/>
                <a:cs typeface="Arial"/>
              </a:rPr>
              <a:t>Kosiborod</a:t>
            </a:r>
            <a:r>
              <a:rPr lang="en-GB" sz="1600" dirty="0">
                <a:latin typeface="Arial"/>
                <a:cs typeface="Arial"/>
              </a:rPr>
              <a:t>, M.N., Kushner, R.F., Lal, R., Levin, S.R., </a:t>
            </a:r>
            <a:r>
              <a:rPr lang="en-GB" sz="1600" dirty="0" err="1">
                <a:latin typeface="Arial"/>
                <a:cs typeface="Arial"/>
              </a:rPr>
              <a:t>Lingvay</a:t>
            </a:r>
            <a:r>
              <a:rPr lang="en-GB" sz="1600" dirty="0">
                <a:latin typeface="Arial"/>
                <a:cs typeface="Arial"/>
              </a:rPr>
              <a:t>, I., </a:t>
            </a:r>
            <a:r>
              <a:rPr lang="en-GB" sz="1600" dirty="0" err="1">
                <a:latin typeface="Arial"/>
                <a:cs typeface="Arial"/>
              </a:rPr>
              <a:t>Matfin</a:t>
            </a:r>
            <a:r>
              <a:rPr lang="en-GB" sz="1600" dirty="0">
                <a:latin typeface="Arial"/>
                <a:cs typeface="Arial"/>
              </a:rPr>
              <a:t>, G., </a:t>
            </a:r>
            <a:r>
              <a:rPr lang="en-GB" sz="1600" dirty="0" err="1">
                <a:latin typeface="Arial"/>
                <a:cs typeface="Arial"/>
              </a:rPr>
              <a:t>Middelbeek</a:t>
            </a:r>
            <a:r>
              <a:rPr lang="en-GB" sz="1600" dirty="0">
                <a:latin typeface="Arial"/>
                <a:cs typeface="Arial"/>
              </a:rPr>
              <a:t>, R.J.W., Murdock, L., Napoli, N., Neumiller, J.J., Pandya, N., Parish, S.J., Pekas, E.J., Pilla, S.J., Pirih, F.Q., Polsky, S., Segal, A.R., Seley, J.J., Selvin, E., Srinivasan, S., Stanton, R.C., Tanenbaum, M.L., Urbanski, P., Verduzco-Gutierrez, M., Woodward, C.C., </a:t>
            </a:r>
            <a:r>
              <a:rPr lang="en-GB" sz="1600" dirty="0" err="1">
                <a:latin typeface="Arial"/>
                <a:cs typeface="Arial"/>
              </a:rPr>
              <a:t>Younossi</a:t>
            </a:r>
            <a:r>
              <a:rPr lang="en-GB" sz="1600" dirty="0">
                <a:latin typeface="Arial"/>
                <a:cs typeface="Arial"/>
              </a:rPr>
              <a:t>, Z.M. and </a:t>
            </a:r>
            <a:r>
              <a:rPr lang="en-GB" sz="1600" dirty="0" err="1">
                <a:latin typeface="Arial"/>
                <a:cs typeface="Arial"/>
              </a:rPr>
              <a:t>Bannuru</a:t>
            </a:r>
            <a:r>
              <a:rPr lang="en-GB" sz="1600" dirty="0">
                <a:latin typeface="Arial"/>
                <a:cs typeface="Arial"/>
              </a:rPr>
              <a:t>, R.R. (2024). Introduction and Methodology: Standards of Care in Diabetes—2025. </a:t>
            </a:r>
            <a:r>
              <a:rPr lang="en-GB" sz="1600" i="1" dirty="0">
                <a:latin typeface="Arial"/>
                <a:cs typeface="Arial"/>
              </a:rPr>
              <a:t>Diabetes Care</a:t>
            </a:r>
            <a:r>
              <a:rPr lang="en-GB" sz="1600" dirty="0">
                <a:latin typeface="Arial"/>
                <a:cs typeface="Arial"/>
              </a:rPr>
              <a:t>, [online] 48(Supplement_1), pp.S1-S5. doi:10.2337/dc25-sint.</a:t>
            </a:r>
            <a:endParaRPr lang="en-US" sz="1600"/>
          </a:p>
          <a:p>
            <a:r>
              <a:rPr lang="en-GB" sz="1600" dirty="0">
                <a:latin typeface="Arial"/>
                <a:cs typeface="Arial"/>
              </a:rPr>
              <a:t>Gregory, G.A., Robinson, T.I.G., Linklater, S.E., Wang, F., </a:t>
            </a:r>
            <a:r>
              <a:rPr lang="en-GB" sz="1600" dirty="0" err="1">
                <a:latin typeface="Arial"/>
                <a:cs typeface="Arial"/>
              </a:rPr>
              <a:t>Colagiuri</a:t>
            </a:r>
            <a:r>
              <a:rPr lang="en-GB" sz="1600" dirty="0">
                <a:latin typeface="Arial"/>
                <a:cs typeface="Arial"/>
              </a:rPr>
              <a:t>, S., Beaufort, C. de, Donaghue, K.C., Magliano, D.J., </a:t>
            </a:r>
            <a:r>
              <a:rPr lang="en-GB" sz="1600" dirty="0" err="1">
                <a:latin typeface="Arial"/>
                <a:cs typeface="Arial"/>
              </a:rPr>
              <a:t>Maniam</a:t>
            </a:r>
            <a:r>
              <a:rPr lang="en-GB" sz="1600" dirty="0">
                <a:latin typeface="Arial"/>
                <a:cs typeface="Arial"/>
              </a:rPr>
              <a:t>, J., Orchard, T.J., Rai, P. and Ogle, G.D. (2022). Global incidence, prevalence, and Mortality of Type 1 Diabetes in 2021 with Projection to 2040: A Modelling Study. </a:t>
            </a:r>
            <a:r>
              <a:rPr lang="en-GB" sz="1600" i="1" dirty="0">
                <a:latin typeface="Arial"/>
                <a:cs typeface="Arial"/>
              </a:rPr>
              <a:t>The Lancet Diabetes &amp; Endocrinology</a:t>
            </a:r>
            <a:r>
              <a:rPr lang="en-GB" sz="1600" dirty="0">
                <a:latin typeface="Arial"/>
                <a:cs typeface="Arial"/>
              </a:rPr>
              <a:t>, [online] 10(10), pp.741–760. doi:10.1016/S2213-8587(22)00218-2.</a:t>
            </a:r>
            <a:endParaRPr lang="en-GB" sz="1600"/>
          </a:p>
          <a:p>
            <a:r>
              <a:rPr lang="en-GB" sz="1600">
                <a:latin typeface="Arial"/>
                <a:cs typeface="Arial"/>
              </a:rPr>
              <a:t>International Diabetes Federation (2025a). </a:t>
            </a:r>
            <a:r>
              <a:rPr lang="en-GB" sz="1600" i="1">
                <a:latin typeface="Arial"/>
                <a:cs typeface="Arial"/>
              </a:rPr>
              <a:t>Diabetes around the World in 2025</a:t>
            </a:r>
            <a:r>
              <a:rPr lang="en-GB" sz="1600">
                <a:latin typeface="Arial"/>
                <a:cs typeface="Arial"/>
              </a:rPr>
              <a:t>. [online] IDF Diabetes Atlas. Available at: </a:t>
            </a:r>
            <a:r>
              <a:rPr lang="en-GB" sz="1600" dirty="0">
                <a:latin typeface="Arial"/>
                <a:cs typeface="Arial"/>
                <a:hlinkClick r:id="rId2"/>
              </a:rPr>
              <a:t>https://diabetesatlas.org/</a:t>
            </a:r>
            <a:r>
              <a:rPr lang="en-GB" sz="1600">
                <a:latin typeface="Arial"/>
                <a:cs typeface="Arial"/>
              </a:rPr>
              <a:t> [Accessed 10 July 2026a].</a:t>
            </a:r>
            <a:endParaRPr lang="en-GB" sz="1600"/>
          </a:p>
          <a:p>
            <a:r>
              <a:rPr lang="en-GB" sz="1600">
                <a:latin typeface="Arial"/>
                <a:cs typeface="Arial"/>
              </a:rPr>
              <a:t>International Diabetes Federation (2025b). </a:t>
            </a:r>
            <a:r>
              <a:rPr lang="en-GB" sz="1600" i="1">
                <a:latin typeface="Arial"/>
                <a:cs typeface="Arial"/>
              </a:rPr>
              <a:t>Global</a:t>
            </a:r>
            <a:r>
              <a:rPr lang="en-GB" sz="1600">
                <a:latin typeface="Arial"/>
                <a:cs typeface="Arial"/>
              </a:rPr>
              <a:t>. [online] Diabetes Atlas. Available at: </a:t>
            </a:r>
            <a:r>
              <a:rPr lang="en-GB" sz="1600" dirty="0">
                <a:latin typeface="Arial"/>
                <a:cs typeface="Arial"/>
                <a:hlinkClick r:id="rId3"/>
              </a:rPr>
              <a:t>https://diabetesatlas.org/data-by-location/global/</a:t>
            </a:r>
            <a:r>
              <a:rPr lang="en-GB" sz="1600">
                <a:latin typeface="Arial"/>
                <a:cs typeface="Arial"/>
              </a:rPr>
              <a:t> [Accessed 10 July 2026b].</a:t>
            </a:r>
            <a:endParaRPr lang="en-GB" sz="1600"/>
          </a:p>
          <a:p>
            <a:r>
              <a:rPr lang="en-GB" sz="1600">
                <a:latin typeface="Arial"/>
                <a:cs typeface="Arial"/>
              </a:rPr>
              <a:t>Liv Hospital (2026). </a:t>
            </a:r>
            <a:r>
              <a:rPr lang="en-GB" sz="1600" i="1">
                <a:latin typeface="Arial"/>
                <a:cs typeface="Arial"/>
              </a:rPr>
              <a:t>How Many People Have Diabetes Type 1 Worldwide</a:t>
            </a:r>
            <a:r>
              <a:rPr lang="en-GB" sz="1600">
                <a:latin typeface="Arial"/>
                <a:cs typeface="Arial"/>
              </a:rPr>
              <a:t>. [online] Liv Hospital. Available at: </a:t>
            </a:r>
            <a:r>
              <a:rPr lang="en-GB" sz="1600" dirty="0">
                <a:latin typeface="Arial"/>
                <a:cs typeface="Arial"/>
                <a:hlinkClick r:id="rId4"/>
              </a:rPr>
              <a:t>https://int.livhospital.com/how-many-people-have-type-1-diabetes-worldwide/</a:t>
            </a:r>
            <a:r>
              <a:rPr lang="en-GB" sz="1600">
                <a:latin typeface="Arial"/>
                <a:cs typeface="Arial"/>
              </a:rPr>
              <a:t> [Accessed 10 July 2026].</a:t>
            </a:r>
            <a:endParaRPr lang="en-GB" sz="1600"/>
          </a:p>
          <a:p>
            <a:r>
              <a:rPr lang="en-GB" sz="1600">
                <a:latin typeface="Arial"/>
                <a:cs typeface="Arial"/>
              </a:rPr>
              <a:t>Mohammed Najeeb Ashraf, Cheng, A. and Robinson, D.J. (2024). Emotional, Psychological, and Social Well-being Experience of Long-Term Living with Type 1 Diabetes Mellitus: A Patient–Psychiatrist–Endocrinologist Perspective. </a:t>
            </a:r>
            <a:r>
              <a:rPr lang="en-GB" sz="1600" i="1">
                <a:latin typeface="Arial"/>
                <a:cs typeface="Arial"/>
              </a:rPr>
              <a:t>Diabetes Therapy</a:t>
            </a:r>
            <a:r>
              <a:rPr lang="en-GB" sz="1600">
                <a:latin typeface="Arial"/>
                <a:cs typeface="Arial"/>
              </a:rPr>
              <a:t>, 15(2). doi:10.1007/s13300-023-01527-w.</a:t>
            </a:r>
            <a:endParaRPr lang="en-GB" sz="1600"/>
          </a:p>
          <a:p>
            <a:r>
              <a:rPr lang="en-GB" sz="1600">
                <a:latin typeface="Arial"/>
                <a:cs typeface="Arial"/>
              </a:rPr>
              <a:t>National Diabetes Support Team (2006). </a:t>
            </a:r>
            <a:r>
              <a:rPr lang="en-GB" sz="1600" i="1">
                <a:latin typeface="Arial"/>
                <a:cs typeface="Arial"/>
              </a:rPr>
              <a:t>National Diabetes Support Team Factsheet No. 18 The Psychological Impact of Diabetes</a:t>
            </a:r>
            <a:r>
              <a:rPr lang="en-GB" sz="1600">
                <a:latin typeface="Arial"/>
                <a:cs typeface="Arial"/>
              </a:rPr>
              <a:t>. [online] Available at: </a:t>
            </a:r>
            <a:r>
              <a:rPr lang="en-GB" sz="1600" dirty="0">
                <a:latin typeface="Arial"/>
                <a:cs typeface="Arial"/>
                <a:hlinkClick r:id="rId5"/>
              </a:rPr>
              <a:t>https://www.england.nhs.uk/improvement-hub/wp-content/uploads/sites/44/2017/11/Factsheet_Psychological_Impact.pdf</a:t>
            </a:r>
            <a:r>
              <a:rPr lang="en-GB" sz="1600">
                <a:latin typeface="Arial"/>
                <a:cs typeface="Arial"/>
              </a:rPr>
              <a:t> [Accessed 2 July 2026].</a:t>
            </a:r>
            <a:endParaRPr lang="en-GB" sz="1600"/>
          </a:p>
          <a:p>
            <a:pPr algn="l"/>
            <a:endParaRPr lang="en-GB" dirty="0"/>
          </a:p>
        </p:txBody>
      </p:sp>
    </p:spTree>
    <p:extLst>
      <p:ext uri="{BB962C8B-B14F-4D97-AF65-F5344CB8AC3E}">
        <p14:creationId xmlns:p14="http://schemas.microsoft.com/office/powerpoint/2010/main" val="25069236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96E1409-3D1E-EDC7-81AB-F86DA86277D0}"/>
              </a:ext>
            </a:extLst>
          </p:cNvPr>
          <p:cNvSpPr txBox="1"/>
          <p:nvPr/>
        </p:nvSpPr>
        <p:spPr>
          <a:xfrm>
            <a:off x="74752" y="163409"/>
            <a:ext cx="11785160" cy="67403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cs typeface="Arial"/>
              </a:rPr>
              <a:t>National Institute for Health and Care Excellence (2022). </a:t>
            </a:r>
            <a:r>
              <a:rPr lang="en-GB" i="1">
                <a:latin typeface="Arial"/>
                <a:cs typeface="Arial"/>
              </a:rPr>
              <a:t>Overview | Type 1 Diabetes in adults: Diagnosis and Management | Guidance | NICE</a:t>
            </a:r>
            <a:r>
              <a:rPr lang="en-GB">
                <a:latin typeface="Arial"/>
                <a:cs typeface="Arial"/>
              </a:rPr>
              <a:t>. [online] Nice.org.uk. Available at: </a:t>
            </a:r>
            <a:r>
              <a:rPr lang="en-GB">
                <a:latin typeface="Arial"/>
                <a:cs typeface="Arial"/>
                <a:hlinkClick r:id="rId2"/>
              </a:rPr>
              <a:t>https://www.nice.org.uk/guidance/ng17</a:t>
            </a:r>
            <a:r>
              <a:rPr lang="en-GB">
                <a:latin typeface="Arial"/>
                <a:cs typeface="Arial"/>
              </a:rPr>
              <a:t> [Accessed 11 July 2026].</a:t>
            </a:r>
            <a:endParaRPr lang="en-US"/>
          </a:p>
          <a:p>
            <a:r>
              <a:rPr lang="en-GB">
                <a:latin typeface="Arial"/>
                <a:cs typeface="Arial"/>
              </a:rPr>
              <a:t>NHS (2023). </a:t>
            </a:r>
            <a:r>
              <a:rPr lang="en-GB" i="1">
                <a:latin typeface="Arial"/>
                <a:cs typeface="Arial"/>
              </a:rPr>
              <a:t>Diabetes</a:t>
            </a:r>
            <a:r>
              <a:rPr lang="en-GB">
                <a:latin typeface="Arial"/>
                <a:cs typeface="Arial"/>
              </a:rPr>
              <a:t>. [online] NHS. Available at: </a:t>
            </a:r>
            <a:r>
              <a:rPr lang="en-GB">
                <a:latin typeface="Arial"/>
                <a:cs typeface="Arial"/>
                <a:hlinkClick r:id="rId3"/>
              </a:rPr>
              <a:t>https://www.nhs.uk/conditions/diabetes/</a:t>
            </a:r>
            <a:r>
              <a:rPr lang="en-GB">
                <a:latin typeface="Arial"/>
                <a:cs typeface="Arial"/>
              </a:rPr>
              <a:t> [Accessed 1 July 2026].</a:t>
            </a:r>
            <a:endParaRPr lang="en-GB"/>
          </a:p>
          <a:p>
            <a:r>
              <a:rPr lang="en-GB">
                <a:latin typeface="Arial"/>
                <a:cs typeface="Arial"/>
              </a:rPr>
              <a:t>NHS (2024a). </a:t>
            </a:r>
            <a:r>
              <a:rPr lang="en-GB" i="1">
                <a:latin typeface="Arial"/>
                <a:cs typeface="Arial"/>
              </a:rPr>
              <a:t>Symptoms of type 1 diabetes and how it’s diagnosed</a:t>
            </a:r>
            <a:r>
              <a:rPr lang="en-GB">
                <a:latin typeface="Arial"/>
                <a:cs typeface="Arial"/>
              </a:rPr>
              <a:t>. [online] Nhs.uk. Available at: </a:t>
            </a:r>
            <a:r>
              <a:rPr lang="en-GB">
                <a:latin typeface="Arial"/>
                <a:cs typeface="Arial"/>
                <a:hlinkClick r:id="rId4"/>
              </a:rPr>
              <a:t>https://www.nhs.uk/conditions/type-1-diabetes/symptoms/</a:t>
            </a:r>
            <a:r>
              <a:rPr lang="en-GB">
                <a:latin typeface="Arial"/>
                <a:cs typeface="Arial"/>
              </a:rPr>
              <a:t> [Accessed 10 July 2026a].</a:t>
            </a:r>
            <a:endParaRPr lang="en-GB"/>
          </a:p>
          <a:p>
            <a:r>
              <a:rPr lang="en-GB">
                <a:latin typeface="Arial"/>
                <a:cs typeface="Arial"/>
              </a:rPr>
              <a:t>NHS (2024b). </a:t>
            </a:r>
            <a:r>
              <a:rPr lang="en-GB" i="1">
                <a:latin typeface="Arial"/>
                <a:cs typeface="Arial"/>
              </a:rPr>
              <a:t>Treatment for type 1 diabetes</a:t>
            </a:r>
            <a:r>
              <a:rPr lang="en-GB">
                <a:latin typeface="Arial"/>
                <a:cs typeface="Arial"/>
              </a:rPr>
              <a:t>. [online] Nhs.uk. Available at: </a:t>
            </a:r>
            <a:r>
              <a:rPr lang="en-GB">
                <a:latin typeface="Arial"/>
                <a:cs typeface="Arial"/>
                <a:hlinkClick r:id="rId5"/>
              </a:rPr>
              <a:t>https://www.nhs.uk/conditions/type-1-diabetes/treatment/</a:t>
            </a:r>
            <a:r>
              <a:rPr lang="en-GB">
                <a:latin typeface="Arial"/>
                <a:cs typeface="Arial"/>
              </a:rPr>
              <a:t> [Accessed 11 July 2026b].</a:t>
            </a:r>
            <a:endParaRPr lang="en-GB"/>
          </a:p>
          <a:p>
            <a:r>
              <a:rPr lang="en-GB">
                <a:latin typeface="Arial"/>
                <a:cs typeface="Arial"/>
              </a:rPr>
              <a:t>NHS (2024c). </a:t>
            </a:r>
            <a:r>
              <a:rPr lang="en-GB" i="1">
                <a:latin typeface="Arial"/>
                <a:cs typeface="Arial"/>
              </a:rPr>
              <a:t>What is type 1 diabetes?</a:t>
            </a:r>
            <a:r>
              <a:rPr lang="en-GB">
                <a:latin typeface="Arial"/>
                <a:cs typeface="Arial"/>
              </a:rPr>
              <a:t> [online] nhs.uk. Available at: </a:t>
            </a:r>
            <a:r>
              <a:rPr lang="en-GB">
                <a:latin typeface="Arial"/>
                <a:cs typeface="Arial"/>
                <a:hlinkClick r:id="rId6"/>
              </a:rPr>
              <a:t>https://www.nhs.uk/conditions/type-1-diabetes/what-is-type-1-diabetes/</a:t>
            </a:r>
            <a:r>
              <a:rPr lang="en-GB">
                <a:latin typeface="Arial"/>
                <a:cs typeface="Arial"/>
              </a:rPr>
              <a:t> [Accessed 1 July 2026c].</a:t>
            </a:r>
            <a:endParaRPr lang="en-GB"/>
          </a:p>
          <a:p>
            <a:r>
              <a:rPr lang="en-GB">
                <a:latin typeface="Arial"/>
                <a:cs typeface="Arial"/>
              </a:rPr>
              <a:t>NHS England (2021). </a:t>
            </a:r>
            <a:r>
              <a:rPr lang="en-GB" i="1">
                <a:latin typeface="Arial"/>
                <a:cs typeface="Arial"/>
              </a:rPr>
              <a:t>Comprehensive model of personalised care</a:t>
            </a:r>
            <a:r>
              <a:rPr lang="en-GB">
                <a:latin typeface="Arial"/>
                <a:cs typeface="Arial"/>
              </a:rPr>
              <a:t>. [online] NHS England. Available at: </a:t>
            </a:r>
            <a:r>
              <a:rPr lang="en-GB">
                <a:latin typeface="Arial"/>
                <a:cs typeface="Arial"/>
                <a:hlinkClick r:id="rId7"/>
              </a:rPr>
              <a:t>https://www.england.nhs.uk/personalisedcare/comprehensive-model-of-personalised-care/</a:t>
            </a:r>
            <a:r>
              <a:rPr lang="en-GB">
                <a:latin typeface="Arial"/>
                <a:cs typeface="Arial"/>
              </a:rPr>
              <a:t> [Accessed 11 July 2026].</a:t>
            </a:r>
            <a:endParaRPr lang="en-GB"/>
          </a:p>
          <a:p>
            <a:r>
              <a:rPr lang="en-GB">
                <a:latin typeface="Arial"/>
                <a:cs typeface="Arial"/>
              </a:rPr>
              <a:t>NHS England (2023). </a:t>
            </a:r>
            <a:r>
              <a:rPr lang="en-GB" i="1">
                <a:latin typeface="Arial"/>
                <a:cs typeface="Arial"/>
              </a:rPr>
              <a:t>Incidence and prevalence of diabetes, 2017-18 to 2021-22</a:t>
            </a:r>
            <a:r>
              <a:rPr lang="en-GB">
                <a:latin typeface="Arial"/>
                <a:cs typeface="Arial"/>
              </a:rPr>
              <a:t>. [online] NHS Digital. Available at: </a:t>
            </a:r>
            <a:r>
              <a:rPr lang="en-GB">
                <a:latin typeface="Arial"/>
                <a:cs typeface="Arial"/>
                <a:hlinkClick r:id="rId8"/>
              </a:rPr>
              <a:t>https://digital.nhs.uk/data-and-information/publications/statistical/national-diabetes-audit/report-1-care-processes-and-treatment-targets-2021-22-full-report/section-1---incidence-and-prevalence-17-18---21-22-copy</a:t>
            </a:r>
            <a:r>
              <a:rPr lang="en-GB">
                <a:latin typeface="Arial"/>
                <a:cs typeface="Arial"/>
              </a:rPr>
              <a:t> [Accessed 8 July 2026].</a:t>
            </a:r>
            <a:endParaRPr lang="en-GB"/>
          </a:p>
          <a:p>
            <a:r>
              <a:rPr lang="en-GB" dirty="0">
                <a:latin typeface="Arial"/>
                <a:cs typeface="Arial"/>
              </a:rPr>
              <a:t>Ogle, G. D, Wang, F., Haynes, A., Gregory, G.A., King, T.W., Deng, K., </a:t>
            </a:r>
            <a:r>
              <a:rPr lang="en-GB" dirty="0" err="1">
                <a:latin typeface="Arial"/>
                <a:cs typeface="Arial"/>
              </a:rPr>
              <a:t>Dabelea</a:t>
            </a:r>
            <a:r>
              <a:rPr lang="en-GB" dirty="0">
                <a:latin typeface="Arial"/>
                <a:cs typeface="Arial"/>
              </a:rPr>
              <a:t>, D., James, S., Jenkins, A.J., Li, X., Ma, R.C.W., Maahs, D.M., Oram, R.A., </a:t>
            </a:r>
            <a:r>
              <a:rPr lang="en-GB" dirty="0" err="1">
                <a:latin typeface="Arial"/>
                <a:cs typeface="Arial"/>
              </a:rPr>
              <a:t>Pihoker</a:t>
            </a:r>
            <a:r>
              <a:rPr lang="en-GB" dirty="0">
                <a:latin typeface="Arial"/>
                <a:cs typeface="Arial"/>
              </a:rPr>
              <a:t>, C., Svensson, J., Zhou, Z., Magliano, D.J. and Jayanthi Maniam (2025). Global type 1 diabetes prevalence, incidence, and mortality estimates 2025: Results from the International diabetes Federation Atlas, 11th Edition, and the T1D Index Version 3.0. </a:t>
            </a:r>
            <a:r>
              <a:rPr lang="en-GB" i="1" dirty="0">
                <a:latin typeface="Arial"/>
                <a:cs typeface="Arial"/>
              </a:rPr>
              <a:t>Diabetes Research and Clinical Practice</a:t>
            </a:r>
            <a:r>
              <a:rPr lang="en-GB" dirty="0">
                <a:latin typeface="Arial"/>
                <a:cs typeface="Arial"/>
              </a:rPr>
              <a:t>, 225(112277), pp.112277–112277. doi:10.1016/j.diabres.2025.112277.</a:t>
            </a:r>
            <a:br>
              <a:rPr lang="en-GB" dirty="0">
                <a:latin typeface="Arial"/>
                <a:cs typeface="Arial"/>
              </a:rPr>
            </a:br>
            <a:r>
              <a:rPr lang="en-GB" dirty="0">
                <a:latin typeface="Arial"/>
                <a:cs typeface="Arial"/>
              </a:rPr>
              <a:t> Image 6</a:t>
            </a:r>
            <a:endParaRPr lang="en-GB" dirty="0"/>
          </a:p>
          <a:p>
            <a:pPr algn="l"/>
            <a:endParaRPr lang="en-GB" dirty="0"/>
          </a:p>
        </p:txBody>
      </p:sp>
    </p:spTree>
    <p:extLst>
      <p:ext uri="{BB962C8B-B14F-4D97-AF65-F5344CB8AC3E}">
        <p14:creationId xmlns:p14="http://schemas.microsoft.com/office/powerpoint/2010/main" val="32474265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0F2A9F5-5BD7-FB33-393E-EE275B8F9F23}"/>
              </a:ext>
            </a:extLst>
          </p:cNvPr>
          <p:cNvSpPr txBox="1"/>
          <p:nvPr/>
        </p:nvSpPr>
        <p:spPr>
          <a:xfrm>
            <a:off x="311306" y="589257"/>
            <a:ext cx="11418264"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cs typeface="Arial"/>
              </a:rPr>
              <a:t>Sprint Medical (2020). </a:t>
            </a:r>
            <a:r>
              <a:rPr lang="en-GB" i="1">
                <a:latin typeface="Arial"/>
                <a:cs typeface="Arial"/>
              </a:rPr>
              <a:t>Type 1 diabetes: How to tackle the disease in children</a:t>
            </a:r>
            <a:r>
              <a:rPr lang="en-GB">
                <a:latin typeface="Arial"/>
                <a:cs typeface="Arial"/>
              </a:rPr>
              <a:t>. [online] Sprint Medical. Available at: </a:t>
            </a:r>
            <a:r>
              <a:rPr lang="en-GB" dirty="0">
                <a:latin typeface="Arial"/>
                <a:cs typeface="Arial"/>
                <a:hlinkClick r:id="rId2"/>
              </a:rPr>
              <a:t>https://sprintmedical.in/blog/type-1-diabetes-how-to-tackle-the-disease-in-children</a:t>
            </a:r>
            <a:r>
              <a:rPr lang="en-GB">
                <a:latin typeface="Arial"/>
                <a:cs typeface="Arial"/>
              </a:rPr>
              <a:t> [Accessed 7 July 2026].</a:t>
            </a:r>
            <a:br>
              <a:rPr lang="en-GB" dirty="0">
                <a:latin typeface="Arial"/>
                <a:cs typeface="Arial"/>
              </a:rPr>
            </a:br>
            <a:r>
              <a:rPr lang="en-GB">
                <a:latin typeface="Arial"/>
                <a:cs typeface="Arial"/>
              </a:rPr>
              <a:t> Image 3</a:t>
            </a:r>
            <a:endParaRPr lang="en-US"/>
          </a:p>
          <a:p>
            <a:r>
              <a:rPr lang="en-GB" dirty="0">
                <a:latin typeface="Arial"/>
                <a:cs typeface="Arial"/>
              </a:rPr>
              <a:t>Tao, B., Pietropaolo, M., Atkinson, M., Schatz, D. and Taylor, D. (2010). Estimating the Cost of Type 1 Diabetes in the U.S.: A Propensity Score Matching Method. </a:t>
            </a:r>
            <a:r>
              <a:rPr lang="en-GB" i="1" dirty="0" err="1">
                <a:latin typeface="Arial"/>
                <a:cs typeface="Arial"/>
              </a:rPr>
              <a:t>PLoS</a:t>
            </a:r>
            <a:r>
              <a:rPr lang="en-GB" i="1" dirty="0">
                <a:latin typeface="Arial"/>
                <a:cs typeface="Arial"/>
              </a:rPr>
              <a:t> ONE</a:t>
            </a:r>
            <a:r>
              <a:rPr lang="en-GB" dirty="0">
                <a:latin typeface="Arial"/>
                <a:cs typeface="Arial"/>
              </a:rPr>
              <a:t>, 5(7), p.e11501. doi:10.1371/journal.pone.0011501.</a:t>
            </a:r>
            <a:endParaRPr lang="en-GB" dirty="0"/>
          </a:p>
          <a:p>
            <a:r>
              <a:rPr lang="en-GB">
                <a:latin typeface="Arial"/>
                <a:cs typeface="Arial"/>
              </a:rPr>
              <a:t>University of Wales Trinity Saint David (2024). </a:t>
            </a:r>
            <a:r>
              <a:rPr lang="en-GB" i="1">
                <a:latin typeface="Arial"/>
                <a:cs typeface="Arial"/>
              </a:rPr>
              <a:t>Study</a:t>
            </a:r>
            <a:r>
              <a:rPr lang="en-GB">
                <a:latin typeface="Arial"/>
                <a:cs typeface="Arial"/>
              </a:rPr>
              <a:t>. [online] University of Wales Trinity Saint David. Available at: </a:t>
            </a:r>
            <a:r>
              <a:rPr lang="en-GB" dirty="0">
                <a:latin typeface="Arial"/>
                <a:cs typeface="Arial"/>
                <a:hlinkClick r:id="rId3"/>
              </a:rPr>
              <a:t>https://www.uwtsd.ac.uk/study</a:t>
            </a:r>
            <a:r>
              <a:rPr lang="en-GB">
                <a:latin typeface="Arial"/>
                <a:cs typeface="Arial"/>
              </a:rPr>
              <a:t> [Accessed 1 July 2026].</a:t>
            </a:r>
            <a:br>
              <a:rPr lang="en-GB" dirty="0">
                <a:latin typeface="Arial"/>
                <a:cs typeface="Arial"/>
              </a:rPr>
            </a:br>
            <a:r>
              <a:rPr lang="en-GB">
                <a:latin typeface="Arial"/>
                <a:cs typeface="Arial"/>
              </a:rPr>
              <a:t> Image 1</a:t>
            </a:r>
            <a:endParaRPr lang="en-GB"/>
          </a:p>
          <a:p>
            <a:r>
              <a:rPr lang="en-GB">
                <a:latin typeface="Arial"/>
                <a:cs typeface="Arial"/>
              </a:rPr>
              <a:t>World Health Organization (2024). </a:t>
            </a:r>
            <a:r>
              <a:rPr lang="en-GB" i="1">
                <a:latin typeface="Arial"/>
                <a:cs typeface="Arial"/>
              </a:rPr>
              <a:t>Diabetes</a:t>
            </a:r>
            <a:r>
              <a:rPr lang="en-GB">
                <a:latin typeface="Arial"/>
                <a:cs typeface="Arial"/>
              </a:rPr>
              <a:t>. [online] World Health Organization. Available at: </a:t>
            </a:r>
            <a:r>
              <a:rPr lang="en-GB" dirty="0">
                <a:latin typeface="Arial"/>
                <a:cs typeface="Arial"/>
                <a:hlinkClick r:id="rId4"/>
              </a:rPr>
              <a:t>https://www.who.int/news-room/fact-sheets/detail/diabetes</a:t>
            </a:r>
            <a:r>
              <a:rPr lang="en-GB">
                <a:latin typeface="Arial"/>
                <a:cs typeface="Arial"/>
              </a:rPr>
              <a:t> [Accessed 10 July 2026].</a:t>
            </a:r>
            <a:endParaRPr lang="en-GB"/>
          </a:p>
          <a:p>
            <a:r>
              <a:rPr lang="en-GB" dirty="0">
                <a:latin typeface="Arial"/>
                <a:cs typeface="Arial"/>
              </a:rPr>
              <a:t>Zaharia, O.P., Lanzinger, S., Rosenbauer, J., Karges, W., </a:t>
            </a:r>
            <a:r>
              <a:rPr lang="en-GB" dirty="0" err="1">
                <a:latin typeface="Arial"/>
                <a:cs typeface="Arial"/>
              </a:rPr>
              <a:t>Müssig</a:t>
            </a:r>
            <a:r>
              <a:rPr lang="en-GB" dirty="0">
                <a:latin typeface="Arial"/>
                <a:cs typeface="Arial"/>
              </a:rPr>
              <a:t>, K., Meyhöfer, S.M., Burkart, V., Hummel, M., Raddatz, D., Roden, M., </a:t>
            </a:r>
            <a:r>
              <a:rPr lang="en-GB" dirty="0" err="1">
                <a:latin typeface="Arial"/>
                <a:cs typeface="Arial"/>
              </a:rPr>
              <a:t>Szendroedi</a:t>
            </a:r>
            <a:r>
              <a:rPr lang="en-GB" dirty="0">
                <a:latin typeface="Arial"/>
                <a:cs typeface="Arial"/>
              </a:rPr>
              <a:t>, J. and Holl, R.W. (2022). Comorbidities in Recent-Onset Adult Type 1 Diabetes: A Comparison of German Cohorts. </a:t>
            </a:r>
            <a:r>
              <a:rPr lang="en-GB" i="1" dirty="0">
                <a:latin typeface="Arial"/>
                <a:cs typeface="Arial"/>
              </a:rPr>
              <a:t>Frontiers in Endocrinology</a:t>
            </a:r>
            <a:r>
              <a:rPr lang="en-GB" dirty="0">
                <a:latin typeface="Arial"/>
                <a:cs typeface="Arial"/>
              </a:rPr>
              <a:t>, 13. doi:10.3389/fendo.2022.760778.</a:t>
            </a:r>
            <a:endParaRPr lang="en-GB" dirty="0"/>
          </a:p>
          <a:p>
            <a:r>
              <a:rPr lang="en-GB">
                <a:latin typeface="Arial"/>
                <a:cs typeface="Arial"/>
              </a:rPr>
              <a:t>(2017). </a:t>
            </a:r>
            <a:r>
              <a:rPr lang="en-GB" i="1">
                <a:latin typeface="Arial"/>
                <a:cs typeface="Arial"/>
              </a:rPr>
              <a:t>Diabetes related conditions</a:t>
            </a:r>
            <a:r>
              <a:rPr lang="en-GB">
                <a:latin typeface="Arial"/>
                <a:cs typeface="Arial"/>
              </a:rPr>
              <a:t>. [online] Diabetes UK. Available at: </a:t>
            </a:r>
            <a:r>
              <a:rPr lang="en-GB" dirty="0">
                <a:latin typeface="Arial"/>
                <a:cs typeface="Arial"/>
                <a:hlinkClick r:id="rId5"/>
              </a:rPr>
              <a:t>https://www.diabetes.org.uk/about-diabetes/looking-after-diabetes/related-conditions#Type1diabetesandrelatedconditions</a:t>
            </a:r>
            <a:r>
              <a:rPr lang="en-GB">
                <a:latin typeface="Arial"/>
                <a:cs typeface="Arial"/>
              </a:rPr>
              <a:t> [Accessed 11 July 2026].</a:t>
            </a:r>
            <a:endParaRPr lang="en-GB"/>
          </a:p>
          <a:p>
            <a:r>
              <a:rPr lang="en-GB">
                <a:latin typeface="Arial"/>
                <a:cs typeface="Arial"/>
              </a:rPr>
              <a:t>(2024). </a:t>
            </a:r>
            <a:r>
              <a:rPr lang="en-GB" i="1">
                <a:latin typeface="Arial"/>
                <a:cs typeface="Arial"/>
              </a:rPr>
              <a:t>What Are the 10 Common Comorbidities of Diabetes and How Do They Affect You? - Freedom from Diabetes</a:t>
            </a:r>
            <a:r>
              <a:rPr lang="en-GB">
                <a:latin typeface="Arial"/>
                <a:cs typeface="Arial"/>
              </a:rPr>
              <a:t>. [online] </a:t>
            </a:r>
            <a:r>
              <a:rPr lang="en-GB" dirty="0">
                <a:latin typeface="Arial"/>
                <a:cs typeface="Arial"/>
                <a:hlinkClick r:id="rId6"/>
              </a:rPr>
              <a:t>Www.freedomfromdiabetes.org</a:t>
            </a:r>
            <a:r>
              <a:rPr lang="en-GB">
                <a:latin typeface="Arial"/>
                <a:cs typeface="Arial"/>
              </a:rPr>
              <a:t>. Available at: </a:t>
            </a:r>
            <a:r>
              <a:rPr lang="en-GB" dirty="0">
                <a:latin typeface="Arial"/>
                <a:cs typeface="Arial"/>
                <a:hlinkClick r:id="rId7"/>
              </a:rPr>
              <a:t>https://www.freedomfromdiabetes.org/blog/post/10-common-comorbidities-of-diabetes/2959</a:t>
            </a:r>
            <a:r>
              <a:rPr lang="en-GB">
                <a:latin typeface="Arial"/>
                <a:cs typeface="Arial"/>
              </a:rPr>
              <a:t> [Accessed 11 July 2026].</a:t>
            </a:r>
            <a:endParaRPr lang="en-GB"/>
          </a:p>
          <a:p>
            <a:pPr algn="l"/>
            <a:endParaRPr lang="en-GB" dirty="0"/>
          </a:p>
        </p:txBody>
      </p:sp>
    </p:spTree>
    <p:extLst>
      <p:ext uri="{BB962C8B-B14F-4D97-AF65-F5344CB8AC3E}">
        <p14:creationId xmlns:p14="http://schemas.microsoft.com/office/powerpoint/2010/main" val="132957203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34</Slides>
  <Notes>0</Notes>
  <HiddenSlides>0</HiddenSlide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Slice</vt:lpstr>
      <vt:lpstr>PowerPoint Presentation</vt:lpstr>
      <vt:lpstr>PowerPoint Presentation</vt:lpstr>
      <vt:lpstr>PowerPoint Presentation</vt:lpstr>
      <vt:lpstr>Overview:</vt:lpstr>
      <vt:lpstr>PowerPoint Presentation</vt:lpstr>
      <vt:lpstr>PowerPoint Presentation</vt:lpstr>
      <vt:lpstr>PowerPoint Presentation</vt:lpstr>
      <vt:lpstr>PowerPoint Presentation</vt:lpstr>
      <vt:lpstr>PowerPoint Presentation</vt:lpstr>
      <vt:lpstr>PowerPoint Presentation</vt:lpstr>
      <vt:lpstr>Prevalence of Diabetes Type 1 (UK &amp; Worldwide)</vt:lpstr>
      <vt:lpstr>PowerPoint Presentation</vt:lpstr>
      <vt:lpstr>PowerPoint Presentation</vt:lpstr>
      <vt:lpstr>Economic &amp; Social Burden of diabetes type 1</vt:lpstr>
      <vt:lpstr>PowerPoint Presentation</vt:lpstr>
      <vt:lpstr>Social burden:</vt:lpstr>
      <vt:lpstr>Diagnosis &amp; Initial assessment of diabetes type 1</vt:lpstr>
      <vt:lpstr>Initial assessment &amp;Diagnosis:</vt:lpstr>
      <vt:lpstr>PowerPoint Presentation</vt:lpstr>
      <vt:lpstr>PowerPoint Presentation</vt:lpstr>
      <vt:lpstr>The comprehensive model of personalized care:</vt:lpstr>
      <vt:lpstr>Treatment for diabetes type 1:</vt:lpstr>
      <vt:lpstr>Treatment options available for diabetes type 1</vt:lpstr>
      <vt:lpstr>comorbidity</vt:lpstr>
      <vt:lpstr>Cormorbidity that accompany diabetes type 1:</vt:lpstr>
      <vt:lpstr>Skills, values, and behaviours for co productive care:</vt:lpstr>
      <vt:lpstr>Skills, values, and behaviours required to provide co productive care for an individual diagnosed with diabetes type 1:</vt:lpstr>
      <vt:lpstr>Recommendations:</vt:lpstr>
      <vt:lpstr>How the comprehensive model of personalized care &amp; self management support can be used in the management of diabetes type 1</vt:lpstr>
      <vt:lpstr>References: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1578</cp:revision>
  <dcterms:created xsi:type="dcterms:W3CDTF">2026-07-01T19:12:52Z</dcterms:created>
  <dcterms:modified xsi:type="dcterms:W3CDTF">2026-07-11T19:21:42Z</dcterms:modified>
</cp:coreProperties>
</file>