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70" r:id="rId2"/>
    <p:sldId id="257" r:id="rId3"/>
    <p:sldId id="258" r:id="rId4"/>
    <p:sldId id="271" r:id="rId5"/>
    <p:sldId id="259" r:id="rId6"/>
    <p:sldId id="260" r:id="rId7"/>
    <p:sldId id="261" r:id="rId8"/>
    <p:sldId id="262" r:id="rId9"/>
    <p:sldId id="263" r:id="rId10"/>
    <p:sldId id="264" r:id="rId11"/>
    <p:sldId id="265" r:id="rId12"/>
    <p:sldId id="266" r:id="rId13"/>
    <p:sldId id="267" r:id="rId14"/>
    <p:sldId id="268" r:id="rId15"/>
    <p:sldId id="269"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3" d="100"/>
          <a:sy n="83" d="100"/>
        </p:scale>
        <p:origin x="1203" y="45"/>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C38AD940-8EB5-427A-A2FF-21BDE1067A45}"/>
    <pc:docChg chg="undo custSel addSld delSld modSld">
      <pc:chgData name="Aliyu Sambo" userId="d9766618-3e46-45d4-99f2-08120d84987f" providerId="ADAL" clId="{C38AD940-8EB5-427A-A2FF-21BDE1067A45}" dt="2026-06-17T07:51:54.956" v="152" actId="1076"/>
      <pc:docMkLst>
        <pc:docMk/>
      </pc:docMkLst>
      <pc:sldChg chg="modSp mod">
        <pc:chgData name="Aliyu Sambo" userId="d9766618-3e46-45d4-99f2-08120d84987f" providerId="ADAL" clId="{C38AD940-8EB5-427A-A2FF-21BDE1067A45}" dt="2026-06-17T07:51:54.956" v="152" actId="1076"/>
        <pc:sldMkLst>
          <pc:docMk/>
          <pc:sldMk cId="0" sldId="257"/>
        </pc:sldMkLst>
        <pc:spChg chg="mod">
          <ac:chgData name="Aliyu Sambo" userId="d9766618-3e46-45d4-99f2-08120d84987f" providerId="ADAL" clId="{C38AD940-8EB5-427A-A2FF-21BDE1067A45}" dt="2026-06-17T07:51:54.956" v="152" actId="1076"/>
          <ac:spMkLst>
            <pc:docMk/>
            <pc:sldMk cId="0" sldId="257"/>
            <ac:spMk id="3" creationId="{00000000-0000-0000-0000-000000000000}"/>
          </ac:spMkLst>
        </pc:spChg>
      </pc:sldChg>
      <pc:sldChg chg="modSp mod">
        <pc:chgData name="Aliyu Sambo" userId="d9766618-3e46-45d4-99f2-08120d84987f" providerId="ADAL" clId="{C38AD940-8EB5-427A-A2FF-21BDE1067A45}" dt="2026-06-17T07:48:00.631" v="101" actId="14100"/>
        <pc:sldMkLst>
          <pc:docMk/>
          <pc:sldMk cId="0" sldId="259"/>
        </pc:sldMkLst>
        <pc:spChg chg="mod">
          <ac:chgData name="Aliyu Sambo" userId="d9766618-3e46-45d4-99f2-08120d84987f" providerId="ADAL" clId="{C38AD940-8EB5-427A-A2FF-21BDE1067A45}" dt="2026-06-17T07:48:00.631" v="101" actId="14100"/>
          <ac:spMkLst>
            <pc:docMk/>
            <pc:sldMk cId="0" sldId="259"/>
            <ac:spMk id="11" creationId="{65D0FD4B-9644-956E-F2AF-D3DFF608D3FC}"/>
          </ac:spMkLst>
        </pc:spChg>
      </pc:sldChg>
      <pc:sldChg chg="modSp mod">
        <pc:chgData name="Aliyu Sambo" userId="d9766618-3e46-45d4-99f2-08120d84987f" providerId="ADAL" clId="{C38AD940-8EB5-427A-A2FF-21BDE1067A45}" dt="2026-06-17T07:46:36.540" v="91" actId="20577"/>
        <pc:sldMkLst>
          <pc:docMk/>
          <pc:sldMk cId="0" sldId="260"/>
        </pc:sldMkLst>
        <pc:spChg chg="mod">
          <ac:chgData name="Aliyu Sambo" userId="d9766618-3e46-45d4-99f2-08120d84987f" providerId="ADAL" clId="{C38AD940-8EB5-427A-A2FF-21BDE1067A45}" dt="2026-06-17T07:46:36.540" v="91" actId="20577"/>
          <ac:spMkLst>
            <pc:docMk/>
            <pc:sldMk cId="0" sldId="260"/>
            <ac:spMk id="3" creationId="{00000000-0000-0000-0000-000000000000}"/>
          </ac:spMkLst>
        </pc:spChg>
      </pc:sldChg>
      <pc:sldChg chg="modSp mod">
        <pc:chgData name="Aliyu Sambo" userId="d9766618-3e46-45d4-99f2-08120d84987f" providerId="ADAL" clId="{C38AD940-8EB5-427A-A2FF-21BDE1067A45}" dt="2026-06-17T07:47:13.700" v="97" actId="1076"/>
        <pc:sldMkLst>
          <pc:docMk/>
          <pc:sldMk cId="0" sldId="261"/>
        </pc:sldMkLst>
        <pc:spChg chg="mod">
          <ac:chgData name="Aliyu Sambo" userId="d9766618-3e46-45d4-99f2-08120d84987f" providerId="ADAL" clId="{C38AD940-8EB5-427A-A2FF-21BDE1067A45}" dt="2026-06-17T07:47:13.700" v="97" actId="1076"/>
          <ac:spMkLst>
            <pc:docMk/>
            <pc:sldMk cId="0" sldId="261"/>
            <ac:spMk id="4" creationId="{00000000-0000-0000-0000-000000000000}"/>
          </ac:spMkLst>
        </pc:spChg>
        <pc:picChg chg="mod">
          <ac:chgData name="Aliyu Sambo" userId="d9766618-3e46-45d4-99f2-08120d84987f" providerId="ADAL" clId="{C38AD940-8EB5-427A-A2FF-21BDE1067A45}" dt="2026-06-17T07:47:05.613" v="96" actId="1076"/>
          <ac:picMkLst>
            <pc:docMk/>
            <pc:sldMk cId="0" sldId="261"/>
            <ac:picMk id="3" creationId="{00000000-0000-0000-0000-000000000000}"/>
          </ac:picMkLst>
        </pc:picChg>
      </pc:sldChg>
      <pc:sldChg chg="modSp mod">
        <pc:chgData name="Aliyu Sambo" userId="d9766618-3e46-45d4-99f2-08120d84987f" providerId="ADAL" clId="{C38AD940-8EB5-427A-A2FF-21BDE1067A45}" dt="2026-06-17T07:48:34.563" v="106" actId="113"/>
        <pc:sldMkLst>
          <pc:docMk/>
          <pc:sldMk cId="0" sldId="262"/>
        </pc:sldMkLst>
        <pc:spChg chg="mod">
          <ac:chgData name="Aliyu Sambo" userId="d9766618-3e46-45d4-99f2-08120d84987f" providerId="ADAL" clId="{C38AD940-8EB5-427A-A2FF-21BDE1067A45}" dt="2026-06-17T07:48:34.563" v="106" actId="113"/>
          <ac:spMkLst>
            <pc:docMk/>
            <pc:sldMk cId="0" sldId="262"/>
            <ac:spMk id="3" creationId="{00000000-0000-0000-0000-000000000000}"/>
          </ac:spMkLst>
        </pc:spChg>
      </pc:sldChg>
      <pc:sldChg chg="modSp mod">
        <pc:chgData name="Aliyu Sambo" userId="d9766618-3e46-45d4-99f2-08120d84987f" providerId="ADAL" clId="{C38AD940-8EB5-427A-A2FF-21BDE1067A45}" dt="2026-06-17T07:49:23.532" v="120" actId="1076"/>
        <pc:sldMkLst>
          <pc:docMk/>
          <pc:sldMk cId="0" sldId="263"/>
        </pc:sldMkLst>
        <pc:spChg chg="mod">
          <ac:chgData name="Aliyu Sambo" userId="d9766618-3e46-45d4-99f2-08120d84987f" providerId="ADAL" clId="{C38AD940-8EB5-427A-A2FF-21BDE1067A45}" dt="2026-06-17T07:49:21.637" v="119" actId="1076"/>
          <ac:spMkLst>
            <pc:docMk/>
            <pc:sldMk cId="0" sldId="263"/>
            <ac:spMk id="2" creationId="{00000000-0000-0000-0000-000000000000}"/>
          </ac:spMkLst>
        </pc:spChg>
        <pc:spChg chg="mod">
          <ac:chgData name="Aliyu Sambo" userId="d9766618-3e46-45d4-99f2-08120d84987f" providerId="ADAL" clId="{C38AD940-8EB5-427A-A2FF-21BDE1067A45}" dt="2026-06-17T07:49:15.901" v="117" actId="1076"/>
          <ac:spMkLst>
            <pc:docMk/>
            <pc:sldMk cId="0" sldId="263"/>
            <ac:spMk id="4" creationId="{00000000-0000-0000-0000-000000000000}"/>
          </ac:spMkLst>
        </pc:spChg>
        <pc:picChg chg="mod">
          <ac:chgData name="Aliyu Sambo" userId="d9766618-3e46-45d4-99f2-08120d84987f" providerId="ADAL" clId="{C38AD940-8EB5-427A-A2FF-21BDE1067A45}" dt="2026-06-17T07:49:23.532" v="120" actId="1076"/>
          <ac:picMkLst>
            <pc:docMk/>
            <pc:sldMk cId="0" sldId="263"/>
            <ac:picMk id="3" creationId="{00000000-0000-0000-0000-000000000000}"/>
          </ac:picMkLst>
        </pc:picChg>
      </pc:sldChg>
      <pc:sldChg chg="modSp mod">
        <pc:chgData name="Aliyu Sambo" userId="d9766618-3e46-45d4-99f2-08120d84987f" providerId="ADAL" clId="{C38AD940-8EB5-427A-A2FF-21BDE1067A45}" dt="2026-06-17T07:50:00.613" v="130" actId="1076"/>
        <pc:sldMkLst>
          <pc:docMk/>
          <pc:sldMk cId="0" sldId="265"/>
        </pc:sldMkLst>
        <pc:spChg chg="mod">
          <ac:chgData name="Aliyu Sambo" userId="d9766618-3e46-45d4-99f2-08120d84987f" providerId="ADAL" clId="{C38AD940-8EB5-427A-A2FF-21BDE1067A45}" dt="2026-06-17T07:49:37.559" v="122" actId="14100"/>
          <ac:spMkLst>
            <pc:docMk/>
            <pc:sldMk cId="0" sldId="265"/>
            <ac:spMk id="2" creationId="{00000000-0000-0000-0000-000000000000}"/>
          </ac:spMkLst>
        </pc:spChg>
        <pc:spChg chg="mod">
          <ac:chgData name="Aliyu Sambo" userId="d9766618-3e46-45d4-99f2-08120d84987f" providerId="ADAL" clId="{C38AD940-8EB5-427A-A2FF-21BDE1067A45}" dt="2026-06-17T07:50:00.613" v="130" actId="1076"/>
          <ac:spMkLst>
            <pc:docMk/>
            <pc:sldMk cId="0" sldId="265"/>
            <ac:spMk id="4" creationId="{00000000-0000-0000-0000-000000000000}"/>
          </ac:spMkLst>
        </pc:spChg>
        <pc:picChg chg="mod">
          <ac:chgData name="Aliyu Sambo" userId="d9766618-3e46-45d4-99f2-08120d84987f" providerId="ADAL" clId="{C38AD940-8EB5-427A-A2FF-21BDE1067A45}" dt="2026-06-17T07:49:55.928" v="129" actId="1076"/>
          <ac:picMkLst>
            <pc:docMk/>
            <pc:sldMk cId="0" sldId="265"/>
            <ac:picMk id="3" creationId="{00000000-0000-0000-0000-000000000000}"/>
          </ac:picMkLst>
        </pc:picChg>
      </pc:sldChg>
      <pc:sldChg chg="modSp mod">
        <pc:chgData name="Aliyu Sambo" userId="d9766618-3e46-45d4-99f2-08120d84987f" providerId="ADAL" clId="{C38AD940-8EB5-427A-A2FF-21BDE1067A45}" dt="2026-06-17T07:50:37.133" v="140" actId="1076"/>
        <pc:sldMkLst>
          <pc:docMk/>
          <pc:sldMk cId="0" sldId="266"/>
        </pc:sldMkLst>
        <pc:spChg chg="mod">
          <ac:chgData name="Aliyu Sambo" userId="d9766618-3e46-45d4-99f2-08120d84987f" providerId="ADAL" clId="{C38AD940-8EB5-427A-A2FF-21BDE1067A45}" dt="2026-06-17T07:50:22.461" v="136" actId="1076"/>
          <ac:spMkLst>
            <pc:docMk/>
            <pc:sldMk cId="0" sldId="266"/>
            <ac:spMk id="2" creationId="{00000000-0000-0000-0000-000000000000}"/>
          </ac:spMkLst>
        </pc:spChg>
        <pc:spChg chg="mod">
          <ac:chgData name="Aliyu Sambo" userId="d9766618-3e46-45d4-99f2-08120d84987f" providerId="ADAL" clId="{C38AD940-8EB5-427A-A2FF-21BDE1067A45}" dt="2026-06-17T07:50:37.133" v="140" actId="1076"/>
          <ac:spMkLst>
            <pc:docMk/>
            <pc:sldMk cId="0" sldId="266"/>
            <ac:spMk id="4" creationId="{00000000-0000-0000-0000-000000000000}"/>
          </ac:spMkLst>
        </pc:spChg>
        <pc:picChg chg="mod">
          <ac:chgData name="Aliyu Sambo" userId="d9766618-3e46-45d4-99f2-08120d84987f" providerId="ADAL" clId="{C38AD940-8EB5-427A-A2FF-21BDE1067A45}" dt="2026-06-17T07:50:23.484" v="137" actId="1076"/>
          <ac:picMkLst>
            <pc:docMk/>
            <pc:sldMk cId="0" sldId="266"/>
            <ac:picMk id="3" creationId="{00000000-0000-0000-0000-000000000000}"/>
          </ac:picMkLst>
        </pc:picChg>
      </pc:sldChg>
      <pc:sldChg chg="modSp mod">
        <pc:chgData name="Aliyu Sambo" userId="d9766618-3e46-45d4-99f2-08120d84987f" providerId="ADAL" clId="{C38AD940-8EB5-427A-A2FF-21BDE1067A45}" dt="2026-06-17T07:51:07.279" v="147" actId="1076"/>
        <pc:sldMkLst>
          <pc:docMk/>
          <pc:sldMk cId="0" sldId="267"/>
        </pc:sldMkLst>
        <pc:spChg chg="mod">
          <ac:chgData name="Aliyu Sambo" userId="d9766618-3e46-45d4-99f2-08120d84987f" providerId="ADAL" clId="{C38AD940-8EB5-427A-A2FF-21BDE1067A45}" dt="2026-06-17T07:51:05.259" v="146" actId="1076"/>
          <ac:spMkLst>
            <pc:docMk/>
            <pc:sldMk cId="0" sldId="267"/>
            <ac:spMk id="3" creationId="{00000000-0000-0000-0000-000000000000}"/>
          </ac:spMkLst>
        </pc:spChg>
        <pc:spChg chg="mod">
          <ac:chgData name="Aliyu Sambo" userId="d9766618-3e46-45d4-99f2-08120d84987f" providerId="ADAL" clId="{C38AD940-8EB5-427A-A2FF-21BDE1067A45}" dt="2026-06-17T07:51:07.279" v="147" actId="1076"/>
          <ac:spMkLst>
            <pc:docMk/>
            <pc:sldMk cId="0" sldId="267"/>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7ED01-42C9-4A05-9100-05DCDFCA8688}" type="datetimeFigureOut">
              <a:rPr lang="en-GB" smtClean="0"/>
              <a:t>17/06/2026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B4F1AF-A8F1-482A-B3CE-DA763CC80DF2}" type="slidenum">
              <a:rPr lang="en-GB" smtClean="0"/>
              <a:t>‹#›</a:t>
            </a:fld>
            <a:endParaRPr lang="en-GB"/>
          </a:p>
        </p:txBody>
      </p:sp>
    </p:spTree>
    <p:extLst>
      <p:ext uri="{BB962C8B-B14F-4D97-AF65-F5344CB8AC3E}">
        <p14:creationId xmlns:p14="http://schemas.microsoft.com/office/powerpoint/2010/main" val="3836576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Ordinary Least Squares (OLS)</a:t>
            </a:r>
            <a:r>
              <a:rPr lang="en-US" sz="1200" b="0" i="0" kern="1200" dirty="0">
                <a:solidFill>
                  <a:schemeClr val="tx1"/>
                </a:solidFill>
                <a:effectLst/>
                <a:latin typeface="+mn-lt"/>
                <a:ea typeface="+mn-ea"/>
                <a:cs typeface="+mn-cs"/>
              </a:rPr>
              <a:t> is a method used in linear regression to estimate the parameters of a linear relationship between a dependent variable and one or more independent variables. The goal of OLS is to minimize the sum of the squared differences between the observed values and the values predicted by the linear model.</a:t>
            </a:r>
            <a:endParaRPr lang="en-GB" dirty="0"/>
          </a:p>
        </p:txBody>
      </p:sp>
      <p:sp>
        <p:nvSpPr>
          <p:cNvPr id="4" name="Slide Number Placeholder 3"/>
          <p:cNvSpPr>
            <a:spLocks noGrp="1"/>
          </p:cNvSpPr>
          <p:nvPr>
            <p:ph type="sldNum" sz="quarter" idx="5"/>
          </p:nvPr>
        </p:nvSpPr>
        <p:spPr/>
        <p:txBody>
          <a:bodyPr/>
          <a:lstStyle/>
          <a:p>
            <a:fld id="{B9B4F1AF-A8F1-482A-B3CE-DA763CC80DF2}" type="slidenum">
              <a:rPr lang="en-GB" smtClean="0"/>
              <a:t>5</a:t>
            </a:fld>
            <a:endParaRPr lang="en-GB"/>
          </a:p>
        </p:txBody>
      </p:sp>
    </p:spTree>
    <p:extLst>
      <p:ext uri="{BB962C8B-B14F-4D97-AF65-F5344CB8AC3E}">
        <p14:creationId xmlns:p14="http://schemas.microsoft.com/office/powerpoint/2010/main" val="1866218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fld id="{5BCAD085-E8A6-8845-BD4E-CB4CCA059FC4}" type="datetimeFigureOut">
              <a:rPr lang="en-US" smtClean="0"/>
              <a:t>6/17/2026</a:t>
            </a:fld>
            <a:endParaRPr 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816550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33774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19618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65911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745167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27280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98255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31861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1344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33300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BCAD085-E8A6-8845-BD4E-CB4CCA059FC4}" type="datetimeFigureOut">
              <a:rPr lang="en-US" smtClean="0"/>
              <a:t>6/17/2026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361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5BCAD085-E8A6-8845-BD4E-CB4CCA059FC4}" type="datetimeFigureOut">
              <a:rPr lang="en-US" smtClean="0"/>
              <a:t>6/17/2026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09319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dirty="0"/>
              <a:t>Linear &amp; Multiple Linear Regression (Level 7)</a:t>
            </a:r>
          </a:p>
        </p:txBody>
      </p:sp>
      <p:sp>
        <p:nvSpPr>
          <p:cNvPr id="3" name="Subtitle 2"/>
          <p:cNvSpPr>
            <a:spLocks noGrp="1"/>
          </p:cNvSpPr>
          <p:nvPr>
            <p:ph type="subTitle" idx="1"/>
          </p:nvPr>
        </p:nvSpPr>
        <p:spPr/>
        <p:txBody>
          <a:bodyPr/>
          <a:lstStyle/>
          <a:p>
            <a:r>
              <a:rPr lang="en-GB" dirty="0"/>
              <a:t>ACCA7022 – Advanced Statistical Programming</a:t>
            </a:r>
            <a:endParaRPr dirty="0"/>
          </a:p>
        </p:txBody>
      </p:sp>
      <p:sp>
        <p:nvSpPr>
          <p:cNvPr id="7" name="TextBox 6"/>
          <p:cNvSpPr txBox="1"/>
          <p:nvPr/>
        </p:nvSpPr>
        <p:spPr>
          <a:xfrm>
            <a:off x="3103725" y="4991098"/>
            <a:ext cx="2932085" cy="584775"/>
          </a:xfrm>
          <a:prstGeom prst="rect">
            <a:avLst/>
          </a:prstGeom>
          <a:noFill/>
        </p:spPr>
        <p:txBody>
          <a:bodyPr wrap="none">
            <a:spAutoFit/>
          </a:bodyPr>
          <a:lstStyle/>
          <a:p>
            <a:pPr algn="ctr">
              <a:defRPr sz="1600">
                <a:solidFill>
                  <a:srgbClr val="272258"/>
                </a:solidFill>
              </a:defRPr>
            </a:pPr>
            <a:r>
              <a:rPr dirty="0">
                <a:solidFill>
                  <a:schemeClr val="bg1"/>
                </a:solidFill>
              </a:rPr>
              <a:t>Birmingham Campus  </a:t>
            </a:r>
            <a:br>
              <a:rPr lang="en-GB" dirty="0">
                <a:solidFill>
                  <a:schemeClr val="bg1"/>
                </a:solidFill>
              </a:rPr>
            </a:br>
            <a:r>
              <a:rPr dirty="0">
                <a:solidFill>
                  <a:schemeClr val="bg1"/>
                </a:solidFill>
              </a:rPr>
              <a:t>Lecturer: Dr Aliyu Sani Sambo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Learning outcomes</a:t>
            </a:r>
          </a:p>
        </p:txBody>
      </p:sp>
      <p:sp>
        <p:nvSpPr>
          <p:cNvPr id="3" name="Content Placeholder 2"/>
          <p:cNvSpPr>
            <a:spLocks noGrp="1"/>
          </p:cNvSpPr>
          <p:nvPr>
            <p:ph idx="1"/>
          </p:nvPr>
        </p:nvSpPr>
        <p:spPr>
          <a:xfrm>
            <a:off x="626852" y="1721689"/>
            <a:ext cx="8396377" cy="3414622"/>
          </a:xfrm>
        </p:spPr>
        <p:txBody>
          <a:bodyPr/>
          <a:lstStyle/>
          <a:p>
            <a:pPr>
              <a:defRPr sz="2600"/>
            </a:pPr>
            <a:r>
              <a:rPr sz="2400" dirty="0"/>
              <a:t>Explain SLR &amp; MLR in plain terms</a:t>
            </a:r>
          </a:p>
          <a:p>
            <a:pPr>
              <a:defRPr sz="2600"/>
            </a:pPr>
            <a:r>
              <a:rPr sz="2400" dirty="0"/>
              <a:t>Interpret coefficients (continuous &amp; categorical) and uncertainty</a:t>
            </a:r>
          </a:p>
          <a:p>
            <a:pPr>
              <a:defRPr sz="2600"/>
            </a:pPr>
            <a:r>
              <a:rPr sz="2400" dirty="0"/>
              <a:t>Check assumptions and run key diagnostics</a:t>
            </a:r>
          </a:p>
          <a:p>
            <a:pPr>
              <a:defRPr sz="2600"/>
            </a:pPr>
            <a:r>
              <a:rPr sz="2400" dirty="0"/>
              <a:t>Choose models using Adjusted R², CV and AIC</a:t>
            </a:r>
          </a:p>
          <a:p>
            <a:pPr>
              <a:defRPr sz="2600"/>
            </a:pPr>
            <a:r>
              <a:rPr sz="2400" dirty="0"/>
              <a:t>Understand </a:t>
            </a:r>
            <a:r>
              <a:rPr sz="2400" dirty="0" err="1"/>
              <a:t>regularisation</a:t>
            </a:r>
            <a:r>
              <a:rPr sz="2400" dirty="0"/>
              <a:t> (Ridge/Lasso) and robust SEs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Roadmap</a:t>
            </a:r>
          </a:p>
        </p:txBody>
      </p:sp>
      <p:sp>
        <p:nvSpPr>
          <p:cNvPr id="3" name="Content Placeholder 2"/>
          <p:cNvSpPr>
            <a:spLocks noGrp="1"/>
          </p:cNvSpPr>
          <p:nvPr>
            <p:ph idx="1"/>
          </p:nvPr>
        </p:nvSpPr>
        <p:spPr/>
        <p:txBody>
          <a:bodyPr/>
          <a:lstStyle/>
          <a:p>
            <a:pPr>
              <a:defRPr sz="2600"/>
            </a:pPr>
            <a:r>
              <a:t>The big idea &amp; OLS</a:t>
            </a:r>
          </a:p>
          <a:p>
            <a:pPr>
              <a:defRPr sz="2600"/>
            </a:pPr>
            <a:r>
              <a:t>R² vs Adjusted R²</a:t>
            </a:r>
          </a:p>
          <a:p>
            <a:pPr>
              <a:defRPr sz="2600"/>
            </a:pPr>
            <a:r>
              <a:t>From SLR → MLR (interactions, polynomials, categoricals)</a:t>
            </a:r>
          </a:p>
          <a:p>
            <a:pPr>
              <a:defRPr sz="2600"/>
            </a:pPr>
            <a:r>
              <a:t>Assumptions &amp; diagnostics (heteroscedasticity, multicollinearity, normality)</a:t>
            </a:r>
          </a:p>
          <a:p>
            <a:pPr>
              <a:defRPr sz="2600"/>
            </a:pPr>
            <a:r>
              <a:t>Selection &amp; validation (CV, AIC) and regularisation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dirty="0"/>
              <a:t>Simple Linear Regression (SLR) model</a:t>
            </a:r>
          </a:p>
        </p:txBody>
      </p:sp>
      <p:sp>
        <p:nvSpPr>
          <p:cNvPr id="3" name="Content Placeholder 2"/>
          <p:cNvSpPr>
            <a:spLocks noGrp="1"/>
          </p:cNvSpPr>
          <p:nvPr>
            <p:ph idx="1"/>
          </p:nvPr>
        </p:nvSpPr>
        <p:spPr>
          <a:xfrm>
            <a:off x="142568" y="2192593"/>
            <a:ext cx="5363497" cy="2920181"/>
          </a:xfrm>
        </p:spPr>
        <p:txBody>
          <a:bodyPr/>
          <a:lstStyle/>
          <a:p>
            <a:pPr marL="0" indent="0">
              <a:buNone/>
              <a:defRPr sz="2400"/>
            </a:pPr>
            <a:r>
              <a:rPr sz="2000" b="1" dirty="0"/>
              <a:t>y = </a:t>
            </a:r>
            <a:r>
              <a:rPr sz="2000" b="1" dirty="0">
                <a:solidFill>
                  <a:schemeClr val="accent4"/>
                </a:solidFill>
              </a:rPr>
              <a:t>β</a:t>
            </a:r>
            <a:r>
              <a:rPr sz="2000" b="1" dirty="0"/>
              <a:t>₀ + </a:t>
            </a:r>
            <a:r>
              <a:rPr sz="2000" b="1" dirty="0">
                <a:solidFill>
                  <a:schemeClr val="accent4"/>
                </a:solidFill>
              </a:rPr>
              <a:t>β</a:t>
            </a:r>
            <a:r>
              <a:rPr sz="2000" b="1" dirty="0"/>
              <a:t>₁x + ε</a:t>
            </a:r>
            <a:r>
              <a:rPr sz="2000" dirty="0"/>
              <a:t>,  ε ~ </a:t>
            </a:r>
            <a:r>
              <a:rPr sz="2000" dirty="0" err="1"/>
              <a:t>i.i.d.</a:t>
            </a:r>
            <a:r>
              <a:rPr sz="2000" dirty="0"/>
              <a:t> with E[ε]=0, Var(ε)=σ²</a:t>
            </a:r>
          </a:p>
          <a:p>
            <a:pPr>
              <a:defRPr sz="2400"/>
            </a:pPr>
            <a:endParaRPr lang="en-GB" sz="2000" dirty="0"/>
          </a:p>
          <a:p>
            <a:pPr marL="0" indent="0">
              <a:buNone/>
              <a:defRPr sz="2400"/>
            </a:pPr>
            <a:r>
              <a:rPr sz="2000" b="1" i="1" dirty="0"/>
              <a:t>Goal</a:t>
            </a:r>
            <a:r>
              <a:rPr sz="2000" dirty="0"/>
              <a:t>: estimate β₀, β₁ to </a:t>
            </a:r>
            <a:r>
              <a:rPr sz="2000" dirty="0" err="1"/>
              <a:t>minimise</a:t>
            </a:r>
            <a:r>
              <a:rPr sz="2000" dirty="0"/>
              <a:t> residual sum of squares (RSS)</a:t>
            </a:r>
            <a:endParaRPr lang="en-GB" sz="2000" dirty="0"/>
          </a:p>
          <a:p>
            <a:pPr>
              <a:defRPr sz="2400"/>
            </a:pPr>
            <a:endParaRPr sz="2000" dirty="0"/>
          </a:p>
          <a:p>
            <a:pPr marL="0" indent="0">
              <a:buNone/>
              <a:defRPr sz="2400"/>
            </a:pPr>
            <a:r>
              <a:rPr sz="2000" b="1" i="1" dirty="0"/>
              <a:t>Interpretation</a:t>
            </a:r>
            <a:r>
              <a:rPr sz="2000" dirty="0"/>
              <a:t>: β₁ is expected change in y per unit x (holding others fixed — N/A in SLR)</a:t>
            </a:r>
          </a:p>
        </p:txBody>
      </p:sp>
      <p:sp>
        <p:nvSpPr>
          <p:cNvPr id="4" name="Rectangle 3"/>
          <p:cNvSpPr/>
          <p:nvPr/>
        </p:nvSpPr>
        <p:spPr>
          <a:xfrm>
            <a:off x="0" y="6355080"/>
            <a:ext cx="9144000" cy="502920"/>
          </a:xfrm>
          <a:prstGeom prst="rect">
            <a:avLst/>
          </a:prstGeom>
          <a:solidFill>
            <a:srgbClr val="27225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8778240" y="6355080"/>
            <a:ext cx="182880" cy="502920"/>
          </a:xfrm>
          <a:prstGeom prst="rect">
            <a:avLst/>
          </a:prstGeom>
          <a:solidFill>
            <a:srgbClr val="CA396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8961120" y="6355080"/>
            <a:ext cx="182880" cy="502920"/>
          </a:xfrm>
          <a:prstGeom prst="rect">
            <a:avLst/>
          </a:prstGeom>
          <a:solidFill>
            <a:srgbClr val="B5CF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228600" y="6446520"/>
            <a:ext cx="7772400" cy="320040"/>
          </a:xfrm>
          <a:prstGeom prst="rect">
            <a:avLst/>
          </a:prstGeom>
          <a:noFill/>
        </p:spPr>
        <p:txBody>
          <a:bodyPr wrap="none">
            <a:spAutoFit/>
          </a:bodyPr>
          <a:lstStyle/>
          <a:p>
            <a:pPr>
              <a:defRPr sz="1200">
                <a:solidFill>
                  <a:srgbClr val="FFFFFF"/>
                </a:solidFill>
              </a:defRPr>
            </a:pPr>
            <a:r>
              <a:t>University of Wales Trinity Saint David — Birmingham Campus  |  Module: [CODE] [TITLE]</a:t>
            </a:r>
          </a:p>
        </p:txBody>
      </p:sp>
      <p:pic>
        <p:nvPicPr>
          <p:cNvPr id="8" name="Picture 7">
            <a:extLst>
              <a:ext uri="{FF2B5EF4-FFF2-40B4-BE49-F238E27FC236}">
                <a16:creationId xmlns:a16="http://schemas.microsoft.com/office/drawing/2014/main" id="{C03CFC06-585C-3666-003A-C03AF5FF84B0}"/>
              </a:ext>
            </a:extLst>
          </p:cNvPr>
          <p:cNvPicPr>
            <a:picLocks noChangeAspect="1"/>
          </p:cNvPicPr>
          <p:nvPr/>
        </p:nvPicPr>
        <p:blipFill>
          <a:blip r:embed="rId2"/>
          <a:stretch>
            <a:fillRect/>
          </a:stretch>
        </p:blipFill>
        <p:spPr>
          <a:xfrm>
            <a:off x="5566101" y="2192593"/>
            <a:ext cx="3501699" cy="218509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22275"/>
            <a:ext cx="8229600" cy="1143000"/>
          </a:xfrm>
        </p:spPr>
        <p:txBody>
          <a:bodyPr/>
          <a:lstStyle/>
          <a:p>
            <a:pPr>
              <a:defRPr sz="3400"/>
            </a:pPr>
            <a:r>
              <a:rPr lang="en-GB" dirty="0"/>
              <a:t>Ordinary Least Squares (OLS)</a:t>
            </a:r>
            <a:endParaRPr dirty="0"/>
          </a:p>
        </p:txBody>
      </p:sp>
      <p:pic>
        <p:nvPicPr>
          <p:cNvPr id="3" name="Picture 2" descr="core_ols_residuals.png"/>
          <p:cNvPicPr>
            <a:picLocks noChangeAspect="1"/>
          </p:cNvPicPr>
          <p:nvPr/>
        </p:nvPicPr>
        <p:blipFill>
          <a:blip r:embed="rId3"/>
          <a:stretch>
            <a:fillRect/>
          </a:stretch>
        </p:blipFill>
        <p:spPr>
          <a:xfrm>
            <a:off x="4572000" y="2408275"/>
            <a:ext cx="4332309" cy="2565183"/>
          </a:xfrm>
          <a:prstGeom prst="rect">
            <a:avLst/>
          </a:prstGeom>
        </p:spPr>
      </p:pic>
      <p:pic>
        <p:nvPicPr>
          <p:cNvPr id="9" name="Picture 8">
            <a:extLst>
              <a:ext uri="{FF2B5EF4-FFF2-40B4-BE49-F238E27FC236}">
                <a16:creationId xmlns:a16="http://schemas.microsoft.com/office/drawing/2014/main" id="{90FB2D28-3280-DF84-82C4-A59E03D61491}"/>
              </a:ext>
            </a:extLst>
          </p:cNvPr>
          <p:cNvPicPr>
            <a:picLocks noChangeAspect="1"/>
          </p:cNvPicPr>
          <p:nvPr/>
        </p:nvPicPr>
        <p:blipFill>
          <a:blip r:embed="rId4"/>
          <a:stretch>
            <a:fillRect/>
          </a:stretch>
        </p:blipFill>
        <p:spPr>
          <a:xfrm>
            <a:off x="0" y="1265275"/>
            <a:ext cx="4620646" cy="2887904"/>
          </a:xfrm>
          <a:prstGeom prst="rect">
            <a:avLst/>
          </a:prstGeom>
        </p:spPr>
      </p:pic>
      <p:sp>
        <p:nvSpPr>
          <p:cNvPr id="11" name="TextBox 10">
            <a:extLst>
              <a:ext uri="{FF2B5EF4-FFF2-40B4-BE49-F238E27FC236}">
                <a16:creationId xmlns:a16="http://schemas.microsoft.com/office/drawing/2014/main" id="{65D0FD4B-9644-956E-F2AF-D3DFF608D3FC}"/>
              </a:ext>
            </a:extLst>
          </p:cNvPr>
          <p:cNvSpPr txBox="1"/>
          <p:nvPr/>
        </p:nvSpPr>
        <p:spPr>
          <a:xfrm>
            <a:off x="4389120" y="4795714"/>
            <a:ext cx="4964670" cy="923330"/>
          </a:xfrm>
          <a:prstGeom prst="rect">
            <a:avLst/>
          </a:prstGeom>
          <a:noFill/>
        </p:spPr>
        <p:txBody>
          <a:bodyPr wrap="square">
            <a:spAutoFit/>
          </a:bodyPr>
          <a:lstStyle/>
          <a:p>
            <a:r>
              <a:rPr lang="en-US" dirty="0"/>
              <a:t>Grey lines = residuals (errors)</a:t>
            </a:r>
          </a:p>
          <a:p>
            <a:r>
              <a:rPr lang="en-US" dirty="0"/>
              <a:t>OLS (a method) finds the line that </a:t>
            </a:r>
            <a:r>
              <a:rPr lang="en-US" dirty="0" err="1"/>
              <a:t>minimises</a:t>
            </a:r>
            <a:r>
              <a:rPr lang="en-US" dirty="0"/>
              <a:t> the sum of squared residuals (RSS)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Interpreting coefficients</a:t>
            </a:r>
          </a:p>
        </p:txBody>
      </p:sp>
      <p:sp>
        <p:nvSpPr>
          <p:cNvPr id="3" name="Content Placeholder 2"/>
          <p:cNvSpPr>
            <a:spLocks noGrp="1"/>
          </p:cNvSpPr>
          <p:nvPr>
            <p:ph idx="1"/>
          </p:nvPr>
        </p:nvSpPr>
        <p:spPr/>
        <p:txBody>
          <a:bodyPr/>
          <a:lstStyle/>
          <a:p>
            <a:pPr marL="0" indent="0">
              <a:buNone/>
              <a:defRPr sz="2600"/>
            </a:pPr>
            <a:r>
              <a:rPr dirty="0"/>
              <a:t>Continuous x: change in y per +1 of x (ceteris paribus)</a:t>
            </a:r>
          </a:p>
          <a:p>
            <a:pPr marL="0" indent="0">
              <a:buNone/>
              <a:defRPr sz="2600"/>
            </a:pPr>
            <a:endParaRPr lang="en-GB" dirty="0"/>
          </a:p>
          <a:p>
            <a:pPr marL="0" indent="0">
              <a:buNone/>
              <a:defRPr sz="2600"/>
            </a:pPr>
            <a:r>
              <a:rPr dirty="0"/>
              <a:t>Categorical: level effect vs a reference category</a:t>
            </a:r>
          </a:p>
          <a:p>
            <a:pPr marL="0" indent="0">
              <a:buNone/>
              <a:defRPr sz="2600"/>
            </a:pPr>
            <a:endParaRPr lang="en-GB" dirty="0"/>
          </a:p>
          <a:p>
            <a:pPr marL="0" indent="0">
              <a:buNone/>
              <a:defRPr sz="2600"/>
            </a:pPr>
            <a:r>
              <a:rPr dirty="0" err="1"/>
              <a:t>Standardise</a:t>
            </a:r>
            <a:r>
              <a:rPr dirty="0"/>
              <a:t> predictors to compare effect sizes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R² and Adjusted R²</a:t>
            </a:r>
          </a:p>
        </p:txBody>
      </p:sp>
      <p:pic>
        <p:nvPicPr>
          <p:cNvPr id="3" name="Picture 2" descr="core_adjR2.png"/>
          <p:cNvPicPr>
            <a:picLocks noChangeAspect="1"/>
          </p:cNvPicPr>
          <p:nvPr/>
        </p:nvPicPr>
        <p:blipFill>
          <a:blip r:embed="rId2"/>
          <a:stretch>
            <a:fillRect/>
          </a:stretch>
        </p:blipFill>
        <p:spPr>
          <a:xfrm>
            <a:off x="1250830" y="2413460"/>
            <a:ext cx="5528471" cy="3273437"/>
          </a:xfrm>
          <a:prstGeom prst="rect">
            <a:avLst/>
          </a:prstGeom>
        </p:spPr>
      </p:pic>
      <p:sp>
        <p:nvSpPr>
          <p:cNvPr id="4" name="TextBox 3"/>
          <p:cNvSpPr txBox="1"/>
          <p:nvPr/>
        </p:nvSpPr>
        <p:spPr>
          <a:xfrm>
            <a:off x="609600" y="1253706"/>
            <a:ext cx="8534400" cy="1107996"/>
          </a:xfrm>
          <a:prstGeom prst="rect">
            <a:avLst/>
          </a:prstGeom>
          <a:noFill/>
        </p:spPr>
        <p:txBody>
          <a:bodyPr wrap="square">
            <a:spAutoFit/>
          </a:bodyPr>
          <a:lstStyle/>
          <a:p>
            <a:pPr>
              <a:defRPr sz="2200"/>
            </a:pPr>
            <a:r>
              <a:rPr dirty="0"/>
              <a:t>R² never decreases as we add predictors</a:t>
            </a:r>
          </a:p>
          <a:p>
            <a:pPr>
              <a:defRPr sz="2200"/>
            </a:pPr>
            <a:r>
              <a:rPr dirty="0"/>
              <a:t>Adjusted R² </a:t>
            </a:r>
            <a:r>
              <a:rPr dirty="0" err="1"/>
              <a:t>penalises</a:t>
            </a:r>
            <a:r>
              <a:rPr dirty="0"/>
              <a:t> extra variables and can decline</a:t>
            </a:r>
          </a:p>
          <a:p>
            <a:pPr>
              <a:defRPr sz="2200"/>
            </a:pPr>
            <a:r>
              <a:rPr dirty="0"/>
              <a:t>Use with CV error when choosing among models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From SLR to MLR</a:t>
            </a:r>
          </a:p>
        </p:txBody>
      </p:sp>
      <p:sp>
        <p:nvSpPr>
          <p:cNvPr id="3" name="Content Placeholder 2"/>
          <p:cNvSpPr>
            <a:spLocks noGrp="1"/>
          </p:cNvSpPr>
          <p:nvPr>
            <p:ph idx="1"/>
          </p:nvPr>
        </p:nvSpPr>
        <p:spPr/>
        <p:txBody>
          <a:bodyPr/>
          <a:lstStyle/>
          <a:p>
            <a:pPr marL="0" indent="0">
              <a:buNone/>
              <a:defRPr sz="2600"/>
            </a:pPr>
            <a:r>
              <a:rPr b="1" i="1" dirty="0"/>
              <a:t>MLR: y = β0 + β1x1 + … + β</a:t>
            </a:r>
            <a:r>
              <a:rPr b="1" i="1" dirty="0" err="1"/>
              <a:t>pxp</a:t>
            </a:r>
            <a:r>
              <a:rPr b="1" i="1" dirty="0"/>
              <a:t> + ε</a:t>
            </a:r>
          </a:p>
          <a:p>
            <a:pPr marL="0" indent="0">
              <a:buNone/>
              <a:defRPr sz="2600"/>
            </a:pPr>
            <a:r>
              <a:rPr dirty="0"/>
              <a:t>Include interactions (</a:t>
            </a:r>
            <a:r>
              <a:rPr b="1" dirty="0"/>
              <a:t>x1×x2</a:t>
            </a:r>
            <a:r>
              <a:rPr dirty="0"/>
              <a:t>) and simple curves (</a:t>
            </a:r>
            <a:r>
              <a:rPr b="1" dirty="0"/>
              <a:t>x²</a:t>
            </a:r>
            <a:r>
              <a:rPr dirty="0"/>
              <a:t>)</a:t>
            </a:r>
          </a:p>
          <a:p>
            <a:pPr marL="0" indent="0">
              <a:buNone/>
              <a:defRPr sz="2600"/>
            </a:pPr>
            <a:r>
              <a:rPr dirty="0" err="1"/>
              <a:t>Categoricals</a:t>
            </a:r>
            <a:r>
              <a:rPr dirty="0"/>
              <a:t> → one‑hot (drop one level as reference)</a:t>
            </a:r>
          </a:p>
        </p:txBody>
      </p:sp>
      <p:sp>
        <p:nvSpPr>
          <p:cNvPr id="4" name="Rectangle 3"/>
          <p:cNvSpPr/>
          <p:nvPr/>
        </p:nvSpPr>
        <p:spPr>
          <a:xfrm>
            <a:off x="0" y="6400800"/>
            <a:ext cx="9144000" cy="457200"/>
          </a:xfrm>
          <a:prstGeom prst="rect">
            <a:avLst/>
          </a:prstGeom>
          <a:solidFill>
            <a:srgbClr val="27225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8814816" y="6400800"/>
            <a:ext cx="164592" cy="457200"/>
          </a:xfrm>
          <a:prstGeom prst="rect">
            <a:avLst/>
          </a:prstGeom>
          <a:solidFill>
            <a:srgbClr val="CA396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8979408" y="6400800"/>
            <a:ext cx="164592" cy="457200"/>
          </a:xfrm>
          <a:prstGeom prst="rect">
            <a:avLst/>
          </a:prstGeom>
          <a:solidFill>
            <a:srgbClr val="B5CF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274320" y="6473952"/>
            <a:ext cx="7315200" cy="457200"/>
          </a:xfrm>
          <a:prstGeom prst="rect">
            <a:avLst/>
          </a:prstGeom>
          <a:noFill/>
        </p:spPr>
        <p:txBody>
          <a:bodyPr wrap="none">
            <a:spAutoFit/>
          </a:bodyPr>
          <a:lstStyle/>
          <a:p>
            <a:pPr>
              <a:defRPr sz="1200">
                <a:solidFill>
                  <a:srgbClr val="FFFFFF"/>
                </a:solidFill>
              </a:defRPr>
            </a:pPr>
            <a:r>
              <a:t>UWTSD — Birmingham Campus  |  Module: [CODE] [TITLE]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7" y="121111"/>
            <a:ext cx="8229600" cy="787246"/>
          </a:xfrm>
        </p:spPr>
        <p:txBody>
          <a:bodyPr/>
          <a:lstStyle/>
          <a:p>
            <a:pPr>
              <a:defRPr sz="3400"/>
            </a:pPr>
            <a:r>
              <a:rPr dirty="0"/>
              <a:t>Residuals vs Fitted</a:t>
            </a:r>
          </a:p>
        </p:txBody>
      </p:sp>
      <p:pic>
        <p:nvPicPr>
          <p:cNvPr id="3" name="Picture 2" descr="core_residuals.png"/>
          <p:cNvPicPr>
            <a:picLocks noChangeAspect="1"/>
          </p:cNvPicPr>
          <p:nvPr/>
        </p:nvPicPr>
        <p:blipFill>
          <a:blip r:embed="rId2"/>
          <a:stretch>
            <a:fillRect/>
          </a:stretch>
        </p:blipFill>
        <p:spPr>
          <a:xfrm>
            <a:off x="926290" y="908357"/>
            <a:ext cx="6486144" cy="3840480"/>
          </a:xfrm>
          <a:prstGeom prst="rect">
            <a:avLst/>
          </a:prstGeom>
        </p:spPr>
      </p:pic>
      <p:sp>
        <p:nvSpPr>
          <p:cNvPr id="4" name="TextBox 3"/>
          <p:cNvSpPr txBox="1"/>
          <p:nvPr/>
        </p:nvSpPr>
        <p:spPr>
          <a:xfrm>
            <a:off x="511833" y="4603841"/>
            <a:ext cx="8517147" cy="1046440"/>
          </a:xfrm>
          <a:prstGeom prst="rect">
            <a:avLst/>
          </a:prstGeom>
          <a:noFill/>
        </p:spPr>
        <p:txBody>
          <a:bodyPr wrap="square">
            <a:spAutoFit/>
          </a:bodyPr>
          <a:lstStyle/>
          <a:p>
            <a:pPr>
              <a:defRPr sz="2200"/>
            </a:pPr>
            <a:r>
              <a:rPr sz="2000" dirty="0"/>
              <a:t>Random scatter → okay</a:t>
            </a:r>
          </a:p>
          <a:p>
            <a:pPr>
              <a:defRPr sz="2200"/>
            </a:pPr>
            <a:r>
              <a:rPr sz="2000" dirty="0"/>
              <a:t>Curved pattern → add interaction/curve or consider non‑linear model</a:t>
            </a:r>
          </a:p>
          <a:p>
            <a:pPr>
              <a:defRPr sz="2200"/>
            </a:pPr>
            <a:r>
              <a:rPr sz="2000" dirty="0"/>
              <a:t>Funnel shape → heteroscedasticity (use robust 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Multicollinearity with VIF</a:t>
            </a:r>
          </a:p>
        </p:txBody>
      </p:sp>
      <p:pic>
        <p:nvPicPr>
          <p:cNvPr id="3" name="Picture 2" descr="core_vif.png"/>
          <p:cNvPicPr>
            <a:picLocks noChangeAspect="1"/>
          </p:cNvPicPr>
          <p:nvPr/>
        </p:nvPicPr>
        <p:blipFill>
          <a:blip r:embed="rId2"/>
          <a:stretch>
            <a:fillRect/>
          </a:stretch>
        </p:blipFill>
        <p:spPr>
          <a:xfrm>
            <a:off x="640080" y="1463040"/>
            <a:ext cx="6486144" cy="3840480"/>
          </a:xfrm>
          <a:prstGeom prst="rect">
            <a:avLst/>
          </a:prstGeom>
        </p:spPr>
      </p:pic>
      <p:sp>
        <p:nvSpPr>
          <p:cNvPr id="4" name="TextBox 3"/>
          <p:cNvSpPr txBox="1"/>
          <p:nvPr/>
        </p:nvSpPr>
        <p:spPr>
          <a:xfrm>
            <a:off x="6309360" y="1463040"/>
            <a:ext cx="2834640" cy="3840480"/>
          </a:xfrm>
          <a:prstGeom prst="rect">
            <a:avLst/>
          </a:prstGeom>
          <a:noFill/>
        </p:spPr>
        <p:txBody>
          <a:bodyPr wrap="none">
            <a:spAutoFit/>
          </a:bodyPr>
          <a:lstStyle/>
          <a:p>
            <a:pPr>
              <a:defRPr sz="2200"/>
            </a:pPr>
            <a:r>
              <a:t>Higher VIF → less precise coefficients</a:t>
            </a:r>
          </a:p>
          <a:p>
            <a:pPr>
              <a:defRPr sz="2200"/>
            </a:pPr>
            <a:r>
              <a:t>Rules of thumb: 5 (warning), 10 (serious)</a:t>
            </a:r>
          </a:p>
          <a:p>
            <a:pPr>
              <a:defRPr sz="2200"/>
            </a:pPr>
            <a:r>
              <a:t>Consider removing/merging features or using Ridge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6539"/>
          </a:xfrm>
        </p:spPr>
        <p:txBody>
          <a:bodyPr/>
          <a:lstStyle/>
          <a:p>
            <a:pPr>
              <a:defRPr sz="3400"/>
            </a:pPr>
            <a:r>
              <a:rPr dirty="0"/>
              <a:t>Model selection with AIC</a:t>
            </a:r>
          </a:p>
        </p:txBody>
      </p:sp>
      <p:pic>
        <p:nvPicPr>
          <p:cNvPr id="3" name="Picture 2" descr="core_aic.png"/>
          <p:cNvPicPr>
            <a:picLocks noChangeAspect="1"/>
          </p:cNvPicPr>
          <p:nvPr/>
        </p:nvPicPr>
        <p:blipFill>
          <a:blip r:embed="rId2"/>
          <a:stretch>
            <a:fillRect/>
          </a:stretch>
        </p:blipFill>
        <p:spPr>
          <a:xfrm>
            <a:off x="1449236" y="989233"/>
            <a:ext cx="5917721" cy="3503914"/>
          </a:xfrm>
          <a:prstGeom prst="rect">
            <a:avLst/>
          </a:prstGeom>
        </p:spPr>
      </p:pic>
      <p:sp>
        <p:nvSpPr>
          <p:cNvPr id="4" name="TextBox 3"/>
          <p:cNvSpPr txBox="1"/>
          <p:nvPr/>
        </p:nvSpPr>
        <p:spPr>
          <a:xfrm>
            <a:off x="683845" y="4573290"/>
            <a:ext cx="8002955" cy="1107996"/>
          </a:xfrm>
          <a:prstGeom prst="rect">
            <a:avLst/>
          </a:prstGeom>
          <a:noFill/>
        </p:spPr>
        <p:txBody>
          <a:bodyPr wrap="square">
            <a:spAutoFit/>
          </a:bodyPr>
          <a:lstStyle/>
          <a:p>
            <a:pPr>
              <a:defRPr sz="2200"/>
            </a:pPr>
            <a:r>
              <a:rPr dirty="0"/>
              <a:t>AIC balances fit and complexity</a:t>
            </a:r>
          </a:p>
          <a:p>
            <a:pPr>
              <a:defRPr sz="2200"/>
            </a:pPr>
            <a:r>
              <a:rPr dirty="0"/>
              <a:t>Choose the model with the lowest AIC</a:t>
            </a:r>
          </a:p>
          <a:p>
            <a:pPr>
              <a:defRPr sz="2200"/>
            </a:pPr>
            <a:r>
              <a:rPr dirty="0"/>
              <a:t>Compare alongside CV metrics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04" y="-13494"/>
            <a:ext cx="8229600" cy="1143000"/>
          </a:xfrm>
        </p:spPr>
        <p:txBody>
          <a:bodyPr/>
          <a:lstStyle/>
          <a:p>
            <a:pPr>
              <a:defRPr sz="3400"/>
            </a:pPr>
            <a:r>
              <a:rPr dirty="0" err="1"/>
              <a:t>Regularisation</a:t>
            </a:r>
            <a:r>
              <a:rPr dirty="0"/>
              <a:t> overview</a:t>
            </a:r>
          </a:p>
        </p:txBody>
      </p:sp>
      <p:pic>
        <p:nvPicPr>
          <p:cNvPr id="3" name="Picture 2" descr="core_regularisation.png"/>
          <p:cNvPicPr>
            <a:picLocks noChangeAspect="1"/>
          </p:cNvPicPr>
          <p:nvPr/>
        </p:nvPicPr>
        <p:blipFill>
          <a:blip r:embed="rId2"/>
          <a:stretch>
            <a:fillRect/>
          </a:stretch>
        </p:blipFill>
        <p:spPr>
          <a:xfrm>
            <a:off x="1142230" y="890803"/>
            <a:ext cx="6486144" cy="3840480"/>
          </a:xfrm>
          <a:prstGeom prst="rect">
            <a:avLst/>
          </a:prstGeom>
        </p:spPr>
      </p:pic>
      <p:sp>
        <p:nvSpPr>
          <p:cNvPr id="4" name="TextBox 3"/>
          <p:cNvSpPr txBox="1"/>
          <p:nvPr/>
        </p:nvSpPr>
        <p:spPr>
          <a:xfrm>
            <a:off x="784001" y="4705329"/>
            <a:ext cx="8296737" cy="1046440"/>
          </a:xfrm>
          <a:prstGeom prst="rect">
            <a:avLst/>
          </a:prstGeom>
          <a:noFill/>
        </p:spPr>
        <p:txBody>
          <a:bodyPr wrap="square">
            <a:spAutoFit/>
          </a:bodyPr>
          <a:lstStyle/>
          <a:p>
            <a:pPr>
              <a:defRPr sz="2200"/>
            </a:pPr>
            <a:r>
              <a:rPr sz="2000" dirty="0"/>
              <a:t>Ridge (L2): shrinks coefficients; good with correlated predictors</a:t>
            </a:r>
          </a:p>
          <a:p>
            <a:pPr>
              <a:defRPr sz="2200"/>
            </a:pPr>
            <a:r>
              <a:rPr sz="2000" dirty="0"/>
              <a:t>Lasso (L1): can set some coefficients to zero → selection</a:t>
            </a:r>
          </a:p>
          <a:p>
            <a:pPr>
              <a:defRPr sz="2200"/>
            </a:pPr>
            <a:r>
              <a:rPr sz="2000" dirty="0"/>
              <a:t>Elastic Net: mix of L1/L2 (not shown)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Robustness &amp; workflow</a:t>
            </a:r>
          </a:p>
        </p:txBody>
      </p:sp>
      <p:sp>
        <p:nvSpPr>
          <p:cNvPr id="3" name="TextBox 2"/>
          <p:cNvSpPr txBox="1"/>
          <p:nvPr/>
        </p:nvSpPr>
        <p:spPr>
          <a:xfrm>
            <a:off x="671423" y="1618315"/>
            <a:ext cx="7926238" cy="1200329"/>
          </a:xfrm>
          <a:prstGeom prst="rect">
            <a:avLst/>
          </a:prstGeom>
          <a:noFill/>
        </p:spPr>
        <p:txBody>
          <a:bodyPr wrap="square">
            <a:spAutoFit/>
          </a:bodyPr>
          <a:lstStyle/>
          <a:p>
            <a:pPr>
              <a:defRPr sz="2400"/>
            </a:pPr>
            <a:r>
              <a:rPr dirty="0"/>
              <a:t>Heteroscedasticity → report HC (e.g., HC3) SEs</a:t>
            </a:r>
          </a:p>
          <a:p>
            <a:pPr>
              <a:defRPr sz="2400"/>
            </a:pPr>
            <a:r>
              <a:rPr dirty="0"/>
              <a:t>Outliers/influence → check leverage &amp; Cook's D</a:t>
            </a:r>
          </a:p>
          <a:p>
            <a:pPr>
              <a:defRPr sz="2400"/>
            </a:pPr>
            <a:r>
              <a:rPr dirty="0"/>
              <a:t>Non‑linearity → interactions, polynomials or other models</a:t>
            </a:r>
          </a:p>
        </p:txBody>
      </p:sp>
      <p:sp>
        <p:nvSpPr>
          <p:cNvPr id="4" name="TextBox 3"/>
          <p:cNvSpPr txBox="1"/>
          <p:nvPr/>
        </p:nvSpPr>
        <p:spPr>
          <a:xfrm>
            <a:off x="715993" y="3610185"/>
            <a:ext cx="7881668" cy="1200329"/>
          </a:xfrm>
          <a:prstGeom prst="rect">
            <a:avLst/>
          </a:prstGeom>
          <a:noFill/>
        </p:spPr>
        <p:txBody>
          <a:bodyPr wrap="square">
            <a:spAutoFit/>
          </a:bodyPr>
          <a:lstStyle/>
          <a:p>
            <a:pPr>
              <a:defRPr sz="2400"/>
            </a:pPr>
            <a:r>
              <a:rPr dirty="0"/>
              <a:t>Preprocess *inside* CV to avoid leakage</a:t>
            </a:r>
          </a:p>
          <a:p>
            <a:pPr>
              <a:defRPr sz="2400"/>
            </a:pPr>
            <a:r>
              <a:rPr dirty="0"/>
              <a:t>Train/validation/test or K‑fold CV</a:t>
            </a:r>
          </a:p>
          <a:p>
            <a:pPr>
              <a:defRPr sz="2400"/>
            </a:pPr>
            <a:r>
              <a:rPr dirty="0"/>
              <a:t>Document data, features, diagnostics, and uncertainty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Common pitfalls</a:t>
            </a:r>
          </a:p>
        </p:txBody>
      </p:sp>
      <p:sp>
        <p:nvSpPr>
          <p:cNvPr id="3" name="Content Placeholder 2"/>
          <p:cNvSpPr>
            <a:spLocks noGrp="1"/>
          </p:cNvSpPr>
          <p:nvPr>
            <p:ph idx="1"/>
          </p:nvPr>
        </p:nvSpPr>
        <p:spPr/>
        <p:txBody>
          <a:bodyPr/>
          <a:lstStyle/>
          <a:p>
            <a:pPr>
              <a:defRPr sz="2600"/>
            </a:pPr>
            <a:r>
              <a:t>Treating correlation as causation</a:t>
            </a:r>
          </a:p>
          <a:p>
            <a:pPr>
              <a:defRPr sz="2600"/>
            </a:pPr>
            <a:r>
              <a:t>Overfitting (too many features without validation)</a:t>
            </a:r>
          </a:p>
          <a:p>
            <a:pPr>
              <a:defRPr sz="2600"/>
            </a:pPr>
            <a:r>
              <a:t>Ignoring multicollinearity and misreading p‑values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400"/>
            </a:pPr>
            <a:r>
              <a:t>Summary — takeaways</a:t>
            </a:r>
          </a:p>
        </p:txBody>
      </p:sp>
      <p:sp>
        <p:nvSpPr>
          <p:cNvPr id="3" name="Content Placeholder 2"/>
          <p:cNvSpPr>
            <a:spLocks noGrp="1"/>
          </p:cNvSpPr>
          <p:nvPr>
            <p:ph idx="1"/>
          </p:nvPr>
        </p:nvSpPr>
        <p:spPr/>
        <p:txBody>
          <a:bodyPr/>
          <a:lstStyle/>
          <a:p>
            <a:pPr>
              <a:defRPr sz="2600"/>
            </a:pPr>
            <a:r>
              <a:t>OLS = best straight line by squared errors</a:t>
            </a:r>
          </a:p>
          <a:p>
            <a:pPr>
              <a:defRPr sz="2600"/>
            </a:pPr>
            <a:r>
              <a:t>Adjusted R²/AIC &amp; CV help keep models honest</a:t>
            </a:r>
          </a:p>
          <a:p>
            <a:pPr>
              <a:defRPr sz="2600"/>
            </a:pPr>
            <a:r>
              <a:t>Use regularisation/robust SEs when appropriate</a:t>
            </a:r>
          </a:p>
        </p:txBody>
      </p:sp>
    </p:spTree>
  </p:cSld>
  <p:clrMapOvr>
    <a:masterClrMapping/>
  </p:clrMapOvr>
</p:sld>
</file>

<file path=ppt/theme/theme1.xml><?xml version="1.0" encoding="utf-8"?>
<a:theme xmlns:a="http://schemas.openxmlformats.org/drawingml/2006/main" name="UWTSD_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_Theme1" id="{A5D8390F-7E0A-45BE-B39C-0DFDE26FF461}" vid="{16500B77-7187-4C1B-A680-3D708B182E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UWTSD_Theme1</Template>
  <TotalTime>0</TotalTime>
  <Words>631</Words>
  <Application>Microsoft Office PowerPoint</Application>
  <PresentationFormat>On-screen Show (4:3)</PresentationFormat>
  <Paragraphs>73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Myriad Pro</vt:lpstr>
      <vt:lpstr>UWTSD_Theme1</vt:lpstr>
      <vt:lpstr>Linear &amp; Multiple Linear Regression (Level 7)</vt:lpstr>
      <vt:lpstr>Learning outcomes</vt:lpstr>
      <vt:lpstr>Roadmap</vt:lpstr>
      <vt:lpstr>Simple Linear Regression (SLR) model</vt:lpstr>
      <vt:lpstr>Ordinary Least Squares (OLS)</vt:lpstr>
      <vt:lpstr>Interpreting coefficients</vt:lpstr>
      <vt:lpstr>R² and Adjusted R²</vt:lpstr>
      <vt:lpstr>From SLR to MLR</vt:lpstr>
      <vt:lpstr>Residuals vs Fitted</vt:lpstr>
      <vt:lpstr>Multicollinearity with VIF</vt:lpstr>
      <vt:lpstr>Model selection with AIC</vt:lpstr>
      <vt:lpstr>Regularisation overview</vt:lpstr>
      <vt:lpstr>Robustness &amp; workflow</vt:lpstr>
      <vt:lpstr>Common pitfalls</vt:lpstr>
      <vt:lpstr>Summary — takeaways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aliyu</dc:creator>
  <cp:keywords/>
  <dc:description>generated using python-pptx</dc:description>
  <cp:lastModifiedBy>Aliyu Sambo</cp:lastModifiedBy>
  <cp:revision>2</cp:revision>
  <dcterms:created xsi:type="dcterms:W3CDTF">2013-01-27T09:14:16Z</dcterms:created>
  <dcterms:modified xsi:type="dcterms:W3CDTF">2026-06-17T07:52:01Z</dcterms:modified>
  <cp:category/>
</cp:coreProperties>
</file>