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7"/>
    <p:restoredTop sz="62309" autoAdjust="0"/>
  </p:normalViewPr>
  <p:slideViewPr>
    <p:cSldViewPr snapToGrid="0">
      <p:cViewPr varScale="1">
        <p:scale>
          <a:sx n="51" d="100"/>
          <a:sy n="51" d="100"/>
        </p:scale>
        <p:origin x="187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106C7F-5D56-4A7F-B26E-DD46A06771ED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B3A981-5F8D-4D29-9723-6797A0C77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428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3A981-5F8D-4D29-9723-6797A0C7741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8518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3A981-5F8D-4D29-9723-6797A0C7741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6980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3A981-5F8D-4D29-9723-6797A0C7741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0495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3A981-5F8D-4D29-9723-6797A0C7741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1360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3A981-5F8D-4D29-9723-6797A0C7741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2552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3A981-5F8D-4D29-9723-6797A0C7741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1084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3A981-5F8D-4D29-9723-6797A0C7741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0828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3A981-5F8D-4D29-9723-6797A0C7741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8022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3A981-5F8D-4D29-9723-6797A0C7741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0260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3A981-5F8D-4D29-9723-6797A0C7741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9257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3A981-5F8D-4D29-9723-6797A0C7741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6203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3A981-5F8D-4D29-9723-6797A0C7741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931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DCB26-6075-B7BA-92A4-D27776FB66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EACA4A-7081-0D9D-BAA9-DB393A3841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06D90F-18E6-BA70-A720-66FD1ED14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7987E-1F09-4EE3-B554-FD28439E446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8F85F-77DA-B371-F000-FA77831DF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EB50DB-F7E9-6065-FA40-DA8028E6F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71B95-9C30-4502-A0E6-FB59285D6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891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042D9-45F3-ACBC-49CA-DA169E4DF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319BB-DD03-3931-1C59-D44319938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AF5FB4-3EDD-6B5B-0EF1-8D6BAEB0D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7987E-1F09-4EE3-B554-FD28439E446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0F9DBF-E05D-4043-DFAA-C1C515619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8F689-0B27-189B-9B5E-5D34E6EAA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71B95-9C30-4502-A0E6-FB59285D6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103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FA287-E31B-4109-EFE0-9EA58E0D8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D10101-7D6E-721F-269B-2DC4051D6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0AD7D-5DB0-43C9-324C-635BA5AE9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7987E-1F09-4EE3-B554-FD28439E446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967294-0DE2-8621-E509-D13C3FE68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D45163-26EA-7AD2-27BE-7C7D0C3A1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71B95-9C30-4502-A0E6-FB59285D6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489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9E2BE-C2DC-8CA8-381C-C59791E72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6FA67-5F7B-3D6E-99B8-CEA11CDF5B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6D656-8CC9-767B-82B9-1812A73F84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3ABC5C-718B-F435-689D-DBA66102C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7987E-1F09-4EE3-B554-FD28439E446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B14CA3-5E67-5BCC-B65B-7B2647551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F7593-8459-A52C-FB57-E716751ED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71B95-9C30-4502-A0E6-FB59285D6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407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7EDB6-8178-C153-29E4-494A8240A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281282-2D10-415B-195D-9B1FD8EFC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1EE957-B4B3-B6BD-B30D-A478D37969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96509A-4303-256C-7968-1985D9A59E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A9317A-5EC7-C52E-43DF-A865322877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B27621-17D4-8152-8036-9CB201D74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7987E-1F09-4EE3-B554-FD28439E446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912280-C303-F0F0-1646-E19540DE4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36D78C-185D-0CFD-36A9-418F47067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71B95-9C30-4502-A0E6-FB59285D6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172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19F5F-FC2A-836B-643C-76E4E60C8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E28C71-9067-2AF4-6567-9975908CF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7987E-1F09-4EE3-B554-FD28439E446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F698DA-32D9-068A-D170-37D449A77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CB24C4-56C9-7645-CEA9-0BED83844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71B95-9C30-4502-A0E6-FB59285D6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269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44D0F7-4C5B-AA7A-A4D4-D02D96328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7987E-1F09-4EE3-B554-FD28439E446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30B31-2B40-D15D-84CC-93D62202C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5D600E-3507-BDCD-2358-DF598E936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71B95-9C30-4502-A0E6-FB59285D6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109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79302-53D7-B3C9-4E78-E03622128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2D60D-7C22-AEC4-3F9F-2C59E586C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46F66-FE13-7FDC-5B37-9973EDB8D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DBF94E-93FC-2B71-7CDE-73EC60306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7987E-1F09-4EE3-B554-FD28439E446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5008E4-6272-66F5-A1D3-BFDC32A82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3B9916-06B1-E0E0-D35E-F61D8C7E3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71B95-9C30-4502-A0E6-FB59285D6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08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17FEA-B7C5-AE3F-768A-1E9740260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8D0E75-1DB4-E5BF-17B6-8F2F8AD91D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11A358-8F83-E6FE-A853-5924038F28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E3ABB0-1402-1BCC-2A4A-D7148CB97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7987E-1F09-4EE3-B554-FD28439E446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71C4EC-8AA9-D67B-CE0A-2899088C8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CA287-FE1D-99E1-E6DB-B0DB9BFD7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71B95-9C30-4502-A0E6-FB59285D6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847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C69AB-BB05-EE5A-0DDD-35DEA3A73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769231-968B-78C8-9817-AA66F191C5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0E8FB-613D-7F8A-369B-0627503AC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7987E-1F09-4EE3-B554-FD28439E446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02D21-F74D-C5BF-E6F0-CBEC59F6E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A26E92-4316-5B5E-FE53-B00C073F6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71B95-9C30-4502-A0E6-FB59285D6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10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E6706C-5FFB-2EB2-E1F8-B021071688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653EC9-7BA2-142A-B033-DE0C420A5F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C4601D-A3E8-EC06-F534-B0CB6C851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7987E-1F09-4EE3-B554-FD28439E446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E6BDF-3CE6-7B1D-23EA-98FED6199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AF528-7CCE-4391-0A63-89FF64BBE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71B95-9C30-4502-A0E6-FB59285D6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712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AF42FC-2AB4-98F0-6AEB-FFF6EB134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EA0E0A-36E0-7991-5897-A7D918859C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8821D-AE15-7B92-76E3-4468852F3E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87987E-1F09-4EE3-B554-FD28439E446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0F09D-8B46-3CF4-6863-CEA09CB7A3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E21A1-8457-351C-6558-B0A22CB6AF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871B95-9C30-4502-A0E6-FB59285D6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319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alaborlawnews.com/legal-news/california-labor-law-lawsuit-134-20710.php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4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CBF91-D7D7-9D66-7C20-CE46707F9C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0980" y="1976654"/>
            <a:ext cx="9587345" cy="1452346"/>
          </a:xfrm>
        </p:spPr>
        <p:txBody>
          <a:bodyPr>
            <a:normAutofit fontScale="90000"/>
          </a:bodyPr>
          <a:lstStyle/>
          <a:p>
            <a:r>
              <a:rPr lang="en-IN" sz="54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BMIH4006 Operating Hotel Facilities</a:t>
            </a:r>
            <a:endParaRPr lang="en-GB" sz="5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C64FC1-0D55-55DE-594E-71A098C729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2653" y="3851708"/>
            <a:ext cx="9144000" cy="1655762"/>
          </a:xfrm>
        </p:spPr>
        <p:txBody>
          <a:bodyPr>
            <a:normAutofit/>
          </a:bodyPr>
          <a:lstStyle/>
          <a:p>
            <a:r>
              <a:rPr lang="en-IN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Assessment Component 3: Individual Presentation</a:t>
            </a:r>
          </a:p>
          <a:p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</a:rPr>
              <a:t>Bianca Stefania </a:t>
            </a:r>
            <a:r>
              <a:rPr lang="en-IN" b="1" dirty="0" err="1">
                <a:solidFill>
                  <a:srgbClr val="000000"/>
                </a:solidFill>
                <a:latin typeface="Arial" panose="020B0604020202020204" pitchFamily="34" charset="0"/>
              </a:rPr>
              <a:t>Capatina</a:t>
            </a:r>
            <a:r>
              <a:rPr lang="en-IN" b="1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928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35DFF-E693-6719-F833-3D78E1360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24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Table of Contents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08CF4-AB79-6A94-5BC6-32238E4DA7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Suitable employee engagement model to drive staff performance</a:t>
            </a:r>
            <a:endParaRPr lang="en-GB" sz="20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Principles of employee engagement under this model</a:t>
            </a:r>
            <a:endParaRPr lang="en-GB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to be provided as per the checklist developed</a:t>
            </a:r>
            <a:endParaRPr lang="en-GB" sz="20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Examples of best industry practices</a:t>
            </a:r>
            <a:endParaRPr lang="en-GB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0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20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5888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D5B8B-982E-7911-9CA7-4DE0E4249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IN" sz="2400" b="1" dirty="0">
                <a:solidFill>
                  <a:srgbClr val="000000"/>
                </a:solidFill>
                <a:latin typeface="Arial" panose="020B0604020202020204" pitchFamily="34" charset="0"/>
              </a:rPr>
              <a:t>Introduction </a:t>
            </a: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C06B2-FBD9-E33F-B9B0-87CA01FFF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351338"/>
          </a:xfrm>
        </p:spPr>
        <p:txBody>
          <a:bodyPr/>
          <a:lstStyle/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presentation will cover the room cleaning services and training needs required for it. 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Illustration of a sustainable employee engagement model will envisage training for door locks, window cleaning, bedspreads, telephone works and others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Examples of best industry practices in hospitality will also be furnished to give authenticity to the training programs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  <p:pic>
        <p:nvPicPr>
          <p:cNvPr id="1026" name="Picture 2" descr="Carpet Cleaning Melbourne | Carpet Steam Cleaning Melbourne">
            <a:extLst>
              <a:ext uri="{FF2B5EF4-FFF2-40B4-BE49-F238E27FC236}">
                <a16:creationId xmlns:a16="http://schemas.microsoft.com/office/drawing/2014/main" id="{82381D47-FC75-7887-503B-AF13553DD0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421" y="1825625"/>
            <a:ext cx="5396166" cy="418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201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559C4-7F37-5629-AC29-5D37A4F91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</a:rPr>
              <a:t>Suitable employee engagement model to drive staff performance</a:t>
            </a: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0EEE4-9D19-9432-1F12-E350CE743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75218" cy="4351338"/>
          </a:xfrm>
        </p:spPr>
        <p:txBody>
          <a:bodyPr/>
          <a:lstStyle/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A suitable employee engagement model can help Marriott to increase staff engagement with work processes. 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The Kahn Model suits in this regard to </a:t>
            </a:r>
            <a:r>
              <a:rPr lang="en-US" sz="1800" dirty="0" err="1">
                <a:solidFill>
                  <a:srgbClr val="000000"/>
                </a:solidFill>
                <a:latin typeface="Arial" panose="020B0604020202020204" pitchFamily="34" charset="0"/>
              </a:rPr>
              <a:t>favour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 expected employee engagement outcomes. 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Implementing this model is purposive for staff to find meaning in work (Indeed, 2023). 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Employees feel physically and mentally strong and explore their potential without any negative pushback (Criterion HCM, 2023).</a:t>
            </a:r>
          </a:p>
          <a:p>
            <a:pPr>
              <a:lnSpc>
                <a:spcPct val="150000"/>
              </a:lnSpc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pic>
        <p:nvPicPr>
          <p:cNvPr id="2050" name="Picture 2" descr="Kahn's 3 Dimensions of Employee Engagement – A Complete Guide">
            <a:extLst>
              <a:ext uri="{FF2B5EF4-FFF2-40B4-BE49-F238E27FC236}">
                <a16:creationId xmlns:a16="http://schemas.microsoft.com/office/drawing/2014/main" id="{84F7368A-CF0C-0837-E81F-4B50120786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381" y="2175164"/>
            <a:ext cx="4262581" cy="3452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6681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73BC3-BA09-6DC1-F6B1-6EE085F1D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</a:rPr>
              <a:t>Principles of employee engagement under this model</a:t>
            </a: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197B1-4031-7237-A5DA-ABF78D7EA4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31873" cy="4351338"/>
          </a:xfrm>
        </p:spPr>
        <p:txBody>
          <a:bodyPr/>
          <a:lstStyle/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Physical engagement as per Kahn Model takes into account both mental and physical engagement levels of working staff (CIPD, 2021). 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The cognitive engagement of staff largely depends on an understanding of the expected business outcomes that the employer has established (Zip Training, 2020). 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Emotional engagement takes into account emotional relationships established by employees with their respective workplaces (Bridger, 2018) </a:t>
            </a:r>
          </a:p>
          <a:p>
            <a:pPr>
              <a:lnSpc>
                <a:spcPct val="150000"/>
              </a:lnSpc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pic>
        <p:nvPicPr>
          <p:cNvPr id="3074" name="Picture 2" descr="How to Guarantee a Clean Hotel Room | SmarterTravel">
            <a:extLst>
              <a:ext uri="{FF2B5EF4-FFF2-40B4-BE49-F238E27FC236}">
                <a16:creationId xmlns:a16="http://schemas.microsoft.com/office/drawing/2014/main" id="{1A9887B7-E696-C74A-512C-EF573BE84B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564" y="2327562"/>
            <a:ext cx="4860059" cy="324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8097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99C90-BCB4-DB64-98B5-04F74A51E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</a:rPr>
              <a:t>Training to be provided as per the checklist developed</a:t>
            </a: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D9FAD-D679-7142-DDEB-A4D94A9FB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351338"/>
          </a:xfrm>
        </p:spPr>
        <p:txBody>
          <a:bodyPr/>
          <a:lstStyle/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Training will be provided on how to clean window glasses. 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Removing all marks and dirt on each window glass is important to maintain the full cleanliness of the windows (PPC Window Cleaners, 2020). 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Cutting-edge equipment can be used to ensure better outcomes such as microfiber window cleaning sleeves.</a:t>
            </a:r>
          </a:p>
          <a:p>
            <a:pPr>
              <a:lnSpc>
                <a:spcPct val="150000"/>
              </a:lnSpc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pic>
        <p:nvPicPr>
          <p:cNvPr id="4098" name="Picture 2" descr="8 Tips for Keeping Your Glass Sparkling Clean">
            <a:extLst>
              <a:ext uri="{FF2B5EF4-FFF2-40B4-BE49-F238E27FC236}">
                <a16:creationId xmlns:a16="http://schemas.microsoft.com/office/drawing/2014/main" id="{DC0BF340-DC9B-4F59-C4E7-61D7E12010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539" y="2289752"/>
            <a:ext cx="5134625" cy="3423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216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8320D-E8FE-43A7-E1D7-536382A80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</a:rPr>
              <a:t>Training to be provided as per the checklist developed</a:t>
            </a: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0FB5F-1FBB-09DD-B057-AAF08F13D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51764" cy="4351338"/>
          </a:xfrm>
        </p:spPr>
        <p:txBody>
          <a:bodyPr/>
          <a:lstStyle/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Ensuring the cleanliness and well-functioning as well as well-spacing of furniture in a guest room is important.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Furniture layout and placement are important to drive guest satisfaction in a hotel room (LinkedIn, 2023). 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Training will be provided on how to </a:t>
            </a:r>
            <a:r>
              <a:rPr lang="en-US" sz="1800" dirty="0" err="1">
                <a:solidFill>
                  <a:srgbClr val="000000"/>
                </a:solidFill>
                <a:latin typeface="Arial" panose="020B0604020202020204" pitchFamily="34" charset="0"/>
              </a:rPr>
              <a:t>maximise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 the space of a hotel room by placing the furniture effectively. </a:t>
            </a:r>
          </a:p>
          <a:p>
            <a:pPr>
              <a:lnSpc>
                <a:spcPct val="150000"/>
              </a:lnSpc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pic>
        <p:nvPicPr>
          <p:cNvPr id="5122" name="Picture 2" descr="How to Perfect Your Living Room Furniture Layout">
            <a:extLst>
              <a:ext uri="{FF2B5EF4-FFF2-40B4-BE49-F238E27FC236}">
                <a16:creationId xmlns:a16="http://schemas.microsoft.com/office/drawing/2014/main" id="{75B9D299-2A71-E450-C1E0-202BEBE0C2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594" y="1938048"/>
            <a:ext cx="4983121" cy="4126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49415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ADBCC-3642-0880-469F-82A03DEED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</a:rPr>
              <a:t>Training to be provided as per the checklist developed</a:t>
            </a: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0C876-02F2-2CAC-1140-918D2EB30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351338"/>
          </a:xfrm>
        </p:spPr>
        <p:txBody>
          <a:bodyPr/>
          <a:lstStyle/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Providing training on how to maintain the good look of the bedrooms will be imperative to improve the guest experience. 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Training will be given on what type of bedding will be usual for providing customers with a luxury experience. 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Training will also be given on how to look after bed sheets. </a:t>
            </a:r>
          </a:p>
          <a:p>
            <a:pPr>
              <a:lnSpc>
                <a:spcPct val="150000"/>
              </a:lnSpc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pic>
        <p:nvPicPr>
          <p:cNvPr id="6146" name="Picture 2" descr="Hotel sheets: The truth about how clean they really are - The Manual">
            <a:extLst>
              <a:ext uri="{FF2B5EF4-FFF2-40B4-BE49-F238E27FC236}">
                <a16:creationId xmlns:a16="http://schemas.microsoft.com/office/drawing/2014/main" id="{524385E2-064B-038E-4BED-2786D56414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1968139"/>
            <a:ext cx="51435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764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31E2C-4F6B-3586-B610-C4633FCC5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</a:rPr>
              <a:t>Training to be provided as per the checklist developed</a:t>
            </a: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75E79-EDEC-0BE8-610A-028B5595FD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10200" cy="4351338"/>
          </a:xfrm>
        </p:spPr>
        <p:txBody>
          <a:bodyPr>
            <a:normAutofit lnSpcReduction="10000"/>
          </a:bodyPr>
          <a:lstStyle/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room cleaning staff needs to pay considerable attention to the cleanliness of toilets. 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housekeepers need to know the standard process of cleaning bathrooms.  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Training will be given on how to use bathroom cleaners and chemicals to clean the floor and inside part of the commode. 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Training will also be provided on how to maintain a cool ambience inside the toilet with no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odour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to improve guest satisfaction. 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  <p:pic>
        <p:nvPicPr>
          <p:cNvPr id="7170" name="Picture 2" descr="Simplified Hotel Bathroom Cleaning Guide - Diversey Prosumer Blogs">
            <a:extLst>
              <a:ext uri="{FF2B5EF4-FFF2-40B4-BE49-F238E27FC236}">
                <a16:creationId xmlns:a16="http://schemas.microsoft.com/office/drawing/2014/main" id="{D968D038-9D2E-2067-62F7-BBC5865905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019" y="2157044"/>
            <a:ext cx="4927888" cy="368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0132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A595F-5563-1FFE-1C6F-DAA019F7E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</a:rPr>
              <a:t>Examples of best industry practices</a:t>
            </a: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2CEE1-91DD-118E-2B3E-686C5D46D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895109" cy="4351338"/>
          </a:xfrm>
        </p:spPr>
        <p:txBody>
          <a:bodyPr/>
          <a:lstStyle/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Mark </a:t>
            </a:r>
            <a:r>
              <a:rPr lang="en-US" sz="1800" dirty="0" err="1">
                <a:solidFill>
                  <a:srgbClr val="000000"/>
                </a:solidFill>
                <a:latin typeface="Arial" panose="020B0604020202020204" pitchFamily="34" charset="0"/>
              </a:rPr>
              <a:t>Heymann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 the CEO of </a:t>
            </a:r>
            <a:r>
              <a:rPr lang="en-US" sz="1800" dirty="0" err="1">
                <a:solidFill>
                  <a:srgbClr val="000000"/>
                </a:solidFill>
                <a:latin typeface="Arial" panose="020B0604020202020204" pitchFamily="34" charset="0"/>
              </a:rPr>
              <a:t>UniFocus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 addressed the utility of cleaning robots for accurate in-room cleaning (Hotels, 2022)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It is also supported by Albert Sledge, sales manager of Visual Matrix, accuracy in room cleaning and sanitation is crucial with technology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Departure clean with antiviral disinfectant is also </a:t>
            </a:r>
            <a:r>
              <a:rPr lang="en-US" sz="1800" dirty="0" err="1">
                <a:solidFill>
                  <a:srgbClr val="000000"/>
                </a:solidFill>
                <a:latin typeface="Arial" panose="020B0604020202020204" pitchFamily="34" charset="0"/>
              </a:rPr>
              <a:t>practised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 by Travelodge to improve their sanitation services (Travelodge, 2023). </a:t>
            </a:r>
          </a:p>
          <a:p>
            <a:pPr>
              <a:lnSpc>
                <a:spcPct val="150000"/>
              </a:lnSpc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pic>
        <p:nvPicPr>
          <p:cNvPr id="8194" name="Picture 2" descr="Japan debuts robots at hotels for virus patients - Japan debuts robots at  hotels | The Economic Times">
            <a:extLst>
              <a:ext uri="{FF2B5EF4-FFF2-40B4-BE49-F238E27FC236}">
                <a16:creationId xmlns:a16="http://schemas.microsoft.com/office/drawing/2014/main" id="{DDBDFDCF-1214-133B-7CC5-7A560F059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958" y="2067861"/>
            <a:ext cx="4724306" cy="354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53814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11CAF-B42E-BFE0-C2C9-124B58B24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</a:rPr>
              <a:t>Examples of best industry practices</a:t>
            </a: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E9B1A-F243-3A64-8EAE-7E7AC4D51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715000" cy="4351338"/>
          </a:xfrm>
        </p:spPr>
        <p:txBody>
          <a:bodyPr>
            <a:normAutofit lnSpcReduction="10000"/>
          </a:bodyPr>
          <a:lstStyle/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Famous hotel chains such as Marriott International are adopting demand and supply pricing strategies for growing customer engagement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Their in-room Dining services, Fill My Fridge option and delivery of groceries at rooms are giving the </a:t>
            </a:r>
            <a:r>
              <a:rPr lang="en-US" sz="1800" dirty="0" err="1">
                <a:solidFill>
                  <a:srgbClr val="000000"/>
                </a:solidFill>
                <a:latin typeface="Arial" panose="020B0604020202020204" pitchFamily="34" charset="0"/>
              </a:rPr>
              <a:t>upperhand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 to Marriot for ensuring robust room services (Marriot, 2023a)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Relaxing and stylish hotel rooms, clean and hygienic environments, and timely services available 24/7 have put the company on the front line of customer preferences (Marriot, 2023b). </a:t>
            </a:r>
          </a:p>
          <a:p>
            <a:pPr>
              <a:lnSpc>
                <a:spcPct val="150000"/>
              </a:lnSpc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pic>
        <p:nvPicPr>
          <p:cNvPr id="9218" name="Picture 2" descr="Introducing Marriott International: the world's biggest hotel company |  Luxury Travel Magazine">
            <a:extLst>
              <a:ext uri="{FF2B5EF4-FFF2-40B4-BE49-F238E27FC236}">
                <a16:creationId xmlns:a16="http://schemas.microsoft.com/office/drawing/2014/main" id="{89D1B903-A367-DAFB-3E00-BCE74257AC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201" y="2350005"/>
            <a:ext cx="4974093" cy="3302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4136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A0B26-31FB-0F52-937B-EEE3102A4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IN" sz="2400" b="1" dirty="0">
                <a:solidFill>
                  <a:srgbClr val="000000"/>
                </a:solidFill>
                <a:latin typeface="Arial" panose="020B0604020202020204" pitchFamily="34" charset="0"/>
              </a:rPr>
              <a:t>Conclusion </a:t>
            </a: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EF18B-C3C3-8077-4EBF-D4D3AC1A1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04164" cy="4351338"/>
          </a:xfrm>
        </p:spPr>
        <p:txBody>
          <a:bodyPr/>
          <a:lstStyle/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Information covered in this regard indicates employees of hotel management must be skilled in diversified approaches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They have to master in-room services, sanitation and housekeeping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Inclusion of technology, luxury facilities, cost-effective model are the current industry trends for modern companies such as Marriot which employees need to excel in a strategic way</a:t>
            </a:r>
          </a:p>
          <a:p>
            <a:pPr>
              <a:lnSpc>
                <a:spcPct val="150000"/>
              </a:lnSpc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pic>
        <p:nvPicPr>
          <p:cNvPr id="10242" name="Picture 2" descr="Hospitality Operations &amp; Service Excellence - SaveFast Training Academy |  KSA">
            <a:extLst>
              <a:ext uri="{FF2B5EF4-FFF2-40B4-BE49-F238E27FC236}">
                <a16:creationId xmlns:a16="http://schemas.microsoft.com/office/drawing/2014/main" id="{CA803122-61C1-D6A0-A7E9-25CC0FA0AB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163" y="2244436"/>
            <a:ext cx="4907973" cy="316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4796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982F2-2D30-F2F1-774C-5E1FDCE9F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IN" sz="2400" b="1" dirty="0">
                <a:solidFill>
                  <a:srgbClr val="000000"/>
                </a:solidFill>
                <a:latin typeface="Arial" panose="020B0604020202020204" pitchFamily="34" charset="0"/>
              </a:rPr>
              <a:t>Reference List</a:t>
            </a: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CE485-7E13-F62E-0CBC-E02CF41BC3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Bridger, E., 2018. Employee engagement: a practical introduction. 2nd ed. HR Fundamentals. London: CIPD and Kogan Page</a:t>
            </a:r>
            <a:endParaRPr lang="en-US" b="0" dirty="0">
              <a:effectLst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CIPD, 2021.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Employee Engagement.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Available at: https://www.cipd.org/globalassets/media/knowledge/knowledge-hub/evidence-reviews/employee-engagement-discussion-report_tcm18-89598.pdf [Accessed on: 30 October 2023]</a:t>
            </a:r>
            <a:endParaRPr lang="en-US" b="0" dirty="0">
              <a:effectLst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Criterion HCM, 2023.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Employee engagement theory: How to apply it to grow your business. 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Available at: https://www.criterionhcm.com/white-papers/employee-engagement-theory [Accessed on: 30 October 2023]</a:t>
            </a:r>
            <a:endParaRPr lang="en-US" b="0" dirty="0">
              <a:effectLst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Hotels, 2022.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How technology impacts future of sanitation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https://hotelsmag.com/news/how-tech-impacts-future-of-sanitation/ [Accessed on: 30 October 2023]</a:t>
            </a:r>
            <a:endParaRPr lang="en-US" b="0" dirty="0">
              <a:effectLst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Indeed, 2023. What are the theories of employee engagement? Plus examples. Available at: https://uk.indeed.com/career-advice/career-development/theories-of-employee-engagement [Accessed on: 30 October 2023]</a:t>
            </a:r>
            <a:endParaRPr lang="en-US" b="0" dirty="0">
              <a:effectLst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LinkedIn, 2023.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How Important Is The Furniture Layout in Hotel Rooms for Guest Satisfaction?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Available at: https://www.linkedin.com/pulse/how-important-furniture-layout-hotel-rooms-guest-yaser-bakri/ [Accessed on: 30 October 2023]</a:t>
            </a:r>
            <a:endParaRPr lang="en-US" b="0" dirty="0">
              <a:effectLst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Marriot, 2023a.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Food And Beverage Information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https://www.marriott.com/marriottassets/marriott/MCOZD/PDF/mcozd-pdf-food-and-beverage.pdf [Accessed on: 30 October 2023]</a:t>
            </a:r>
            <a:endParaRPr lang="en-US" b="0" dirty="0">
              <a:effectLst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Marriot, 2023b.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Discover our modern Airport hotel near T1 and 3 in Heathrow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https://www.marriott.com/en-us/hotels/cokmc-kochi-marriott-hotel/overview/ [Accessed on: 30 October 2023]</a:t>
            </a:r>
            <a:endParaRPr lang="en-US" b="0" dirty="0">
              <a:effectLst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PPC Window Cleaners, 2020.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Hotel cleaning tips - traditional window cleaning.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Available at: https://ppcwindowcleaners.uk/advice/hotel-cleaning/#:~:text=To%20do%20this%2C%20fill%20a,to%20remove%20marks%20and%20dirt. [Accessed on: 30 October 2023]</a:t>
            </a:r>
            <a:endParaRPr lang="en-US" b="0" dirty="0">
              <a:effectLst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Travelodge, 2023.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Travelodge Protect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https://travelodgeire.squarespace.com/responsibilities/protect [Accessed on: 30 October 2023]</a:t>
            </a:r>
            <a:endParaRPr lang="en-US" b="0" dirty="0">
              <a:effectLst/>
            </a:endParaRPr>
          </a:p>
          <a:p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Zip Training, 2020.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Successful ways to measure employee engagement.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Available at: https://ziptraining.com/employee-engagement/measuring-employee-engagement.html [Accessed on: 30 October 2023]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2870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mily Post's Complete Guide to Writing Thank You Notes — Emily Post">
            <a:extLst>
              <a:ext uri="{FF2B5EF4-FFF2-40B4-BE49-F238E27FC236}">
                <a16:creationId xmlns:a16="http://schemas.microsoft.com/office/drawing/2014/main" id="{22D1D9E0-383C-097A-B16B-DEC753125F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5322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1176</Words>
  <Application>Microsoft Office PowerPoint</Application>
  <PresentationFormat>Widescreen</PresentationFormat>
  <Paragraphs>77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BMIH4006 Operating Hotel Facilities</vt:lpstr>
      <vt:lpstr> Table of Contents</vt:lpstr>
      <vt:lpstr>Introduction </vt:lpstr>
      <vt:lpstr>Suitable employee engagement model to drive staff performance</vt:lpstr>
      <vt:lpstr>Principles of employee engagement under this model</vt:lpstr>
      <vt:lpstr>Training to be provided as per the checklist developed</vt:lpstr>
      <vt:lpstr>Training to be provided as per the checklist developed</vt:lpstr>
      <vt:lpstr>Training to be provided as per the checklist developed</vt:lpstr>
      <vt:lpstr>Training to be provided as per the checklist developed</vt:lpstr>
      <vt:lpstr>Examples of best industry practices</vt:lpstr>
      <vt:lpstr>Examples of best industry practices</vt:lpstr>
      <vt:lpstr>Conclusion 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BMIH4006 Operating Hotel Facilities</dc:title>
  <dc:creator>Admin</dc:creator>
  <cp:lastModifiedBy>Bianca Postelnicu</cp:lastModifiedBy>
  <cp:revision>6</cp:revision>
  <dcterms:created xsi:type="dcterms:W3CDTF">2023-10-31T13:20:54Z</dcterms:created>
  <dcterms:modified xsi:type="dcterms:W3CDTF">2023-11-09T10:17:50Z</dcterms:modified>
</cp:coreProperties>
</file>